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02" r:id="rId1"/>
  </p:sldMasterIdLst>
  <p:notesMasterIdLst>
    <p:notesMasterId r:id="rId39"/>
  </p:notesMasterIdLst>
  <p:sldIdLst>
    <p:sldId id="587" r:id="rId2"/>
    <p:sldId id="293" r:id="rId3"/>
    <p:sldId id="301" r:id="rId4"/>
    <p:sldId id="303" r:id="rId5"/>
    <p:sldId id="299" r:id="rId6"/>
    <p:sldId id="258" r:id="rId7"/>
    <p:sldId id="291" r:id="rId8"/>
    <p:sldId id="262" r:id="rId9"/>
    <p:sldId id="298" r:id="rId10"/>
    <p:sldId id="259" r:id="rId11"/>
    <p:sldId id="263" r:id="rId12"/>
    <p:sldId id="264" r:id="rId13"/>
    <p:sldId id="265" r:id="rId14"/>
    <p:sldId id="300" r:id="rId15"/>
    <p:sldId id="270" r:id="rId16"/>
    <p:sldId id="272" r:id="rId17"/>
    <p:sldId id="273" r:id="rId18"/>
    <p:sldId id="283" r:id="rId19"/>
    <p:sldId id="284" r:id="rId20"/>
    <p:sldId id="589" r:id="rId21"/>
    <p:sldId id="590" r:id="rId22"/>
    <p:sldId id="304" r:id="rId23"/>
    <p:sldId id="286" r:id="rId24"/>
    <p:sldId id="308" r:id="rId25"/>
    <p:sldId id="309" r:id="rId26"/>
    <p:sldId id="306" r:id="rId27"/>
    <p:sldId id="307" r:id="rId28"/>
    <p:sldId id="312" r:id="rId29"/>
    <p:sldId id="315" r:id="rId30"/>
    <p:sldId id="314" r:id="rId31"/>
    <p:sldId id="310" r:id="rId32"/>
    <p:sldId id="311" r:id="rId33"/>
    <p:sldId id="318" r:id="rId34"/>
    <p:sldId id="317" r:id="rId35"/>
    <p:sldId id="322" r:id="rId36"/>
    <p:sldId id="321" r:id="rId37"/>
    <p:sldId id="320"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632" autoAdjust="0"/>
    <p:restoredTop sz="94660"/>
  </p:normalViewPr>
  <p:slideViewPr>
    <p:cSldViewPr snapToGrid="0">
      <p:cViewPr varScale="1">
        <p:scale>
          <a:sx n="74" d="100"/>
          <a:sy n="74" d="100"/>
        </p:scale>
        <p:origin x="798" y="7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BED9F9-DF80-47F0-9FD6-D2B6F700D53D}" type="datetimeFigureOut">
              <a:rPr lang="en-US" smtClean="0"/>
              <a:t>14-May-19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E0F5E0-0593-4458-A218-7C486FEFF96A}" type="slidenum">
              <a:rPr lang="en-US" smtClean="0"/>
              <a:t>‹#›</a:t>
            </a:fld>
            <a:endParaRPr lang="en-US"/>
          </a:p>
        </p:txBody>
      </p:sp>
    </p:spTree>
    <p:extLst>
      <p:ext uri="{BB962C8B-B14F-4D97-AF65-F5344CB8AC3E}">
        <p14:creationId xmlns:p14="http://schemas.microsoft.com/office/powerpoint/2010/main" val="37037128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871D111-3D86-4C14-A839-A0BBE2619C29}" type="slidenum">
              <a:rPr lang="en-US" altLang="en-US" smtClean="0"/>
              <a:pPr/>
              <a:t>1</a:t>
            </a:fld>
            <a:endParaRPr lang="en-US" altLang="en-US"/>
          </a:p>
        </p:txBody>
      </p:sp>
    </p:spTree>
    <p:extLst>
      <p:ext uri="{BB962C8B-B14F-4D97-AF65-F5344CB8AC3E}">
        <p14:creationId xmlns:p14="http://schemas.microsoft.com/office/powerpoint/2010/main" val="14588426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BC4AB7-3A37-4E2C-BC17-C41777DF26C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006055E-7006-4282-9835-F533594F19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5D73781A-BE9C-4550-AED5-784EFAFB5D42}"/>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3DCE060A-344F-4874-B4FE-9060A4953AB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F9C725CD-ABD2-4DCB-B630-300F04271F23}"/>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7382847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E021D2-8E19-44C5-981F-2FBDD8CA30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02ADCD95-AC23-46E7-8CFA-94A7FF3C1A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9CEE09C-0630-47D1-A59D-E5E49C375985}"/>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B7664F7A-C665-4280-B75F-4CEEB304995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7CFE489E-2DB3-4980-8241-593AAE195674}"/>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94447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0914A97-7CAB-476A-91C2-8757073686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816CFB65-B577-4ED0-A238-1DF6BCBA7A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16E771F-37D6-454F-84F6-338F25A36D5F}"/>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6B584EEF-2B0B-4CEB-8C15-89F2092BD50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3BD8F3F-77E3-4E68-B618-9AB32517A05D}"/>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448618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C9DE00-700F-47F4-982D-6A838E0B83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6501FB-ADFF-4820-8497-EAF1FCF9AA8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9193ACD4-3B4E-408F-9E5C-026D86BA4D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A655D465-A490-4980-9052-0C2CB4472CF8}"/>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6" name="Footer Placeholder 5">
            <a:extLst>
              <a:ext uri="{FF2B5EF4-FFF2-40B4-BE49-F238E27FC236}">
                <a16:creationId xmlns:a16="http://schemas.microsoft.com/office/drawing/2014/main" xmlns="" id="{620753F0-012B-4C31-BC3C-E46F1AA9175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067A9EDA-FF5D-4AF9-B7C1-0578BC95F915}"/>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36712066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66ABD0-90DD-45C5-8B24-37AC6B41376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826DDC56-6484-44A4-9734-F33F768C49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0BA3CA27-89A1-4B74-86D2-622BE4D1A93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9223ADD9-DDEB-41EA-8DC4-FCFA37256D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521A4340-A175-44E2-8DCF-381C543436B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DF0E436-989E-491B-A564-F7A9DCC9B2D7}"/>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8" name="Footer Placeholder 7">
            <a:extLst>
              <a:ext uri="{FF2B5EF4-FFF2-40B4-BE49-F238E27FC236}">
                <a16:creationId xmlns:a16="http://schemas.microsoft.com/office/drawing/2014/main" xmlns="" id="{53CC00D9-3477-4A6B-A09A-75C8944EA76D}"/>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04F46876-290A-499D-9A66-02D2F5EF300C}"/>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1995398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4953BB-5A6E-4BF1-B900-B04B8ECAE5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BD7C7AE8-743F-4644-8B0B-1E23A3CF5B64}"/>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4" name="Footer Placeholder 3">
            <a:extLst>
              <a:ext uri="{FF2B5EF4-FFF2-40B4-BE49-F238E27FC236}">
                <a16:creationId xmlns:a16="http://schemas.microsoft.com/office/drawing/2014/main" xmlns="" id="{F8C8E56B-08B9-417F-A9F9-724ED20C0FC2}"/>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74696A80-9FF8-4051-82F1-B113258AAD0E}"/>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3410357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B315081-B990-4532-8E82-BC58C573CB34}"/>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3" name="Footer Placeholder 2">
            <a:extLst>
              <a:ext uri="{FF2B5EF4-FFF2-40B4-BE49-F238E27FC236}">
                <a16:creationId xmlns:a16="http://schemas.microsoft.com/office/drawing/2014/main" xmlns="" id="{BD5F5294-2D11-4C41-AF1D-E11921F1382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29FC906B-BB9B-49D6-9299-A8F21EBB98CB}"/>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1661305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BFF771-A15F-46CF-A1F2-BB1ACF025B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B61E36BB-E14F-4EF3-8F21-AC0E9AEA61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E7CB189B-E18B-41AD-BF77-81136BF0FA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D56B6345-C7F6-4504-879D-6D22C51E5598}"/>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6" name="Footer Placeholder 5">
            <a:extLst>
              <a:ext uri="{FF2B5EF4-FFF2-40B4-BE49-F238E27FC236}">
                <a16:creationId xmlns:a16="http://schemas.microsoft.com/office/drawing/2014/main" xmlns="" id="{44D4F747-2676-4669-BF68-DAA9C196A17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A25CE8FE-D48D-4C6E-AC61-BDFC114FAD32}"/>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13949447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79ADCE-661A-4ED9-99A1-917D873ACA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5CF63FDF-7CC8-4F86-9B63-15333F0604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D94A926-6B64-41C8-A8DB-D06F50C161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3225776A-DD18-4970-9998-5B54CAFAC474}"/>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6" name="Footer Placeholder 5">
            <a:extLst>
              <a:ext uri="{FF2B5EF4-FFF2-40B4-BE49-F238E27FC236}">
                <a16:creationId xmlns:a16="http://schemas.microsoft.com/office/drawing/2014/main" xmlns="" id="{790479A0-3BC0-4E7B-944A-6382759A499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21F5FBFE-E28C-4BE7-9AC3-1D37AB575F16}"/>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4193872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24E7CE-ED13-40A8-88E8-CF8DFB4CE50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6EFA75E9-2133-40CC-A23A-D788B05BCB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4C45282E-F3EF-4AD9-94D5-840F68852C23}"/>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C35C557E-EFE3-43CA-9A33-8B5C65B60D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06BE6E-3250-4704-AC82-57FE5D1A0F8B}"/>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1303573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743A992A-3704-486E-AA18-CC97F94C194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FCF843C8-5C52-4220-93BF-6E70A03420E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9726A7C2-0DD3-4870-BEB1-BCB4C28F7547}"/>
              </a:ext>
            </a:extLst>
          </p:cNvPr>
          <p:cNvSpPr>
            <a:spLocks noGrp="1"/>
          </p:cNvSpPr>
          <p:nvPr>
            <p:ph type="dt" sz="half" idx="10"/>
          </p:nvPr>
        </p:nvSpPr>
        <p:spPr/>
        <p:txBody>
          <a:body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E5BF51FD-38F0-412D-9539-DA26B4E676D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4858BAD-BDC8-401F-BAD8-C4DE4C57140C}"/>
              </a:ext>
            </a:extLst>
          </p:cNvPr>
          <p:cNvSpPr>
            <a:spLocks noGrp="1"/>
          </p:cNvSpPr>
          <p:nvPr>
            <p:ph type="sldNum" sz="quarter" idx="12"/>
          </p:nvPr>
        </p:nvSpPr>
        <p:spPr/>
        <p:txBody>
          <a:bodyPr/>
          <a:lstStyle/>
          <a:p>
            <a:fld id="{774E3A00-26CB-41AD-8AC4-9687B0A94A64}" type="slidenum">
              <a:rPr lang="en-US" smtClean="0"/>
              <a:t>‹#›</a:t>
            </a:fld>
            <a:endParaRPr lang="en-US" dirty="0"/>
          </a:p>
        </p:txBody>
      </p:sp>
    </p:spTree>
    <p:extLst>
      <p:ext uri="{BB962C8B-B14F-4D97-AF65-F5344CB8AC3E}">
        <p14:creationId xmlns:p14="http://schemas.microsoft.com/office/powerpoint/2010/main" val="37392676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A247D6F3-A8D0-42A5-B1BA-5A9A0157A92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AFC889DF-8FA7-4F79-BB05-8034F7B803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E2FCB89-28AF-4169-A27B-C0A82C6D56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3C8CA-81E9-4241-A1E9-B6E1CC8CBC0F}" type="datetimeFigureOut">
              <a:rPr lang="en-US" smtClean="0"/>
              <a:t>14-May-19</a:t>
            </a:fld>
            <a:endParaRPr lang="en-US" dirty="0"/>
          </a:p>
        </p:txBody>
      </p:sp>
      <p:sp>
        <p:nvSpPr>
          <p:cNvPr id="5" name="Footer Placeholder 4">
            <a:extLst>
              <a:ext uri="{FF2B5EF4-FFF2-40B4-BE49-F238E27FC236}">
                <a16:creationId xmlns:a16="http://schemas.microsoft.com/office/drawing/2014/main" xmlns="" id="{736B69C9-8605-42C0-BF2E-906019DC4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E6C32A6B-B866-4E0F-919A-66DE5424B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E3A00-26CB-41AD-8AC4-9687B0A94A64}" type="slidenum">
              <a:rPr lang="en-US" smtClean="0"/>
              <a:t>‹#›</a:t>
            </a:fld>
            <a:endParaRPr lang="en-US" dirty="0"/>
          </a:p>
        </p:txBody>
      </p:sp>
    </p:spTree>
    <p:extLst>
      <p:ext uri="{BB962C8B-B14F-4D97-AF65-F5344CB8AC3E}">
        <p14:creationId xmlns:p14="http://schemas.microsoft.com/office/powerpoint/2010/main" val="1489599537"/>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Content Placeholder 2">
            <a:extLst>
              <a:ext uri="{FF2B5EF4-FFF2-40B4-BE49-F238E27FC236}">
                <a16:creationId xmlns:a16="http://schemas.microsoft.com/office/drawing/2014/main" xmlns="" id="{545D7F3B-A22B-41C0-AB60-9B880D7087D1}"/>
              </a:ext>
            </a:extLst>
          </p:cNvPr>
          <p:cNvSpPr>
            <a:spLocks noGrp="1"/>
          </p:cNvSpPr>
          <p:nvPr>
            <p:ph idx="1"/>
          </p:nvPr>
        </p:nvSpPr>
        <p:spPr>
          <a:xfrm>
            <a:off x="1943100" y="490330"/>
            <a:ext cx="8305800" cy="6155636"/>
          </a:xfrm>
        </p:spPr>
        <p:txBody>
          <a:bodyPr>
            <a:normAutofit/>
          </a:bodyPr>
          <a:lstStyle/>
          <a:p>
            <a:pPr algn="ctr">
              <a:buNone/>
            </a:pPr>
            <a:r>
              <a:rPr lang="en-US" sz="4000" b="1" dirty="0"/>
              <a:t>Strategies In Managing Training And  Capacity Building for HR Managers </a:t>
            </a:r>
            <a:endParaRPr lang="en-US" altLang="en-US" sz="4400" b="1" dirty="0">
              <a:cs typeface="Arial" panose="020B0604020202020204" pitchFamily="34" charset="0"/>
            </a:endParaRPr>
          </a:p>
          <a:p>
            <a:pPr algn="ctr" eaLnBrk="1" hangingPunct="1">
              <a:buFont typeface="Wingdings" panose="05000000000000000000" pitchFamily="2" charset="2"/>
              <a:buNone/>
            </a:pPr>
            <a:endParaRPr lang="en-US" altLang="en-US" sz="4000" b="1" dirty="0">
              <a:cs typeface="Arial" panose="020B0604020202020204" pitchFamily="34" charset="0"/>
            </a:endParaRPr>
          </a:p>
          <a:p>
            <a:pPr algn="ctr" eaLnBrk="1" hangingPunct="1">
              <a:buFont typeface="Wingdings" panose="05000000000000000000" pitchFamily="2" charset="2"/>
              <a:buNone/>
            </a:pPr>
            <a:r>
              <a:rPr lang="en-US" altLang="en-US" sz="4000" b="1" dirty="0">
                <a:cs typeface="Arial" panose="020B0604020202020204" pitchFamily="34" charset="0"/>
              </a:rPr>
              <a:t>Training of RCCs and MMDAs HR Managers</a:t>
            </a:r>
          </a:p>
          <a:p>
            <a:pPr algn="ctr" eaLnBrk="1" hangingPunct="1">
              <a:buFont typeface="Wingdings" panose="05000000000000000000" pitchFamily="2" charset="2"/>
              <a:buNone/>
            </a:pPr>
            <a:endParaRPr lang="en-US" altLang="en-US" sz="3000" b="1" dirty="0">
              <a:cs typeface="Arial" panose="020B0604020202020204" pitchFamily="34" charset="0"/>
            </a:endParaRPr>
          </a:p>
          <a:p>
            <a:pPr algn="ctr" eaLnBrk="1" hangingPunct="1">
              <a:buFont typeface="Wingdings" panose="05000000000000000000" pitchFamily="2" charset="2"/>
              <a:buNone/>
            </a:pPr>
            <a:r>
              <a:rPr lang="en-US" altLang="en-US" sz="3000" b="1" dirty="0">
                <a:cs typeface="Arial" panose="020B0604020202020204" pitchFamily="34" charset="0"/>
              </a:rPr>
              <a:t>13</a:t>
            </a:r>
            <a:r>
              <a:rPr lang="en-US" altLang="en-US" sz="3000" b="1" baseline="30000" dirty="0">
                <a:cs typeface="Arial" panose="020B0604020202020204" pitchFamily="34" charset="0"/>
              </a:rPr>
              <a:t>th</a:t>
            </a:r>
            <a:r>
              <a:rPr lang="en-US" altLang="en-US" sz="3000" b="1" dirty="0">
                <a:cs typeface="Arial" panose="020B0604020202020204" pitchFamily="34" charset="0"/>
              </a:rPr>
              <a:t> – 31</a:t>
            </a:r>
            <a:r>
              <a:rPr lang="en-US" altLang="en-US" sz="3000" b="1" baseline="30000" dirty="0">
                <a:cs typeface="Arial" panose="020B0604020202020204" pitchFamily="34" charset="0"/>
              </a:rPr>
              <a:t>st</a:t>
            </a:r>
            <a:r>
              <a:rPr lang="en-US" altLang="en-US" sz="3000" b="1" dirty="0">
                <a:cs typeface="Arial" panose="020B0604020202020204" pitchFamily="34" charset="0"/>
              </a:rPr>
              <a:t> May 2019</a:t>
            </a:r>
          </a:p>
          <a:p>
            <a:pPr algn="ctr" eaLnBrk="1" hangingPunct="1">
              <a:buFont typeface="Wingdings" panose="05000000000000000000" pitchFamily="2" charset="2"/>
              <a:buNone/>
            </a:pPr>
            <a:endParaRPr lang="en-US" altLang="en-US" b="1" dirty="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6DE6686-7EA6-4532-8F0F-CCB390DE737D}"/>
              </a:ext>
            </a:extLst>
          </p:cNvPr>
          <p:cNvSpPr>
            <a:spLocks noGrp="1"/>
          </p:cNvSpPr>
          <p:nvPr>
            <p:ph type="title"/>
          </p:nvPr>
        </p:nvSpPr>
        <p:spPr/>
        <p:txBody>
          <a:bodyPr/>
          <a:lstStyle/>
          <a:p>
            <a:r>
              <a:rPr lang="en-US" b="1" dirty="0"/>
              <a:t>1.1 Understanding Key Terms &amp; Concepts in CB</a:t>
            </a:r>
            <a:endParaRPr lang="en-US" dirty="0"/>
          </a:p>
        </p:txBody>
      </p:sp>
      <p:sp>
        <p:nvSpPr>
          <p:cNvPr id="3" name="Content Placeholder 2">
            <a:extLst>
              <a:ext uri="{FF2B5EF4-FFF2-40B4-BE49-F238E27FC236}">
                <a16:creationId xmlns:a16="http://schemas.microsoft.com/office/drawing/2014/main" xmlns="" id="{6663F84A-0626-4F50-BF81-7D3182AD0C13}"/>
              </a:ext>
            </a:extLst>
          </p:cNvPr>
          <p:cNvSpPr>
            <a:spLocks noGrp="1"/>
          </p:cNvSpPr>
          <p:nvPr>
            <p:ph idx="1"/>
          </p:nvPr>
        </p:nvSpPr>
        <p:spPr>
          <a:xfrm>
            <a:off x="167951" y="1825624"/>
            <a:ext cx="11569959" cy="4873755"/>
          </a:xfrm>
        </p:spPr>
        <p:txBody>
          <a:bodyPr/>
          <a:lstStyle/>
          <a:p>
            <a:r>
              <a:rPr lang="en-US" b="1" dirty="0"/>
              <a:t>Training: </a:t>
            </a:r>
            <a:r>
              <a:rPr lang="en-US" dirty="0"/>
              <a:t> the process of imparting specific knowledge and developing skills of staff to make them perform their jobs effectively.</a:t>
            </a:r>
          </a:p>
          <a:p>
            <a:endParaRPr lang="en-US" dirty="0"/>
          </a:p>
          <a:p>
            <a:r>
              <a:rPr lang="en-US" b="1" dirty="0"/>
              <a:t>Development:</a:t>
            </a:r>
            <a:r>
              <a:rPr lang="en-US" dirty="0"/>
              <a:t> the process of preparing staff not only to perform their present jobs better but to be able to take up future responsibilities.  </a:t>
            </a:r>
          </a:p>
          <a:p>
            <a:endParaRPr lang="en-US" dirty="0"/>
          </a:p>
          <a:p>
            <a:r>
              <a:rPr lang="en-US" b="1" dirty="0"/>
              <a:t>Learning:</a:t>
            </a:r>
            <a:r>
              <a:rPr lang="en-US" dirty="0"/>
              <a:t> the process whereby individuals acquire knowledge, skills and attitudes through experience, reflection, study or instruction. </a:t>
            </a:r>
          </a:p>
          <a:p>
            <a:endParaRPr lang="en-US" dirty="0"/>
          </a:p>
        </p:txBody>
      </p:sp>
    </p:spTree>
    <p:extLst>
      <p:ext uri="{BB962C8B-B14F-4D97-AF65-F5344CB8AC3E}">
        <p14:creationId xmlns:p14="http://schemas.microsoft.com/office/powerpoint/2010/main" val="2321086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F71CFB-4724-4EF8-8C3E-873CB26C0B53}"/>
              </a:ext>
            </a:extLst>
          </p:cNvPr>
          <p:cNvSpPr>
            <a:spLocks noGrp="1"/>
          </p:cNvSpPr>
          <p:nvPr>
            <p:ph type="title"/>
          </p:nvPr>
        </p:nvSpPr>
        <p:spPr/>
        <p:txBody>
          <a:bodyPr/>
          <a:lstStyle/>
          <a:p>
            <a:r>
              <a:rPr lang="en-US" b="1" dirty="0"/>
              <a:t>2.1 Policy on Capacity Building</a:t>
            </a:r>
          </a:p>
        </p:txBody>
      </p:sp>
      <p:sp>
        <p:nvSpPr>
          <p:cNvPr id="3" name="Content Placeholder 2">
            <a:extLst>
              <a:ext uri="{FF2B5EF4-FFF2-40B4-BE49-F238E27FC236}">
                <a16:creationId xmlns:a16="http://schemas.microsoft.com/office/drawing/2014/main" xmlns="" id="{70E48E22-4732-4BD4-9D9A-DF7D1095F530}"/>
              </a:ext>
            </a:extLst>
          </p:cNvPr>
          <p:cNvSpPr>
            <a:spLocks noGrp="1"/>
          </p:cNvSpPr>
          <p:nvPr>
            <p:ph idx="1"/>
          </p:nvPr>
        </p:nvSpPr>
        <p:spPr/>
        <p:txBody>
          <a:bodyPr>
            <a:normAutofit lnSpcReduction="10000"/>
          </a:bodyPr>
          <a:lstStyle/>
          <a:p>
            <a:r>
              <a:rPr lang="en-US" dirty="0"/>
              <a:t>Administering and implementing any type of training, development or learning activity is done in accordance with the strategic vision/mission of Local Government Service. </a:t>
            </a:r>
          </a:p>
          <a:p>
            <a:pPr marL="0" indent="0">
              <a:buNone/>
            </a:pPr>
            <a:endParaRPr lang="en-US" dirty="0"/>
          </a:p>
          <a:p>
            <a:r>
              <a:rPr lang="en-US" dirty="0"/>
              <a:t>Provide suitable job-related training for all staff in order to </a:t>
            </a:r>
            <a:r>
              <a:rPr lang="en-US" b="1" dirty="0"/>
              <a:t>facilitate </a:t>
            </a:r>
            <a:r>
              <a:rPr lang="en-US" dirty="0"/>
              <a:t>greater </a:t>
            </a:r>
            <a:r>
              <a:rPr lang="en-US" b="1" dirty="0"/>
              <a:t>competency</a:t>
            </a:r>
            <a:r>
              <a:rPr lang="en-US" dirty="0"/>
              <a:t> in the </a:t>
            </a:r>
            <a:r>
              <a:rPr lang="en-US" b="1" dirty="0"/>
              <a:t>job performance </a:t>
            </a:r>
            <a:r>
              <a:rPr lang="en-US" dirty="0"/>
              <a:t>and develop the potential of staff</a:t>
            </a:r>
          </a:p>
          <a:p>
            <a:pPr marL="0" indent="0">
              <a:buNone/>
            </a:pPr>
            <a:endParaRPr lang="en-US" dirty="0"/>
          </a:p>
          <a:p>
            <a:r>
              <a:rPr lang="en-US" dirty="0"/>
              <a:t>Create </a:t>
            </a:r>
            <a:r>
              <a:rPr lang="en-US" b="1" dirty="0"/>
              <a:t>a learning organization </a:t>
            </a:r>
            <a:r>
              <a:rPr lang="en-US" dirty="0"/>
              <a:t>to facilitate staff training and development at all levels</a:t>
            </a:r>
          </a:p>
          <a:p>
            <a:endParaRPr lang="en-US" dirty="0"/>
          </a:p>
        </p:txBody>
      </p:sp>
    </p:spTree>
    <p:extLst>
      <p:ext uri="{BB962C8B-B14F-4D97-AF65-F5344CB8AC3E}">
        <p14:creationId xmlns:p14="http://schemas.microsoft.com/office/powerpoint/2010/main" val="9622829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ED2276-EC44-4946-971E-AFC2F0DBD828}"/>
              </a:ext>
            </a:extLst>
          </p:cNvPr>
          <p:cNvSpPr>
            <a:spLocks noGrp="1"/>
          </p:cNvSpPr>
          <p:nvPr>
            <p:ph type="title"/>
          </p:nvPr>
        </p:nvSpPr>
        <p:spPr>
          <a:xfrm>
            <a:off x="1209260" y="399773"/>
            <a:ext cx="10515600" cy="562527"/>
          </a:xfrm>
        </p:spPr>
        <p:txBody>
          <a:bodyPr>
            <a:normAutofit fontScale="90000"/>
          </a:bodyPr>
          <a:lstStyle/>
          <a:p>
            <a:r>
              <a:rPr lang="en-US" b="1" dirty="0"/>
              <a:t>2.2  Policy Objective</a:t>
            </a:r>
            <a:br>
              <a:rPr lang="en-US" b="1" dirty="0"/>
            </a:br>
            <a:endParaRPr lang="en-US" b="1" dirty="0"/>
          </a:p>
        </p:txBody>
      </p:sp>
      <p:sp>
        <p:nvSpPr>
          <p:cNvPr id="3" name="Content Placeholder 2">
            <a:extLst>
              <a:ext uri="{FF2B5EF4-FFF2-40B4-BE49-F238E27FC236}">
                <a16:creationId xmlns:a16="http://schemas.microsoft.com/office/drawing/2014/main" xmlns="" id="{99EC8D1E-81CF-4985-9983-9E1EB9A31080}"/>
              </a:ext>
            </a:extLst>
          </p:cNvPr>
          <p:cNvSpPr>
            <a:spLocks noGrp="1"/>
          </p:cNvSpPr>
          <p:nvPr>
            <p:ph idx="1"/>
          </p:nvPr>
        </p:nvSpPr>
        <p:spPr>
          <a:xfrm>
            <a:off x="838200" y="1139687"/>
            <a:ext cx="10515600" cy="5037276"/>
          </a:xfrm>
        </p:spPr>
        <p:txBody>
          <a:bodyPr>
            <a:normAutofit/>
          </a:bodyPr>
          <a:lstStyle/>
          <a:p>
            <a:pPr algn="just"/>
            <a:r>
              <a:rPr lang="en-US" b="1" dirty="0"/>
              <a:t>The main objective </a:t>
            </a:r>
            <a:r>
              <a:rPr lang="en-US" dirty="0"/>
              <a:t>of training, development and learning in the Local Government Service is to help develop key competencies which enable individuals to perform current or future jobs successfully. </a:t>
            </a:r>
          </a:p>
          <a:p>
            <a:pPr algn="just"/>
            <a:endParaRPr lang="en-US" b="1" dirty="0"/>
          </a:p>
          <a:p>
            <a:pPr marL="0" indent="0" algn="just">
              <a:buNone/>
            </a:pPr>
            <a:r>
              <a:rPr lang="en-US" b="1" dirty="0"/>
              <a:t>Specific Objectives:</a:t>
            </a:r>
          </a:p>
          <a:p>
            <a:pPr algn="just"/>
            <a:r>
              <a:rPr lang="en-US" dirty="0"/>
              <a:t> Upgrading the knowledge and job skills of staff;</a:t>
            </a:r>
          </a:p>
          <a:p>
            <a:pPr algn="just"/>
            <a:r>
              <a:rPr lang="en-US" dirty="0"/>
              <a:t> Inculcating positive attitudes/mindsets in the staff; </a:t>
            </a:r>
          </a:p>
          <a:p>
            <a:pPr algn="just"/>
            <a:r>
              <a:rPr lang="en-US" dirty="0"/>
              <a:t> Improving operational efficiency and productivity; and/or</a:t>
            </a:r>
          </a:p>
          <a:p>
            <a:pPr algn="just"/>
            <a:r>
              <a:rPr lang="en-US" dirty="0"/>
              <a:t> Developing the potential of staff for maximizing mutual benefit to individuals and the Local Government Service.</a:t>
            </a:r>
          </a:p>
          <a:p>
            <a:endParaRPr lang="en-US" dirty="0"/>
          </a:p>
        </p:txBody>
      </p:sp>
    </p:spTree>
    <p:extLst>
      <p:ext uri="{BB962C8B-B14F-4D97-AF65-F5344CB8AC3E}">
        <p14:creationId xmlns:p14="http://schemas.microsoft.com/office/powerpoint/2010/main" val="860827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BC209F-A5E7-4E43-A716-8C4F35BD1300}"/>
              </a:ext>
            </a:extLst>
          </p:cNvPr>
          <p:cNvSpPr>
            <a:spLocks noGrp="1"/>
          </p:cNvSpPr>
          <p:nvPr>
            <p:ph type="title"/>
          </p:nvPr>
        </p:nvSpPr>
        <p:spPr>
          <a:xfrm>
            <a:off x="838200" y="66550"/>
            <a:ext cx="10515600" cy="1053124"/>
          </a:xfrm>
        </p:spPr>
        <p:txBody>
          <a:bodyPr/>
          <a:lstStyle/>
          <a:p>
            <a:r>
              <a:rPr lang="en-US" b="1" dirty="0"/>
              <a:t>2.3.Pillars/Features of the CBF </a:t>
            </a:r>
          </a:p>
        </p:txBody>
      </p:sp>
      <p:sp>
        <p:nvSpPr>
          <p:cNvPr id="3" name="Content Placeholder 2">
            <a:extLst>
              <a:ext uri="{FF2B5EF4-FFF2-40B4-BE49-F238E27FC236}">
                <a16:creationId xmlns:a16="http://schemas.microsoft.com/office/drawing/2014/main" xmlns="" id="{9E856A9C-F3A3-4DF1-BA3A-8CB98CD9EA91}"/>
              </a:ext>
            </a:extLst>
          </p:cNvPr>
          <p:cNvSpPr>
            <a:spLocks noGrp="1"/>
          </p:cNvSpPr>
          <p:nvPr>
            <p:ph idx="1"/>
          </p:nvPr>
        </p:nvSpPr>
        <p:spPr>
          <a:xfrm>
            <a:off x="0" y="1082351"/>
            <a:ext cx="12192000" cy="5775649"/>
          </a:xfrm>
        </p:spPr>
        <p:txBody>
          <a:bodyPr>
            <a:normAutofit fontScale="85000" lnSpcReduction="10000"/>
          </a:bodyPr>
          <a:lstStyle/>
          <a:p>
            <a:r>
              <a:rPr lang="en-US" sz="3400" dirty="0"/>
              <a:t>It is national in character and links National, Regional and MMDA levels </a:t>
            </a:r>
          </a:p>
          <a:p>
            <a:r>
              <a:rPr lang="en-US" sz="3400" dirty="0"/>
              <a:t>Systems focus and approach levels individual, departmental &amp;Organisational </a:t>
            </a:r>
          </a:p>
          <a:p>
            <a:r>
              <a:rPr lang="en-US" sz="3400" dirty="0"/>
              <a:t>Approved strategies and measurable standards</a:t>
            </a:r>
          </a:p>
          <a:p>
            <a:r>
              <a:rPr lang="en-US" sz="3400" dirty="0"/>
              <a:t>Performance: identities gaps; addresses them using potentials &amp; opportunities </a:t>
            </a:r>
          </a:p>
          <a:p>
            <a:r>
              <a:rPr lang="en-US" sz="3400" dirty="0"/>
              <a:t>Resource  </a:t>
            </a:r>
            <a:r>
              <a:rPr lang="en-US" sz="3400" dirty="0" err="1"/>
              <a:t>Mobilisation</a:t>
            </a:r>
            <a:r>
              <a:rPr lang="en-US" sz="3400" dirty="0"/>
              <a:t>  &amp; </a:t>
            </a:r>
            <a:r>
              <a:rPr lang="en-US" sz="3400" dirty="0" err="1"/>
              <a:t>Utilisation</a:t>
            </a:r>
            <a:r>
              <a:rPr lang="en-US" sz="3400" dirty="0"/>
              <a:t>  </a:t>
            </a:r>
          </a:p>
          <a:p>
            <a:r>
              <a:rPr lang="en-US" sz="3400" dirty="0"/>
              <a:t>Clarifies institutional roles and responsibilities</a:t>
            </a:r>
          </a:p>
          <a:p>
            <a:r>
              <a:rPr lang="en-US" sz="3400" dirty="0"/>
              <a:t>In-built systems for planning, implementation , M&amp;E</a:t>
            </a:r>
          </a:p>
          <a:p>
            <a:r>
              <a:rPr lang="en-US" sz="3400" dirty="0"/>
              <a:t>Documentation and reporting </a:t>
            </a:r>
          </a:p>
          <a:p>
            <a:r>
              <a:rPr lang="en-US" sz="3400" dirty="0"/>
              <a:t>Communication and knowledge management</a:t>
            </a:r>
          </a:p>
          <a:p>
            <a:r>
              <a:rPr lang="en-US" sz="3400" dirty="0"/>
              <a:t>Shared leadership and multi-stakeholders</a:t>
            </a:r>
          </a:p>
          <a:p>
            <a:r>
              <a:rPr lang="en-US" sz="3400" dirty="0"/>
              <a:t>Dynamic and responsive to changes in the environment  </a:t>
            </a:r>
          </a:p>
          <a:p>
            <a:r>
              <a:rPr lang="en-US" sz="3400" dirty="0"/>
              <a:t>Futuristic </a:t>
            </a:r>
            <a:endParaRPr lang="en-US" dirty="0"/>
          </a:p>
          <a:p>
            <a:endParaRPr lang="en-US" dirty="0"/>
          </a:p>
        </p:txBody>
      </p:sp>
    </p:spTree>
    <p:extLst>
      <p:ext uri="{BB962C8B-B14F-4D97-AF65-F5344CB8AC3E}">
        <p14:creationId xmlns:p14="http://schemas.microsoft.com/office/powerpoint/2010/main" val="3848278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34390EA-6185-4311-939C-749CD25C802B}"/>
              </a:ext>
            </a:extLst>
          </p:cNvPr>
          <p:cNvSpPr>
            <a:spLocks noGrp="1"/>
          </p:cNvSpPr>
          <p:nvPr>
            <p:ph type="title"/>
          </p:nvPr>
        </p:nvSpPr>
        <p:spPr>
          <a:xfrm>
            <a:off x="838200" y="215837"/>
            <a:ext cx="10515600" cy="619613"/>
          </a:xfrm>
        </p:spPr>
        <p:txBody>
          <a:bodyPr>
            <a:normAutofit fontScale="90000"/>
          </a:bodyPr>
          <a:lstStyle/>
          <a:p>
            <a:r>
              <a:rPr lang="en-US" b="1" dirty="0"/>
              <a:t>2.4  An Overview of Capacity Building  </a:t>
            </a:r>
            <a:endParaRPr lang="en-US" dirty="0"/>
          </a:p>
        </p:txBody>
      </p:sp>
      <p:sp>
        <p:nvSpPr>
          <p:cNvPr id="3" name="Content Placeholder 2">
            <a:extLst>
              <a:ext uri="{FF2B5EF4-FFF2-40B4-BE49-F238E27FC236}">
                <a16:creationId xmlns:a16="http://schemas.microsoft.com/office/drawing/2014/main" xmlns="" id="{698B6577-32A4-4F66-9AFF-FB0F3B0733AC}"/>
              </a:ext>
            </a:extLst>
          </p:cNvPr>
          <p:cNvSpPr>
            <a:spLocks noGrp="1"/>
          </p:cNvSpPr>
          <p:nvPr>
            <p:ph idx="1"/>
          </p:nvPr>
        </p:nvSpPr>
        <p:spPr>
          <a:xfrm>
            <a:off x="261257" y="910094"/>
            <a:ext cx="11700587" cy="5873262"/>
          </a:xfrm>
        </p:spPr>
        <p:txBody>
          <a:bodyPr>
            <a:normAutofit/>
          </a:bodyPr>
          <a:lstStyle/>
          <a:p>
            <a:pPr algn="just"/>
            <a:endParaRPr lang="en-US" dirty="0"/>
          </a:p>
          <a:p>
            <a:pPr algn="just"/>
            <a:r>
              <a:rPr lang="en-US" dirty="0"/>
              <a:t>Capacity Building in the context of local governance is defined in Ghana’s Decentralization Policy Framework (2010) as activities that enhance the ability of an organization to meet its intended objectives.</a:t>
            </a:r>
          </a:p>
          <a:p>
            <a:pPr marL="0" indent="0" algn="just">
              <a:buNone/>
            </a:pPr>
            <a:r>
              <a:rPr lang="en-US" dirty="0"/>
              <a:t> </a:t>
            </a:r>
          </a:p>
          <a:p>
            <a:pPr algn="just"/>
            <a:r>
              <a:rPr lang="en-US" dirty="0"/>
              <a:t>Capacity is linked to performance improvements. It may include: </a:t>
            </a:r>
          </a:p>
          <a:p>
            <a:pPr lvl="1" algn="just"/>
            <a:r>
              <a:rPr lang="en-US" dirty="0"/>
              <a:t>human resource development in a broader sense, </a:t>
            </a:r>
          </a:p>
          <a:p>
            <a:pPr lvl="1" algn="just"/>
            <a:r>
              <a:rPr lang="en-US" dirty="0"/>
              <a:t>organizational and institutional development, </a:t>
            </a:r>
          </a:p>
          <a:p>
            <a:pPr lvl="1" algn="just"/>
            <a:r>
              <a:rPr lang="en-US" dirty="0"/>
              <a:t>process improvements, </a:t>
            </a:r>
          </a:p>
          <a:p>
            <a:pPr lvl="1" algn="just"/>
            <a:r>
              <a:rPr lang="en-US" dirty="0"/>
              <a:t>logistics and resource enhancements,</a:t>
            </a:r>
          </a:p>
          <a:p>
            <a:pPr lvl="1" algn="just"/>
            <a:r>
              <a:rPr lang="en-US" dirty="0"/>
              <a:t>motivational and change management interventions that impact desirable change on the environmental, institutional and individual front.  </a:t>
            </a:r>
          </a:p>
          <a:p>
            <a:endParaRPr lang="en-US" dirty="0"/>
          </a:p>
        </p:txBody>
      </p:sp>
    </p:spTree>
    <p:extLst>
      <p:ext uri="{BB962C8B-B14F-4D97-AF65-F5344CB8AC3E}">
        <p14:creationId xmlns:p14="http://schemas.microsoft.com/office/powerpoint/2010/main" val="3739689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BF894B-36A0-4469-B698-3C4CC34FEEB7}"/>
              </a:ext>
            </a:extLst>
          </p:cNvPr>
          <p:cNvSpPr>
            <a:spLocks noGrp="1"/>
          </p:cNvSpPr>
          <p:nvPr>
            <p:ph type="title"/>
          </p:nvPr>
        </p:nvSpPr>
        <p:spPr>
          <a:xfrm>
            <a:off x="308113" y="0"/>
            <a:ext cx="9140687" cy="653147"/>
          </a:xfrm>
        </p:spPr>
        <p:txBody>
          <a:bodyPr>
            <a:normAutofit/>
          </a:bodyPr>
          <a:lstStyle/>
          <a:p>
            <a:r>
              <a:rPr lang="en-US" sz="3600" b="1" dirty="0"/>
              <a:t>2. 5 CAPACITY BUILDING FRAMEWORK</a:t>
            </a:r>
            <a:endParaRPr lang="en-US" sz="3600" dirty="0"/>
          </a:p>
        </p:txBody>
      </p:sp>
      <p:pic>
        <p:nvPicPr>
          <p:cNvPr id="7" name="Content Placeholder 6">
            <a:extLst>
              <a:ext uri="{FF2B5EF4-FFF2-40B4-BE49-F238E27FC236}">
                <a16:creationId xmlns:a16="http://schemas.microsoft.com/office/drawing/2014/main" xmlns="" id="{060B5D30-6714-4BD5-A4C0-693EC9C43B7F}"/>
              </a:ext>
            </a:extLst>
          </p:cNvPr>
          <p:cNvPicPr>
            <a:picLocks noGrp="1" noChangeAspect="1"/>
          </p:cNvPicPr>
          <p:nvPr>
            <p:ph idx="1"/>
          </p:nvPr>
        </p:nvPicPr>
        <p:blipFill>
          <a:blip r:embed="rId2"/>
          <a:stretch>
            <a:fillRect/>
          </a:stretch>
        </p:blipFill>
        <p:spPr>
          <a:xfrm>
            <a:off x="1258957" y="326573"/>
            <a:ext cx="9369287" cy="6381584"/>
          </a:xfrm>
          <a:prstGeom prst="rect">
            <a:avLst/>
          </a:prstGeom>
        </p:spPr>
      </p:pic>
    </p:spTree>
    <p:extLst>
      <p:ext uri="{BB962C8B-B14F-4D97-AF65-F5344CB8AC3E}">
        <p14:creationId xmlns:p14="http://schemas.microsoft.com/office/powerpoint/2010/main" val="31257655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D0E5D50-B53C-4150-A906-CEFD17E4C248}"/>
              </a:ext>
            </a:extLst>
          </p:cNvPr>
          <p:cNvSpPr>
            <a:spLocks noGrp="1"/>
          </p:cNvSpPr>
          <p:nvPr>
            <p:ph type="title"/>
          </p:nvPr>
        </p:nvSpPr>
        <p:spPr>
          <a:xfrm>
            <a:off x="838200" y="309976"/>
            <a:ext cx="10515600" cy="998806"/>
          </a:xfrm>
        </p:spPr>
        <p:txBody>
          <a:bodyPr>
            <a:normAutofit fontScale="90000"/>
          </a:bodyPr>
          <a:lstStyle/>
          <a:p>
            <a:r>
              <a:rPr lang="en-US" b="1" dirty="0"/>
              <a:t>Importance of the LGS, RCCs and MMDAs capacity building  framework</a:t>
            </a:r>
          </a:p>
        </p:txBody>
      </p:sp>
      <p:sp>
        <p:nvSpPr>
          <p:cNvPr id="3" name="Content Placeholder 2">
            <a:extLst>
              <a:ext uri="{FF2B5EF4-FFF2-40B4-BE49-F238E27FC236}">
                <a16:creationId xmlns:a16="http://schemas.microsoft.com/office/drawing/2014/main" xmlns="" id="{B908E164-1B64-4E1D-A081-86641442EEF5}"/>
              </a:ext>
            </a:extLst>
          </p:cNvPr>
          <p:cNvSpPr>
            <a:spLocks noGrp="1"/>
          </p:cNvSpPr>
          <p:nvPr>
            <p:ph idx="1"/>
          </p:nvPr>
        </p:nvSpPr>
        <p:spPr>
          <a:xfrm>
            <a:off x="838200" y="1524612"/>
            <a:ext cx="10515600" cy="5023412"/>
          </a:xfrm>
        </p:spPr>
        <p:txBody>
          <a:bodyPr>
            <a:normAutofit/>
          </a:bodyPr>
          <a:lstStyle/>
          <a:p>
            <a:r>
              <a:rPr lang="en-US" sz="3000" dirty="0"/>
              <a:t>It informs resources allocation and transfer.</a:t>
            </a:r>
          </a:p>
          <a:p>
            <a:r>
              <a:rPr lang="en-US" sz="3000" dirty="0"/>
              <a:t> Service standards will be set and followed.</a:t>
            </a:r>
          </a:p>
          <a:p>
            <a:r>
              <a:rPr lang="en-US" sz="3000" dirty="0"/>
              <a:t>Quality service with a high level of accountability. </a:t>
            </a:r>
          </a:p>
          <a:p>
            <a:r>
              <a:rPr lang="en-US" sz="3000" dirty="0"/>
              <a:t>Timely delivery on their mandates. </a:t>
            </a:r>
          </a:p>
          <a:p>
            <a:r>
              <a:rPr lang="en-US" sz="3000" dirty="0"/>
              <a:t> Complementary to local government legislations. </a:t>
            </a:r>
          </a:p>
          <a:p>
            <a:r>
              <a:rPr lang="en-US" sz="3000" dirty="0"/>
              <a:t>Institutional building needed for effective local government.</a:t>
            </a:r>
          </a:p>
          <a:p>
            <a:r>
              <a:rPr lang="en-US" sz="3000" dirty="0"/>
              <a:t>Enable local government staff &amp; other local governance players to enhance their knowledge, skills &amp; attitudes for the effective performance of local government functions.</a:t>
            </a:r>
          </a:p>
          <a:p>
            <a:endParaRPr lang="en-US" dirty="0"/>
          </a:p>
        </p:txBody>
      </p:sp>
    </p:spTree>
    <p:extLst>
      <p:ext uri="{BB962C8B-B14F-4D97-AF65-F5344CB8AC3E}">
        <p14:creationId xmlns:p14="http://schemas.microsoft.com/office/powerpoint/2010/main" val="41592438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E640DB-EB53-4C6B-A1A1-F90C6C5CE633}"/>
              </a:ext>
            </a:extLst>
          </p:cNvPr>
          <p:cNvSpPr>
            <a:spLocks noGrp="1"/>
          </p:cNvSpPr>
          <p:nvPr>
            <p:ph type="title"/>
          </p:nvPr>
        </p:nvSpPr>
        <p:spPr>
          <a:xfrm>
            <a:off x="838200" y="365126"/>
            <a:ext cx="10515600" cy="748058"/>
          </a:xfrm>
        </p:spPr>
        <p:txBody>
          <a:bodyPr/>
          <a:lstStyle/>
          <a:p>
            <a:r>
              <a:rPr lang="en-US" b="1" dirty="0"/>
              <a:t>Levels of capacity building</a:t>
            </a:r>
            <a:r>
              <a:rPr lang="en-US" dirty="0"/>
              <a:t> </a:t>
            </a:r>
          </a:p>
        </p:txBody>
      </p:sp>
      <p:sp>
        <p:nvSpPr>
          <p:cNvPr id="3" name="Content Placeholder 2">
            <a:extLst>
              <a:ext uri="{FF2B5EF4-FFF2-40B4-BE49-F238E27FC236}">
                <a16:creationId xmlns:a16="http://schemas.microsoft.com/office/drawing/2014/main" xmlns="" id="{EDFEF97A-CE34-4ADF-8531-32566D4C703B}"/>
              </a:ext>
            </a:extLst>
          </p:cNvPr>
          <p:cNvSpPr>
            <a:spLocks noGrp="1"/>
          </p:cNvSpPr>
          <p:nvPr>
            <p:ph idx="1"/>
          </p:nvPr>
        </p:nvSpPr>
        <p:spPr>
          <a:xfrm>
            <a:off x="332509" y="1077558"/>
            <a:ext cx="11649694" cy="5620125"/>
          </a:xfrm>
        </p:spPr>
        <p:txBody>
          <a:bodyPr>
            <a:normAutofit/>
          </a:bodyPr>
          <a:lstStyle/>
          <a:p>
            <a:pPr marL="0" indent="0">
              <a:buNone/>
            </a:pPr>
            <a:r>
              <a:rPr lang="en-US" sz="3200" b="1" dirty="0"/>
              <a:t>CBF emphasizes capacity at three level:: </a:t>
            </a:r>
          </a:p>
          <a:p>
            <a:r>
              <a:rPr lang="en-US" sz="3200" dirty="0"/>
              <a:t>Organisational level assessment </a:t>
            </a:r>
          </a:p>
          <a:p>
            <a:pPr lvl="1"/>
            <a:r>
              <a:rPr lang="en-US" sz="3200" dirty="0"/>
              <a:t>Establish congruence between MMDAs as an Organisation </a:t>
            </a:r>
          </a:p>
          <a:p>
            <a:pPr lvl="1"/>
            <a:r>
              <a:rPr lang="en-US" sz="3200" dirty="0"/>
              <a:t>Structure management, input, transformation processes, results and outputs against overall vision/mission goals and objectives</a:t>
            </a:r>
          </a:p>
          <a:p>
            <a:r>
              <a:rPr lang="en-US" sz="3200" dirty="0"/>
              <a:t>Individual or staff assessment </a:t>
            </a:r>
          </a:p>
          <a:p>
            <a:pPr lvl="1"/>
            <a:r>
              <a:rPr lang="en-US" sz="3200" dirty="0"/>
              <a:t>Individuals, departments  and wider organisation </a:t>
            </a:r>
          </a:p>
          <a:p>
            <a:r>
              <a:rPr lang="en-US" sz="3200" dirty="0"/>
              <a:t>Environmental assessment </a:t>
            </a:r>
          </a:p>
          <a:p>
            <a:pPr lvl="1"/>
            <a:r>
              <a:rPr lang="en-US" sz="3200" dirty="0"/>
              <a:t>Internal and external </a:t>
            </a:r>
          </a:p>
        </p:txBody>
      </p:sp>
    </p:spTree>
    <p:extLst>
      <p:ext uri="{BB962C8B-B14F-4D97-AF65-F5344CB8AC3E}">
        <p14:creationId xmlns:p14="http://schemas.microsoft.com/office/powerpoint/2010/main" val="23724897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999FBA-9995-4803-B714-06F8A95CCCC7}"/>
              </a:ext>
            </a:extLst>
          </p:cNvPr>
          <p:cNvSpPr>
            <a:spLocks noGrp="1"/>
          </p:cNvSpPr>
          <p:nvPr>
            <p:ph type="title"/>
          </p:nvPr>
        </p:nvSpPr>
        <p:spPr>
          <a:xfrm>
            <a:off x="838200" y="365126"/>
            <a:ext cx="10515600" cy="605546"/>
          </a:xfrm>
        </p:spPr>
        <p:txBody>
          <a:bodyPr>
            <a:normAutofit fontScale="90000"/>
          </a:bodyPr>
          <a:lstStyle/>
          <a:p>
            <a:r>
              <a:rPr lang="en-US" b="1" dirty="0"/>
              <a:t>2.8 Organisational Capacity Assessments </a:t>
            </a:r>
          </a:p>
        </p:txBody>
      </p:sp>
      <p:sp>
        <p:nvSpPr>
          <p:cNvPr id="3" name="Content Placeholder 2">
            <a:extLst>
              <a:ext uri="{FF2B5EF4-FFF2-40B4-BE49-F238E27FC236}">
                <a16:creationId xmlns:a16="http://schemas.microsoft.com/office/drawing/2014/main" xmlns="" id="{CA5DEFBC-A012-48AA-8193-1A0A2977BD53}"/>
              </a:ext>
            </a:extLst>
          </p:cNvPr>
          <p:cNvSpPr>
            <a:spLocks noGrp="1"/>
          </p:cNvSpPr>
          <p:nvPr>
            <p:ph idx="1"/>
          </p:nvPr>
        </p:nvSpPr>
        <p:spPr>
          <a:xfrm>
            <a:off x="838200" y="970672"/>
            <a:ext cx="10515600" cy="5206291"/>
          </a:xfrm>
        </p:spPr>
        <p:txBody>
          <a:bodyPr>
            <a:normAutofit/>
          </a:bodyPr>
          <a:lstStyle/>
          <a:p>
            <a:pPr algn="just"/>
            <a:r>
              <a:rPr lang="en-US" b="1" dirty="0"/>
              <a:t>Capacity building interventions: </a:t>
            </a:r>
            <a:r>
              <a:rPr lang="en-US" dirty="0"/>
              <a:t>designed to address organisational deficiencies and individual competency gaps at the institutional and individual levels, respectively. </a:t>
            </a:r>
          </a:p>
          <a:p>
            <a:pPr algn="just"/>
            <a:endParaRPr lang="en-US" dirty="0"/>
          </a:p>
          <a:p>
            <a:pPr algn="just"/>
            <a:r>
              <a:rPr lang="en-US" b="1" dirty="0"/>
              <a:t>Organisational capacity assessments: </a:t>
            </a:r>
            <a:r>
              <a:rPr lang="en-US" dirty="0"/>
              <a:t>relate to the continuous process of measuring output effectiveness and efficiency in the delivery of the overall mandate of local authorities. </a:t>
            </a:r>
          </a:p>
          <a:p>
            <a:pPr algn="just"/>
            <a:endParaRPr lang="en-US" dirty="0"/>
          </a:p>
          <a:p>
            <a:pPr algn="just"/>
            <a:r>
              <a:rPr lang="en-US" b="1" dirty="0"/>
              <a:t>Individual staff capacity assessments: </a:t>
            </a:r>
            <a:r>
              <a:rPr lang="en-US" dirty="0"/>
              <a:t>deals with the continuous process of identifying, measuring, &amp; developing the performance of individuals &amp; aligning performance with the strategic goals of LAs  </a:t>
            </a:r>
          </a:p>
          <a:p>
            <a:endParaRPr lang="en-US" dirty="0"/>
          </a:p>
        </p:txBody>
      </p:sp>
    </p:spTree>
    <p:extLst>
      <p:ext uri="{BB962C8B-B14F-4D97-AF65-F5344CB8AC3E}">
        <p14:creationId xmlns:p14="http://schemas.microsoft.com/office/powerpoint/2010/main" val="19616686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2DF4146-73E9-4D27-8B40-97C98275B378}"/>
              </a:ext>
            </a:extLst>
          </p:cNvPr>
          <p:cNvSpPr>
            <a:spLocks noGrp="1"/>
          </p:cNvSpPr>
          <p:nvPr>
            <p:ph type="title"/>
          </p:nvPr>
        </p:nvSpPr>
        <p:spPr>
          <a:xfrm>
            <a:off x="838200" y="279449"/>
            <a:ext cx="10515600" cy="646835"/>
          </a:xfrm>
        </p:spPr>
        <p:txBody>
          <a:bodyPr>
            <a:normAutofit fontScale="90000"/>
          </a:bodyPr>
          <a:lstStyle/>
          <a:p>
            <a:r>
              <a:rPr lang="en-GB" b="1" dirty="0"/>
              <a:t/>
            </a:r>
            <a:br>
              <a:rPr lang="en-GB" b="1" dirty="0"/>
            </a:br>
            <a:r>
              <a:rPr lang="en-GB" b="1" dirty="0"/>
              <a:t>CAPACITY BUILDING PROCESS</a:t>
            </a:r>
            <a:r>
              <a:rPr lang="en-US" dirty="0"/>
              <a:t/>
            </a:r>
            <a:br>
              <a:rPr lang="en-US" dirty="0"/>
            </a:br>
            <a:endParaRPr lang="en-US" dirty="0"/>
          </a:p>
        </p:txBody>
      </p:sp>
      <p:sp>
        <p:nvSpPr>
          <p:cNvPr id="3" name="Content Placeholder 2">
            <a:extLst>
              <a:ext uri="{FF2B5EF4-FFF2-40B4-BE49-F238E27FC236}">
                <a16:creationId xmlns:a16="http://schemas.microsoft.com/office/drawing/2014/main" xmlns="" id="{CFB90B12-CA67-4858-9361-B06E7326283D}"/>
              </a:ext>
            </a:extLst>
          </p:cNvPr>
          <p:cNvSpPr>
            <a:spLocks noGrp="1"/>
          </p:cNvSpPr>
          <p:nvPr>
            <p:ph idx="1"/>
          </p:nvPr>
        </p:nvSpPr>
        <p:spPr>
          <a:xfrm>
            <a:off x="838200" y="1151906"/>
            <a:ext cx="10515600" cy="5025057"/>
          </a:xfrm>
        </p:spPr>
        <p:txBody>
          <a:bodyPr>
            <a:normAutofit/>
          </a:bodyPr>
          <a:lstStyle/>
          <a:p>
            <a:pPr marL="0" indent="0">
              <a:buNone/>
            </a:pPr>
            <a:r>
              <a:rPr lang="en-GB" dirty="0"/>
              <a:t>It is a planned activity that must go through key stages as follows:</a:t>
            </a:r>
            <a:endParaRPr lang="en-US" dirty="0"/>
          </a:p>
          <a:p>
            <a:pPr lvl="0"/>
            <a:r>
              <a:rPr lang="en-GB" dirty="0"/>
              <a:t>Performance Management System (Organisational and Individual)</a:t>
            </a:r>
            <a:endParaRPr lang="en-US" dirty="0"/>
          </a:p>
          <a:p>
            <a:pPr lvl="0"/>
            <a:r>
              <a:rPr lang="en-GB" dirty="0"/>
              <a:t>Capacity Needs Assessment</a:t>
            </a:r>
            <a:endParaRPr lang="en-US" dirty="0"/>
          </a:p>
          <a:p>
            <a:pPr lvl="0"/>
            <a:r>
              <a:rPr lang="en-GB" dirty="0"/>
              <a:t>Capacity Building Plans</a:t>
            </a:r>
            <a:endParaRPr lang="en-US" dirty="0"/>
          </a:p>
          <a:p>
            <a:pPr lvl="0"/>
            <a:r>
              <a:rPr lang="en-GB" dirty="0"/>
              <a:t>Procurement of Service Providers</a:t>
            </a:r>
            <a:endParaRPr lang="en-US" dirty="0"/>
          </a:p>
          <a:p>
            <a:pPr lvl="0"/>
            <a:r>
              <a:rPr lang="en-GB" dirty="0"/>
              <a:t>Delivery of Capacity Building Interventions</a:t>
            </a:r>
            <a:endParaRPr lang="en-US" dirty="0"/>
          </a:p>
          <a:p>
            <a:pPr lvl="0"/>
            <a:r>
              <a:rPr lang="en-GB" dirty="0"/>
              <a:t>Documentation, Evaluation and Reporting</a:t>
            </a:r>
            <a:endParaRPr lang="en-US" dirty="0"/>
          </a:p>
          <a:p>
            <a:pPr lvl="0"/>
            <a:r>
              <a:rPr lang="en-GB" dirty="0"/>
              <a:t>Stakeholder Communication</a:t>
            </a:r>
            <a:endParaRPr lang="en-US" dirty="0"/>
          </a:p>
          <a:p>
            <a:endParaRPr lang="en-US" dirty="0"/>
          </a:p>
        </p:txBody>
      </p:sp>
    </p:spTree>
    <p:extLst>
      <p:ext uri="{BB962C8B-B14F-4D97-AF65-F5344CB8AC3E}">
        <p14:creationId xmlns:p14="http://schemas.microsoft.com/office/powerpoint/2010/main" val="8190088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0F6E31F-EF63-4AF5-82E2-E8DEE6957ED5}"/>
              </a:ext>
            </a:extLst>
          </p:cNvPr>
          <p:cNvSpPr>
            <a:spLocks noGrp="1"/>
          </p:cNvSpPr>
          <p:nvPr>
            <p:ph type="title"/>
          </p:nvPr>
        </p:nvSpPr>
        <p:spPr>
          <a:xfrm>
            <a:off x="838200" y="270456"/>
            <a:ext cx="10515600" cy="1184856"/>
          </a:xfrm>
        </p:spPr>
        <p:txBody>
          <a:bodyPr>
            <a:normAutofit fontScale="90000"/>
          </a:bodyPr>
          <a:lstStyle/>
          <a:p>
            <a:r>
              <a:rPr lang="en-US" dirty="0"/>
              <a:t/>
            </a:r>
            <a:br>
              <a:rPr lang="en-US" dirty="0"/>
            </a:br>
            <a:r>
              <a:rPr lang="en-GB" b="1" i="1" dirty="0"/>
              <a:t>Figure 2: Capacity Building Process</a:t>
            </a:r>
            <a:endParaRPr lang="en-US" dirty="0"/>
          </a:p>
        </p:txBody>
      </p:sp>
      <p:pic>
        <p:nvPicPr>
          <p:cNvPr id="8" name="Content Placeholder 7">
            <a:extLst>
              <a:ext uri="{FF2B5EF4-FFF2-40B4-BE49-F238E27FC236}">
                <a16:creationId xmlns:a16="http://schemas.microsoft.com/office/drawing/2014/main" xmlns="" id="{60A565CB-5C27-412E-BE7B-4D273486DB93}"/>
              </a:ext>
            </a:extLst>
          </p:cNvPr>
          <p:cNvPicPr>
            <a:picLocks noGrp="1" noChangeAspect="1"/>
          </p:cNvPicPr>
          <p:nvPr>
            <p:ph idx="1"/>
          </p:nvPr>
        </p:nvPicPr>
        <p:blipFill>
          <a:blip r:embed="rId2"/>
          <a:stretch>
            <a:fillRect/>
          </a:stretch>
        </p:blipFill>
        <p:spPr>
          <a:xfrm>
            <a:off x="3123564" y="2079819"/>
            <a:ext cx="5944872" cy="3842950"/>
          </a:xfrm>
          <a:prstGeom prst="rect">
            <a:avLst/>
          </a:prstGeom>
        </p:spPr>
      </p:pic>
    </p:spTree>
    <p:extLst>
      <p:ext uri="{BB962C8B-B14F-4D97-AF65-F5344CB8AC3E}">
        <p14:creationId xmlns:p14="http://schemas.microsoft.com/office/powerpoint/2010/main" val="5225172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9DAE4B-04F9-4977-89EF-10D68AC19FEA}"/>
              </a:ext>
            </a:extLst>
          </p:cNvPr>
          <p:cNvSpPr>
            <a:spLocks noGrp="1"/>
          </p:cNvSpPr>
          <p:nvPr>
            <p:ph type="title"/>
          </p:nvPr>
        </p:nvSpPr>
        <p:spPr>
          <a:xfrm>
            <a:off x="838200" y="198876"/>
            <a:ext cx="10515600" cy="704020"/>
          </a:xfrm>
        </p:spPr>
        <p:txBody>
          <a:bodyPr>
            <a:normAutofit fontScale="90000"/>
          </a:bodyPr>
          <a:lstStyle/>
          <a:p>
            <a:r>
              <a:rPr lang="en-GB" dirty="0"/>
              <a:t> </a:t>
            </a:r>
            <a:r>
              <a:rPr lang="en-US" dirty="0"/>
              <a:t/>
            </a:r>
            <a:br>
              <a:rPr lang="en-US" dirty="0"/>
            </a:br>
            <a:r>
              <a:rPr lang="en-GB" b="1" i="1" dirty="0"/>
              <a:t>Performance Management: Organisational Level</a:t>
            </a:r>
            <a:r>
              <a:rPr lang="en-US" dirty="0"/>
              <a:t/>
            </a:r>
            <a:br>
              <a:rPr lang="en-US" dirty="0"/>
            </a:br>
            <a:endParaRPr lang="en-US" dirty="0"/>
          </a:p>
        </p:txBody>
      </p:sp>
      <p:sp>
        <p:nvSpPr>
          <p:cNvPr id="3" name="Content Placeholder 2">
            <a:extLst>
              <a:ext uri="{FF2B5EF4-FFF2-40B4-BE49-F238E27FC236}">
                <a16:creationId xmlns:a16="http://schemas.microsoft.com/office/drawing/2014/main" xmlns="" id="{AD923914-41D1-48ED-90A4-617D761FF566}"/>
              </a:ext>
            </a:extLst>
          </p:cNvPr>
          <p:cNvSpPr>
            <a:spLocks noGrp="1"/>
          </p:cNvSpPr>
          <p:nvPr>
            <p:ph idx="1"/>
          </p:nvPr>
        </p:nvSpPr>
        <p:spPr>
          <a:xfrm>
            <a:off x="838200" y="1069146"/>
            <a:ext cx="10515600" cy="5509784"/>
          </a:xfrm>
        </p:spPr>
        <p:txBody>
          <a:bodyPr>
            <a:normAutofit/>
          </a:bodyPr>
          <a:lstStyle/>
          <a:p>
            <a:r>
              <a:rPr lang="en-GB" sz="3200" dirty="0"/>
              <a:t>Capacity building (CB) must be geared towards the fulfilment of mandates and functions of local governments</a:t>
            </a:r>
          </a:p>
          <a:p>
            <a:endParaRPr lang="en-GB" sz="3200" dirty="0"/>
          </a:p>
          <a:p>
            <a:r>
              <a:rPr lang="en-GB" sz="3200" dirty="0"/>
              <a:t>The 1992 Constitution and Local Government Act 462 of 1993, as well as LI 1961, Act 936 spelt out the mandates. </a:t>
            </a:r>
          </a:p>
          <a:p>
            <a:endParaRPr lang="en-GB" sz="3200" dirty="0"/>
          </a:p>
          <a:p>
            <a:r>
              <a:rPr lang="en-GB" sz="3200" dirty="0"/>
              <a:t>CB of local authorities must be aligned to what they are required to do.</a:t>
            </a:r>
          </a:p>
          <a:p>
            <a:endParaRPr lang="en-GB" sz="3200" dirty="0"/>
          </a:p>
          <a:p>
            <a:r>
              <a:rPr lang="en-US" sz="3200" dirty="0"/>
              <a:t>Performance contract </a:t>
            </a:r>
          </a:p>
          <a:p>
            <a:endParaRPr lang="en-GB" sz="3200" dirty="0"/>
          </a:p>
          <a:p>
            <a:endParaRPr lang="en-GB" dirty="0"/>
          </a:p>
          <a:p>
            <a:pPr marL="457200" lvl="1" indent="0">
              <a:buNone/>
            </a:pPr>
            <a:endParaRPr lang="en-US" dirty="0"/>
          </a:p>
          <a:p>
            <a:endParaRPr lang="en-US" sz="3200" dirty="0"/>
          </a:p>
          <a:p>
            <a:endParaRPr lang="en-US" dirty="0"/>
          </a:p>
        </p:txBody>
      </p:sp>
    </p:spTree>
    <p:extLst>
      <p:ext uri="{BB962C8B-B14F-4D97-AF65-F5344CB8AC3E}">
        <p14:creationId xmlns:p14="http://schemas.microsoft.com/office/powerpoint/2010/main" val="6048908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56C9B5-4004-4C4D-9DA8-966DB2A6E854}"/>
              </a:ext>
            </a:extLst>
          </p:cNvPr>
          <p:cNvSpPr>
            <a:spLocks noGrp="1"/>
          </p:cNvSpPr>
          <p:nvPr>
            <p:ph type="title"/>
          </p:nvPr>
        </p:nvSpPr>
        <p:spPr>
          <a:xfrm>
            <a:off x="838200" y="365126"/>
            <a:ext cx="10515600" cy="960092"/>
          </a:xfrm>
        </p:spPr>
        <p:txBody>
          <a:bodyPr/>
          <a:lstStyle/>
          <a:p>
            <a:r>
              <a:rPr lang="en-GB" b="1" dirty="0"/>
              <a:t>Organizational Assessment</a:t>
            </a:r>
            <a:endParaRPr lang="en-US" b="1" dirty="0"/>
          </a:p>
        </p:txBody>
      </p:sp>
      <p:sp>
        <p:nvSpPr>
          <p:cNvPr id="3" name="Content Placeholder 2">
            <a:extLst>
              <a:ext uri="{FF2B5EF4-FFF2-40B4-BE49-F238E27FC236}">
                <a16:creationId xmlns:a16="http://schemas.microsoft.com/office/drawing/2014/main" xmlns="" id="{4A3782FB-2C39-4B44-8B95-C9AEDAA9C3C8}"/>
              </a:ext>
            </a:extLst>
          </p:cNvPr>
          <p:cNvSpPr>
            <a:spLocks noGrp="1"/>
          </p:cNvSpPr>
          <p:nvPr>
            <p:ph idx="1"/>
          </p:nvPr>
        </p:nvSpPr>
        <p:spPr>
          <a:xfrm>
            <a:off x="838200" y="1494971"/>
            <a:ext cx="10515600" cy="4681992"/>
          </a:xfrm>
        </p:spPr>
        <p:txBody>
          <a:bodyPr>
            <a:normAutofit lnSpcReduction="10000"/>
          </a:bodyPr>
          <a:lstStyle/>
          <a:p>
            <a:r>
              <a:rPr lang="en-GB" dirty="0"/>
              <a:t>An organizational assessment is a systematic process for obtaining valid information about the performance of an organization and the factors that affect performance. It differs from other types of evaluations because the assessment focuses on the organization as the primary unit of analysis.</a:t>
            </a:r>
          </a:p>
          <a:p>
            <a:endParaRPr lang="en-GB" dirty="0"/>
          </a:p>
          <a:p>
            <a:r>
              <a:rPr lang="en-GB" dirty="0"/>
              <a:t>It serves as the contributor of resources to the organisation and also the recipient of the organisation’s final product. It is a dynamic environment with features that</a:t>
            </a:r>
            <a:r>
              <a:rPr lang="en-US" dirty="0"/>
              <a:t> </a:t>
            </a:r>
            <a:r>
              <a:rPr lang="en-GB" dirty="0"/>
              <a:t>are interacting by the day. Its constituents include legal and regulatory framework, administrative policies, socio-cultural and economic factors, technology, politics and diverse stakeholder interests</a:t>
            </a:r>
            <a:endParaRPr lang="en-US" dirty="0"/>
          </a:p>
        </p:txBody>
      </p:sp>
    </p:spTree>
    <p:extLst>
      <p:ext uri="{BB962C8B-B14F-4D97-AF65-F5344CB8AC3E}">
        <p14:creationId xmlns:p14="http://schemas.microsoft.com/office/powerpoint/2010/main" val="24263061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2E3FC35-14DB-4DA3-9E18-7128309CFA43}"/>
              </a:ext>
            </a:extLst>
          </p:cNvPr>
          <p:cNvSpPr>
            <a:spLocks noGrp="1"/>
          </p:cNvSpPr>
          <p:nvPr>
            <p:ph idx="1"/>
          </p:nvPr>
        </p:nvSpPr>
        <p:spPr>
          <a:xfrm>
            <a:off x="838200" y="853167"/>
            <a:ext cx="10515600" cy="5068661"/>
          </a:xfrm>
        </p:spPr>
        <p:txBody>
          <a:bodyPr>
            <a:normAutofit/>
          </a:bodyPr>
          <a:lstStyle/>
          <a:p>
            <a:pPr marL="0" lvl="0" indent="0">
              <a:buNone/>
            </a:pPr>
            <a:endParaRPr lang="en-US" dirty="0"/>
          </a:p>
          <a:p>
            <a:pPr lvl="0"/>
            <a:r>
              <a:rPr lang="en-GB" b="1" dirty="0"/>
              <a:t>Organisational Performance</a:t>
            </a:r>
            <a:r>
              <a:rPr lang="en-GB" dirty="0"/>
              <a:t>: It is the input transformation process that yields</a:t>
            </a:r>
            <a:r>
              <a:rPr lang="en-GB" b="1" dirty="0"/>
              <a:t> </a:t>
            </a:r>
            <a:r>
              <a:rPr lang="en-GB" dirty="0"/>
              <a:t>effectiveness, efficiency, financial viability, and process acceptability. These areas are interlinked and constitute the basis for describing an organization as high performing or otherwise.</a:t>
            </a:r>
          </a:p>
          <a:p>
            <a:pPr lvl="0"/>
            <a:endParaRPr lang="en-US" dirty="0"/>
          </a:p>
          <a:p>
            <a:pPr lvl="0"/>
            <a:r>
              <a:rPr lang="en-GB" b="1" dirty="0"/>
              <a:t>Organizational Motivation</a:t>
            </a:r>
            <a:r>
              <a:rPr lang="en-GB" dirty="0"/>
              <a:t>: It includes the vision, mission, goals, culture, ethics and</a:t>
            </a:r>
            <a:r>
              <a:rPr lang="en-GB" b="1" dirty="0"/>
              <a:t> </a:t>
            </a:r>
            <a:r>
              <a:rPr lang="en-GB" dirty="0"/>
              <a:t>incentives/rewards prevalent in the organization. Depending on how they are applied, staff can be motivated to contribute their utmost towards the realization of set targets.</a:t>
            </a:r>
            <a:endParaRPr lang="en-US" dirty="0"/>
          </a:p>
          <a:p>
            <a:endParaRPr lang="en-US" dirty="0"/>
          </a:p>
        </p:txBody>
      </p:sp>
    </p:spTree>
    <p:extLst>
      <p:ext uri="{BB962C8B-B14F-4D97-AF65-F5344CB8AC3E}">
        <p14:creationId xmlns:p14="http://schemas.microsoft.com/office/powerpoint/2010/main" val="1934401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013E8E-A029-4AD4-AC52-13F67E7D1545}"/>
              </a:ext>
            </a:extLst>
          </p:cNvPr>
          <p:cNvSpPr>
            <a:spLocks noGrp="1"/>
          </p:cNvSpPr>
          <p:nvPr>
            <p:ph type="title"/>
          </p:nvPr>
        </p:nvSpPr>
        <p:spPr>
          <a:xfrm>
            <a:off x="838200" y="368980"/>
            <a:ext cx="10515600" cy="624114"/>
          </a:xfrm>
        </p:spPr>
        <p:txBody>
          <a:bodyPr>
            <a:normAutofit fontScale="90000"/>
          </a:bodyPr>
          <a:lstStyle/>
          <a:p>
            <a:r>
              <a:rPr lang="en-GB" sz="4000" b="1" dirty="0"/>
              <a:t>Organizational Capacity: </a:t>
            </a:r>
            <a:endParaRPr lang="en-US" sz="4000" dirty="0"/>
          </a:p>
        </p:txBody>
      </p:sp>
      <p:sp>
        <p:nvSpPr>
          <p:cNvPr id="3" name="Content Placeholder 2">
            <a:extLst>
              <a:ext uri="{FF2B5EF4-FFF2-40B4-BE49-F238E27FC236}">
                <a16:creationId xmlns:a16="http://schemas.microsoft.com/office/drawing/2014/main" xmlns="" id="{4D349DD8-02B2-4880-8D35-E4A2B2787C10}"/>
              </a:ext>
            </a:extLst>
          </p:cNvPr>
          <p:cNvSpPr>
            <a:spLocks noGrp="1"/>
          </p:cNvSpPr>
          <p:nvPr>
            <p:ph idx="1"/>
          </p:nvPr>
        </p:nvSpPr>
        <p:spPr>
          <a:xfrm>
            <a:off x="649514" y="1305151"/>
            <a:ext cx="10515600" cy="5183869"/>
          </a:xfrm>
        </p:spPr>
        <p:txBody>
          <a:bodyPr>
            <a:normAutofit lnSpcReduction="10000"/>
          </a:bodyPr>
          <a:lstStyle/>
          <a:p>
            <a:pPr lvl="1"/>
            <a:r>
              <a:rPr lang="en-GB" sz="2800" dirty="0"/>
              <a:t>Management and Organisation</a:t>
            </a:r>
            <a:endParaRPr lang="en-US" sz="2000" dirty="0"/>
          </a:p>
          <a:p>
            <a:pPr lvl="1"/>
            <a:r>
              <a:rPr lang="en-GB" sz="2800" dirty="0"/>
              <a:t>Transparency, Openness and Accountability</a:t>
            </a:r>
            <a:endParaRPr lang="en-US" sz="2000" dirty="0"/>
          </a:p>
          <a:p>
            <a:pPr lvl="1"/>
            <a:r>
              <a:rPr lang="en-GB" sz="2800" dirty="0"/>
              <a:t>Human Resources</a:t>
            </a:r>
            <a:endParaRPr lang="en-US" sz="2000" dirty="0"/>
          </a:p>
          <a:p>
            <a:pPr lvl="1"/>
            <a:r>
              <a:rPr lang="en-GB" sz="2800" dirty="0"/>
              <a:t>Functionality of Sub Structures</a:t>
            </a:r>
            <a:endParaRPr lang="en-US" sz="2000" dirty="0"/>
          </a:p>
          <a:p>
            <a:pPr lvl="1"/>
            <a:r>
              <a:rPr lang="en-GB" sz="2800" dirty="0"/>
              <a:t>Auditing</a:t>
            </a:r>
            <a:endParaRPr lang="en-US" sz="2000" dirty="0"/>
          </a:p>
          <a:p>
            <a:pPr lvl="1"/>
            <a:r>
              <a:rPr lang="en-GB" sz="2800" dirty="0"/>
              <a:t>Fiscal Capacity and Revenue Management</a:t>
            </a:r>
            <a:endParaRPr lang="en-US" sz="2000" dirty="0"/>
          </a:p>
          <a:p>
            <a:pPr lvl="1"/>
            <a:r>
              <a:rPr lang="en-GB" sz="2800" dirty="0"/>
              <a:t>Infrastructure</a:t>
            </a:r>
            <a:endParaRPr lang="en-US" sz="2000" dirty="0"/>
          </a:p>
          <a:p>
            <a:pPr lvl="1"/>
            <a:r>
              <a:rPr lang="en-GB" sz="2800" dirty="0"/>
              <a:t>Environmental Sanitation and Management</a:t>
            </a:r>
            <a:endParaRPr lang="en-US" sz="2000" dirty="0"/>
          </a:p>
          <a:p>
            <a:pPr lvl="1"/>
            <a:r>
              <a:rPr lang="en-GB" sz="2800" dirty="0"/>
              <a:t>Social Accountability</a:t>
            </a:r>
            <a:endParaRPr lang="en-US" sz="2000" dirty="0"/>
          </a:p>
          <a:p>
            <a:pPr lvl="1"/>
            <a:r>
              <a:rPr lang="en-GB" sz="2800" dirty="0"/>
              <a:t>Strategic Leadership</a:t>
            </a:r>
            <a:endParaRPr lang="en-US" sz="2000" dirty="0"/>
          </a:p>
          <a:p>
            <a:pPr lvl="1"/>
            <a:r>
              <a:rPr lang="en-GB" sz="2800" dirty="0"/>
              <a:t>Structure/ Hierarchy</a:t>
            </a:r>
            <a:endParaRPr lang="en-US" sz="2000" dirty="0"/>
          </a:p>
          <a:p>
            <a:pPr lvl="1"/>
            <a:r>
              <a:rPr lang="en-GB" sz="2800" dirty="0"/>
              <a:t>Organisational Process Management</a:t>
            </a:r>
            <a:endParaRPr lang="en-US" sz="1800" dirty="0"/>
          </a:p>
          <a:p>
            <a:endParaRPr lang="en-US" sz="3200" dirty="0"/>
          </a:p>
        </p:txBody>
      </p:sp>
    </p:spTree>
    <p:extLst>
      <p:ext uri="{BB962C8B-B14F-4D97-AF65-F5344CB8AC3E}">
        <p14:creationId xmlns:p14="http://schemas.microsoft.com/office/powerpoint/2010/main" val="37168275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B0D83-52A4-48A8-8E6B-27CE579D35C6}"/>
              </a:ext>
            </a:extLst>
          </p:cNvPr>
          <p:cNvSpPr>
            <a:spLocks noGrp="1"/>
          </p:cNvSpPr>
          <p:nvPr>
            <p:ph type="title"/>
          </p:nvPr>
        </p:nvSpPr>
        <p:spPr>
          <a:xfrm>
            <a:off x="95003" y="365126"/>
            <a:ext cx="12096997" cy="846158"/>
          </a:xfrm>
        </p:spPr>
        <p:txBody>
          <a:bodyPr>
            <a:normAutofit/>
          </a:bodyPr>
          <a:lstStyle/>
          <a:p>
            <a:r>
              <a:rPr lang="en-GB" b="1" dirty="0"/>
              <a:t>Organizational Functional Capacity Assessment Chart</a:t>
            </a:r>
            <a:endParaRPr lang="en-US" dirty="0"/>
          </a:p>
        </p:txBody>
      </p:sp>
      <p:pic>
        <p:nvPicPr>
          <p:cNvPr id="4" name="Content Placeholder 3">
            <a:extLst>
              <a:ext uri="{FF2B5EF4-FFF2-40B4-BE49-F238E27FC236}">
                <a16:creationId xmlns:a16="http://schemas.microsoft.com/office/drawing/2014/main" xmlns="" id="{4707EB28-8344-4204-B9B6-91D7197EA087}"/>
              </a:ext>
            </a:extLst>
          </p:cNvPr>
          <p:cNvPicPr>
            <a:picLocks noGrp="1" noChangeAspect="1"/>
          </p:cNvPicPr>
          <p:nvPr>
            <p:ph idx="1"/>
          </p:nvPr>
        </p:nvPicPr>
        <p:blipFill>
          <a:blip r:embed="rId2"/>
          <a:stretch>
            <a:fillRect/>
          </a:stretch>
        </p:blipFill>
        <p:spPr>
          <a:xfrm>
            <a:off x="1080656" y="1080654"/>
            <a:ext cx="10034648" cy="5593277"/>
          </a:xfrm>
          <a:prstGeom prst="rect">
            <a:avLst/>
          </a:prstGeom>
        </p:spPr>
      </p:pic>
    </p:spTree>
    <p:extLst>
      <p:ext uri="{BB962C8B-B14F-4D97-AF65-F5344CB8AC3E}">
        <p14:creationId xmlns:p14="http://schemas.microsoft.com/office/powerpoint/2010/main" val="30449870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D7E047-4B78-405D-A77F-3ABC71B0B8AD}"/>
              </a:ext>
            </a:extLst>
          </p:cNvPr>
          <p:cNvSpPr>
            <a:spLocks noGrp="1"/>
          </p:cNvSpPr>
          <p:nvPr>
            <p:ph type="title"/>
          </p:nvPr>
        </p:nvSpPr>
        <p:spPr/>
        <p:txBody>
          <a:bodyPr/>
          <a:lstStyle/>
          <a:p>
            <a:r>
              <a:rPr lang="en-GB" b="1" dirty="0"/>
              <a:t>4 Training/ Capacity Needs Assessment</a:t>
            </a:r>
            <a:endParaRPr lang="en-US" dirty="0"/>
          </a:p>
        </p:txBody>
      </p:sp>
      <p:sp>
        <p:nvSpPr>
          <p:cNvPr id="3" name="Content Placeholder 2">
            <a:extLst>
              <a:ext uri="{FF2B5EF4-FFF2-40B4-BE49-F238E27FC236}">
                <a16:creationId xmlns:a16="http://schemas.microsoft.com/office/drawing/2014/main" xmlns="" id="{2431A826-1D26-4213-AD1A-BE9FE4A671E9}"/>
              </a:ext>
            </a:extLst>
          </p:cNvPr>
          <p:cNvSpPr>
            <a:spLocks noGrp="1"/>
          </p:cNvSpPr>
          <p:nvPr>
            <p:ph idx="1"/>
          </p:nvPr>
        </p:nvSpPr>
        <p:spPr>
          <a:xfrm>
            <a:off x="463139" y="1434905"/>
            <a:ext cx="11198430" cy="5120274"/>
          </a:xfrm>
        </p:spPr>
        <p:txBody>
          <a:bodyPr>
            <a:normAutofit lnSpcReduction="10000"/>
          </a:bodyPr>
          <a:lstStyle/>
          <a:p>
            <a:pPr marL="0" indent="0">
              <a:buNone/>
            </a:pPr>
            <a:endParaRPr lang="en-US" dirty="0"/>
          </a:p>
          <a:p>
            <a:r>
              <a:rPr lang="en-GB" dirty="0"/>
              <a:t>Is a series of activities conducted to identify problems or situations in the work environment, &amp; to determine if training is an appropriate response based on the gap analysis. </a:t>
            </a:r>
          </a:p>
          <a:p>
            <a:endParaRPr lang="en-GB" dirty="0"/>
          </a:p>
          <a:p>
            <a:r>
              <a:rPr lang="en-GB" dirty="0"/>
              <a:t>Applicable at: </a:t>
            </a:r>
            <a:r>
              <a:rPr lang="en-GB" u="sng" dirty="0"/>
              <a:t>organisational</a:t>
            </a:r>
            <a:r>
              <a:rPr lang="en-GB" dirty="0"/>
              <a:t>  and </a:t>
            </a:r>
            <a:r>
              <a:rPr lang="en-GB" u="sng" dirty="0"/>
              <a:t>individual</a:t>
            </a:r>
            <a:r>
              <a:rPr lang="en-GB" dirty="0"/>
              <a:t> levels.</a:t>
            </a:r>
            <a:endParaRPr lang="en-US" dirty="0"/>
          </a:p>
          <a:p>
            <a:pPr marL="0" indent="0">
              <a:buNone/>
            </a:pPr>
            <a:endParaRPr lang="en-US" dirty="0"/>
          </a:p>
          <a:p>
            <a:pPr algn="just"/>
            <a:r>
              <a:rPr lang="en-GB" dirty="0"/>
              <a:t>Seeks to determine and validate performance gaps in RCCs/ MMDAs. </a:t>
            </a:r>
          </a:p>
          <a:p>
            <a:pPr algn="just"/>
            <a:endParaRPr lang="en-GB" dirty="0"/>
          </a:p>
          <a:p>
            <a:pPr algn="just"/>
            <a:r>
              <a:rPr lang="en-GB" dirty="0"/>
              <a:t>Should be done properly, to ensure the intervention becomes well targeted, tailored and customised to meet the organisational goals.</a:t>
            </a:r>
            <a:endParaRPr lang="en-US" dirty="0"/>
          </a:p>
          <a:p>
            <a:pPr marL="0" indent="0" algn="just">
              <a:buNone/>
            </a:pPr>
            <a:endParaRPr lang="en-US" dirty="0"/>
          </a:p>
          <a:p>
            <a:endParaRPr lang="en-US" dirty="0"/>
          </a:p>
        </p:txBody>
      </p:sp>
    </p:spTree>
    <p:extLst>
      <p:ext uri="{BB962C8B-B14F-4D97-AF65-F5344CB8AC3E}">
        <p14:creationId xmlns:p14="http://schemas.microsoft.com/office/powerpoint/2010/main" val="428086950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89F3942-C7AC-4187-B3C5-9E3E34EFAC7E}"/>
              </a:ext>
            </a:extLst>
          </p:cNvPr>
          <p:cNvSpPr>
            <a:spLocks noGrp="1"/>
          </p:cNvSpPr>
          <p:nvPr>
            <p:ph type="title"/>
          </p:nvPr>
        </p:nvSpPr>
        <p:spPr>
          <a:xfrm>
            <a:off x="838200" y="222626"/>
            <a:ext cx="10515600" cy="644278"/>
          </a:xfrm>
        </p:spPr>
        <p:txBody>
          <a:bodyPr>
            <a:normAutofit fontScale="90000"/>
          </a:bodyPr>
          <a:lstStyle/>
          <a:p>
            <a:r>
              <a:rPr lang="en-GB" dirty="0"/>
              <a:t>Tools for the organisational needs assessment</a:t>
            </a:r>
            <a:endParaRPr lang="en-US" dirty="0"/>
          </a:p>
        </p:txBody>
      </p:sp>
      <p:sp>
        <p:nvSpPr>
          <p:cNvPr id="3" name="Content Placeholder 2">
            <a:extLst>
              <a:ext uri="{FF2B5EF4-FFF2-40B4-BE49-F238E27FC236}">
                <a16:creationId xmlns:a16="http://schemas.microsoft.com/office/drawing/2014/main" xmlns="" id="{7DD38E3E-7667-472D-809B-1D7508016BDE}"/>
              </a:ext>
            </a:extLst>
          </p:cNvPr>
          <p:cNvSpPr>
            <a:spLocks noGrp="1"/>
          </p:cNvSpPr>
          <p:nvPr>
            <p:ph idx="1"/>
          </p:nvPr>
        </p:nvSpPr>
        <p:spPr>
          <a:xfrm>
            <a:off x="838200" y="1282535"/>
            <a:ext cx="10515600" cy="4894428"/>
          </a:xfrm>
        </p:spPr>
        <p:txBody>
          <a:bodyPr>
            <a:normAutofit fontScale="92500" lnSpcReduction="10000"/>
          </a:bodyPr>
          <a:lstStyle/>
          <a:p>
            <a:r>
              <a:rPr lang="en-GB" sz="4000" dirty="0"/>
              <a:t>The following are tools for the organisational needs assessment:</a:t>
            </a:r>
            <a:endParaRPr lang="en-US" sz="4000" dirty="0"/>
          </a:p>
          <a:p>
            <a:pPr lvl="1"/>
            <a:r>
              <a:rPr lang="en-GB" sz="4000" dirty="0"/>
              <a:t>information gathering using the OFCA Template (</a:t>
            </a:r>
            <a:r>
              <a:rPr lang="en-GB" sz="4000" i="1" dirty="0"/>
              <a:t>Annex3)</a:t>
            </a:r>
            <a:endParaRPr lang="en-US" sz="4000" dirty="0"/>
          </a:p>
          <a:p>
            <a:pPr lvl="1"/>
            <a:r>
              <a:rPr lang="en-GB" sz="4000" dirty="0"/>
              <a:t>Client satisfaction surveys with tailored questions</a:t>
            </a:r>
            <a:endParaRPr lang="en-US" sz="4000" dirty="0"/>
          </a:p>
          <a:p>
            <a:pPr lvl="1"/>
            <a:r>
              <a:rPr lang="en-GB" sz="4000" dirty="0"/>
              <a:t>Performance league table using both quantitative and qualitative indices</a:t>
            </a:r>
            <a:endParaRPr lang="en-US" sz="4000" dirty="0"/>
          </a:p>
          <a:p>
            <a:pPr lvl="1"/>
            <a:r>
              <a:rPr lang="en-GB" sz="4000" dirty="0"/>
              <a:t>Citizens score cards</a:t>
            </a:r>
            <a:endParaRPr lang="en-US" sz="4000" dirty="0"/>
          </a:p>
          <a:p>
            <a:pPr lvl="1"/>
            <a:r>
              <a:rPr lang="en-GB" sz="4000" dirty="0"/>
              <a:t>Annual performance review meetings and reports</a:t>
            </a:r>
            <a:endParaRPr lang="en-US" sz="4000" dirty="0"/>
          </a:p>
          <a:p>
            <a:endParaRPr lang="en-US" dirty="0"/>
          </a:p>
        </p:txBody>
      </p:sp>
    </p:spTree>
    <p:extLst>
      <p:ext uri="{BB962C8B-B14F-4D97-AF65-F5344CB8AC3E}">
        <p14:creationId xmlns:p14="http://schemas.microsoft.com/office/powerpoint/2010/main" val="4033481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C63772-C973-436E-A043-5DEEE62A2354}"/>
              </a:ext>
            </a:extLst>
          </p:cNvPr>
          <p:cNvSpPr>
            <a:spLocks noGrp="1"/>
          </p:cNvSpPr>
          <p:nvPr>
            <p:ph type="title"/>
          </p:nvPr>
        </p:nvSpPr>
        <p:spPr>
          <a:xfrm>
            <a:off x="838200" y="365126"/>
            <a:ext cx="10515600" cy="491218"/>
          </a:xfrm>
        </p:spPr>
        <p:txBody>
          <a:bodyPr>
            <a:noAutofit/>
          </a:bodyPr>
          <a:lstStyle/>
          <a:p>
            <a:r>
              <a:rPr lang="en-US" sz="3200" b="1" dirty="0"/>
              <a:t>Methods of Identifying Training Needs (Sample)</a:t>
            </a:r>
            <a:endParaRPr lang="en-US" sz="3200" dirty="0"/>
          </a:p>
        </p:txBody>
      </p:sp>
      <p:graphicFrame>
        <p:nvGraphicFramePr>
          <p:cNvPr id="13" name="Content Placeholder 12">
            <a:extLst>
              <a:ext uri="{FF2B5EF4-FFF2-40B4-BE49-F238E27FC236}">
                <a16:creationId xmlns:a16="http://schemas.microsoft.com/office/drawing/2014/main" xmlns="" id="{6639BF08-1B30-494F-B0DA-66CD5FA29D3A}"/>
              </a:ext>
            </a:extLst>
          </p:cNvPr>
          <p:cNvGraphicFramePr>
            <a:graphicFrameLocks noGrp="1"/>
          </p:cNvGraphicFramePr>
          <p:nvPr>
            <p:ph idx="1"/>
            <p:extLst>
              <p:ext uri="{D42A27DB-BD31-4B8C-83A1-F6EECF244321}">
                <p14:modId xmlns:p14="http://schemas.microsoft.com/office/powerpoint/2010/main" val="2764097599"/>
              </p:ext>
            </p:extLst>
          </p:nvPr>
        </p:nvGraphicFramePr>
        <p:xfrm>
          <a:off x="678542" y="856344"/>
          <a:ext cx="10947401" cy="5869953"/>
        </p:xfrm>
        <a:graphic>
          <a:graphicData uri="http://schemas.openxmlformats.org/drawingml/2006/table">
            <a:tbl>
              <a:tblPr firstRow="1" firstCol="1" bandRow="1"/>
              <a:tblGrid>
                <a:gridCol w="82374">
                  <a:extLst>
                    <a:ext uri="{9D8B030D-6E8A-4147-A177-3AD203B41FA5}">
                      <a16:colId xmlns:a16="http://schemas.microsoft.com/office/drawing/2014/main" xmlns="" val="2867979720"/>
                    </a:ext>
                  </a:extLst>
                </a:gridCol>
                <a:gridCol w="691941">
                  <a:extLst>
                    <a:ext uri="{9D8B030D-6E8A-4147-A177-3AD203B41FA5}">
                      <a16:colId xmlns:a16="http://schemas.microsoft.com/office/drawing/2014/main" xmlns="" val="3596772518"/>
                    </a:ext>
                  </a:extLst>
                </a:gridCol>
                <a:gridCol w="214173">
                  <a:extLst>
                    <a:ext uri="{9D8B030D-6E8A-4147-A177-3AD203B41FA5}">
                      <a16:colId xmlns:a16="http://schemas.microsoft.com/office/drawing/2014/main" xmlns="" val="1371413702"/>
                    </a:ext>
                  </a:extLst>
                </a:gridCol>
                <a:gridCol w="2092299">
                  <a:extLst>
                    <a:ext uri="{9D8B030D-6E8A-4147-A177-3AD203B41FA5}">
                      <a16:colId xmlns:a16="http://schemas.microsoft.com/office/drawing/2014/main" xmlns="" val="2129054442"/>
                    </a:ext>
                  </a:extLst>
                </a:gridCol>
                <a:gridCol w="560143">
                  <a:extLst>
                    <a:ext uri="{9D8B030D-6E8A-4147-A177-3AD203B41FA5}">
                      <a16:colId xmlns:a16="http://schemas.microsoft.com/office/drawing/2014/main" xmlns="" val="1643833059"/>
                    </a:ext>
                  </a:extLst>
                </a:gridCol>
                <a:gridCol w="82374">
                  <a:extLst>
                    <a:ext uri="{9D8B030D-6E8A-4147-A177-3AD203B41FA5}">
                      <a16:colId xmlns:a16="http://schemas.microsoft.com/office/drawing/2014/main" xmlns="" val="3325075282"/>
                    </a:ext>
                  </a:extLst>
                </a:gridCol>
                <a:gridCol w="477769">
                  <a:extLst>
                    <a:ext uri="{9D8B030D-6E8A-4147-A177-3AD203B41FA5}">
                      <a16:colId xmlns:a16="http://schemas.microsoft.com/office/drawing/2014/main" xmlns="" val="1078524699"/>
                    </a:ext>
                  </a:extLst>
                </a:gridCol>
                <a:gridCol w="1021437">
                  <a:extLst>
                    <a:ext uri="{9D8B030D-6E8A-4147-A177-3AD203B41FA5}">
                      <a16:colId xmlns:a16="http://schemas.microsoft.com/office/drawing/2014/main" xmlns="" val="1749995853"/>
                    </a:ext>
                  </a:extLst>
                </a:gridCol>
                <a:gridCol w="1852880">
                  <a:extLst>
                    <a:ext uri="{9D8B030D-6E8A-4147-A177-3AD203B41FA5}">
                      <a16:colId xmlns:a16="http://schemas.microsoft.com/office/drawing/2014/main" xmlns="" val="2357642130"/>
                    </a:ext>
                  </a:extLst>
                </a:gridCol>
                <a:gridCol w="199897">
                  <a:extLst>
                    <a:ext uri="{9D8B030D-6E8A-4147-A177-3AD203B41FA5}">
                      <a16:colId xmlns:a16="http://schemas.microsoft.com/office/drawing/2014/main" xmlns="" val="3239517323"/>
                    </a:ext>
                  </a:extLst>
                </a:gridCol>
                <a:gridCol w="290285">
                  <a:extLst>
                    <a:ext uri="{9D8B030D-6E8A-4147-A177-3AD203B41FA5}">
                      <a16:colId xmlns:a16="http://schemas.microsoft.com/office/drawing/2014/main" xmlns="" val="1213718218"/>
                    </a:ext>
                  </a:extLst>
                </a:gridCol>
                <a:gridCol w="342329">
                  <a:extLst>
                    <a:ext uri="{9D8B030D-6E8A-4147-A177-3AD203B41FA5}">
                      <a16:colId xmlns:a16="http://schemas.microsoft.com/office/drawing/2014/main" xmlns="" val="2337534919"/>
                    </a:ext>
                  </a:extLst>
                </a:gridCol>
                <a:gridCol w="426928">
                  <a:extLst>
                    <a:ext uri="{9D8B030D-6E8A-4147-A177-3AD203B41FA5}">
                      <a16:colId xmlns:a16="http://schemas.microsoft.com/office/drawing/2014/main" xmlns="" val="3254426147"/>
                    </a:ext>
                  </a:extLst>
                </a:gridCol>
                <a:gridCol w="495661">
                  <a:extLst>
                    <a:ext uri="{9D8B030D-6E8A-4147-A177-3AD203B41FA5}">
                      <a16:colId xmlns:a16="http://schemas.microsoft.com/office/drawing/2014/main" xmlns="" val="853986007"/>
                    </a:ext>
                  </a:extLst>
                </a:gridCol>
                <a:gridCol w="302625">
                  <a:extLst>
                    <a:ext uri="{9D8B030D-6E8A-4147-A177-3AD203B41FA5}">
                      <a16:colId xmlns:a16="http://schemas.microsoft.com/office/drawing/2014/main" xmlns="" val="4186091853"/>
                    </a:ext>
                  </a:extLst>
                </a:gridCol>
                <a:gridCol w="504640">
                  <a:extLst>
                    <a:ext uri="{9D8B030D-6E8A-4147-A177-3AD203B41FA5}">
                      <a16:colId xmlns:a16="http://schemas.microsoft.com/office/drawing/2014/main" xmlns="" val="2853215148"/>
                    </a:ext>
                  </a:extLst>
                </a:gridCol>
                <a:gridCol w="25400">
                  <a:extLst>
                    <a:ext uri="{9D8B030D-6E8A-4147-A177-3AD203B41FA5}">
                      <a16:colId xmlns:a16="http://schemas.microsoft.com/office/drawing/2014/main" xmlns="" val="631960826"/>
                    </a:ext>
                  </a:extLst>
                </a:gridCol>
                <a:gridCol w="369995">
                  <a:extLst>
                    <a:ext uri="{9D8B030D-6E8A-4147-A177-3AD203B41FA5}">
                      <a16:colId xmlns:a16="http://schemas.microsoft.com/office/drawing/2014/main" xmlns="" val="3756215135"/>
                    </a:ext>
                  </a:extLst>
                </a:gridCol>
                <a:gridCol w="25400">
                  <a:extLst>
                    <a:ext uri="{9D8B030D-6E8A-4147-A177-3AD203B41FA5}">
                      <a16:colId xmlns:a16="http://schemas.microsoft.com/office/drawing/2014/main" xmlns="" val="235222867"/>
                    </a:ext>
                  </a:extLst>
                </a:gridCol>
                <a:gridCol w="304096">
                  <a:extLst>
                    <a:ext uri="{9D8B030D-6E8A-4147-A177-3AD203B41FA5}">
                      <a16:colId xmlns:a16="http://schemas.microsoft.com/office/drawing/2014/main" xmlns="" val="819694357"/>
                    </a:ext>
                  </a:extLst>
                </a:gridCol>
                <a:gridCol w="558312">
                  <a:extLst>
                    <a:ext uri="{9D8B030D-6E8A-4147-A177-3AD203B41FA5}">
                      <a16:colId xmlns:a16="http://schemas.microsoft.com/office/drawing/2014/main" xmlns="" val="707912071"/>
                    </a:ext>
                  </a:extLst>
                </a:gridCol>
                <a:gridCol w="26443">
                  <a:extLst>
                    <a:ext uri="{9D8B030D-6E8A-4147-A177-3AD203B41FA5}">
                      <a16:colId xmlns:a16="http://schemas.microsoft.com/office/drawing/2014/main" xmlns="" val="3171184829"/>
                    </a:ext>
                  </a:extLst>
                </a:gridCol>
              </a:tblGrid>
              <a:tr h="200986">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3">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4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extLst>
                  <a:ext uri="{0D108BD9-81ED-4DB2-BD59-A6C34878D82A}">
                    <a16:rowId xmlns:a16="http://schemas.microsoft.com/office/drawing/2014/main" xmlns="" val="3514434111"/>
                  </a:ext>
                </a:extLst>
              </a:tr>
              <a:tr h="200986">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76200" marR="0">
                        <a:lnSpc>
                          <a:spcPts val="950"/>
                        </a:lnSpc>
                        <a:spcBef>
                          <a:spcPts val="0"/>
                        </a:spcBef>
                        <a:spcAft>
                          <a:spcPts val="0"/>
                        </a:spcAft>
                      </a:pPr>
                      <a:r>
                        <a:rPr lang="en-US" sz="1100" b="1">
                          <a:effectLst/>
                          <a:latin typeface="Times New Roman" panose="02020603050405020304" pitchFamily="18" charset="0"/>
                          <a:ea typeface="Times New Roman" panose="02020603050405020304" pitchFamily="18" charset="0"/>
                        </a:rPr>
                        <a:t>LEVEL OF ANALYSIS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gridSpan="2">
                  <a:txBody>
                    <a:bodyPr/>
                    <a:lstStyle/>
                    <a:p>
                      <a:pPr marL="177800" marR="0">
                        <a:lnSpc>
                          <a:spcPts val="950"/>
                        </a:lnSpc>
                        <a:spcBef>
                          <a:spcPts val="0"/>
                        </a:spcBef>
                        <a:spcAft>
                          <a:spcPts val="0"/>
                        </a:spcAft>
                      </a:pPr>
                      <a:r>
                        <a:rPr lang="en-US" sz="1100" b="1">
                          <a:effectLst/>
                          <a:latin typeface="Times New Roman" panose="02020603050405020304" pitchFamily="18" charset="0"/>
                          <a:ea typeface="Times New Roman" panose="02020603050405020304" pitchFamily="18" charset="0"/>
                        </a:rPr>
                        <a:t>FOCUS OF THE ANALYSIS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gridSpan="7">
                  <a:txBody>
                    <a:bodyPr/>
                    <a:lstStyle/>
                    <a:p>
                      <a:pPr marL="0" marR="0">
                        <a:spcBef>
                          <a:spcPts val="0"/>
                        </a:spcBef>
                        <a:spcAft>
                          <a:spcPts val="0"/>
                        </a:spcAft>
                      </a:pPr>
                      <a:r>
                        <a:rPr lang="en-US" sz="1100" b="1">
                          <a:effectLst/>
                          <a:latin typeface="Times New Roman" panose="02020603050405020304" pitchFamily="18" charset="0"/>
                          <a:ea typeface="Times New Roman" panose="02020603050405020304" pitchFamily="18" charset="0"/>
                        </a:rPr>
                        <a:t>SOURCES OF DATA</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hMerge="1">
                  <a:txBody>
                    <a:bodyPr/>
                    <a:lstStyle/>
                    <a:p>
                      <a:pPr marL="330200" marR="0">
                        <a:lnSpc>
                          <a:spcPts val="950"/>
                        </a:lnSpc>
                        <a:spcBef>
                          <a:spcPts val="0"/>
                        </a:spcBef>
                        <a:spcAft>
                          <a:spcPts val="0"/>
                        </a:spcAft>
                      </a:pPr>
                      <a:r>
                        <a:rPr lang="en-US" sz="1100" b="1">
                          <a:effectLst/>
                          <a:latin typeface="Times New Roman" panose="02020603050405020304" pitchFamily="18" charset="0"/>
                          <a:ea typeface="Times New Roman" panose="02020603050405020304" pitchFamily="18" charset="0"/>
                        </a:rPr>
                        <a:t>SOURCES OF DATA</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gridSpan="2">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hMerge="1">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469064416"/>
                  </a:ext>
                </a:extLst>
              </a:tr>
              <a:tr h="200986">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gridSpan="3">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hMerge="1">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gridSpan="2">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gridSpan="2">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solidFill>
                      <a:srgbClr val="BFBFBF"/>
                    </a:solidFill>
                  </a:tcPr>
                </a:tc>
                <a:tc gridSpan="2">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FBFBF"/>
                    </a:solidFill>
                  </a:tcPr>
                </a:tc>
                <a:tc hMerge="1">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BFBFBF"/>
                    </a:solidFill>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038260337"/>
                  </a:ext>
                </a:extLst>
              </a:tr>
              <a:tr h="200986">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gridSpan="3">
                  <a:txBody>
                    <a:bodyPr/>
                    <a:lstStyle/>
                    <a:p>
                      <a:pPr marL="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LEVEL 1:</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gridSpan="3">
                  <a:txBody>
                    <a:bodyPr/>
                    <a:lstStyle/>
                    <a:p>
                      <a:pPr marL="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Statutory requirements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marL="38100" marR="0">
                        <a:lnSpc>
                          <a:spcPts val="955"/>
                        </a:lnSpc>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gridSpan="7">
                  <a:txBody>
                    <a:bodyPr/>
                    <a:lstStyle/>
                    <a:p>
                      <a:pPr marL="3810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Government publications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pPr marL="8890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Government publications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38100" marR="0">
                        <a:lnSpc>
                          <a:spcPts val="955"/>
                        </a:lnSpc>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756351552"/>
                  </a:ext>
                </a:extLst>
              </a:tr>
              <a:tr h="48273">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solidFill>
                      <a:srgbClr val="000000"/>
                    </a:solidFill>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solidFill>
                      <a:srgbClr val="000000"/>
                    </a:solidFill>
                  </a:tcPr>
                </a:tc>
                <a:tc hMerge="1">
                  <a:txBody>
                    <a:bodyPr/>
                    <a:lstStyle/>
                    <a:p>
                      <a:endParaRPr lang="en-US"/>
                    </a:p>
                  </a:txBody>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gridSpan="5">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0" marR="0">
                        <a:lnSpc>
                          <a:spcPts val="100"/>
                        </a:lnSpc>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lnSpc>
                          <a:spcPts val="100"/>
                        </a:lnSpc>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gridSpan="2">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778390060"/>
                  </a:ext>
                </a:extLst>
              </a:tr>
              <a:tr h="20098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0" marR="0">
                        <a:spcBef>
                          <a:spcPts val="0"/>
                        </a:spcBef>
                        <a:spcAft>
                          <a:spcPts val="0"/>
                        </a:spcAft>
                      </a:pPr>
                      <a:r>
                        <a:rPr lang="en-US" sz="1100" b="1">
                          <a:effectLst/>
                          <a:latin typeface="Times New Roman" panose="02020603050405020304" pitchFamily="18" charset="0"/>
                          <a:ea typeface="Times New Roman" panose="02020603050405020304" pitchFamily="18" charset="0"/>
                        </a:rPr>
                        <a:t>Legislative needs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Legislation current and planned in Ghana</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5">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Investors in People (IiP)</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Investors in People (IiP)</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133487416"/>
                  </a:ext>
                </a:extLst>
              </a:tr>
              <a:tr h="200986">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0" marR="0">
                        <a:lnSpc>
                          <a:spcPts val="1095"/>
                        </a:lnSpc>
                        <a:spcBef>
                          <a:spcPts val="0"/>
                        </a:spcBef>
                        <a:spcAft>
                          <a:spcPts val="0"/>
                        </a:spcAft>
                      </a:pPr>
                      <a:r>
                        <a:rPr lang="en-US" sz="1100">
                          <a:effectLst/>
                          <a:latin typeface="Times New Roman" panose="02020603050405020304" pitchFamily="18" charset="0"/>
                          <a:ea typeface="Times New Roman" panose="02020603050405020304" pitchFamily="18" charset="0"/>
                        </a:rPr>
                        <a:t>(meeting the legal requirements)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2">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Regulatory requirements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8">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Training and Enterprise Councils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Training and Enterprise Councils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rowSpan="2" hMerge="1">
                  <a:txBody>
                    <a:bodyPr/>
                    <a:lstStyle/>
                    <a:p>
                      <a:endParaRPr lang="en-US"/>
                    </a:p>
                  </a:txBody>
                  <a:tcPr/>
                </a:tc>
                <a:tc gridSpan="2">
                  <a:txBody>
                    <a:bodyPr/>
                    <a:lstStyle/>
                    <a:p>
                      <a:pPr marL="3810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031640332"/>
                  </a:ext>
                </a:extLst>
              </a:tr>
              <a:tr h="200986">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n-US"/>
                    </a:p>
                  </a:txBody>
                  <a:tcPr/>
                </a:tc>
                <a:tc gridSpan="8"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hMerge="1" vMerge="1">
                  <a:txBody>
                    <a:bodyPr/>
                    <a:lstStyle/>
                    <a:p>
                      <a:endParaRPr lang="en-US"/>
                    </a:p>
                  </a:txBody>
                  <a:tcPr/>
                </a:tc>
                <a:tc gridSpan="2">
                  <a:txBody>
                    <a:bodyPr/>
                    <a:lstStyle/>
                    <a:p>
                      <a:r>
                        <a:rPr lang="en-US" sz="600">
                          <a:effectLst/>
                          <a:latin typeface="Times New Roman" panose="02020603050405020304" pitchFamily="18" charset="0"/>
                          <a:ea typeface="Times New Roman" panose="02020603050405020304" pitchFamily="18" charset="0"/>
                        </a:rPr>
                        <a:t> </a:t>
                      </a:r>
                      <a:endParaRPr lang="en-US"/>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771985715"/>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228600" marR="0">
                        <a:lnSpc>
                          <a:spcPts val="1210"/>
                        </a:lnSpc>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Standards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5">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Training Records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Training Records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197965351"/>
                  </a:ext>
                </a:extLst>
              </a:tr>
              <a:tr h="239806">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gridSpan="3">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gridSpan="3">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4">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470203236"/>
                  </a:ext>
                </a:extLst>
              </a:tr>
              <a:tr h="200986">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gridSpan="2">
                  <a:txBody>
                    <a:bodyPr/>
                    <a:lstStyle/>
                    <a:p>
                      <a:pPr marL="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LEVEL 2</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gridSpan="3">
                  <a:txBody>
                    <a:bodyPr/>
                    <a:lstStyle/>
                    <a:p>
                      <a:pPr marL="228600" marR="0">
                        <a:lnSpc>
                          <a:spcPts val="955"/>
                        </a:lnSpc>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Whole organisation’s business goals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marL="38100" marR="0">
                        <a:lnSpc>
                          <a:spcPts val="955"/>
                        </a:lnSpc>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marL="3810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Capability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pPr marL="88900" marR="0">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Capability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gridSpan="4">
                  <a:txBody>
                    <a:bodyPr/>
                    <a:lstStyle/>
                    <a:p>
                      <a:pPr marL="38100" marR="0">
                        <a:lnSpc>
                          <a:spcPts val="955"/>
                        </a:lnSpc>
                        <a:spcBef>
                          <a:spcPts val="0"/>
                        </a:spcBef>
                        <a:spcAft>
                          <a:spcPts val="0"/>
                        </a:spcAft>
                      </a:pPr>
                      <a:r>
                        <a:rPr lang="en-US" sz="1100" dirty="0">
                          <a:effectLst/>
                          <a:latin typeface="Times New Roman" panose="02020603050405020304" pitchFamily="18" charset="0"/>
                          <a:ea typeface="Times New Roman" panose="02020603050405020304" pitchFamily="18" charset="0"/>
                        </a:rPr>
                        <a:t>requirements</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pPr marL="114300" marR="0">
                        <a:lnSpc>
                          <a:spcPts val="955"/>
                        </a:lnSpc>
                        <a:spcBef>
                          <a:spcPts val="0"/>
                        </a:spcBef>
                        <a:spcAft>
                          <a:spcPts val="0"/>
                        </a:spcAft>
                      </a:pPr>
                      <a:r>
                        <a:rPr lang="en-US" sz="1100" dirty="0">
                          <a:effectLst/>
                          <a:latin typeface="Times New Roman" panose="02020603050405020304" pitchFamily="18" charset="0"/>
                          <a:ea typeface="Times New Roman" panose="02020603050405020304" pitchFamily="18" charset="0"/>
                        </a:rPr>
                        <a:t>requirements</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gridSpan="2">
                  <a:txBody>
                    <a:bodyPr/>
                    <a:lstStyle/>
                    <a:p>
                      <a:pPr marL="114300" marR="0">
                        <a:lnSpc>
                          <a:spcPts val="955"/>
                        </a:lnSpc>
                        <a:spcBef>
                          <a:spcPts val="0"/>
                        </a:spcBef>
                        <a:spcAft>
                          <a:spcPts val="0"/>
                        </a:spcAft>
                      </a:pPr>
                      <a:r>
                        <a:rPr lang="en-US" sz="1100" dirty="0">
                          <a:effectLst/>
                          <a:latin typeface="Times New Roman" panose="02020603050405020304" pitchFamily="18" charset="0"/>
                          <a:ea typeface="Times New Roman" panose="02020603050405020304" pitchFamily="18" charset="0"/>
                        </a:rPr>
                        <a:t>of</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pPr marL="0" marR="0" algn="ctr">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of</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marL="0" marR="0" algn="ctr">
                        <a:lnSpc>
                          <a:spcPts val="955"/>
                        </a:lnSpc>
                        <a:spcBef>
                          <a:spcPts val="0"/>
                        </a:spcBef>
                        <a:spcAft>
                          <a:spcPts val="0"/>
                        </a:spcAft>
                      </a:pPr>
                      <a:r>
                        <a:rPr lang="en-US" sz="1100">
                          <a:effectLst/>
                          <a:latin typeface="Times New Roman" panose="02020603050405020304" pitchFamily="18" charset="0"/>
                          <a:ea typeface="Times New Roman" panose="02020603050405020304" pitchFamily="18" charset="0"/>
                        </a:rPr>
                        <a:t>new</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hMerge="1">
                  <a:txBody>
                    <a:bodyPr/>
                    <a:lstStyle/>
                    <a:p>
                      <a:pPr marL="0" marR="12700" algn="r">
                        <a:lnSpc>
                          <a:spcPts val="955"/>
                        </a:lnSpc>
                        <a:spcBef>
                          <a:spcPts val="0"/>
                        </a:spcBef>
                        <a:spcAft>
                          <a:spcPts val="0"/>
                        </a:spcAft>
                      </a:pPr>
                      <a:r>
                        <a:rPr lang="en-US" sz="1100" dirty="0">
                          <a:effectLst/>
                          <a:latin typeface="Times New Roman" panose="02020603050405020304" pitchFamily="18" charset="0"/>
                          <a:ea typeface="Times New Roman" panose="02020603050405020304" pitchFamily="18" charset="0"/>
                        </a:rPr>
                        <a:t>new</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652215573"/>
                  </a:ext>
                </a:extLst>
              </a:tr>
              <a:tr h="20098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0" marR="0">
                        <a:spcBef>
                          <a:spcPts val="0"/>
                        </a:spcBef>
                        <a:spcAft>
                          <a:spcPts val="0"/>
                        </a:spcAft>
                      </a:pPr>
                      <a:r>
                        <a:rPr lang="en-US" sz="1100" b="1">
                          <a:effectLst/>
                          <a:latin typeface="Times New Roman" panose="02020603050405020304" pitchFamily="18" charset="0"/>
                          <a:ea typeface="Times New Roman" panose="02020603050405020304" pitchFamily="18" charset="0"/>
                        </a:rPr>
                        <a:t>Organisational Needs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en-US"/>
                    </a:p>
                  </a:txBody>
                  <a:tcPr/>
                </a:tc>
                <a:tc hMerge="1">
                  <a:txBody>
                    <a:bodyPr/>
                    <a:lstStyle/>
                    <a:p>
                      <a:endParaRPr lang="en-US"/>
                    </a:p>
                  </a:txBody>
                  <a:tcPr/>
                </a:tc>
                <a:tc rowSpan="2">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whole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Organisational climate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gridSpan="8">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technology or structural changes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technology or structural changes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383979468"/>
                  </a:ext>
                </a:extLst>
              </a:tr>
              <a:tr h="200986">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0" marR="0">
                        <a:lnSpc>
                          <a:spcPts val="1080"/>
                        </a:lnSpc>
                        <a:spcBef>
                          <a:spcPts val="0"/>
                        </a:spcBef>
                        <a:spcAft>
                          <a:spcPts val="0"/>
                        </a:spcAft>
                      </a:pPr>
                      <a:r>
                        <a:rPr lang="en-US" sz="1100">
                          <a:effectLst/>
                          <a:latin typeface="Times New Roman" panose="02020603050405020304" pitchFamily="18" charset="0"/>
                          <a:ea typeface="Times New Roman" panose="02020603050405020304" pitchFamily="18" charset="0"/>
                        </a:rPr>
                        <a:t>(Raising  the  performance  needs  of  the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vMerge="1">
                  <a:txBody>
                    <a:bodyPr/>
                    <a:lstStyle/>
                    <a:p>
                      <a:endParaRPr lang="en-US"/>
                    </a:p>
                  </a:txBody>
                  <a:tcPr/>
                </a:tc>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3">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Future market place changes and trends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rowSpan="2" hMerge="1">
                  <a:txBody>
                    <a:bodyPr/>
                    <a:lstStyle/>
                    <a:p>
                      <a:endParaRPr lang="en-US"/>
                    </a:p>
                  </a:txBody>
                  <a:tcPr/>
                </a:tc>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2">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Manpower</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Manpower</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2">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or  staffing</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or  staffing</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plan</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3">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and</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endParaRPr lang="en-US"/>
                    </a:p>
                  </a:txBody>
                  <a:tcPr/>
                </a:tc>
                <a:tc rowSpan="2" hMerge="1">
                  <a:txBody>
                    <a:bodyPr/>
                    <a:lstStyle/>
                    <a:p>
                      <a:pPr marL="0" marR="0" algn="ctr">
                        <a:spcBef>
                          <a:spcPts val="0"/>
                        </a:spcBef>
                        <a:spcAft>
                          <a:spcPts val="0"/>
                        </a:spcAft>
                      </a:pPr>
                      <a:r>
                        <a:rPr lang="en-US" sz="1100">
                          <a:effectLst/>
                          <a:latin typeface="Times New Roman" panose="02020603050405020304" pitchFamily="18" charset="0"/>
                          <a:ea typeface="Times New Roman" panose="02020603050405020304" pitchFamily="18" charset="0"/>
                        </a:rPr>
                        <a:t>and</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2">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future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pPr marL="0" marR="12700" algn="r">
                        <a:spcBef>
                          <a:spcPts val="0"/>
                        </a:spcBef>
                        <a:spcAft>
                          <a:spcPts val="0"/>
                        </a:spcAft>
                      </a:pPr>
                      <a:r>
                        <a:rPr lang="en-US" sz="1100">
                          <a:effectLst/>
                          <a:latin typeface="Times New Roman" panose="02020603050405020304" pitchFamily="18" charset="0"/>
                          <a:ea typeface="Times New Roman" panose="02020603050405020304" pitchFamily="18" charset="0"/>
                        </a:rPr>
                        <a:t>future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977168366"/>
                  </a:ext>
                </a:extLst>
              </a:tr>
              <a:tr h="200986">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3">
                  <a:txBody>
                    <a:bodyPr/>
                    <a:lstStyle/>
                    <a:p>
                      <a:pPr marL="0" marR="0">
                        <a:lnSpc>
                          <a:spcPts val="1095"/>
                        </a:lnSpc>
                        <a:spcBef>
                          <a:spcPts val="0"/>
                        </a:spcBef>
                        <a:spcAft>
                          <a:spcPts val="0"/>
                        </a:spcAft>
                      </a:pPr>
                      <a:r>
                        <a:rPr lang="en-US" sz="1100">
                          <a:effectLst/>
                          <a:latin typeface="Times New Roman" panose="02020603050405020304" pitchFamily="18" charset="0"/>
                          <a:ea typeface="Times New Roman" panose="02020603050405020304" pitchFamily="18" charset="0"/>
                        </a:rPr>
                        <a:t>organisation)</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endParaRPr lang="en-US"/>
                    </a:p>
                  </a:txBody>
                  <a:tcPr/>
                </a:tc>
                <a:tc rowSpan="2" hMerge="1">
                  <a:txBody>
                    <a:bodyPr/>
                    <a:lstStyle/>
                    <a:p>
                      <a:endParaRPr lang="en-US"/>
                    </a:p>
                  </a:txBody>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vMerge="1">
                  <a:txBody>
                    <a:bodyPr/>
                    <a:lstStyle/>
                    <a:p>
                      <a:endParaRPr lang="en-US"/>
                    </a:p>
                  </a:txBody>
                  <a:tcPr/>
                </a:tc>
                <a:tc gridSpan="2" vMerge="1">
                  <a:txBody>
                    <a:bodyPr/>
                    <a:lstStyle/>
                    <a:p>
                      <a:endParaRPr lang="en-US"/>
                    </a:p>
                  </a:txBody>
                  <a:tcPr/>
                </a:tc>
                <a:tc hMerge="1" vMerge="1">
                  <a:txBody>
                    <a:bodyPr/>
                    <a:lstStyle/>
                    <a:p>
                      <a:endParaRPr lang="en-US"/>
                    </a:p>
                  </a:txBody>
                  <a:tcPr/>
                </a:tc>
                <a:tc gridSpan="2" vMerge="1">
                  <a:txBody>
                    <a:bodyPr/>
                    <a:lstStyle/>
                    <a:p>
                      <a:endParaRPr lang="en-US"/>
                    </a:p>
                  </a:txBody>
                  <a:tcPr/>
                </a:tc>
                <a:tc hMerge="1" vMerge="1">
                  <a:txBody>
                    <a:bodyPr/>
                    <a:lstStyle/>
                    <a:p>
                      <a:endParaRPr lang="en-US"/>
                    </a:p>
                  </a:txBody>
                  <a:tcPr/>
                </a:tc>
                <a:tc v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gridSpan="2" vMerge="1">
                  <a:txBody>
                    <a:bodyPr/>
                    <a:lstStyle/>
                    <a:p>
                      <a:endParaRPr lang="en-US"/>
                    </a:p>
                  </a:txBody>
                  <a:tcPr/>
                </a:tc>
                <a:tc hMerge="1" v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79153762"/>
                  </a:ext>
                </a:extLst>
              </a:tr>
              <a:tr h="200986">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3">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Current capability of the people in quantity,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rowSpan="2" hMerge="1">
                  <a:txBody>
                    <a:bodyPr/>
                    <a:lstStyle/>
                    <a:p>
                      <a:endParaRPr lang="en-US"/>
                    </a:p>
                  </a:txBody>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gridSpan="2">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forecasts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forecasts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3">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401511790"/>
                  </a:ext>
                </a:extLst>
              </a:tr>
              <a:tr h="200986">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v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vMerge="1">
                  <a:txBody>
                    <a:bodyPr/>
                    <a:lstStyle/>
                    <a:p>
                      <a:endParaRPr lang="en-US"/>
                    </a:p>
                  </a:txBody>
                  <a:tcPr/>
                </a:tc>
                <a:tc gridSpan="2">
                  <a:txBody>
                    <a:bodyPr/>
                    <a:lstStyle/>
                    <a:p>
                      <a:r>
                        <a:rPr lang="en-US" sz="900" dirty="0">
                          <a:effectLst/>
                          <a:latin typeface="Times New Roman" panose="02020603050405020304" pitchFamily="18" charset="0"/>
                          <a:ea typeface="Times New Roman" panose="02020603050405020304" pitchFamily="18" charset="0"/>
                        </a:rPr>
                        <a:t> </a:t>
                      </a:r>
                      <a:endParaRPr lang="en-US" dirty="0"/>
                    </a:p>
                  </a:txBody>
                  <a:tcPr marL="0" marR="0" marT="0" marB="0" anchor="b">
                    <a:lnL>
                      <a:noFill/>
                    </a:lnL>
                    <a:lnR>
                      <a:noFill/>
                    </a:lnR>
                    <a:lnT>
                      <a:noFill/>
                    </a:lnT>
                    <a:lnB>
                      <a:noFill/>
                    </a:lnB>
                  </a:tcPr>
                </a:tc>
                <a:tc hMerge="1">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r>
                        <a:rPr lang="en-US" sz="900" dirty="0">
                          <a:effectLst/>
                          <a:latin typeface="Times New Roman" panose="02020603050405020304" pitchFamily="18" charset="0"/>
                          <a:ea typeface="Times New Roman" panose="02020603050405020304" pitchFamily="18" charset="0"/>
                        </a:rPr>
                        <a:t> </a:t>
                      </a:r>
                      <a:endParaRPr lang="en-US" dirty="0"/>
                    </a:p>
                  </a:txBody>
                  <a:tcPr marL="0" marR="0" marT="0" marB="0" anchor="b">
                    <a:lnL>
                      <a:noFill/>
                    </a:lnL>
                    <a:lnR>
                      <a:noFill/>
                    </a:lnR>
                    <a:lnT>
                      <a:noFill/>
                    </a:lnT>
                    <a:lnB>
                      <a:noFill/>
                    </a:lnB>
                  </a:tcPr>
                </a:tc>
                <a:tc gridSpan="3">
                  <a:txBody>
                    <a:bodyPr/>
                    <a:lstStyle/>
                    <a:p>
                      <a:pPr marL="0" marR="0">
                        <a:spcBef>
                          <a:spcPts val="0"/>
                        </a:spcBef>
                        <a:spcAft>
                          <a:spcPts val="0"/>
                        </a:spcAft>
                      </a:pPr>
                      <a:r>
                        <a:rPr lang="en-US" sz="900" dirty="0">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900" dirty="0">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196201103"/>
                  </a:ext>
                </a:extLst>
              </a:tr>
              <a:tr h="20098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gridSpan="2">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range and variety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10">
                  <a:txBody>
                    <a:bodyPr/>
                    <a:lstStyle/>
                    <a:p>
                      <a:pPr marL="38100" marR="0">
                        <a:spcBef>
                          <a:spcPts val="0"/>
                        </a:spcBef>
                        <a:spcAft>
                          <a:spcPts val="0"/>
                        </a:spcAft>
                      </a:pPr>
                      <a:r>
                        <a:rPr lang="en-US" sz="1100">
                          <a:effectLst/>
                          <a:latin typeface="Times New Roman" panose="02020603050405020304" pitchFamily="18" charset="0"/>
                          <a:ea typeface="Times New Roman" panose="02020603050405020304" pitchFamily="18" charset="0"/>
                        </a:rPr>
                        <a:t>Skills  and  knowledge  audit  of  all  the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Skills  and  knowledge  audit  of  all  the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710908134"/>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3">
                  <a:txBody>
                    <a:bodyPr/>
                    <a:lstStyle/>
                    <a:p>
                      <a:pPr marL="2286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Current levels of performance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3">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people</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people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636808795"/>
                  </a:ext>
                </a:extLst>
              </a:tr>
              <a:tr h="200986">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2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4">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Productivity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4">
                  <a:txBody>
                    <a:bodyPr/>
                    <a:lstStyle/>
                    <a:p>
                      <a:pPr marL="101600" marR="0">
                        <a:spcBef>
                          <a:spcPts val="0"/>
                        </a:spcBef>
                        <a:spcAft>
                          <a:spcPts val="0"/>
                        </a:spcAft>
                      </a:pPr>
                      <a:r>
                        <a:rPr lang="en-US" sz="1100">
                          <a:effectLst/>
                          <a:latin typeface="Times New Roman" panose="02020603050405020304" pitchFamily="18" charset="0"/>
                          <a:ea typeface="Times New Roman" panose="02020603050405020304" pitchFamily="18" charset="0"/>
                        </a:rPr>
                        <a:t>and  efficiency</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1016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3">
                  <a:txBody>
                    <a:bodyPr/>
                    <a:lstStyle/>
                    <a:p>
                      <a:pPr marL="0" marR="12700" algn="r">
                        <a:spcBef>
                          <a:spcPts val="0"/>
                        </a:spcBef>
                        <a:spcAft>
                          <a:spcPts val="0"/>
                        </a:spcAft>
                      </a:pPr>
                      <a:r>
                        <a:rPr lang="en-US" sz="1100">
                          <a:effectLst/>
                          <a:latin typeface="Times New Roman" panose="02020603050405020304" pitchFamily="18" charset="0"/>
                          <a:ea typeface="Times New Roman" panose="02020603050405020304" pitchFamily="18" charset="0"/>
                        </a:rPr>
                        <a:t>indicators,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328464424"/>
                  </a:ext>
                </a:extLst>
              </a:tr>
              <a:tr h="20098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4">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balanced scorecard</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889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34084672"/>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8">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Business plans and strategies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301702691"/>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4">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Organisational</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889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5">
                  <a:txBody>
                    <a:bodyPr/>
                    <a:lstStyle/>
                    <a:p>
                      <a:pPr marL="0" marR="12700" algn="r">
                        <a:spcBef>
                          <a:spcPts val="0"/>
                        </a:spcBef>
                        <a:spcAft>
                          <a:spcPts val="0"/>
                        </a:spcAft>
                      </a:pPr>
                      <a:r>
                        <a:rPr lang="en-US" sz="1100">
                          <a:effectLst/>
                          <a:latin typeface="Times New Roman" panose="02020603050405020304" pitchFamily="18" charset="0"/>
                          <a:ea typeface="Times New Roman" panose="02020603050405020304" pitchFamily="18" charset="0"/>
                        </a:rPr>
                        <a:t>climate/employee</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337343209"/>
                  </a:ext>
                </a:extLst>
              </a:tr>
              <a:tr h="20098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4">
                  <a:txBody>
                    <a:bodyPr/>
                    <a:lstStyle/>
                    <a:p>
                      <a:pPr marL="88900" marR="0">
                        <a:spcBef>
                          <a:spcPts val="0"/>
                        </a:spcBef>
                        <a:spcAft>
                          <a:spcPts val="0"/>
                        </a:spcAft>
                      </a:pPr>
                      <a:r>
                        <a:rPr lang="en-US" sz="1100">
                          <a:effectLst/>
                          <a:latin typeface="Times New Roman" panose="02020603050405020304" pitchFamily="18" charset="0"/>
                          <a:ea typeface="Times New Roman" panose="02020603050405020304" pitchFamily="18" charset="0"/>
                        </a:rPr>
                        <a:t>satisfaction surveys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pPr marL="889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405678987"/>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11">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Customer or client feedback and reviews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1090097904"/>
                  </a:ext>
                </a:extLst>
              </a:tr>
              <a:tr h="229698">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11">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Internal requests from staff and managers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797862458"/>
                  </a:ext>
                </a:extLst>
              </a:tr>
              <a:tr h="0">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8">
                  <a:txBody>
                    <a:bodyPr/>
                    <a:lstStyle/>
                    <a:p>
                      <a:pPr marL="38100" marR="0">
                        <a:spcBef>
                          <a:spcPts val="0"/>
                        </a:spcBef>
                        <a:spcAft>
                          <a:spcPts val="0"/>
                        </a:spcAft>
                      </a:pPr>
                      <a:r>
                        <a:rPr lang="en-US" sz="1100">
                          <a:effectLst/>
                          <a:latin typeface="Symbol" panose="05050102010706020507" pitchFamily="18" charset="2"/>
                          <a:ea typeface="Symbol" panose="05050102010706020507" pitchFamily="18" charset="2"/>
                          <a:cs typeface="Symbol" panose="05050102010706020507" pitchFamily="18" charset="2"/>
                        </a:rPr>
                        <a:t>·</a:t>
                      </a:r>
                      <a:r>
                        <a:rPr lang="en-US" sz="1100">
                          <a:effectLst/>
                          <a:latin typeface="Times New Roman" panose="02020603050405020304" pitchFamily="18" charset="0"/>
                          <a:ea typeface="Times New Roman" panose="02020603050405020304" pitchFamily="18" charset="0"/>
                        </a:rPr>
                        <a:t>  Evaluation of current training</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pPr marL="3810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294918818"/>
                  </a:ext>
                </a:extLst>
              </a:tr>
              <a:tr h="0">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4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041509194"/>
                  </a:ext>
                </a:extLst>
              </a:tr>
            </a:tbl>
          </a:graphicData>
        </a:graphic>
      </p:graphicFrame>
    </p:spTree>
    <p:extLst>
      <p:ext uri="{BB962C8B-B14F-4D97-AF65-F5344CB8AC3E}">
        <p14:creationId xmlns:p14="http://schemas.microsoft.com/office/powerpoint/2010/main" val="37090428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EC63772-C973-436E-A043-5DEEE62A2354}"/>
              </a:ext>
            </a:extLst>
          </p:cNvPr>
          <p:cNvSpPr>
            <a:spLocks noGrp="1"/>
          </p:cNvSpPr>
          <p:nvPr>
            <p:ph type="title"/>
          </p:nvPr>
        </p:nvSpPr>
        <p:spPr>
          <a:xfrm>
            <a:off x="838200" y="365126"/>
            <a:ext cx="10515600" cy="491218"/>
          </a:xfrm>
        </p:spPr>
        <p:txBody>
          <a:bodyPr>
            <a:noAutofit/>
          </a:bodyPr>
          <a:lstStyle/>
          <a:p>
            <a:r>
              <a:rPr lang="en-US" sz="3200" b="1" dirty="0"/>
              <a:t>Methods of Identifying Training Needs (Sample)</a:t>
            </a:r>
            <a:endParaRPr lang="en-US" sz="3200" dirty="0"/>
          </a:p>
        </p:txBody>
      </p:sp>
      <p:graphicFrame>
        <p:nvGraphicFramePr>
          <p:cNvPr id="6" name="Table 5">
            <a:extLst>
              <a:ext uri="{FF2B5EF4-FFF2-40B4-BE49-F238E27FC236}">
                <a16:creationId xmlns:a16="http://schemas.microsoft.com/office/drawing/2014/main" xmlns="" id="{FD4FCBE0-7893-461D-98B1-E68373E6FE4F}"/>
              </a:ext>
            </a:extLst>
          </p:cNvPr>
          <p:cNvGraphicFramePr>
            <a:graphicFrameLocks noGrp="1"/>
          </p:cNvGraphicFramePr>
          <p:nvPr>
            <p:extLst>
              <p:ext uri="{D42A27DB-BD31-4B8C-83A1-F6EECF244321}">
                <p14:modId xmlns:p14="http://schemas.microsoft.com/office/powerpoint/2010/main" val="1643708716"/>
              </p:ext>
            </p:extLst>
          </p:nvPr>
        </p:nvGraphicFramePr>
        <p:xfrm>
          <a:off x="682167" y="856344"/>
          <a:ext cx="11146976" cy="5888927"/>
        </p:xfrm>
        <a:graphic>
          <a:graphicData uri="http://schemas.openxmlformats.org/drawingml/2006/table">
            <a:tbl>
              <a:tblPr firstRow="1" firstCol="1" bandRow="1"/>
              <a:tblGrid>
                <a:gridCol w="91200">
                  <a:extLst>
                    <a:ext uri="{9D8B030D-6E8A-4147-A177-3AD203B41FA5}">
                      <a16:colId xmlns:a16="http://schemas.microsoft.com/office/drawing/2014/main" xmlns="" val="2699040247"/>
                    </a:ext>
                  </a:extLst>
                </a:gridCol>
                <a:gridCol w="711361">
                  <a:extLst>
                    <a:ext uri="{9D8B030D-6E8A-4147-A177-3AD203B41FA5}">
                      <a16:colId xmlns:a16="http://schemas.microsoft.com/office/drawing/2014/main" xmlns="" val="2613723914"/>
                    </a:ext>
                  </a:extLst>
                </a:gridCol>
                <a:gridCol w="2635735">
                  <a:extLst>
                    <a:ext uri="{9D8B030D-6E8A-4147-A177-3AD203B41FA5}">
                      <a16:colId xmlns:a16="http://schemas.microsoft.com/office/drawing/2014/main" xmlns="" val="4100602999"/>
                    </a:ext>
                  </a:extLst>
                </a:gridCol>
                <a:gridCol w="345399">
                  <a:extLst>
                    <a:ext uri="{9D8B030D-6E8A-4147-A177-3AD203B41FA5}">
                      <a16:colId xmlns:a16="http://schemas.microsoft.com/office/drawing/2014/main" xmlns="" val="4248715455"/>
                    </a:ext>
                  </a:extLst>
                </a:gridCol>
                <a:gridCol w="349408">
                  <a:extLst>
                    <a:ext uri="{9D8B030D-6E8A-4147-A177-3AD203B41FA5}">
                      <a16:colId xmlns:a16="http://schemas.microsoft.com/office/drawing/2014/main" xmlns="" val="3795533833"/>
                    </a:ext>
                  </a:extLst>
                </a:gridCol>
                <a:gridCol w="3324382">
                  <a:extLst>
                    <a:ext uri="{9D8B030D-6E8A-4147-A177-3AD203B41FA5}">
                      <a16:colId xmlns:a16="http://schemas.microsoft.com/office/drawing/2014/main" xmlns="" val="3897067301"/>
                    </a:ext>
                  </a:extLst>
                </a:gridCol>
                <a:gridCol w="324321">
                  <a:extLst>
                    <a:ext uri="{9D8B030D-6E8A-4147-A177-3AD203B41FA5}">
                      <a16:colId xmlns:a16="http://schemas.microsoft.com/office/drawing/2014/main" xmlns="" val="3703247613"/>
                    </a:ext>
                  </a:extLst>
                </a:gridCol>
                <a:gridCol w="3337695">
                  <a:extLst>
                    <a:ext uri="{9D8B030D-6E8A-4147-A177-3AD203B41FA5}">
                      <a16:colId xmlns:a16="http://schemas.microsoft.com/office/drawing/2014/main" xmlns="" val="1598636875"/>
                    </a:ext>
                  </a:extLst>
                </a:gridCol>
                <a:gridCol w="27475">
                  <a:extLst>
                    <a:ext uri="{9D8B030D-6E8A-4147-A177-3AD203B41FA5}">
                      <a16:colId xmlns:a16="http://schemas.microsoft.com/office/drawing/2014/main" xmlns="" val="3957113402"/>
                    </a:ext>
                  </a:extLst>
                </a:gridCol>
              </a:tblGrid>
              <a:tr h="391884">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279400" marR="0">
                        <a:spcBef>
                          <a:spcPts val="0"/>
                        </a:spcBef>
                        <a:spcAft>
                          <a:spcPts val="0"/>
                        </a:spcAft>
                      </a:pPr>
                      <a:r>
                        <a:rPr lang="en-US" sz="1600" b="1">
                          <a:effectLst/>
                          <a:latin typeface="Times New Roman" panose="02020603050405020304" pitchFamily="18" charset="0"/>
                          <a:ea typeface="Times New Roman" panose="02020603050405020304" pitchFamily="18" charset="0"/>
                        </a:rPr>
                        <a:t>LEVEL OF ANALYSIS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gridSpan="2">
                  <a:txBody>
                    <a:bodyPr/>
                    <a:lstStyle/>
                    <a:p>
                      <a:pPr marL="0" marR="0">
                        <a:spcBef>
                          <a:spcPts val="0"/>
                        </a:spcBef>
                        <a:spcAft>
                          <a:spcPts val="0"/>
                        </a:spcAft>
                      </a:pPr>
                      <a:r>
                        <a:rPr lang="en-US" sz="1600" b="1">
                          <a:effectLst/>
                          <a:latin typeface="Times New Roman" panose="02020603050405020304" pitchFamily="18" charset="0"/>
                          <a:ea typeface="Times New Roman" panose="02020603050405020304" pitchFamily="18" charset="0"/>
                        </a:rPr>
                        <a:t>FOCUS OF THE ANALYSIS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hMerge="1">
                  <a:txBody>
                    <a:bodyPr/>
                    <a:lstStyle/>
                    <a:p>
                      <a:pPr marL="177800" marR="0">
                        <a:spcBef>
                          <a:spcPts val="0"/>
                        </a:spcBef>
                        <a:spcAft>
                          <a:spcPts val="0"/>
                        </a:spcAft>
                      </a:pPr>
                      <a:r>
                        <a:rPr lang="en-US" sz="1100" b="1">
                          <a:effectLst/>
                          <a:latin typeface="Times New Roman" panose="02020603050405020304" pitchFamily="18" charset="0"/>
                          <a:ea typeface="Times New Roman" panose="02020603050405020304" pitchFamily="18" charset="0"/>
                        </a:rPr>
                        <a:t>FOCUS OF THE ANALYSIS</a:t>
                      </a:r>
                      <a:endParaRPr lang="en-US" sz="14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330200" marR="0">
                        <a:spcBef>
                          <a:spcPts val="0"/>
                        </a:spcBef>
                        <a:spcAft>
                          <a:spcPts val="0"/>
                        </a:spcAft>
                      </a:pPr>
                      <a:r>
                        <a:rPr lang="en-US" sz="1600" b="1">
                          <a:effectLst/>
                          <a:latin typeface="Times New Roman" panose="02020603050405020304" pitchFamily="18" charset="0"/>
                          <a:ea typeface="Times New Roman" panose="02020603050405020304" pitchFamily="18" charset="0"/>
                        </a:rPr>
                        <a:t>SOURCES OF DATA</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BFBFBF"/>
                    </a:solidFill>
                  </a:tcPr>
                </a:tc>
                <a:tc>
                  <a:txBody>
                    <a:bodyPr/>
                    <a:lstStyle/>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913684273"/>
                  </a:ext>
                </a:extLst>
              </a:tr>
              <a:tr h="390743">
                <a:tc>
                  <a:txBody>
                    <a:bodyPr/>
                    <a:lstStyle/>
                    <a:p>
                      <a:pPr marL="0" marR="0">
                        <a:spcBef>
                          <a:spcPts val="0"/>
                        </a:spcBef>
                        <a:spcAft>
                          <a:spcPts val="0"/>
                        </a:spcAft>
                      </a:pPr>
                      <a:r>
                        <a:rPr lang="en-US" sz="1000" dirty="0">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noFill/>
                      <a:prstDash val="solid"/>
                      <a:round/>
                      <a:headEnd type="none" w="med" len="med"/>
                      <a:tailEnd type="none" w="med" len="med"/>
                    </a:lnT>
                    <a:lnB>
                      <a:noFill/>
                    </a:lnB>
                  </a:tcPr>
                </a:tc>
                <a:tc gridSpan="2">
                  <a:txBody>
                    <a:bodyPr/>
                    <a:lstStyle/>
                    <a:p>
                      <a:pPr marL="0" marR="0">
                        <a:lnSpc>
                          <a:spcPts val="955"/>
                        </a:lnSpc>
                        <a:spcBef>
                          <a:spcPts val="0"/>
                        </a:spcBef>
                        <a:spcAft>
                          <a:spcPts val="0"/>
                        </a:spcAft>
                      </a:pPr>
                      <a:r>
                        <a:rPr lang="en-US" sz="1600" dirty="0">
                          <a:effectLst/>
                          <a:latin typeface="Times New Roman" panose="02020603050405020304" pitchFamily="18" charset="0"/>
                          <a:ea typeface="Times New Roman" panose="02020603050405020304" pitchFamily="18" charset="0"/>
                        </a:rPr>
                        <a:t>LEVEL 3</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a:noFill/>
                    </a:lnB>
                  </a:tcPr>
                </a:tc>
                <a:tc hMerge="1">
                  <a:txBody>
                    <a:bodyPr/>
                    <a:lstStyle/>
                    <a:p>
                      <a:endParaRPr lang="en-US"/>
                    </a:p>
                  </a:txBody>
                  <a:tcPr/>
                </a:tc>
                <a:tc>
                  <a:txBody>
                    <a:bodyPr/>
                    <a:lstStyle/>
                    <a:p>
                      <a:pPr marL="228600" marR="0">
                        <a:lnSpc>
                          <a:spcPts val="955"/>
                        </a:lnSpc>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noFill/>
                      <a:prstDash val="solid"/>
                      <a:round/>
                      <a:headEnd type="none" w="med" len="med"/>
                      <a:tailEnd type="none" w="med" len="med"/>
                    </a:lnT>
                    <a:lnB>
                      <a:noFill/>
                    </a:lnB>
                  </a:tcPr>
                </a:tc>
                <a:tc gridSpan="2">
                  <a:txBody>
                    <a:bodyPr/>
                    <a:lstStyle/>
                    <a:p>
                      <a:pPr marL="228600" marR="0">
                        <a:lnSpc>
                          <a:spcPts val="955"/>
                        </a:lnSpc>
                        <a:spcBef>
                          <a:spcPts val="0"/>
                        </a:spcBef>
                        <a:spcAft>
                          <a:spcPts val="0"/>
                        </a:spcAft>
                      </a:pPr>
                      <a:r>
                        <a:rPr lang="en-US" sz="1600">
                          <a:effectLst/>
                          <a:latin typeface="Times New Roman" panose="02020603050405020304" pitchFamily="18" charset="0"/>
                          <a:ea typeface="Times New Roman" panose="02020603050405020304" pitchFamily="18" charset="0"/>
                        </a:rPr>
                        <a:t>Range of jobs or groups of jobs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a:noFill/>
                    </a:lnB>
                  </a:tcPr>
                </a:tc>
                <a:tc hMerge="1">
                  <a:txBody>
                    <a:bodyPr/>
                    <a:lstStyle/>
                    <a:p>
                      <a:pPr marL="88900" marR="0">
                        <a:lnSpc>
                          <a:spcPts val="955"/>
                        </a:lnSpc>
                        <a:spcBef>
                          <a:spcPts val="0"/>
                        </a:spcBef>
                        <a:spcAft>
                          <a:spcPts val="0"/>
                        </a:spcAft>
                      </a:pPr>
                      <a:r>
                        <a:rPr lang="en-US" sz="1600">
                          <a:effectLst/>
                          <a:latin typeface="Times New Roman" panose="02020603050405020304" pitchFamily="18" charset="0"/>
                          <a:ea typeface="Times New Roman" panose="02020603050405020304" pitchFamily="18" charset="0"/>
                        </a:rPr>
                        <a:t>Range of jobs or groups of jobs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a:noFill/>
                    </a:lnB>
                  </a:tcPr>
                </a:tc>
                <a:tc>
                  <a:txBody>
                    <a:bodyPr/>
                    <a:lstStyle/>
                    <a:p>
                      <a:pPr marL="228600" marR="0">
                        <a:lnSpc>
                          <a:spcPts val="955"/>
                        </a:lnSpc>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noFill/>
                      <a:prstDash val="solid"/>
                      <a:round/>
                      <a:headEnd type="none" w="med" len="med"/>
                      <a:tailEnd type="none" w="med" len="med"/>
                    </a:lnT>
                    <a:lnB>
                      <a:noFill/>
                    </a:lnB>
                  </a:tcPr>
                </a:tc>
                <a:tc>
                  <a:txBody>
                    <a:bodyPr/>
                    <a:lstStyle/>
                    <a:p>
                      <a:pPr marL="88900" marR="0">
                        <a:lnSpc>
                          <a:spcPts val="955"/>
                        </a:lnSpc>
                        <a:spcBef>
                          <a:spcPts val="0"/>
                        </a:spcBef>
                        <a:spcAft>
                          <a:spcPts val="0"/>
                        </a:spcAft>
                      </a:pPr>
                      <a:r>
                        <a:rPr lang="en-US" sz="1600" dirty="0">
                          <a:effectLst/>
                          <a:latin typeface="Times New Roman" panose="02020603050405020304" pitchFamily="18" charset="0"/>
                          <a:ea typeface="Times New Roman" panose="02020603050405020304" pitchFamily="18" charset="0"/>
                        </a:rPr>
                        <a:t>Job descriptions and person specifications</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noFill/>
                      <a:prstDash val="solid"/>
                      <a:round/>
                      <a:headEnd type="none" w="med" len="med"/>
                      <a:tailEnd type="none" w="med" len="med"/>
                    </a:lnT>
                    <a:lnB>
                      <a:noFill/>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906659150"/>
                  </a:ext>
                </a:extLst>
              </a:tr>
              <a:tr h="64907">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solidFill>
                      <a:srgbClr val="000000"/>
                    </a:solidFill>
                  </a:tcPr>
                </a:tc>
                <a:tc>
                  <a:txBody>
                    <a:bodyPr/>
                    <a:lstStyle/>
                    <a:p>
                      <a:pPr marL="0" marR="0">
                        <a:lnSpc>
                          <a:spcPts val="1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133513620"/>
                  </a:ext>
                </a:extLst>
              </a:tr>
              <a:tr h="229292">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spcBef>
                          <a:spcPts val="0"/>
                        </a:spcBef>
                        <a:spcAft>
                          <a:spcPts val="0"/>
                        </a:spcAft>
                      </a:pPr>
                      <a:r>
                        <a:rPr lang="en-US" sz="1600" b="1" dirty="0">
                          <a:effectLst/>
                          <a:latin typeface="Times New Roman" panose="02020603050405020304" pitchFamily="18" charset="0"/>
                          <a:ea typeface="Times New Roman" panose="02020603050405020304" pitchFamily="18" charset="0"/>
                        </a:rPr>
                        <a:t>Job Needs</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228600" marR="0">
                        <a:spcBef>
                          <a:spcPts val="0"/>
                        </a:spcBef>
                        <a:spcAft>
                          <a:spcPts val="0"/>
                        </a:spcAft>
                      </a:pPr>
                      <a:r>
                        <a:rPr lang="en-US" sz="1600">
                          <a:effectLst/>
                          <a:latin typeface="Times New Roman" panose="02020603050405020304" pitchFamily="18" charset="0"/>
                          <a:ea typeface="Times New Roman" panose="02020603050405020304" pitchFamily="18" charset="0"/>
                        </a:rPr>
                        <a:t>Task needed with required standard of</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Task needed with required standard of</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228600" marR="0">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Objectives, standards and targets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445582063"/>
                  </a:ext>
                </a:extLst>
              </a:tr>
              <a:tr h="274673">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lnSpc>
                          <a:spcPts val="1080"/>
                        </a:lnSpc>
                        <a:spcBef>
                          <a:spcPts val="0"/>
                        </a:spcBef>
                        <a:spcAft>
                          <a:spcPts val="0"/>
                        </a:spcAft>
                      </a:pPr>
                      <a:r>
                        <a:rPr lang="en-US" sz="1600" dirty="0">
                          <a:effectLst/>
                          <a:latin typeface="Times New Roman" panose="02020603050405020304" pitchFamily="18" charset="0"/>
                          <a:ea typeface="Times New Roman" panose="02020603050405020304" pitchFamily="18" charset="0"/>
                        </a:rPr>
                        <a:t>(raising the performance of groups of </a:t>
                      </a:r>
                    </a:p>
                    <a:p>
                      <a:pPr marL="0" marR="0">
                        <a:lnSpc>
                          <a:spcPts val="1080"/>
                        </a:lnSpc>
                        <a:spcBef>
                          <a:spcPts val="0"/>
                        </a:spcBef>
                        <a:spcAft>
                          <a:spcPts val="0"/>
                        </a:spcAft>
                      </a:pPr>
                      <a:endParaRPr lang="en-US" sz="1600" dirty="0">
                        <a:effectLst/>
                        <a:latin typeface="Times New Roman" panose="02020603050405020304" pitchFamily="18" charset="0"/>
                        <a:ea typeface="Times New Roman" panose="02020603050405020304" pitchFamily="18" charset="0"/>
                      </a:endParaRPr>
                    </a:p>
                    <a:p>
                      <a:pPr marL="0" marR="0">
                        <a:lnSpc>
                          <a:spcPts val="1080"/>
                        </a:lnSpc>
                        <a:spcBef>
                          <a:spcPts val="0"/>
                        </a:spcBef>
                        <a:spcAft>
                          <a:spcPts val="0"/>
                        </a:spcAft>
                      </a:pPr>
                      <a:r>
                        <a:rPr lang="en-US" sz="1600" dirty="0">
                          <a:effectLst/>
                          <a:latin typeface="Times New Roman" panose="02020603050405020304" pitchFamily="18" charset="0"/>
                          <a:ea typeface="Times New Roman" panose="02020603050405020304" pitchFamily="18" charset="0"/>
                        </a:rPr>
                        <a:t>people with</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2">
                  <a:txBody>
                    <a:bodyPr/>
                    <a:lstStyle/>
                    <a:p>
                      <a:pPr marL="0" marR="0">
                        <a:spcBef>
                          <a:spcPts val="0"/>
                        </a:spcBef>
                        <a:spcAft>
                          <a:spcPts val="0"/>
                        </a:spcAft>
                      </a:pPr>
                      <a:r>
                        <a:rPr lang="en-US" sz="1600" dirty="0">
                          <a:effectLst/>
                          <a:latin typeface="Times New Roman" panose="02020603050405020304" pitchFamily="18" charset="0"/>
                          <a:ea typeface="Times New Roman" panose="02020603050405020304" pitchFamily="18" charset="0"/>
                        </a:rPr>
                        <a:t>performance</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performance</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Tactical priorities and objectives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573673685"/>
                  </a:ext>
                </a:extLst>
              </a:tr>
              <a:tr h="214538">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2">
                  <a:txBody>
                    <a:bodyPr/>
                    <a:lstStyle/>
                    <a:p>
                      <a:pPr marL="0" marR="0">
                        <a:lnSpc>
                          <a:spcPts val="1095"/>
                        </a:lnSpc>
                        <a:spcBef>
                          <a:spcPts val="0"/>
                        </a:spcBef>
                        <a:spcAft>
                          <a:spcPts val="0"/>
                        </a:spcAft>
                      </a:pPr>
                      <a:r>
                        <a:rPr lang="en-US" sz="1600">
                          <a:effectLst/>
                          <a:latin typeface="Times New Roman" panose="02020603050405020304" pitchFamily="18" charset="0"/>
                          <a:ea typeface="Times New Roman" panose="02020603050405020304" pitchFamily="18" charset="0"/>
                        </a:rPr>
                        <a:t>the same job)</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v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58715666"/>
                  </a:ext>
                </a:extLst>
              </a:tr>
              <a:tr h="214538">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vMerge="1">
                  <a:txBody>
                    <a:bodyPr/>
                    <a:lstStyle/>
                    <a:p>
                      <a:endParaRPr lang="en-US"/>
                    </a:p>
                  </a:txBody>
                  <a:tcPr/>
                </a:tc>
                <a:tc hMerge="1" vMerge="1">
                  <a:txBody>
                    <a:bodyPr/>
                    <a:lstStyle/>
                    <a:p>
                      <a:endParaRPr lang="en-US"/>
                    </a:p>
                  </a:txBody>
                  <a:tcPr/>
                </a:tc>
                <a:tc rowSpan="2" gridSpan="3">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r>
                        <a:rPr lang="en-US" sz="1600">
                          <a:effectLst/>
                          <a:latin typeface="Times New Roman" panose="02020603050405020304" pitchFamily="18" charset="0"/>
                          <a:ea typeface="Times New Roman" panose="02020603050405020304" pitchFamily="18" charset="0"/>
                        </a:rPr>
                        <a:t>  Skills, knowledge and attitudes required</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rowSpan="2" hMerge="1">
                  <a:txBody>
                    <a:bodyPr/>
                    <a:lstStyle/>
                    <a:p>
                      <a:endParaRPr lang="en-US"/>
                    </a:p>
                  </a:txBody>
                  <a:tcPr/>
                </a:tc>
                <a:tc rowSpan="2">
                  <a:txBody>
                    <a:bodyPr/>
                    <a:lstStyle/>
                    <a:p>
                      <a:pPr marL="228600" marR="0">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Observations or shadowing</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82635089"/>
                  </a:ext>
                </a:extLst>
              </a:tr>
              <a:tr h="214538">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899916485"/>
                  </a:ext>
                </a:extLst>
              </a:tr>
              <a:tr h="343939">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22860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Professional qualifications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Expert interviews or focus groups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3234072427"/>
                  </a:ext>
                </a:extLst>
              </a:tr>
              <a:tr h="28661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88900" marR="0">
                        <a:spcBef>
                          <a:spcPts val="0"/>
                        </a:spcBef>
                        <a:spcAft>
                          <a:spcPts val="0"/>
                        </a:spcAft>
                      </a:pPr>
                      <a:r>
                        <a:rPr lang="en-US" sz="1600" dirty="0">
                          <a:effectLst/>
                          <a:latin typeface="Times New Roman" panose="02020603050405020304" pitchFamily="18" charset="0"/>
                          <a:ea typeface="Times New Roman" panose="02020603050405020304" pitchFamily="18" charset="0"/>
                        </a:rPr>
                        <a:t>Customer or client feedback</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4097783805"/>
                  </a:ext>
                </a:extLst>
              </a:tr>
              <a:tr h="343939">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gridSpan="2">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2400" dirty="0">
                          <a:effectLst/>
                          <a:latin typeface="Times New Roman" panose="02020603050405020304" pitchFamily="18" charset="0"/>
                          <a:ea typeface="Times New Roman" panose="02020603050405020304" pitchFamily="18" charset="0"/>
                        </a:rPr>
                        <a:t> </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tc>
                  <a:txBody>
                    <a:bodyPr/>
                    <a:lstStyle/>
                    <a:p>
                      <a:pPr marL="88900" marR="0">
                        <a:spcBef>
                          <a:spcPts val="0"/>
                        </a:spcBef>
                        <a:spcAft>
                          <a:spcPts val="0"/>
                        </a:spcAft>
                      </a:pPr>
                      <a:r>
                        <a:rPr lang="en-US" sz="1600" dirty="0">
                          <a:effectLst/>
                          <a:latin typeface="Times New Roman" panose="02020603050405020304" pitchFamily="18" charset="0"/>
                          <a:ea typeface="Times New Roman" panose="02020603050405020304" pitchFamily="18" charset="0"/>
                        </a:rPr>
                        <a:t>Professional institute membership</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63370729"/>
                  </a:ext>
                </a:extLst>
              </a:tr>
              <a:tr h="253774">
                <a:tc>
                  <a:txBody>
                    <a:bodyPr/>
                    <a:lstStyle/>
                    <a:p>
                      <a:pPr marL="0" marR="0">
                        <a:spcBef>
                          <a:spcPts val="0"/>
                        </a:spcBef>
                        <a:spcAft>
                          <a:spcPts val="0"/>
                        </a:spcAft>
                      </a:pPr>
                      <a:r>
                        <a:rPr lang="en-US" sz="1000" dirty="0">
                          <a:effectLst/>
                          <a:latin typeface="Times New Roman" panose="02020603050405020304" pitchFamily="18" charset="0"/>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tc gridSpan="2">
                  <a:txBody>
                    <a:bodyPr/>
                    <a:lstStyle/>
                    <a:p>
                      <a:pPr marL="0" marR="0">
                        <a:lnSpc>
                          <a:spcPts val="970"/>
                        </a:lnSpc>
                        <a:spcBef>
                          <a:spcPts val="0"/>
                        </a:spcBef>
                        <a:spcAft>
                          <a:spcPts val="0"/>
                        </a:spcAft>
                      </a:pPr>
                      <a:r>
                        <a:rPr lang="en-US" sz="1600">
                          <a:effectLst/>
                          <a:latin typeface="Times New Roman" panose="02020603050405020304" pitchFamily="18" charset="0"/>
                          <a:ea typeface="Times New Roman" panose="02020603050405020304" pitchFamily="18" charset="0"/>
                        </a:rPr>
                        <a:t>LEVEL 4</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tcPr>
                </a:tc>
                <a:tc hMerge="1">
                  <a:txBody>
                    <a:bodyPr/>
                    <a:lstStyle/>
                    <a:p>
                      <a:endParaRPr lang="en-US"/>
                    </a:p>
                  </a:txBody>
                  <a:tcPr/>
                </a:tc>
                <a:tc gridSpan="2">
                  <a:txBody>
                    <a:bodyPr/>
                    <a:lstStyle/>
                    <a:p>
                      <a:pPr marL="228600" marR="0">
                        <a:lnSpc>
                          <a:spcPts val="965"/>
                        </a:lnSpc>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tc hMerge="1">
                  <a:txBody>
                    <a:bodyPr/>
                    <a:lstStyle/>
                    <a:p>
                      <a:pPr marL="228600" marR="0">
                        <a:lnSpc>
                          <a:spcPts val="965"/>
                        </a:lnSpc>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88900" marR="0">
                        <a:lnSpc>
                          <a:spcPts val="970"/>
                        </a:lnSpc>
                        <a:spcBef>
                          <a:spcPts val="0"/>
                        </a:spcBef>
                        <a:spcAft>
                          <a:spcPts val="0"/>
                        </a:spcAft>
                      </a:pPr>
                      <a:endParaRPr lang="en-US" sz="1600" dirty="0">
                        <a:effectLst/>
                        <a:latin typeface="Times New Roman" panose="02020603050405020304" pitchFamily="18" charset="0"/>
                        <a:ea typeface="Times New Roman" panose="02020603050405020304" pitchFamily="18" charset="0"/>
                      </a:endParaRPr>
                    </a:p>
                    <a:p>
                      <a:pPr marL="88900" marR="0">
                        <a:lnSpc>
                          <a:spcPts val="970"/>
                        </a:lnSpc>
                        <a:spcBef>
                          <a:spcPts val="0"/>
                        </a:spcBef>
                        <a:spcAft>
                          <a:spcPts val="0"/>
                        </a:spcAft>
                      </a:pPr>
                      <a:r>
                        <a:rPr lang="en-US" sz="1600" dirty="0">
                          <a:effectLst/>
                          <a:latin typeface="Times New Roman" panose="02020603050405020304" pitchFamily="18" charset="0"/>
                          <a:ea typeface="Times New Roman" panose="02020603050405020304" pitchFamily="18" charset="0"/>
                        </a:rPr>
                        <a:t>Profile of persons in terms of their skills,</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tcPr>
                </a:tc>
                <a:tc>
                  <a:txBody>
                    <a:bodyPr/>
                    <a:lstStyle/>
                    <a:p>
                      <a:pPr marL="228600" marR="0">
                        <a:lnSpc>
                          <a:spcPts val="965"/>
                        </a:lnSpc>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tc>
                  <a:txBody>
                    <a:bodyPr/>
                    <a:lstStyle/>
                    <a:p>
                      <a:pPr marL="88900" marR="0">
                        <a:lnSpc>
                          <a:spcPts val="970"/>
                        </a:lnSpc>
                        <a:spcBef>
                          <a:spcPts val="0"/>
                        </a:spcBef>
                        <a:spcAft>
                          <a:spcPts val="0"/>
                        </a:spcAft>
                      </a:pPr>
                      <a:r>
                        <a:rPr lang="en-US" sz="1600">
                          <a:effectLst/>
                          <a:latin typeface="Times New Roman" panose="02020603050405020304" pitchFamily="18" charset="0"/>
                          <a:ea typeface="Times New Roman" panose="02020603050405020304" pitchFamily="18" charset="0"/>
                        </a:rPr>
                        <a:t>Performance or annual appraisal</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tcPr>
                </a:tc>
                <a:extLst>
                  <a:ext uri="{0D108BD9-81ED-4DB2-BD59-A6C34878D82A}">
                    <a16:rowId xmlns:a16="http://schemas.microsoft.com/office/drawing/2014/main" xmlns="" val="1819863005"/>
                  </a:ext>
                </a:extLst>
              </a:tr>
              <a:tr h="64907">
                <a:tc>
                  <a:txBody>
                    <a:bodyPr/>
                    <a:lstStyle/>
                    <a:p>
                      <a:pPr marL="0" marR="0">
                        <a:lnSpc>
                          <a:spcPts val="100"/>
                        </a:lnSpc>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solidFill>
                      <a:srgbClr val="000000"/>
                    </a:solidFill>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0" marR="0">
                        <a:lnSpc>
                          <a:spcPts val="100"/>
                        </a:lnSpc>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lnSpc>
                          <a:spcPts val="100"/>
                        </a:lnSpc>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lnSpc>
                          <a:spcPts val="100"/>
                        </a:lnSpc>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752634666"/>
                  </a:ext>
                </a:extLst>
              </a:tr>
              <a:tr h="28661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spcBef>
                          <a:spcPts val="0"/>
                        </a:spcBef>
                        <a:spcAft>
                          <a:spcPts val="0"/>
                        </a:spcAft>
                      </a:pPr>
                      <a:r>
                        <a:rPr lang="en-US" sz="1600" b="1">
                          <a:effectLst/>
                          <a:latin typeface="Times New Roman" panose="02020603050405020304" pitchFamily="18" charset="0"/>
                          <a:ea typeface="Times New Roman" panose="02020603050405020304" pitchFamily="18" charset="0"/>
                        </a:rPr>
                        <a:t>Individual Needs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gridSpan="2">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88900" marR="0">
                        <a:spcBef>
                          <a:spcPts val="0"/>
                        </a:spcBef>
                        <a:spcAft>
                          <a:spcPts val="0"/>
                        </a:spcAft>
                      </a:pPr>
                      <a:r>
                        <a:rPr lang="en-US" sz="1600" dirty="0">
                          <a:effectLst/>
                          <a:latin typeface="Times New Roman" panose="02020603050405020304" pitchFamily="18" charset="0"/>
                          <a:ea typeface="Times New Roman" panose="02020603050405020304" pitchFamily="18" charset="0"/>
                        </a:rPr>
                        <a:t>knowledge and attitude</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228600" marR="0">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Personal Development Plans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690236336"/>
                  </a:ext>
                </a:extLst>
              </a:tr>
              <a:tr h="274673">
                <a:tc>
                  <a:txBody>
                    <a:bodyPr/>
                    <a:lstStyle/>
                    <a:p>
                      <a:pPr marL="0" marR="0">
                        <a:spcBef>
                          <a:spcPts val="0"/>
                        </a:spcBef>
                        <a:spcAft>
                          <a:spcPts val="0"/>
                        </a:spcAft>
                      </a:pPr>
                      <a:r>
                        <a:rPr lang="en-US" sz="105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a:txBody>
                    <a:bodyPr/>
                    <a:lstStyle/>
                    <a:p>
                      <a:pPr marL="0" marR="0">
                        <a:lnSpc>
                          <a:spcPts val="1080"/>
                        </a:lnSpc>
                        <a:spcBef>
                          <a:spcPts val="0"/>
                        </a:spcBef>
                        <a:spcAft>
                          <a:spcPts val="0"/>
                        </a:spcAft>
                      </a:pPr>
                      <a:r>
                        <a:rPr lang="en-US" sz="1600" dirty="0">
                          <a:effectLst/>
                          <a:latin typeface="Times New Roman" panose="02020603050405020304" pitchFamily="18" charset="0"/>
                          <a:ea typeface="Times New Roman" panose="02020603050405020304" pitchFamily="18" charset="0"/>
                        </a:rPr>
                        <a:t>(raising the performance of small teams </a:t>
                      </a:r>
                    </a:p>
                    <a:p>
                      <a:pPr marL="0" marR="0">
                        <a:lnSpc>
                          <a:spcPts val="1080"/>
                        </a:lnSpc>
                        <a:spcBef>
                          <a:spcPts val="0"/>
                        </a:spcBef>
                        <a:spcAft>
                          <a:spcPts val="0"/>
                        </a:spcAft>
                      </a:pPr>
                      <a:endParaRPr lang="en-US" sz="1600" dirty="0">
                        <a:effectLst/>
                        <a:latin typeface="Times New Roman" panose="02020603050405020304" pitchFamily="18" charset="0"/>
                        <a:ea typeface="Times New Roman" panose="02020603050405020304" pitchFamily="18" charset="0"/>
                      </a:endParaRPr>
                    </a:p>
                    <a:p>
                      <a:pPr marL="0" marR="0">
                        <a:lnSpc>
                          <a:spcPts val="1080"/>
                        </a:lnSpc>
                        <a:spcBef>
                          <a:spcPts val="0"/>
                        </a:spcBef>
                        <a:spcAft>
                          <a:spcPts val="0"/>
                        </a:spcAft>
                      </a:pPr>
                      <a:r>
                        <a:rPr lang="en-US" sz="1600" dirty="0">
                          <a:effectLst/>
                          <a:latin typeface="Times New Roman" panose="02020603050405020304" pitchFamily="18" charset="0"/>
                          <a:ea typeface="Times New Roman" panose="02020603050405020304" pitchFamily="18" charset="0"/>
                        </a:rPr>
                        <a:t>or</a:t>
                      </a:r>
                      <a:endParaRPr lang="en-US" sz="2000" dirty="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rowSpan="2" gridSpan="3">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r>
                        <a:rPr lang="en-US" sz="1600">
                          <a:effectLst/>
                          <a:latin typeface="Times New Roman" panose="02020603050405020304" pitchFamily="18" charset="0"/>
                          <a:ea typeface="Times New Roman" panose="02020603050405020304" pitchFamily="18" charset="0"/>
                        </a:rPr>
                        <a:t>  Standard required of person to perform</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rowSpan="2" hMerge="1">
                  <a:txBody>
                    <a:bodyPr/>
                    <a:lstStyle/>
                    <a:p>
                      <a:endParaRPr lang="en-US"/>
                    </a:p>
                  </a:txBody>
                  <a:tcPr/>
                </a:tc>
                <a:tc rowSpan="2">
                  <a:txBody>
                    <a:bodyPr/>
                    <a:lstStyle/>
                    <a:p>
                      <a:pPr marL="228600" marR="0">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Observations and Shadowing</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668811922"/>
                  </a:ext>
                </a:extLst>
              </a:tr>
              <a:tr h="214538">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gridSpan="2">
                  <a:txBody>
                    <a:bodyPr/>
                    <a:lstStyle/>
                    <a:p>
                      <a:pPr marL="0" marR="0">
                        <a:lnSpc>
                          <a:spcPts val="1095"/>
                        </a:lnSpc>
                        <a:spcBef>
                          <a:spcPts val="0"/>
                        </a:spcBef>
                        <a:spcAft>
                          <a:spcPts val="0"/>
                        </a:spcAft>
                      </a:pPr>
                      <a:r>
                        <a:rPr lang="en-US" sz="1600">
                          <a:effectLst/>
                          <a:latin typeface="Times New Roman" panose="02020603050405020304" pitchFamily="18" charset="0"/>
                          <a:ea typeface="Times New Roman" panose="02020603050405020304" pitchFamily="18" charset="0"/>
                        </a:rPr>
                        <a:t>individuals)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hMerge="1">
                  <a:txBody>
                    <a:bodyPr/>
                    <a:lstStyle/>
                    <a:p>
                      <a:endParaRPr lang="en-US"/>
                    </a:p>
                  </a:txBody>
                  <a:tcPr/>
                </a:tc>
                <a:tc gridSpan="3" vMerge="1">
                  <a:txBody>
                    <a:bodyPr/>
                    <a:lstStyle/>
                    <a:p>
                      <a:endParaRPr lang="en-US"/>
                    </a:p>
                  </a:txBody>
                  <a:tcPr/>
                </a:tc>
                <a:tc hMerge="1" vMerge="1">
                  <a:txBody>
                    <a:bodyPr/>
                    <a:lstStyle/>
                    <a:p>
                      <a:endParaRPr lang="en-US"/>
                    </a:p>
                  </a:txBody>
                  <a:tcPr/>
                </a:tc>
                <a:tc hMerge="1"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935079420"/>
                  </a:ext>
                </a:extLst>
              </a:tr>
              <a:tr h="214538">
                <a:tc>
                  <a:txBody>
                    <a:bodyPr/>
                    <a:lstStyle/>
                    <a:p>
                      <a:pPr marL="0" marR="0">
                        <a:spcBef>
                          <a:spcPts val="0"/>
                        </a:spcBef>
                        <a:spcAft>
                          <a:spcPts val="0"/>
                        </a:spcAft>
                      </a:pPr>
                      <a:r>
                        <a:rPr lang="en-US" sz="7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gridSpan="2" vMerge="1">
                  <a:txBody>
                    <a:bodyPr/>
                    <a:lstStyle/>
                    <a:p>
                      <a:endParaRPr lang="en-US"/>
                    </a:p>
                  </a:txBody>
                  <a:tcPr/>
                </a:tc>
                <a:tc hMerge="1" vMerge="1">
                  <a:txBody>
                    <a:bodyPr/>
                    <a:lstStyle/>
                    <a:p>
                      <a:endParaRPr lang="en-US"/>
                    </a:p>
                  </a:txBody>
                  <a:tcPr/>
                </a:tc>
                <a:tc gridSpan="2">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rowSpan="2">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tasks to required level</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rowSpan="2">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rowSpan="2">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Interviews and questionnaires with</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626651828"/>
                  </a:ext>
                </a:extLst>
              </a:tr>
              <a:tr h="214538">
                <a:tc>
                  <a:txBody>
                    <a:bodyPr/>
                    <a:lstStyle/>
                    <a:p>
                      <a:pPr marL="0" marR="0">
                        <a:spcBef>
                          <a:spcPts val="0"/>
                        </a:spcBef>
                        <a:spcAft>
                          <a:spcPts val="0"/>
                        </a:spcAft>
                      </a:pPr>
                      <a:r>
                        <a:rPr lang="en-US" sz="9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989471044"/>
                  </a:ext>
                </a:extLst>
              </a:tr>
              <a:tr h="286616">
                <a:tc>
                  <a:txBody>
                    <a:bodyPr/>
                    <a:lstStyle/>
                    <a:p>
                      <a:pPr marL="0" marR="0">
                        <a:spcBef>
                          <a:spcPts val="0"/>
                        </a:spcBef>
                        <a:spcAft>
                          <a:spcPts val="0"/>
                        </a:spcAft>
                      </a:pPr>
                      <a:r>
                        <a:rPr lang="en-US" sz="14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a:noFill/>
                    </a:lnR>
                    <a:lnT>
                      <a:noFill/>
                    </a:lnT>
                    <a:lnB>
                      <a:noFill/>
                    </a:lnB>
                  </a:tcPr>
                </a:tc>
                <a:tc>
                  <a:txBody>
                    <a:bodyPr/>
                    <a:lstStyle/>
                    <a:p>
                      <a:pPr marL="0" marR="0">
                        <a:spcBef>
                          <a:spcPts val="0"/>
                        </a:spcBef>
                        <a:spcAft>
                          <a:spcPts val="0"/>
                        </a:spcAft>
                      </a:pPr>
                      <a:r>
                        <a:rPr lang="en-US" sz="2000">
                          <a:effectLst/>
                          <a:latin typeface="Times New Roman" panose="02020603050405020304" pitchFamily="18" charset="0"/>
                          <a:ea typeface="Times New Roman" panose="02020603050405020304" pitchFamily="18" charset="0"/>
                        </a:rPr>
                        <a:t> </a:t>
                      </a: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228600" marR="0">
                        <a:spcBef>
                          <a:spcPts val="0"/>
                        </a:spcBef>
                        <a:spcAft>
                          <a:spcPts val="0"/>
                        </a:spcAft>
                      </a:pPr>
                      <a:r>
                        <a:rPr lang="en-US" sz="1600">
                          <a:effectLst/>
                          <a:latin typeface="Symbol" panose="05050102010706020507" pitchFamily="18" charset="2"/>
                          <a:ea typeface="Symbol" panose="05050102010706020507" pitchFamily="18" charset="2"/>
                          <a:cs typeface="Symbol" panose="05050102010706020507" pitchFamily="18" charset="2"/>
                        </a:rPr>
                        <a:t>·</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22860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Career and promotions</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88900" marR="0">
                        <a:spcBef>
                          <a:spcPts val="0"/>
                        </a:spcBef>
                        <a:spcAft>
                          <a:spcPts val="0"/>
                        </a:spcAft>
                      </a:pPr>
                      <a:r>
                        <a:rPr lang="en-US" sz="1600">
                          <a:effectLst/>
                          <a:latin typeface="Times New Roman" panose="02020603050405020304" pitchFamily="18" charset="0"/>
                          <a:ea typeface="Times New Roman" panose="02020603050405020304" pitchFamily="18" charset="0"/>
                        </a:rPr>
                        <a:t>individual and their manager</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584713208"/>
                  </a:ext>
                </a:extLst>
              </a:tr>
              <a:tr h="295124">
                <a:tc>
                  <a:txBody>
                    <a:bodyPr/>
                    <a:lstStyle/>
                    <a:p>
                      <a:pPr marL="0" marR="0">
                        <a:spcBef>
                          <a:spcPts val="0"/>
                        </a:spcBef>
                        <a:spcAft>
                          <a:spcPts val="0"/>
                        </a:spcAft>
                      </a:pPr>
                      <a:r>
                        <a:rPr lang="en-US" sz="1600">
                          <a:effectLst/>
                          <a:latin typeface="Times New Roman" panose="02020603050405020304" pitchFamily="18" charset="0"/>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tc hMerge="1">
                  <a:txBody>
                    <a:bodyPr/>
                    <a:lstStyle/>
                    <a:p>
                      <a:pPr marL="0" marR="0">
                        <a:spcBef>
                          <a:spcPts val="0"/>
                        </a:spcBef>
                        <a:spcAft>
                          <a:spcPts val="0"/>
                        </a:spcAft>
                      </a:pP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a:noFill/>
                    </a:lnB>
                  </a:tcPr>
                </a:tc>
                <a:tc>
                  <a:txBody>
                    <a:bodyPr/>
                    <a:lstStyle/>
                    <a:p>
                      <a:pPr marL="0" marR="0">
                        <a:spcBef>
                          <a:spcPts val="0"/>
                        </a:spcBef>
                        <a:spcAft>
                          <a:spcPts val="0"/>
                        </a:spcAft>
                      </a:pPr>
                      <a:r>
                        <a:rPr lang="en-US" sz="2400">
                          <a:effectLst/>
                          <a:latin typeface="Times New Roman" panose="02020603050405020304" pitchFamily="18" charset="0"/>
                          <a:ea typeface="Times New Roman" panose="02020603050405020304" pitchFamily="18" charset="0"/>
                        </a:rPr>
                        <a:t> </a:t>
                      </a:r>
                      <a:endParaRPr lang="en-US" sz="20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a:noFill/>
                    </a:lnB>
                  </a:tcPr>
                </a:tc>
                <a:tc gridSpan="2">
                  <a:txBody>
                    <a:bodyPr/>
                    <a:lstStyle/>
                    <a:p>
                      <a:pPr marL="228600" marR="0">
                        <a:spcBef>
                          <a:spcPts val="0"/>
                        </a:spcBef>
                        <a:spcAft>
                          <a:spcPts val="0"/>
                        </a:spcAft>
                      </a:pPr>
                      <a:r>
                        <a:rPr lang="en-US" sz="1600" dirty="0">
                          <a:effectLst/>
                          <a:latin typeface="Symbol" panose="05050102010706020507" pitchFamily="18" charset="2"/>
                          <a:ea typeface="Symbol" panose="05050102010706020507" pitchFamily="18" charset="2"/>
                          <a:cs typeface="Symbol" panose="05050102010706020507" pitchFamily="18" charset="2"/>
                        </a:rPr>
                        <a:t>·</a:t>
                      </a:r>
                      <a:r>
                        <a:rPr lang="en-US" sz="1600" dirty="0">
                          <a:effectLst/>
                          <a:latin typeface="Times New Roman" panose="02020603050405020304" pitchFamily="18" charset="0"/>
                          <a:ea typeface="Times New Roman" panose="02020603050405020304" pitchFamily="18" charset="0"/>
                        </a:rPr>
                        <a:t>  Customer or client feedback</a:t>
                      </a:r>
                      <a:endParaRPr lang="en-US" sz="20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hMerge="1">
                  <a:txBody>
                    <a:bodyPr/>
                    <a:lstStyle/>
                    <a:p>
                      <a:endParaRPr lang="en-US"/>
                    </a:p>
                  </a:txBody>
                  <a:tcPr/>
                </a:tc>
                <a:tc>
                  <a:txBody>
                    <a:bodyPr/>
                    <a:lstStyle/>
                    <a:p>
                      <a:pPr marL="0" marR="0">
                        <a:spcBef>
                          <a:spcPts val="0"/>
                        </a:spcBef>
                        <a:spcAft>
                          <a:spcPts val="0"/>
                        </a:spcAft>
                      </a:pPr>
                      <a:r>
                        <a:rPr lang="en-US" sz="110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2025948770"/>
                  </a:ext>
                </a:extLst>
              </a:tr>
              <a:tr h="214538">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10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1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1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2">
                  <a:txBody>
                    <a:bodyPr/>
                    <a:lstStyle/>
                    <a:p>
                      <a:pPr marL="0" marR="0">
                        <a:spcBef>
                          <a:spcPts val="0"/>
                        </a:spcBef>
                        <a:spcAft>
                          <a:spcPts val="0"/>
                        </a:spcAft>
                      </a:pPr>
                      <a:r>
                        <a:rPr lang="en-US" sz="1000" dirty="0">
                          <a:effectLst/>
                          <a:latin typeface="Times New Roman" panose="02020603050405020304" pitchFamily="18" charset="0"/>
                          <a:ea typeface="Times New Roman" panose="02020603050405020304" pitchFamily="18" charset="0"/>
                        </a:rPr>
                        <a:t> </a:t>
                      </a:r>
                      <a:endParaRPr lang="en-US" sz="11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hMerge="1">
                  <a:txBody>
                    <a:bodyPr/>
                    <a:lstStyle/>
                    <a:p>
                      <a:pPr marL="0" marR="0">
                        <a:spcBef>
                          <a:spcPts val="0"/>
                        </a:spcBef>
                        <a:spcAft>
                          <a:spcPts val="0"/>
                        </a:spcAft>
                      </a:pPr>
                      <a:endParaRPr lang="en-US" sz="1100">
                        <a:effectLst/>
                        <a:latin typeface="Times New Roman" panose="02020603050405020304" pitchFamily="18" charset="0"/>
                        <a:ea typeface="Times New Roman" panose="02020603050405020304" pitchFamily="18" charset="0"/>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1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000" dirty="0">
                          <a:effectLst/>
                          <a:latin typeface="Times New Roman" panose="02020603050405020304" pitchFamily="18" charset="0"/>
                          <a:ea typeface="Times New Roman" panose="02020603050405020304" pitchFamily="18" charset="0"/>
                        </a:rPr>
                        <a:t> </a:t>
                      </a:r>
                      <a:endParaRPr lang="en-US" sz="1100" dirty="0">
                        <a:effectLst/>
                        <a:latin typeface="Times New Roman" panose="02020603050405020304" pitchFamily="18" charset="0"/>
                        <a:ea typeface="Times New Roman" panose="02020603050405020304" pitchFamily="18" charset="0"/>
                      </a:endParaRPr>
                    </a:p>
                  </a:txBody>
                  <a:tcPr marL="0" marR="0" marT="0"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000">
                          <a:effectLst/>
                          <a:latin typeface="Times New Roman" panose="02020603050405020304" pitchFamily="18" charset="0"/>
                          <a:ea typeface="Times New Roman" panose="02020603050405020304" pitchFamily="18" charset="0"/>
                        </a:rPr>
                        <a:t> </a:t>
                      </a:r>
                      <a:endParaRPr lang="en-US" sz="1100">
                        <a:effectLst/>
                        <a:latin typeface="Times New Roman" panose="02020603050405020304" pitchFamily="18" charset="0"/>
                        <a:ea typeface="Times New Roman" panose="02020603050405020304" pitchFamily="18" charset="0"/>
                      </a:endParaRPr>
                    </a:p>
                  </a:txBody>
                  <a:tcPr marL="0" marR="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100" dirty="0">
                          <a:effectLst/>
                          <a:latin typeface="Times New Roman" panose="02020603050405020304" pitchFamily="18" charset="0"/>
                          <a:ea typeface="Times New Roman" panose="02020603050405020304" pitchFamily="18" charset="0"/>
                        </a:rPr>
                        <a:t> </a:t>
                      </a:r>
                    </a:p>
                  </a:txBody>
                  <a:tcPr marL="0" marR="0" marT="0" marB="0" anchor="b">
                    <a:lnL w="12700" cap="flat" cmpd="sng" algn="ctr">
                      <a:solidFill>
                        <a:srgbClr val="000000"/>
                      </a:solidFill>
                      <a:prstDash val="solid"/>
                      <a:round/>
                      <a:headEnd type="none" w="med" len="med"/>
                      <a:tailEnd type="none" w="med" len="med"/>
                    </a:lnL>
                    <a:lnR>
                      <a:noFill/>
                    </a:lnR>
                    <a:lnT>
                      <a:noFill/>
                    </a:lnT>
                    <a:lnB>
                      <a:noFill/>
                    </a:lnB>
                  </a:tcPr>
                </a:tc>
                <a:extLst>
                  <a:ext uri="{0D108BD9-81ED-4DB2-BD59-A6C34878D82A}">
                    <a16:rowId xmlns:a16="http://schemas.microsoft.com/office/drawing/2014/main" xmlns="" val="669382434"/>
                  </a:ext>
                </a:extLst>
              </a:tr>
            </a:tbl>
          </a:graphicData>
        </a:graphic>
      </p:graphicFrame>
    </p:spTree>
    <p:extLst>
      <p:ext uri="{BB962C8B-B14F-4D97-AF65-F5344CB8AC3E}">
        <p14:creationId xmlns:p14="http://schemas.microsoft.com/office/powerpoint/2010/main" val="31127093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98D7AC-5FFC-4CB0-919A-E25F2067328A}"/>
              </a:ext>
            </a:extLst>
          </p:cNvPr>
          <p:cNvSpPr>
            <a:spLocks noGrp="1"/>
          </p:cNvSpPr>
          <p:nvPr>
            <p:ph type="title"/>
          </p:nvPr>
        </p:nvSpPr>
        <p:spPr>
          <a:xfrm>
            <a:off x="838200" y="187000"/>
            <a:ext cx="10515600" cy="786777"/>
          </a:xfrm>
        </p:spPr>
        <p:txBody>
          <a:bodyPr/>
          <a:lstStyle/>
          <a:p>
            <a:r>
              <a:rPr lang="en-US" dirty="0"/>
              <a:t>Forms of training, learning &amp; development</a:t>
            </a:r>
          </a:p>
        </p:txBody>
      </p:sp>
      <p:sp>
        <p:nvSpPr>
          <p:cNvPr id="3" name="Content Placeholder 2">
            <a:extLst>
              <a:ext uri="{FF2B5EF4-FFF2-40B4-BE49-F238E27FC236}">
                <a16:creationId xmlns:a16="http://schemas.microsoft.com/office/drawing/2014/main" xmlns="" id="{F843AFE4-548F-451F-B002-90ECED0A5DFE}"/>
              </a:ext>
            </a:extLst>
          </p:cNvPr>
          <p:cNvSpPr>
            <a:spLocks noGrp="1"/>
          </p:cNvSpPr>
          <p:nvPr>
            <p:ph idx="1"/>
          </p:nvPr>
        </p:nvSpPr>
        <p:spPr>
          <a:xfrm>
            <a:off x="861950" y="1258785"/>
            <a:ext cx="10515600" cy="5367646"/>
          </a:xfrm>
        </p:spPr>
        <p:txBody>
          <a:bodyPr>
            <a:normAutofit/>
          </a:bodyPr>
          <a:lstStyle/>
          <a:p>
            <a:pPr marL="0" indent="0">
              <a:buNone/>
            </a:pPr>
            <a:r>
              <a:rPr lang="en-US" sz="3000" dirty="0"/>
              <a:t>The forms of training, development and learning include the following: </a:t>
            </a:r>
          </a:p>
          <a:p>
            <a:r>
              <a:rPr lang="en-US" sz="3000" dirty="0"/>
              <a:t>a) Orientation and Induction;</a:t>
            </a:r>
          </a:p>
          <a:p>
            <a:r>
              <a:rPr lang="en-US" sz="3000" dirty="0"/>
              <a:t> b) Scheme-of-Service training; </a:t>
            </a:r>
          </a:p>
          <a:p>
            <a:r>
              <a:rPr lang="en-US" sz="3000" dirty="0"/>
              <a:t>c) Internship/Attachments; </a:t>
            </a:r>
          </a:p>
          <a:p>
            <a:r>
              <a:rPr lang="en-US" sz="3000" dirty="0"/>
              <a:t>d) Coaching, Mentoring/</a:t>
            </a:r>
            <a:r>
              <a:rPr lang="en-US" sz="3000" dirty="0" err="1"/>
              <a:t>Preceptoring</a:t>
            </a:r>
            <a:r>
              <a:rPr lang="en-US" sz="3000" dirty="0"/>
              <a:t>, etc. </a:t>
            </a:r>
          </a:p>
          <a:p>
            <a:r>
              <a:rPr lang="en-US" sz="3000" dirty="0"/>
              <a:t>e) Study Tours; </a:t>
            </a:r>
          </a:p>
          <a:p>
            <a:r>
              <a:rPr lang="en-US" sz="3000" dirty="0"/>
              <a:t>f) Job Rotation; </a:t>
            </a:r>
          </a:p>
          <a:p>
            <a:r>
              <a:rPr lang="en-US" sz="3000" dirty="0"/>
              <a:t>g) Conferences/Seminars/Retreats/Workshops</a:t>
            </a:r>
          </a:p>
          <a:p>
            <a:endParaRPr lang="en-US" sz="3000" dirty="0"/>
          </a:p>
        </p:txBody>
      </p:sp>
    </p:spTree>
    <p:extLst>
      <p:ext uri="{BB962C8B-B14F-4D97-AF65-F5344CB8AC3E}">
        <p14:creationId xmlns:p14="http://schemas.microsoft.com/office/powerpoint/2010/main" val="14374080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B4708DE-65F1-41A8-9BC6-17C773422A3A}"/>
              </a:ext>
            </a:extLst>
          </p:cNvPr>
          <p:cNvSpPr>
            <a:spLocks noGrp="1"/>
          </p:cNvSpPr>
          <p:nvPr>
            <p:ph type="title"/>
          </p:nvPr>
        </p:nvSpPr>
        <p:spPr>
          <a:xfrm>
            <a:off x="838200" y="151376"/>
            <a:ext cx="10515600" cy="751149"/>
          </a:xfrm>
        </p:spPr>
        <p:txBody>
          <a:bodyPr>
            <a:normAutofit/>
          </a:bodyPr>
          <a:lstStyle/>
          <a:p>
            <a:r>
              <a:rPr lang="en-GB" i="1" dirty="0">
                <a:solidFill>
                  <a:srgbClr val="FF0000"/>
                </a:solidFill>
              </a:rPr>
              <a:t> </a:t>
            </a:r>
            <a:r>
              <a:rPr lang="en-GB" b="1" dirty="0">
                <a:solidFill>
                  <a:srgbClr val="FF0000"/>
                </a:solidFill>
              </a:rPr>
              <a:t>Figure 4: Performance Gap Assessment Tool</a:t>
            </a:r>
            <a:endParaRPr lang="en-US" dirty="0">
              <a:solidFill>
                <a:srgbClr val="FF0000"/>
              </a:solidFill>
            </a:endParaRPr>
          </a:p>
        </p:txBody>
      </p:sp>
      <p:pic>
        <p:nvPicPr>
          <p:cNvPr id="4" name="Content Placeholder 3">
            <a:extLst>
              <a:ext uri="{FF2B5EF4-FFF2-40B4-BE49-F238E27FC236}">
                <a16:creationId xmlns:a16="http://schemas.microsoft.com/office/drawing/2014/main" xmlns="" id="{67E4CA97-D2C6-4F34-AEF2-644ED45660B9}"/>
              </a:ext>
            </a:extLst>
          </p:cNvPr>
          <p:cNvPicPr>
            <a:picLocks noGrp="1" noChangeAspect="1"/>
          </p:cNvPicPr>
          <p:nvPr>
            <p:ph idx="1"/>
          </p:nvPr>
        </p:nvPicPr>
        <p:blipFill rotWithShape="1">
          <a:blip r:embed="rId2"/>
          <a:srcRect t="7727"/>
          <a:stretch/>
        </p:blipFill>
        <p:spPr>
          <a:xfrm>
            <a:off x="403761" y="973776"/>
            <a:ext cx="11127179" cy="5664530"/>
          </a:xfrm>
          <a:prstGeom prst="rect">
            <a:avLst/>
          </a:prstGeom>
        </p:spPr>
      </p:pic>
    </p:spTree>
    <p:extLst>
      <p:ext uri="{BB962C8B-B14F-4D97-AF65-F5344CB8AC3E}">
        <p14:creationId xmlns:p14="http://schemas.microsoft.com/office/powerpoint/2010/main" val="15775827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BEE2CB-D70C-444F-9C72-F1C0226A21E2}"/>
              </a:ext>
            </a:extLst>
          </p:cNvPr>
          <p:cNvSpPr>
            <a:spLocks noGrp="1"/>
          </p:cNvSpPr>
          <p:nvPr>
            <p:ph type="title"/>
          </p:nvPr>
        </p:nvSpPr>
        <p:spPr>
          <a:xfrm>
            <a:off x="838200" y="365125"/>
            <a:ext cx="10515600" cy="840823"/>
          </a:xfrm>
        </p:spPr>
        <p:txBody>
          <a:bodyPr/>
          <a:lstStyle/>
          <a:p>
            <a:r>
              <a:rPr lang="en-US" b="1" dirty="0"/>
              <a:t>5. CAPACITY BUILDING PLAN </a:t>
            </a:r>
          </a:p>
        </p:txBody>
      </p:sp>
      <p:sp>
        <p:nvSpPr>
          <p:cNvPr id="3" name="Content Placeholder 2">
            <a:extLst>
              <a:ext uri="{FF2B5EF4-FFF2-40B4-BE49-F238E27FC236}">
                <a16:creationId xmlns:a16="http://schemas.microsoft.com/office/drawing/2014/main" xmlns="" id="{3F70D6DC-DE58-4710-A7F5-E850E5C9D937}"/>
              </a:ext>
            </a:extLst>
          </p:cNvPr>
          <p:cNvSpPr>
            <a:spLocks noGrp="1"/>
          </p:cNvSpPr>
          <p:nvPr>
            <p:ph idx="1"/>
          </p:nvPr>
        </p:nvSpPr>
        <p:spPr>
          <a:xfrm>
            <a:off x="838200" y="1205948"/>
            <a:ext cx="10515600" cy="4971015"/>
          </a:xfrm>
        </p:spPr>
        <p:txBody>
          <a:bodyPr>
            <a:normAutofit/>
          </a:bodyPr>
          <a:lstStyle/>
          <a:p>
            <a:pPr marL="0" indent="0">
              <a:buNone/>
            </a:pPr>
            <a:r>
              <a:rPr lang="en-US" dirty="0"/>
              <a:t>A capacity building plan shows the general structure  of CB activities  for the RCC/MMDA within a given period </a:t>
            </a:r>
          </a:p>
          <a:p>
            <a:pPr lvl="1"/>
            <a:r>
              <a:rPr lang="en-US" dirty="0"/>
              <a:t>Prioritise  training topics and scope</a:t>
            </a:r>
          </a:p>
          <a:p>
            <a:pPr lvl="1"/>
            <a:r>
              <a:rPr lang="en-US" dirty="0"/>
              <a:t>Develop training objectives  and expected outcomes</a:t>
            </a:r>
          </a:p>
          <a:p>
            <a:pPr lvl="1"/>
            <a:r>
              <a:rPr lang="en-US" dirty="0"/>
              <a:t>Schedule sequence of training programmes </a:t>
            </a:r>
          </a:p>
          <a:p>
            <a:pPr lvl="1"/>
            <a:r>
              <a:rPr lang="en-US" dirty="0"/>
              <a:t>Select trainees</a:t>
            </a:r>
          </a:p>
          <a:p>
            <a:pPr lvl="1"/>
            <a:r>
              <a:rPr lang="en-US" dirty="0"/>
              <a:t>Collect information and select appropriate  Resource Persons </a:t>
            </a:r>
          </a:p>
          <a:p>
            <a:pPr lvl="1"/>
            <a:r>
              <a:rPr lang="en-US" dirty="0"/>
              <a:t>Prepare training budget</a:t>
            </a:r>
          </a:p>
          <a:p>
            <a:pPr lvl="1"/>
            <a:r>
              <a:rPr lang="en-US" dirty="0"/>
              <a:t>Discuss and seek approval for the training outlay</a:t>
            </a:r>
          </a:p>
          <a:p>
            <a:pPr lvl="1"/>
            <a:r>
              <a:rPr lang="en-US" dirty="0"/>
              <a:t>Design training programme</a:t>
            </a:r>
          </a:p>
          <a:p>
            <a:pPr lvl="1"/>
            <a:r>
              <a:rPr lang="en-US" dirty="0"/>
              <a:t>Develop training reference material</a:t>
            </a:r>
          </a:p>
          <a:p>
            <a:pPr lvl="1"/>
            <a:r>
              <a:rPr lang="en-US" dirty="0"/>
              <a:t>Develop training evaluation forms </a:t>
            </a:r>
          </a:p>
        </p:txBody>
      </p:sp>
    </p:spTree>
    <p:extLst>
      <p:ext uri="{BB962C8B-B14F-4D97-AF65-F5344CB8AC3E}">
        <p14:creationId xmlns:p14="http://schemas.microsoft.com/office/powerpoint/2010/main" val="832196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45AD7E-00FD-42A7-8712-ADC4875ECCF7}"/>
              </a:ext>
            </a:extLst>
          </p:cNvPr>
          <p:cNvSpPr>
            <a:spLocks noGrp="1"/>
          </p:cNvSpPr>
          <p:nvPr>
            <p:ph type="title"/>
          </p:nvPr>
        </p:nvSpPr>
        <p:spPr>
          <a:xfrm>
            <a:off x="533400" y="165989"/>
            <a:ext cx="10515600" cy="515048"/>
          </a:xfrm>
        </p:spPr>
        <p:txBody>
          <a:bodyPr>
            <a:normAutofit fontScale="90000"/>
          </a:bodyPr>
          <a:lstStyle/>
          <a:p>
            <a:r>
              <a:rPr lang="en-US" sz="3200" dirty="0"/>
              <a:t>A sample format capacity building Plan </a:t>
            </a:r>
          </a:p>
        </p:txBody>
      </p:sp>
      <p:pic>
        <p:nvPicPr>
          <p:cNvPr id="7" name="Picture 6">
            <a:extLst>
              <a:ext uri="{FF2B5EF4-FFF2-40B4-BE49-F238E27FC236}">
                <a16:creationId xmlns:a16="http://schemas.microsoft.com/office/drawing/2014/main" xmlns="" id="{584F377B-70E5-45D9-97D5-A5CCBD3C6C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2161" y="749433"/>
            <a:ext cx="8478078" cy="5942578"/>
          </a:xfrm>
          <a:prstGeom prst="rect">
            <a:avLst/>
          </a:prstGeom>
          <a:ln>
            <a:solidFill>
              <a:schemeClr val="tx1"/>
            </a:solidFill>
          </a:ln>
        </p:spPr>
      </p:pic>
    </p:spTree>
    <p:extLst>
      <p:ext uri="{BB962C8B-B14F-4D97-AF65-F5344CB8AC3E}">
        <p14:creationId xmlns:p14="http://schemas.microsoft.com/office/powerpoint/2010/main" val="2795702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2EFEFF-BFAF-4B9F-8CE7-C6B767F73453}"/>
              </a:ext>
            </a:extLst>
          </p:cNvPr>
          <p:cNvSpPr>
            <a:spLocks noGrp="1"/>
          </p:cNvSpPr>
          <p:nvPr>
            <p:ph type="title"/>
          </p:nvPr>
        </p:nvSpPr>
        <p:spPr>
          <a:xfrm>
            <a:off x="838200" y="365126"/>
            <a:ext cx="10515600" cy="642040"/>
          </a:xfrm>
        </p:spPr>
        <p:txBody>
          <a:bodyPr>
            <a:normAutofit fontScale="90000"/>
          </a:bodyPr>
          <a:lstStyle/>
          <a:p>
            <a:r>
              <a:rPr lang="en-US" b="1" dirty="0"/>
              <a:t>6. TRAINING EVALUATION </a:t>
            </a:r>
            <a:br>
              <a:rPr lang="en-US" b="1" dirty="0"/>
            </a:br>
            <a:endParaRPr lang="en-US" dirty="0"/>
          </a:p>
        </p:txBody>
      </p:sp>
      <p:sp>
        <p:nvSpPr>
          <p:cNvPr id="3" name="Content Placeholder 2">
            <a:extLst>
              <a:ext uri="{FF2B5EF4-FFF2-40B4-BE49-F238E27FC236}">
                <a16:creationId xmlns:a16="http://schemas.microsoft.com/office/drawing/2014/main" xmlns="" id="{36B3A11D-6267-4526-9FE9-53755C925AE4}"/>
              </a:ext>
            </a:extLst>
          </p:cNvPr>
          <p:cNvSpPr>
            <a:spLocks noGrp="1"/>
          </p:cNvSpPr>
          <p:nvPr>
            <p:ph idx="1"/>
          </p:nvPr>
        </p:nvSpPr>
        <p:spPr>
          <a:xfrm>
            <a:off x="838200" y="887896"/>
            <a:ext cx="10515600" cy="5289067"/>
          </a:xfrm>
        </p:spPr>
        <p:txBody>
          <a:bodyPr>
            <a:normAutofit lnSpcReduction="10000"/>
          </a:bodyPr>
          <a:lstStyle/>
          <a:p>
            <a:pPr algn="ctr"/>
            <a:endParaRPr lang="en-US" sz="1200" dirty="0"/>
          </a:p>
          <a:p>
            <a:pPr marL="0" indent="0">
              <a:buNone/>
            </a:pPr>
            <a:r>
              <a:rPr lang="en-US" dirty="0"/>
              <a:t>Four key reasons why learning and development should be evaluated. These are to: </a:t>
            </a:r>
          </a:p>
          <a:p>
            <a:pPr marL="0" indent="0">
              <a:buNone/>
            </a:pPr>
            <a:endParaRPr lang="en-US" dirty="0"/>
          </a:p>
          <a:p>
            <a:pPr lvl="0"/>
            <a:r>
              <a:rPr lang="en-US" b="1" dirty="0"/>
              <a:t>Prove the value of the training</a:t>
            </a:r>
            <a:r>
              <a:rPr lang="en-US" dirty="0"/>
              <a:t> to find out whether or not it has worked and achieved what it was supposed to achieve ,</a:t>
            </a:r>
          </a:p>
          <a:p>
            <a:pPr lvl="0"/>
            <a:r>
              <a:rPr lang="en-US" b="1" dirty="0"/>
              <a:t> Control the training </a:t>
            </a:r>
            <a:r>
              <a:rPr lang="en-US" dirty="0"/>
              <a:t>to ensure that it is achieving value for money , is fitting with the organisations priorities and is of a consistent standard </a:t>
            </a:r>
          </a:p>
          <a:p>
            <a:pPr lvl="0"/>
            <a:r>
              <a:rPr lang="en-US" b="1" dirty="0"/>
              <a:t>Improve the quality of the training</a:t>
            </a:r>
            <a:r>
              <a:rPr lang="en-US" dirty="0"/>
              <a:t> so that standard of administration or training delivery are improved </a:t>
            </a:r>
          </a:p>
          <a:p>
            <a:pPr lvl="0"/>
            <a:r>
              <a:rPr lang="en-US" b="1" dirty="0"/>
              <a:t>Reinforce the learning</a:t>
            </a:r>
            <a:r>
              <a:rPr lang="en-US" dirty="0"/>
              <a:t> as a part of the learning process itself </a:t>
            </a:r>
          </a:p>
          <a:p>
            <a:pPr lvl="0"/>
            <a:r>
              <a:rPr lang="en-US" dirty="0"/>
              <a:t>(adapted from CIPD, 2014c).</a:t>
            </a:r>
            <a:r>
              <a:rPr lang="en-US" b="1" dirty="0"/>
              <a:t>  </a:t>
            </a:r>
            <a:r>
              <a:rPr lang="en-US" dirty="0"/>
              <a:t> </a:t>
            </a:r>
          </a:p>
          <a:p>
            <a:pPr algn="ctr"/>
            <a:endParaRPr lang="en-US" b="1" dirty="0"/>
          </a:p>
          <a:p>
            <a:endParaRPr lang="en-US" dirty="0"/>
          </a:p>
        </p:txBody>
      </p:sp>
    </p:spTree>
    <p:extLst>
      <p:ext uri="{BB962C8B-B14F-4D97-AF65-F5344CB8AC3E}">
        <p14:creationId xmlns:p14="http://schemas.microsoft.com/office/powerpoint/2010/main" val="6313077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0B558F-16D7-402D-A03F-8542D110EA22}"/>
              </a:ext>
            </a:extLst>
          </p:cNvPr>
          <p:cNvSpPr>
            <a:spLocks noGrp="1"/>
          </p:cNvSpPr>
          <p:nvPr>
            <p:ph type="title"/>
          </p:nvPr>
        </p:nvSpPr>
        <p:spPr>
          <a:xfrm>
            <a:off x="838200" y="365126"/>
            <a:ext cx="10515600" cy="751156"/>
          </a:xfrm>
        </p:spPr>
        <p:txBody>
          <a:bodyPr/>
          <a:lstStyle/>
          <a:p>
            <a:r>
              <a:rPr lang="en-US" dirty="0"/>
              <a:t>6.1Training Evaluation </a:t>
            </a:r>
          </a:p>
        </p:txBody>
      </p:sp>
      <p:sp>
        <p:nvSpPr>
          <p:cNvPr id="3" name="Content Placeholder 2">
            <a:extLst>
              <a:ext uri="{FF2B5EF4-FFF2-40B4-BE49-F238E27FC236}">
                <a16:creationId xmlns:a16="http://schemas.microsoft.com/office/drawing/2014/main" xmlns="" id="{F91B375F-A970-4713-9FDF-55A42FAD93A9}"/>
              </a:ext>
            </a:extLst>
          </p:cNvPr>
          <p:cNvSpPr>
            <a:spLocks noGrp="1"/>
          </p:cNvSpPr>
          <p:nvPr>
            <p:ph idx="1"/>
          </p:nvPr>
        </p:nvSpPr>
        <p:spPr>
          <a:xfrm>
            <a:off x="391886" y="1116280"/>
            <a:ext cx="11388436" cy="5593277"/>
          </a:xfrm>
        </p:spPr>
        <p:txBody>
          <a:bodyPr>
            <a:normAutofit/>
          </a:bodyPr>
          <a:lstStyle/>
          <a:p>
            <a:pPr marL="0" indent="0" fontAlgn="base">
              <a:buNone/>
            </a:pPr>
            <a:endParaRPr lang="en-US" dirty="0"/>
          </a:p>
          <a:p>
            <a:pPr marL="0" indent="0" fontAlgn="base">
              <a:buNone/>
            </a:pPr>
            <a:r>
              <a:rPr lang="en-US" dirty="0"/>
              <a:t>The Donald Kirkpatrick’s (1959) Four-Level Training Evaluation Model is designed to objectively measure the effectiveness of training as follows: </a:t>
            </a:r>
          </a:p>
          <a:p>
            <a:pPr marL="0" indent="0" fontAlgn="base">
              <a:buNone/>
            </a:pPr>
            <a:endParaRPr lang="en-US" dirty="0"/>
          </a:p>
          <a:p>
            <a:pPr lvl="0" fontAlgn="base"/>
            <a:r>
              <a:rPr lang="en-US" dirty="0"/>
              <a:t>Reaction.</a:t>
            </a:r>
          </a:p>
          <a:p>
            <a:pPr lvl="0" fontAlgn="base"/>
            <a:r>
              <a:rPr lang="en-US" dirty="0"/>
              <a:t>Learning.</a:t>
            </a:r>
          </a:p>
          <a:p>
            <a:pPr lvl="0" fontAlgn="base"/>
            <a:r>
              <a:rPr lang="en-US" dirty="0"/>
              <a:t>Behaviour.</a:t>
            </a:r>
          </a:p>
          <a:p>
            <a:pPr lvl="0" fontAlgn="base"/>
            <a:r>
              <a:rPr lang="en-US" dirty="0"/>
              <a:t>Results.</a:t>
            </a:r>
          </a:p>
          <a:p>
            <a:pPr marL="0" lvl="0" indent="0" fontAlgn="base">
              <a:buNone/>
            </a:pPr>
            <a:endParaRPr lang="en-US" dirty="0"/>
          </a:p>
          <a:p>
            <a:pPr marL="0" lvl="0" indent="0" fontAlgn="base">
              <a:buNone/>
            </a:pPr>
            <a:r>
              <a:rPr lang="en-US" dirty="0"/>
              <a:t>By analyzing each level, you can gain an understanding of how effective a training initiative was, and how </a:t>
            </a:r>
          </a:p>
        </p:txBody>
      </p:sp>
    </p:spTree>
    <p:extLst>
      <p:ext uri="{BB962C8B-B14F-4D97-AF65-F5344CB8AC3E}">
        <p14:creationId xmlns:p14="http://schemas.microsoft.com/office/powerpoint/2010/main" val="1941612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3D9B2B-5E49-4280-9BEF-6000B96FF091}"/>
              </a:ext>
            </a:extLst>
          </p:cNvPr>
          <p:cNvSpPr>
            <a:spLocks noGrp="1"/>
          </p:cNvSpPr>
          <p:nvPr>
            <p:ph type="title"/>
          </p:nvPr>
        </p:nvSpPr>
        <p:spPr/>
        <p:txBody>
          <a:bodyPr/>
          <a:lstStyle/>
          <a:p>
            <a:r>
              <a:rPr lang="en-US" dirty="0"/>
              <a:t>6.4 Level 1 Reaction </a:t>
            </a:r>
          </a:p>
        </p:txBody>
      </p:sp>
      <p:sp>
        <p:nvSpPr>
          <p:cNvPr id="3" name="Content Placeholder 2">
            <a:extLst>
              <a:ext uri="{FF2B5EF4-FFF2-40B4-BE49-F238E27FC236}">
                <a16:creationId xmlns:a16="http://schemas.microsoft.com/office/drawing/2014/main" xmlns="" id="{76A73A29-1AB7-4BC8-B932-377CC9E09900}"/>
              </a:ext>
            </a:extLst>
          </p:cNvPr>
          <p:cNvSpPr>
            <a:spLocks noGrp="1"/>
          </p:cNvSpPr>
          <p:nvPr>
            <p:ph idx="1"/>
          </p:nvPr>
        </p:nvSpPr>
        <p:spPr>
          <a:xfrm>
            <a:off x="838200" y="1413164"/>
            <a:ext cx="10515600" cy="4975761"/>
          </a:xfrm>
        </p:spPr>
        <p:txBody>
          <a:bodyPr>
            <a:normAutofit/>
          </a:bodyPr>
          <a:lstStyle/>
          <a:p>
            <a:pPr marL="0" indent="0" fontAlgn="base">
              <a:buNone/>
            </a:pPr>
            <a:r>
              <a:rPr lang="en-GB" dirty="0"/>
              <a:t>Questions to ask trainees include:</a:t>
            </a:r>
            <a:endParaRPr lang="en-US" dirty="0"/>
          </a:p>
          <a:p>
            <a:pPr lvl="0" fontAlgn="base"/>
            <a:r>
              <a:rPr lang="en-GB" dirty="0"/>
              <a:t>Did you feel that the training was worth your time?</a:t>
            </a:r>
            <a:endParaRPr lang="en-US" dirty="0"/>
          </a:p>
          <a:p>
            <a:pPr lvl="0" fontAlgn="base"/>
            <a:r>
              <a:rPr lang="en-GB" dirty="0"/>
              <a:t>Did you think that it was successful?</a:t>
            </a:r>
            <a:endParaRPr lang="en-US" dirty="0"/>
          </a:p>
          <a:p>
            <a:pPr lvl="0" fontAlgn="base"/>
            <a:r>
              <a:rPr lang="en-GB" dirty="0"/>
              <a:t>What were the biggest strengths and weaknesses of the training?</a:t>
            </a:r>
            <a:endParaRPr lang="en-US" dirty="0"/>
          </a:p>
          <a:p>
            <a:pPr lvl="0" fontAlgn="base"/>
            <a:r>
              <a:rPr lang="en-GB" dirty="0"/>
              <a:t>Did you like the venue and presentation style?</a:t>
            </a:r>
            <a:endParaRPr lang="en-US" dirty="0"/>
          </a:p>
          <a:p>
            <a:pPr lvl="0" fontAlgn="base"/>
            <a:r>
              <a:rPr lang="en-GB" dirty="0"/>
              <a:t>Did the training session accommodate your personal learning style?</a:t>
            </a:r>
            <a:endParaRPr lang="en-US" dirty="0"/>
          </a:p>
          <a:p>
            <a:pPr lvl="0" fontAlgn="base"/>
            <a:r>
              <a:rPr lang="en-GB" dirty="0"/>
              <a:t>Were the training activities engaging?</a:t>
            </a:r>
            <a:endParaRPr lang="en-US" dirty="0"/>
          </a:p>
          <a:p>
            <a:pPr lvl="0" fontAlgn="base"/>
            <a:r>
              <a:rPr lang="en-GB" dirty="0"/>
              <a:t>What are the three most important things that you learned from this training?</a:t>
            </a:r>
            <a:endParaRPr lang="en-US" dirty="0"/>
          </a:p>
          <a:p>
            <a:pPr lvl="0" fontAlgn="base"/>
            <a:r>
              <a:rPr lang="en-GB" dirty="0"/>
              <a:t>From what you learned, what do you plan to apply in your job?</a:t>
            </a:r>
            <a:endParaRPr lang="en-US" dirty="0"/>
          </a:p>
          <a:p>
            <a:endParaRPr lang="en-US" dirty="0"/>
          </a:p>
        </p:txBody>
      </p:sp>
    </p:spTree>
    <p:extLst>
      <p:ext uri="{BB962C8B-B14F-4D97-AF65-F5344CB8AC3E}">
        <p14:creationId xmlns:p14="http://schemas.microsoft.com/office/powerpoint/2010/main" val="18051732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BE3C864-5D26-4D1B-9DB1-40D98F571DD7}"/>
              </a:ext>
            </a:extLst>
          </p:cNvPr>
          <p:cNvSpPr>
            <a:spLocks noGrp="1"/>
          </p:cNvSpPr>
          <p:nvPr>
            <p:ph type="title"/>
          </p:nvPr>
        </p:nvSpPr>
        <p:spPr>
          <a:xfrm>
            <a:off x="838200" y="365126"/>
            <a:ext cx="10515600" cy="466147"/>
          </a:xfrm>
        </p:spPr>
        <p:txBody>
          <a:bodyPr>
            <a:normAutofit fontScale="90000"/>
          </a:bodyPr>
          <a:lstStyle/>
          <a:p>
            <a:r>
              <a:rPr lang="en-US" b="1" dirty="0"/>
              <a:t>Levels 2: Learning &amp; 3: </a:t>
            </a:r>
            <a:r>
              <a:rPr lang="en-US" b="1" dirty="0" err="1"/>
              <a:t>Behaviour</a:t>
            </a:r>
            <a:endParaRPr lang="en-US" b="1" dirty="0"/>
          </a:p>
        </p:txBody>
      </p:sp>
      <p:sp>
        <p:nvSpPr>
          <p:cNvPr id="3" name="Content Placeholder 2">
            <a:extLst>
              <a:ext uri="{FF2B5EF4-FFF2-40B4-BE49-F238E27FC236}">
                <a16:creationId xmlns:a16="http://schemas.microsoft.com/office/drawing/2014/main" xmlns="" id="{159DD3EC-46F9-497D-BB3B-78ED337A7666}"/>
              </a:ext>
            </a:extLst>
          </p:cNvPr>
          <p:cNvSpPr>
            <a:spLocks noGrp="1"/>
          </p:cNvSpPr>
          <p:nvPr>
            <p:ph idx="1"/>
          </p:nvPr>
        </p:nvSpPr>
        <p:spPr>
          <a:xfrm>
            <a:off x="249381" y="1068779"/>
            <a:ext cx="11720945" cy="5522026"/>
          </a:xfrm>
        </p:spPr>
        <p:txBody>
          <a:bodyPr>
            <a:normAutofit fontScale="92500" lnSpcReduction="20000"/>
          </a:bodyPr>
          <a:lstStyle/>
          <a:p>
            <a:pPr marL="0" indent="0">
              <a:buNone/>
            </a:pPr>
            <a:r>
              <a:rPr lang="en-US" b="1" dirty="0"/>
              <a:t>Level 2: Learning</a:t>
            </a:r>
            <a:r>
              <a:rPr lang="en-US" dirty="0"/>
              <a:t> </a:t>
            </a:r>
          </a:p>
          <a:p>
            <a:r>
              <a:rPr lang="en-US" dirty="0"/>
              <a:t>Before the training begins, test your trainees to determine their levels in knowledge, skill and attitudes. </a:t>
            </a:r>
          </a:p>
          <a:p>
            <a:r>
              <a:rPr lang="en-US" dirty="0"/>
              <a:t>When the training is finished, test trainees a second time to measure what they have learned, or measure their learning with interviews or verbal assessments.</a:t>
            </a:r>
          </a:p>
          <a:p>
            <a:pPr marL="0" indent="0">
              <a:buNone/>
            </a:pPr>
            <a:endParaRPr lang="en-US" dirty="0"/>
          </a:p>
          <a:p>
            <a:pPr marL="0" indent="0">
              <a:buNone/>
            </a:pPr>
            <a:r>
              <a:rPr lang="en-US" b="1" dirty="0"/>
              <a:t>Level 3: </a:t>
            </a:r>
            <a:r>
              <a:rPr lang="en-US" b="1" dirty="0" err="1"/>
              <a:t>Behaviour</a:t>
            </a:r>
            <a:r>
              <a:rPr lang="en-US" dirty="0"/>
              <a:t> </a:t>
            </a:r>
          </a:p>
          <a:p>
            <a:pPr marL="0" indent="0" fontAlgn="base">
              <a:buNone/>
            </a:pPr>
            <a:r>
              <a:rPr lang="en-US" dirty="0"/>
              <a:t>Questions to ask include:</a:t>
            </a:r>
          </a:p>
          <a:p>
            <a:pPr lvl="0" fontAlgn="base"/>
            <a:r>
              <a:rPr lang="en-GB" dirty="0"/>
              <a:t>Did the trainees put any of their learning to use?</a:t>
            </a:r>
            <a:endParaRPr lang="en-US" dirty="0"/>
          </a:p>
          <a:p>
            <a:pPr lvl="0" fontAlgn="base"/>
            <a:r>
              <a:rPr lang="en-GB" dirty="0"/>
              <a:t>Are trainees able to teach their new knowledge, skills or attitudes to other people?</a:t>
            </a:r>
            <a:endParaRPr lang="en-US" dirty="0"/>
          </a:p>
          <a:p>
            <a:pPr lvl="0" fontAlgn="base"/>
            <a:r>
              <a:rPr lang="en-GB" dirty="0"/>
              <a:t>Are trainees aware that they've changed their behaviour?</a:t>
            </a:r>
            <a:endParaRPr lang="en-US" dirty="0"/>
          </a:p>
          <a:p>
            <a:pPr fontAlgn="base"/>
            <a:r>
              <a:rPr lang="en-US" dirty="0"/>
              <a:t>One of the best ways to measure behavior is to conduct observations and interviews. </a:t>
            </a:r>
          </a:p>
          <a:p>
            <a:pPr fontAlgn="base"/>
            <a:r>
              <a:rPr lang="en-US" dirty="0"/>
              <a:t>Another is to integrate the use of new skills into the tasks that you set your team, so that people have the chance to demonstrate what they know.</a:t>
            </a:r>
          </a:p>
          <a:p>
            <a:endParaRPr lang="en-US" dirty="0"/>
          </a:p>
          <a:p>
            <a:endParaRPr lang="en-US" dirty="0"/>
          </a:p>
          <a:p>
            <a:endParaRPr lang="en-US" dirty="0"/>
          </a:p>
        </p:txBody>
      </p:sp>
    </p:spTree>
    <p:extLst>
      <p:ext uri="{BB962C8B-B14F-4D97-AF65-F5344CB8AC3E}">
        <p14:creationId xmlns:p14="http://schemas.microsoft.com/office/powerpoint/2010/main" val="18738363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636F3B-2F6E-4554-A67D-07854C74CBCE}"/>
              </a:ext>
            </a:extLst>
          </p:cNvPr>
          <p:cNvSpPr>
            <a:spLocks noGrp="1"/>
          </p:cNvSpPr>
          <p:nvPr>
            <p:ph type="title"/>
          </p:nvPr>
        </p:nvSpPr>
        <p:spPr>
          <a:xfrm>
            <a:off x="838200" y="365126"/>
            <a:ext cx="10515600" cy="917410"/>
          </a:xfrm>
        </p:spPr>
        <p:txBody>
          <a:bodyPr/>
          <a:lstStyle/>
          <a:p>
            <a:r>
              <a:rPr lang="en-US" b="1" dirty="0"/>
              <a:t>Level 4</a:t>
            </a:r>
            <a:r>
              <a:rPr lang="en-US" dirty="0"/>
              <a:t> </a:t>
            </a:r>
          </a:p>
        </p:txBody>
      </p:sp>
      <p:sp>
        <p:nvSpPr>
          <p:cNvPr id="3" name="Content Placeholder 2">
            <a:extLst>
              <a:ext uri="{FF2B5EF4-FFF2-40B4-BE49-F238E27FC236}">
                <a16:creationId xmlns:a16="http://schemas.microsoft.com/office/drawing/2014/main" xmlns="" id="{F5FB4780-7EDF-4103-BDF1-5F24EE94FA2A}"/>
              </a:ext>
            </a:extLst>
          </p:cNvPr>
          <p:cNvSpPr>
            <a:spLocks noGrp="1"/>
          </p:cNvSpPr>
          <p:nvPr>
            <p:ph idx="1"/>
          </p:nvPr>
        </p:nvSpPr>
        <p:spPr>
          <a:xfrm>
            <a:off x="225631" y="1294410"/>
            <a:ext cx="11519065" cy="5320146"/>
          </a:xfrm>
        </p:spPr>
        <p:txBody>
          <a:bodyPr>
            <a:normAutofit/>
          </a:bodyPr>
          <a:lstStyle/>
          <a:p>
            <a:pPr marL="0" indent="0" fontAlgn="base">
              <a:buNone/>
            </a:pPr>
            <a:r>
              <a:rPr lang="en-US" dirty="0"/>
              <a:t>Here are some outcomes to consider, depending on the objectives of your training:</a:t>
            </a:r>
          </a:p>
          <a:p>
            <a:pPr marL="0" indent="0" fontAlgn="base">
              <a:buNone/>
            </a:pPr>
            <a:endParaRPr lang="en-US" dirty="0"/>
          </a:p>
          <a:p>
            <a:pPr lvl="0" fontAlgn="base"/>
            <a:r>
              <a:rPr lang="en-GB" dirty="0"/>
              <a:t>Increased employee retention.</a:t>
            </a:r>
            <a:endParaRPr lang="en-US" dirty="0"/>
          </a:p>
          <a:p>
            <a:pPr lvl="0" fontAlgn="base"/>
            <a:r>
              <a:rPr lang="en-GB" dirty="0"/>
              <a:t>Increased production.</a:t>
            </a:r>
            <a:endParaRPr lang="en-US" dirty="0"/>
          </a:p>
          <a:p>
            <a:pPr lvl="0" fontAlgn="base"/>
            <a:r>
              <a:rPr lang="en-GB" dirty="0"/>
              <a:t>Higher morale.</a:t>
            </a:r>
            <a:endParaRPr lang="en-US" dirty="0"/>
          </a:p>
          <a:p>
            <a:pPr lvl="0" fontAlgn="base"/>
            <a:r>
              <a:rPr lang="en-GB" dirty="0"/>
              <a:t>Reduced waste.</a:t>
            </a:r>
            <a:endParaRPr lang="en-US" dirty="0"/>
          </a:p>
          <a:p>
            <a:pPr lvl="0" fontAlgn="base"/>
            <a:r>
              <a:rPr lang="en-GB" dirty="0"/>
              <a:t>Increased sales.</a:t>
            </a:r>
            <a:endParaRPr lang="en-US" dirty="0"/>
          </a:p>
          <a:p>
            <a:pPr lvl="0" fontAlgn="base"/>
            <a:r>
              <a:rPr lang="en-GB" dirty="0"/>
              <a:t>Higher quality ratings.</a:t>
            </a:r>
            <a:endParaRPr lang="en-US" dirty="0"/>
          </a:p>
          <a:p>
            <a:r>
              <a:rPr lang="en-GB" dirty="0"/>
              <a:t>Increased customer satisfaction. </a:t>
            </a:r>
            <a:endParaRPr lang="en-US" dirty="0"/>
          </a:p>
          <a:p>
            <a:endParaRPr lang="en-US" dirty="0"/>
          </a:p>
        </p:txBody>
      </p:sp>
    </p:spTree>
    <p:extLst>
      <p:ext uri="{BB962C8B-B14F-4D97-AF65-F5344CB8AC3E}">
        <p14:creationId xmlns:p14="http://schemas.microsoft.com/office/powerpoint/2010/main" val="27932648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D890E3-0E0D-4752-9C9E-2AAD7600BBC3}"/>
              </a:ext>
            </a:extLst>
          </p:cNvPr>
          <p:cNvSpPr>
            <a:spLocks noGrp="1"/>
          </p:cNvSpPr>
          <p:nvPr>
            <p:ph type="title"/>
          </p:nvPr>
        </p:nvSpPr>
        <p:spPr>
          <a:xfrm>
            <a:off x="736270" y="365125"/>
            <a:ext cx="10617530" cy="822407"/>
          </a:xfrm>
        </p:spPr>
        <p:txBody>
          <a:bodyPr/>
          <a:lstStyle/>
          <a:p>
            <a:r>
              <a:rPr lang="en-US" b="1" dirty="0"/>
              <a:t>6.2 M&amp; E Guidelines</a:t>
            </a:r>
            <a:r>
              <a:rPr lang="en-US" dirty="0"/>
              <a:t> </a:t>
            </a:r>
          </a:p>
        </p:txBody>
      </p:sp>
      <p:sp>
        <p:nvSpPr>
          <p:cNvPr id="3" name="Content Placeholder 2">
            <a:extLst>
              <a:ext uri="{FF2B5EF4-FFF2-40B4-BE49-F238E27FC236}">
                <a16:creationId xmlns:a16="http://schemas.microsoft.com/office/drawing/2014/main" xmlns="" id="{E204F3A3-04B8-4668-A800-44EFE5849F45}"/>
              </a:ext>
            </a:extLst>
          </p:cNvPr>
          <p:cNvSpPr>
            <a:spLocks noGrp="1"/>
          </p:cNvSpPr>
          <p:nvPr>
            <p:ph idx="1"/>
          </p:nvPr>
        </p:nvSpPr>
        <p:spPr>
          <a:xfrm>
            <a:off x="356260" y="1390650"/>
            <a:ext cx="11424062" cy="5330784"/>
          </a:xfrm>
        </p:spPr>
        <p:txBody>
          <a:bodyPr>
            <a:normAutofit/>
          </a:bodyPr>
          <a:lstStyle/>
          <a:p>
            <a:r>
              <a:rPr lang="en-US" sz="2600" dirty="0"/>
              <a:t>M&amp;E of CB activities should focus on key questions that that would provide useful information on what works and the underlying reasons. </a:t>
            </a:r>
          </a:p>
          <a:p>
            <a:endParaRPr lang="en-US" sz="2600" dirty="0"/>
          </a:p>
          <a:p>
            <a:r>
              <a:rPr lang="en-US" sz="2600" dirty="0"/>
              <a:t>Key Questions for CB M&amp;E include: </a:t>
            </a:r>
          </a:p>
          <a:p>
            <a:pPr lvl="1"/>
            <a:r>
              <a:rPr lang="en-US" sz="2600" dirty="0"/>
              <a:t> Have CB outputs for individual, organizational and systems contributed to improved performance and impact? </a:t>
            </a:r>
          </a:p>
          <a:p>
            <a:pPr lvl="1"/>
            <a:r>
              <a:rPr lang="en-US" sz="2600" dirty="0"/>
              <a:t> What combination of CB activities (individual, organizational and system) and what specific interventions are most effective in improving performance? </a:t>
            </a:r>
          </a:p>
          <a:p>
            <a:pPr lvl="1"/>
            <a:r>
              <a:rPr lang="en-US" sz="2600" dirty="0"/>
              <a:t> Have programme quality and integrity been maintained and how can they be sustained? </a:t>
            </a:r>
          </a:p>
          <a:p>
            <a:pPr lvl="1"/>
            <a:r>
              <a:rPr lang="en-US" sz="2600" dirty="0"/>
              <a:t> What is the impact of CB costs on performance over the short to long term? </a:t>
            </a:r>
          </a:p>
        </p:txBody>
      </p:sp>
    </p:spTree>
    <p:extLst>
      <p:ext uri="{BB962C8B-B14F-4D97-AF65-F5344CB8AC3E}">
        <p14:creationId xmlns:p14="http://schemas.microsoft.com/office/powerpoint/2010/main" val="221971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099D3C4-DFE7-4087-ACA9-92CF46DD1758}"/>
              </a:ext>
            </a:extLst>
          </p:cNvPr>
          <p:cNvSpPr>
            <a:spLocks noGrp="1"/>
          </p:cNvSpPr>
          <p:nvPr>
            <p:ph type="title"/>
          </p:nvPr>
        </p:nvSpPr>
        <p:spPr>
          <a:xfrm>
            <a:off x="838200" y="365126"/>
            <a:ext cx="10515600" cy="655292"/>
          </a:xfrm>
        </p:spPr>
        <p:txBody>
          <a:bodyPr>
            <a:normAutofit fontScale="90000"/>
          </a:bodyPr>
          <a:lstStyle/>
          <a:p>
            <a:r>
              <a:rPr lang="en-US" dirty="0"/>
              <a:t>6.3 Evaluation Plans for CB Activities include:</a:t>
            </a:r>
            <a:br>
              <a:rPr lang="en-US" dirty="0"/>
            </a:br>
            <a:r>
              <a:rPr lang="en-US" dirty="0"/>
              <a:t> </a:t>
            </a:r>
          </a:p>
        </p:txBody>
      </p:sp>
      <p:sp>
        <p:nvSpPr>
          <p:cNvPr id="3" name="Content Placeholder 2">
            <a:extLst>
              <a:ext uri="{FF2B5EF4-FFF2-40B4-BE49-F238E27FC236}">
                <a16:creationId xmlns:a16="http://schemas.microsoft.com/office/drawing/2014/main" xmlns="" id="{68E28A58-EA2B-41B8-84A7-6C743953C641}"/>
              </a:ext>
            </a:extLst>
          </p:cNvPr>
          <p:cNvSpPr>
            <a:spLocks noGrp="1"/>
          </p:cNvSpPr>
          <p:nvPr>
            <p:ph idx="1"/>
          </p:nvPr>
        </p:nvSpPr>
        <p:spPr>
          <a:xfrm>
            <a:off x="838200" y="1020418"/>
            <a:ext cx="10515600" cy="4351338"/>
          </a:xfrm>
        </p:spPr>
        <p:txBody>
          <a:bodyPr>
            <a:normAutofit/>
          </a:bodyPr>
          <a:lstStyle/>
          <a:p>
            <a:r>
              <a:rPr lang="en-US" dirty="0"/>
              <a:t> Integration of the evaluation plan at programme design stage. </a:t>
            </a:r>
          </a:p>
          <a:p>
            <a:r>
              <a:rPr lang="en-US" dirty="0"/>
              <a:t> Baselines (to be taken prior to programme inception).</a:t>
            </a:r>
          </a:p>
          <a:p>
            <a:r>
              <a:rPr lang="en-US" dirty="0"/>
              <a:t>  Qualitative/Qualitative methods that generate the most credible evidence given available resources. </a:t>
            </a:r>
          </a:p>
          <a:p>
            <a:r>
              <a:rPr lang="en-US" dirty="0"/>
              <a:t> Effective participation of stakeholders in design and implementation of the evaluation.</a:t>
            </a:r>
          </a:p>
          <a:p>
            <a:r>
              <a:rPr lang="en-US" dirty="0"/>
              <a:t>  Demonstration of accountability for priority programme areas through external evaluation. </a:t>
            </a:r>
          </a:p>
          <a:p>
            <a:r>
              <a:rPr lang="en-US" dirty="0"/>
              <a:t> Transparent and timely allocation of resources including funds. </a:t>
            </a:r>
          </a:p>
          <a:p>
            <a:endParaRPr lang="en-US" dirty="0"/>
          </a:p>
        </p:txBody>
      </p:sp>
    </p:spTree>
    <p:extLst>
      <p:ext uri="{BB962C8B-B14F-4D97-AF65-F5344CB8AC3E}">
        <p14:creationId xmlns:p14="http://schemas.microsoft.com/office/powerpoint/2010/main" val="42567173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A939B8B-2059-4AF3-939E-3E12F4CB1C29}"/>
              </a:ext>
            </a:extLst>
          </p:cNvPr>
          <p:cNvSpPr>
            <a:spLocks noGrp="1"/>
          </p:cNvSpPr>
          <p:nvPr>
            <p:ph type="title"/>
          </p:nvPr>
        </p:nvSpPr>
        <p:spPr>
          <a:xfrm>
            <a:off x="838200" y="167875"/>
            <a:ext cx="10515600" cy="695049"/>
          </a:xfrm>
        </p:spPr>
        <p:txBody>
          <a:bodyPr/>
          <a:lstStyle/>
          <a:p>
            <a:r>
              <a:rPr lang="en-US" sz="3600" dirty="0"/>
              <a:t>Insert M&amp;E Table/Format </a:t>
            </a:r>
            <a:endParaRPr lang="en-US" dirty="0"/>
          </a:p>
        </p:txBody>
      </p:sp>
      <p:sp>
        <p:nvSpPr>
          <p:cNvPr id="3" name="Content Placeholder 2">
            <a:extLst>
              <a:ext uri="{FF2B5EF4-FFF2-40B4-BE49-F238E27FC236}">
                <a16:creationId xmlns:a16="http://schemas.microsoft.com/office/drawing/2014/main" xmlns="" id="{A4F0C0F9-1244-4DB5-A563-C2E9509181BE}"/>
              </a:ext>
            </a:extLst>
          </p:cNvPr>
          <p:cNvSpPr>
            <a:spLocks noGrp="1"/>
          </p:cNvSpPr>
          <p:nvPr>
            <p:ph idx="1"/>
          </p:nvPr>
        </p:nvSpPr>
        <p:spPr/>
        <p:txBody>
          <a:bodyPr/>
          <a:lstStyle/>
          <a:p>
            <a:endParaRPr lang="en-US" dirty="0"/>
          </a:p>
          <a:p>
            <a:endParaRPr lang="en-US" dirty="0"/>
          </a:p>
        </p:txBody>
      </p:sp>
      <p:pic>
        <p:nvPicPr>
          <p:cNvPr id="7" name="Picture 6">
            <a:extLst>
              <a:ext uri="{FF2B5EF4-FFF2-40B4-BE49-F238E27FC236}">
                <a16:creationId xmlns:a16="http://schemas.microsoft.com/office/drawing/2014/main" xmlns="" id="{2449D487-C028-457F-BBBD-2199BE5DAE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0966" y="862924"/>
            <a:ext cx="10515599" cy="6098312"/>
          </a:xfrm>
          <a:prstGeom prst="rect">
            <a:avLst/>
          </a:prstGeom>
          <a:solidFill>
            <a:schemeClr val="tx1"/>
          </a:solidFill>
          <a:ln>
            <a:solidFill>
              <a:schemeClr val="tx1"/>
            </a:solidFill>
          </a:ln>
        </p:spPr>
      </p:pic>
    </p:spTree>
    <p:extLst>
      <p:ext uri="{BB962C8B-B14F-4D97-AF65-F5344CB8AC3E}">
        <p14:creationId xmlns:p14="http://schemas.microsoft.com/office/powerpoint/2010/main" val="32150755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228D0A1-943F-4FA0-BCBF-9C0240534E9C}"/>
              </a:ext>
            </a:extLst>
          </p:cNvPr>
          <p:cNvSpPr>
            <a:spLocks noGrp="1"/>
          </p:cNvSpPr>
          <p:nvPr>
            <p:ph type="title"/>
          </p:nvPr>
        </p:nvSpPr>
        <p:spPr/>
        <p:txBody>
          <a:bodyPr/>
          <a:lstStyle/>
          <a:p>
            <a:r>
              <a:rPr lang="en-US" b="1" dirty="0"/>
              <a:t>7.0 Reporting on training and capacity </a:t>
            </a:r>
            <a:br>
              <a:rPr lang="en-US" b="1" dirty="0"/>
            </a:br>
            <a:r>
              <a:rPr lang="en-US" b="1" dirty="0"/>
              <a:t>building (HR Persons)</a:t>
            </a:r>
            <a:endParaRPr lang="en-US" dirty="0"/>
          </a:p>
        </p:txBody>
      </p:sp>
      <p:sp>
        <p:nvSpPr>
          <p:cNvPr id="3" name="Content Placeholder 2">
            <a:extLst>
              <a:ext uri="{FF2B5EF4-FFF2-40B4-BE49-F238E27FC236}">
                <a16:creationId xmlns:a16="http://schemas.microsoft.com/office/drawing/2014/main" xmlns="" id="{90113115-FA46-49F0-9DA9-48CF0D5BAEFE}"/>
              </a:ext>
            </a:extLst>
          </p:cNvPr>
          <p:cNvSpPr>
            <a:spLocks noGrp="1"/>
          </p:cNvSpPr>
          <p:nvPr>
            <p:ph idx="1"/>
          </p:nvPr>
        </p:nvSpPr>
        <p:spPr/>
        <p:txBody>
          <a:bodyPr>
            <a:normAutofit fontScale="85000" lnSpcReduction="20000"/>
          </a:bodyPr>
          <a:lstStyle/>
          <a:p>
            <a:r>
              <a:rPr lang="en-US" dirty="0"/>
              <a:t>Background and objectives of training </a:t>
            </a:r>
          </a:p>
          <a:p>
            <a:r>
              <a:rPr lang="en-US" dirty="0"/>
              <a:t>Target group and attendance </a:t>
            </a:r>
          </a:p>
          <a:p>
            <a:r>
              <a:rPr lang="en-US" dirty="0"/>
              <a:t>Participants disaggregation male and female (absolute/percentages)</a:t>
            </a:r>
          </a:p>
          <a:p>
            <a:r>
              <a:rPr lang="en-US" dirty="0"/>
              <a:t>Coverage </a:t>
            </a:r>
          </a:p>
          <a:p>
            <a:r>
              <a:rPr lang="en-US" dirty="0"/>
              <a:t>Methodology</a:t>
            </a:r>
          </a:p>
          <a:p>
            <a:r>
              <a:rPr lang="en-US" dirty="0"/>
              <a:t>Service providers/consultants</a:t>
            </a:r>
          </a:p>
          <a:p>
            <a:r>
              <a:rPr lang="en-US" dirty="0"/>
              <a:t>Duration and training period, delivery period </a:t>
            </a:r>
          </a:p>
          <a:p>
            <a:r>
              <a:rPr lang="en-US" dirty="0"/>
              <a:t>Out puts linked to specific objective </a:t>
            </a:r>
          </a:p>
          <a:p>
            <a:r>
              <a:rPr lang="en-US" dirty="0"/>
              <a:t>What was achieved skills that was transferred</a:t>
            </a:r>
          </a:p>
          <a:p>
            <a:r>
              <a:rPr lang="en-US" dirty="0"/>
              <a:t>Observations and Recommendation and way forward</a:t>
            </a:r>
          </a:p>
          <a:p>
            <a:r>
              <a:rPr lang="en-US" dirty="0"/>
              <a:t>outstanding issues/What can be Done better or differently </a:t>
            </a:r>
          </a:p>
          <a:p>
            <a:endParaRPr lang="en-US" dirty="0"/>
          </a:p>
        </p:txBody>
      </p:sp>
    </p:spTree>
    <p:extLst>
      <p:ext uri="{BB962C8B-B14F-4D97-AF65-F5344CB8AC3E}">
        <p14:creationId xmlns:p14="http://schemas.microsoft.com/office/powerpoint/2010/main" val="8037853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75D8DCD-40DA-40EE-955D-8425DCC26ADC}"/>
              </a:ext>
            </a:extLst>
          </p:cNvPr>
          <p:cNvSpPr>
            <a:spLocks noGrp="1"/>
          </p:cNvSpPr>
          <p:nvPr>
            <p:ph type="title"/>
          </p:nvPr>
        </p:nvSpPr>
        <p:spPr/>
        <p:txBody>
          <a:bodyPr/>
          <a:lstStyle/>
          <a:p>
            <a:r>
              <a:rPr lang="en-US" dirty="0"/>
              <a:t>8.0 THE FACILITATION ROLE OF HR</a:t>
            </a:r>
          </a:p>
        </p:txBody>
      </p:sp>
      <p:sp>
        <p:nvSpPr>
          <p:cNvPr id="3" name="Content Placeholder 2">
            <a:extLst>
              <a:ext uri="{FF2B5EF4-FFF2-40B4-BE49-F238E27FC236}">
                <a16:creationId xmlns:a16="http://schemas.microsoft.com/office/drawing/2014/main" xmlns="" id="{9535E637-EF55-4612-88F4-79C5ACF3A902}"/>
              </a:ext>
            </a:extLst>
          </p:cNvPr>
          <p:cNvSpPr>
            <a:spLocks noGrp="1"/>
          </p:cNvSpPr>
          <p:nvPr>
            <p:ph idx="1"/>
          </p:nvPr>
        </p:nvSpPr>
        <p:spPr/>
        <p:txBody>
          <a:bodyPr/>
          <a:lstStyle/>
          <a:p>
            <a:r>
              <a:rPr lang="en-US" dirty="0"/>
              <a:t>Let participants brainstorm on facilitation</a:t>
            </a:r>
          </a:p>
          <a:p>
            <a:r>
              <a:rPr lang="en-US" dirty="0"/>
              <a:t>Who is a facilitator</a:t>
            </a:r>
          </a:p>
          <a:p>
            <a:r>
              <a:rPr lang="en-US" dirty="0"/>
              <a:t>What is his/her role in capacity building </a:t>
            </a:r>
          </a:p>
          <a:p>
            <a:r>
              <a:rPr lang="en-US" dirty="0"/>
              <a:t>What processes are involved</a:t>
            </a:r>
          </a:p>
          <a:p>
            <a:r>
              <a:rPr lang="en-US" dirty="0"/>
              <a:t>What mix of skills are required to optimize functioning </a:t>
            </a:r>
          </a:p>
          <a:p>
            <a:endParaRPr lang="en-US" dirty="0"/>
          </a:p>
        </p:txBody>
      </p:sp>
    </p:spTree>
    <p:extLst>
      <p:ext uri="{BB962C8B-B14F-4D97-AF65-F5344CB8AC3E}">
        <p14:creationId xmlns:p14="http://schemas.microsoft.com/office/powerpoint/2010/main" val="2656266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C968B5-39A6-4F79-9677-FE6CAC0E8FC5}"/>
              </a:ext>
            </a:extLst>
          </p:cNvPr>
          <p:cNvSpPr>
            <a:spLocks noGrp="1"/>
          </p:cNvSpPr>
          <p:nvPr>
            <p:ph type="title"/>
          </p:nvPr>
        </p:nvSpPr>
        <p:spPr>
          <a:xfrm>
            <a:off x="838200" y="365125"/>
            <a:ext cx="10515600" cy="625475"/>
          </a:xfrm>
        </p:spPr>
        <p:txBody>
          <a:bodyPr>
            <a:normAutofit fontScale="90000"/>
          </a:bodyPr>
          <a:lstStyle/>
          <a:p>
            <a:r>
              <a:rPr lang="en-US" sz="3200" b="1" dirty="0"/>
              <a:t>8. 1 Role of HR Manager as a Facilitator of</a:t>
            </a:r>
            <a:br>
              <a:rPr lang="en-US" sz="3200" b="1" dirty="0"/>
            </a:br>
            <a:r>
              <a:rPr lang="en-US" sz="3200" b="1" dirty="0"/>
              <a:t> Adult Learners  Training and Capacity building </a:t>
            </a:r>
          </a:p>
        </p:txBody>
      </p:sp>
      <p:sp>
        <p:nvSpPr>
          <p:cNvPr id="3" name="Content Placeholder 2">
            <a:extLst>
              <a:ext uri="{FF2B5EF4-FFF2-40B4-BE49-F238E27FC236}">
                <a16:creationId xmlns:a16="http://schemas.microsoft.com/office/drawing/2014/main" xmlns="" id="{E3E8514D-E65C-4D2F-BFF3-98D2C403BFB4}"/>
              </a:ext>
            </a:extLst>
          </p:cNvPr>
          <p:cNvSpPr>
            <a:spLocks noGrp="1"/>
          </p:cNvSpPr>
          <p:nvPr>
            <p:ph idx="1"/>
          </p:nvPr>
        </p:nvSpPr>
        <p:spPr>
          <a:xfrm>
            <a:off x="1504950" y="1562100"/>
            <a:ext cx="10515600" cy="4006850"/>
          </a:xfrm>
        </p:spPr>
        <p:txBody>
          <a:bodyPr>
            <a:normAutofit fontScale="85000" lnSpcReduction="20000"/>
          </a:bodyPr>
          <a:lstStyle/>
          <a:p>
            <a:r>
              <a:rPr lang="en-GB" dirty="0"/>
              <a:t>The role of the facilitator was created to help groups work effectively by:</a:t>
            </a:r>
            <a:endParaRPr lang="en-US" dirty="0"/>
          </a:p>
          <a:p>
            <a:pPr lvl="0"/>
            <a:r>
              <a:rPr lang="en-GB" dirty="0"/>
              <a:t>Providing process to structure conversations</a:t>
            </a:r>
            <a:endParaRPr lang="en-US" dirty="0"/>
          </a:p>
          <a:p>
            <a:pPr lvl="0"/>
            <a:r>
              <a:rPr lang="en-GB" dirty="0"/>
              <a:t>Helping members define needs and expected outcomes</a:t>
            </a:r>
            <a:endParaRPr lang="en-US" dirty="0"/>
          </a:p>
          <a:p>
            <a:pPr lvl="0"/>
            <a:r>
              <a:rPr lang="en-GB" dirty="0"/>
              <a:t>Surfacing and testing assumptions</a:t>
            </a:r>
            <a:endParaRPr lang="en-US" dirty="0"/>
          </a:p>
          <a:p>
            <a:pPr lvl="0"/>
            <a:r>
              <a:rPr lang="en-GB" dirty="0"/>
              <a:t>Fostering buy-in and commitment </a:t>
            </a:r>
            <a:endParaRPr lang="en-US" dirty="0"/>
          </a:p>
          <a:p>
            <a:pPr lvl="0"/>
            <a:r>
              <a:rPr lang="en-GB" dirty="0"/>
              <a:t>Helping group members communicate clearly</a:t>
            </a:r>
            <a:endParaRPr lang="en-US" dirty="0"/>
          </a:p>
          <a:p>
            <a:pPr lvl="0"/>
            <a:r>
              <a:rPr lang="en-GB" dirty="0"/>
              <a:t>Creating an atmosphere in which ideas can be shared</a:t>
            </a:r>
            <a:endParaRPr lang="en-US" dirty="0"/>
          </a:p>
          <a:p>
            <a:pPr lvl="0"/>
            <a:r>
              <a:rPr lang="en-GB" dirty="0"/>
              <a:t>Keeping discussions on track</a:t>
            </a:r>
            <a:endParaRPr lang="en-US" dirty="0"/>
          </a:p>
          <a:p>
            <a:pPr lvl="0"/>
            <a:r>
              <a:rPr lang="en-GB" dirty="0"/>
              <a:t>Making accurate notes that reflect the views of members</a:t>
            </a:r>
          </a:p>
          <a:p>
            <a:pPr lvl="0"/>
            <a:r>
              <a:rPr lang="en-GB" dirty="0"/>
              <a:t>Giving and receiving  developmental feedback</a:t>
            </a:r>
            <a:endParaRPr lang="en-US" dirty="0"/>
          </a:p>
          <a:p>
            <a:endParaRPr lang="en-US" dirty="0"/>
          </a:p>
        </p:txBody>
      </p:sp>
    </p:spTree>
    <p:extLst>
      <p:ext uri="{BB962C8B-B14F-4D97-AF65-F5344CB8AC3E}">
        <p14:creationId xmlns:p14="http://schemas.microsoft.com/office/powerpoint/2010/main" val="1440265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52B2FBD-1D7E-4266-9CD8-68A920663DDF}"/>
              </a:ext>
            </a:extLst>
          </p:cNvPr>
          <p:cNvSpPr>
            <a:spLocks noGrp="1"/>
          </p:cNvSpPr>
          <p:nvPr>
            <p:ph type="title"/>
          </p:nvPr>
        </p:nvSpPr>
        <p:spPr/>
        <p:txBody>
          <a:bodyPr/>
          <a:lstStyle/>
          <a:p>
            <a:r>
              <a:rPr lang="en-US" dirty="0"/>
              <a:t>8.2 Mix of facilitation skills for HR officers </a:t>
            </a:r>
          </a:p>
        </p:txBody>
      </p:sp>
      <p:sp>
        <p:nvSpPr>
          <p:cNvPr id="3" name="Content Placeholder 2">
            <a:extLst>
              <a:ext uri="{FF2B5EF4-FFF2-40B4-BE49-F238E27FC236}">
                <a16:creationId xmlns:a16="http://schemas.microsoft.com/office/drawing/2014/main" xmlns="" id="{E79583DA-3A36-443F-81D3-E2F299201C50}"/>
              </a:ext>
            </a:extLst>
          </p:cNvPr>
          <p:cNvSpPr>
            <a:spLocks noGrp="1"/>
          </p:cNvSpPr>
          <p:nvPr>
            <p:ph idx="1"/>
          </p:nvPr>
        </p:nvSpPr>
        <p:spPr/>
        <p:txBody>
          <a:bodyPr>
            <a:normAutofit fontScale="85000" lnSpcReduction="20000"/>
          </a:bodyPr>
          <a:lstStyle/>
          <a:p>
            <a:r>
              <a:rPr lang="en-US" dirty="0"/>
              <a:t>Observation skills</a:t>
            </a:r>
          </a:p>
          <a:p>
            <a:r>
              <a:rPr lang="en-US" dirty="0"/>
              <a:t>Communication</a:t>
            </a:r>
          </a:p>
          <a:p>
            <a:r>
              <a:rPr lang="en-US" dirty="0"/>
              <a:t>Leadership </a:t>
            </a:r>
          </a:p>
          <a:p>
            <a:r>
              <a:rPr lang="en-US" dirty="0"/>
              <a:t>Change management skills </a:t>
            </a:r>
          </a:p>
          <a:p>
            <a:r>
              <a:rPr lang="en-US" dirty="0"/>
              <a:t>OD  skills </a:t>
            </a:r>
          </a:p>
          <a:p>
            <a:r>
              <a:rPr lang="en-US" dirty="0"/>
              <a:t>Analytical skills </a:t>
            </a:r>
          </a:p>
          <a:p>
            <a:r>
              <a:rPr lang="en-US" dirty="0"/>
              <a:t>Team work </a:t>
            </a:r>
          </a:p>
          <a:p>
            <a:r>
              <a:rPr lang="en-US" dirty="0"/>
              <a:t>Conflict management skills </a:t>
            </a:r>
          </a:p>
          <a:p>
            <a:r>
              <a:rPr lang="en-US" dirty="0"/>
              <a:t>Multi cultural competence</a:t>
            </a:r>
          </a:p>
          <a:p>
            <a:r>
              <a:rPr lang="en-US" dirty="0"/>
              <a:t>Diversity  </a:t>
            </a:r>
          </a:p>
          <a:p>
            <a:r>
              <a:rPr lang="en-US" dirty="0"/>
              <a:t>Emotional intelligence </a:t>
            </a:r>
          </a:p>
        </p:txBody>
      </p:sp>
    </p:spTree>
    <p:extLst>
      <p:ext uri="{BB962C8B-B14F-4D97-AF65-F5344CB8AC3E}">
        <p14:creationId xmlns:p14="http://schemas.microsoft.com/office/powerpoint/2010/main" val="35655273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2539</TotalTime>
  <Words>2315</Words>
  <Application>Microsoft Office PowerPoint</Application>
  <PresentationFormat>Widescreen</PresentationFormat>
  <Paragraphs>766</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Symbol</vt:lpstr>
      <vt:lpstr>Times New Roman</vt:lpstr>
      <vt:lpstr>Wingdings</vt:lpstr>
      <vt:lpstr>Office Theme</vt:lpstr>
      <vt:lpstr>PowerPoint Presentation</vt:lpstr>
      <vt:lpstr>1.1 Understanding Key Terms &amp; Concepts in CB</vt:lpstr>
      <vt:lpstr>2.1 Policy on Capacity Building</vt:lpstr>
      <vt:lpstr>2.2  Policy Objective </vt:lpstr>
      <vt:lpstr>2.3.Pillars/Features of the CBF </vt:lpstr>
      <vt:lpstr>2.4  An Overview of Capacity Building  </vt:lpstr>
      <vt:lpstr>2. 5 CAPACITY BUILDING FRAMEWORK</vt:lpstr>
      <vt:lpstr>Importance of the LGS, RCCs and MMDAs capacity building  framework</vt:lpstr>
      <vt:lpstr>Levels of capacity building </vt:lpstr>
      <vt:lpstr>2.8 Organisational Capacity Assessments </vt:lpstr>
      <vt:lpstr> CAPACITY BUILDING PROCESS </vt:lpstr>
      <vt:lpstr> Figure 2: Capacity Building Process</vt:lpstr>
      <vt:lpstr>  Performance Management: Organisational Level </vt:lpstr>
      <vt:lpstr>Organizational Assessment</vt:lpstr>
      <vt:lpstr>PowerPoint Presentation</vt:lpstr>
      <vt:lpstr>Organizational Capacity: </vt:lpstr>
      <vt:lpstr>Organizational Functional Capacity Assessment Chart</vt:lpstr>
      <vt:lpstr>4 Training/ Capacity Needs Assessment</vt:lpstr>
      <vt:lpstr>Tools for the organisational needs assessment</vt:lpstr>
      <vt:lpstr>Methods of Identifying Training Needs (Sample)</vt:lpstr>
      <vt:lpstr>Methods of Identifying Training Needs (Sample)</vt:lpstr>
      <vt:lpstr>Forms of training, learning &amp; development</vt:lpstr>
      <vt:lpstr> Figure 4: Performance Gap Assessment Tool</vt:lpstr>
      <vt:lpstr>5. CAPACITY BUILDING PLAN </vt:lpstr>
      <vt:lpstr>A sample format capacity building Plan </vt:lpstr>
      <vt:lpstr>6. TRAINING EVALUATION  </vt:lpstr>
      <vt:lpstr>6.1Training Evaluation </vt:lpstr>
      <vt:lpstr>6.4 Level 1 Reaction </vt:lpstr>
      <vt:lpstr>Levels 2: Learning &amp; 3: Behaviour</vt:lpstr>
      <vt:lpstr>Level 4 </vt:lpstr>
      <vt:lpstr>6.2 M&amp; E Guidelines </vt:lpstr>
      <vt:lpstr>6.3 Evaluation Plans for CB Activities include:  </vt:lpstr>
      <vt:lpstr>Insert M&amp;E Table/Format </vt:lpstr>
      <vt:lpstr>7.0 Reporting on training and capacity  building (HR Persons)</vt:lpstr>
      <vt:lpstr>8.0 THE FACILITATION ROLE OF HR</vt:lpstr>
      <vt:lpstr>8. 1 Role of HR Manager as a Facilitator of  Adult Learners  Training and Capacity building </vt:lpstr>
      <vt:lpstr>8.2 Mix of facilitation skills for HR officers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dc:creator>
  <cp:lastModifiedBy>felix amakye</cp:lastModifiedBy>
  <cp:revision>110</cp:revision>
  <dcterms:created xsi:type="dcterms:W3CDTF">2019-05-07T21:17:23Z</dcterms:created>
  <dcterms:modified xsi:type="dcterms:W3CDTF">2019-05-15T10:26:45Z</dcterms:modified>
</cp:coreProperties>
</file>