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70" r:id="rId4"/>
    <p:sldId id="271" r:id="rId5"/>
    <p:sldId id="273" r:id="rId6"/>
    <p:sldId id="272" r:id="rId7"/>
    <p:sldId id="274" r:id="rId8"/>
    <p:sldId id="275" r:id="rId9"/>
    <p:sldId id="276" r:id="rId10"/>
    <p:sldId id="277" r:id="rId11"/>
    <p:sldId id="278" r:id="rId12"/>
    <p:sldId id="279" r:id="rId13"/>
    <p:sldId id="280" r:id="rId14"/>
    <p:sldId id="281" r:id="rId15"/>
    <p:sldId id="282" r:id="rId16"/>
    <p:sldId id="283" r:id="rId17"/>
    <p:sldId id="284" r:id="rId18"/>
    <p:sldId id="285" r:id="rId19"/>
    <p:sldId id="286" r:id="rId20"/>
    <p:sldId id="287" r:id="rId21"/>
    <p:sldId id="289" r:id="rId22"/>
    <p:sldId id="290" r:id="rId23"/>
    <p:sldId id="291" r:id="rId24"/>
    <p:sldId id="292" r:id="rId25"/>
    <p:sldId id="293" r:id="rId26"/>
    <p:sldId id="294" r:id="rId27"/>
    <p:sldId id="295" r:id="rId28"/>
    <p:sldId id="297" r:id="rId29"/>
    <p:sldId id="296" r:id="rId30"/>
    <p:sldId id="298" r:id="rId31"/>
    <p:sldId id="30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434" autoAdjust="0"/>
  </p:normalViewPr>
  <p:slideViewPr>
    <p:cSldViewPr snapToGrid="0">
      <p:cViewPr varScale="1">
        <p:scale>
          <a:sx n="93" d="100"/>
          <a:sy n="93" d="100"/>
        </p:scale>
        <p:origin x="302" y="158"/>
      </p:cViewPr>
      <p:guideLst/>
    </p:cSldViewPr>
  </p:slideViewPr>
  <p:notesTextViewPr>
    <p:cViewPr>
      <p:scale>
        <a:sx n="1" d="1"/>
        <a:sy n="1" d="1"/>
      </p:scale>
      <p:origin x="0" y="0"/>
    </p:cViewPr>
  </p:notesTextViewPr>
  <p:sorterViewPr>
    <p:cViewPr>
      <p:scale>
        <a:sx n="100" d="100"/>
        <a:sy n="100" d="100"/>
      </p:scale>
      <p:origin x="0" y="-97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780910-0F15-4B80-9B4D-C297048FF169}" type="datetimeFigureOut">
              <a:rPr lang="en-US" smtClean="0"/>
              <a:t>6/26/2018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F6FE79-D7ED-4385-A2D1-A7DDA96390A2}" type="slidenum">
              <a:rPr lang="en-US" smtClean="0"/>
              <a:t>‹#›</a:t>
            </a:fld>
            <a:endParaRPr lang="en-US"/>
          </a:p>
        </p:txBody>
      </p:sp>
    </p:spTree>
    <p:extLst>
      <p:ext uri="{BB962C8B-B14F-4D97-AF65-F5344CB8AC3E}">
        <p14:creationId xmlns:p14="http://schemas.microsoft.com/office/powerpoint/2010/main" val="1085629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9ECCF4C-81AD-4AFE-AE51-A1852031390F}" type="datetimeFigureOut">
              <a:rPr lang="en-US" smtClean="0"/>
              <a:t>6/26/2018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056840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6/26/2018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525936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ECCF4C-81AD-4AFE-AE51-A1852031390F}" type="datetimeFigureOut">
              <a:rPr lang="en-US" smtClean="0"/>
              <a:t>6/26/2018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180526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9ECCF4C-81AD-4AFE-AE51-A1852031390F}" type="datetimeFigureOut">
              <a:rPr lang="en-US" smtClean="0"/>
              <a:t>6/26/2018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191373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9ECCF4C-81AD-4AFE-AE51-A1852031390F}" type="datetimeFigureOut">
              <a:rPr lang="en-US" smtClean="0"/>
              <a:t>6/26/2018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0184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9ECCF4C-81AD-4AFE-AE51-A1852031390F}" type="datetimeFigureOut">
              <a:rPr lang="en-US" smtClean="0"/>
              <a:t>6/26/2018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281844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ECCF4C-81AD-4AFE-AE51-A1852031390F}" type="datetimeFigureOut">
              <a:rPr lang="en-US" smtClean="0"/>
              <a:t>6/26/2018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87934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6/26/2018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871116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6/26/2018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14119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6/26/2018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938010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6/26/2018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016771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CCF4C-81AD-4AFE-AE51-A1852031390F}" type="datetimeFigureOut">
              <a:rPr lang="en-US" smtClean="0"/>
              <a:t>6/26/2018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5B1F59-6BA0-4E11-BC53-B284F353A9A7}" type="slidenum">
              <a:rPr lang="en-US" smtClean="0"/>
              <a:t>‹#›</a:t>
            </a:fld>
            <a:endParaRPr lang="en-US"/>
          </a:p>
        </p:txBody>
      </p:sp>
    </p:spTree>
    <p:extLst>
      <p:ext uri="{BB962C8B-B14F-4D97-AF65-F5344CB8AC3E}">
        <p14:creationId xmlns:p14="http://schemas.microsoft.com/office/powerpoint/2010/main" val="2062885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2" name="Title 1"/>
          <p:cNvSpPr>
            <a:spLocks noGrp="1"/>
          </p:cNvSpPr>
          <p:nvPr>
            <p:ph type="ctrTitle"/>
          </p:nvPr>
        </p:nvSpPr>
        <p:spPr>
          <a:xfrm>
            <a:off x="846161" y="191066"/>
            <a:ext cx="10249469" cy="4366040"/>
          </a:xfrm>
        </p:spPr>
        <p:txBody>
          <a:bodyPr>
            <a:noAutofit/>
          </a:bodyPr>
          <a:lstStyle/>
          <a:p>
            <a:r>
              <a:rPr lang="en-US" sz="4000" b="1" dirty="0">
                <a:latin typeface="Garamond" panose="02020404030301010803" pitchFamily="18" charset="0"/>
              </a:rPr>
              <a:t>MODULE 15</a:t>
            </a:r>
            <a:br>
              <a:rPr lang="en-US" sz="4000" b="1" dirty="0">
                <a:latin typeface="Garamond" panose="02020404030301010803" pitchFamily="18" charset="0"/>
              </a:rPr>
            </a:br>
            <a:r>
              <a:rPr lang="en-US" sz="4000" b="1" dirty="0">
                <a:latin typeface="Garamond" panose="02020404030301010803" pitchFamily="18" charset="0"/>
              </a:rPr>
              <a:t> </a:t>
            </a:r>
            <a:br>
              <a:rPr lang="en-US" sz="4000" b="1" dirty="0">
                <a:latin typeface="Garamond" panose="02020404030301010803" pitchFamily="18" charset="0"/>
              </a:rPr>
            </a:br>
            <a:r>
              <a:rPr lang="en-US" sz="4000" b="1" dirty="0">
                <a:latin typeface="Garamond" panose="02020404030301010803" pitchFamily="18" charset="0"/>
              </a:rPr>
              <a:t>THE TENDERING PROCESS</a:t>
            </a:r>
          </a:p>
        </p:txBody>
      </p:sp>
      <p:grpSp>
        <p:nvGrpSpPr>
          <p:cNvPr id="12" name="Group 11"/>
          <p:cNvGrpSpPr/>
          <p:nvPr/>
        </p:nvGrpSpPr>
        <p:grpSpPr>
          <a:xfrm>
            <a:off x="38238" y="6369662"/>
            <a:ext cx="11913125" cy="369332"/>
            <a:chOff x="38238" y="6369662"/>
            <a:chExt cx="11913125" cy="369332"/>
          </a:xfrm>
        </p:grpSpPr>
        <p:sp>
          <p:nvSpPr>
            <p:cNvPr id="9" name="TextBox 8"/>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0"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1" name="TextBox 10"/>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2792018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0" y="-160421"/>
            <a:ext cx="12192000" cy="7039053"/>
            <a:chOff x="0" y="-160421"/>
            <a:chExt cx="12192000" cy="7039053"/>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grpSp>
      <p:sp>
        <p:nvSpPr>
          <p:cNvPr id="2" name="Title 1"/>
          <p:cNvSpPr>
            <a:spLocks noGrp="1"/>
          </p:cNvSpPr>
          <p:nvPr>
            <p:ph type="title"/>
          </p:nvPr>
        </p:nvSpPr>
        <p:spPr>
          <a:xfrm>
            <a:off x="790074" y="333042"/>
            <a:ext cx="10515600" cy="1031544"/>
          </a:xfrm>
        </p:spPr>
        <p:txBody>
          <a:bodyPr/>
          <a:lstStyle/>
          <a:p>
            <a:pPr algn="ctr"/>
            <a:r>
              <a:rPr lang="en-US" b="1" dirty="0">
                <a:latin typeface="Garamond" panose="02020404030301010803" pitchFamily="18" charset="0"/>
              </a:rPr>
              <a:t>MODULE OBJECTIVES</a:t>
            </a:r>
          </a:p>
        </p:txBody>
      </p:sp>
      <p:sp>
        <p:nvSpPr>
          <p:cNvPr id="3" name="Content Placeholder 2"/>
          <p:cNvSpPr>
            <a:spLocks noGrp="1"/>
          </p:cNvSpPr>
          <p:nvPr>
            <p:ph idx="1"/>
          </p:nvPr>
        </p:nvSpPr>
        <p:spPr>
          <a:xfrm>
            <a:off x="838200" y="1488743"/>
            <a:ext cx="10515600" cy="4351338"/>
          </a:xfrm>
        </p:spPr>
        <p:txBody>
          <a:bodyPr>
            <a:normAutofit/>
          </a:bodyPr>
          <a:lstStyle/>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t>
            </a:r>
            <a:r>
              <a:rPr lang="en-GB" sz="3200" dirty="0">
                <a:latin typeface="Garamond" panose="02020404030301010803" pitchFamily="18" charset="0"/>
              </a:rPr>
              <a:t>By the end of this module, participants will be able to:</a:t>
            </a: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Apply rules governing the advertisement of opportunities, issue and sale of tenders </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Make decisions regarding clarifications sought by tenderers </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Explain the purposes of tender securities</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Apply the procedures for receipt of tenders</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Conduct tender opening</a:t>
            </a:r>
          </a:p>
          <a:p>
            <a:pPr>
              <a:buClr>
                <a:schemeClr val="accent6">
                  <a:lumMod val="75000"/>
                </a:schemeClr>
              </a:buClr>
              <a:buFont typeface="Wingdings" panose="05000000000000000000" pitchFamily="2" charset="2"/>
              <a:buChar char="q"/>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990917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ADVERTISEMENTS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 Advertisements announce the intention of procurement entities to procure particular quantities of goods, works or services of varying descriptions at particular times. </a:t>
            </a:r>
          </a:p>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 Depending on the methods of procurement chosen, the advertisement would provide specific information about the procurement opportunity. </a:t>
            </a:r>
          </a:p>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 Advertisement is considered one of the key elements of the principle of transparency in public procurement.</a:t>
            </a:r>
          </a:p>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 Advertising is required for invitations to tender or where applicable invitations to pre-qualify. </a:t>
            </a:r>
          </a:p>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 The object of advertising is to provide wide and timely notification of Tendering opportunities so as to obtain maximum competition by informing all potential tenderers and to afford equal opportunities to all qualified and eligible tenderers without discrimination.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86669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ADVERTISEMENTS - PROCEDURE</a:t>
            </a:r>
          </a:p>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 </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The requirement to advertise the intention to procure goods, works and services is provided for under </a:t>
            </a:r>
            <a:r>
              <a:rPr lang="en-US" sz="6800" b="1" dirty="0">
                <a:latin typeface="Garamond" panose="02020404030301010803" pitchFamily="18" charset="0"/>
                <a:ea typeface="Arial Unicode MS" panose="020B0604020202020204" pitchFamily="34" charset="-128"/>
                <a:cs typeface="Arial Unicode MS" panose="020B0604020202020204" pitchFamily="34" charset="-128"/>
              </a:rPr>
              <a:t>Section 47 of Act 663</a:t>
            </a:r>
            <a:r>
              <a:rPr lang="en-US" sz="6800" dirty="0">
                <a:latin typeface="Garamond" panose="02020404030301010803" pitchFamily="18" charset="0"/>
                <a:ea typeface="Arial Unicode MS" panose="020B0604020202020204" pitchFamily="34" charset="-128"/>
                <a:cs typeface="Arial Unicode MS" panose="020B0604020202020204" pitchFamily="34" charset="-128"/>
              </a:rPr>
              <a:t> as amended for procurement using:</a:t>
            </a:r>
          </a:p>
          <a:p>
            <a:pPr lvl="1" algn="just">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International Competitive Tendering </a:t>
            </a:r>
          </a:p>
          <a:p>
            <a:pPr lvl="1" algn="just">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National Competitive Tendering </a:t>
            </a:r>
          </a:p>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 Advertisement is not required for the following methods: </a:t>
            </a:r>
          </a:p>
          <a:p>
            <a:pPr lvl="1" algn="just">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Request for Quotations (</a:t>
            </a:r>
            <a:r>
              <a:rPr lang="en-US" sz="6400" b="1" dirty="0">
                <a:latin typeface="Garamond" panose="02020404030301010803" pitchFamily="18" charset="0"/>
                <a:ea typeface="Arial Unicode MS" panose="020B0604020202020204" pitchFamily="34" charset="-128"/>
                <a:cs typeface="Arial Unicode MS" panose="020B0604020202020204" pitchFamily="34" charset="-128"/>
              </a:rPr>
              <a:t>Sections 42 &amp; 43 </a:t>
            </a:r>
            <a:r>
              <a:rPr lang="en-US" sz="6400" dirty="0">
                <a:latin typeface="Garamond" panose="02020404030301010803" pitchFamily="18" charset="0"/>
                <a:ea typeface="Arial Unicode MS" panose="020B0604020202020204" pitchFamily="34" charset="-128"/>
                <a:cs typeface="Arial Unicode MS" panose="020B0604020202020204" pitchFamily="34" charset="-128"/>
              </a:rPr>
              <a:t>of Act 663 as amended) </a:t>
            </a:r>
          </a:p>
          <a:p>
            <a:pPr lvl="1" algn="just">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Restricted Tendering (</a:t>
            </a:r>
            <a:r>
              <a:rPr lang="en-US" sz="6400" b="1" dirty="0">
                <a:latin typeface="Garamond" panose="02020404030301010803" pitchFamily="18" charset="0"/>
                <a:ea typeface="Arial Unicode MS" panose="020B0604020202020204" pitchFamily="34" charset="-128"/>
                <a:cs typeface="Arial Unicode MS" panose="020B0604020202020204" pitchFamily="34" charset="-128"/>
              </a:rPr>
              <a:t>Sections 38 &amp; 39 </a:t>
            </a:r>
            <a:r>
              <a:rPr lang="en-US" sz="6400" dirty="0">
                <a:latin typeface="Garamond" panose="02020404030301010803" pitchFamily="18" charset="0"/>
                <a:ea typeface="Arial Unicode MS" panose="020B0604020202020204" pitchFamily="34" charset="-128"/>
                <a:cs typeface="Arial Unicode MS" panose="020B0604020202020204" pitchFamily="34" charset="-128"/>
              </a:rPr>
              <a:t>of Act 663 as amended) </a:t>
            </a:r>
          </a:p>
          <a:p>
            <a:pPr lvl="1" algn="just">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Single Source Procurement (</a:t>
            </a:r>
            <a:r>
              <a:rPr lang="en-US" sz="6400" b="1" dirty="0">
                <a:latin typeface="Garamond" panose="02020404030301010803" pitchFamily="18" charset="0"/>
                <a:ea typeface="Arial Unicode MS" panose="020B0604020202020204" pitchFamily="34" charset="-128"/>
                <a:cs typeface="Arial Unicode MS" panose="020B0604020202020204" pitchFamily="34" charset="-128"/>
              </a:rPr>
              <a:t>Sections 40 &amp; 41</a:t>
            </a:r>
            <a:r>
              <a:rPr lang="en-US" sz="6400" dirty="0">
                <a:latin typeface="Garamond" panose="02020404030301010803" pitchFamily="18" charset="0"/>
                <a:ea typeface="Arial Unicode MS" panose="020B0604020202020204" pitchFamily="34" charset="-128"/>
                <a:cs typeface="Arial Unicode MS" panose="020B0604020202020204" pitchFamily="34" charset="-128"/>
              </a:rPr>
              <a:t> of Act 663 as amended).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3078372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WHERE TO ADVERTISE </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It is mandatory for Procurement Entities to publish their advertisements in the Public Procurement Bulletin and on the website of PPA.</a:t>
            </a:r>
          </a:p>
          <a:p>
            <a:pPr marL="0" indent="0" algn="just">
              <a:buClr>
                <a:schemeClr val="accent6">
                  <a:lumMod val="75000"/>
                </a:schemeClr>
              </a:buClr>
              <a:buNone/>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 </a:t>
            </a:r>
          </a:p>
          <a:p>
            <a:pPr algn="just">
              <a:buClr>
                <a:schemeClr val="accent6">
                  <a:lumMod val="75000"/>
                </a:schemeClr>
              </a:buClr>
              <a:buFont typeface="Wingdings" panose="05000000000000000000" pitchFamily="2" charset="2"/>
              <a:buChar char="q"/>
            </a:pPr>
            <a:r>
              <a:rPr lang="en-US" sz="6800" dirty="0">
                <a:latin typeface="Garamond" panose="02020404030301010803" pitchFamily="18" charset="0"/>
                <a:ea typeface="Arial Unicode MS" panose="020B0604020202020204" pitchFamily="34" charset="-128"/>
                <a:cs typeface="Arial Unicode MS" panose="020B0604020202020204" pitchFamily="34" charset="-128"/>
              </a:rPr>
              <a:t> Also advertisements may be placed in:</a:t>
            </a:r>
          </a:p>
          <a:p>
            <a:pPr lvl="1" algn="just">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At least one daily newspaper of national circulation.</a:t>
            </a:r>
          </a:p>
          <a:p>
            <a:pPr lvl="1" algn="just">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Newspaper of wide international circulation, </a:t>
            </a:r>
          </a:p>
          <a:p>
            <a:pPr lvl="1" algn="just">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R</a:t>
            </a:r>
            <a:r>
              <a:rPr lang="en-US" sz="6000" dirty="0">
                <a:latin typeface="Garamond" panose="02020404030301010803" pitchFamily="18" charset="0"/>
                <a:ea typeface="Arial Unicode MS" panose="020B0604020202020204" pitchFamily="34" charset="-128"/>
                <a:cs typeface="Arial Unicode MS" panose="020B0604020202020204" pitchFamily="34" charset="-128"/>
              </a:rPr>
              <a:t>elevant trade publications or technical or professional journal of wide international circulation especially for International Competitive Tendering</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472392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CONTENTS OF ADVERTISEMENT</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1800" b="1" dirty="0">
                <a:latin typeface="Garamond" panose="02020404030301010803" pitchFamily="18" charset="0"/>
                <a:ea typeface="Arial Unicode MS" panose="020B0604020202020204" pitchFamily="34" charset="-128"/>
                <a:cs typeface="Arial Unicode MS" panose="020B0604020202020204" pitchFamily="34" charset="-128"/>
              </a:rPr>
              <a:t>Section 48 (1) </a:t>
            </a:r>
            <a:r>
              <a:rPr lang="en-US" sz="1800" dirty="0">
                <a:latin typeface="Garamond" panose="02020404030301010803" pitchFamily="18" charset="0"/>
                <a:ea typeface="Arial Unicode MS" panose="020B0604020202020204" pitchFamily="34" charset="-128"/>
                <a:cs typeface="Arial Unicode MS" panose="020B0604020202020204" pitchFamily="34" charset="-128"/>
              </a:rPr>
              <a:t>of Act 663 as amended, indicates what a typical content of advertisement should be. </a:t>
            </a:r>
          </a:p>
          <a:p>
            <a:pPr>
              <a:buClr>
                <a:schemeClr val="accent6">
                  <a:lumMod val="75000"/>
                </a:schemeClr>
              </a:buClr>
              <a:buFont typeface="Wingdings" panose="05000000000000000000" pitchFamily="2" charset="2"/>
              <a:buChar char="q"/>
            </a:pPr>
            <a:r>
              <a:rPr lang="en-US" sz="1800" dirty="0">
                <a:latin typeface="Garamond" panose="02020404030301010803" pitchFamily="18" charset="0"/>
                <a:ea typeface="Arial Unicode MS" panose="020B0604020202020204" pitchFamily="34" charset="-128"/>
                <a:cs typeface="Arial Unicode MS" panose="020B0604020202020204" pitchFamily="34" charset="-128"/>
              </a:rPr>
              <a:t>Generally, the provisions describe: </a:t>
            </a:r>
          </a:p>
          <a:p>
            <a:pPr lvl="1">
              <a:buClr>
                <a:schemeClr val="accent6">
                  <a:lumMod val="75000"/>
                </a:schemeClr>
              </a:buClr>
            </a:pPr>
            <a:r>
              <a:rPr lang="en-US" sz="1800" dirty="0">
                <a:latin typeface="Garamond" panose="02020404030301010803" pitchFamily="18" charset="0"/>
                <a:ea typeface="Arial Unicode MS" panose="020B0604020202020204" pitchFamily="34" charset="-128"/>
                <a:cs typeface="Arial Unicode MS" panose="020B0604020202020204" pitchFamily="34" charset="-128"/>
              </a:rPr>
              <a:t> </a:t>
            </a:r>
            <a:r>
              <a:rPr lang="en-US" sz="1400" dirty="0">
                <a:latin typeface="Garamond" panose="02020404030301010803" pitchFamily="18" charset="0"/>
                <a:ea typeface="Arial Unicode MS" panose="020B0604020202020204" pitchFamily="34" charset="-128"/>
                <a:cs typeface="Arial Unicode MS" panose="020B0604020202020204" pitchFamily="34" charset="-128"/>
              </a:rPr>
              <a:t>Name and address of the procurement entity </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nature quantity and place of delivery of the goods to be supplied</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country of origin</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nature and location of the works to be performed or the nature of the services to be provided</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Desired or required time for the supply of the goods or for the completion of the works, or the schedules for the provision of the services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The criteria and procedures to be used for the qualification of suppliers or contractors under pre-qualification</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Contract conditions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Source of funding</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Eligibility requirements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Time and place where the tender documents can be obtained and submitted </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price of the tender documents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currency and means of payment for the tender documents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language in which the tender documents are available</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Place and deadline for submission of tenders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date, time and opening of tenders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708970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CONTENTS OF ADVERTISEMENT</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1800" b="1" dirty="0">
                <a:latin typeface="Garamond" panose="02020404030301010803" pitchFamily="18" charset="0"/>
                <a:ea typeface="Arial Unicode MS" panose="020B0604020202020204" pitchFamily="34" charset="-128"/>
                <a:cs typeface="Arial Unicode MS" panose="020B0604020202020204" pitchFamily="34" charset="-128"/>
              </a:rPr>
              <a:t>Section 48 (1) </a:t>
            </a:r>
            <a:r>
              <a:rPr lang="en-US" sz="1800" dirty="0">
                <a:latin typeface="Garamond" panose="02020404030301010803" pitchFamily="18" charset="0"/>
                <a:ea typeface="Arial Unicode MS" panose="020B0604020202020204" pitchFamily="34" charset="-128"/>
                <a:cs typeface="Arial Unicode MS" panose="020B0604020202020204" pitchFamily="34" charset="-128"/>
              </a:rPr>
              <a:t>of Act 663 as Amended, indicates what a typical content of advertisement should be. </a:t>
            </a:r>
          </a:p>
          <a:p>
            <a:pPr>
              <a:buClr>
                <a:schemeClr val="accent6">
                  <a:lumMod val="75000"/>
                </a:schemeClr>
              </a:buClr>
              <a:buFont typeface="Wingdings" panose="05000000000000000000" pitchFamily="2" charset="2"/>
              <a:buChar char="q"/>
            </a:pPr>
            <a:r>
              <a:rPr lang="en-US" sz="1800" dirty="0">
                <a:latin typeface="Garamond" panose="02020404030301010803" pitchFamily="18" charset="0"/>
                <a:ea typeface="Arial Unicode MS" panose="020B0604020202020204" pitchFamily="34" charset="-128"/>
                <a:cs typeface="Arial Unicode MS" panose="020B0604020202020204" pitchFamily="34" charset="-128"/>
              </a:rPr>
              <a:t>Generally, the provisions describe: </a:t>
            </a:r>
          </a:p>
          <a:p>
            <a:pPr lvl="1">
              <a:buClr>
                <a:schemeClr val="accent6">
                  <a:lumMod val="75000"/>
                </a:schemeClr>
              </a:buClr>
            </a:pPr>
            <a:r>
              <a:rPr lang="en-US" sz="1800" dirty="0">
                <a:latin typeface="Garamond" panose="02020404030301010803" pitchFamily="18" charset="0"/>
                <a:ea typeface="Arial Unicode MS" panose="020B0604020202020204" pitchFamily="34" charset="-128"/>
                <a:cs typeface="Arial Unicode MS" panose="020B0604020202020204" pitchFamily="34" charset="-128"/>
              </a:rPr>
              <a:t> </a:t>
            </a:r>
            <a:r>
              <a:rPr lang="en-US" sz="1400" dirty="0">
                <a:latin typeface="Garamond" panose="02020404030301010803" pitchFamily="18" charset="0"/>
                <a:ea typeface="Arial Unicode MS" panose="020B0604020202020204" pitchFamily="34" charset="-128"/>
                <a:cs typeface="Arial Unicode MS" panose="020B0604020202020204" pitchFamily="34" charset="-128"/>
              </a:rPr>
              <a:t>Name and address of the procurement entity </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nature quantity and place of delivery of the goods to be supplied</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country of origin</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nature and location of the works to be performed or the nature of the services to be provided</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Desired or required time for the supply of the goods or for the completion of the works, or the schedules for the provision of the services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The criteria and procedures to be used for the qualification of suppliers or contractors under pre-qualification</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Contract conditions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Source of funding</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Eligibility requirements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Time and place where the tender documents can be obtained and submitted </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price of the tender documents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currency and means of payment for the tender documents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language in which the tender documents are available</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Place and deadline for submission of tenders</a:t>
            </a:r>
          </a:p>
          <a:p>
            <a:pPr lvl="1">
              <a:buClr>
                <a:schemeClr val="accent6">
                  <a:lumMod val="75000"/>
                </a:schemeClr>
              </a:buClr>
            </a:pPr>
            <a:r>
              <a:rPr lang="en-US" sz="1400" dirty="0">
                <a:latin typeface="Garamond" panose="02020404030301010803" pitchFamily="18" charset="0"/>
                <a:ea typeface="Arial Unicode MS" panose="020B0604020202020204" pitchFamily="34" charset="-128"/>
                <a:cs typeface="Arial Unicode MS" panose="020B0604020202020204" pitchFamily="34" charset="-128"/>
              </a:rPr>
              <a:t> The date, time and opening of tenders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2942504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119007"/>
            <a:ext cx="11133221" cy="75249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AVAILABILITY OF TENDER DOCUMENTS</a:t>
            </a:r>
          </a:p>
        </p:txBody>
      </p:sp>
      <p:sp>
        <p:nvSpPr>
          <p:cNvPr id="19" name="Content Placeholder 2"/>
          <p:cNvSpPr txBox="1">
            <a:spLocks/>
          </p:cNvSpPr>
          <p:nvPr/>
        </p:nvSpPr>
        <p:spPr>
          <a:xfrm>
            <a:off x="838199" y="871506"/>
            <a:ext cx="10694773" cy="529732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Section 49 </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of Act 663 as amended, states as follows:</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a:t>
            </a:r>
            <a:r>
              <a:rPr lang="en-US" dirty="0">
                <a:latin typeface="Garamond" panose="02020404030301010803" pitchFamily="18" charset="0"/>
                <a:ea typeface="Arial Unicode MS" panose="020B0604020202020204" pitchFamily="34" charset="-128"/>
                <a:cs typeface="Arial Unicode MS" panose="020B0604020202020204" pitchFamily="34" charset="-128"/>
              </a:rPr>
              <a:t>Procurement entities are to provide tender documents to suppliers and contractors in accordance with procedures and requirements that were stated in the advertisement.</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In cases where pre-qualification has been undertaken, tender documents need to be provided for each supplier, contractor or service provider who has been pre-qualified or shortlisted and is willing to pay the price charged for the tender documents.</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The price at which the tender document is sold should be enough to recover the cost of printing and the document being made available to suppliers, contractors or service providers. The procurement entity is not supposed to make a profit on the sale of tender documents. </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In a situation where electronic procurement procedures are applied, the price of tender documents shall be determined by the Board of PPA (Section 49 (4) of Act 663 as amended).</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2232660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AVAILABILITY OF TENDER DOCUMENTS (Cont’d)</a:t>
            </a:r>
          </a:p>
        </p:txBody>
      </p:sp>
      <p:sp>
        <p:nvSpPr>
          <p:cNvPr id="19" name="Content Placeholder 2"/>
          <p:cNvSpPr txBox="1">
            <a:spLocks/>
          </p:cNvSpPr>
          <p:nvPr/>
        </p:nvSpPr>
        <p:spPr>
          <a:xfrm>
            <a:off x="838200" y="1250769"/>
            <a:ext cx="10776284"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Sufficient quantities of tender documents should be made available as many as there are tenderers. Immediate reprinting of additional tender documents must be undertaken when stocks are depleted.  It is an offence to deny any supplier, contractor or service provider the opportunity to participate in any tender simply because stocks of documents are exhausted</a:t>
            </a:r>
          </a:p>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Tender documents must be provided to suppliers, contractors, and service providers for inspection prior to them deciding to buy the document</a:t>
            </a:r>
          </a:p>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Upon purchase of tender documents, the procurement entity shall record the names and addresses of every buyer of the document, fees received from buyers which shall be paid into the consolidated fund.</a:t>
            </a:r>
          </a:p>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If samples need to be inspected by potential suppliers, contractors and service providers, the procurement entity shall obtain written acknowledgement from the tenderer(s) that the sample or samples have been inspected.</a:t>
            </a:r>
          </a:p>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In the case of restricted tenders, tender documents must be issued to all short-listed tenderers simultaneously either by registered post or by hand in return for a written receipt. In the case of Requests for Quotations, the same procedure needs to be applied.</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535971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AVAILABILITY OF TENDER DOCUMENTS (Cont’d)</a:t>
            </a:r>
          </a:p>
        </p:txBody>
      </p:sp>
      <p:sp>
        <p:nvSpPr>
          <p:cNvPr id="19" name="Content Placeholder 2"/>
          <p:cNvSpPr txBox="1">
            <a:spLocks/>
          </p:cNvSpPr>
          <p:nvPr/>
        </p:nvSpPr>
        <p:spPr>
          <a:xfrm>
            <a:off x="838200" y="1250769"/>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Sufficient quantities of tender documents should be made available as many as there are tenderers. Immediate reprinting of additional tender documents must be undertaken when stocks are depleted.  It is an offence to deny any supplier, contractor or service provider the opportunity to participate in any tender simply because stocks of documents are exhausted</a:t>
            </a:r>
          </a:p>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Tender documents must be provided to suppliers, contractors, and service providers for inspection prior to them deciding to buy the document</a:t>
            </a:r>
          </a:p>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Upon purchase of tender documents, the procurement entity shall record the names and addresses of every buyer of the document, fees received from buyers which shall be paid into the consolidated fund.</a:t>
            </a:r>
          </a:p>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If samples need to be inspected by potential suppliers, contractors and service providers, the procurement entity shall obtain written acknowledgement from the tenderer(s) that the sample or samples have been inspected.</a:t>
            </a:r>
          </a:p>
          <a:p>
            <a:pPr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In the case of restricted tenders, tender documents must be issued to all short-listed tenderers simultaneously either by registered post or by hand in return for a written receipt. In the case of Requests for Quotations, the same procedure needs to be applied.</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984018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TENDER SECURITIES</a:t>
            </a:r>
          </a:p>
        </p:txBody>
      </p:sp>
      <p:sp>
        <p:nvSpPr>
          <p:cNvPr id="19" name="Content Placeholder 2"/>
          <p:cNvSpPr txBox="1">
            <a:spLocks/>
          </p:cNvSpPr>
          <p:nvPr/>
        </p:nvSpPr>
        <p:spPr>
          <a:xfrm>
            <a:off x="838200" y="1250769"/>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a:t>
            </a:r>
            <a:r>
              <a:rPr lang="en-US" sz="2000" b="1" dirty="0">
                <a:latin typeface="Garamond" panose="02020404030301010803" pitchFamily="18" charset="0"/>
                <a:ea typeface="Arial Unicode MS" panose="020B0604020202020204" pitchFamily="34" charset="-128"/>
                <a:cs typeface="Arial Unicode MS" panose="020B0604020202020204" pitchFamily="34" charset="-128"/>
              </a:rPr>
              <a:t>Section 55 </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of Act 663 as amended states that the provision of tender security is required for all International and National Competitive Tenders for procurement of Goods, Works and Technical Services.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Tender security  is not required in the case of Procurement of consultancy services</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A security can be defined as a guarantee issued by a person or an institution who promises to pay a sum of money to the Purchaser in the event of non-performance of the Tenderer’s specific obligations under the tendering instructions or contractual provisions.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The use of security is important, in particular, in international trade because the Tenderer’s ability to perform in accordance with the instructions or contractual obligations must be secured with a financial guarantee.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Tender security amount can be set either as a percentage of the tenderer’s offer or the tender security can be a fixed amount.</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2488013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TENDER SECURITIES</a:t>
            </a:r>
          </a:p>
        </p:txBody>
      </p:sp>
      <p:sp>
        <p:nvSpPr>
          <p:cNvPr id="19" name="Content Placeholder 2"/>
          <p:cNvSpPr txBox="1">
            <a:spLocks/>
          </p:cNvSpPr>
          <p:nvPr/>
        </p:nvSpPr>
        <p:spPr>
          <a:xfrm>
            <a:off x="838200" y="1250769"/>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Section 55 </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of Act 663 as amended states that the provision of tender security is required for all International and National Competitive Tenders for procurement of Goods, Works and Technical Services.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Tender security  not required in the case of Procurement of consultancy services</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 security can be defined as a guarantee issued by a person or an institution who promises to pay a sum of money to the Purchaser in the event of non-performance of the Tenderer’s specific obligations under the tendering instructions or contractual provisions.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use of security is important, in particular, in international trade because the Tenderer’s ability to perform in accordance with the instructions or contractual obligations must be secured with a financial guarantee.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Tender security amount can be set either as a percentage of the tenderer’s offer or the tender security can be a fixed amount.</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2337674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PURPOSE OF TENDER SECURITY</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The purposes of tender security are as follow:</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Secures tenderers’ commitment to maintain the validity of their tenders for a specified period after the deadline for the submission of tenders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Protects the procurement entity against the risk that the selected Tenderer refuses to sign a contract awarded to the firm in accordance with the Instructions to Tenderers and the terms of its tender; </a:t>
            </a:r>
          </a:p>
          <a:p>
            <a:pPr marL="0" indent="0">
              <a:buClr>
                <a:schemeClr val="accent6">
                  <a:lumMod val="75000"/>
                </a:schemeClr>
              </a:buClr>
              <a:buNone/>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82477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PURPOSE OF PERFORMANCE SECURITY</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The purposes of performance security are as follow:</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Ensures that the procurement entity receives the goods and related services in accordance with the contractual requirements, such as specified performance specifications and the bills of quantities, within specified time frame.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Protects the procurement entity against defects that may appear under normal use of the goods during the warranty period.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652113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PURPOSE OF ADVANCE PAYMENT AND RETENTION SECURITIES</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200" b="1" dirty="0">
                <a:latin typeface="Garamond" panose="02020404030301010803" pitchFamily="18" charset="0"/>
                <a:ea typeface="Arial Unicode MS" panose="020B0604020202020204" pitchFamily="34" charset="-128"/>
                <a:cs typeface="Arial Unicode MS" panose="020B0604020202020204" pitchFamily="34" charset="-128"/>
              </a:rPr>
              <a:t>Purpose of Advance Payment Security is to:</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Ensure that the procurement entity is protected against the risk of failure to use the money advanced to the Supplier, contractor, consultant or service provider for the intended purpose. </a:t>
            </a:r>
          </a:p>
          <a:p>
            <a:pPr marL="0" indent="0" algn="just">
              <a:buClr>
                <a:schemeClr val="accent6">
                  <a:lumMod val="75000"/>
                </a:schemeClr>
              </a:buClr>
              <a:buNone/>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algn="just">
              <a:buClr>
                <a:schemeClr val="accent6">
                  <a:lumMod val="75000"/>
                </a:schemeClr>
              </a:buClr>
              <a:buFont typeface="Wingdings" panose="05000000000000000000" pitchFamily="2" charset="2"/>
              <a:buChar char="q"/>
            </a:pPr>
            <a:r>
              <a:rPr lang="en-US" sz="3200" b="1" dirty="0">
                <a:latin typeface="Garamond" panose="02020404030301010803" pitchFamily="18" charset="0"/>
                <a:ea typeface="Arial Unicode MS" panose="020B0604020202020204" pitchFamily="34" charset="-128"/>
                <a:cs typeface="Arial Unicode MS" panose="020B0604020202020204" pitchFamily="34" charset="-128"/>
              </a:rPr>
              <a:t>Retention Security: </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It is a security may also be used with the Procurement Entity’s consent for a final payment or release of retention money after provisional acceptance of the goods or works.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75857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ISSUERS OF SECURITIES </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Securities are normally issued by: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Commercial banks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Insurance  companies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Bonding companies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Tenderers are responsible for obtaining the required security from the appropriate issuer. Securities should be accepted only from reputable institutions</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Any required Tender Security must be submitted in the correct form and amount</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Tender security  should be valid for at least the period required, normally 28 days after tender validity date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852381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TYPES OF SECURITIES </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r>
              <a:rPr lang="en-US" b="1" dirty="0">
                <a:latin typeface="Garamond" panose="02020404030301010803" pitchFamily="18" charset="0"/>
                <a:ea typeface="Arial Unicode MS" panose="020B0604020202020204" pitchFamily="34" charset="-128"/>
                <a:cs typeface="Arial Unicode MS" panose="020B0604020202020204" pitchFamily="34" charset="-128"/>
              </a:rPr>
              <a:t>Cashier's or certified </a:t>
            </a:r>
            <a:r>
              <a:rPr lang="en-US" b="1" dirty="0" err="1">
                <a:latin typeface="Garamond" panose="02020404030301010803" pitchFamily="18" charset="0"/>
                <a:ea typeface="Arial Unicode MS" panose="020B0604020202020204" pitchFamily="34" charset="-128"/>
                <a:cs typeface="Arial Unicode MS" panose="020B0604020202020204" pitchFamily="34" charset="-128"/>
              </a:rPr>
              <a:t>cheques</a:t>
            </a:r>
            <a:r>
              <a:rPr lang="en-US" dirty="0">
                <a:latin typeface="Garamond" panose="02020404030301010803" pitchFamily="18" charset="0"/>
                <a:ea typeface="Arial Unicode MS" panose="020B0604020202020204" pitchFamily="34" charset="-128"/>
                <a:cs typeface="Arial Unicode MS" panose="020B0604020202020204" pitchFamily="34" charset="-128"/>
              </a:rPr>
              <a:t>: Securities can be issued in the form of cashier's or certified </a:t>
            </a:r>
            <a:r>
              <a:rPr lang="en-US" dirty="0" err="1">
                <a:latin typeface="Garamond" panose="02020404030301010803" pitchFamily="18" charset="0"/>
                <a:ea typeface="Arial Unicode MS" panose="020B0604020202020204" pitchFamily="34" charset="-128"/>
                <a:cs typeface="Arial Unicode MS" panose="020B0604020202020204" pitchFamily="34" charset="-128"/>
              </a:rPr>
              <a:t>cheques</a:t>
            </a:r>
            <a:r>
              <a:rPr lang="en-US" dirty="0">
                <a:latin typeface="Garamond" panose="02020404030301010803" pitchFamily="18" charset="0"/>
                <a:ea typeface="Arial Unicode MS" panose="020B0604020202020204" pitchFamily="34" charset="-128"/>
                <a:cs typeface="Arial Unicode MS" panose="020B0604020202020204" pitchFamily="34" charset="-128"/>
              </a:rPr>
              <a:t> (banker’s draft) typically for small contracts and for tender security. </a:t>
            </a:r>
          </a:p>
          <a:p>
            <a:pPr algn="just">
              <a:buClr>
                <a:schemeClr val="accent6">
                  <a:lumMod val="75000"/>
                </a:schemeClr>
              </a:buClr>
              <a:buFont typeface="Wingdings" panose="05000000000000000000" pitchFamily="2" charset="2"/>
              <a:buChar char="q"/>
            </a:pPr>
            <a:r>
              <a:rPr lang="en-US" b="1" dirty="0">
                <a:latin typeface="Garamond" panose="02020404030301010803" pitchFamily="18" charset="0"/>
                <a:ea typeface="Arial Unicode MS" panose="020B0604020202020204" pitchFamily="34" charset="-128"/>
                <a:cs typeface="Arial Unicode MS" panose="020B0604020202020204" pitchFamily="34" charset="-128"/>
              </a:rPr>
              <a:t> Bonds</a:t>
            </a:r>
            <a:r>
              <a:rPr lang="en-US" dirty="0">
                <a:latin typeface="Garamond" panose="02020404030301010803" pitchFamily="18" charset="0"/>
                <a:ea typeface="Arial Unicode MS" panose="020B0604020202020204" pitchFamily="34" charset="-128"/>
                <a:cs typeface="Arial Unicode MS" panose="020B0604020202020204" pitchFamily="34" charset="-128"/>
              </a:rPr>
              <a:t> can be issued as tender bond or performance bond, both obtained from insurance companies. </a:t>
            </a:r>
          </a:p>
          <a:p>
            <a:pPr algn="just">
              <a:buClr>
                <a:schemeClr val="accent6">
                  <a:lumMod val="75000"/>
                </a:schemeClr>
              </a:buClr>
              <a:buFont typeface="Wingdings" panose="05000000000000000000" pitchFamily="2" charset="2"/>
              <a:buChar char="q"/>
            </a:pPr>
            <a:r>
              <a:rPr lang="en-US" b="1" dirty="0">
                <a:latin typeface="Garamond" panose="02020404030301010803" pitchFamily="18" charset="0"/>
                <a:ea typeface="Arial Unicode MS" panose="020B0604020202020204" pitchFamily="34" charset="-128"/>
                <a:cs typeface="Arial Unicode MS" panose="020B0604020202020204" pitchFamily="34" charset="-128"/>
              </a:rPr>
              <a:t> Tender-Securing Declaration </a:t>
            </a:r>
            <a:r>
              <a:rPr lang="en-US" dirty="0">
                <a:latin typeface="Garamond" panose="02020404030301010803" pitchFamily="18" charset="0"/>
                <a:ea typeface="Arial Unicode MS" panose="020B0604020202020204" pitchFamily="34" charset="-128"/>
                <a:cs typeface="Arial Unicode MS" panose="020B0604020202020204" pitchFamily="34" charset="-128"/>
              </a:rPr>
              <a:t>is a non-monetary form of tender security. It is a notarized sworn statement made by a tenderer committing to sign the contract if they are selected before the end of the tender validity period stipulated in the tender documents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926228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TYPES OF SECURITIES (Cont’d) </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b="1" dirty="0">
                <a:latin typeface="Garamond" panose="02020404030301010803" pitchFamily="18" charset="0"/>
                <a:ea typeface="Arial Unicode MS" panose="020B0604020202020204" pitchFamily="34" charset="-128"/>
                <a:cs typeface="Arial Unicode MS" panose="020B0604020202020204" pitchFamily="34" charset="-128"/>
              </a:rPr>
              <a:t>Bank guarantees </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are usually irrevocable, unconditional and payable on first demand. </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In the case of performance security, a bank guarantee may also be conditional to specified conditions and payment of the amount is subject to the justification by the Purchaser or Procurement Entity, and the determination by the issuing bank that indeed the conditions on which payment is due are satisfied. </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Purchasers prefer unconditional bank guarantees, while suppliers, contractors or service providers prefer conditional guarantees. </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It is up to the Procurement Entity to decide the type of guarantee to be furnished by the Supplier, Contractor or Service Provider.  </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Abuse of forfeiture of unconditional bank guarantees by Procurement Entities has been very rare.</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3695893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TYPES OF SECURITIES - LETTER OF CREDIT (L/C)    </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A letter of credit (L/C) based on documentary evidence – documentary credit – is a typical method of payment used in international trade of goods </a:t>
            </a:r>
          </a:p>
          <a:p>
            <a:pPr algn="just">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LC is normally not used for works, and exceptionally for services</a:t>
            </a:r>
          </a:p>
          <a:p>
            <a:pPr marL="0" indent="0" algn="just">
              <a:buClr>
                <a:schemeClr val="accent6">
                  <a:lumMod val="75000"/>
                </a:schemeClr>
              </a:buClr>
              <a:buNone/>
            </a:pPr>
            <a:endParaRPr lang="en-US" sz="2000" dirty="0">
              <a:latin typeface="Garamond" panose="02020404030301010803" pitchFamily="18" charset="0"/>
              <a:ea typeface="Arial Unicode MS" panose="020B0604020202020204" pitchFamily="34" charset="-128"/>
              <a:cs typeface="Arial Unicode MS" panose="020B0604020202020204" pitchFamily="34" charset="-128"/>
            </a:endParaRPr>
          </a:p>
          <a:p>
            <a:pPr algn="just">
              <a:buClr>
                <a:schemeClr val="accent6">
                  <a:lumMod val="75000"/>
                </a:schemeClr>
              </a:buClr>
              <a:buFont typeface="Wingdings" panose="05000000000000000000" pitchFamily="2" charset="2"/>
              <a:buChar char="q"/>
            </a:pPr>
            <a:r>
              <a:rPr lang="en-US" sz="2000" b="1" dirty="0">
                <a:latin typeface="Garamond" panose="02020404030301010803" pitchFamily="18" charset="0"/>
                <a:ea typeface="Arial Unicode MS" panose="020B0604020202020204" pitchFamily="34" charset="-128"/>
                <a:cs typeface="Arial Unicode MS" panose="020B0604020202020204" pitchFamily="34" charset="-128"/>
              </a:rPr>
              <a:t>Procedure</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Under the irrevocable L/C method, the Procurement Entity’s bank – the issuing bank – opens, at the time of contract signature, an irrevocable credit in </a:t>
            </a:r>
            <a:r>
              <a:rPr lang="en-US" sz="2000" dirty="0" err="1">
                <a:latin typeface="Garamond" panose="02020404030301010803" pitchFamily="18" charset="0"/>
                <a:ea typeface="Arial Unicode MS" panose="020B0604020202020204" pitchFamily="34" charset="-128"/>
                <a:cs typeface="Arial Unicode MS" panose="020B0604020202020204" pitchFamily="34" charset="-128"/>
              </a:rPr>
              <a:t>favour</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 of its client to guarantee contractual payments to the Supplier. </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a:t>
            </a:r>
            <a:r>
              <a:rPr lang="en-US" sz="2000" b="1" dirty="0">
                <a:latin typeface="Garamond" panose="02020404030301010803" pitchFamily="18" charset="0"/>
                <a:ea typeface="Arial Unicode MS" panose="020B0604020202020204" pitchFamily="34" charset="-128"/>
                <a:cs typeface="Arial Unicode MS" panose="020B0604020202020204" pitchFamily="34" charset="-128"/>
              </a:rPr>
              <a:t>issuing bank </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informs the Supplier’s bank – the </a:t>
            </a:r>
            <a:r>
              <a:rPr lang="en-US" sz="2000" b="1" dirty="0">
                <a:latin typeface="Garamond" panose="02020404030301010803" pitchFamily="18" charset="0"/>
                <a:ea typeface="Arial Unicode MS" panose="020B0604020202020204" pitchFamily="34" charset="-128"/>
                <a:cs typeface="Arial Unicode MS" panose="020B0604020202020204" pitchFamily="34" charset="-128"/>
              </a:rPr>
              <a:t>confirming bank </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 that the credit has been opened and the latter confirms the credit availability to the Supplier. </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letter of credit stipulates the conditions under which the payment is to be released to the Supplier through the commercial banks. These conditions consist in the submission by the Suppliers of documents specified in the L/C. </a:t>
            </a: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33680400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TYPES OF SECURITIES - LETTER OF CREDIT (Cont’d)    </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These documents required for L/C are specified in the Special Condition of Contract (SCC) and may include:</a:t>
            </a:r>
          </a:p>
          <a:p>
            <a:pPr lvl="2"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Inspection or test certificates, </a:t>
            </a:r>
          </a:p>
          <a:p>
            <a:pPr lvl="2"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Transport and insurance documents,</a:t>
            </a:r>
          </a:p>
          <a:p>
            <a:pPr lvl="2"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Invoice </a:t>
            </a:r>
          </a:p>
          <a:p>
            <a:pPr lvl="2"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Packaging list </a:t>
            </a:r>
          </a:p>
          <a:p>
            <a:pPr lvl="2"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Other administrative documents. </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role of the commercial banks involved is to verify the existence and the formal compliance of the documents and not the substance of associated transactions.</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Since the L/C represents an operation of credit, there are fees associated with the issuance and confirmation of the L/C. </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International Chamber of Commerce (ICC) in France, Paris has published a “Guide to Documentary Credit Operations”, including rules and practices governing the use of the letter of credit. </a:t>
            </a: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2105507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RETURN OF TENDER SECURITIES</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All tender securities must be returned immediately to the tenderer as soon as they are no longer required. </a:t>
            </a:r>
          </a:p>
          <a:p>
            <a:pPr algn="just">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Some of the basis for the return of tender securities include: </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expiry of the tender security</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After entry into force of a procurement contract and the provision of the relevant security for the performance of the contract if required</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Cancellation of the tendering proceedings without entry into force of a procurement contract (Section 28A of Act 663 as amended)</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Rejection of tenders, proposals and quotations (Section 29 of Act 663 as Amended)</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Withdrawal of the tender prior to the deadline for the submission of tenders</a:t>
            </a:r>
          </a:p>
          <a:p>
            <a:pPr algn="just">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It is important to return tender security because obtaining a security comes at a cost to the Tenderer and a liability towards its bank or the issuer of the tender security. </a:t>
            </a:r>
          </a:p>
          <a:p>
            <a:pPr algn="just">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Even if legally a security remains valid only until the date specified in the security, banks often discharge the corresponding liability only when the security is physically returned. </a:t>
            </a: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7753797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CLAIMS FROM TENDER SECURITY ISSUER</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Procurement Entity can make a claim from the issuer under the following conditions:</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a:t>
            </a:r>
            <a:r>
              <a:rPr lang="en-US" dirty="0">
                <a:latin typeface="Garamond" panose="02020404030301010803" pitchFamily="18" charset="0"/>
                <a:ea typeface="Arial Unicode MS" panose="020B0604020202020204" pitchFamily="34" charset="-128"/>
                <a:cs typeface="Arial Unicode MS" panose="020B0604020202020204" pitchFamily="34" charset="-128"/>
              </a:rPr>
              <a:t>If the tenderer withdraws its tender before the end of the tender validity period specified in the tender document.</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If the tenderer, having been notified of the acceptance of its tender by the Procurement Entity during the period of tender validity, fails or refuses to:</a:t>
            </a:r>
          </a:p>
          <a:p>
            <a:pPr lvl="2">
              <a:buClr>
                <a:schemeClr val="accent6">
                  <a:lumMod val="75000"/>
                </a:schemeClr>
              </a:buClr>
              <a:buFont typeface="Wingdings" panose="05000000000000000000" pitchFamily="2" charset="2"/>
              <a:buChar char="ü"/>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Execute the contract</a:t>
            </a:r>
          </a:p>
          <a:p>
            <a:pPr lvl="2">
              <a:buClr>
                <a:schemeClr val="accent6">
                  <a:lumMod val="75000"/>
                </a:schemeClr>
              </a:buClr>
              <a:buFont typeface="Wingdings" panose="05000000000000000000" pitchFamily="2" charset="2"/>
              <a:buChar char="ü"/>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Furnish the performance security in accordance with the relevant Instruction to Tenderer’s (ITT) clause or</a:t>
            </a:r>
          </a:p>
          <a:p>
            <a:pPr lvl="2">
              <a:buClr>
                <a:schemeClr val="accent6">
                  <a:lumMod val="75000"/>
                </a:schemeClr>
              </a:buClr>
              <a:buFont typeface="Wingdings" panose="05000000000000000000" pitchFamily="2" charset="2"/>
              <a:buChar char="ü"/>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Accept the correction of its tender by the Procurement Entity in accordance with the relevant ITT clause</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Note that the refusal of a Tenderer to extend the Tender Security beyond the validity period shall not be the basis for the forfeiture of the Tenderer’s Security</a:t>
            </a: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4849233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CLARIFICATION OF TENDERS </a:t>
            </a:r>
          </a:p>
        </p:txBody>
      </p:sp>
      <p:sp>
        <p:nvSpPr>
          <p:cNvPr id="19" name="Content Placeholder 2"/>
          <p:cNvSpPr txBox="1">
            <a:spLocks/>
          </p:cNvSpPr>
          <p:nvPr/>
        </p:nvSpPr>
        <p:spPr>
          <a:xfrm>
            <a:off x="838200" y="1220842"/>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The periods within which clarifications of tender documents may be requested are normally spelt out in the tender document.</a:t>
            </a:r>
          </a:p>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After a specified period, any clarification to the tender document should be ignored unless the request is about a very serious flaw in the tender document which is likely to defeat the purpose of the tender. </a:t>
            </a:r>
          </a:p>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Any response to a tenderer must be communicated to all other tenderers who bought the tender documents. It is not necessary to identify the tenderer who requested the clarification.</a:t>
            </a:r>
          </a:p>
          <a:p>
            <a:pPr marL="0" indent="0">
              <a:buClr>
                <a:schemeClr val="accent6">
                  <a:lumMod val="75000"/>
                </a:schemeClr>
              </a:buClr>
              <a:buNone/>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304613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CLARIFICATION OF TENDERS (Cont’d) </a:t>
            </a:r>
          </a:p>
        </p:txBody>
      </p:sp>
      <p:sp>
        <p:nvSpPr>
          <p:cNvPr id="19" name="Content Placeholder 2"/>
          <p:cNvSpPr txBox="1">
            <a:spLocks/>
          </p:cNvSpPr>
          <p:nvPr/>
        </p:nvSpPr>
        <p:spPr>
          <a:xfrm>
            <a:off x="846160" y="1241946"/>
            <a:ext cx="10507639" cy="47201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If the requested clarification will necessitate tenderers undertaking additional work or make extensive modifications to their tenders and which cannot reasonably be completed by the submission date, the date for submission of tenders may be extended </a:t>
            </a:r>
            <a:r>
              <a:rPr lang="en-US" b="1" dirty="0">
                <a:latin typeface="Garamond" panose="02020404030301010803" pitchFamily="18" charset="0"/>
                <a:ea typeface="Arial Unicode MS" panose="020B0604020202020204" pitchFamily="34" charset="-128"/>
                <a:cs typeface="Arial Unicode MS" panose="020B0604020202020204" pitchFamily="34" charset="-128"/>
              </a:rPr>
              <a:t>upon approval of the Entity Tender Committee</a:t>
            </a:r>
            <a:r>
              <a:rPr lang="en-US" dirty="0">
                <a:latin typeface="Garamond" panose="02020404030301010803" pitchFamily="18" charset="0"/>
                <a:ea typeface="Arial Unicode MS" panose="020B0604020202020204" pitchFamily="34" charset="-128"/>
                <a:cs typeface="Arial Unicode MS" panose="020B0604020202020204" pitchFamily="34" charset="-128"/>
              </a:rPr>
              <a:t>.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The Procurement Entity may modify the invitation documents by issuing an addendum prior to the deadline for submission of tenders to all the tenderers who purchased the tender documents </a:t>
            </a:r>
            <a:r>
              <a:rPr lang="en-US" b="1" dirty="0">
                <a:latin typeface="Garamond" panose="02020404030301010803" pitchFamily="18" charset="0"/>
                <a:ea typeface="Arial Unicode MS" panose="020B0604020202020204" pitchFamily="34" charset="-128"/>
                <a:cs typeface="Arial Unicode MS" panose="020B0604020202020204" pitchFamily="34" charset="-128"/>
              </a:rPr>
              <a:t>(Section 51 (3) &amp; (4) of Act 663) </a:t>
            </a:r>
            <a:r>
              <a:rPr lang="en-US" dirty="0">
                <a:latin typeface="Garamond" panose="02020404030301010803" pitchFamily="18" charset="0"/>
                <a:ea typeface="Arial Unicode MS" panose="020B0604020202020204" pitchFamily="34" charset="-128"/>
                <a:cs typeface="Arial Unicode MS" panose="020B0604020202020204" pitchFamily="34" charset="-128"/>
              </a:rPr>
              <a:t>as amended.</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Extension of closing dates will not be allowed in cases where tenderers fail to purchase the tender document early enough to enable submission of a responsive tender.</a:t>
            </a: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3687654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240637" y="-181053"/>
            <a:ext cx="12192000" cy="7039053"/>
          </a:xfrm>
          <a:prstGeom prst="rect">
            <a:avLst/>
          </a:prstGeom>
        </p:spPr>
      </p:pic>
      <p:sp>
        <p:nvSpPr>
          <p:cNvPr id="18" name="Title 1"/>
          <p:cNvSpPr txBox="1">
            <a:spLocks/>
          </p:cNvSpPr>
          <p:nvPr/>
        </p:nvSpPr>
        <p:spPr>
          <a:xfrm>
            <a:off x="481263" y="210402"/>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RECEIPT OF TENDERS</a:t>
            </a:r>
          </a:p>
        </p:txBody>
      </p:sp>
      <p:sp>
        <p:nvSpPr>
          <p:cNvPr id="19" name="Content Placeholder 2"/>
          <p:cNvSpPr txBox="1">
            <a:spLocks/>
          </p:cNvSpPr>
          <p:nvPr/>
        </p:nvSpPr>
        <p:spPr>
          <a:xfrm>
            <a:off x="846160" y="1241946"/>
            <a:ext cx="10507639" cy="47201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Tenders are deposited in a tender box provided at the place of submission as stated in the tender document.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Instructions for submission of the tenders are normally contained in the ITT Section of the tender document.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The ITT specify how the tenders should be marked, sealed and what procedures are to be followed when submitting the tenders.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A tender received after the deadline for the submission of tenders </a:t>
            </a:r>
            <a:r>
              <a:rPr lang="en-US" b="1" dirty="0">
                <a:latin typeface="Garamond" panose="02020404030301010803" pitchFamily="18" charset="0"/>
                <a:ea typeface="Arial Unicode MS" panose="020B0604020202020204" pitchFamily="34" charset="-128"/>
                <a:cs typeface="Arial Unicode MS" panose="020B0604020202020204" pitchFamily="34" charset="-128"/>
              </a:rPr>
              <a:t>shall not be opened</a:t>
            </a:r>
            <a:r>
              <a:rPr lang="en-US" dirty="0">
                <a:latin typeface="Garamond" panose="02020404030301010803" pitchFamily="18" charset="0"/>
                <a:ea typeface="Arial Unicode MS" panose="020B0604020202020204" pitchFamily="34" charset="-128"/>
                <a:cs typeface="Arial Unicode MS" panose="020B0604020202020204" pitchFamily="34" charset="-128"/>
              </a:rPr>
              <a:t> and shall be returned to the supplier, contractor or service provider which submitted it. </a:t>
            </a: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2010327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0"/>
            <a:ext cx="11133221" cy="83440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RECEIPT OF TENDERS (Cont’d)</a:t>
            </a:r>
          </a:p>
        </p:txBody>
      </p:sp>
      <p:sp>
        <p:nvSpPr>
          <p:cNvPr id="19" name="Content Placeholder 2"/>
          <p:cNvSpPr txBox="1">
            <a:spLocks/>
          </p:cNvSpPr>
          <p:nvPr/>
        </p:nvSpPr>
        <p:spPr>
          <a:xfrm>
            <a:off x="846160" y="1136324"/>
            <a:ext cx="10507639" cy="48258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procurement entity would ensure the following:</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That tender boxes are placed in a prominent place and that all staff (reception and elsewhere) connected with the receipt of tenders are aware of their responsibilities</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That the tender box is kept locked and that neither the tenderers nor staff have access to the contents of the tender box</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That tenders received by post or couriers are registered on receipt, stamped with the date and time of receipt, and deposited in the tender box unopened That representatives delivering tenders by hand are directed to the tender box for submission of their tenders</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That tenders or samples received which are too big to fit into the tender box are registered and securely retained in a locked room controlled by the procurement unit until the date for tender opening, when they will be carted to the tender opening room immediately upon the expiry of the deadline for submission.</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In cases where the tender box is used for multiple tenders, upon the deadline for submission of a particular tender, the box will have to be opened and the tenders in question be removed and sent to the room where the tender opening will take place.</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Provide the tenderer with a receipt showing the date and time when its tender was received.</a:t>
            </a: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3362498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210402"/>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OPENING OF TENDERS</a:t>
            </a:r>
          </a:p>
        </p:txBody>
      </p:sp>
      <p:sp>
        <p:nvSpPr>
          <p:cNvPr id="19" name="Content Placeholder 2"/>
          <p:cNvSpPr txBox="1">
            <a:spLocks/>
          </p:cNvSpPr>
          <p:nvPr/>
        </p:nvSpPr>
        <p:spPr>
          <a:xfrm>
            <a:off x="846160" y="1241946"/>
            <a:ext cx="10507639" cy="47201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Section 56 </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of Act 663 as amended provides that tenders shall be opened at the time specified as the deadline in the tender documents.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tender opening should also be held at the place specified in the tender documents.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Procurement Unit will need to ensure smooth conduct of the proceedings.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Procurement Unit needs to prepare a register of attendance, minutes of the opening and advise the chairman of the tender opening session on procedural issues, if requested.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Procurement entity must allow the supplier, contractor or service provider or their representatives to be present at the tender opening, if they so wish.</a:t>
            </a:r>
          </a:p>
          <a:p>
            <a:pPr algn="just">
              <a:buClr>
                <a:schemeClr val="accent6">
                  <a:lumMod val="75000"/>
                </a:schemeClr>
              </a:buClr>
              <a:buFont typeface="Wingdings" panose="05000000000000000000" pitchFamily="2" charset="2"/>
              <a:buChar char="q"/>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a:p>
            <a:pPr>
              <a:buClr>
                <a:schemeClr val="accent6">
                  <a:lumMod val="75000"/>
                </a:schemeClr>
              </a:buClr>
              <a:buFont typeface="Wingdings" panose="05000000000000000000" pitchFamily="2" charset="2"/>
              <a:buChar char="q"/>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8563292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210402"/>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OPENING OF TENDERS (Cont’d)</a:t>
            </a:r>
          </a:p>
        </p:txBody>
      </p:sp>
      <p:sp>
        <p:nvSpPr>
          <p:cNvPr id="19" name="Content Placeholder 2"/>
          <p:cNvSpPr txBox="1">
            <a:spLocks/>
          </p:cNvSpPr>
          <p:nvPr/>
        </p:nvSpPr>
        <p:spPr>
          <a:xfrm>
            <a:off x="846160" y="1241946"/>
            <a:ext cx="10507639" cy="47201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A Tender Opening Committee is usually constituted and is made up of at least three persons including the Chairperson.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They shall ensure that minutes of the tender opening proceedings are duly written.</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Chairman of the Tender Opening Committee controls and directs the Tender Opening and does not allow tenderers or their representatives to interfere with the work of the Committee.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Any objections by a Tenderer to the procedures or decisions of the Tender Opening should be made in writing to the Head of the Procurement Entity.</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tender opening should not be halted or postponed once the process begins for purposes of transparency. </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a:p>
            <a:pPr>
              <a:buClr>
                <a:schemeClr val="accent6">
                  <a:lumMod val="75000"/>
                </a:schemeClr>
              </a:buClr>
              <a:buFont typeface="Wingdings" panose="05000000000000000000" pitchFamily="2" charset="2"/>
              <a:buChar char="q"/>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37393040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0"/>
            <a:ext cx="11133221" cy="6433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OPENING OF TENDERS (Cont’d)</a:t>
            </a:r>
          </a:p>
        </p:txBody>
      </p:sp>
      <p:sp>
        <p:nvSpPr>
          <p:cNvPr id="19" name="Content Placeholder 2"/>
          <p:cNvSpPr txBox="1">
            <a:spLocks/>
          </p:cNvSpPr>
          <p:nvPr/>
        </p:nvSpPr>
        <p:spPr>
          <a:xfrm>
            <a:off x="370703" y="1136322"/>
            <a:ext cx="11340033" cy="491024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tender opening team normally involves three sets of teams, who are allocated particular responsibilities and roles at the tender opening as follows:</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The first team opens all the tenders and arranges their contents, checks the eligibility of the tenderers, and enters the required data on a summary sheet.</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The second group checks the completeness of the tenders received in terms of items requested for (e.g. tender security, manufacturers authorization, financial statements, total tender amount etc.). These are entered on a summary sheet and handed over to the Chairman of the committee. </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The Chairman reads out the Tenderers name and address, price quoted for each package, total tender price (according to INCOTERM), tender security and other details as recorded on the summary sheet to the tenderers or their representatives present</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The third team enters the particulars of each tender as read out by the Chairman. They arrange the opened tenders re-pack and mark them, ready to be handed over to the Evaluation Panel.</a:t>
            </a:r>
          </a:p>
          <a:p>
            <a:pPr marL="457200" lvl="1" indent="0">
              <a:buClr>
                <a:schemeClr val="accent6">
                  <a:lumMod val="75000"/>
                </a:schemeClr>
              </a:buClr>
              <a:buNone/>
            </a:pPr>
            <a:endParaRPr lang="en-US" sz="18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3896211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210402"/>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OPENING OF TENDERS (Cont’d)</a:t>
            </a:r>
          </a:p>
        </p:txBody>
      </p:sp>
      <p:sp>
        <p:nvSpPr>
          <p:cNvPr id="19" name="Content Placeholder 2"/>
          <p:cNvSpPr txBox="1">
            <a:spLocks/>
          </p:cNvSpPr>
          <p:nvPr/>
        </p:nvSpPr>
        <p:spPr>
          <a:xfrm>
            <a:off x="846160" y="1146410"/>
            <a:ext cx="10507639" cy="47201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t>
            </a:r>
            <a:r>
              <a:rPr lang="en-US" dirty="0">
                <a:latin typeface="Garamond" panose="02020404030301010803" pitchFamily="18" charset="0"/>
                <a:ea typeface="Arial Unicode MS" panose="020B0604020202020204" pitchFamily="34" charset="-128"/>
                <a:cs typeface="Arial Unicode MS" panose="020B0604020202020204" pitchFamily="34" charset="-128"/>
              </a:rPr>
              <a:t>Usually a record of the tender opening is prepared capturing details such as: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The names of the tenderers who attended,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The tender prices of each supplier, contractor or service provider, including any discounts offered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Alternative tenders (if requested or permitted),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Statements made by the tenderers, if any and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Names of tenderer (s) who submitted late tender(s)</a:t>
            </a:r>
          </a:p>
          <a:p>
            <a:pPr lvl="1">
              <a:buClr>
                <a:schemeClr val="accent6">
                  <a:lumMod val="75000"/>
                </a:schemeClr>
              </a:buClr>
              <a:buFont typeface="Wingdings" panose="05000000000000000000" pitchFamily="2" charset="2"/>
              <a:buChar char="ü"/>
            </a:pPr>
            <a:endParaRPr lang="en-US" sz="18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3632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15</a:t>
              </a:r>
              <a:endParaRPr lang="en-US" dirty="0">
                <a:solidFill>
                  <a:schemeClr val="bg1"/>
                </a:solidFill>
              </a:endParaRPr>
            </a:p>
          </p:txBody>
        </p:sp>
      </p:grpSp>
    </p:spTree>
    <p:extLst>
      <p:ext uri="{BB962C8B-B14F-4D97-AF65-F5344CB8AC3E}">
        <p14:creationId xmlns:p14="http://schemas.microsoft.com/office/powerpoint/2010/main" val="19831247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C0FCF1F-124D-4B6C-9B3B-2ED2439970E5}"/>
              </a:ext>
            </a:extLst>
          </p:cNvPr>
          <p:cNvSpPr>
            <a:spLocks noGrp="1"/>
          </p:cNvSpPr>
          <p:nvPr>
            <p:ph idx="1"/>
          </p:nvPr>
        </p:nvSpPr>
        <p:spPr>
          <a:xfrm>
            <a:off x="838200" y="419878"/>
            <a:ext cx="10515600" cy="5757085"/>
          </a:xfrm>
        </p:spPr>
        <p:txBody>
          <a:bodyPr/>
          <a:lstStyle/>
          <a:p>
            <a:pPr>
              <a:buFont typeface="Wingdings" panose="05000000000000000000" pitchFamily="2" charset="2"/>
              <a:buChar char="q"/>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QUESTIONS &amp; DISCUSSIONS</a:t>
            </a: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MODULE 11 – EXERCISE:</a:t>
            </a:r>
            <a:endParaRPr lang="en-GB" dirty="0"/>
          </a:p>
        </p:txBody>
      </p:sp>
    </p:spTree>
    <p:extLst>
      <p:ext uri="{BB962C8B-B14F-4D97-AF65-F5344CB8AC3E}">
        <p14:creationId xmlns:p14="http://schemas.microsoft.com/office/powerpoint/2010/main" val="2367919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4199</TotalTime>
  <Words>4196</Words>
  <Application>Microsoft Office PowerPoint</Application>
  <PresentationFormat>Widescreen</PresentationFormat>
  <Paragraphs>307</Paragraphs>
  <Slides>31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Arial Narrow</vt:lpstr>
      <vt:lpstr>Arial Unicode MS</vt:lpstr>
      <vt:lpstr>Calibri</vt:lpstr>
      <vt:lpstr>Calibri Light</vt:lpstr>
      <vt:lpstr>Garamond</vt:lpstr>
      <vt:lpstr>Wingdings</vt:lpstr>
      <vt:lpstr>Office Theme</vt:lpstr>
      <vt:lpstr>MODULE 15   THE TENDERING PROCESS</vt:lpstr>
      <vt:lpstr>MODULE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Asafo Adjei</dc:creator>
  <cp:lastModifiedBy>NSK APPIAH</cp:lastModifiedBy>
  <cp:revision>262</cp:revision>
  <dcterms:created xsi:type="dcterms:W3CDTF">2018-05-22T15:43:43Z</dcterms:created>
  <dcterms:modified xsi:type="dcterms:W3CDTF">2018-06-26T10:21:26Z</dcterms:modified>
</cp:coreProperties>
</file>