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sldIdLst>
    <p:sldId id="256" r:id="rId2"/>
    <p:sldId id="272" r:id="rId3"/>
    <p:sldId id="257" r:id="rId4"/>
    <p:sldId id="258" r:id="rId5"/>
    <p:sldId id="329" r:id="rId6"/>
    <p:sldId id="430" r:id="rId7"/>
    <p:sldId id="330" r:id="rId8"/>
    <p:sldId id="339" r:id="rId9"/>
    <p:sldId id="341" r:id="rId10"/>
    <p:sldId id="369" r:id="rId11"/>
    <p:sldId id="352" r:id="rId12"/>
    <p:sldId id="355" r:id="rId13"/>
    <p:sldId id="361" r:id="rId14"/>
    <p:sldId id="426" r:id="rId15"/>
    <p:sldId id="376" r:id="rId16"/>
    <p:sldId id="378" r:id="rId17"/>
    <p:sldId id="379" r:id="rId18"/>
    <p:sldId id="380" r:id="rId19"/>
    <p:sldId id="382" r:id="rId20"/>
    <p:sldId id="375" r:id="rId21"/>
    <p:sldId id="383" r:id="rId22"/>
    <p:sldId id="395" r:id="rId23"/>
    <p:sldId id="417" r:id="rId24"/>
    <p:sldId id="427" r:id="rId25"/>
    <p:sldId id="419" r:id="rId26"/>
    <p:sldId id="421" r:id="rId27"/>
    <p:sldId id="396" r:id="rId28"/>
    <p:sldId id="397" r:id="rId29"/>
    <p:sldId id="398" r:id="rId30"/>
    <p:sldId id="429" r:id="rId31"/>
    <p:sldId id="371" r:id="rId3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8" d="100"/>
          <a:sy n="48" d="100"/>
        </p:scale>
        <p:origin x="582" y="42"/>
      </p:cViewPr>
      <p:guideLst>
        <p:guide orient="horz" pos="2160"/>
        <p:guide pos="2880"/>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59904F53-5AEA-4047-A30F-FAB020C6098F}" type="datetimeFigureOut">
              <a:rPr lang="en-US" smtClean="0"/>
              <a:pPr/>
              <a:t>19-Sep-18</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F51C319E-BB94-45F5-B120-1821641CFDC7}"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9904F53-5AEA-4047-A30F-FAB020C6098F}" type="datetimeFigureOut">
              <a:rPr lang="en-US" smtClean="0"/>
              <a:pPr/>
              <a:t>19-Sep-18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1C319E-BB94-45F5-B120-1821641CFDC7}"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59904F53-5AEA-4047-A30F-FAB020C6098F}" type="datetimeFigureOut">
              <a:rPr lang="en-US" smtClean="0"/>
              <a:pPr/>
              <a:t>19-Sep-18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1C319E-BB94-45F5-B120-1821641CFDC7}"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59904F53-5AEA-4047-A30F-FAB020C6098F}" type="datetimeFigureOut">
              <a:rPr lang="en-US" smtClean="0"/>
              <a:pPr/>
              <a:t>19-Sep-18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51C319E-BB94-45F5-B120-1821641CFDC7}"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59904F53-5AEA-4047-A30F-FAB020C6098F}" type="datetimeFigureOut">
              <a:rPr lang="en-US" smtClean="0"/>
              <a:pPr/>
              <a:t>19-Sep-18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51C319E-BB94-45F5-B120-1821641CFDC7}"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59904F53-5AEA-4047-A30F-FAB020C6098F}" type="datetimeFigureOut">
              <a:rPr lang="en-US" smtClean="0"/>
              <a:pPr/>
              <a:t>19-Sep-18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51C319E-BB94-45F5-B120-1821641CFDC7}"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9904F53-5AEA-4047-A30F-FAB020C6098F}" type="datetimeFigureOut">
              <a:rPr lang="en-US" smtClean="0"/>
              <a:pPr/>
              <a:t>19-Sep-18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51C319E-BB94-45F5-B120-1821641CFDC7}"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59904F53-5AEA-4047-A30F-FAB020C6098F}" type="datetimeFigureOut">
              <a:rPr lang="en-US" smtClean="0"/>
              <a:pPr/>
              <a:t>19-Sep-18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51C319E-BB94-45F5-B120-1821641CFDC7}"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59904F53-5AEA-4047-A30F-FAB020C6098F}" type="datetimeFigureOut">
              <a:rPr lang="en-US" smtClean="0"/>
              <a:pPr/>
              <a:t>19-Sep-18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F51C319E-BB94-45F5-B120-1821641CFDC7}" type="slidenum">
              <a:rPr lang="en-US" smtClean="0"/>
              <a:pPr/>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9904F53-5AEA-4047-A30F-FAB020C6098F}" type="datetimeFigureOut">
              <a:rPr lang="en-US" smtClean="0"/>
              <a:pPr/>
              <a:t>19-Sep-18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1C319E-BB94-45F5-B120-1821641CFDC7}"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9904F53-5AEA-4047-A30F-FAB020C6098F}" type="datetimeFigureOut">
              <a:rPr lang="en-US" smtClean="0"/>
              <a:pPr/>
              <a:t>19-Sep-18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1C319E-BB94-45F5-B120-1821641CFDC7}"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59904F53-5AEA-4047-A30F-FAB020C6098F}" type="datetimeFigureOut">
              <a:rPr lang="en-US" smtClean="0"/>
              <a:pPr/>
              <a:t>19-Sep-18</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F51C319E-BB94-45F5-B120-1821641CFDC7}" type="slidenum">
              <a:rPr lang="en-US" smtClean="0"/>
              <a:pPr/>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4800" y="632750"/>
            <a:ext cx="8229600" cy="2895600"/>
          </a:xfrm>
        </p:spPr>
        <p:txBody>
          <a:bodyPr>
            <a:noAutofit/>
          </a:bodyPr>
          <a:lstStyle/>
          <a:p>
            <a:pPr algn="ctr"/>
            <a:r>
              <a:rPr lang="en-US" sz="3200" dirty="0" smtClean="0">
                <a:effectLst/>
                <a:latin typeface="+mn-lt"/>
              </a:rPr>
              <a:t>ORIENTATION PROGRAMME FOR NEW STAFF OF LOCAL GOVERNMENT SERVICE</a:t>
            </a:r>
            <a:br>
              <a:rPr lang="en-US" sz="3200" dirty="0" smtClean="0">
                <a:effectLst/>
                <a:latin typeface="+mn-lt"/>
              </a:rPr>
            </a:br>
            <a:r>
              <a:rPr lang="en-US" sz="3200" dirty="0">
                <a:effectLst/>
                <a:latin typeface="+mn-lt"/>
              </a:rPr>
              <a:t/>
            </a:r>
            <a:br>
              <a:rPr lang="en-US" sz="3200" dirty="0">
                <a:effectLst/>
                <a:latin typeface="+mn-lt"/>
              </a:rPr>
            </a:br>
            <a:r>
              <a:rPr lang="en-US" sz="3200" dirty="0" smtClean="0">
                <a:effectLst/>
                <a:latin typeface="+mn-lt"/>
              </a:rPr>
              <a:t>TOPIC:  LEADERSHIP AND MANAGEMENT OF LOCAL GOVERNMENTS</a:t>
            </a:r>
            <a:endParaRPr lang="en-US" sz="3200" dirty="0">
              <a:latin typeface="+mn-lt"/>
            </a:endParaRPr>
          </a:p>
        </p:txBody>
      </p:sp>
      <p:sp>
        <p:nvSpPr>
          <p:cNvPr id="3" name="Subtitle 2"/>
          <p:cNvSpPr>
            <a:spLocks noGrp="1"/>
          </p:cNvSpPr>
          <p:nvPr>
            <p:ph type="subTitle" idx="1"/>
          </p:nvPr>
        </p:nvSpPr>
        <p:spPr>
          <a:xfrm>
            <a:off x="152400" y="4191000"/>
            <a:ext cx="8159496" cy="2438400"/>
          </a:xfrm>
        </p:spPr>
        <p:txBody>
          <a:bodyPr>
            <a:noAutofit/>
          </a:bodyPr>
          <a:lstStyle/>
          <a:p>
            <a:pPr algn="ctr"/>
            <a:r>
              <a:rPr lang="en-US" sz="2800" dirty="0" smtClean="0"/>
              <a:t>BY</a:t>
            </a:r>
          </a:p>
          <a:p>
            <a:pPr algn="ctr"/>
            <a:r>
              <a:rPr lang="en-US" sz="2800" dirty="0" smtClean="0"/>
              <a:t>INSTITUTE OF LOCAL GOVERNMENT STUDIES</a:t>
            </a:r>
          </a:p>
          <a:p>
            <a:pPr algn="ctr"/>
            <a:endParaRPr lang="en-US" sz="2800" dirty="0"/>
          </a:p>
          <a:p>
            <a:pPr algn="ctr"/>
            <a:r>
              <a:rPr lang="en-US" sz="2400" dirty="0" smtClean="0"/>
              <a:t>OCTOBER, 2018</a:t>
            </a: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descr="C:\Users\Mawunyo\Documents\ILGS\2015\PUBLICATIONS\Letter heads\CREST.jpg"/>
          <p:cNvPicPr/>
          <p:nvPr/>
        </p:nvPicPr>
        <p:blipFill rotWithShape="1">
          <a:blip r:embed="rId3" cstate="print">
            <a:extLst>
              <a:ext uri="{28A0092B-C50C-407E-A947-70E740481C1C}">
                <a14:useLocalDpi xmlns:a14="http://schemas.microsoft.com/office/drawing/2010/main" val="0"/>
              </a:ext>
            </a:extLst>
          </a:blip>
          <a:srcRect l="9779" t="11069" r="9426" b="11295"/>
          <a:stretch/>
        </p:blipFill>
        <p:spPr bwMode="auto">
          <a:xfrm>
            <a:off x="8010811" y="46300"/>
            <a:ext cx="1047178" cy="968904"/>
          </a:xfrm>
          <a:prstGeom prst="rect">
            <a:avLst/>
          </a:prstGeom>
          <a:noFill/>
          <a:ln>
            <a:noFill/>
          </a:ln>
          <a:extLst>
            <a:ext uri="{53640926-AAD7-44D8-BBD7-CCE9431645EC}">
              <a14:shadowObscured xmlns:a14="http://schemas.microsoft.com/office/drawing/2010/main"/>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389888"/>
          </a:xfrm>
        </p:spPr>
        <p:txBody>
          <a:bodyPr>
            <a:normAutofit/>
          </a:bodyPr>
          <a:lstStyle/>
          <a:p>
            <a:pPr algn="ctr"/>
            <a:r>
              <a:rPr lang="en-US" sz="6000" b="1" dirty="0" smtClean="0"/>
              <a:t>Content</a:t>
            </a:r>
            <a:endParaRPr lang="en-US" sz="6000" b="1" dirty="0"/>
          </a:p>
        </p:txBody>
      </p:sp>
      <p:sp>
        <p:nvSpPr>
          <p:cNvPr id="3" name="Content Placeholder 2"/>
          <p:cNvSpPr>
            <a:spLocks noGrp="1"/>
          </p:cNvSpPr>
          <p:nvPr>
            <p:ph idx="1"/>
          </p:nvPr>
        </p:nvSpPr>
        <p:spPr>
          <a:xfrm>
            <a:off x="0" y="1985730"/>
            <a:ext cx="9143999" cy="4872270"/>
          </a:xfrm>
        </p:spPr>
        <p:txBody>
          <a:bodyPr>
            <a:normAutofit/>
          </a:bodyPr>
          <a:lstStyle/>
          <a:p>
            <a:r>
              <a:rPr lang="en-US" sz="2800" dirty="0" smtClean="0"/>
              <a:t>Key Concepts: Organisations, </a:t>
            </a:r>
            <a:r>
              <a:rPr lang="en-US" sz="2800" dirty="0"/>
              <a:t>M</a:t>
            </a:r>
            <a:r>
              <a:rPr lang="en-US" sz="2800" dirty="0" smtClean="0"/>
              <a:t>anagement and Leadership</a:t>
            </a:r>
          </a:p>
          <a:p>
            <a:r>
              <a:rPr lang="en-US" sz="2800" dirty="0" smtClean="0"/>
              <a:t>Local Governments as Organisations</a:t>
            </a:r>
          </a:p>
          <a:p>
            <a:r>
              <a:rPr lang="en-US" sz="2800" dirty="0" smtClean="0"/>
              <a:t>Features and how they apply</a:t>
            </a:r>
          </a:p>
          <a:p>
            <a:pPr lvl="1" algn="just"/>
            <a:r>
              <a:rPr lang="en-US" dirty="0" smtClean="0"/>
              <a:t>Structure</a:t>
            </a:r>
          </a:p>
          <a:p>
            <a:pPr lvl="1" algn="just"/>
            <a:r>
              <a:rPr lang="en-US" dirty="0" smtClean="0"/>
              <a:t>Input-Processes-Output Relations</a:t>
            </a:r>
          </a:p>
          <a:p>
            <a:pPr lvl="1" algn="just"/>
            <a:r>
              <a:rPr lang="en-US" dirty="0" smtClean="0"/>
              <a:t>Technology</a:t>
            </a:r>
          </a:p>
          <a:p>
            <a:pPr lvl="1" algn="just"/>
            <a:r>
              <a:rPr lang="en-US" dirty="0" smtClean="0"/>
              <a:t>People</a:t>
            </a:r>
          </a:p>
          <a:p>
            <a:pPr lvl="1" algn="just"/>
            <a:r>
              <a:rPr lang="en-US" dirty="0" smtClean="0"/>
              <a:t>Results</a:t>
            </a:r>
          </a:p>
          <a:p>
            <a:pPr algn="just"/>
            <a:r>
              <a:rPr lang="en-US" sz="2800" dirty="0" smtClean="0"/>
              <a:t>Management and Leadership Roles</a:t>
            </a:r>
          </a:p>
          <a:p>
            <a:pPr algn="just"/>
            <a:endParaRPr lang="en-US" dirty="0" smtClean="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6248400" cy="1066800"/>
          </a:xfrm>
        </p:spPr>
        <p:txBody>
          <a:bodyPr/>
          <a:lstStyle/>
          <a:p>
            <a:pPr algn="ctr"/>
            <a:r>
              <a:rPr lang="en-US" b="1" dirty="0" smtClean="0"/>
              <a:t>Objectives</a:t>
            </a:r>
            <a:endParaRPr lang="en-US" b="1" dirty="0"/>
          </a:p>
        </p:txBody>
      </p:sp>
      <p:sp>
        <p:nvSpPr>
          <p:cNvPr id="3" name="Content Placeholder 2"/>
          <p:cNvSpPr>
            <a:spLocks noGrp="1"/>
          </p:cNvSpPr>
          <p:nvPr>
            <p:ph idx="1"/>
          </p:nvPr>
        </p:nvSpPr>
        <p:spPr>
          <a:xfrm>
            <a:off x="0" y="1676400"/>
            <a:ext cx="9144000" cy="5181600"/>
          </a:xfrm>
        </p:spPr>
        <p:txBody>
          <a:bodyPr>
            <a:normAutofit/>
          </a:bodyPr>
          <a:lstStyle/>
          <a:p>
            <a:pPr lvl="0" algn="just"/>
            <a:r>
              <a:rPr lang="en-GB" sz="3200" dirty="0" smtClean="0"/>
              <a:t>Examine </a:t>
            </a:r>
            <a:r>
              <a:rPr lang="en-GB" sz="3200" dirty="0"/>
              <a:t>the </a:t>
            </a:r>
            <a:r>
              <a:rPr lang="en-GB" sz="3200" dirty="0" smtClean="0"/>
              <a:t>concept of organisations and how it applies to local governments</a:t>
            </a:r>
          </a:p>
          <a:p>
            <a:pPr lvl="0" algn="just"/>
            <a:r>
              <a:rPr lang="en-GB" sz="3200" dirty="0" smtClean="0"/>
              <a:t>Explain how local governments processes inputs into outputs and the factors involved</a:t>
            </a:r>
          </a:p>
          <a:p>
            <a:pPr lvl="0" algn="just"/>
            <a:r>
              <a:rPr lang="en-GB" sz="3200" dirty="0" smtClean="0"/>
              <a:t>Examine leadership and management styles in MMDAs and how they apply to new staff</a:t>
            </a:r>
          </a:p>
          <a:p>
            <a:pPr lvl="0" algn="just"/>
            <a:r>
              <a:rPr lang="en-GB" sz="3200" dirty="0" smtClean="0"/>
              <a:t>Identify opportunities and challenges that are critical for new staff to transit successfully into the local government service work environment.</a:t>
            </a:r>
          </a:p>
          <a:p>
            <a:pPr algn="just"/>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3500" y="704088"/>
            <a:ext cx="6515100" cy="972312"/>
          </a:xfrm>
        </p:spPr>
        <p:txBody>
          <a:bodyPr/>
          <a:lstStyle/>
          <a:p>
            <a:pPr algn="ctr"/>
            <a:r>
              <a:rPr lang="en-US" b="1" dirty="0" smtClean="0"/>
              <a:t>Expectations</a:t>
            </a:r>
            <a:endParaRPr lang="en-US" b="1" dirty="0"/>
          </a:p>
        </p:txBody>
      </p:sp>
      <p:sp>
        <p:nvSpPr>
          <p:cNvPr id="3" name="Content Placeholder 2"/>
          <p:cNvSpPr>
            <a:spLocks noGrp="1"/>
          </p:cNvSpPr>
          <p:nvPr>
            <p:ph idx="1"/>
          </p:nvPr>
        </p:nvSpPr>
        <p:spPr>
          <a:xfrm>
            <a:off x="0" y="1676400"/>
            <a:ext cx="9144000" cy="5181600"/>
          </a:xfrm>
        </p:spPr>
        <p:txBody>
          <a:bodyPr/>
          <a:lstStyle/>
          <a:p>
            <a:r>
              <a:rPr lang="en-US" sz="3600" dirty="0"/>
              <a:t>By the end of </a:t>
            </a:r>
            <a:r>
              <a:rPr lang="en-US" sz="3600" dirty="0" smtClean="0"/>
              <a:t>the presentation, new staff will be able </a:t>
            </a:r>
            <a:r>
              <a:rPr lang="en-US" sz="3600" dirty="0"/>
              <a:t>to:</a:t>
            </a:r>
          </a:p>
          <a:p>
            <a:pPr lvl="1"/>
            <a:r>
              <a:rPr lang="en-GB" sz="3000" dirty="0" smtClean="0"/>
              <a:t>Increase their understanding of the organisational set- up and processes in MMDAs</a:t>
            </a:r>
          </a:p>
          <a:p>
            <a:pPr lvl="1"/>
            <a:r>
              <a:rPr lang="en-GB" sz="3000" dirty="0" smtClean="0"/>
              <a:t>Relate their understanding of elements of MMDAs as organisations to their expected roles in the office</a:t>
            </a:r>
            <a:endParaRPr lang="en-GB" sz="3000" dirty="0"/>
          </a:p>
          <a:p>
            <a:pPr lvl="1"/>
            <a:r>
              <a:rPr lang="en-US" sz="3000" dirty="0" smtClean="0"/>
              <a:t>Identify critical roles of management and leadership in responsive service delivery of MMDAs.</a:t>
            </a:r>
            <a:endParaRPr lang="en-GB" sz="3000" dirty="0"/>
          </a:p>
          <a:p>
            <a:pPr marL="393192" lvl="1" indent="0" algn="just">
              <a:buNone/>
            </a:pPr>
            <a:endParaRPr lang="en-US" dirty="0" smtClean="0"/>
          </a:p>
          <a:p>
            <a:pPr lvl="1" algn="just"/>
            <a:endParaRPr lang="en-US" dirty="0"/>
          </a:p>
          <a:p>
            <a:pPr algn="just"/>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295400"/>
          </a:xfrm>
        </p:spPr>
        <p:txBody>
          <a:bodyPr/>
          <a:lstStyle/>
          <a:p>
            <a:pPr algn="ctr"/>
            <a:r>
              <a:rPr lang="en-US" b="1" dirty="0" smtClean="0"/>
              <a:t>Are MMDAs Organizations?</a:t>
            </a:r>
            <a:endParaRPr lang="en-US" b="1" dirty="0"/>
          </a:p>
        </p:txBody>
      </p:sp>
      <p:sp>
        <p:nvSpPr>
          <p:cNvPr id="3" name="Content Placeholder 2"/>
          <p:cNvSpPr>
            <a:spLocks noGrp="1"/>
          </p:cNvSpPr>
          <p:nvPr>
            <p:ph idx="1"/>
          </p:nvPr>
        </p:nvSpPr>
        <p:spPr>
          <a:xfrm>
            <a:off x="0" y="1935480"/>
            <a:ext cx="9144000" cy="4922520"/>
          </a:xfrm>
        </p:spPr>
        <p:txBody>
          <a:bodyPr/>
          <a:lstStyle/>
          <a:p>
            <a:pPr algn="just"/>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031444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838200"/>
          </a:xfrm>
        </p:spPr>
        <p:txBody>
          <a:bodyPr>
            <a:noAutofit/>
          </a:bodyPr>
          <a:lstStyle/>
          <a:p>
            <a:pPr algn="ctr"/>
            <a:r>
              <a:rPr lang="en-US" sz="6000" b="1" dirty="0" smtClean="0"/>
              <a:t>Organizations</a:t>
            </a:r>
            <a:endParaRPr lang="en-US" sz="6000" b="1" dirty="0"/>
          </a:p>
        </p:txBody>
      </p:sp>
      <p:sp>
        <p:nvSpPr>
          <p:cNvPr id="3" name="Content Placeholder 2"/>
          <p:cNvSpPr>
            <a:spLocks noGrp="1"/>
          </p:cNvSpPr>
          <p:nvPr>
            <p:ph idx="1"/>
          </p:nvPr>
        </p:nvSpPr>
        <p:spPr>
          <a:xfrm>
            <a:off x="0" y="838200"/>
            <a:ext cx="9144000" cy="6019800"/>
          </a:xfrm>
        </p:spPr>
        <p:txBody>
          <a:bodyPr>
            <a:normAutofit fontScale="92500" lnSpcReduction="10000"/>
          </a:bodyPr>
          <a:lstStyle/>
          <a:p>
            <a:r>
              <a:rPr lang="en-US" sz="4000" dirty="0"/>
              <a:t>A consciously coordinated social unit, composed of two or more people, that functions on a relatively continuous basis to achieve a common goal or a set of goals - </a:t>
            </a:r>
            <a:r>
              <a:rPr lang="en-US" sz="4000" b="1" dirty="0"/>
              <a:t>Robbins &amp; Judge, 2011 </a:t>
            </a:r>
            <a:endParaRPr lang="en-US" sz="4000" b="1" dirty="0" smtClean="0"/>
          </a:p>
          <a:p>
            <a:r>
              <a:rPr lang="en-US" sz="4000" dirty="0"/>
              <a:t>A group or an association in which there are defined and accepted roles, positions and responsibilities structured in some relationship to each other in order to achieve a specific objective(s) - </a:t>
            </a:r>
            <a:r>
              <a:rPr lang="en-US" sz="4000" b="1" dirty="0" err="1"/>
              <a:t>Uphoff</a:t>
            </a:r>
            <a:r>
              <a:rPr lang="en-US" sz="4000" b="1" dirty="0"/>
              <a:t>, 1992</a:t>
            </a:r>
          </a:p>
          <a:p>
            <a:pPr marL="0" indent="0">
              <a:buNone/>
            </a:pPr>
            <a:endParaRPr lang="en-US" sz="4000" b="1" dirty="0" smtClean="0"/>
          </a:p>
          <a:p>
            <a:endParaRPr lang="en-US" sz="4000" b="1" dirty="0"/>
          </a:p>
          <a:p>
            <a:endParaRPr lang="en-US" dirty="0"/>
          </a:p>
        </p:txBody>
      </p:sp>
    </p:spTree>
    <p:extLst>
      <p:ext uri="{BB962C8B-B14F-4D97-AF65-F5344CB8AC3E}">
        <p14:creationId xmlns:p14="http://schemas.microsoft.com/office/powerpoint/2010/main" val="164952840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600" y="457200"/>
            <a:ext cx="7696200" cy="1295400"/>
          </a:xfrm>
        </p:spPr>
        <p:txBody>
          <a:bodyPr>
            <a:normAutofit/>
          </a:bodyPr>
          <a:lstStyle/>
          <a:p>
            <a:r>
              <a:rPr lang="en-US" b="1" dirty="0" smtClean="0"/>
              <a:t>Why are they Organizations?</a:t>
            </a:r>
            <a:endParaRPr lang="en-US" b="1" dirty="0"/>
          </a:p>
        </p:txBody>
      </p:sp>
      <p:sp>
        <p:nvSpPr>
          <p:cNvPr id="3" name="Content Placeholder 2"/>
          <p:cNvSpPr>
            <a:spLocks noGrp="1"/>
          </p:cNvSpPr>
          <p:nvPr>
            <p:ph idx="1"/>
          </p:nvPr>
        </p:nvSpPr>
        <p:spPr>
          <a:xfrm>
            <a:off x="0" y="1752600"/>
            <a:ext cx="9144000" cy="5105400"/>
          </a:xfrm>
        </p:spPr>
        <p:txBody>
          <a:bodyPr>
            <a:normAutofit/>
          </a:bodyPr>
          <a:lstStyle/>
          <a:p>
            <a:r>
              <a:rPr lang="en-US" sz="3200" dirty="0" smtClean="0"/>
              <a:t>They seek to meet (or satisfy) a need</a:t>
            </a:r>
          </a:p>
          <a:p>
            <a:r>
              <a:rPr lang="en-US" sz="3200" dirty="0" smtClean="0"/>
              <a:t>They have characteristics or elements of an organisation such as:</a:t>
            </a:r>
          </a:p>
          <a:p>
            <a:pPr lvl="1"/>
            <a:r>
              <a:rPr lang="en-US" dirty="0"/>
              <a:t>Establishment – by Law (Act of Parliament as public organisations). Every Assembly has </a:t>
            </a:r>
            <a:r>
              <a:rPr lang="en-US" dirty="0" smtClean="0"/>
              <a:t>a Legislative Instrument </a:t>
            </a:r>
            <a:endParaRPr lang="en-US" dirty="0"/>
          </a:p>
          <a:p>
            <a:pPr lvl="1"/>
            <a:r>
              <a:rPr lang="en-US" dirty="0"/>
              <a:t>Vision/Goals/Strategies/Plans/Objectives</a:t>
            </a:r>
          </a:p>
          <a:p>
            <a:pPr lvl="1"/>
            <a:r>
              <a:rPr lang="en-US" dirty="0" smtClean="0"/>
              <a:t>Structure </a:t>
            </a:r>
            <a:endParaRPr lang="en-US" dirty="0"/>
          </a:p>
          <a:p>
            <a:pPr lvl="1"/>
            <a:r>
              <a:rPr lang="en-US" dirty="0"/>
              <a:t>Functions</a:t>
            </a:r>
          </a:p>
          <a:p>
            <a:pPr lvl="1"/>
            <a:r>
              <a:rPr lang="en-US" dirty="0"/>
              <a:t>Processes  (input-process-output)</a:t>
            </a:r>
          </a:p>
          <a:p>
            <a:pPr lvl="1"/>
            <a:r>
              <a:rPr lang="en-US" dirty="0"/>
              <a:t>People (human resource)</a:t>
            </a:r>
          </a:p>
          <a:p>
            <a:pPr lvl="1"/>
            <a:r>
              <a:rPr lang="en-US" dirty="0"/>
              <a:t>Technology (work methods and tools for work)</a:t>
            </a:r>
          </a:p>
          <a:p>
            <a:pPr lvl="0" algn="just"/>
            <a:endParaRPr lang="en-US" dirty="0"/>
          </a:p>
          <a:p>
            <a:pPr algn="just"/>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8788083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3500" y="704088"/>
            <a:ext cx="6515100" cy="1143000"/>
          </a:xfrm>
        </p:spPr>
        <p:txBody>
          <a:bodyPr>
            <a:normAutofit/>
          </a:bodyPr>
          <a:lstStyle/>
          <a:p>
            <a:pPr lvl="0" algn="ctr"/>
            <a:r>
              <a:rPr lang="en-US" sz="5400" b="1" dirty="0" smtClean="0"/>
              <a:t>Establishment</a:t>
            </a:r>
            <a:endParaRPr lang="en-US" sz="5400" b="1" dirty="0"/>
          </a:p>
        </p:txBody>
      </p:sp>
      <p:sp>
        <p:nvSpPr>
          <p:cNvPr id="3" name="Content Placeholder 2"/>
          <p:cNvSpPr>
            <a:spLocks noGrp="1"/>
          </p:cNvSpPr>
          <p:nvPr>
            <p:ph idx="1"/>
          </p:nvPr>
        </p:nvSpPr>
        <p:spPr>
          <a:xfrm>
            <a:off x="0" y="1935480"/>
            <a:ext cx="9144000" cy="4922520"/>
          </a:xfrm>
        </p:spPr>
        <p:txBody>
          <a:bodyPr>
            <a:normAutofit/>
          </a:bodyPr>
          <a:lstStyle/>
          <a:p>
            <a:pPr lvl="0"/>
            <a:r>
              <a:rPr lang="en-US" sz="3600" dirty="0" smtClean="0"/>
              <a:t>1992 Constitution - Chapter 20</a:t>
            </a:r>
          </a:p>
          <a:p>
            <a:pPr lvl="0"/>
            <a:r>
              <a:rPr lang="en-US" sz="3600" dirty="0" smtClean="0"/>
              <a:t>Law </a:t>
            </a:r>
            <a:r>
              <a:rPr lang="en-US" sz="3600" dirty="0"/>
              <a:t>(Act of Parliament as public </a:t>
            </a:r>
            <a:r>
              <a:rPr lang="en-US" sz="3600" dirty="0" smtClean="0"/>
              <a:t>organizations) - Local Governance Act, 2016 (Act 936)</a:t>
            </a:r>
          </a:p>
          <a:p>
            <a:pPr lvl="0"/>
            <a:r>
              <a:rPr lang="en-US" sz="3600" dirty="0" smtClean="0"/>
              <a:t>Legislative Instrument establishing respective MMDAs</a:t>
            </a:r>
            <a:endParaRPr lang="en-US" sz="3600"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8709185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4400" b="1" dirty="0" smtClean="0"/>
              <a:t>Vision/Goal/Mission</a:t>
            </a:r>
            <a:endParaRPr lang="en-US" sz="4400" b="1" dirty="0"/>
          </a:p>
        </p:txBody>
      </p:sp>
      <p:sp>
        <p:nvSpPr>
          <p:cNvPr id="3" name="Content Placeholder 2"/>
          <p:cNvSpPr>
            <a:spLocks noGrp="1"/>
          </p:cNvSpPr>
          <p:nvPr>
            <p:ph idx="1"/>
          </p:nvPr>
        </p:nvSpPr>
        <p:spPr>
          <a:xfrm>
            <a:off x="0" y="1935480"/>
            <a:ext cx="9144000" cy="4922520"/>
          </a:xfrm>
        </p:spPr>
        <p:txBody>
          <a:bodyPr>
            <a:normAutofit/>
          </a:bodyPr>
          <a:lstStyle/>
          <a:p>
            <a:r>
              <a:rPr lang="en-US" sz="3200" dirty="0" smtClean="0"/>
              <a:t>Generally, promote development and well-being of local people – improve on the quality of life.</a:t>
            </a:r>
          </a:p>
          <a:p>
            <a:r>
              <a:rPr lang="en-US" sz="3200" dirty="0" smtClean="0"/>
              <a:t>Medium-Term Development Plan (MTDP) spells out the development agenda of the people; hence, Participatory Planning is a requirement</a:t>
            </a:r>
            <a:endParaRPr lang="en-US" sz="3200"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0042896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3500" y="914400"/>
            <a:ext cx="6515100" cy="762000"/>
          </a:xfrm>
        </p:spPr>
        <p:txBody>
          <a:bodyPr>
            <a:normAutofit fontScale="90000"/>
          </a:bodyPr>
          <a:lstStyle/>
          <a:p>
            <a:pPr algn="ctr"/>
            <a:r>
              <a:rPr lang="en-US" sz="5400" b="1" dirty="0" smtClean="0"/>
              <a:t>Structure (Organogram)</a:t>
            </a:r>
            <a:endParaRPr lang="en-US" dirty="0"/>
          </a:p>
        </p:txBody>
      </p:sp>
      <p:sp>
        <p:nvSpPr>
          <p:cNvPr id="5" name="Rectangle 4"/>
          <p:cNvSpPr/>
          <p:nvPr/>
        </p:nvSpPr>
        <p:spPr>
          <a:xfrm>
            <a:off x="0" y="2133600"/>
            <a:ext cx="9144000" cy="1815882"/>
          </a:xfrm>
          <a:prstGeom prst="rect">
            <a:avLst/>
          </a:prstGeom>
        </p:spPr>
        <p:txBody>
          <a:bodyPr wrap="square">
            <a:spAutoFit/>
          </a:bodyPr>
          <a:lstStyle/>
          <a:p>
            <a:r>
              <a:rPr lang="en-US" sz="3600" b="1" dirty="0" smtClean="0"/>
              <a:t>The structure of MMDAs stands for:</a:t>
            </a:r>
          </a:p>
          <a:p>
            <a:r>
              <a:rPr lang="en-US" sz="3600" b="1" dirty="0" smtClean="0"/>
              <a:t>	a. </a:t>
            </a:r>
            <a:r>
              <a:rPr lang="en-US" sz="3800" b="1" dirty="0" smtClean="0"/>
              <a:t>Location of Authority/Functions</a:t>
            </a:r>
          </a:p>
          <a:p>
            <a:r>
              <a:rPr lang="en-US" sz="3800" b="1" dirty="0" smtClean="0"/>
              <a:t>	b. Lines of Communication</a:t>
            </a:r>
            <a:endParaRPr lang="en-US" sz="3800" b="1"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563775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0" y="1273571"/>
            <a:ext cx="9144000" cy="5584429"/>
          </a:xfrm>
        </p:spPr>
        <p:txBody>
          <a:bodyPr>
            <a:normAutofit/>
          </a:bodyPr>
          <a:lstStyle/>
          <a:p>
            <a:r>
              <a:rPr lang="en-US" sz="3600" b="1" dirty="0" smtClean="0"/>
              <a:t>The Hierarchy of the MMDAs comprises:</a:t>
            </a:r>
          </a:p>
          <a:p>
            <a:pPr lvl="1"/>
            <a:r>
              <a:rPr lang="en-US" sz="3400" b="1" dirty="0" smtClean="0"/>
              <a:t>The Chief Executive (the Political and Executive Head)</a:t>
            </a:r>
          </a:p>
          <a:p>
            <a:pPr lvl="1"/>
            <a:r>
              <a:rPr lang="en-US" sz="3400" b="1" dirty="0" smtClean="0"/>
              <a:t>Coordinating Director (the Head of Bureaucracy)</a:t>
            </a:r>
          </a:p>
          <a:p>
            <a:pPr lvl="1"/>
            <a:r>
              <a:rPr lang="en-US" sz="3400" b="1" dirty="0" smtClean="0"/>
              <a:t>Heads of Departments</a:t>
            </a:r>
          </a:p>
          <a:p>
            <a:pPr lvl="1"/>
            <a:r>
              <a:rPr lang="en-US" sz="3400" b="1" dirty="0" smtClean="0"/>
              <a:t>Senior Officers by designation, mid-level and Junior Staff plus others</a:t>
            </a:r>
            <a:endParaRPr lang="en-US" sz="3400" dirty="0"/>
          </a:p>
        </p:txBody>
      </p:sp>
      <p:pic>
        <p:nvPicPr>
          <p:cNvPr id="3" name="Picture 2"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6215868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273571"/>
            <a:ext cx="9144000" cy="580296"/>
          </a:xfrm>
        </p:spPr>
        <p:txBody>
          <a:bodyPr>
            <a:noAutofit/>
          </a:bodyPr>
          <a:lstStyle/>
          <a:p>
            <a:pPr lvl="0" algn="ctr"/>
            <a:r>
              <a:rPr lang="en-US" sz="5400" b="1" dirty="0" smtClean="0"/>
              <a:t>Functions of the Organization</a:t>
            </a:r>
            <a:endParaRPr lang="en-US" sz="5400" b="1" dirty="0"/>
          </a:p>
        </p:txBody>
      </p:sp>
      <p:sp>
        <p:nvSpPr>
          <p:cNvPr id="3" name="Content Placeholder 2"/>
          <p:cNvSpPr>
            <a:spLocks noGrp="1"/>
          </p:cNvSpPr>
          <p:nvPr>
            <p:ph idx="1"/>
          </p:nvPr>
        </p:nvSpPr>
        <p:spPr>
          <a:xfrm>
            <a:off x="0" y="1935480"/>
            <a:ext cx="9144000" cy="4922520"/>
          </a:xfrm>
        </p:spPr>
        <p:txBody>
          <a:bodyPr>
            <a:normAutofit/>
          </a:bodyPr>
          <a:lstStyle/>
          <a:p>
            <a:r>
              <a:rPr lang="en-US" sz="3200" b="1" dirty="0" smtClean="0"/>
              <a:t>What the organization sets out to do;</a:t>
            </a:r>
          </a:p>
          <a:p>
            <a:r>
              <a:rPr lang="en-US" sz="3200" b="1" dirty="0" smtClean="0"/>
              <a:t>Job description of individual workers</a:t>
            </a:r>
          </a:p>
          <a:p>
            <a:r>
              <a:rPr lang="en-US" sz="3200" b="1" dirty="0" smtClean="0"/>
              <a:t>Job description of staff dovetails into the organizational function in order to meet the organizational goals.</a:t>
            </a:r>
          </a:p>
          <a:p>
            <a:r>
              <a:rPr lang="en-US" sz="3200" b="1" dirty="0" smtClean="0"/>
              <a:t>Failure to perform your role will prevent the organization from meeting its goals</a:t>
            </a:r>
            <a:endParaRPr lang="en-US" sz="3200"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0073025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3500" y="533400"/>
            <a:ext cx="6515100" cy="1066800"/>
          </a:xfrm>
        </p:spPr>
        <p:txBody>
          <a:bodyPr>
            <a:normAutofit/>
          </a:bodyPr>
          <a:lstStyle/>
          <a:p>
            <a:pPr algn="ctr"/>
            <a:r>
              <a:rPr lang="en-US" sz="6000" b="1" dirty="0" smtClean="0"/>
              <a:t>Processes</a:t>
            </a:r>
            <a:endParaRPr lang="en-US" sz="6000" dirty="0"/>
          </a:p>
        </p:txBody>
      </p:sp>
      <p:sp>
        <p:nvSpPr>
          <p:cNvPr id="3" name="Content Placeholder 2"/>
          <p:cNvSpPr>
            <a:spLocks noGrp="1"/>
          </p:cNvSpPr>
          <p:nvPr>
            <p:ph idx="1"/>
          </p:nvPr>
        </p:nvSpPr>
        <p:spPr>
          <a:xfrm>
            <a:off x="0" y="1600200"/>
            <a:ext cx="9144000" cy="5257800"/>
          </a:xfrm>
        </p:spPr>
        <p:txBody>
          <a:bodyPr>
            <a:normAutofit/>
          </a:bodyPr>
          <a:lstStyle/>
          <a:p>
            <a:r>
              <a:rPr lang="en-US" sz="3600" dirty="0"/>
              <a:t>T</a:t>
            </a:r>
            <a:r>
              <a:rPr lang="en-US" sz="3600" dirty="0" smtClean="0"/>
              <a:t>he methods that have been established by the MMDAs for carrying out its activities - </a:t>
            </a:r>
            <a:r>
              <a:rPr lang="en-US" sz="3600" b="1" dirty="0" smtClean="0"/>
              <a:t>Due Process</a:t>
            </a:r>
            <a:r>
              <a:rPr lang="en-US" sz="3600" dirty="0" smtClean="0"/>
              <a:t>. Internal and External methods. Examples:</a:t>
            </a:r>
          </a:p>
          <a:p>
            <a:pPr lvl="1" algn="just"/>
            <a:r>
              <a:rPr lang="en-US" sz="3200" dirty="0" smtClean="0">
                <a:latin typeface="Times New Roman" panose="02020603050405020304" pitchFamily="18" charset="0"/>
                <a:cs typeface="Times New Roman" panose="02020603050405020304" pitchFamily="18" charset="0"/>
              </a:rPr>
              <a:t>Attendance Register (Clock-in system)  </a:t>
            </a:r>
          </a:p>
          <a:p>
            <a:pPr lvl="1" algn="just"/>
            <a:r>
              <a:rPr lang="en-US" sz="3200" dirty="0" smtClean="0">
                <a:latin typeface="Times New Roman" panose="02020603050405020304" pitchFamily="18" charset="0"/>
                <a:cs typeface="Times New Roman" panose="02020603050405020304" pitchFamily="18" charset="0"/>
              </a:rPr>
              <a:t>Administrative procedures</a:t>
            </a:r>
          </a:p>
          <a:p>
            <a:pPr lvl="1" algn="just"/>
            <a:r>
              <a:rPr lang="en-US" sz="3200" dirty="0" smtClean="0">
                <a:latin typeface="Times New Roman" panose="02020603050405020304" pitchFamily="18" charset="0"/>
                <a:cs typeface="Times New Roman" panose="02020603050405020304" pitchFamily="18" charset="0"/>
              </a:rPr>
              <a:t>Memos, Reports, etc.</a:t>
            </a:r>
          </a:p>
          <a:p>
            <a:pPr lvl="1" algn="just"/>
            <a:r>
              <a:rPr lang="en-US" sz="3200" dirty="0" smtClean="0">
                <a:latin typeface="Times New Roman" panose="02020603050405020304" pitchFamily="18" charset="0"/>
                <a:cs typeface="Times New Roman" panose="02020603050405020304" pitchFamily="18" charset="0"/>
              </a:rPr>
              <a:t>Participatory Planning Process</a:t>
            </a:r>
          </a:p>
          <a:p>
            <a:pPr lvl="1" algn="just"/>
            <a:r>
              <a:rPr lang="en-US" sz="3200" dirty="0" smtClean="0">
                <a:latin typeface="Times New Roman" panose="02020603050405020304" pitchFamily="18" charset="0"/>
                <a:cs typeface="Times New Roman" panose="02020603050405020304" pitchFamily="18" charset="0"/>
              </a:rPr>
              <a:t>Budget and Fee-fixing Process</a:t>
            </a:r>
          </a:p>
          <a:p>
            <a:pPr algn="just"/>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32078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648" y="1828800"/>
            <a:ext cx="9144000" cy="5029200"/>
          </a:xfrm>
        </p:spPr>
        <p:txBody>
          <a:bodyPr>
            <a:normAutofit/>
          </a:bodyPr>
          <a:lstStyle/>
          <a:p>
            <a:r>
              <a:rPr lang="en-GB" sz="3600" dirty="0" smtClean="0"/>
              <a:t>MMDAs receive inputs, process them to become outputs or outcomes</a:t>
            </a:r>
          </a:p>
          <a:p>
            <a:pPr lvl="1"/>
            <a:r>
              <a:rPr lang="en-GB" sz="3400" dirty="0" smtClean="0"/>
              <a:t>E.g. Bye-laws</a:t>
            </a:r>
          </a:p>
          <a:p>
            <a:pPr lvl="1"/>
            <a:r>
              <a:rPr lang="en-GB" sz="3400" dirty="0" smtClean="0"/>
              <a:t>Medium-Term Development </a:t>
            </a:r>
            <a:r>
              <a:rPr lang="en-GB" sz="3400" dirty="0"/>
              <a:t>P</a:t>
            </a:r>
            <a:r>
              <a:rPr lang="en-GB" sz="3400" dirty="0" smtClean="0"/>
              <a:t>lans</a:t>
            </a:r>
          </a:p>
          <a:p>
            <a:pPr lvl="1"/>
            <a:r>
              <a:rPr lang="en-GB" sz="3400" dirty="0" smtClean="0"/>
              <a:t>Fees, fines, etc. that are fixed</a:t>
            </a:r>
            <a:endParaRPr lang="en-GB" sz="3400"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descr="C:\Users\Mawunyo\Documents\ILGS\2015\PUBLICATIONS\Letter heads\CREST.jpg"/>
          <p:cNvPicPr/>
          <p:nvPr/>
        </p:nvPicPr>
        <p:blipFill rotWithShape="1">
          <a:blip r:embed="rId3"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78909877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09601"/>
            <a:ext cx="8229600" cy="908986"/>
          </a:xfrm>
        </p:spPr>
        <p:txBody>
          <a:bodyPr>
            <a:normAutofit/>
          </a:bodyPr>
          <a:lstStyle/>
          <a:p>
            <a:pPr algn="ctr"/>
            <a:r>
              <a:rPr lang="en-US" sz="4800" b="1" dirty="0" smtClean="0"/>
              <a:t>Inputs, Outputs &amp; Outcomes </a:t>
            </a:r>
            <a:endParaRPr lang="en-US" sz="4800" b="1" dirty="0"/>
          </a:p>
        </p:txBody>
      </p:sp>
      <p:sp>
        <p:nvSpPr>
          <p:cNvPr id="3" name="Content Placeholder 2"/>
          <p:cNvSpPr>
            <a:spLocks noGrp="1"/>
          </p:cNvSpPr>
          <p:nvPr>
            <p:ph idx="1"/>
          </p:nvPr>
        </p:nvSpPr>
        <p:spPr>
          <a:xfrm>
            <a:off x="0" y="1600200"/>
            <a:ext cx="9144000" cy="5257800"/>
          </a:xfrm>
        </p:spPr>
        <p:txBody>
          <a:bodyPr>
            <a:normAutofit fontScale="85000" lnSpcReduction="10000"/>
          </a:bodyPr>
          <a:lstStyle/>
          <a:p>
            <a:r>
              <a:rPr lang="en-US" sz="4100" b="1" dirty="0" smtClean="0"/>
              <a:t>Inputs</a:t>
            </a:r>
            <a:r>
              <a:rPr lang="en-US" sz="4100" dirty="0" smtClean="0"/>
              <a:t> - contributions from the local people and from the Central Government</a:t>
            </a:r>
          </a:p>
          <a:p>
            <a:r>
              <a:rPr lang="en-US" sz="4100" b="1" dirty="0"/>
              <a:t>O</a:t>
            </a:r>
            <a:r>
              <a:rPr lang="en-US" sz="4100" b="1" dirty="0" smtClean="0"/>
              <a:t>utputs</a:t>
            </a:r>
            <a:r>
              <a:rPr lang="en-US" sz="4100" dirty="0" smtClean="0"/>
              <a:t> - services and infrastructure projects that are provided: boreholes, roads, schools, hospitals, markets, lorry parks, etc.</a:t>
            </a:r>
          </a:p>
          <a:p>
            <a:r>
              <a:rPr lang="en-US" sz="4100" b="1" dirty="0" smtClean="0"/>
              <a:t>Outcomes</a:t>
            </a:r>
            <a:r>
              <a:rPr lang="en-US" sz="4100" dirty="0" smtClean="0"/>
              <a:t> - </a:t>
            </a:r>
            <a:endParaRPr lang="en-US" sz="4100" dirty="0"/>
          </a:p>
          <a:p>
            <a:pPr marL="0" indent="0">
              <a:buNone/>
            </a:pPr>
            <a:r>
              <a:rPr lang="en-US" sz="3200" dirty="0" smtClean="0"/>
              <a:t> 	</a:t>
            </a:r>
            <a:r>
              <a:rPr lang="en-US" sz="3600" dirty="0" smtClean="0"/>
              <a:t>- </a:t>
            </a:r>
            <a:r>
              <a:rPr lang="en-US" sz="3600" dirty="0"/>
              <a:t>Access to improved community services </a:t>
            </a:r>
            <a:r>
              <a:rPr lang="en-US" sz="3600" dirty="0" smtClean="0"/>
              <a:t>	(</a:t>
            </a:r>
            <a:r>
              <a:rPr lang="en-US" sz="3600" dirty="0"/>
              <a:t>sanitation, water, transportation, electricity)</a:t>
            </a:r>
          </a:p>
          <a:p>
            <a:pPr marL="0" indent="0">
              <a:buNone/>
            </a:pPr>
            <a:r>
              <a:rPr lang="en-US" sz="3600" dirty="0" smtClean="0"/>
              <a:t>	- Access to better education</a:t>
            </a:r>
            <a:r>
              <a:rPr lang="en-US" sz="3600" dirty="0"/>
              <a:t>, healthcare, </a:t>
            </a:r>
            <a:r>
              <a:rPr lang="en-US" sz="3600" dirty="0" smtClean="0"/>
              <a:t>	housing</a:t>
            </a:r>
            <a:r>
              <a:rPr lang="en-US" sz="3600" dirty="0"/>
              <a:t>, reduced crime)</a:t>
            </a:r>
          </a:p>
          <a:p>
            <a:pPr marL="0" indent="0">
              <a:buNone/>
            </a:pPr>
            <a:endParaRPr lang="en-US" sz="3600" dirty="0"/>
          </a:p>
          <a:p>
            <a:pPr marL="0" indent="0">
              <a:buNone/>
            </a:pPr>
            <a:endParaRPr lang="en-US" sz="3600" dirty="0"/>
          </a:p>
          <a:p>
            <a:endParaRPr lang="en-US" sz="3600"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0623518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966899"/>
          </a:xfrm>
        </p:spPr>
        <p:txBody>
          <a:bodyPr>
            <a:normAutofit/>
          </a:bodyPr>
          <a:lstStyle/>
          <a:p>
            <a:pPr algn="ctr"/>
            <a:r>
              <a:rPr lang="en-US" sz="5400" b="1" dirty="0" smtClean="0"/>
              <a:t>Human Resource</a:t>
            </a:r>
            <a:endParaRPr lang="en-US" sz="5400" b="1" dirty="0"/>
          </a:p>
        </p:txBody>
      </p:sp>
      <p:sp>
        <p:nvSpPr>
          <p:cNvPr id="3" name="Content Placeholder 2"/>
          <p:cNvSpPr>
            <a:spLocks noGrp="1"/>
          </p:cNvSpPr>
          <p:nvPr>
            <p:ph idx="1"/>
          </p:nvPr>
        </p:nvSpPr>
        <p:spPr>
          <a:xfrm>
            <a:off x="0" y="1752600"/>
            <a:ext cx="9144000" cy="5105400"/>
          </a:xfrm>
        </p:spPr>
        <p:txBody>
          <a:bodyPr>
            <a:normAutofit/>
          </a:bodyPr>
          <a:lstStyle/>
          <a:p>
            <a:r>
              <a:rPr lang="en-US" sz="3200" dirty="0" smtClean="0"/>
              <a:t>The people who are employed to perform the functions of the organization</a:t>
            </a:r>
          </a:p>
          <a:p>
            <a:r>
              <a:rPr lang="en-US" sz="3200" dirty="0" smtClean="0"/>
              <a:t>The conditions of work is established by the organization</a:t>
            </a:r>
          </a:p>
          <a:p>
            <a:r>
              <a:rPr lang="en-US" sz="3200" dirty="0" smtClean="0"/>
              <a:t>Their remuneration and other benefits are spelt out by the organisation.</a:t>
            </a:r>
          </a:p>
          <a:p>
            <a:r>
              <a:rPr lang="en-US" sz="3200" dirty="0" smtClean="0"/>
              <a:t>They are to abide by the rules and regulations of the organisation</a:t>
            </a:r>
          </a:p>
          <a:p>
            <a:r>
              <a:rPr lang="en-US" sz="3200" dirty="0" smtClean="0"/>
              <a:t>They are impersonal to the organisation</a:t>
            </a:r>
            <a:endParaRPr lang="en-US" sz="3200"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8591524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6000" b="1" dirty="0" smtClean="0"/>
              <a:t>Technology</a:t>
            </a:r>
            <a:endParaRPr lang="en-US" sz="6000" b="1" dirty="0"/>
          </a:p>
        </p:txBody>
      </p:sp>
      <p:sp>
        <p:nvSpPr>
          <p:cNvPr id="3" name="Content Placeholder 2"/>
          <p:cNvSpPr>
            <a:spLocks noGrp="1"/>
          </p:cNvSpPr>
          <p:nvPr>
            <p:ph idx="1"/>
          </p:nvPr>
        </p:nvSpPr>
        <p:spPr>
          <a:xfrm>
            <a:off x="0" y="1935480"/>
            <a:ext cx="9144000" cy="4922520"/>
          </a:xfrm>
        </p:spPr>
        <p:txBody>
          <a:bodyPr/>
          <a:lstStyle/>
          <a:p>
            <a:r>
              <a:rPr lang="en-US" sz="4000" dirty="0" smtClean="0"/>
              <a:t>The tools and method of  work in the organization  as established</a:t>
            </a:r>
          </a:p>
          <a:p>
            <a:r>
              <a:rPr lang="en-US" sz="4000" dirty="0" smtClean="0"/>
              <a:t>Staff must have the tools and adopt the laid-down organizational approach to doing a job.</a:t>
            </a:r>
            <a:endParaRPr lang="en-US" sz="4000" dirty="0"/>
          </a:p>
          <a:p>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7425343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6000" b="1" dirty="0" smtClean="0"/>
              <a:t>MMDAs Ultimate Result</a:t>
            </a:r>
            <a:endParaRPr lang="en-US" sz="6000" b="1" dirty="0"/>
          </a:p>
        </p:txBody>
      </p:sp>
      <p:sp>
        <p:nvSpPr>
          <p:cNvPr id="3" name="Content Placeholder 2"/>
          <p:cNvSpPr>
            <a:spLocks noGrp="1"/>
          </p:cNvSpPr>
          <p:nvPr>
            <p:ph idx="1"/>
          </p:nvPr>
        </p:nvSpPr>
        <p:spPr>
          <a:xfrm>
            <a:off x="0" y="1935480"/>
            <a:ext cx="9144000" cy="4922520"/>
          </a:xfrm>
        </p:spPr>
        <p:txBody>
          <a:bodyPr>
            <a:normAutofit/>
          </a:bodyPr>
          <a:lstStyle/>
          <a:p>
            <a:pPr lvl="1"/>
            <a:r>
              <a:rPr lang="en-US" sz="3600" dirty="0" smtClean="0"/>
              <a:t>All the elements of the organization (MMDAs) are to be deployed in order to attain the ultimate: - </a:t>
            </a:r>
            <a:r>
              <a:rPr lang="en-US" sz="3600" b="1" dirty="0" smtClean="0"/>
              <a:t>improve on the quality of life and dignity of the local people.</a:t>
            </a:r>
          </a:p>
          <a:p>
            <a:pPr lvl="1"/>
            <a:endParaRPr lang="en-US" sz="3600" b="1"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5659636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6000" b="1" dirty="0" smtClean="0"/>
              <a:t>MMDA Management</a:t>
            </a:r>
            <a:endParaRPr lang="en-US" sz="6000" b="1" dirty="0"/>
          </a:p>
        </p:txBody>
      </p:sp>
      <p:sp>
        <p:nvSpPr>
          <p:cNvPr id="3" name="Content Placeholder 2"/>
          <p:cNvSpPr>
            <a:spLocks noGrp="1"/>
          </p:cNvSpPr>
          <p:nvPr>
            <p:ph idx="1"/>
          </p:nvPr>
        </p:nvSpPr>
        <p:spPr>
          <a:xfrm>
            <a:off x="0" y="1935480"/>
            <a:ext cx="9144000" cy="4922520"/>
          </a:xfrm>
        </p:spPr>
        <p:txBody>
          <a:bodyPr>
            <a:normAutofit/>
          </a:bodyPr>
          <a:lstStyle/>
          <a:p>
            <a:r>
              <a:rPr lang="en-GB" sz="4000" dirty="0" smtClean="0"/>
              <a:t>Management in MMDAs are the super-ordinates (DCEs, DCDs and HODs) who have the responsibility to adopt and adapt the elements of the organisation in order to deliver on the mandate of the Assembly for the people. </a:t>
            </a:r>
          </a:p>
          <a:p>
            <a:endParaRPr lang="en-US" dirty="0">
              <a:solidFill>
                <a:srgbClr val="FF0000"/>
              </a:solidFill>
            </a:endParaRPr>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7667787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676400"/>
            <a:ext cx="9143999" cy="5181600"/>
          </a:xfrm>
        </p:spPr>
        <p:txBody>
          <a:bodyPr>
            <a:normAutofit/>
          </a:bodyPr>
          <a:lstStyle/>
          <a:p>
            <a:r>
              <a:rPr lang="en-US" dirty="0" smtClean="0"/>
              <a:t>Planning (What should be done?  How must it be done, What resources are required?  Timelines? etc.)</a:t>
            </a:r>
          </a:p>
          <a:p>
            <a:r>
              <a:rPr lang="en-US" dirty="0" smtClean="0"/>
              <a:t>Budgeting (Cost the plan </a:t>
            </a:r>
          </a:p>
          <a:p>
            <a:r>
              <a:rPr lang="en-US" dirty="0" smtClean="0"/>
              <a:t>Finance (look for the required resources)</a:t>
            </a:r>
          </a:p>
          <a:p>
            <a:r>
              <a:rPr lang="en-US" dirty="0" smtClean="0"/>
              <a:t>Organizing/Assigning Roles</a:t>
            </a:r>
          </a:p>
          <a:p>
            <a:r>
              <a:rPr lang="en-US" dirty="0" smtClean="0"/>
              <a:t>Implementation</a:t>
            </a:r>
          </a:p>
          <a:p>
            <a:r>
              <a:rPr lang="en-US" dirty="0" smtClean="0"/>
              <a:t>Control/Supervision (Are we on course/target?</a:t>
            </a:r>
          </a:p>
          <a:p>
            <a:r>
              <a:rPr lang="en-US" dirty="0" smtClean="0"/>
              <a:t>Evaluation/Review/Appraisal</a:t>
            </a:r>
          </a:p>
          <a:p>
            <a:r>
              <a:rPr lang="en-US" dirty="0" smtClean="0"/>
              <a:t>Sanctions/Rewards</a:t>
            </a:r>
          </a:p>
          <a:p>
            <a:r>
              <a:rPr lang="en-US" dirty="0" smtClean="0"/>
              <a:t>Reporting</a:t>
            </a:r>
          </a:p>
          <a:p>
            <a:r>
              <a:rPr lang="en-US" dirty="0" smtClean="0"/>
              <a:t>Communication</a:t>
            </a:r>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itle 5"/>
          <p:cNvSpPr>
            <a:spLocks noGrp="1"/>
          </p:cNvSpPr>
          <p:nvPr>
            <p:ph type="title"/>
          </p:nvPr>
        </p:nvSpPr>
        <p:spPr>
          <a:xfrm>
            <a:off x="914400" y="704088"/>
            <a:ext cx="7696200" cy="1053925"/>
          </a:xfrm>
        </p:spPr>
        <p:txBody>
          <a:bodyPr>
            <a:normAutofit/>
          </a:bodyPr>
          <a:lstStyle/>
          <a:p>
            <a:pPr algn="ctr"/>
            <a:r>
              <a:rPr lang="en-GB" sz="6000" b="1" dirty="0" smtClean="0"/>
              <a:t>MMDA Managers’ Role</a:t>
            </a:r>
            <a:endParaRPr lang="en-GB" sz="6000" b="1" dirty="0"/>
          </a:p>
        </p:txBody>
      </p:sp>
    </p:spTree>
    <p:extLst>
      <p:ext uri="{BB962C8B-B14F-4D97-AF65-F5344CB8AC3E}">
        <p14:creationId xmlns:p14="http://schemas.microsoft.com/office/powerpoint/2010/main" val="135699684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4800" b="1" dirty="0" smtClean="0"/>
              <a:t>Recruits: What is Your Job/Role?</a:t>
            </a:r>
            <a:endParaRPr lang="en-US" sz="4800" b="1" dirty="0"/>
          </a:p>
        </p:txBody>
      </p:sp>
      <p:sp>
        <p:nvSpPr>
          <p:cNvPr id="3" name="Content Placeholder 2"/>
          <p:cNvSpPr>
            <a:spLocks noGrp="1"/>
          </p:cNvSpPr>
          <p:nvPr>
            <p:ph idx="1"/>
          </p:nvPr>
        </p:nvSpPr>
        <p:spPr>
          <a:xfrm>
            <a:off x="0" y="1935480"/>
            <a:ext cx="9144000" cy="4922520"/>
          </a:xfrm>
        </p:spPr>
        <p:txBody>
          <a:bodyPr>
            <a:normAutofit/>
          </a:bodyPr>
          <a:lstStyle/>
          <a:p>
            <a:r>
              <a:rPr lang="en-US" sz="3600" dirty="0" smtClean="0"/>
              <a:t>Operational – day-to-day activities</a:t>
            </a:r>
          </a:p>
          <a:p>
            <a:r>
              <a:rPr lang="en-US" sz="3600" dirty="0" smtClean="0"/>
              <a:t>Responsiveness/No delay</a:t>
            </a:r>
          </a:p>
          <a:p>
            <a:r>
              <a:rPr lang="en-US" sz="3600" dirty="0" smtClean="0"/>
              <a:t>Time Consciousness</a:t>
            </a:r>
          </a:p>
          <a:p>
            <a:r>
              <a:rPr lang="en-US" sz="3600" dirty="0" smtClean="0"/>
              <a:t>Guidance required </a:t>
            </a:r>
            <a:r>
              <a:rPr lang="en-US" sz="3600" i="1" dirty="0" smtClean="0"/>
              <a:t>(Don’t be full of yourself)</a:t>
            </a:r>
          </a:p>
          <a:p>
            <a:r>
              <a:rPr lang="en-US" sz="3600" dirty="0" smtClean="0"/>
              <a:t>Quality Work</a:t>
            </a:r>
          </a:p>
          <a:p>
            <a:endParaRPr lang="en-US" sz="3600" dirty="0" smtClean="0"/>
          </a:p>
          <a:p>
            <a:endParaRPr lang="en-US" sz="3600" dirty="0" smtClean="0"/>
          </a:p>
          <a:p>
            <a:endParaRPr lang="en-US" sz="3600" dirty="0"/>
          </a:p>
          <a:p>
            <a:endParaRPr lang="en-US" sz="3600"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6724801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38200"/>
            <a:ext cx="8229600" cy="936798"/>
          </a:xfrm>
        </p:spPr>
        <p:txBody>
          <a:bodyPr>
            <a:normAutofit fontScale="90000"/>
          </a:bodyPr>
          <a:lstStyle/>
          <a:p>
            <a:pPr algn="ctr"/>
            <a:r>
              <a:rPr lang="en-US" sz="6000" b="1" dirty="0" smtClean="0"/>
              <a:t>Informal Organization</a:t>
            </a:r>
            <a:endParaRPr lang="en-US" sz="6000" b="1" dirty="0"/>
          </a:p>
        </p:txBody>
      </p:sp>
      <p:sp>
        <p:nvSpPr>
          <p:cNvPr id="3" name="Content Placeholder 2"/>
          <p:cNvSpPr>
            <a:spLocks noGrp="1"/>
          </p:cNvSpPr>
          <p:nvPr>
            <p:ph idx="1"/>
          </p:nvPr>
        </p:nvSpPr>
        <p:spPr>
          <a:xfrm>
            <a:off x="0" y="1856612"/>
            <a:ext cx="9144000" cy="5001387"/>
          </a:xfrm>
        </p:spPr>
        <p:txBody>
          <a:bodyPr>
            <a:noAutofit/>
          </a:bodyPr>
          <a:lstStyle/>
          <a:p>
            <a:r>
              <a:rPr lang="en-US" sz="3600" dirty="0" smtClean="0"/>
              <a:t>Not based on any law or laid down procedure or seniority</a:t>
            </a:r>
          </a:p>
          <a:p>
            <a:r>
              <a:rPr lang="en-US" sz="3600" dirty="0" smtClean="0"/>
              <a:t>Emerges as workers interact </a:t>
            </a:r>
          </a:p>
          <a:p>
            <a:r>
              <a:rPr lang="en-US" sz="3600" dirty="0" smtClean="0"/>
              <a:t>A source of reliable and unreliable information</a:t>
            </a:r>
          </a:p>
          <a:p>
            <a:r>
              <a:rPr lang="en-US" sz="3600" dirty="0" smtClean="0"/>
              <a:t>Can be a plus to the organization but can also undermine the organization</a:t>
            </a:r>
          </a:p>
          <a:p>
            <a:r>
              <a:rPr lang="en-US" sz="3600" dirty="0" smtClean="0"/>
              <a:t>Be careful of the informal </a:t>
            </a:r>
            <a:r>
              <a:rPr lang="en-US" sz="3600" dirty="0"/>
              <a:t>o</a:t>
            </a:r>
            <a:r>
              <a:rPr lang="en-US" sz="3600" dirty="0" smtClean="0"/>
              <a:t>rganization</a:t>
            </a:r>
            <a:endParaRPr lang="en-US" sz="3600"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746081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1066800"/>
          </a:xfrm>
        </p:spPr>
        <p:txBody>
          <a:bodyPr>
            <a:normAutofit/>
          </a:bodyPr>
          <a:lstStyle/>
          <a:p>
            <a:pPr algn="ctr"/>
            <a:r>
              <a:rPr lang="en-US" sz="6000" b="1" dirty="0" smtClean="0"/>
              <a:t>Leadership</a:t>
            </a:r>
            <a:endParaRPr lang="en-US" sz="6000" dirty="0"/>
          </a:p>
        </p:txBody>
      </p:sp>
      <p:sp>
        <p:nvSpPr>
          <p:cNvPr id="3" name="Content Placeholder 2"/>
          <p:cNvSpPr>
            <a:spLocks noGrp="1"/>
          </p:cNvSpPr>
          <p:nvPr>
            <p:ph idx="1"/>
          </p:nvPr>
        </p:nvSpPr>
        <p:spPr>
          <a:xfrm>
            <a:off x="0" y="1447800"/>
            <a:ext cx="9144000" cy="5410200"/>
          </a:xfrm>
        </p:spPr>
        <p:txBody>
          <a:bodyPr>
            <a:noAutofit/>
          </a:bodyPr>
          <a:lstStyle/>
          <a:p>
            <a:r>
              <a:rPr lang="en-US" sz="3800" dirty="0" smtClean="0"/>
              <a:t>In MMDAs, leadership can be conferred:</a:t>
            </a:r>
          </a:p>
          <a:p>
            <a:pPr lvl="1"/>
            <a:r>
              <a:rPr lang="en-US" sz="3200" b="1" dirty="0" smtClean="0"/>
              <a:t>by position </a:t>
            </a:r>
          </a:p>
          <a:p>
            <a:pPr lvl="1"/>
            <a:r>
              <a:rPr lang="en-US" sz="3200" b="1" dirty="0"/>
              <a:t>b</a:t>
            </a:r>
            <a:r>
              <a:rPr lang="en-US" sz="3200" b="1" dirty="0" smtClean="0"/>
              <a:t>y deeds</a:t>
            </a:r>
          </a:p>
          <a:p>
            <a:r>
              <a:rPr lang="en-US" sz="4000" dirty="0" smtClean="0"/>
              <a:t>It is not necessarily wrong to say that the leader of an Assembly is the Chief Executive. That is leadership by position because certain leadership qualities are germaine to the position. </a:t>
            </a:r>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8865537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371600"/>
            <a:ext cx="9144000" cy="5486400"/>
          </a:xfrm>
        </p:spPr>
        <p:txBody>
          <a:bodyPr>
            <a:normAutofit/>
          </a:bodyPr>
          <a:lstStyle/>
          <a:p>
            <a:r>
              <a:rPr lang="en-GB" sz="4000" dirty="0" smtClean="0"/>
              <a:t>Examples of leadership qualities</a:t>
            </a:r>
          </a:p>
          <a:p>
            <a:pPr lvl="1"/>
            <a:r>
              <a:rPr lang="en-GB" sz="3600" dirty="0" smtClean="0"/>
              <a:t>Visionary</a:t>
            </a:r>
          </a:p>
          <a:p>
            <a:pPr lvl="1"/>
            <a:r>
              <a:rPr lang="en-GB" sz="3600" dirty="0" smtClean="0"/>
              <a:t>Results-oriented</a:t>
            </a:r>
          </a:p>
          <a:p>
            <a:pPr lvl="1"/>
            <a:r>
              <a:rPr lang="en-GB" sz="3600" dirty="0" smtClean="0"/>
              <a:t>Drive and Initiative</a:t>
            </a:r>
          </a:p>
          <a:p>
            <a:pPr lvl="1"/>
            <a:r>
              <a:rPr lang="en-GB" sz="3600" dirty="0" smtClean="0"/>
              <a:t>Honesty</a:t>
            </a:r>
          </a:p>
          <a:p>
            <a:pPr lvl="1"/>
            <a:r>
              <a:rPr lang="en-GB" sz="3600" dirty="0" smtClean="0"/>
              <a:t>Reliability</a:t>
            </a:r>
          </a:p>
          <a:p>
            <a:pPr lvl="1"/>
            <a:r>
              <a:rPr lang="en-GB" sz="3600" dirty="0" smtClean="0"/>
              <a:t>Team player, </a:t>
            </a:r>
          </a:p>
          <a:p>
            <a:pPr lvl="1"/>
            <a:r>
              <a:rPr lang="en-GB" sz="3600" dirty="0" smtClean="0"/>
              <a:t>Attention</a:t>
            </a:r>
            <a:r>
              <a:rPr lang="en-GB" sz="3600" dirty="0"/>
              <a:t> </a:t>
            </a:r>
            <a:r>
              <a:rPr lang="en-GB" sz="3600" dirty="0" smtClean="0"/>
              <a:t>to detail, etc.</a:t>
            </a:r>
          </a:p>
          <a:p>
            <a:endParaRPr lang="en-GB" dirty="0"/>
          </a:p>
        </p:txBody>
      </p:sp>
    </p:spTree>
    <p:extLst>
      <p:ext uri="{BB962C8B-B14F-4D97-AF65-F5344CB8AC3E}">
        <p14:creationId xmlns:p14="http://schemas.microsoft.com/office/powerpoint/2010/main" val="42467846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91957"/>
            <a:ext cx="8229600" cy="936229"/>
          </a:xfrm>
        </p:spPr>
        <p:txBody>
          <a:bodyPr>
            <a:normAutofit/>
          </a:bodyPr>
          <a:lstStyle/>
          <a:p>
            <a:pPr algn="ctr"/>
            <a:r>
              <a:rPr lang="en-US" sz="5400" b="1" dirty="0" smtClean="0"/>
              <a:t>Leadership Beyond Position</a:t>
            </a:r>
            <a:endParaRPr lang="en-US" sz="5400" b="1" dirty="0"/>
          </a:p>
        </p:txBody>
      </p:sp>
      <p:sp>
        <p:nvSpPr>
          <p:cNvPr id="3" name="Content Placeholder 2"/>
          <p:cNvSpPr>
            <a:spLocks noGrp="1"/>
          </p:cNvSpPr>
          <p:nvPr>
            <p:ph idx="1"/>
          </p:nvPr>
        </p:nvSpPr>
        <p:spPr>
          <a:xfrm>
            <a:off x="0" y="2391986"/>
            <a:ext cx="9144000" cy="4466014"/>
          </a:xfrm>
        </p:spPr>
        <p:txBody>
          <a:bodyPr>
            <a:normAutofit/>
          </a:bodyPr>
          <a:lstStyle/>
          <a:p>
            <a:r>
              <a:rPr lang="en-US" sz="4000" dirty="0" smtClean="0"/>
              <a:t>Everybody has some leadership qualities in him/her which must be used to the benefit of the Assembly</a:t>
            </a:r>
            <a:endParaRPr lang="en-US" sz="4000"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9783061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3500" y="615695"/>
            <a:ext cx="6515100" cy="979092"/>
          </a:xfrm>
        </p:spPr>
        <p:txBody>
          <a:bodyPr>
            <a:normAutofit/>
          </a:bodyPr>
          <a:lstStyle/>
          <a:p>
            <a:pPr algn="ctr"/>
            <a:r>
              <a:rPr lang="en-US" sz="6000" b="1" dirty="0" smtClean="0"/>
              <a:t>Leadership Styles</a:t>
            </a:r>
            <a:endParaRPr lang="en-US" sz="6000" b="1" dirty="0"/>
          </a:p>
        </p:txBody>
      </p:sp>
      <p:sp>
        <p:nvSpPr>
          <p:cNvPr id="3" name="Content Placeholder 2"/>
          <p:cNvSpPr>
            <a:spLocks noGrp="1"/>
          </p:cNvSpPr>
          <p:nvPr>
            <p:ph idx="1"/>
          </p:nvPr>
        </p:nvSpPr>
        <p:spPr>
          <a:xfrm>
            <a:off x="0" y="1676400"/>
            <a:ext cx="9143999" cy="5181600"/>
          </a:xfrm>
        </p:spPr>
        <p:txBody>
          <a:bodyPr>
            <a:normAutofit lnSpcReduction="10000"/>
          </a:bodyPr>
          <a:lstStyle/>
          <a:p>
            <a:r>
              <a:rPr lang="en-US" altLang="en-US" sz="2800" dirty="0" smtClean="0"/>
              <a:t>As new staff, you will experience super-ordinates with the following leadership styles:</a:t>
            </a:r>
          </a:p>
          <a:p>
            <a:r>
              <a:rPr lang="en-US" altLang="en-US" sz="2800" b="1" dirty="0" smtClean="0"/>
              <a:t>Autocratic </a:t>
            </a:r>
            <a:r>
              <a:rPr lang="en-US" altLang="en-US" sz="2800" b="1" dirty="0"/>
              <a:t>Style</a:t>
            </a:r>
          </a:p>
          <a:p>
            <a:pPr lvl="1">
              <a:buFont typeface="Courier New" panose="02070309020205020404" pitchFamily="49" charset="0"/>
              <a:buChar char="o"/>
            </a:pPr>
            <a:r>
              <a:rPr lang="en-US" altLang="en-US" sz="2800" dirty="0"/>
              <a:t>Acts in unilateral command and control fashion</a:t>
            </a:r>
          </a:p>
          <a:p>
            <a:r>
              <a:rPr lang="en-US" altLang="en-US" sz="2800" b="1" dirty="0"/>
              <a:t>Human Relation Style</a:t>
            </a:r>
          </a:p>
          <a:p>
            <a:pPr lvl="1">
              <a:buFont typeface="Courier New" panose="02070309020205020404" pitchFamily="49" charset="0"/>
              <a:buChar char="o"/>
            </a:pPr>
            <a:r>
              <a:rPr lang="en-US" altLang="en-US" sz="2800" dirty="0"/>
              <a:t>Emphasizes people over tasks</a:t>
            </a:r>
          </a:p>
          <a:p>
            <a:r>
              <a:rPr lang="en-US" altLang="en-US" sz="2800" b="1" dirty="0"/>
              <a:t>Democratic Style</a:t>
            </a:r>
          </a:p>
          <a:p>
            <a:pPr lvl="1">
              <a:buFont typeface="Courier New" panose="02070309020205020404" pitchFamily="49" charset="0"/>
              <a:buChar char="o"/>
            </a:pPr>
            <a:r>
              <a:rPr lang="en-US" altLang="en-US" sz="2800" dirty="0"/>
              <a:t>Encourages participation with an emphasis on both task accomplishments and development of people</a:t>
            </a:r>
          </a:p>
          <a:p>
            <a:r>
              <a:rPr lang="en-US" altLang="en-US" sz="2800" b="1" dirty="0"/>
              <a:t>Laissez-faire Style</a:t>
            </a:r>
          </a:p>
          <a:p>
            <a:pPr lvl="1">
              <a:buFont typeface="Courier New" panose="02070309020205020404" pitchFamily="49" charset="0"/>
              <a:buChar char="o"/>
            </a:pPr>
            <a:r>
              <a:rPr lang="en-US" altLang="en-US" sz="2800" dirty="0"/>
              <a:t>Is low on both tasks and people</a:t>
            </a:r>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4020551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 </a:t>
            </a:r>
            <a:r>
              <a:rPr lang="en-US" sz="6000" b="1" dirty="0" smtClean="0"/>
              <a:t>Your Stance</a:t>
            </a:r>
            <a:endParaRPr lang="en-US" sz="6000" b="1" dirty="0"/>
          </a:p>
        </p:txBody>
      </p:sp>
      <p:sp>
        <p:nvSpPr>
          <p:cNvPr id="4" name="Content Placeholder 2"/>
          <p:cNvSpPr>
            <a:spLocks noGrp="1"/>
          </p:cNvSpPr>
          <p:nvPr>
            <p:ph idx="1"/>
          </p:nvPr>
        </p:nvSpPr>
        <p:spPr>
          <a:xfrm>
            <a:off x="0" y="1935480"/>
            <a:ext cx="9144000" cy="4922520"/>
          </a:xfrm>
        </p:spPr>
        <p:txBody>
          <a:bodyPr rtlCol="0">
            <a:noAutofit/>
          </a:bodyPr>
          <a:lstStyle/>
          <a:p>
            <a:pPr marL="342900" lvl="3" indent="-342900" eaLnBrk="1" fontAlgn="auto" hangingPunct="1">
              <a:spcAft>
                <a:spcPts val="0"/>
              </a:spcAft>
              <a:buClr>
                <a:schemeClr val="accent1"/>
              </a:buClr>
              <a:buFont typeface="Wingdings" panose="05000000000000000000" pitchFamily="2" charset="2"/>
              <a:buChar char="q"/>
              <a:defRPr/>
            </a:pPr>
            <a:r>
              <a:rPr lang="en-US" altLang="en-US" sz="4000" dirty="0">
                <a:latin typeface="Times New Roman" panose="02020603050405020304" pitchFamily="18" charset="0"/>
                <a:cs typeface="Times New Roman" panose="02020603050405020304" pitchFamily="18" charset="0"/>
              </a:rPr>
              <a:t>M</a:t>
            </a:r>
            <a:r>
              <a:rPr lang="en-US" altLang="en-US" sz="4000" dirty="0" smtClean="0">
                <a:latin typeface="Times New Roman" panose="02020603050405020304" pitchFamily="18" charset="0"/>
                <a:cs typeface="Times New Roman" panose="02020603050405020304" pitchFamily="18" charset="0"/>
              </a:rPr>
              <a:t>ay or may not like the leadership style</a:t>
            </a:r>
          </a:p>
          <a:p>
            <a:pPr marL="342900" lvl="3" indent="-342900" eaLnBrk="1" fontAlgn="auto" hangingPunct="1">
              <a:spcAft>
                <a:spcPts val="0"/>
              </a:spcAft>
              <a:buClr>
                <a:schemeClr val="accent1"/>
              </a:buClr>
              <a:buFont typeface="Wingdings" panose="05000000000000000000" pitchFamily="2" charset="2"/>
              <a:buChar char="q"/>
              <a:defRPr/>
            </a:pPr>
            <a:r>
              <a:rPr lang="en-US" altLang="en-US" sz="4000" dirty="0" smtClean="0">
                <a:latin typeface="Times New Roman" panose="02020603050405020304" pitchFamily="18" charset="0"/>
                <a:cs typeface="Times New Roman" panose="02020603050405020304" pitchFamily="18" charset="0"/>
              </a:rPr>
              <a:t>Remember what matters is the Organizational/Departmental </a:t>
            </a:r>
            <a:r>
              <a:rPr lang="en-US" altLang="en-US" sz="4000" b="1" dirty="0" smtClean="0">
                <a:latin typeface="Times New Roman" panose="02020603050405020304" pitchFamily="18" charset="0"/>
                <a:cs typeface="Times New Roman" panose="02020603050405020304" pitchFamily="18" charset="0"/>
              </a:rPr>
              <a:t>results</a:t>
            </a:r>
            <a:r>
              <a:rPr lang="en-US" altLang="en-US" sz="4000" dirty="0" smtClean="0">
                <a:latin typeface="Times New Roman" panose="02020603050405020304" pitchFamily="18" charset="0"/>
                <a:cs typeface="Times New Roman" panose="02020603050405020304" pitchFamily="18" charset="0"/>
              </a:rPr>
              <a:t>. </a:t>
            </a:r>
          </a:p>
          <a:p>
            <a:pPr marL="342900" lvl="3" indent="-342900" eaLnBrk="1" fontAlgn="auto" hangingPunct="1">
              <a:spcAft>
                <a:spcPts val="0"/>
              </a:spcAft>
              <a:buClr>
                <a:schemeClr val="accent1"/>
              </a:buClr>
              <a:buFont typeface="Wingdings" panose="05000000000000000000" pitchFamily="2" charset="2"/>
              <a:buChar char="q"/>
              <a:defRPr/>
            </a:pPr>
            <a:r>
              <a:rPr lang="en-US" altLang="en-US" sz="4000" dirty="0" smtClean="0">
                <a:latin typeface="Times New Roman" panose="02020603050405020304" pitchFamily="18" charset="0"/>
                <a:cs typeface="Times New Roman" panose="02020603050405020304" pitchFamily="18" charset="0"/>
              </a:rPr>
              <a:t>Focus on the results and leave the personality.</a:t>
            </a:r>
          </a:p>
        </p:txBody>
      </p:sp>
      <p:pic>
        <p:nvPicPr>
          <p:cNvPr id="5" name="Picture 4"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5817215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3500" y="615695"/>
            <a:ext cx="6515100" cy="1542288"/>
          </a:xfrm>
        </p:spPr>
        <p:txBody>
          <a:bodyPr>
            <a:noAutofit/>
          </a:bodyPr>
          <a:lstStyle/>
          <a:p>
            <a:pPr algn="ctr"/>
            <a:r>
              <a:rPr lang="en-US" sz="5400" b="1" dirty="0" smtClean="0"/>
              <a:t>Leadership Skills You Need to Cultivate</a:t>
            </a:r>
            <a:endParaRPr lang="en-US" sz="5400" b="1" dirty="0"/>
          </a:p>
        </p:txBody>
      </p:sp>
      <p:sp>
        <p:nvSpPr>
          <p:cNvPr id="3" name="Content Placeholder 2"/>
          <p:cNvSpPr>
            <a:spLocks noGrp="1"/>
          </p:cNvSpPr>
          <p:nvPr>
            <p:ph idx="1"/>
          </p:nvPr>
        </p:nvSpPr>
        <p:spPr>
          <a:xfrm>
            <a:off x="0" y="2286000"/>
            <a:ext cx="9144000" cy="4572000"/>
          </a:xfrm>
        </p:spPr>
        <p:txBody>
          <a:bodyPr>
            <a:normAutofit lnSpcReduction="10000"/>
          </a:bodyPr>
          <a:lstStyle/>
          <a:p>
            <a:pPr marL="457200" indent="-457200">
              <a:buFont typeface="+mj-lt"/>
              <a:buAutoNum type="arabicPeriod"/>
            </a:pPr>
            <a:r>
              <a:rPr lang="en-GB" sz="3200" b="1" dirty="0"/>
              <a:t>Integrity</a:t>
            </a:r>
          </a:p>
          <a:p>
            <a:pPr lvl="1"/>
            <a:r>
              <a:rPr lang="en-GB" sz="3200" dirty="0"/>
              <a:t>Integrity is the bedrock characteristic of straight dealing. Live by your words. Be </a:t>
            </a:r>
            <a:r>
              <a:rPr lang="en-GB" sz="3200" dirty="0" smtClean="0"/>
              <a:t>honest</a:t>
            </a:r>
            <a:endParaRPr lang="en-GB" sz="3200" b="1" dirty="0" smtClean="0"/>
          </a:p>
          <a:p>
            <a:pPr marL="457200" indent="-457200">
              <a:buFont typeface="+mj-lt"/>
              <a:buAutoNum type="arabicPeriod"/>
            </a:pPr>
            <a:r>
              <a:rPr lang="en-GB" sz="3200" b="1" dirty="0" smtClean="0"/>
              <a:t>Drive</a:t>
            </a:r>
            <a:endParaRPr lang="en-GB" sz="3200" b="1" dirty="0"/>
          </a:p>
          <a:p>
            <a:pPr lvl="1"/>
            <a:r>
              <a:rPr lang="en-GB" sz="3200" dirty="0"/>
              <a:t> </a:t>
            </a:r>
            <a:r>
              <a:rPr lang="en-GB" sz="3200" dirty="0" smtClean="0"/>
              <a:t>Have </a:t>
            </a:r>
            <a:r>
              <a:rPr lang="en-GB" sz="3200" dirty="0"/>
              <a:t>high energy, display initiative and </a:t>
            </a:r>
            <a:r>
              <a:rPr lang="en-GB" sz="3200" dirty="0" smtClean="0"/>
              <a:t>be determined</a:t>
            </a:r>
            <a:endParaRPr lang="en-GB" sz="3200" dirty="0"/>
          </a:p>
          <a:p>
            <a:pPr marL="0" indent="0">
              <a:buNone/>
            </a:pPr>
            <a:r>
              <a:rPr lang="en-GB" sz="3200" b="1" dirty="0" smtClean="0">
                <a:solidFill>
                  <a:srgbClr val="00B0F0"/>
                </a:solidFill>
              </a:rPr>
              <a:t>3.</a:t>
            </a:r>
            <a:r>
              <a:rPr lang="en-GB" sz="3200" b="1" dirty="0" smtClean="0"/>
              <a:t> Take </a:t>
            </a:r>
            <a:r>
              <a:rPr lang="en-GB" sz="3200" b="1" dirty="0"/>
              <a:t>risks</a:t>
            </a:r>
          </a:p>
          <a:p>
            <a:pPr lvl="1"/>
            <a:r>
              <a:rPr lang="en-US" altLang="en-US" sz="3200" dirty="0"/>
              <a:t>Take </a:t>
            </a:r>
            <a:r>
              <a:rPr lang="en-US" altLang="en-US" sz="3200" u="sng" dirty="0"/>
              <a:t>calculated</a:t>
            </a:r>
            <a:r>
              <a:rPr lang="en-US" altLang="en-US" sz="3200" dirty="0"/>
              <a:t> risks when necessary to achieve objectives.</a:t>
            </a:r>
          </a:p>
          <a:p>
            <a:pPr marL="457200" lvl="1" indent="0">
              <a:buNone/>
            </a:pPr>
            <a:endParaRPr lang="en-GB" sz="2800" dirty="0"/>
          </a:p>
          <a:p>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3697214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524000"/>
            <a:ext cx="9144000" cy="5334000"/>
          </a:xfrm>
        </p:spPr>
        <p:txBody>
          <a:bodyPr>
            <a:normAutofit fontScale="92500" lnSpcReduction="10000"/>
          </a:bodyPr>
          <a:lstStyle/>
          <a:p>
            <a:pPr marL="457200" indent="-457200">
              <a:buFont typeface="+mj-lt"/>
              <a:buAutoNum type="arabicPeriod" startAt="5"/>
            </a:pPr>
            <a:r>
              <a:rPr lang="en-GB" sz="3200" b="1" dirty="0" smtClean="0"/>
              <a:t>Emotional </a:t>
            </a:r>
            <a:r>
              <a:rPr lang="en-GB" sz="3200" b="1" dirty="0"/>
              <a:t>R</a:t>
            </a:r>
            <a:r>
              <a:rPr lang="en-GB" sz="3200" b="1" dirty="0" smtClean="0"/>
              <a:t>esonance</a:t>
            </a:r>
            <a:endParaRPr lang="en-GB" sz="3200" b="1" dirty="0"/>
          </a:p>
          <a:p>
            <a:pPr lvl="1"/>
            <a:r>
              <a:rPr lang="en-GB" sz="3200" dirty="0"/>
              <a:t>Cultivate the ability to grasp what motivates others and use it to inspire them into action</a:t>
            </a:r>
            <a:r>
              <a:rPr lang="en-GB" sz="3200" dirty="0" smtClean="0"/>
              <a:t>.</a:t>
            </a:r>
          </a:p>
          <a:p>
            <a:pPr marL="457200" indent="-457200">
              <a:buFont typeface="+mj-lt"/>
              <a:buAutoNum type="arabicPeriod" startAt="6"/>
            </a:pPr>
            <a:r>
              <a:rPr lang="en-GB" sz="3200" b="1" dirty="0"/>
              <a:t>Work in Teams</a:t>
            </a:r>
          </a:p>
          <a:p>
            <a:pPr lvl="1"/>
            <a:r>
              <a:rPr lang="en-GB" sz="3200" dirty="0"/>
              <a:t>Leaders create productive teams that draw the best from people. Look for others and work with them as much as possible.</a:t>
            </a:r>
          </a:p>
          <a:p>
            <a:pPr marL="457200" indent="-457200">
              <a:buFont typeface="+mj-lt"/>
              <a:buAutoNum type="arabicPeriod" startAt="7"/>
            </a:pPr>
            <a:r>
              <a:rPr lang="en-GB" sz="3200" b="1" dirty="0"/>
              <a:t>Self-knowledge</a:t>
            </a:r>
          </a:p>
          <a:p>
            <a:pPr lvl="1"/>
            <a:r>
              <a:rPr lang="en-GB" sz="3200" dirty="0"/>
              <a:t>Have a clear knowledge and understanding of yourself</a:t>
            </a:r>
          </a:p>
          <a:p>
            <a:pPr lvl="1"/>
            <a:r>
              <a:rPr lang="en-GB" sz="3200" dirty="0"/>
              <a:t>This will protect you from overrating yourself.</a:t>
            </a:r>
          </a:p>
          <a:p>
            <a:pPr marL="393192" lvl="1" indent="0">
              <a:buNone/>
            </a:pPr>
            <a:endParaRPr lang="en-GB" sz="3600" dirty="0"/>
          </a:p>
          <a:p>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4489098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3200" y="620458"/>
            <a:ext cx="3886200" cy="1315022"/>
          </a:xfrm>
        </p:spPr>
        <p:txBody>
          <a:bodyPr>
            <a:normAutofit/>
          </a:bodyPr>
          <a:lstStyle/>
          <a:p>
            <a:pPr algn="ctr"/>
            <a:r>
              <a:rPr lang="en-GB" sz="6000" b="1" dirty="0" smtClean="0"/>
              <a:t>Summary</a:t>
            </a:r>
            <a:endParaRPr lang="en-GB" sz="6000" b="1" dirty="0"/>
          </a:p>
        </p:txBody>
      </p:sp>
      <p:sp>
        <p:nvSpPr>
          <p:cNvPr id="3" name="Content Placeholder 2"/>
          <p:cNvSpPr>
            <a:spLocks noGrp="1"/>
          </p:cNvSpPr>
          <p:nvPr>
            <p:ph idx="1"/>
          </p:nvPr>
        </p:nvSpPr>
        <p:spPr>
          <a:xfrm>
            <a:off x="0" y="1935480"/>
            <a:ext cx="9144000" cy="4922520"/>
          </a:xfrm>
        </p:spPr>
        <p:txBody>
          <a:bodyPr>
            <a:normAutofit/>
          </a:bodyPr>
          <a:lstStyle/>
          <a:p>
            <a:r>
              <a:rPr lang="en-GB" sz="4000" dirty="0" smtClean="0"/>
              <a:t>What have you learnt in this session? </a:t>
            </a:r>
          </a:p>
          <a:p>
            <a:r>
              <a:rPr lang="en-GB" sz="4000" dirty="0" smtClean="0"/>
              <a:t>Tell us.</a:t>
            </a:r>
            <a:endParaRPr lang="en-GB" sz="4000"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3585533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ctr">
              <a:buNone/>
            </a:pPr>
            <a:r>
              <a:rPr lang="en-US" sz="4800" dirty="0"/>
              <a:t>End of Presentation</a:t>
            </a:r>
          </a:p>
          <a:p>
            <a:pPr marL="0" indent="0" algn="ctr">
              <a:buNone/>
            </a:pPr>
            <a:endParaRPr lang="en-US" sz="4800" dirty="0" smtClean="0"/>
          </a:p>
          <a:p>
            <a:pPr marL="0" indent="0" algn="ctr">
              <a:buNone/>
            </a:pPr>
            <a:r>
              <a:rPr lang="en-US" sz="4800" dirty="0" smtClean="0"/>
              <a:t>Thank you!</a:t>
            </a:r>
            <a:endParaRPr lang="en-US" sz="4800"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43330525"/>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spect">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2279</TotalTime>
  <Words>1169</Words>
  <Application>Microsoft Office PowerPoint</Application>
  <PresentationFormat>On-screen Show (4:3)</PresentationFormat>
  <Paragraphs>167</Paragraphs>
  <Slides>31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31</vt:i4>
      </vt:variant>
    </vt:vector>
  </HeadingPairs>
  <TitlesOfParts>
    <vt:vector size="38" baseType="lpstr">
      <vt:lpstr>Calibri</vt:lpstr>
      <vt:lpstr>Constantia</vt:lpstr>
      <vt:lpstr>Courier New</vt:lpstr>
      <vt:lpstr>Times New Roman</vt:lpstr>
      <vt:lpstr>Wingdings</vt:lpstr>
      <vt:lpstr>Wingdings 2</vt:lpstr>
      <vt:lpstr>Flow</vt:lpstr>
      <vt:lpstr>ORIENTATION PROGRAMME FOR NEW STAFF OF LOCAL GOVERNMENT SERVICE  TOPIC:  LEADERSHIP AND MANAGEMENT OF LOCAL GOVERNMENTS</vt:lpstr>
      <vt:lpstr>Content</vt:lpstr>
      <vt:lpstr>Objectives</vt:lpstr>
      <vt:lpstr>Expectations</vt:lpstr>
      <vt:lpstr>Are MMDAs Organizations?</vt:lpstr>
      <vt:lpstr>Organizations</vt:lpstr>
      <vt:lpstr>Why are they Organizations?</vt:lpstr>
      <vt:lpstr>Establishment</vt:lpstr>
      <vt:lpstr>Vision/Goal/Mission</vt:lpstr>
      <vt:lpstr>Structure (Organogram)</vt:lpstr>
      <vt:lpstr>PowerPoint Presentation</vt:lpstr>
      <vt:lpstr>Functions of the Organization</vt:lpstr>
      <vt:lpstr>Processes</vt:lpstr>
      <vt:lpstr>PowerPoint Presentation</vt:lpstr>
      <vt:lpstr>Inputs, Outputs &amp; Outcomes </vt:lpstr>
      <vt:lpstr>Human Resource</vt:lpstr>
      <vt:lpstr>Technology</vt:lpstr>
      <vt:lpstr>MMDAs Ultimate Result</vt:lpstr>
      <vt:lpstr>MMDA Management</vt:lpstr>
      <vt:lpstr>MMDA Managers’ Role</vt:lpstr>
      <vt:lpstr>Recruits: What is Your Job/Role?</vt:lpstr>
      <vt:lpstr>Informal Organization</vt:lpstr>
      <vt:lpstr>Leadership</vt:lpstr>
      <vt:lpstr>PowerPoint Presentation</vt:lpstr>
      <vt:lpstr>Leadership Beyond Position</vt:lpstr>
      <vt:lpstr>Leadership Styles</vt:lpstr>
      <vt:lpstr> Your Stance</vt:lpstr>
      <vt:lpstr>Leadership Skills You Need to Cultivate</vt:lpstr>
      <vt:lpstr>PowerPoint Presentation</vt:lpstr>
      <vt:lpstr>Summary</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TRAINING PROGRAMME FOR LANets ON CSOs POLICY ENGAGEMENT WITH MMDAs</dc:title>
  <dc:creator>user</dc:creator>
  <cp:lastModifiedBy>Windows User</cp:lastModifiedBy>
  <cp:revision>170</cp:revision>
  <dcterms:created xsi:type="dcterms:W3CDTF">2014-06-22T12:24:09Z</dcterms:created>
  <dcterms:modified xsi:type="dcterms:W3CDTF">2018-09-19T14:35:07Z</dcterms:modified>
</cp:coreProperties>
</file>