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1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91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152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77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250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2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071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437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97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747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62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20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BB565-218A-46BF-8414-14B94543BC1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C6D1E-2673-4E37-ACC2-A33E06FF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32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11237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ORIENTATION OF ASSISTANT ENGINEERS</a:t>
            </a:r>
            <a:endParaRPr lang="en-US" sz="4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843" y="2693503"/>
            <a:ext cx="9700591" cy="3021497"/>
          </a:xfrm>
        </p:spPr>
        <p:txBody>
          <a:bodyPr>
            <a:normAutofit/>
          </a:bodyPr>
          <a:lstStyle/>
          <a:p>
            <a:r>
              <a:rPr lang="en-US" sz="3200" dirty="0" smtClean="0"/>
              <a:t>CONTRACT MANAGEMENT </a:t>
            </a:r>
          </a:p>
          <a:p>
            <a:r>
              <a:rPr lang="en-US" dirty="0" smtClean="0"/>
              <a:t>BY</a:t>
            </a:r>
          </a:p>
          <a:p>
            <a:r>
              <a:rPr lang="en-US" dirty="0" smtClean="0"/>
              <a:t>ING</a:t>
            </a:r>
            <a:r>
              <a:rPr lang="en-US" dirty="0" smtClean="0"/>
              <a:t>. FRANKLIN A. </a:t>
            </a:r>
            <a:r>
              <a:rPr lang="en-US" dirty="0" smtClean="0"/>
              <a:t>AGBANATOR</a:t>
            </a:r>
          </a:p>
          <a:p>
            <a:r>
              <a:rPr lang="en-US" dirty="0" smtClean="0"/>
              <a:t>KOFORIDUA TRAINING CENTRE</a:t>
            </a:r>
          </a:p>
          <a:p>
            <a:r>
              <a:rPr lang="en-US" dirty="0" smtClean="0"/>
              <a:t>(KTC)</a:t>
            </a:r>
          </a:p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– 3</a:t>
            </a:r>
            <a:r>
              <a:rPr lang="en-US" baseline="30000" dirty="0" smtClean="0"/>
              <a:t>RD</a:t>
            </a:r>
            <a:r>
              <a:rPr lang="en-US" dirty="0" smtClean="0"/>
              <a:t> OCTOBER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384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300" dirty="0"/>
              <a:t>The art (or science) of managing resources is </a:t>
            </a:r>
            <a:r>
              <a:rPr lang="en-US" sz="4300" dirty="0" smtClean="0"/>
              <a:t>complex</a:t>
            </a:r>
          </a:p>
          <a:p>
            <a:r>
              <a:rPr lang="en-US" sz="4300" dirty="0" smtClean="0"/>
              <a:t>It </a:t>
            </a:r>
            <a:r>
              <a:rPr lang="en-US" sz="4300" dirty="0"/>
              <a:t>is more complex and risky when it relates to construction contracts which have their peculiar problems. </a:t>
            </a:r>
            <a:endParaRPr lang="en-US" sz="4300" dirty="0" smtClean="0"/>
          </a:p>
          <a:p>
            <a:r>
              <a:rPr lang="en-US" sz="4300" dirty="0" smtClean="0"/>
              <a:t>The </a:t>
            </a:r>
            <a:r>
              <a:rPr lang="en-US" sz="4300" dirty="0"/>
              <a:t>environment (social, economic and sometimes political) in which contracts are executed also adds to the complexity of managing contracts. </a:t>
            </a:r>
            <a:endParaRPr lang="en-US" sz="43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151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 (</a:t>
            </a:r>
            <a:r>
              <a:rPr lang="en-US" b="1" dirty="0" err="1" smtClean="0"/>
              <a:t>Cont;d</a:t>
            </a:r>
            <a:r>
              <a:rPr lang="en-US" b="1" dirty="0" smtClean="0"/>
              <a:t>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The probability that things will go a bit awry with legal and, of course, financial implications is quite high in construction contracts in view of the many uncertainties associated with them. </a:t>
            </a:r>
          </a:p>
          <a:p>
            <a:r>
              <a:rPr lang="en-US" sz="4000" dirty="0" smtClean="0"/>
              <a:t>It is therefore, very essential that the management of construction contracts is addressed very professionally.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203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Contract Documents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Contract documents are prepared to provide enabling environment for the effective contract management. Contracts are managed through the provisions made in the contract documents so as to minimize subjectivity.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74645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Contract Documents (</a:t>
            </a:r>
            <a:r>
              <a:rPr lang="en-US" b="1" dirty="0" err="1" smtClean="0"/>
              <a:t>Cont;d</a:t>
            </a:r>
            <a:r>
              <a:rPr lang="en-US" b="1" dirty="0" smtClean="0"/>
              <a:t>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A contract document may be defined as a tender document with the blanks filled in and the Form of Agreement signed by the parties to the contract.</a:t>
            </a:r>
          </a:p>
          <a:p>
            <a:r>
              <a:rPr lang="en-US" sz="4000" dirty="0" smtClean="0"/>
              <a:t>The contract document for works contracts comprise the following arranged in the order of preference:-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07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Contract Documents (</a:t>
            </a:r>
            <a:r>
              <a:rPr lang="en-US" b="1" dirty="0" err="1" smtClean="0"/>
              <a:t>Cont;d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 smtClean="0"/>
              <a:t>Form of agreement</a:t>
            </a:r>
          </a:p>
          <a:p>
            <a:pPr lvl="0"/>
            <a:r>
              <a:rPr lang="en-US" sz="4000" dirty="0" smtClean="0"/>
              <a:t>Letter of acceptance</a:t>
            </a:r>
          </a:p>
          <a:p>
            <a:pPr lvl="0"/>
            <a:r>
              <a:rPr lang="en-US" sz="4000" dirty="0" smtClean="0"/>
              <a:t>Form of tender and appendix thereto</a:t>
            </a:r>
          </a:p>
          <a:p>
            <a:pPr lvl="0"/>
            <a:r>
              <a:rPr lang="en-US" sz="4000" dirty="0" smtClean="0"/>
              <a:t>Special conditions of contract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064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Contract Documents (</a:t>
            </a:r>
            <a:r>
              <a:rPr lang="en-US" b="1" dirty="0" err="1" smtClean="0"/>
              <a:t>Cont;d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4000" dirty="0" smtClean="0"/>
              <a:t>General conditions of contract</a:t>
            </a:r>
          </a:p>
          <a:p>
            <a:pPr lvl="0"/>
            <a:r>
              <a:rPr lang="en-US" sz="4000" dirty="0" smtClean="0"/>
              <a:t>Technical specifications</a:t>
            </a:r>
          </a:p>
          <a:p>
            <a:pPr lvl="0"/>
            <a:r>
              <a:rPr lang="en-US" sz="4000" dirty="0" smtClean="0"/>
              <a:t>Drawings</a:t>
            </a:r>
          </a:p>
          <a:p>
            <a:pPr lvl="0"/>
            <a:r>
              <a:rPr lang="en-US" sz="4000" dirty="0" smtClean="0"/>
              <a:t>Bill of quantities</a:t>
            </a:r>
          </a:p>
          <a:p>
            <a:pPr lvl="0"/>
            <a:r>
              <a:rPr lang="en-US" sz="4000" dirty="0" smtClean="0"/>
              <a:t>Other documents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253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4637"/>
            <a:ext cx="10515600" cy="888241"/>
          </a:xfrm>
        </p:spPr>
        <p:txBody>
          <a:bodyPr/>
          <a:lstStyle/>
          <a:p>
            <a:r>
              <a:rPr lang="en-US" b="1" dirty="0" smtClean="0"/>
              <a:t>Contract Documents (</a:t>
            </a:r>
            <a:r>
              <a:rPr lang="en-US" b="1" dirty="0" err="1" smtClean="0"/>
              <a:t>Cont;d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1418"/>
            <a:ext cx="10515600" cy="524786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Contract documents for services comprise the following:-</a:t>
            </a:r>
            <a:endParaRPr lang="en-US" sz="3200" dirty="0" smtClean="0"/>
          </a:p>
          <a:p>
            <a:pPr lvl="0"/>
            <a:r>
              <a:rPr lang="en-US" sz="3200" dirty="0" smtClean="0"/>
              <a:t>Contract agreement</a:t>
            </a:r>
          </a:p>
          <a:p>
            <a:pPr lvl="0"/>
            <a:r>
              <a:rPr lang="en-US" sz="3200" dirty="0" smtClean="0"/>
              <a:t>Notification of award</a:t>
            </a:r>
          </a:p>
          <a:p>
            <a:pPr lvl="0"/>
            <a:r>
              <a:rPr lang="en-US" sz="3200" dirty="0" smtClean="0"/>
              <a:t>Letter of invitation</a:t>
            </a:r>
          </a:p>
          <a:p>
            <a:pPr lvl="0"/>
            <a:r>
              <a:rPr lang="en-US" sz="3200" dirty="0" smtClean="0"/>
              <a:t>Terms of reference</a:t>
            </a:r>
          </a:p>
          <a:p>
            <a:pPr lvl="0"/>
            <a:r>
              <a:rPr lang="en-US" sz="3200" dirty="0" smtClean="0"/>
              <a:t>Supplementary information</a:t>
            </a:r>
          </a:p>
          <a:p>
            <a:pPr lvl="0"/>
            <a:r>
              <a:rPr lang="en-US" sz="3200" dirty="0" smtClean="0"/>
              <a:t>Schedule of work and personnel</a:t>
            </a:r>
          </a:p>
          <a:p>
            <a:pPr lvl="0"/>
            <a:r>
              <a:rPr lang="en-US" sz="3200" dirty="0" smtClean="0"/>
              <a:t>Bills of quantities</a:t>
            </a:r>
          </a:p>
          <a:p>
            <a:pPr lvl="0"/>
            <a:r>
              <a:rPr lang="en-US" sz="3200" dirty="0" smtClean="0"/>
              <a:t>Other documents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3543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u="sng" dirty="0" smtClean="0"/>
              <a:t>RESPONSIBILITIES OF PARTIES UNDER FIDIC CONDITIONS OF </a:t>
            </a:r>
            <a:r>
              <a:rPr lang="en-US" sz="3200" b="1" u="sng" dirty="0" smtClean="0"/>
              <a:t>CONTRACT</a:t>
            </a:r>
            <a:r>
              <a:rPr lang="en-US" sz="3600" b="1" u="sng" dirty="0" smtClean="0"/>
              <a:t> FOR WORKS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4000" dirty="0"/>
          </a:p>
          <a:p>
            <a:r>
              <a:rPr lang="en-US" sz="4000" dirty="0"/>
              <a:t>The main parties to a contract are the Employer and the Contractor. However under FIDIC the Engineer plays key roles on behalf of the employer. The roles of the three key players are, </a:t>
            </a:r>
            <a:r>
              <a:rPr lang="en-US" sz="4000" dirty="0" smtClean="0"/>
              <a:t>therefore</a:t>
            </a:r>
            <a:r>
              <a:rPr lang="en-US" sz="4000" dirty="0"/>
              <a:t>, outlined </a:t>
            </a:r>
            <a:r>
              <a:rPr lang="en-US" sz="4000" dirty="0" smtClean="0"/>
              <a:t>as:</a:t>
            </a:r>
            <a:endParaRPr lang="en-US" sz="4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755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ROLES OF THE EMPLOYER / CONTRACT MANAGER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0991"/>
            <a:ext cx="10515600" cy="4705972"/>
          </a:xfrm>
        </p:spPr>
        <p:txBody>
          <a:bodyPr>
            <a:normAutofit/>
          </a:bodyPr>
          <a:lstStyle/>
          <a:p>
            <a:pPr latinLnBrk="1"/>
            <a:r>
              <a:rPr lang="en-US" sz="3200" dirty="0" smtClean="0"/>
              <a:t>a</a:t>
            </a:r>
            <a:r>
              <a:rPr lang="en-US" sz="3200" dirty="0"/>
              <a:t>) Sound project preparation</a:t>
            </a:r>
          </a:p>
          <a:p>
            <a:pPr latinLnBrk="1"/>
            <a:r>
              <a:rPr lang="en-US" sz="3200" dirty="0"/>
              <a:t>b) Preparation of Tender documents</a:t>
            </a:r>
          </a:p>
          <a:p>
            <a:pPr latinLnBrk="1"/>
            <a:r>
              <a:rPr lang="en-US" sz="3200" dirty="0"/>
              <a:t>c) Prequalification of Tenderers, if required</a:t>
            </a:r>
          </a:p>
          <a:p>
            <a:pPr latinLnBrk="1"/>
            <a:r>
              <a:rPr lang="en-US" sz="3200" dirty="0"/>
              <a:t>d) Opening and Evaluation of Tenders</a:t>
            </a:r>
          </a:p>
          <a:p>
            <a:pPr latinLnBrk="1"/>
            <a:r>
              <a:rPr lang="en-US" sz="3200" dirty="0"/>
              <a:t>e) Award of contracts</a:t>
            </a:r>
          </a:p>
          <a:p>
            <a:pPr latinLnBrk="1"/>
            <a:r>
              <a:rPr lang="en-US" sz="3200" dirty="0"/>
              <a:t>0 Create supervision organization</a:t>
            </a:r>
          </a:p>
          <a:p>
            <a:pPr latinLnBrk="1"/>
            <a:r>
              <a:rPr lang="en-US" sz="3200" dirty="0"/>
              <a:t>g) Implement the contract (Payment, Approvals, etc.)</a:t>
            </a:r>
          </a:p>
          <a:p>
            <a:r>
              <a:rPr lang="en-US" sz="3200" dirty="0"/>
              <a:t>h) Take Over and ensure care of the works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38993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854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Role of Engineer/Contract Manager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617" y="1152939"/>
            <a:ext cx="10638183" cy="5486400"/>
          </a:xfrm>
        </p:spPr>
        <p:txBody>
          <a:bodyPr>
            <a:noAutofit/>
          </a:bodyPr>
          <a:lstStyle/>
          <a:p>
            <a:pPr lvl="1" latinLnBrk="1"/>
            <a:r>
              <a:rPr lang="en-US" sz="3200" dirty="0" smtClean="0"/>
              <a:t>reviewing </a:t>
            </a:r>
            <a:r>
              <a:rPr lang="en-US" sz="3200" dirty="0"/>
              <a:t>and updating design details;</a:t>
            </a:r>
            <a:endParaRPr lang="en-US" dirty="0"/>
          </a:p>
          <a:p>
            <a:pPr lvl="1" latinLnBrk="1"/>
            <a:r>
              <a:rPr lang="en-US" sz="3200" dirty="0"/>
              <a:t>monitoring contractor's operations to ensure timely commencement of operation;</a:t>
            </a:r>
            <a:endParaRPr lang="en-US" dirty="0"/>
          </a:p>
          <a:p>
            <a:pPr lvl="1" latinLnBrk="1"/>
            <a:r>
              <a:rPr lang="en-US" sz="3200" dirty="0"/>
              <a:t>reviewing contractor's </a:t>
            </a:r>
            <a:r>
              <a:rPr lang="en-US" sz="3200" dirty="0" err="1"/>
              <a:t>programme</a:t>
            </a:r>
            <a:r>
              <a:rPr lang="en-US" sz="3200" dirty="0"/>
              <a:t>;</a:t>
            </a:r>
            <a:endParaRPr lang="en-US" dirty="0"/>
          </a:p>
          <a:p>
            <a:pPr lvl="1" latinLnBrk="1"/>
            <a:r>
              <a:rPr lang="en-US" sz="3200" dirty="0"/>
              <a:t>carrying out quality control tests; </a:t>
            </a:r>
            <a:endParaRPr lang="en-US" dirty="0"/>
          </a:p>
          <a:p>
            <a:pPr lvl="1" latinLnBrk="1"/>
            <a:r>
              <a:rPr lang="en-US" sz="3200" dirty="0"/>
              <a:t>reviewing contractor's monthly invoices and certifying for payment;</a:t>
            </a:r>
            <a:endParaRPr lang="en-US" dirty="0"/>
          </a:p>
          <a:p>
            <a:pPr lvl="1" latinLnBrk="1"/>
            <a:r>
              <a:rPr lang="en-US" sz="3200" dirty="0"/>
              <a:t>evaluating all claims for additional payment and applications for extension</a:t>
            </a:r>
            <a:endParaRPr lang="en-US" dirty="0"/>
          </a:p>
          <a:p>
            <a:pPr lvl="1" latinLnBrk="1"/>
            <a:r>
              <a:rPr lang="en-US" sz="3200" dirty="0"/>
              <a:t>of time; and</a:t>
            </a:r>
            <a:endParaRPr lang="en-US" dirty="0"/>
          </a:p>
          <a:p>
            <a:pPr lvl="1"/>
            <a:r>
              <a:rPr lang="en-US" sz="3200" dirty="0"/>
              <a:t>preparing monthly, quarterly and annual progress reports.</a:t>
            </a:r>
            <a:endParaRPr lang="en-US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29204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SPECIFIC IMPORTANT ACTIVITIES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835" y="1825624"/>
            <a:ext cx="11191461" cy="4734201"/>
          </a:xfrm>
        </p:spPr>
        <p:txBody>
          <a:bodyPr>
            <a:noAutofit/>
          </a:bodyPr>
          <a:lstStyle/>
          <a:p>
            <a:pPr latinLnBrk="1"/>
            <a:r>
              <a:rPr lang="en-US" dirty="0" smtClean="0"/>
              <a:t>Six </a:t>
            </a:r>
            <a:r>
              <a:rPr lang="en-US" dirty="0"/>
              <a:t>(6) very important activities are performed by the Engineer Contract </a:t>
            </a:r>
            <a:endParaRPr lang="en-US" dirty="0" smtClean="0"/>
          </a:p>
          <a:p>
            <a:pPr marL="0" indent="0" latinLnBrk="1">
              <a:buNone/>
            </a:pPr>
            <a:r>
              <a:rPr lang="en-US" dirty="0" smtClean="0"/>
              <a:t>Manager. </a:t>
            </a:r>
          </a:p>
          <a:p>
            <a:pPr latinLnBrk="1"/>
            <a:r>
              <a:rPr lang="en-US" dirty="0" smtClean="0"/>
              <a:t>These </a:t>
            </a:r>
            <a:r>
              <a:rPr lang="en-US" dirty="0"/>
              <a:t>are: </a:t>
            </a:r>
          </a:p>
          <a:p>
            <a:pPr latinLnBrk="1"/>
            <a:r>
              <a:rPr lang="en-US" dirty="0"/>
              <a:t>a. Site Instructions; </a:t>
            </a:r>
          </a:p>
          <a:p>
            <a:pPr latinLnBrk="1"/>
            <a:r>
              <a:rPr lang="en-US" dirty="0"/>
              <a:t>b. Meetings; </a:t>
            </a:r>
          </a:p>
          <a:p>
            <a:pPr latinLnBrk="1"/>
            <a:r>
              <a:rPr lang="en-US" dirty="0"/>
              <a:t>c. Record Keeping; </a:t>
            </a:r>
          </a:p>
          <a:p>
            <a:pPr latinLnBrk="1"/>
            <a:r>
              <a:rPr lang="en-US" dirty="0"/>
              <a:t>d. Monitoring/controlling; </a:t>
            </a:r>
          </a:p>
          <a:p>
            <a:pPr latinLnBrk="1"/>
            <a:r>
              <a:rPr lang="en-US" dirty="0"/>
              <a:t>e. Certification; and </a:t>
            </a:r>
          </a:p>
          <a:p>
            <a:pPr latinLnBrk="1"/>
            <a:r>
              <a:rPr lang="en-US" dirty="0"/>
              <a:t>f. Reporting.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482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Monitoring and Controlling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895" y="1825625"/>
            <a:ext cx="11211339" cy="4351338"/>
          </a:xfrm>
        </p:spPr>
        <p:txBody>
          <a:bodyPr/>
          <a:lstStyle/>
          <a:p>
            <a:pPr latinLnBrk="1"/>
            <a:r>
              <a:rPr lang="en-US" sz="4000" dirty="0" smtClean="0"/>
              <a:t>Control </a:t>
            </a:r>
            <a:r>
              <a:rPr lang="en-US" sz="4000" dirty="0"/>
              <a:t>aims at regular monitoring of achievement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against </a:t>
            </a:r>
            <a:r>
              <a:rPr lang="en-US" sz="4000" dirty="0"/>
              <a:t>the planned </a:t>
            </a:r>
          </a:p>
          <a:p>
            <a:pPr latinLnBrk="1"/>
            <a:r>
              <a:rPr lang="en-US" sz="4000" dirty="0"/>
              <a:t>progress, In addition, the Manager must monitor for quality control through </a:t>
            </a:r>
          </a:p>
          <a:p>
            <a:pPr latinLnBrk="1"/>
            <a:r>
              <a:rPr lang="en-US" sz="4000" dirty="0"/>
              <a:t>examination and testing of materials,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852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Certification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017" y="1825625"/>
            <a:ext cx="11320670" cy="4351338"/>
          </a:xfrm>
        </p:spPr>
        <p:txBody>
          <a:bodyPr/>
          <a:lstStyle/>
          <a:p>
            <a:pPr latinLnBrk="1"/>
            <a:r>
              <a:rPr lang="en-US" sz="4000" dirty="0" smtClean="0"/>
              <a:t>The </a:t>
            </a:r>
            <a:r>
              <a:rPr lang="en-US" sz="4000" dirty="0"/>
              <a:t>Manager certifies work done for payment and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also </a:t>
            </a:r>
            <a:r>
              <a:rPr lang="en-US" sz="4000" dirty="0"/>
              <a:t>does the following </a:t>
            </a:r>
          </a:p>
          <a:p>
            <a:pPr lvl="0" latinLnBrk="1"/>
            <a:r>
              <a:rPr lang="en-US" sz="4000" dirty="0"/>
              <a:t>substantial completion and issue of taking over </a:t>
            </a:r>
            <a:endParaRPr lang="en-US" sz="4000" dirty="0" smtClean="0"/>
          </a:p>
          <a:p>
            <a:pPr marL="0" lv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certificate</a:t>
            </a:r>
            <a:r>
              <a:rPr lang="en-US" sz="4000" dirty="0"/>
              <a:t>; </a:t>
            </a:r>
          </a:p>
          <a:p>
            <a:pPr lvl="0" latinLnBrk="1"/>
            <a:r>
              <a:rPr lang="en-US" sz="4000" dirty="0"/>
              <a:t>valuation of variations and Fixing of rates; </a:t>
            </a:r>
          </a:p>
          <a:p>
            <a:pPr lvl="0" latinLnBrk="1"/>
            <a:r>
              <a:rPr lang="en-US" sz="4000" dirty="0"/>
              <a:t>defects liability.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99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PRICE ADJUSTMENT FORMULA (E)</a:t>
            </a:r>
            <a:r>
              <a:rPr lang="en-US" b="1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641496" cy="4351338"/>
          </a:xfrm>
        </p:spPr>
        <p:txBody>
          <a:bodyPr>
            <a:normAutofit lnSpcReduction="10000"/>
          </a:bodyPr>
          <a:lstStyle/>
          <a:p>
            <a:pPr marL="0" indent="0" latinLnBrk="1">
              <a:buNone/>
            </a:pPr>
            <a:r>
              <a:rPr lang="en-US" b="1" dirty="0"/>
              <a:t>	</a:t>
            </a:r>
            <a:r>
              <a:rPr lang="en-US" sz="4000" b="1" dirty="0"/>
              <a:t>HISTORY </a:t>
            </a:r>
            <a:endParaRPr lang="en-US" sz="4000" dirty="0"/>
          </a:p>
          <a:p>
            <a:pPr latinLnBrk="1"/>
            <a:r>
              <a:rPr lang="en-US" sz="4000" dirty="0"/>
              <a:t>The formula method seeks to calculate a sum or </a:t>
            </a:r>
          </a:p>
          <a:p>
            <a:pPr marL="0" indent="0" latinLnBrk="1">
              <a:buNone/>
            </a:pPr>
            <a:r>
              <a:rPr lang="en-US" sz="4000" dirty="0" smtClean="0"/>
              <a:t>  sums</a:t>
            </a:r>
            <a:r>
              <a:rPr lang="en-US" sz="4000" dirty="0"/>
              <a:t>, which will offer the </a:t>
            </a:r>
          </a:p>
          <a:p>
            <a:pPr latinLnBrk="1"/>
            <a:r>
              <a:rPr lang="en-US" sz="4000" dirty="0"/>
              <a:t>contracting parties adequate compensation for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losses </a:t>
            </a:r>
            <a:r>
              <a:rPr lang="en-US" sz="4000" dirty="0"/>
              <a:t>caused by increase and decrease in costs. </a:t>
            </a:r>
          </a:p>
          <a:p>
            <a:pPr latinLnBrk="1"/>
            <a:r>
              <a:rPr lang="en-US" sz="4000" dirty="0"/>
              <a:t>The method </a:t>
            </a:r>
            <a:r>
              <a:rPr lang="en-US" sz="4000" dirty="0" smtClean="0"/>
              <a:t>does </a:t>
            </a:r>
            <a:r>
              <a:rPr lang="en-US" sz="4000" dirty="0"/>
              <a:t>not, however, aim to access the exact amount of loss </a:t>
            </a:r>
            <a:r>
              <a:rPr lang="en-US" sz="4000" dirty="0" smtClean="0"/>
              <a:t>incurred</a:t>
            </a:r>
            <a:r>
              <a:rPr lang="en-US" sz="4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83689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PRICE ADJUSTMENT FORMULA (E)</a:t>
            </a:r>
            <a:r>
              <a:rPr lang="en-US" b="1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739" y="1825625"/>
            <a:ext cx="11022495" cy="4351338"/>
          </a:xfrm>
        </p:spPr>
        <p:txBody>
          <a:bodyPr>
            <a:normAutofit/>
          </a:bodyPr>
          <a:lstStyle/>
          <a:p>
            <a:pPr latinLnBrk="1"/>
            <a:r>
              <a:rPr lang="en-US" sz="4000" dirty="0" smtClean="0"/>
              <a:t>The basic concepts of the formula were introduced in 1971 by the Baxter commission in the U.K. 1(is a polynomial formula, which represents the best </a:t>
            </a:r>
          </a:p>
          <a:p>
            <a:pPr marL="0" indent="0" latinLnBrk="1">
              <a:buNone/>
            </a:pPr>
            <a:r>
              <a:rPr lang="en-US" sz="4000" dirty="0" smtClean="0"/>
              <a:t>  estimate of the mix of, inputs (i.e. labour, plant, </a:t>
            </a:r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materials etc.) in the </a:t>
            </a:r>
          </a:p>
          <a:p>
            <a:pPr marL="0" indent="0" latinLnBrk="1">
              <a:buNone/>
            </a:pPr>
            <a:r>
              <a:rPr lang="en-US" sz="4000" dirty="0" smtClean="0"/>
              <a:t>  estimated cost of the contract.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38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227" y="1825625"/>
            <a:ext cx="11280912" cy="4351338"/>
          </a:xfrm>
        </p:spPr>
        <p:txBody>
          <a:bodyPr>
            <a:noAutofit/>
          </a:bodyPr>
          <a:lstStyle/>
          <a:p>
            <a:pPr latinLnBrk="1"/>
            <a:r>
              <a:rPr lang="en-US" sz="4000" dirty="0" smtClean="0"/>
              <a:t> </a:t>
            </a:r>
            <a:r>
              <a:rPr lang="en-US" sz="4000" b="1" u="sng" dirty="0"/>
              <a:t>Base Indices</a:t>
            </a:r>
            <a:r>
              <a:rPr lang="en-US" sz="4000" dirty="0"/>
              <a:t>: These are the cost indices or reference prices corresponding </a:t>
            </a:r>
            <a:r>
              <a:rPr lang="en-US" sz="4000" dirty="0" smtClean="0"/>
              <a:t>to </a:t>
            </a:r>
            <a:r>
              <a:rPr lang="en-US" sz="4000" dirty="0"/>
              <a:t>each cost element i.e. Labour, plant, material etc., at the date specified </a:t>
            </a:r>
            <a:r>
              <a:rPr lang="en-US" sz="4000" dirty="0" smtClean="0"/>
              <a:t>under </a:t>
            </a:r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the </a:t>
            </a:r>
            <a:r>
              <a:rPr lang="en-US" sz="4000" dirty="0"/>
              <a:t>relevant clause of the conditions of contract </a:t>
            </a:r>
          </a:p>
          <a:p>
            <a:pPr marL="0" indent="0" latinLnBrk="1">
              <a:buNone/>
            </a:pPr>
            <a:r>
              <a:rPr lang="en-US" sz="4000" dirty="0" smtClean="0"/>
              <a:t>  which </a:t>
            </a:r>
            <a:r>
              <a:rPr lang="en-US" sz="4000" dirty="0"/>
              <a:t>shall be those </a:t>
            </a:r>
            <a:r>
              <a:rPr lang="en-US" sz="4000" dirty="0" smtClean="0"/>
              <a:t>prevailing </a:t>
            </a:r>
            <a:r>
              <a:rPr lang="en-US" sz="4000" dirty="0"/>
              <a:t>on the day 28 days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prior </a:t>
            </a:r>
            <a:r>
              <a:rPr lang="en-US" sz="4000" dirty="0"/>
              <a:t>to the closing date for the submission of </a:t>
            </a:r>
            <a:r>
              <a:rPr lang="en-US" sz="4000" dirty="0" smtClean="0"/>
              <a:t>bids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68491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atinLnBrk="1"/>
            <a:r>
              <a:rPr lang="en-US" sz="4000" b="1" dirty="0"/>
              <a:t>Current</a:t>
            </a:r>
            <a:r>
              <a:rPr lang="en-US" sz="4000" dirty="0"/>
              <a:t> </a:t>
            </a:r>
            <a:r>
              <a:rPr lang="en-US" sz="4000" b="1" dirty="0"/>
              <a:t>Indices</a:t>
            </a:r>
            <a:r>
              <a:rPr lang="en-US" sz="4000" dirty="0"/>
              <a:t>: These </a:t>
            </a:r>
            <a:r>
              <a:rPr lang="en-US" sz="4000" dirty="0" smtClean="0"/>
              <a:t>are </a:t>
            </a:r>
            <a:r>
              <a:rPr lang="en-US" sz="4000" dirty="0"/>
              <a:t>those prevailing 28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days </a:t>
            </a:r>
            <a:r>
              <a:rPr lang="en-US" sz="4000" dirty="0"/>
              <a:t>prior to the last day of </a:t>
            </a:r>
            <a:r>
              <a:rPr lang="en-US" sz="4000" dirty="0" smtClean="0"/>
              <a:t>the </a:t>
            </a:r>
            <a:r>
              <a:rPr lang="en-US" sz="4000" dirty="0"/>
              <a:t>period to which a particular Interim Payment Certificate is related.</a:t>
            </a:r>
          </a:p>
        </p:txBody>
      </p:sp>
    </p:spTree>
    <p:extLst>
      <p:ext uri="{BB962C8B-B14F-4D97-AF65-F5344CB8AC3E}">
        <p14:creationId xmlns:p14="http://schemas.microsoft.com/office/powerpoint/2010/main" val="17217373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504" y="1775930"/>
            <a:ext cx="11224591" cy="4351338"/>
          </a:xfrm>
        </p:spPr>
        <p:txBody>
          <a:bodyPr/>
          <a:lstStyle/>
          <a:p>
            <a:pPr latinLnBrk="1"/>
            <a:r>
              <a:rPr lang="en-US" sz="4000" b="1" dirty="0"/>
              <a:t>Provisional</a:t>
            </a:r>
            <a:r>
              <a:rPr lang="en-US" sz="4000" dirty="0"/>
              <a:t> </a:t>
            </a:r>
            <a:r>
              <a:rPr lang="en-US" sz="4000" b="1" dirty="0"/>
              <a:t>Indices</a:t>
            </a:r>
            <a:r>
              <a:rPr lang="en-US" sz="4000" dirty="0"/>
              <a:t>: Where the published current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indices </a:t>
            </a:r>
            <a:r>
              <a:rPr lang="en-US" sz="4000" dirty="0"/>
              <a:t>are not available at the time of preparing the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Interim </a:t>
            </a:r>
            <a:r>
              <a:rPr lang="en-US" sz="4000" dirty="0"/>
              <a:t>Payment Certificate provisional indices as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  determined </a:t>
            </a:r>
            <a:r>
              <a:rPr lang="en-US" sz="4000" dirty="0"/>
              <a:t>by the Engineer can be applied subject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to </a:t>
            </a:r>
            <a:r>
              <a:rPr lang="en-US" sz="4000" dirty="0"/>
              <a:t>subsequent correction </a:t>
            </a:r>
            <a:r>
              <a:rPr lang="en-US" sz="4000" dirty="0" smtClean="0"/>
              <a:t>when </a:t>
            </a:r>
            <a:r>
              <a:rPr lang="en-US" sz="4000" dirty="0"/>
              <a:t>the </a:t>
            </a:r>
            <a:r>
              <a:rPr lang="en-US" sz="4000" dirty="0" smtClean="0"/>
              <a:t>firm </a:t>
            </a:r>
            <a:r>
              <a:rPr lang="en-US" sz="4000" dirty="0"/>
              <a:t>indices are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  available</a:t>
            </a:r>
            <a:r>
              <a:rPr lang="en-US" sz="40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218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59548" cy="4351338"/>
          </a:xfrm>
        </p:spPr>
        <p:txBody>
          <a:bodyPr>
            <a:normAutofit/>
          </a:bodyPr>
          <a:lstStyle/>
          <a:p>
            <a:pPr latinLnBrk="1"/>
            <a:r>
              <a:rPr lang="en-US" sz="4000" b="1" dirty="0"/>
              <a:t>Proxy:</a:t>
            </a:r>
            <a:r>
              <a:rPr lang="en-US" sz="4000" dirty="0"/>
              <a:t> Where the index for an item is not available, the equivalent index for a similar items (s) may be used (either by intra - or extra - </a:t>
            </a:r>
            <a:r>
              <a:rPr lang="en-US" sz="4000" dirty="0" err="1"/>
              <a:t>polation</a:t>
            </a:r>
            <a:r>
              <a:rPr lang="en-US" sz="4000" dirty="0"/>
              <a:t>).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This </a:t>
            </a:r>
            <a:r>
              <a:rPr lang="en-US" sz="4000" dirty="0"/>
              <a:t>is </a:t>
            </a:r>
            <a:r>
              <a:rPr lang="en-US" sz="4000" dirty="0" smtClean="0"/>
              <a:t>called </a:t>
            </a:r>
            <a:r>
              <a:rPr lang="en-US" sz="4000" dirty="0"/>
              <a:t>proxy index. 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5860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287" y="1690688"/>
            <a:ext cx="11270973" cy="4486275"/>
          </a:xfrm>
        </p:spPr>
        <p:txBody>
          <a:bodyPr>
            <a:normAutofit/>
          </a:bodyPr>
          <a:lstStyle/>
          <a:p>
            <a:pPr latinLnBrk="1"/>
            <a:r>
              <a:rPr lang="en-US" sz="3200" b="1" dirty="0"/>
              <a:t>Adjustable Amount:</a:t>
            </a:r>
            <a:r>
              <a:rPr lang="en-US" sz="3200" dirty="0"/>
              <a:t> This amount represents the estimated value of work </a:t>
            </a:r>
            <a:r>
              <a:rPr lang="en-US" sz="3200" dirty="0" smtClean="0"/>
              <a:t>carried </a:t>
            </a:r>
            <a:r>
              <a:rPr lang="en-US" sz="3200" dirty="0"/>
              <a:t>out in a particular month or period determined in accordance </a:t>
            </a:r>
            <a:r>
              <a:rPr lang="en-US" sz="3200" dirty="0" smtClean="0"/>
              <a:t>with the relevant </a:t>
            </a:r>
            <a:r>
              <a:rPr lang="en-US" sz="3200" dirty="0"/>
              <a:t>clauses of the contract.</a:t>
            </a:r>
          </a:p>
          <a:p>
            <a:pPr marL="0" indent="0" latinLnBrk="1">
              <a:buNone/>
            </a:pPr>
            <a:r>
              <a:rPr lang="en-US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040716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626" y="1825625"/>
            <a:ext cx="11340548" cy="4351338"/>
          </a:xfrm>
        </p:spPr>
        <p:txBody>
          <a:bodyPr/>
          <a:lstStyle/>
          <a:p>
            <a:pPr latinLnBrk="1"/>
            <a:endParaRPr lang="en-US" dirty="0" smtClean="0"/>
          </a:p>
          <a:p>
            <a:pPr latinLnBrk="1"/>
            <a:r>
              <a:rPr lang="en-US" sz="4000" b="1" dirty="0" smtClean="0"/>
              <a:t>Base Date (Month)</a:t>
            </a:r>
            <a:r>
              <a:rPr lang="en-US" sz="4000" dirty="0" smtClean="0"/>
              <a:t>: This is the date (month) stated </a:t>
            </a:r>
          </a:p>
          <a:p>
            <a:pPr marL="0" indent="0" latinLnBrk="1">
              <a:buNone/>
            </a:pPr>
            <a:r>
              <a:rPr lang="en-US" sz="4000" dirty="0" smtClean="0"/>
              <a:t>in the Appendix to the Form of Bid from which the</a:t>
            </a:r>
          </a:p>
          <a:p>
            <a:pPr marL="0" indent="0" latinLnBrk="1">
              <a:buNone/>
            </a:pPr>
            <a:r>
              <a:rPr lang="en-US" sz="4000" dirty="0" smtClean="0"/>
              <a:t>adjustment is calculated i.e. 28 days prior to the </a:t>
            </a:r>
          </a:p>
          <a:p>
            <a:pPr marL="0" indent="0" latinLnBrk="1">
              <a:buNone/>
            </a:pPr>
            <a:r>
              <a:rPr lang="en-US" sz="4000" dirty="0" smtClean="0"/>
              <a:t>closing date for submission of bids.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4341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atinLnBrk="1"/>
            <a:r>
              <a:rPr lang="en-US" sz="4000" b="1" dirty="0"/>
              <a:t>Weightings (Coefficients):</a:t>
            </a:r>
            <a:r>
              <a:rPr lang="en-US" sz="4000" dirty="0"/>
              <a:t> These represent the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estimated </a:t>
            </a:r>
            <a:r>
              <a:rPr lang="en-US" sz="4000" dirty="0"/>
              <a:t>portions of each </a:t>
            </a:r>
            <a:r>
              <a:rPr lang="en-US" sz="4000" dirty="0" smtClean="0"/>
              <a:t>cost </a:t>
            </a:r>
            <a:r>
              <a:rPr lang="en-US" sz="4000" dirty="0"/>
              <a:t>element such as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labour</a:t>
            </a:r>
            <a:r>
              <a:rPr lang="en-US" sz="4000" dirty="0"/>
              <a:t>, materials, plant miscellaneous etc. in the works or sections thereof excluding provisional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sums</a:t>
            </a:r>
            <a:r>
              <a:rPr lang="en-US" sz="4000" dirty="0"/>
              <a:t>. The aggregate of these </a:t>
            </a:r>
            <a:r>
              <a:rPr lang="en-US" sz="4000" dirty="0" smtClean="0"/>
              <a:t>coefficients </a:t>
            </a:r>
            <a:r>
              <a:rPr lang="en-US" sz="4000" dirty="0"/>
              <a:t>for the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 smtClean="0"/>
              <a:t>respective </a:t>
            </a:r>
            <a:r>
              <a:rPr lang="en-US" sz="4000" dirty="0"/>
              <a:t>work section should be Unity (1)</a:t>
            </a:r>
          </a:p>
        </p:txBody>
      </p:sp>
    </p:spTree>
    <p:extLst>
      <p:ext uri="{BB962C8B-B14F-4D97-AF65-F5344CB8AC3E}">
        <p14:creationId xmlns:p14="http://schemas.microsoft.com/office/powerpoint/2010/main" val="6547463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Terminology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r>
              <a:rPr lang="en-US" sz="4000" b="1" dirty="0"/>
              <a:t>Price Adjustment Factor (PAF):</a:t>
            </a:r>
            <a:r>
              <a:rPr lang="en-US" sz="4000" dirty="0"/>
              <a:t> The PAF is the </a:t>
            </a:r>
            <a:endParaRPr lang="en-US" sz="4000" dirty="0" smtClean="0"/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factor </a:t>
            </a:r>
            <a:r>
              <a:rPr lang="en-US" sz="4000" dirty="0"/>
              <a:t>derived from the </a:t>
            </a:r>
            <a:r>
              <a:rPr lang="en-US" sz="4000" dirty="0" smtClean="0"/>
              <a:t>polynomial </a:t>
            </a:r>
            <a:r>
              <a:rPr lang="en-US" sz="4000" dirty="0"/>
              <a:t>by which the </a:t>
            </a:r>
            <a:r>
              <a:rPr lang="en-US" sz="4000" dirty="0" smtClean="0"/>
              <a:t>   </a:t>
            </a:r>
          </a:p>
          <a:p>
            <a:pPr marL="0" indent="0" latinLnBrk="1">
              <a:buNone/>
            </a:pPr>
            <a:r>
              <a:rPr lang="en-US" sz="4000" dirty="0"/>
              <a:t> </a:t>
            </a:r>
            <a:r>
              <a:rPr lang="en-US" sz="4000" dirty="0" smtClean="0"/>
              <a:t> Adjustable </a:t>
            </a:r>
            <a:r>
              <a:rPr lang="en-US" sz="4000" dirty="0"/>
              <a:t>Amount is adjusted to produce the </a:t>
            </a:r>
          </a:p>
          <a:p>
            <a:pPr marL="0" indent="0" latinLnBrk="1">
              <a:buNone/>
            </a:pPr>
            <a:r>
              <a:rPr lang="en-US" sz="4000" dirty="0" smtClean="0"/>
              <a:t>  fluctuation</a:t>
            </a:r>
            <a:r>
              <a:rPr lang="en-US" sz="4000" dirty="0"/>
              <a:t>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8444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atinLnBrk="1"/>
            <a:r>
              <a:rPr lang="en-US" sz="3600" b="1" dirty="0"/>
              <a:t>BASIC PRINCIPLES RELATING TO THE APPLICATION OF THE </a:t>
            </a:r>
            <a:r>
              <a:rPr lang="en-US" sz="3600" b="1" dirty="0" smtClean="0"/>
              <a:t>FORMULA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504" y="1825625"/>
            <a:ext cx="11300792" cy="4351338"/>
          </a:xfrm>
        </p:spPr>
        <p:txBody>
          <a:bodyPr>
            <a:normAutofit/>
          </a:bodyPr>
          <a:lstStyle/>
          <a:p>
            <a:pPr latinLnBrk="1"/>
            <a:r>
              <a:rPr lang="en-US" sz="3600" b="1" dirty="0"/>
              <a:t>Provisional Sums: </a:t>
            </a:r>
            <a:r>
              <a:rPr lang="en-US" sz="3600" dirty="0"/>
              <a:t>Provisional sums for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works </a:t>
            </a:r>
            <a:r>
              <a:rPr lang="en-US" sz="3600" dirty="0"/>
              <a:t>to be paid at current prices </a:t>
            </a:r>
          </a:p>
          <a:p>
            <a:pPr marL="0" indent="0" latinLnBrk="1">
              <a:buNone/>
            </a:pPr>
            <a:r>
              <a:rPr lang="en-US" sz="3600" dirty="0" smtClean="0"/>
              <a:t>  e.g</a:t>
            </a:r>
            <a:r>
              <a:rPr lang="en-US" sz="3600" dirty="0"/>
              <a:t>. by day works, statutory undertakers </a:t>
            </a:r>
            <a:r>
              <a:rPr lang="en-US" sz="3600" dirty="0" smtClean="0"/>
              <a:t>     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are </a:t>
            </a:r>
            <a:r>
              <a:rPr lang="en-US" sz="3600" dirty="0"/>
              <a:t>to be excluded from the work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categories </a:t>
            </a:r>
            <a:r>
              <a:rPr lang="en-US" sz="3600" dirty="0"/>
              <a:t>and are therefore not subject </a:t>
            </a:r>
            <a:r>
              <a:rPr lang="en-US" sz="3600" dirty="0" smtClean="0"/>
              <a:t>   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to </a:t>
            </a:r>
            <a:r>
              <a:rPr lang="en-US" sz="3600" dirty="0"/>
              <a:t>adjustment. </a:t>
            </a:r>
          </a:p>
          <a:p>
            <a:pPr latinLnBrk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444569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0078"/>
            <a:ext cx="10515600" cy="4556885"/>
          </a:xfrm>
        </p:spPr>
        <p:txBody>
          <a:bodyPr>
            <a:normAutofit/>
          </a:bodyPr>
          <a:lstStyle/>
          <a:p>
            <a:pPr marL="0" indent="0" latinLnBrk="1">
              <a:buNone/>
            </a:pPr>
            <a:r>
              <a:rPr lang="en-US" sz="3200" b="1" dirty="0" smtClean="0"/>
              <a:t>(b) Variation </a:t>
            </a:r>
            <a:endParaRPr lang="en-US" sz="3200" dirty="0" smtClean="0"/>
          </a:p>
          <a:p>
            <a:pPr latinLnBrk="1"/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Additional works measured and priced at bill rates or analogous rates or at rates current at base date, arc subject to adjustment. </a:t>
            </a:r>
          </a:p>
          <a:p>
            <a:pPr latinLnBrk="1"/>
            <a:r>
              <a:rPr lang="en-US" sz="3200" dirty="0"/>
              <a:t>(ii) Additions which </a:t>
            </a:r>
            <a:r>
              <a:rPr lang="en-US" sz="3200" dirty="0" smtClean="0"/>
              <a:t>are </a:t>
            </a:r>
            <a:r>
              <a:rPr lang="en-US" sz="3200" dirty="0"/>
              <a:t>valued at day work basis with current prices or at rates or prices current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at </a:t>
            </a:r>
            <a:r>
              <a:rPr lang="en-US" sz="3200" dirty="0"/>
              <a:t>the dale of execution are excluded from the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adjustment</a:t>
            </a:r>
            <a:r>
              <a:rPr lang="en-US" sz="3200" dirty="0"/>
              <a:t>. </a:t>
            </a:r>
          </a:p>
          <a:p>
            <a:pPr latinLnBrk="1"/>
            <a:endParaRPr lang="en-US" sz="3200" dirty="0" smtClean="0"/>
          </a:p>
          <a:p>
            <a:endParaRPr lang="en-US" sz="32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02905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atinLnBrk="1"/>
            <a:r>
              <a:rPr lang="en-US" sz="3600" b="1" dirty="0"/>
              <a:t>Value of Materials on site: </a:t>
            </a:r>
            <a:r>
              <a:rPr lang="en-US" sz="3600" dirty="0"/>
              <a:t>This is not the</a:t>
            </a:r>
            <a:r>
              <a:rPr lang="en-US" sz="3600" b="1" dirty="0"/>
              <a:t> </a:t>
            </a:r>
            <a:r>
              <a:rPr lang="en-US" sz="3600" dirty="0"/>
              <a:t>adjustable since they are priced at invoice rates. Moreover, only an agreed percentage i.e. 75% of the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value </a:t>
            </a:r>
            <a:r>
              <a:rPr lang="en-US" sz="3600" dirty="0"/>
              <a:t>is </a:t>
            </a:r>
            <a:r>
              <a:rPr lang="en-US" sz="3600" dirty="0" smtClean="0"/>
              <a:t>incorporated </a:t>
            </a:r>
            <a:r>
              <a:rPr lang="en-US" sz="3600" dirty="0"/>
              <a:t>in the payment certificate.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It </a:t>
            </a:r>
            <a:r>
              <a:rPr lang="en-US" sz="3600" dirty="0"/>
              <a:t>only becomes adjustable when </a:t>
            </a:r>
            <a:r>
              <a:rPr lang="en-US" sz="3600" dirty="0" smtClean="0"/>
              <a:t>incorporated </a:t>
            </a:r>
            <a:r>
              <a:rPr lang="en-US" sz="3600" dirty="0"/>
              <a:t>in </a:t>
            </a:r>
            <a:r>
              <a:rPr lang="en-US" sz="3600" dirty="0" smtClean="0"/>
              <a:t>  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the </a:t>
            </a:r>
            <a:r>
              <a:rPr lang="en-US" sz="3600" dirty="0"/>
              <a:t>works.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434770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780643" cy="4351338"/>
          </a:xfrm>
        </p:spPr>
        <p:txBody>
          <a:bodyPr>
            <a:normAutofit/>
          </a:bodyPr>
          <a:lstStyle/>
          <a:p>
            <a:pPr latinLnBrk="1"/>
            <a:r>
              <a:rPr lang="en-US" sz="3200" b="1" dirty="0"/>
              <a:t>Payments to Nominated Sub-contractors and </a:t>
            </a:r>
            <a:endParaRPr lang="en-US" sz="3200" b="1" dirty="0" smtClean="0"/>
          </a:p>
          <a:p>
            <a:pPr marL="0" indent="0" latinLnBrk="1"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Suppliers</a:t>
            </a:r>
            <a:r>
              <a:rPr lang="en-US" sz="3200" b="1" dirty="0"/>
              <a:t>:</a:t>
            </a:r>
            <a:r>
              <a:rPr lang="en-US" sz="3200" dirty="0"/>
              <a:t> Such payments </a:t>
            </a:r>
            <a:r>
              <a:rPr lang="en-US" sz="3200" dirty="0" smtClean="0"/>
              <a:t>including </a:t>
            </a:r>
            <a:r>
              <a:rPr lang="en-US" sz="3200" dirty="0"/>
              <a:t>profits are not </a:t>
            </a:r>
            <a:r>
              <a:rPr lang="en-US" sz="3200" dirty="0" smtClean="0"/>
              <a:t>  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adjustable </a:t>
            </a:r>
            <a:r>
              <a:rPr lang="en-US" sz="3200" dirty="0"/>
              <a:t>when paid at current values. However,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attendance </a:t>
            </a:r>
            <a:r>
              <a:rPr lang="en-US" sz="3200" dirty="0"/>
              <a:t>which is indicated as a sum is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adjustable</a:t>
            </a:r>
            <a:r>
              <a:rPr lang="en-US" sz="3200" dirty="0"/>
              <a:t>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410193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09852" cy="4351338"/>
          </a:xfrm>
        </p:spPr>
        <p:txBody>
          <a:bodyPr>
            <a:normAutofit/>
          </a:bodyPr>
          <a:lstStyle/>
          <a:p>
            <a:pPr latinLnBrk="1"/>
            <a:r>
              <a:rPr lang="en-US" sz="3600" b="1" dirty="0"/>
              <a:t>Claims for Loss and / or Expense:</a:t>
            </a:r>
            <a:r>
              <a:rPr lang="en-US" sz="3600" dirty="0"/>
              <a:t> Since these are normally assessed at </a:t>
            </a:r>
            <a:r>
              <a:rPr lang="en-US" sz="3600" dirty="0" smtClean="0"/>
              <a:t>full </a:t>
            </a:r>
            <a:r>
              <a:rPr lang="en-US" sz="3600" dirty="0"/>
              <a:t>value, they are not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 smtClean="0"/>
              <a:t>  adjustable</a:t>
            </a:r>
            <a:r>
              <a:rPr lang="en-US" sz="3600" dirty="0"/>
              <a:t>. </a:t>
            </a:r>
          </a:p>
          <a:p>
            <a:pPr latinLnBrk="1"/>
            <a:r>
              <a:rPr lang="en-US" sz="3600" b="1" dirty="0" smtClean="0"/>
              <a:t>(f</a:t>
            </a:r>
            <a:r>
              <a:rPr lang="en-US" sz="3600" b="1" dirty="0"/>
              <a:t>) Retention:</a:t>
            </a:r>
            <a:r>
              <a:rPr lang="en-US" sz="3600" dirty="0"/>
              <a:t> Unlike the traditional method,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the </a:t>
            </a:r>
            <a:r>
              <a:rPr lang="en-US" sz="3600" dirty="0"/>
              <a:t>amount of fluctuation derived by the formula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approach </a:t>
            </a:r>
            <a:r>
              <a:rPr lang="en-US" sz="3600" dirty="0"/>
              <a:t>is subject to retention.</a:t>
            </a:r>
          </a:p>
          <a:p>
            <a:pPr marL="0" indent="0" latinLnBrk="1">
              <a:buNone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1891791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451113"/>
            <a:ext cx="10969487" cy="5098774"/>
          </a:xfrm>
        </p:spPr>
        <p:txBody>
          <a:bodyPr>
            <a:noAutofit/>
          </a:bodyPr>
          <a:lstStyle/>
          <a:p>
            <a:pPr latinLnBrk="1"/>
            <a:r>
              <a:rPr lang="en-US" sz="3200" b="1" dirty="0"/>
              <a:t>Work Executed After the Completion or Extended </a:t>
            </a:r>
            <a:endParaRPr lang="en-US" sz="3200" b="1" dirty="0" smtClean="0"/>
          </a:p>
          <a:p>
            <a:pPr marL="0" indent="0" latinLnBrk="1"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Completion </a:t>
            </a:r>
            <a:r>
              <a:rPr lang="en-US" sz="3200" b="1" dirty="0"/>
              <a:t>Date:</a:t>
            </a:r>
            <a:endParaRPr lang="en-US" sz="3200" dirty="0"/>
          </a:p>
          <a:p>
            <a:pPr latinLnBrk="1"/>
            <a:r>
              <a:rPr lang="en-US" sz="3200" dirty="0" smtClean="0"/>
              <a:t>where </a:t>
            </a:r>
            <a:r>
              <a:rPr lang="en-US" sz="3200" dirty="0"/>
              <a:t>an extension is granted with an express provision that </a:t>
            </a:r>
            <a:r>
              <a:rPr lang="en-US" sz="3200" dirty="0" smtClean="0"/>
              <a:t>it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 </a:t>
            </a:r>
            <a:r>
              <a:rPr lang="en-US" sz="3200" dirty="0"/>
              <a:t>is "without cost" to the Employer, only the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price adjustment </a:t>
            </a:r>
            <a:r>
              <a:rPr lang="en-US" sz="3200" dirty="0"/>
              <a:t>factors applicable to the original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completion </a:t>
            </a:r>
            <a:r>
              <a:rPr lang="en-US" sz="3200" dirty="0"/>
              <a:t>date, will apply</a:t>
            </a:r>
            <a:r>
              <a:rPr lang="en-US" sz="3200" dirty="0" smtClean="0"/>
              <a:t>.</a:t>
            </a:r>
          </a:p>
          <a:p>
            <a:pPr latinLnBrk="1"/>
            <a:r>
              <a:rPr lang="en-US" sz="3200" dirty="0" smtClean="0"/>
              <a:t> </a:t>
            </a:r>
            <a:r>
              <a:rPr lang="en-US" sz="3200" dirty="0"/>
              <a:t>In </a:t>
            </a:r>
            <a:r>
              <a:rPr lang="en-US" sz="3200" dirty="0" smtClean="0"/>
              <a:t>situations </a:t>
            </a:r>
            <a:r>
              <a:rPr lang="en-US" sz="3200" dirty="0"/>
              <a:t>like this, the adjustment factor is computed using the indices or </a:t>
            </a:r>
            <a:r>
              <a:rPr lang="en-US" sz="3200" dirty="0" smtClean="0"/>
              <a:t>price </a:t>
            </a:r>
            <a:r>
              <a:rPr lang="en-US" sz="3200" dirty="0"/>
              <a:t>relating to the prescribed time for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completion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847246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957" y="1451113"/>
            <a:ext cx="11042373" cy="5307496"/>
          </a:xfrm>
        </p:spPr>
        <p:txBody>
          <a:bodyPr>
            <a:noAutofit/>
          </a:bodyPr>
          <a:lstStyle/>
          <a:p>
            <a:pPr latinLnBrk="1"/>
            <a:r>
              <a:rPr lang="en-US" sz="3200" b="1" dirty="0"/>
              <a:t>Value of Work Included in Valuations Issued After Certificate of </a:t>
            </a:r>
            <a:r>
              <a:rPr lang="en-US" sz="3200" b="1" dirty="0" smtClean="0"/>
              <a:t>Practical </a:t>
            </a:r>
            <a:r>
              <a:rPr lang="en-US" sz="3200" b="1" dirty="0"/>
              <a:t>Completion: </a:t>
            </a:r>
            <a:endParaRPr lang="en-US" sz="3200" dirty="0"/>
          </a:p>
          <a:p>
            <a:pPr latinLnBrk="1"/>
            <a:r>
              <a:rPr lang="en-US" sz="3200" dirty="0"/>
              <a:t>Such work may not be attributable to any valuation period, the value is </a:t>
            </a:r>
          </a:p>
          <a:p>
            <a:pPr marL="0" indent="0" latinLnBrk="1">
              <a:buNone/>
            </a:pPr>
            <a:r>
              <a:rPr lang="en-US" sz="3200" dirty="0" smtClean="0"/>
              <a:t>   adjusted </a:t>
            </a:r>
            <a:r>
              <a:rPr lang="en-US" sz="3200" dirty="0"/>
              <a:t>by: </a:t>
            </a:r>
          </a:p>
          <a:p>
            <a:pPr latinLnBrk="1"/>
            <a:r>
              <a:rPr lang="en-US" sz="3200" dirty="0"/>
              <a:t>Factor = </a:t>
            </a:r>
            <a:r>
              <a:rPr lang="en-US" sz="3200" u="sng" dirty="0"/>
              <a:t>Total Fluctuation Amount in Previous Certificates</a:t>
            </a:r>
            <a:r>
              <a:rPr lang="en-US" sz="3200" dirty="0"/>
              <a:t>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 smtClean="0"/>
              <a:t>             Total value of work in Previous Certificates </a:t>
            </a:r>
          </a:p>
          <a:p>
            <a:pPr latinLnBrk="1"/>
            <a:r>
              <a:rPr lang="en-US" sz="3200" dirty="0" smtClean="0"/>
              <a:t>It </a:t>
            </a:r>
            <a:r>
              <a:rPr lang="en-US" sz="3200" dirty="0"/>
              <a:t>is therefore computed on the basis of average fluctuation over the </a:t>
            </a:r>
            <a:r>
              <a:rPr lang="en-US" sz="3200" dirty="0" smtClean="0"/>
              <a:t>contract period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43305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atinLnBrk="1"/>
            <a:r>
              <a:rPr lang="en-US" sz="3200" b="1" dirty="0"/>
              <a:t>Errors:</a:t>
            </a:r>
            <a:r>
              <a:rPr lang="en-US" sz="2400" b="1" dirty="0"/>
              <a:t> </a:t>
            </a:r>
            <a:r>
              <a:rPr lang="en-US" sz="3600" b="1" dirty="0"/>
              <a:t>	</a:t>
            </a:r>
            <a:r>
              <a:rPr lang="en-US" sz="3600" dirty="0"/>
              <a:t>These may be classified as </a:t>
            </a:r>
          </a:p>
          <a:p>
            <a:pPr latinLnBrk="1"/>
            <a:r>
              <a:rPr lang="en-US" sz="3600" dirty="0"/>
              <a:t>(</a:t>
            </a:r>
            <a:r>
              <a:rPr lang="en-US" sz="3600" dirty="0" err="1"/>
              <a:t>i</a:t>
            </a:r>
            <a:r>
              <a:rPr lang="en-US" sz="3600" dirty="0"/>
              <a:t>) Mechanical and </a:t>
            </a:r>
          </a:p>
          <a:p>
            <a:pPr latinLnBrk="1"/>
            <a:r>
              <a:rPr lang="en-US" sz="3600" dirty="0"/>
              <a:t>(ii) Valuation Errors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048945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611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2574"/>
            <a:ext cx="10515600" cy="5426765"/>
          </a:xfrm>
        </p:spPr>
        <p:txBody>
          <a:bodyPr>
            <a:noAutofit/>
          </a:bodyPr>
          <a:lstStyle/>
          <a:p>
            <a:pPr latinLnBrk="1"/>
            <a:r>
              <a:rPr lang="en-US" sz="3200" b="1" dirty="0"/>
              <a:t>Mechanical Errors:</a:t>
            </a:r>
            <a:r>
              <a:rPr lang="en-US" sz="3200" dirty="0"/>
              <a:t> Possible errors here are:</a:t>
            </a:r>
          </a:p>
          <a:p>
            <a:pPr latinLnBrk="1"/>
            <a:r>
              <a:rPr lang="en-US" sz="3200" dirty="0"/>
              <a:t>a)  Arithmetical errors in calculation of the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 adjustment </a:t>
            </a:r>
            <a:endParaRPr lang="en-US" sz="3200" dirty="0"/>
          </a:p>
          <a:p>
            <a:pPr latinLnBrk="1"/>
            <a:r>
              <a:rPr lang="en-US" sz="3200" dirty="0"/>
              <a:t>b) Incorrect allocation of value to work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categories </a:t>
            </a:r>
            <a:r>
              <a:rPr lang="en-US" sz="3200" dirty="0"/>
              <a:t>(sections) </a:t>
            </a:r>
          </a:p>
          <a:p>
            <a:pPr latinLnBrk="1"/>
            <a:r>
              <a:rPr lang="en-US" sz="3200" dirty="0"/>
              <a:t>c) Incorrect allocation of work such as specialist </a:t>
            </a:r>
            <a:r>
              <a:rPr lang="en-US" sz="3200" dirty="0" smtClean="0"/>
              <a:t>    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work</a:t>
            </a:r>
            <a:r>
              <a:rPr lang="en-US" sz="3200" dirty="0"/>
              <a:t>, and </a:t>
            </a:r>
          </a:p>
          <a:p>
            <a:pPr latinLnBrk="1"/>
            <a:r>
              <a:rPr lang="en-US" sz="3200" dirty="0"/>
              <a:t>d) Use of an incorrect index or indices.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413087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BASIC PRINCIPLES RELATING TO THE APPLICATION OF THE FORMULA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139" y="1590260"/>
            <a:ext cx="11519453" cy="4636398"/>
          </a:xfrm>
        </p:spPr>
        <p:txBody>
          <a:bodyPr>
            <a:normAutofit/>
          </a:bodyPr>
          <a:lstStyle/>
          <a:p>
            <a:pPr latinLnBrk="1"/>
            <a:r>
              <a:rPr lang="en-US" sz="3600" dirty="0"/>
              <a:t>Any such errors should be corrected It is required that in effecting the </a:t>
            </a:r>
            <a:r>
              <a:rPr lang="en-US" sz="3600" dirty="0" smtClean="0"/>
              <a:t>correction</a:t>
            </a:r>
            <a:r>
              <a:rPr lang="en-US" sz="3600" dirty="0"/>
              <a:t>, the same indices should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be </a:t>
            </a:r>
            <a:r>
              <a:rPr lang="en-US" sz="3600" dirty="0"/>
              <a:t>used as were used during the original </a:t>
            </a:r>
            <a:r>
              <a:rPr lang="en-US" sz="3600" dirty="0" smtClean="0"/>
              <a:t>calculations</a:t>
            </a:r>
            <a:r>
              <a:rPr lang="en-US" sz="3600" dirty="0"/>
              <a:t>, </a:t>
            </a:r>
            <a:r>
              <a:rPr lang="en-US" sz="3600" dirty="0" smtClean="0"/>
              <a:t>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except </a:t>
            </a:r>
            <a:r>
              <a:rPr lang="en-US" sz="3600" dirty="0"/>
              <a:t>that where firm indices are available they </a:t>
            </a:r>
            <a:endParaRPr lang="en-US" sz="3600" dirty="0" smtClean="0"/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should </a:t>
            </a:r>
            <a:r>
              <a:rPr lang="en-US" sz="3600" dirty="0"/>
              <a:t>be </a:t>
            </a:r>
            <a:r>
              <a:rPr lang="en-US" sz="3600" dirty="0" smtClean="0"/>
              <a:t>substituted </a:t>
            </a:r>
            <a:r>
              <a:rPr lang="en-US" sz="3600" dirty="0"/>
              <a:t>for provisional ones.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808475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9675" y="-89451"/>
            <a:ext cx="10515600" cy="944216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BASIC PRINCIPLES RELATING TO THE APPLICATION OF THE FORMULA 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053" y="974035"/>
            <a:ext cx="11618844" cy="5506278"/>
          </a:xfrm>
        </p:spPr>
        <p:txBody>
          <a:bodyPr>
            <a:noAutofit/>
          </a:bodyPr>
          <a:lstStyle/>
          <a:p>
            <a:pPr latinLnBrk="1"/>
            <a:r>
              <a:rPr lang="en-US" sz="3200" b="1" dirty="0"/>
              <a:t>Valuation Error:</a:t>
            </a:r>
            <a:r>
              <a:rPr lang="en-US" sz="3200" dirty="0"/>
              <a:t> The general rule is that "valuations should be </a:t>
            </a:r>
            <a:r>
              <a:rPr lang="en-US" sz="3200" dirty="0" smtClean="0"/>
              <a:t>as</a:t>
            </a:r>
          </a:p>
          <a:p>
            <a:pPr marL="0" indent="0" latinLnBrk="1">
              <a:buNone/>
            </a:pPr>
            <a:r>
              <a:rPr lang="en-US" sz="3200" dirty="0" smtClean="0"/>
              <a:t>   </a:t>
            </a:r>
            <a:r>
              <a:rPr lang="en-US" sz="3200" dirty="0"/>
              <a:t>firm and </a:t>
            </a:r>
            <a:r>
              <a:rPr lang="en-US" sz="3200" dirty="0" smtClean="0"/>
              <a:t>accurate </a:t>
            </a:r>
            <a:r>
              <a:rPr lang="en-US" sz="3200" dirty="0"/>
              <a:t>as possible as these will not normally be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 reassessed </a:t>
            </a:r>
            <a:r>
              <a:rPr lang="en-US" sz="3200" dirty="0"/>
              <a:t>at a later date". </a:t>
            </a:r>
          </a:p>
          <a:p>
            <a:pPr latinLnBrk="1"/>
            <a:r>
              <a:rPr lang="en-US" sz="3200" dirty="0"/>
              <a:t>However, the view is being held that where errors have been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committed, they should </a:t>
            </a:r>
            <a:r>
              <a:rPr lang="en-US" sz="3200" dirty="0"/>
              <a:t>be corrected provided firm indices have not </a:t>
            </a:r>
            <a:r>
              <a:rPr lang="en-US" sz="3200" dirty="0" smtClean="0"/>
              <a:t>   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yet </a:t>
            </a:r>
            <a:r>
              <a:rPr lang="en-US" sz="3200" dirty="0"/>
              <a:t>been </a:t>
            </a:r>
            <a:r>
              <a:rPr lang="en-US" sz="3200" dirty="0" smtClean="0"/>
              <a:t>substituted   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for provisional </a:t>
            </a:r>
            <a:r>
              <a:rPr lang="en-US" sz="3200" dirty="0"/>
              <a:t>ones. It is further recommended that any further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correction after the </a:t>
            </a:r>
            <a:r>
              <a:rPr lang="en-US" sz="3200" dirty="0"/>
              <a:t>application of the firm indices should be treated the same way as </a:t>
            </a:r>
            <a:r>
              <a:rPr lang="en-US" sz="3200" dirty="0" smtClean="0"/>
              <a:t>the </a:t>
            </a:r>
            <a:r>
              <a:rPr lang="en-US" sz="3200" dirty="0"/>
              <a:t>value of work included in certificates after Practical completion.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71563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671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Use of a Correction Factor to the Indices: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Where </a:t>
            </a:r>
            <a:r>
              <a:rPr lang="en-US" sz="3600" dirty="0"/>
              <a:t>for example an index is expressed in a currency other than the currency payable under the contract a correction factor, Z, is applied in order to avoid any distortions as a result of differential rates of price variations and periodic exchange rate changes</a:t>
            </a:r>
          </a:p>
        </p:txBody>
      </p:sp>
    </p:spTree>
    <p:extLst>
      <p:ext uri="{BB962C8B-B14F-4D97-AF65-F5344CB8AC3E}">
        <p14:creationId xmlns:p14="http://schemas.microsoft.com/office/powerpoint/2010/main" val="18920150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6232"/>
          </a:xfrm>
        </p:spPr>
        <p:txBody>
          <a:bodyPr>
            <a:noAutofit/>
          </a:bodyPr>
          <a:lstStyle/>
          <a:p>
            <a:r>
              <a:rPr lang="en-US" sz="3600" b="1" u="sng" dirty="0" smtClean="0"/>
              <a:t>METHOD OF MEASUREMENT</a:t>
            </a:r>
            <a:r>
              <a:rPr lang="en-US" sz="3600" b="1" dirty="0" smtClean="0"/>
              <a:t>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748" y="1825625"/>
            <a:ext cx="11579087" cy="4351338"/>
          </a:xfrm>
        </p:spPr>
        <p:txBody>
          <a:bodyPr>
            <a:noAutofit/>
          </a:bodyPr>
          <a:lstStyle/>
          <a:p>
            <a:pPr latinLnBrk="1"/>
            <a:r>
              <a:rPr lang="en-US" sz="3600" dirty="0" smtClean="0"/>
              <a:t>Provision </a:t>
            </a:r>
            <a:r>
              <a:rPr lang="en-US" sz="3600" dirty="0"/>
              <a:t>for admeasurement of works is made under the relevant Clauses of </a:t>
            </a:r>
            <a:r>
              <a:rPr lang="en-US" sz="3600" dirty="0" smtClean="0"/>
              <a:t>the </a:t>
            </a:r>
            <a:r>
              <a:rPr lang="en-US" sz="3600" dirty="0"/>
              <a:t>Conditions of </a:t>
            </a:r>
            <a:r>
              <a:rPr lang="en-US" sz="3600" dirty="0" smtClean="0"/>
              <a:t>Contract</a:t>
            </a:r>
          </a:p>
          <a:p>
            <a:pPr marL="0" indent="0" latinLnBrk="1">
              <a:buNone/>
            </a:pPr>
            <a:r>
              <a:rPr lang="en-US" sz="3600" dirty="0" smtClean="0"/>
              <a:t>They </a:t>
            </a:r>
            <a:r>
              <a:rPr lang="en-US" sz="3600" dirty="0"/>
              <a:t>require that: </a:t>
            </a:r>
          </a:p>
          <a:p>
            <a:pPr lvl="1" latinLnBrk="1"/>
            <a:r>
              <a:rPr lang="en-US" sz="3600" dirty="0"/>
              <a:t>works be </a:t>
            </a:r>
            <a:r>
              <a:rPr lang="en-US" sz="3600" dirty="0" smtClean="0"/>
              <a:t>re-measured </a:t>
            </a:r>
            <a:endParaRPr lang="en-US" sz="3600" dirty="0"/>
          </a:p>
          <a:p>
            <a:pPr lvl="1" latinLnBrk="1"/>
            <a:r>
              <a:rPr lang="en-US" sz="3600" dirty="0"/>
              <a:t>joint measurements be made (Engineer/Contractor) </a:t>
            </a:r>
          </a:p>
          <a:p>
            <a:pPr lvl="1"/>
            <a:r>
              <a:rPr lang="en-US" sz="3200" dirty="0"/>
              <a:t>particulars required by the Engineer be supplied by the Contractor. </a:t>
            </a:r>
          </a:p>
        </p:txBody>
      </p:sp>
    </p:spTree>
    <p:extLst>
      <p:ext uri="{BB962C8B-B14F-4D97-AF65-F5344CB8AC3E}">
        <p14:creationId xmlns:p14="http://schemas.microsoft.com/office/powerpoint/2010/main" val="23664237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u="sng" dirty="0" smtClean="0"/>
              <a:t>METHOD</a:t>
            </a:r>
            <a:r>
              <a:rPr lang="en-US" b="1" u="sng" dirty="0" smtClean="0"/>
              <a:t> OF MEASUREMENT</a:t>
            </a:r>
            <a:r>
              <a:rPr lang="en-US" b="1" dirty="0" smtClean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1058940" cy="4351338"/>
          </a:xfrm>
        </p:spPr>
        <p:txBody>
          <a:bodyPr>
            <a:normAutofit/>
          </a:bodyPr>
          <a:lstStyle/>
          <a:p>
            <a:pPr latinLnBrk="1"/>
            <a:r>
              <a:rPr lang="en-US" sz="3200" dirty="0"/>
              <a:t>Provisions require works to be measured net except where otherwise provided for in the </a:t>
            </a:r>
            <a:r>
              <a:rPr lang="en-US" sz="3200" dirty="0" smtClean="0"/>
              <a:t>contra</a:t>
            </a:r>
          </a:p>
          <a:p>
            <a:pPr latinLnBrk="1"/>
            <a:r>
              <a:rPr lang="en-US" sz="3200" dirty="0" smtClean="0"/>
              <a:t>Civil </a:t>
            </a:r>
            <a:r>
              <a:rPr lang="en-US" sz="3200" dirty="0"/>
              <a:t>Engineering works carried out by </a:t>
            </a:r>
            <a:r>
              <a:rPr lang="en-US" sz="3200" dirty="0" smtClean="0"/>
              <a:t>Ministry of 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Roads and Highways of Ghana </a:t>
            </a:r>
            <a:r>
              <a:rPr lang="en-US" sz="3200" dirty="0"/>
              <a:t>are measured in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accordance </a:t>
            </a:r>
            <a:r>
              <a:rPr lang="en-US" sz="3200" dirty="0"/>
              <a:t>with the edition of the Civil Engineering </a:t>
            </a:r>
            <a:r>
              <a:rPr lang="en-US" sz="3200" dirty="0" smtClean="0"/>
              <a:t>  </a:t>
            </a:r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Standard </a:t>
            </a:r>
            <a:r>
              <a:rPr lang="en-US" sz="3200" dirty="0"/>
              <a:t>Method of </a:t>
            </a:r>
            <a:r>
              <a:rPr lang="en-US" sz="3200" dirty="0" smtClean="0"/>
              <a:t>Measurement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647077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330" y="48439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u="sng" dirty="0" smtClean="0"/>
              <a:t>METHOD OF MEASUREMENT</a:t>
            </a:r>
            <a:r>
              <a:rPr lang="en-US" sz="3600" b="1" dirty="0" smtClean="0"/>
              <a:t> 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861" y="1560443"/>
            <a:ext cx="11092069" cy="4616520"/>
          </a:xfrm>
        </p:spPr>
        <p:txBody>
          <a:bodyPr>
            <a:normAutofit/>
          </a:bodyPr>
          <a:lstStyle/>
          <a:p>
            <a:pPr latinLnBrk="1"/>
            <a:r>
              <a:rPr lang="en-US" sz="3600" dirty="0" smtClean="0"/>
              <a:t>Measurement (CESMM) specified in the Preambles to the Bill of Quantities. The Latest edition is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CESMM4. Consultants are advised to be conversant 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with its provisions to avoid measurement related </a:t>
            </a:r>
          </a:p>
          <a:p>
            <a:pPr marL="0" indent="0" latinLnBrk="1">
              <a:buNone/>
            </a:pPr>
            <a:r>
              <a:rPr lang="en-US" sz="3600" dirty="0"/>
              <a:t> </a:t>
            </a:r>
            <a:r>
              <a:rPr lang="en-US" sz="3600" dirty="0" smtClean="0"/>
              <a:t> disputes.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846105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CONCLUSION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687" y="1825625"/>
            <a:ext cx="11390243" cy="4351338"/>
          </a:xfrm>
        </p:spPr>
        <p:txBody>
          <a:bodyPr>
            <a:normAutofit/>
          </a:bodyPr>
          <a:lstStyle/>
          <a:p>
            <a:pPr latinLnBrk="1"/>
            <a:r>
              <a:rPr lang="en-US" sz="3200" dirty="0"/>
              <a:t>Thorough documentation will enhance the successful management of </a:t>
            </a:r>
            <a:r>
              <a:rPr lang="en-US" sz="3200" dirty="0" smtClean="0"/>
              <a:t>contracts</a:t>
            </a:r>
            <a:r>
              <a:rPr lang="en-US" sz="3200" dirty="0"/>
              <a:t>.  Consultants must pay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 smtClean="0"/>
              <a:t>  attention </a:t>
            </a:r>
            <a:r>
              <a:rPr lang="en-US" sz="3200" dirty="0"/>
              <a:t>to detail during project preparation and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documentation </a:t>
            </a:r>
            <a:r>
              <a:rPr lang="en-US" sz="3200" dirty="0"/>
              <a:t>so as to ensure optimum project </a:t>
            </a:r>
            <a:endParaRPr lang="en-US" sz="3200" dirty="0" smtClean="0"/>
          </a:p>
          <a:p>
            <a:pPr marL="0" indent="0" latinLnBrk="1">
              <a:buNone/>
            </a:pPr>
            <a:r>
              <a:rPr lang="en-US" sz="3200" dirty="0"/>
              <a:t> </a:t>
            </a:r>
            <a:r>
              <a:rPr lang="en-US" sz="3200" dirty="0" smtClean="0"/>
              <a:t> delivery</a:t>
            </a:r>
            <a:r>
              <a:rPr lang="en-US" sz="3200" dirty="0"/>
              <a:t>.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874992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7200" b="1" dirty="0" smtClean="0"/>
              <a:t/>
            </a:r>
            <a:br>
              <a:rPr lang="en-US" sz="7200" b="1" dirty="0" smtClean="0"/>
            </a:br>
            <a:r>
              <a:rPr lang="en-US" sz="7200" b="1" dirty="0"/>
              <a:t/>
            </a:r>
            <a:br>
              <a:rPr lang="en-US" sz="7200" b="1" dirty="0"/>
            </a:br>
            <a:r>
              <a:rPr lang="en-US" sz="7200" b="1" dirty="0" smtClean="0"/>
              <a:t/>
            </a:r>
            <a:br>
              <a:rPr lang="en-US" sz="7200" b="1" dirty="0" smtClean="0"/>
            </a:br>
            <a:r>
              <a:rPr lang="en-US" sz="7200" b="1" dirty="0"/>
              <a:t/>
            </a:r>
            <a:br>
              <a:rPr lang="en-US" sz="7200" b="1" dirty="0"/>
            </a:br>
            <a:r>
              <a:rPr lang="en-US" sz="7200" b="1" dirty="0" smtClean="0"/>
              <a:t/>
            </a:r>
            <a:br>
              <a:rPr lang="en-US" sz="7200" b="1" dirty="0" smtClean="0"/>
            </a:br>
            <a:r>
              <a:rPr lang="en-US" sz="7200" b="1" dirty="0" smtClean="0"/>
              <a:t>THANK YOU</a:t>
            </a:r>
            <a:endParaRPr 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2944914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1849</Words>
  <Application>Microsoft Office PowerPoint</Application>
  <PresentationFormat>Widescreen</PresentationFormat>
  <Paragraphs>231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ORIENTATION OF ASSISTANT ENGINEERS</vt:lpstr>
      <vt:lpstr>Introduction</vt:lpstr>
      <vt:lpstr>Introduction (Cont;d)</vt:lpstr>
      <vt:lpstr>Contract Documents</vt:lpstr>
      <vt:lpstr>Contract Documents (Cont;d)</vt:lpstr>
      <vt:lpstr>Contract Documents (Cont;d)</vt:lpstr>
      <vt:lpstr>Contract Documents (Cont;d)</vt:lpstr>
      <vt:lpstr>Contract Documents (Cont;d)</vt:lpstr>
      <vt:lpstr>RESPONSIBILITIES OF PARTIES UNDER FIDIC CONDITIONS OF CONTRACT FOR WORKS </vt:lpstr>
      <vt:lpstr>ROLES OF THE EMPLOYER / CONTRACT MANAGER </vt:lpstr>
      <vt:lpstr>Role of Engineer/Contract Manager</vt:lpstr>
      <vt:lpstr>SPECIFIC IMPORTANT ACTIVITIES  </vt:lpstr>
      <vt:lpstr>Monitoring and Controlling  </vt:lpstr>
      <vt:lpstr>Certification  </vt:lpstr>
      <vt:lpstr>PRICE ADJUSTMENT FORMULA (E)  </vt:lpstr>
      <vt:lpstr>PRICE ADJUSTMENT FORMULA (E)  </vt:lpstr>
      <vt:lpstr>TERMINOLOGY  </vt:lpstr>
      <vt:lpstr>TERMINOLOGY  </vt:lpstr>
      <vt:lpstr>Terminology</vt:lpstr>
      <vt:lpstr>Terminology</vt:lpstr>
      <vt:lpstr>Terminology</vt:lpstr>
      <vt:lpstr>Terminology</vt:lpstr>
      <vt:lpstr>Terminology</vt:lpstr>
      <vt:lpstr>Terminology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BASIC PRINCIPLES RELATING TO THE APPLICATION OF THE FORMULA  </vt:lpstr>
      <vt:lpstr>Use of a Correction Factor to the Indices:  </vt:lpstr>
      <vt:lpstr>METHOD OF MEASUREMENT  </vt:lpstr>
      <vt:lpstr>METHOD OF MEASUREMENT  </vt:lpstr>
      <vt:lpstr>METHOD OF MEASUREMENT  </vt:lpstr>
      <vt:lpstr>CONCLUSION</vt:lpstr>
      <vt:lpstr>     THANK YOU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KOFORIDUA TRAINING CENTRE</dc:title>
  <dc:creator>DFR-HQ</dc:creator>
  <cp:lastModifiedBy>Windows User</cp:lastModifiedBy>
  <cp:revision>29</cp:revision>
  <dcterms:created xsi:type="dcterms:W3CDTF">2018-08-29T15:09:20Z</dcterms:created>
  <dcterms:modified xsi:type="dcterms:W3CDTF">2018-10-01T10:58:23Z</dcterms:modified>
</cp:coreProperties>
</file>