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587" r:id="rId2"/>
    <p:sldId id="588" r:id="rId3"/>
    <p:sldId id="589" r:id="rId4"/>
    <p:sldId id="590" r:id="rId5"/>
    <p:sldId id="591" r:id="rId6"/>
    <p:sldId id="592" r:id="rId7"/>
    <p:sldId id="593" r:id="rId8"/>
    <p:sldId id="594" r:id="rId9"/>
    <p:sldId id="595" r:id="rId10"/>
    <p:sldId id="596" r:id="rId11"/>
    <p:sldId id="597" r:id="rId12"/>
    <p:sldId id="598" r:id="rId13"/>
    <p:sldId id="599" r:id="rId14"/>
    <p:sldId id="600" r:id="rId15"/>
    <p:sldId id="601" r:id="rId16"/>
    <p:sldId id="602" r:id="rId17"/>
    <p:sldId id="603" r:id="rId18"/>
    <p:sldId id="604" r:id="rId19"/>
    <p:sldId id="605" r:id="rId20"/>
    <p:sldId id="607" r:id="rId21"/>
    <p:sldId id="630" r:id="rId22"/>
    <p:sldId id="629" r:id="rId23"/>
    <p:sldId id="606"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DB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2" autoAdjust="0"/>
    <p:restoredTop sz="94662" autoAdjust="0"/>
  </p:normalViewPr>
  <p:slideViewPr>
    <p:cSldViewPr>
      <p:cViewPr varScale="1">
        <p:scale>
          <a:sx n="53" d="100"/>
          <a:sy n="53" d="100"/>
        </p:scale>
        <p:origin x="90" y="3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14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EBABB144-F1FF-4591-A4A4-B507457112CB}"/>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xmlns="" id="{776BDBA3-C624-498F-8783-BBBF79C6313B}"/>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atin typeface="Arial" charset="0"/>
                <a:cs typeface="Arial" charset="0"/>
              </a:defRPr>
            </a:lvl1pPr>
          </a:lstStyle>
          <a:p>
            <a:pPr>
              <a:defRPr/>
            </a:pPr>
            <a:fld id="{6EC97AD2-1490-4F99-9114-3ECE3AD2567F}" type="datetimeFigureOut">
              <a:rPr lang="en-US"/>
              <a:pPr>
                <a:defRPr/>
              </a:pPr>
              <a:t>14-May-19</a:t>
            </a:fld>
            <a:endParaRPr lang="en-US"/>
          </a:p>
        </p:txBody>
      </p:sp>
      <p:sp>
        <p:nvSpPr>
          <p:cNvPr id="4" name="Footer Placeholder 3">
            <a:extLst>
              <a:ext uri="{FF2B5EF4-FFF2-40B4-BE49-F238E27FC236}">
                <a16:creationId xmlns:a16="http://schemas.microsoft.com/office/drawing/2014/main" xmlns="" id="{F39405C9-C83D-4D65-B1EC-890C4D6E06AE}"/>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5" name="Slide Number Placeholder 4">
            <a:extLst>
              <a:ext uri="{FF2B5EF4-FFF2-40B4-BE49-F238E27FC236}">
                <a16:creationId xmlns:a16="http://schemas.microsoft.com/office/drawing/2014/main" xmlns="" id="{07D932AD-CDF6-42FC-A331-2BDBB2F5C1EF}"/>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CA6C35D-F59B-4987-B198-70B184236150}" type="slidenum">
              <a:rPr lang="en-US" altLang="en-US"/>
              <a:pPr/>
              <a:t>‹#›</a:t>
            </a:fld>
            <a:endParaRPr lang="en-US" altLang="en-US"/>
          </a:p>
        </p:txBody>
      </p:sp>
    </p:spTree>
    <p:extLst>
      <p:ext uri="{BB962C8B-B14F-4D97-AF65-F5344CB8AC3E}">
        <p14:creationId xmlns:p14="http://schemas.microsoft.com/office/powerpoint/2010/main" val="3949781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BB73EB5E-D21A-408A-BD91-E6E33239367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xmlns="" id="{3DAD6EB8-74B8-4603-AD4D-DC4FE203B96D}"/>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9F02E0F-4232-4A4C-9233-A37A3474A6B0}" type="datetimeFigureOut">
              <a:rPr lang="en-US"/>
              <a:pPr>
                <a:defRPr/>
              </a:pPr>
              <a:t>14-May-19</a:t>
            </a:fld>
            <a:endParaRPr lang="en-US"/>
          </a:p>
        </p:txBody>
      </p:sp>
      <p:sp>
        <p:nvSpPr>
          <p:cNvPr id="4" name="Slide Image Placeholder 3">
            <a:extLst>
              <a:ext uri="{FF2B5EF4-FFF2-40B4-BE49-F238E27FC236}">
                <a16:creationId xmlns:a16="http://schemas.microsoft.com/office/drawing/2014/main" xmlns="" id="{73994EF1-BCD2-4EBF-922E-6DA9E4A690FD}"/>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xmlns="" id="{80BF4DFC-DCE4-4FE9-9B78-AC9F4D15BF95}"/>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xmlns="" id="{FEE77D3E-6182-428E-A598-EB6F7DA594A3}"/>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xmlns="" id="{F68CA88E-6479-469C-B8A2-90FBC2C3C0EE}"/>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B871D111-3D86-4C14-A839-A0BBE2619C29}" type="slidenum">
              <a:rPr lang="en-US" altLang="en-US"/>
              <a:pPr/>
              <a:t>‹#›</a:t>
            </a:fld>
            <a:endParaRPr lang="en-US" altLang="en-US"/>
          </a:p>
        </p:txBody>
      </p:sp>
    </p:spTree>
    <p:extLst>
      <p:ext uri="{BB962C8B-B14F-4D97-AF65-F5344CB8AC3E}">
        <p14:creationId xmlns:p14="http://schemas.microsoft.com/office/powerpoint/2010/main" val="20526172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xmlns="" id="{DEAC2F09-1106-44E7-8761-021B1D94187C}"/>
              </a:ext>
            </a:extLst>
          </p:cNvPr>
          <p:cNvSpPr>
            <a:spLocks noGrp="1"/>
          </p:cNvSpPr>
          <p:nvPr>
            <p:ph type="dt" sz="half" idx="10"/>
          </p:nvPr>
        </p:nvSpPr>
        <p:spPr/>
        <p:txBody>
          <a:bodyPr/>
          <a:lstStyle>
            <a:lvl1pPr>
              <a:defRPr/>
            </a:lvl1pPr>
          </a:lstStyle>
          <a:p>
            <a:pPr>
              <a:defRPr/>
            </a:pPr>
            <a:fld id="{C0C54314-AF0E-451E-8D28-2A8B4FF0CF22}"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1B8C6E67-D486-496A-AD7A-EC2EA6ABED6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914B73A5-EE20-492E-B24E-32DC12E2E547}"/>
              </a:ext>
            </a:extLst>
          </p:cNvPr>
          <p:cNvSpPr>
            <a:spLocks noGrp="1"/>
          </p:cNvSpPr>
          <p:nvPr>
            <p:ph type="sldNum" sz="quarter" idx="12"/>
          </p:nvPr>
        </p:nvSpPr>
        <p:spPr/>
        <p:txBody>
          <a:bodyPr/>
          <a:lstStyle>
            <a:lvl1pPr>
              <a:defRPr/>
            </a:lvl1pPr>
          </a:lstStyle>
          <a:p>
            <a:fld id="{8A9B23CF-8CE2-4E05-88A7-B4E1082EC02C}" type="slidenum">
              <a:rPr lang="en-US" altLang="en-US"/>
              <a:pPr/>
              <a:t>‹#›</a:t>
            </a:fld>
            <a:endParaRPr lang="en-US" altLang="en-US"/>
          </a:p>
        </p:txBody>
      </p:sp>
    </p:spTree>
    <p:extLst>
      <p:ext uri="{BB962C8B-B14F-4D97-AF65-F5344CB8AC3E}">
        <p14:creationId xmlns:p14="http://schemas.microsoft.com/office/powerpoint/2010/main" val="3526472320"/>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E8C4580-AC9C-437A-B77B-54E819C8EB13}"/>
              </a:ext>
            </a:extLst>
          </p:cNvPr>
          <p:cNvSpPr>
            <a:spLocks noGrp="1"/>
          </p:cNvSpPr>
          <p:nvPr>
            <p:ph type="dt" sz="half" idx="10"/>
          </p:nvPr>
        </p:nvSpPr>
        <p:spPr/>
        <p:txBody>
          <a:bodyPr/>
          <a:lstStyle>
            <a:lvl1pPr>
              <a:defRPr/>
            </a:lvl1pPr>
          </a:lstStyle>
          <a:p>
            <a:pPr>
              <a:defRPr/>
            </a:pPr>
            <a:fld id="{B2F86475-5BDD-47D8-B8AB-571FD46E5701}"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B5AFB32D-D301-4C94-B093-7542F4E0125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71C32CF-981D-4725-940C-65483FBB0E94}"/>
              </a:ext>
            </a:extLst>
          </p:cNvPr>
          <p:cNvSpPr>
            <a:spLocks noGrp="1"/>
          </p:cNvSpPr>
          <p:nvPr>
            <p:ph type="sldNum" sz="quarter" idx="12"/>
          </p:nvPr>
        </p:nvSpPr>
        <p:spPr/>
        <p:txBody>
          <a:bodyPr/>
          <a:lstStyle>
            <a:lvl1pPr>
              <a:defRPr/>
            </a:lvl1pPr>
          </a:lstStyle>
          <a:p>
            <a:fld id="{E45270C6-119A-474B-8DE2-AE550A58E830}" type="slidenum">
              <a:rPr lang="en-US" altLang="en-US"/>
              <a:pPr/>
              <a:t>‹#›</a:t>
            </a:fld>
            <a:endParaRPr lang="en-US" altLang="en-US"/>
          </a:p>
        </p:txBody>
      </p:sp>
    </p:spTree>
    <p:extLst>
      <p:ext uri="{BB962C8B-B14F-4D97-AF65-F5344CB8AC3E}">
        <p14:creationId xmlns:p14="http://schemas.microsoft.com/office/powerpoint/2010/main" val="3022159703"/>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9B23049-EBD3-4D2B-8281-65B7782C2D37}"/>
              </a:ext>
            </a:extLst>
          </p:cNvPr>
          <p:cNvSpPr>
            <a:spLocks noGrp="1"/>
          </p:cNvSpPr>
          <p:nvPr>
            <p:ph type="dt" sz="half" idx="10"/>
          </p:nvPr>
        </p:nvSpPr>
        <p:spPr/>
        <p:txBody>
          <a:bodyPr/>
          <a:lstStyle>
            <a:lvl1pPr>
              <a:defRPr/>
            </a:lvl1pPr>
          </a:lstStyle>
          <a:p>
            <a:pPr>
              <a:defRPr/>
            </a:pPr>
            <a:fld id="{1598D5E9-0142-4775-9B9D-D5E51CA7B532}"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47A3BE21-8ACF-45FC-B65B-FDA60470BEC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C2998053-C76D-441E-AA74-52DA0B8EA827}"/>
              </a:ext>
            </a:extLst>
          </p:cNvPr>
          <p:cNvSpPr>
            <a:spLocks noGrp="1"/>
          </p:cNvSpPr>
          <p:nvPr>
            <p:ph type="sldNum" sz="quarter" idx="12"/>
          </p:nvPr>
        </p:nvSpPr>
        <p:spPr/>
        <p:txBody>
          <a:bodyPr/>
          <a:lstStyle>
            <a:lvl1pPr>
              <a:defRPr/>
            </a:lvl1pPr>
          </a:lstStyle>
          <a:p>
            <a:fld id="{05735C25-EB5D-488E-A155-110839D7F59D}" type="slidenum">
              <a:rPr lang="en-US" altLang="en-US"/>
              <a:pPr/>
              <a:t>‹#›</a:t>
            </a:fld>
            <a:endParaRPr lang="en-US" altLang="en-US"/>
          </a:p>
        </p:txBody>
      </p:sp>
    </p:spTree>
    <p:extLst>
      <p:ext uri="{BB962C8B-B14F-4D97-AF65-F5344CB8AC3E}">
        <p14:creationId xmlns:p14="http://schemas.microsoft.com/office/powerpoint/2010/main" val="192428004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A2C04667-D5F9-4B66-8DA5-9ED5F78CEBBE}"/>
              </a:ext>
            </a:extLst>
          </p:cNvPr>
          <p:cNvSpPr>
            <a:spLocks noGrp="1"/>
          </p:cNvSpPr>
          <p:nvPr>
            <p:ph type="dt" sz="half" idx="10"/>
          </p:nvPr>
        </p:nvSpPr>
        <p:spPr/>
        <p:txBody>
          <a:bodyPr/>
          <a:lstStyle>
            <a:lvl1pPr>
              <a:defRPr/>
            </a:lvl1pPr>
          </a:lstStyle>
          <a:p>
            <a:pPr>
              <a:defRPr/>
            </a:pPr>
            <a:fld id="{3F01C8ED-9785-4347-BA05-E6633B4C5D09}" type="datetimeFigureOut">
              <a:rPr lang="en-US"/>
              <a:pPr>
                <a:defRPr/>
              </a:pPr>
              <a:t>14-May-19</a:t>
            </a:fld>
            <a:endParaRPr lang="en-US"/>
          </a:p>
        </p:txBody>
      </p:sp>
      <p:sp>
        <p:nvSpPr>
          <p:cNvPr id="6" name="Footer Placeholder 4">
            <a:extLst>
              <a:ext uri="{FF2B5EF4-FFF2-40B4-BE49-F238E27FC236}">
                <a16:creationId xmlns:a16="http://schemas.microsoft.com/office/drawing/2014/main" xmlns="" id="{679D3F95-CDFE-41CF-A2B6-AF0E5BAA1A6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50920FBB-D8EB-4011-8300-0ACAA57C018A}"/>
              </a:ext>
            </a:extLst>
          </p:cNvPr>
          <p:cNvSpPr>
            <a:spLocks noGrp="1"/>
          </p:cNvSpPr>
          <p:nvPr>
            <p:ph type="sldNum" sz="quarter" idx="12"/>
          </p:nvPr>
        </p:nvSpPr>
        <p:spPr/>
        <p:txBody>
          <a:bodyPr/>
          <a:lstStyle>
            <a:lvl1pPr>
              <a:defRPr/>
            </a:lvl1pPr>
          </a:lstStyle>
          <a:p>
            <a:fld id="{E362744D-C70A-4602-A3EF-B7A2010978E9}" type="slidenum">
              <a:rPr lang="en-US" altLang="en-US"/>
              <a:pPr/>
              <a:t>‹#›</a:t>
            </a:fld>
            <a:endParaRPr lang="en-US" altLang="en-US"/>
          </a:p>
        </p:txBody>
      </p:sp>
    </p:spTree>
    <p:extLst>
      <p:ext uri="{BB962C8B-B14F-4D97-AF65-F5344CB8AC3E}">
        <p14:creationId xmlns:p14="http://schemas.microsoft.com/office/powerpoint/2010/main" val="3961862138"/>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CC5AA470-81CA-4077-8D4B-3959CB4DB644}"/>
              </a:ext>
            </a:extLst>
          </p:cNvPr>
          <p:cNvSpPr>
            <a:spLocks noGrp="1"/>
          </p:cNvSpPr>
          <p:nvPr>
            <p:ph type="dt" sz="half" idx="10"/>
          </p:nvPr>
        </p:nvSpPr>
        <p:spPr/>
        <p:txBody>
          <a:bodyPr/>
          <a:lstStyle>
            <a:lvl1pPr>
              <a:defRPr/>
            </a:lvl1pPr>
          </a:lstStyle>
          <a:p>
            <a:pPr>
              <a:defRPr/>
            </a:pPr>
            <a:fld id="{F02342A5-65F5-4CDA-8F15-6828FCBDB5E5}" type="datetimeFigureOut">
              <a:rPr lang="en-US"/>
              <a:pPr>
                <a:defRPr/>
              </a:pPr>
              <a:t>14-May-19</a:t>
            </a:fld>
            <a:endParaRPr lang="en-US"/>
          </a:p>
        </p:txBody>
      </p:sp>
      <p:sp>
        <p:nvSpPr>
          <p:cNvPr id="8" name="Footer Placeholder 4">
            <a:extLst>
              <a:ext uri="{FF2B5EF4-FFF2-40B4-BE49-F238E27FC236}">
                <a16:creationId xmlns:a16="http://schemas.microsoft.com/office/drawing/2014/main" xmlns="" id="{7F330564-BD0A-4D91-8B36-70E76497D49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75278DCA-8A28-471B-92ED-393E3E8CC512}"/>
              </a:ext>
            </a:extLst>
          </p:cNvPr>
          <p:cNvSpPr>
            <a:spLocks noGrp="1"/>
          </p:cNvSpPr>
          <p:nvPr>
            <p:ph type="sldNum" sz="quarter" idx="12"/>
          </p:nvPr>
        </p:nvSpPr>
        <p:spPr/>
        <p:txBody>
          <a:bodyPr/>
          <a:lstStyle>
            <a:lvl1pPr>
              <a:defRPr/>
            </a:lvl1pPr>
          </a:lstStyle>
          <a:p>
            <a:fld id="{0491414B-8135-4C22-B85C-24062FF8F3CB}" type="slidenum">
              <a:rPr lang="en-US" altLang="en-US"/>
              <a:pPr/>
              <a:t>‹#›</a:t>
            </a:fld>
            <a:endParaRPr lang="en-US" altLang="en-US"/>
          </a:p>
        </p:txBody>
      </p:sp>
    </p:spTree>
    <p:extLst>
      <p:ext uri="{BB962C8B-B14F-4D97-AF65-F5344CB8AC3E}">
        <p14:creationId xmlns:p14="http://schemas.microsoft.com/office/powerpoint/2010/main" val="165551999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560FAD04-1604-42AC-A86A-73DD95E7338D}"/>
              </a:ext>
            </a:extLst>
          </p:cNvPr>
          <p:cNvSpPr>
            <a:spLocks noGrp="1"/>
          </p:cNvSpPr>
          <p:nvPr>
            <p:ph type="dt" sz="half" idx="10"/>
          </p:nvPr>
        </p:nvSpPr>
        <p:spPr/>
        <p:txBody>
          <a:bodyPr/>
          <a:lstStyle>
            <a:lvl1pPr>
              <a:defRPr/>
            </a:lvl1pPr>
          </a:lstStyle>
          <a:p>
            <a:pPr>
              <a:defRPr/>
            </a:pPr>
            <a:fld id="{61072B18-E255-4BE5-BF89-A18316F513B5}" type="datetimeFigureOut">
              <a:rPr lang="en-US"/>
              <a:pPr>
                <a:defRPr/>
              </a:pPr>
              <a:t>14-May-19</a:t>
            </a:fld>
            <a:endParaRPr lang="en-US"/>
          </a:p>
        </p:txBody>
      </p:sp>
      <p:sp>
        <p:nvSpPr>
          <p:cNvPr id="4" name="Footer Placeholder 4">
            <a:extLst>
              <a:ext uri="{FF2B5EF4-FFF2-40B4-BE49-F238E27FC236}">
                <a16:creationId xmlns:a16="http://schemas.microsoft.com/office/drawing/2014/main" xmlns="" id="{BC37C667-6D32-4453-8110-53DFA637839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8F33DC68-1172-46C8-996E-34AE4C6CFF79}"/>
              </a:ext>
            </a:extLst>
          </p:cNvPr>
          <p:cNvSpPr>
            <a:spLocks noGrp="1"/>
          </p:cNvSpPr>
          <p:nvPr>
            <p:ph type="sldNum" sz="quarter" idx="12"/>
          </p:nvPr>
        </p:nvSpPr>
        <p:spPr/>
        <p:txBody>
          <a:bodyPr/>
          <a:lstStyle>
            <a:lvl1pPr>
              <a:defRPr/>
            </a:lvl1pPr>
          </a:lstStyle>
          <a:p>
            <a:fld id="{72020B8E-11CC-41D5-B60A-8EAFEC987A5E}" type="slidenum">
              <a:rPr lang="en-US" altLang="en-US"/>
              <a:pPr/>
              <a:t>‹#›</a:t>
            </a:fld>
            <a:endParaRPr lang="en-US" altLang="en-US"/>
          </a:p>
        </p:txBody>
      </p:sp>
    </p:spTree>
    <p:extLst>
      <p:ext uri="{BB962C8B-B14F-4D97-AF65-F5344CB8AC3E}">
        <p14:creationId xmlns:p14="http://schemas.microsoft.com/office/powerpoint/2010/main" val="1161678053"/>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7C939851-1BC5-4159-92E0-4648F1A4A707}"/>
              </a:ext>
            </a:extLst>
          </p:cNvPr>
          <p:cNvSpPr>
            <a:spLocks noGrp="1"/>
          </p:cNvSpPr>
          <p:nvPr>
            <p:ph type="dt" sz="half" idx="10"/>
          </p:nvPr>
        </p:nvSpPr>
        <p:spPr/>
        <p:txBody>
          <a:bodyPr/>
          <a:lstStyle>
            <a:lvl1pPr>
              <a:defRPr/>
            </a:lvl1pPr>
          </a:lstStyle>
          <a:p>
            <a:pPr>
              <a:defRPr/>
            </a:pPr>
            <a:fld id="{48C349C2-7F61-443B-A9A3-254483D6176B}" type="datetimeFigureOut">
              <a:rPr lang="en-US"/>
              <a:pPr>
                <a:defRPr/>
              </a:pPr>
              <a:t>14-May-19</a:t>
            </a:fld>
            <a:endParaRPr lang="en-US"/>
          </a:p>
        </p:txBody>
      </p:sp>
      <p:sp>
        <p:nvSpPr>
          <p:cNvPr id="3" name="Footer Placeholder 4">
            <a:extLst>
              <a:ext uri="{FF2B5EF4-FFF2-40B4-BE49-F238E27FC236}">
                <a16:creationId xmlns:a16="http://schemas.microsoft.com/office/drawing/2014/main" xmlns="" id="{9D6AE270-1047-4D36-834C-E3F605EE7958}"/>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41D511E8-DFEB-4B8B-A312-16CE8F400F48}"/>
              </a:ext>
            </a:extLst>
          </p:cNvPr>
          <p:cNvSpPr>
            <a:spLocks noGrp="1"/>
          </p:cNvSpPr>
          <p:nvPr>
            <p:ph type="sldNum" sz="quarter" idx="12"/>
          </p:nvPr>
        </p:nvSpPr>
        <p:spPr/>
        <p:txBody>
          <a:bodyPr/>
          <a:lstStyle>
            <a:lvl1pPr>
              <a:defRPr/>
            </a:lvl1pPr>
          </a:lstStyle>
          <a:p>
            <a:fld id="{DF00A25B-125A-411F-A4ED-44DCA013216F}" type="slidenum">
              <a:rPr lang="en-US" altLang="en-US"/>
              <a:pPr/>
              <a:t>‹#›</a:t>
            </a:fld>
            <a:endParaRPr lang="en-US" altLang="en-US"/>
          </a:p>
        </p:txBody>
      </p:sp>
    </p:spTree>
    <p:extLst>
      <p:ext uri="{BB962C8B-B14F-4D97-AF65-F5344CB8AC3E}">
        <p14:creationId xmlns:p14="http://schemas.microsoft.com/office/powerpoint/2010/main" val="1918908704"/>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66D483B9-2372-4436-B00E-F7C1C00DEC3F}"/>
              </a:ext>
            </a:extLst>
          </p:cNvPr>
          <p:cNvSpPr>
            <a:spLocks noGrp="1"/>
          </p:cNvSpPr>
          <p:nvPr>
            <p:ph type="dt" sz="half" idx="10"/>
          </p:nvPr>
        </p:nvSpPr>
        <p:spPr/>
        <p:txBody>
          <a:bodyPr/>
          <a:lstStyle>
            <a:lvl1pPr>
              <a:defRPr/>
            </a:lvl1pPr>
          </a:lstStyle>
          <a:p>
            <a:pPr>
              <a:defRPr/>
            </a:pPr>
            <a:fld id="{E625CA34-42B7-4B97-9EB8-B9B5DF641545}" type="datetimeFigureOut">
              <a:rPr lang="en-US"/>
              <a:pPr>
                <a:defRPr/>
              </a:pPr>
              <a:t>14-May-19</a:t>
            </a:fld>
            <a:endParaRPr lang="en-US"/>
          </a:p>
        </p:txBody>
      </p:sp>
      <p:sp>
        <p:nvSpPr>
          <p:cNvPr id="6" name="Footer Placeholder 4">
            <a:extLst>
              <a:ext uri="{FF2B5EF4-FFF2-40B4-BE49-F238E27FC236}">
                <a16:creationId xmlns:a16="http://schemas.microsoft.com/office/drawing/2014/main" xmlns="" id="{202C196B-96DE-40C8-9593-E51469B6421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2CBE7FC9-3608-4AA6-831C-6D19F567F74F}"/>
              </a:ext>
            </a:extLst>
          </p:cNvPr>
          <p:cNvSpPr>
            <a:spLocks noGrp="1"/>
          </p:cNvSpPr>
          <p:nvPr>
            <p:ph type="sldNum" sz="quarter" idx="12"/>
          </p:nvPr>
        </p:nvSpPr>
        <p:spPr/>
        <p:txBody>
          <a:bodyPr/>
          <a:lstStyle>
            <a:lvl1pPr>
              <a:defRPr/>
            </a:lvl1pPr>
          </a:lstStyle>
          <a:p>
            <a:fld id="{7253D331-7DD8-47DD-ACCF-586D58E5586D}" type="slidenum">
              <a:rPr lang="en-US" altLang="en-US"/>
              <a:pPr/>
              <a:t>‹#›</a:t>
            </a:fld>
            <a:endParaRPr lang="en-US" altLang="en-US"/>
          </a:p>
        </p:txBody>
      </p:sp>
    </p:spTree>
    <p:extLst>
      <p:ext uri="{BB962C8B-B14F-4D97-AF65-F5344CB8AC3E}">
        <p14:creationId xmlns:p14="http://schemas.microsoft.com/office/powerpoint/2010/main" val="244511254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FD00D87B-E71A-48BE-8176-23DE760D40DC}"/>
              </a:ext>
            </a:extLst>
          </p:cNvPr>
          <p:cNvSpPr>
            <a:spLocks noGrp="1"/>
          </p:cNvSpPr>
          <p:nvPr>
            <p:ph type="dt" sz="half" idx="10"/>
          </p:nvPr>
        </p:nvSpPr>
        <p:spPr/>
        <p:txBody>
          <a:bodyPr/>
          <a:lstStyle>
            <a:lvl1pPr>
              <a:defRPr/>
            </a:lvl1pPr>
          </a:lstStyle>
          <a:p>
            <a:pPr>
              <a:defRPr/>
            </a:pPr>
            <a:fld id="{C4B70C55-4151-410E-830B-B74E2B2CB381}" type="datetimeFigureOut">
              <a:rPr lang="en-US"/>
              <a:pPr>
                <a:defRPr/>
              </a:pPr>
              <a:t>14-May-19</a:t>
            </a:fld>
            <a:endParaRPr lang="en-US"/>
          </a:p>
        </p:txBody>
      </p:sp>
      <p:sp>
        <p:nvSpPr>
          <p:cNvPr id="6" name="Footer Placeholder 4">
            <a:extLst>
              <a:ext uri="{FF2B5EF4-FFF2-40B4-BE49-F238E27FC236}">
                <a16:creationId xmlns:a16="http://schemas.microsoft.com/office/drawing/2014/main" xmlns="" id="{EE7F8147-564A-48FB-859B-5C3FA7CD994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AFAFDD23-51A8-4AF0-944E-A4A0DC040A3B}"/>
              </a:ext>
            </a:extLst>
          </p:cNvPr>
          <p:cNvSpPr>
            <a:spLocks noGrp="1"/>
          </p:cNvSpPr>
          <p:nvPr>
            <p:ph type="sldNum" sz="quarter" idx="12"/>
          </p:nvPr>
        </p:nvSpPr>
        <p:spPr/>
        <p:txBody>
          <a:bodyPr/>
          <a:lstStyle>
            <a:lvl1pPr>
              <a:defRPr/>
            </a:lvl1pPr>
          </a:lstStyle>
          <a:p>
            <a:fld id="{3D4C52E1-2B9C-4AA7-8A8E-2785B7A74769}" type="slidenum">
              <a:rPr lang="en-US" altLang="en-US"/>
              <a:pPr/>
              <a:t>‹#›</a:t>
            </a:fld>
            <a:endParaRPr lang="en-US" altLang="en-US"/>
          </a:p>
        </p:txBody>
      </p:sp>
    </p:spTree>
    <p:extLst>
      <p:ext uri="{BB962C8B-B14F-4D97-AF65-F5344CB8AC3E}">
        <p14:creationId xmlns:p14="http://schemas.microsoft.com/office/powerpoint/2010/main" val="768500368"/>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EEA1DA3-F022-445C-B1FC-D1608CB2BC8A}"/>
              </a:ext>
            </a:extLst>
          </p:cNvPr>
          <p:cNvSpPr>
            <a:spLocks noGrp="1"/>
          </p:cNvSpPr>
          <p:nvPr>
            <p:ph type="dt" sz="half" idx="10"/>
          </p:nvPr>
        </p:nvSpPr>
        <p:spPr/>
        <p:txBody>
          <a:bodyPr/>
          <a:lstStyle>
            <a:lvl1pPr>
              <a:defRPr/>
            </a:lvl1pPr>
          </a:lstStyle>
          <a:p>
            <a:pPr>
              <a:defRPr/>
            </a:pPr>
            <a:fld id="{6C6084BC-CF3B-430B-9D9A-98ACFBB6B236}"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2219A187-2131-4323-87E9-DAE95FE8574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E37C5D40-28A8-4B56-A7AF-F343D0C1BBA0}"/>
              </a:ext>
            </a:extLst>
          </p:cNvPr>
          <p:cNvSpPr>
            <a:spLocks noGrp="1"/>
          </p:cNvSpPr>
          <p:nvPr>
            <p:ph type="sldNum" sz="quarter" idx="12"/>
          </p:nvPr>
        </p:nvSpPr>
        <p:spPr/>
        <p:txBody>
          <a:bodyPr/>
          <a:lstStyle>
            <a:lvl1pPr>
              <a:defRPr/>
            </a:lvl1pPr>
          </a:lstStyle>
          <a:p>
            <a:fld id="{42DECDA4-70EA-43BE-AA7E-E0E8560BF6B6}" type="slidenum">
              <a:rPr lang="en-US" altLang="en-US"/>
              <a:pPr/>
              <a:t>‹#›</a:t>
            </a:fld>
            <a:endParaRPr lang="en-US" altLang="en-US"/>
          </a:p>
        </p:txBody>
      </p:sp>
    </p:spTree>
    <p:extLst>
      <p:ext uri="{BB962C8B-B14F-4D97-AF65-F5344CB8AC3E}">
        <p14:creationId xmlns:p14="http://schemas.microsoft.com/office/powerpoint/2010/main" val="291544394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55F9CCB-E061-42D9-A9E0-E3FAC8C5F776}"/>
              </a:ext>
            </a:extLst>
          </p:cNvPr>
          <p:cNvSpPr>
            <a:spLocks noGrp="1"/>
          </p:cNvSpPr>
          <p:nvPr>
            <p:ph type="dt" sz="half" idx="10"/>
          </p:nvPr>
        </p:nvSpPr>
        <p:spPr/>
        <p:txBody>
          <a:bodyPr/>
          <a:lstStyle>
            <a:lvl1pPr>
              <a:defRPr/>
            </a:lvl1pPr>
          </a:lstStyle>
          <a:p>
            <a:pPr>
              <a:defRPr/>
            </a:pPr>
            <a:fld id="{AB5339F5-4FEC-43A8-B881-82F83826605A}"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2F01BA58-0F7A-4F26-821E-190CA7D3458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81B1E1FD-6C20-47FE-B268-27DCAACA1569}"/>
              </a:ext>
            </a:extLst>
          </p:cNvPr>
          <p:cNvSpPr>
            <a:spLocks noGrp="1"/>
          </p:cNvSpPr>
          <p:nvPr>
            <p:ph type="sldNum" sz="quarter" idx="12"/>
          </p:nvPr>
        </p:nvSpPr>
        <p:spPr/>
        <p:txBody>
          <a:bodyPr/>
          <a:lstStyle>
            <a:lvl1pPr>
              <a:defRPr/>
            </a:lvl1pPr>
          </a:lstStyle>
          <a:p>
            <a:fld id="{11F02869-62BC-4EB0-A598-E79B8AF42698}" type="slidenum">
              <a:rPr lang="en-US" altLang="en-US"/>
              <a:pPr/>
              <a:t>‹#›</a:t>
            </a:fld>
            <a:endParaRPr lang="en-US" altLang="en-US"/>
          </a:p>
        </p:txBody>
      </p:sp>
    </p:spTree>
    <p:extLst>
      <p:ext uri="{BB962C8B-B14F-4D97-AF65-F5344CB8AC3E}">
        <p14:creationId xmlns:p14="http://schemas.microsoft.com/office/powerpoint/2010/main" val="3499408805"/>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a:t>Click to edit Master title style</a:t>
            </a:r>
          </a:p>
        </p:txBody>
      </p:sp>
      <p:sp>
        <p:nvSpPr>
          <p:cNvPr id="3" name="SmartArt Placeholder 2"/>
          <p:cNvSpPr>
            <a:spLocks noGrp="1"/>
          </p:cNvSpPr>
          <p:nvPr>
            <p:ph type="dgm" idx="1"/>
          </p:nvPr>
        </p:nvSpPr>
        <p:spPr>
          <a:xfrm>
            <a:off x="838200" y="2362200"/>
            <a:ext cx="7693025" cy="3724275"/>
          </a:xfrm>
        </p:spPr>
        <p:txBody>
          <a:bodyPr/>
          <a:lstStyle/>
          <a:p>
            <a:pPr lvl="0"/>
            <a:endParaRPr lang="en-US" noProof="0"/>
          </a:p>
        </p:txBody>
      </p:sp>
      <p:sp>
        <p:nvSpPr>
          <p:cNvPr id="4" name="Rectangle 11">
            <a:extLst>
              <a:ext uri="{FF2B5EF4-FFF2-40B4-BE49-F238E27FC236}">
                <a16:creationId xmlns:a16="http://schemas.microsoft.com/office/drawing/2014/main" xmlns="" id="{A9F7DE39-1046-4904-9B78-2E68AE1161C2}"/>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12">
            <a:extLst>
              <a:ext uri="{FF2B5EF4-FFF2-40B4-BE49-F238E27FC236}">
                <a16:creationId xmlns:a16="http://schemas.microsoft.com/office/drawing/2014/main" xmlns="" id="{E0D0912C-B636-443C-8A63-5831ADCEB11E}"/>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xmlns="" id="{CD45139A-1AEA-4310-9656-A874AE459CDE}"/>
              </a:ext>
            </a:extLst>
          </p:cNvPr>
          <p:cNvSpPr>
            <a:spLocks noGrp="1" noChangeArrowheads="1"/>
          </p:cNvSpPr>
          <p:nvPr>
            <p:ph type="sldNum" sz="quarter" idx="12"/>
          </p:nvPr>
        </p:nvSpPr>
        <p:spPr/>
        <p:txBody>
          <a:bodyPr/>
          <a:lstStyle>
            <a:lvl1pPr>
              <a:defRPr/>
            </a:lvl1pPr>
          </a:lstStyle>
          <a:p>
            <a:fld id="{8F5E5D47-7D67-4F05-A8B3-9725A44D7791}" type="slidenum">
              <a:rPr lang="en-US" altLang="en-US"/>
              <a:pPr/>
              <a:t>‹#›</a:t>
            </a:fld>
            <a:endParaRPr lang="en-US" altLang="en-US"/>
          </a:p>
        </p:txBody>
      </p:sp>
    </p:spTree>
    <p:extLst>
      <p:ext uri="{BB962C8B-B14F-4D97-AF65-F5344CB8AC3E}">
        <p14:creationId xmlns:p14="http://schemas.microsoft.com/office/powerpoint/2010/main" val="2725378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DC8D7A87-3D39-4D1F-B89A-68B9C7C9C6F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423B7AD9-D782-42AB-9566-E1DAABDFD38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24550E57-8B97-4CC7-87AA-A04EED23F291}"/>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AEA754E-9C11-49C3-9BE9-7BA2F828D759}" type="datetimeFigureOut">
              <a:rPr lang="en-US"/>
              <a:pPr>
                <a:defRPr/>
              </a:pPr>
              <a:t>14-May-19</a:t>
            </a:fld>
            <a:endParaRPr lang="en-US"/>
          </a:p>
        </p:txBody>
      </p:sp>
      <p:sp>
        <p:nvSpPr>
          <p:cNvPr id="5" name="Footer Placeholder 4">
            <a:extLst>
              <a:ext uri="{FF2B5EF4-FFF2-40B4-BE49-F238E27FC236}">
                <a16:creationId xmlns:a16="http://schemas.microsoft.com/office/drawing/2014/main" xmlns="" id="{FCC6133A-14FE-4B90-9B36-5A387155E836}"/>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xmlns="" id="{64279D8A-316E-47CF-BF9C-C3422A3E3B9B}"/>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220F793D-E528-4D4D-A483-CF651B8CD73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6550" r:id="rId1"/>
    <p:sldLayoutId id="2147486551" r:id="rId2"/>
    <p:sldLayoutId id="2147486552" r:id="rId3"/>
    <p:sldLayoutId id="2147486553" r:id="rId4"/>
    <p:sldLayoutId id="2147486554" r:id="rId5"/>
    <p:sldLayoutId id="2147486555" r:id="rId6"/>
    <p:sldLayoutId id="2147486556" r:id="rId7"/>
    <p:sldLayoutId id="2147486557" r:id="rId8"/>
    <p:sldLayoutId id="2147486558" r:id="rId9"/>
    <p:sldLayoutId id="2147486559" r:id="rId10"/>
    <p:sldLayoutId id="2147486560" r:id="rId11"/>
    <p:sldLayoutId id="2147486565" r:id="rId12"/>
  </p:sldLayoutIdLst>
  <p:transition spd="med">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Content Placeholder 2">
            <a:extLst>
              <a:ext uri="{FF2B5EF4-FFF2-40B4-BE49-F238E27FC236}">
                <a16:creationId xmlns:a16="http://schemas.microsoft.com/office/drawing/2014/main" xmlns="" id="{545D7F3B-A22B-41C0-AB60-9B880D7087D1}"/>
              </a:ext>
            </a:extLst>
          </p:cNvPr>
          <p:cNvSpPr>
            <a:spLocks noGrp="1"/>
          </p:cNvSpPr>
          <p:nvPr>
            <p:ph idx="1"/>
          </p:nvPr>
        </p:nvSpPr>
        <p:spPr>
          <a:xfrm>
            <a:off x="457200" y="152401"/>
            <a:ext cx="8305800" cy="6705600"/>
          </a:xfrm>
        </p:spPr>
        <p:txBody>
          <a:bodyPr/>
          <a:lstStyle/>
          <a:p>
            <a:pPr algn="ctr" eaLnBrk="1" hangingPunct="1">
              <a:buFont typeface="Wingdings" panose="05000000000000000000" pitchFamily="2" charset="2"/>
              <a:buNone/>
            </a:pPr>
            <a:r>
              <a:rPr lang="en-US" altLang="en-US" sz="4000" b="1" dirty="0" smtClean="0">
                <a:cs typeface="Arial" panose="020B0604020202020204" pitchFamily="34" charset="0"/>
              </a:rPr>
              <a:t>Communication and Team Management skills for the HR Manage</a:t>
            </a:r>
            <a:r>
              <a:rPr lang="en-US" altLang="en-US" sz="4400" b="1" dirty="0" smtClean="0">
                <a:cs typeface="Arial" panose="020B0604020202020204" pitchFamily="34" charset="0"/>
              </a:rPr>
              <a:t>r</a:t>
            </a:r>
          </a:p>
          <a:p>
            <a:pPr algn="ctr" eaLnBrk="1" hangingPunct="1">
              <a:buFont typeface="Wingdings" panose="05000000000000000000" pitchFamily="2" charset="2"/>
              <a:buNone/>
            </a:pPr>
            <a:endParaRPr lang="en-US" altLang="en-US" sz="4000" b="1" dirty="0" smtClean="0">
              <a:cs typeface="Arial" panose="020B0604020202020204" pitchFamily="34" charset="0"/>
            </a:endParaRPr>
          </a:p>
          <a:p>
            <a:pPr algn="ctr" eaLnBrk="1" hangingPunct="1">
              <a:buFont typeface="Wingdings" panose="05000000000000000000" pitchFamily="2" charset="2"/>
              <a:buNone/>
            </a:pPr>
            <a:r>
              <a:rPr lang="en-US" altLang="en-US" sz="4000" b="1" dirty="0" smtClean="0">
                <a:cs typeface="Arial" panose="020B0604020202020204" pitchFamily="34" charset="0"/>
              </a:rPr>
              <a:t>Training of RCCs and MMDAs HR Managers</a:t>
            </a:r>
          </a:p>
          <a:p>
            <a:pPr algn="ctr" eaLnBrk="1" hangingPunct="1">
              <a:buFont typeface="Wingdings" panose="05000000000000000000" pitchFamily="2" charset="2"/>
              <a:buNone/>
            </a:pPr>
            <a:endParaRPr lang="en-US" altLang="en-US" sz="3000" b="1" dirty="0" smtClean="0">
              <a:cs typeface="Arial" panose="020B0604020202020204" pitchFamily="34" charset="0"/>
            </a:endParaRPr>
          </a:p>
          <a:p>
            <a:pPr algn="ctr" eaLnBrk="1" hangingPunct="1">
              <a:buFont typeface="Wingdings" panose="05000000000000000000" pitchFamily="2" charset="2"/>
              <a:buNone/>
            </a:pPr>
            <a:r>
              <a:rPr lang="en-US" altLang="en-US" sz="3000" b="1" dirty="0" smtClean="0">
                <a:cs typeface="Arial" panose="020B0604020202020204" pitchFamily="34" charset="0"/>
              </a:rPr>
              <a:t>13</a:t>
            </a:r>
            <a:r>
              <a:rPr lang="en-US" altLang="en-US" sz="3000" b="1" baseline="30000" dirty="0" smtClean="0">
                <a:cs typeface="Arial" panose="020B0604020202020204" pitchFamily="34" charset="0"/>
              </a:rPr>
              <a:t>th</a:t>
            </a:r>
            <a:r>
              <a:rPr lang="en-US" altLang="en-US" sz="3000" b="1" dirty="0" smtClean="0">
                <a:cs typeface="Arial" panose="020B0604020202020204" pitchFamily="34" charset="0"/>
              </a:rPr>
              <a:t> – 31</a:t>
            </a:r>
            <a:r>
              <a:rPr lang="en-US" altLang="en-US" sz="3000" b="1" baseline="30000" dirty="0" smtClean="0">
                <a:cs typeface="Arial" panose="020B0604020202020204" pitchFamily="34" charset="0"/>
              </a:rPr>
              <a:t>st</a:t>
            </a:r>
            <a:r>
              <a:rPr lang="en-US" altLang="en-US" sz="3000" b="1" dirty="0" smtClean="0">
                <a:cs typeface="Arial" panose="020B0604020202020204" pitchFamily="34" charset="0"/>
              </a:rPr>
              <a:t> May 2019</a:t>
            </a:r>
          </a:p>
          <a:p>
            <a:pPr algn="ctr" eaLnBrk="1" hangingPunct="1">
              <a:buFont typeface="Wingdings" panose="05000000000000000000" pitchFamily="2" charset="2"/>
              <a:buNone/>
            </a:pPr>
            <a:endParaRPr lang="en-US" altLang="en-US" sz="2800" b="1" dirty="0">
              <a:cs typeface="Arial" panose="020B0604020202020204" pitchFamily="34" charset="0"/>
            </a:endParaRPr>
          </a:p>
          <a:p>
            <a:pPr algn="ctr" eaLnBrk="1" hangingPunct="1">
              <a:buFont typeface="Wingdings" panose="05000000000000000000" pitchFamily="2" charset="2"/>
              <a:buNone/>
            </a:pPr>
            <a:endParaRPr lang="en-US" altLang="en-US" sz="6000" b="1" dirty="0" smtClean="0">
              <a:cs typeface="Arial" panose="020B0604020202020204" pitchFamily="34" charset="0"/>
            </a:endParaRPr>
          </a:p>
          <a:p>
            <a:pPr algn="ctr" eaLnBrk="1" hangingPunct="1">
              <a:buFont typeface="Wingdings" panose="05000000000000000000" pitchFamily="2" charset="2"/>
              <a:buNone/>
            </a:pPr>
            <a:r>
              <a:rPr lang="en-US" altLang="en-US" sz="6000" b="1" dirty="0" smtClean="0">
                <a:cs typeface="Arial" panose="020B0604020202020204" pitchFamily="34" charset="0"/>
              </a:rPr>
              <a:t> </a:t>
            </a:r>
            <a:endParaRPr lang="en-US" altLang="en-US" sz="6000" b="1" dirty="0">
              <a:cs typeface="Arial" panose="020B0604020202020204" pitchFamily="34" charset="0"/>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xmlns="" id="{A5DE2FAE-403F-4781-A574-53F6324FB3DC}"/>
              </a:ext>
            </a:extLst>
          </p:cNvPr>
          <p:cNvSpPr>
            <a:spLocks noGrp="1"/>
          </p:cNvSpPr>
          <p:nvPr>
            <p:ph type="title"/>
          </p:nvPr>
        </p:nvSpPr>
        <p:spPr/>
        <p:txBody>
          <a:bodyPr/>
          <a:lstStyle/>
          <a:p>
            <a:pPr eaLnBrk="1" hangingPunct="1"/>
            <a:r>
              <a:rPr lang="en-US" altLang="en-US" b="1" dirty="0">
                <a:cs typeface="Arial" panose="020B0604020202020204" pitchFamily="34" charset="0"/>
              </a:rPr>
              <a:t>What is Communication?</a:t>
            </a:r>
          </a:p>
        </p:txBody>
      </p:sp>
      <p:sp>
        <p:nvSpPr>
          <p:cNvPr id="83971" name="Content Placeholder 2">
            <a:extLst>
              <a:ext uri="{FF2B5EF4-FFF2-40B4-BE49-F238E27FC236}">
                <a16:creationId xmlns:a16="http://schemas.microsoft.com/office/drawing/2014/main" xmlns="" id="{3D807C52-514D-430A-9343-A6CB2EF5835D}"/>
              </a:ext>
            </a:extLst>
          </p:cNvPr>
          <p:cNvSpPr>
            <a:spLocks noGrp="1"/>
          </p:cNvSpPr>
          <p:nvPr>
            <p:ph idx="1"/>
          </p:nvPr>
        </p:nvSpPr>
        <p:spPr/>
        <p:txBody>
          <a:bodyPr/>
          <a:lstStyle/>
          <a:p>
            <a:pPr eaLnBrk="1" hangingPunct="1"/>
            <a:r>
              <a:rPr lang="en-US" altLang="en-US" dirty="0">
                <a:cs typeface="Arial" panose="020B0604020202020204" pitchFamily="34" charset="0"/>
              </a:rPr>
              <a:t>Communication means making oneself understood and being able to understand what another person is says.  It is the exchange of ideas, thoughts, feelings, (or even objects), between two or more people.</a:t>
            </a:r>
            <a:endParaRPr lang="en-US" altLang="en-US" dirty="0"/>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xmlns="" id="{C1A97BDD-A9B5-42CC-B90E-16905248EDDF}"/>
              </a:ext>
            </a:extLst>
          </p:cNvPr>
          <p:cNvSpPr>
            <a:spLocks noGrp="1"/>
          </p:cNvSpPr>
          <p:nvPr>
            <p:ph type="title"/>
          </p:nvPr>
        </p:nvSpPr>
        <p:spPr/>
        <p:txBody>
          <a:bodyPr/>
          <a:lstStyle/>
          <a:p>
            <a:pPr eaLnBrk="1" hangingPunct="1"/>
            <a:r>
              <a:rPr lang="en-US" altLang="en-US">
                <a:cs typeface="Arial" panose="020B0604020202020204" pitchFamily="34" charset="0"/>
              </a:rPr>
              <a:t>What is Communication?</a:t>
            </a:r>
            <a:endParaRPr lang="en-US" altLang="en-US"/>
          </a:p>
        </p:txBody>
      </p:sp>
      <p:sp>
        <p:nvSpPr>
          <p:cNvPr id="84995" name="Content Placeholder 2">
            <a:extLst>
              <a:ext uri="{FF2B5EF4-FFF2-40B4-BE49-F238E27FC236}">
                <a16:creationId xmlns:a16="http://schemas.microsoft.com/office/drawing/2014/main" xmlns="" id="{C0D2ACDE-1405-4D23-83DB-9EC3F5E21E42}"/>
              </a:ext>
            </a:extLst>
          </p:cNvPr>
          <p:cNvSpPr>
            <a:spLocks noGrp="1"/>
          </p:cNvSpPr>
          <p:nvPr>
            <p:ph idx="1"/>
          </p:nvPr>
        </p:nvSpPr>
        <p:spPr/>
        <p:txBody>
          <a:bodyPr/>
          <a:lstStyle/>
          <a:p>
            <a:pPr eaLnBrk="1" hangingPunct="1"/>
            <a:r>
              <a:rPr lang="en-US" altLang="en-US"/>
              <a:t>The person who wants to communicate is the </a:t>
            </a:r>
            <a:r>
              <a:rPr lang="en-US" altLang="en-US" b="1"/>
              <a:t>sender</a:t>
            </a:r>
            <a:r>
              <a:rPr lang="en-US" altLang="en-US"/>
              <a:t>, and the person to whom this communication is directed is the </a:t>
            </a:r>
            <a:r>
              <a:rPr lang="en-US" altLang="en-US" b="1"/>
              <a:t>receiver</a:t>
            </a:r>
            <a:r>
              <a:rPr lang="en-US" altLang="en-US"/>
              <a:t>.  </a:t>
            </a:r>
            <a:r>
              <a:rPr lang="en-US" altLang="en-US" u="sng"/>
              <a:t>What needs to be considered is: “</a:t>
            </a:r>
            <a:r>
              <a:rPr lang="en-US" altLang="en-US" b="1" u="sng"/>
              <a:t>who says what, to whom, and with what effect</a:t>
            </a:r>
            <a:r>
              <a:rPr lang="en-US" altLang="en-US" u="sng"/>
              <a:t>”?</a:t>
            </a:r>
            <a:endParaRPr lang="en-US" altLang="en-US"/>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xmlns="" id="{3ECA335A-DC58-45D1-AA53-65A716EC39E2}"/>
              </a:ext>
            </a:extLst>
          </p:cNvPr>
          <p:cNvSpPr>
            <a:spLocks noGrp="1"/>
          </p:cNvSpPr>
          <p:nvPr>
            <p:ph type="title"/>
          </p:nvPr>
        </p:nvSpPr>
        <p:spPr>
          <a:xfrm>
            <a:off x="685800" y="228600"/>
            <a:ext cx="8077200" cy="1143000"/>
          </a:xfrm>
        </p:spPr>
        <p:txBody>
          <a:bodyPr/>
          <a:lstStyle/>
          <a:p>
            <a:pPr eaLnBrk="1" hangingPunct="1"/>
            <a:r>
              <a:rPr lang="en-US" altLang="en-US" sz="4000" b="1" dirty="0"/>
              <a:t>A Simplified Communication Model</a:t>
            </a:r>
          </a:p>
        </p:txBody>
      </p:sp>
      <p:pic>
        <p:nvPicPr>
          <p:cNvPr id="86019" name="SmartArt Placeholder 3">
            <a:extLst>
              <a:ext uri="{FF2B5EF4-FFF2-40B4-BE49-F238E27FC236}">
                <a16:creationId xmlns:a16="http://schemas.microsoft.com/office/drawing/2014/main" xmlns="" id="{82A698E3-6374-4ACD-8411-FA0EA51DC4D1}"/>
              </a:ext>
            </a:extLst>
          </p:cNvPr>
          <p:cNvPicPr>
            <a:picLocks noGrp="1"/>
          </p:cNvPicPr>
          <p:nvPr>
            <p:ph type="dgm" idx="1"/>
          </p:nvPr>
        </p:nvPicPr>
        <p:blipFill>
          <a:blip r:embed="rId2" cstate="print">
            <a:extLst>
              <a:ext uri="{28A0092B-C50C-407E-A947-70E740481C1C}">
                <a14:useLocalDpi xmlns:a14="http://schemas.microsoft.com/office/drawing/2010/main" val="0"/>
              </a:ext>
            </a:extLst>
          </a:blip>
          <a:srcRect/>
          <a:stretch>
            <a:fillRect/>
          </a:stretch>
        </p:blipFill>
        <p:spPr>
          <a:xfrm>
            <a:off x="228600" y="1295400"/>
            <a:ext cx="8839200" cy="5334000"/>
          </a:xfrm>
        </p:spPr>
      </p:pic>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xmlns="" id="{948642E2-52F8-4343-88FE-476C73C0B757}"/>
              </a:ext>
            </a:extLst>
          </p:cNvPr>
          <p:cNvSpPr>
            <a:spLocks noGrp="1"/>
          </p:cNvSpPr>
          <p:nvPr>
            <p:ph type="title"/>
          </p:nvPr>
        </p:nvSpPr>
        <p:spPr/>
        <p:txBody>
          <a:bodyPr/>
          <a:lstStyle/>
          <a:p>
            <a:pPr eaLnBrk="1" hangingPunct="1"/>
            <a:r>
              <a:rPr lang="en-US" altLang="en-US" b="1" dirty="0" smtClean="0"/>
              <a:t>Types </a:t>
            </a:r>
            <a:r>
              <a:rPr lang="en-US" altLang="en-US" b="1" dirty="0"/>
              <a:t>of Communication</a:t>
            </a:r>
          </a:p>
        </p:txBody>
      </p:sp>
      <p:sp>
        <p:nvSpPr>
          <p:cNvPr id="87043" name="Content Placeholder 2">
            <a:extLst>
              <a:ext uri="{FF2B5EF4-FFF2-40B4-BE49-F238E27FC236}">
                <a16:creationId xmlns:a16="http://schemas.microsoft.com/office/drawing/2014/main" xmlns="" id="{CFE43B12-785F-4715-BDE4-F5CF5F2A7EFD}"/>
              </a:ext>
            </a:extLst>
          </p:cNvPr>
          <p:cNvSpPr>
            <a:spLocks noGrp="1"/>
          </p:cNvSpPr>
          <p:nvPr>
            <p:ph idx="1"/>
          </p:nvPr>
        </p:nvSpPr>
        <p:spPr/>
        <p:txBody>
          <a:bodyPr/>
          <a:lstStyle/>
          <a:p>
            <a:pPr eaLnBrk="1" hangingPunct="1"/>
            <a:r>
              <a:rPr lang="en-US" altLang="en-US" dirty="0"/>
              <a:t>The types of communication can be broadly grouped into </a:t>
            </a:r>
            <a:r>
              <a:rPr lang="en-US" altLang="en-US" b="1" dirty="0"/>
              <a:t>Verbal</a:t>
            </a:r>
            <a:r>
              <a:rPr lang="en-US" altLang="en-US" dirty="0"/>
              <a:t> and </a:t>
            </a:r>
            <a:r>
              <a:rPr lang="en-US" altLang="en-US" b="1" dirty="0"/>
              <a:t>Non-verbal</a:t>
            </a:r>
            <a:r>
              <a:rPr lang="en-US" altLang="en-US" dirty="0"/>
              <a:t> Communication.</a:t>
            </a:r>
          </a:p>
          <a:p>
            <a:pPr eaLnBrk="1" hangingPunct="1">
              <a:buFont typeface="Wingdings" panose="05000000000000000000" pitchFamily="2" charset="2"/>
              <a:buNone/>
            </a:pPr>
            <a:endParaRPr lang="en-US" altLang="en-US" dirty="0"/>
          </a:p>
          <a:p>
            <a:pPr eaLnBrk="1" hangingPunct="1"/>
            <a:r>
              <a:rPr lang="en-US" altLang="en-US" dirty="0"/>
              <a:t>The non-verbal mode of communication is the most troublesome because it can easily send the wrong signals.</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a:extLst>
              <a:ext uri="{FF2B5EF4-FFF2-40B4-BE49-F238E27FC236}">
                <a16:creationId xmlns:a16="http://schemas.microsoft.com/office/drawing/2014/main" xmlns="" id="{8783A626-CF56-47A1-B57B-C17BD1870440}"/>
              </a:ext>
            </a:extLst>
          </p:cNvPr>
          <p:cNvSpPr>
            <a:spLocks noGrp="1"/>
          </p:cNvSpPr>
          <p:nvPr>
            <p:ph type="title"/>
          </p:nvPr>
        </p:nvSpPr>
        <p:spPr>
          <a:xfrm>
            <a:off x="457200" y="274638"/>
            <a:ext cx="8229600" cy="944562"/>
          </a:xfrm>
        </p:spPr>
        <p:txBody>
          <a:bodyPr/>
          <a:lstStyle/>
          <a:p>
            <a:pPr eaLnBrk="1" hangingPunct="1"/>
            <a:r>
              <a:rPr lang="en-US" altLang="en-US" b="1" dirty="0"/>
              <a:t>Non-verbal Communication</a:t>
            </a:r>
          </a:p>
        </p:txBody>
      </p:sp>
      <p:sp>
        <p:nvSpPr>
          <p:cNvPr id="88067" name="Content Placeholder 2">
            <a:extLst>
              <a:ext uri="{FF2B5EF4-FFF2-40B4-BE49-F238E27FC236}">
                <a16:creationId xmlns:a16="http://schemas.microsoft.com/office/drawing/2014/main" xmlns="" id="{FE0F17D6-1624-4973-9DE9-27692AE32E8B}"/>
              </a:ext>
            </a:extLst>
          </p:cNvPr>
          <p:cNvSpPr>
            <a:spLocks noGrp="1"/>
          </p:cNvSpPr>
          <p:nvPr>
            <p:ph idx="1"/>
          </p:nvPr>
        </p:nvSpPr>
        <p:spPr>
          <a:xfrm>
            <a:off x="76200" y="1066800"/>
            <a:ext cx="9067800" cy="5715000"/>
          </a:xfrm>
        </p:spPr>
        <p:txBody>
          <a:bodyPr/>
          <a:lstStyle/>
          <a:p>
            <a:pPr eaLnBrk="1" hangingPunct="1">
              <a:buFont typeface="Wingdings" panose="05000000000000000000" pitchFamily="2" charset="2"/>
              <a:buNone/>
            </a:pPr>
            <a:r>
              <a:rPr lang="en-US" altLang="en-US" dirty="0"/>
              <a:t>Examples of non-verbal communication include:</a:t>
            </a:r>
          </a:p>
          <a:p>
            <a:pPr eaLnBrk="1" hangingPunct="1"/>
            <a:r>
              <a:rPr lang="en-US" altLang="en-US" dirty="0" smtClean="0"/>
              <a:t>Written communication: </a:t>
            </a:r>
            <a:r>
              <a:rPr lang="en-GB" dirty="0"/>
              <a:t>(Reports, Memos, </a:t>
            </a:r>
            <a:r>
              <a:rPr lang="en-GB" dirty="0" smtClean="0"/>
              <a:t>letters Print </a:t>
            </a:r>
            <a:r>
              <a:rPr lang="en-GB" dirty="0"/>
              <a:t>Media [newspaper publications, Newsletters, brochures, pamphlets, flyers, posters, etc</a:t>
            </a:r>
            <a:r>
              <a:rPr lang="en-GB" dirty="0" smtClean="0"/>
              <a:t>.) </a:t>
            </a:r>
            <a:endParaRPr lang="en-US" altLang="en-US" dirty="0"/>
          </a:p>
          <a:p>
            <a:pPr eaLnBrk="1" hangingPunct="1"/>
            <a:r>
              <a:rPr lang="en-US" altLang="en-US" dirty="0" smtClean="0"/>
              <a:t>Gestural </a:t>
            </a:r>
            <a:r>
              <a:rPr lang="en-US" altLang="en-US" dirty="0"/>
              <a:t>communication or body language </a:t>
            </a:r>
            <a:r>
              <a:rPr lang="en-US" altLang="en-US" dirty="0" err="1"/>
              <a:t>eg</a:t>
            </a:r>
            <a:r>
              <a:rPr lang="en-US" altLang="en-US" dirty="0"/>
              <a:t>. body posture, facial expressions, eye contact, dressing, gestures, and movements</a:t>
            </a:r>
            <a:r>
              <a:rPr lang="en-US" altLang="en-US" dirty="0" smtClean="0"/>
              <a:t>.</a:t>
            </a:r>
          </a:p>
          <a:p>
            <a:pPr eaLnBrk="1" hangingPunct="1"/>
            <a:r>
              <a:rPr lang="en-GB" dirty="0"/>
              <a:t>Electronic communication: Telephone, Emails, </a:t>
            </a:r>
            <a:r>
              <a:rPr lang="en-GB" dirty="0" err="1"/>
              <a:t>WhatsApp</a:t>
            </a:r>
            <a:r>
              <a:rPr lang="en-GB" dirty="0"/>
              <a:t>, Twitter, websites, Facebook and other text messages,  electronic media (radio, TV, </a:t>
            </a:r>
            <a:r>
              <a:rPr lang="en-GB" dirty="0" err="1"/>
              <a:t>etc</a:t>
            </a:r>
            <a:r>
              <a:rPr lang="en-GB" dirty="0"/>
              <a:t>)</a:t>
            </a:r>
            <a:endParaRPr lang="en-US" altLang="en-US" dirty="0" smtClean="0"/>
          </a:p>
          <a:p>
            <a:pPr eaLnBrk="1" hangingPunct="1"/>
            <a:endParaRPr lang="en-US" altLang="en-US" dirty="0"/>
          </a:p>
          <a:p>
            <a:pPr eaLnBrk="1" hangingPunct="1"/>
            <a:endParaRPr lang="en-US" altLang="en-US" dirty="0"/>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xmlns="" id="{2E114ADF-E9CA-4D0A-B94F-C8A23AE4E985}"/>
              </a:ext>
            </a:extLst>
          </p:cNvPr>
          <p:cNvSpPr>
            <a:spLocks noGrp="1"/>
          </p:cNvSpPr>
          <p:nvPr>
            <p:ph type="title"/>
          </p:nvPr>
        </p:nvSpPr>
        <p:spPr>
          <a:xfrm>
            <a:off x="457200" y="274638"/>
            <a:ext cx="8229600" cy="792162"/>
          </a:xfrm>
        </p:spPr>
        <p:txBody>
          <a:bodyPr/>
          <a:lstStyle/>
          <a:p>
            <a:pPr eaLnBrk="1" hangingPunct="1"/>
            <a:r>
              <a:rPr lang="en-US" altLang="en-US" b="1" dirty="0"/>
              <a:t>Non-verbal Communication </a:t>
            </a:r>
            <a:r>
              <a:rPr lang="en-US" altLang="en-US" b="1" dirty="0" smtClean="0"/>
              <a:t>cont’d</a:t>
            </a:r>
            <a:endParaRPr lang="en-US" altLang="en-US" b="1" dirty="0"/>
          </a:p>
        </p:txBody>
      </p:sp>
      <p:sp>
        <p:nvSpPr>
          <p:cNvPr id="89091" name="Content Placeholder 2">
            <a:extLst>
              <a:ext uri="{FF2B5EF4-FFF2-40B4-BE49-F238E27FC236}">
                <a16:creationId xmlns:a16="http://schemas.microsoft.com/office/drawing/2014/main" xmlns="" id="{E36ACD94-5D43-47E9-B644-E6CEEF0688FA}"/>
              </a:ext>
            </a:extLst>
          </p:cNvPr>
          <p:cNvSpPr>
            <a:spLocks noGrp="1"/>
          </p:cNvSpPr>
          <p:nvPr>
            <p:ph idx="1"/>
          </p:nvPr>
        </p:nvSpPr>
        <p:spPr/>
        <p:txBody>
          <a:bodyPr/>
          <a:lstStyle/>
          <a:p>
            <a:pPr eaLnBrk="1" hangingPunct="1"/>
            <a:r>
              <a:rPr lang="en-US" altLang="en-US" dirty="0"/>
              <a:t>Communicating with distance/space.  The physical nearness or the distance between people communicates.</a:t>
            </a:r>
          </a:p>
          <a:p>
            <a:pPr eaLnBrk="1" hangingPunct="1"/>
            <a:endParaRPr lang="en-US" altLang="en-US" sz="1400" dirty="0"/>
          </a:p>
          <a:p>
            <a:pPr eaLnBrk="1" hangingPunct="1"/>
            <a:r>
              <a:rPr lang="en-US" altLang="en-US" dirty="0"/>
              <a:t>Non-words e.g. clearing of throat, coughing, etc.</a:t>
            </a:r>
          </a:p>
          <a:p>
            <a:pPr eaLnBrk="1" hangingPunct="1"/>
            <a:endParaRPr lang="en-US" altLang="en-US" sz="1400" dirty="0"/>
          </a:p>
          <a:p>
            <a:pPr eaLnBrk="1" hangingPunct="1"/>
            <a:r>
              <a:rPr lang="en-US" altLang="en-US" dirty="0"/>
              <a:t>Visual - Billboards, pictures, artifacts, </a:t>
            </a:r>
            <a:r>
              <a:rPr lang="en-US" altLang="en-US" dirty="0" err="1"/>
              <a:t>etc</a:t>
            </a:r>
            <a:endParaRPr lang="en-US" altLang="en-US" dirty="0"/>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xmlns="" id="{26DE07AB-5B9E-4E6E-87C3-4EC72B757073}"/>
              </a:ext>
            </a:extLst>
          </p:cNvPr>
          <p:cNvSpPr>
            <a:spLocks noGrp="1"/>
          </p:cNvSpPr>
          <p:nvPr>
            <p:ph type="title"/>
          </p:nvPr>
        </p:nvSpPr>
        <p:spPr>
          <a:xfrm>
            <a:off x="762000" y="152400"/>
            <a:ext cx="8153400" cy="1143000"/>
          </a:xfrm>
        </p:spPr>
        <p:txBody>
          <a:bodyPr/>
          <a:lstStyle/>
          <a:p>
            <a:pPr eaLnBrk="1" hangingPunct="1"/>
            <a:r>
              <a:rPr lang="en-US" altLang="en-US" b="1" dirty="0"/>
              <a:t>Importance of Communication</a:t>
            </a:r>
          </a:p>
        </p:txBody>
      </p:sp>
      <p:sp>
        <p:nvSpPr>
          <p:cNvPr id="90115" name="Content Placeholder 2">
            <a:extLst>
              <a:ext uri="{FF2B5EF4-FFF2-40B4-BE49-F238E27FC236}">
                <a16:creationId xmlns:a16="http://schemas.microsoft.com/office/drawing/2014/main" xmlns="" id="{9F14E90B-53B3-4D39-B1F4-C0D69357D8B9}"/>
              </a:ext>
            </a:extLst>
          </p:cNvPr>
          <p:cNvSpPr>
            <a:spLocks noGrp="1"/>
          </p:cNvSpPr>
          <p:nvPr>
            <p:ph idx="1"/>
          </p:nvPr>
        </p:nvSpPr>
        <p:spPr>
          <a:xfrm>
            <a:off x="381000" y="1676400"/>
            <a:ext cx="8458200" cy="4800600"/>
          </a:xfrm>
        </p:spPr>
        <p:txBody>
          <a:bodyPr/>
          <a:lstStyle/>
          <a:p>
            <a:pPr eaLnBrk="1" hangingPunct="1"/>
            <a:r>
              <a:rPr lang="en-US" altLang="en-US" dirty="0"/>
              <a:t>Communication ensures that everybody knows what is going on in the group</a:t>
            </a:r>
          </a:p>
          <a:p>
            <a:pPr eaLnBrk="1" hangingPunct="1"/>
            <a:endParaRPr lang="en-US" altLang="en-US" sz="800" dirty="0"/>
          </a:p>
          <a:p>
            <a:pPr eaLnBrk="1" hangingPunct="1"/>
            <a:r>
              <a:rPr lang="en-US" altLang="en-US" dirty="0"/>
              <a:t>It ensures transparency</a:t>
            </a:r>
          </a:p>
          <a:p>
            <a:pPr eaLnBrk="1" hangingPunct="1"/>
            <a:endParaRPr lang="en-US" altLang="en-US" sz="800" dirty="0"/>
          </a:p>
          <a:p>
            <a:pPr eaLnBrk="1" hangingPunct="1"/>
            <a:r>
              <a:rPr lang="en-US" altLang="en-US" dirty="0"/>
              <a:t>It enhances participation</a:t>
            </a:r>
          </a:p>
          <a:p>
            <a:pPr eaLnBrk="1" hangingPunct="1"/>
            <a:endParaRPr lang="en-US" altLang="en-US" sz="800" dirty="0"/>
          </a:p>
          <a:p>
            <a:pPr eaLnBrk="1" hangingPunct="1"/>
            <a:r>
              <a:rPr lang="en-US" altLang="en-US" dirty="0"/>
              <a:t>It helps to know and understand the individual you are dealing with</a:t>
            </a:r>
          </a:p>
          <a:p>
            <a:pPr eaLnBrk="1" hangingPunct="1"/>
            <a:endParaRPr lang="en-US" altLang="en-US" sz="800" dirty="0"/>
          </a:p>
          <a:p>
            <a:pPr eaLnBrk="1" hangingPunct="1"/>
            <a:r>
              <a:rPr lang="en-US" altLang="en-US" dirty="0"/>
              <a:t>It improves relationships among members</a:t>
            </a:r>
          </a:p>
          <a:p>
            <a:pPr eaLnBrk="1" hangingPunct="1"/>
            <a:endParaRPr lang="en-US" altLang="en-US" dirty="0"/>
          </a:p>
          <a:p>
            <a:pPr eaLnBrk="1" hangingPunct="1"/>
            <a:endParaRPr lang="en-US" altLang="en-US" dirty="0"/>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xmlns="" id="{6301E401-C782-4702-A299-344F6E66A250}"/>
              </a:ext>
            </a:extLst>
          </p:cNvPr>
          <p:cNvSpPr>
            <a:spLocks noGrp="1"/>
          </p:cNvSpPr>
          <p:nvPr>
            <p:ph type="title"/>
          </p:nvPr>
        </p:nvSpPr>
        <p:spPr>
          <a:xfrm>
            <a:off x="762000" y="381000"/>
            <a:ext cx="8153400" cy="762000"/>
          </a:xfrm>
        </p:spPr>
        <p:txBody>
          <a:bodyPr/>
          <a:lstStyle/>
          <a:p>
            <a:pPr eaLnBrk="1" hangingPunct="1"/>
            <a:r>
              <a:rPr lang="en-US" altLang="en-US" sz="4000" b="1" dirty="0"/>
              <a:t>Importance of Communication </a:t>
            </a:r>
            <a:r>
              <a:rPr lang="en-US" altLang="en-US" sz="4000" b="1" dirty="0" smtClean="0"/>
              <a:t>cont’d</a:t>
            </a:r>
            <a:endParaRPr lang="en-US" altLang="en-US" sz="4000" b="1" dirty="0"/>
          </a:p>
        </p:txBody>
      </p:sp>
      <p:sp>
        <p:nvSpPr>
          <p:cNvPr id="91139" name="Content Placeholder 2">
            <a:extLst>
              <a:ext uri="{FF2B5EF4-FFF2-40B4-BE49-F238E27FC236}">
                <a16:creationId xmlns:a16="http://schemas.microsoft.com/office/drawing/2014/main" xmlns="" id="{03CE2776-13D4-41ED-8E9E-B2B43498E48D}"/>
              </a:ext>
            </a:extLst>
          </p:cNvPr>
          <p:cNvSpPr>
            <a:spLocks noGrp="1"/>
          </p:cNvSpPr>
          <p:nvPr>
            <p:ph idx="1"/>
          </p:nvPr>
        </p:nvSpPr>
        <p:spPr>
          <a:xfrm>
            <a:off x="838200" y="1676400"/>
            <a:ext cx="7693025" cy="4495800"/>
          </a:xfrm>
        </p:spPr>
        <p:txBody>
          <a:bodyPr/>
          <a:lstStyle/>
          <a:p>
            <a:pPr eaLnBrk="1" hangingPunct="1"/>
            <a:r>
              <a:rPr lang="en-US" altLang="en-US" dirty="0"/>
              <a:t>It facilitates feedback</a:t>
            </a:r>
          </a:p>
          <a:p>
            <a:pPr eaLnBrk="1" hangingPunct="1"/>
            <a:endParaRPr lang="en-US" altLang="en-US" sz="800" dirty="0"/>
          </a:p>
          <a:p>
            <a:pPr eaLnBrk="1" hangingPunct="1"/>
            <a:r>
              <a:rPr lang="en-US" altLang="en-US" dirty="0"/>
              <a:t>It reduces conflict</a:t>
            </a:r>
          </a:p>
          <a:p>
            <a:pPr eaLnBrk="1" hangingPunct="1"/>
            <a:endParaRPr lang="en-US" altLang="en-US" sz="800" dirty="0"/>
          </a:p>
          <a:p>
            <a:pPr eaLnBrk="1" hangingPunct="1"/>
            <a:r>
              <a:rPr lang="en-US" altLang="en-US" dirty="0"/>
              <a:t>It serves as a link between two or more persons</a:t>
            </a:r>
          </a:p>
          <a:p>
            <a:pPr eaLnBrk="1" hangingPunct="1"/>
            <a:endParaRPr lang="en-US" altLang="en-US" sz="800" dirty="0"/>
          </a:p>
          <a:p>
            <a:pPr eaLnBrk="1" hangingPunct="1"/>
            <a:r>
              <a:rPr lang="en-US" altLang="en-US" dirty="0"/>
              <a:t>It provides opportunities for experience sharing </a:t>
            </a:r>
          </a:p>
          <a:p>
            <a:pPr eaLnBrk="1" hangingPunct="1"/>
            <a:endParaRPr lang="en-US" altLang="en-US" sz="800" dirty="0"/>
          </a:p>
          <a:p>
            <a:pPr eaLnBrk="1" hangingPunct="1"/>
            <a:r>
              <a:rPr lang="en-US" altLang="en-US" dirty="0"/>
              <a:t>It creates a sense of belonging</a:t>
            </a:r>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xmlns="" id="{1A014D88-11BE-4E31-82EC-BE31F8FB5DE9}"/>
              </a:ext>
            </a:extLst>
          </p:cNvPr>
          <p:cNvSpPr>
            <a:spLocks noGrp="1"/>
          </p:cNvSpPr>
          <p:nvPr>
            <p:ph type="title"/>
          </p:nvPr>
        </p:nvSpPr>
        <p:spPr>
          <a:xfrm>
            <a:off x="762000" y="762000"/>
            <a:ext cx="7924800" cy="609600"/>
          </a:xfrm>
        </p:spPr>
        <p:txBody>
          <a:bodyPr/>
          <a:lstStyle/>
          <a:p>
            <a:pPr eaLnBrk="1" hangingPunct="1"/>
            <a:r>
              <a:rPr lang="en-US" altLang="en-US" b="1" dirty="0"/>
              <a:t>The Four News in a Message</a:t>
            </a:r>
          </a:p>
        </p:txBody>
      </p:sp>
      <p:graphicFrame>
        <p:nvGraphicFramePr>
          <p:cNvPr id="4" name="SmartArt Placeholder 3">
            <a:extLst>
              <a:ext uri="{FF2B5EF4-FFF2-40B4-BE49-F238E27FC236}">
                <a16:creationId xmlns:a16="http://schemas.microsoft.com/office/drawing/2014/main" xmlns="" id="{A5111C0D-03AC-4A3B-BEB3-78DDAAB2182F}"/>
              </a:ext>
            </a:extLst>
          </p:cNvPr>
          <p:cNvGraphicFramePr>
            <a:graphicFrameLocks noGrp="1"/>
          </p:cNvGraphicFramePr>
          <p:nvPr>
            <p:ph type="dgm" idx="1"/>
            <p:extLst>
              <p:ext uri="{D42A27DB-BD31-4B8C-83A1-F6EECF244321}">
                <p14:modId xmlns:p14="http://schemas.microsoft.com/office/powerpoint/2010/main" val="156897290"/>
              </p:ext>
            </p:extLst>
          </p:nvPr>
        </p:nvGraphicFramePr>
        <p:xfrm>
          <a:off x="1143000" y="1524000"/>
          <a:ext cx="6400800" cy="5259698"/>
        </p:xfrm>
        <a:graphic>
          <a:graphicData uri="http://schemas.openxmlformats.org/drawingml/2006/table">
            <a:tbl>
              <a:tblPr/>
              <a:tblGrid>
                <a:gridCol w="3200400">
                  <a:extLst>
                    <a:ext uri="{9D8B030D-6E8A-4147-A177-3AD203B41FA5}">
                      <a16:colId xmlns:a16="http://schemas.microsoft.com/office/drawing/2014/main" xmlns="" val="20000"/>
                    </a:ext>
                  </a:extLst>
                </a:gridCol>
                <a:gridCol w="3200400">
                  <a:extLst>
                    <a:ext uri="{9D8B030D-6E8A-4147-A177-3AD203B41FA5}">
                      <a16:colId xmlns:a16="http://schemas.microsoft.com/office/drawing/2014/main" xmlns="" val="20001"/>
                    </a:ext>
                  </a:extLst>
                </a:gridCol>
              </a:tblGrid>
              <a:tr h="2431789">
                <a:tc>
                  <a:txBody>
                    <a:bodyPr/>
                    <a:lstStyle/>
                    <a:p>
                      <a:pPr marL="0" marR="0">
                        <a:lnSpc>
                          <a:spcPct val="115000"/>
                        </a:lnSpc>
                        <a:spcBef>
                          <a:spcPts val="0"/>
                        </a:spcBef>
                        <a:spcAft>
                          <a:spcPts val="0"/>
                        </a:spcAft>
                      </a:pPr>
                      <a:endParaRPr lang="en-US" sz="1100" dirty="0">
                        <a:latin typeface="Calibri"/>
                        <a:ea typeface="Calibri"/>
                        <a:cs typeface="Times New Roman"/>
                      </a:endParaRPr>
                    </a:p>
                    <a:p>
                      <a:pPr marL="0" marR="0" algn="ctr">
                        <a:lnSpc>
                          <a:spcPct val="115000"/>
                        </a:lnSpc>
                        <a:spcBef>
                          <a:spcPts val="0"/>
                        </a:spcBef>
                        <a:spcAft>
                          <a:spcPts val="0"/>
                        </a:spcAft>
                      </a:pPr>
                      <a:endParaRPr lang="en-US" sz="3600" b="1" dirty="0">
                        <a:latin typeface="Arial Black"/>
                        <a:ea typeface="Calibri"/>
                        <a:cs typeface="Times New Roman"/>
                      </a:endParaRPr>
                    </a:p>
                    <a:p>
                      <a:pPr marL="0" marR="0" algn="ctr">
                        <a:lnSpc>
                          <a:spcPct val="115000"/>
                        </a:lnSpc>
                        <a:spcBef>
                          <a:spcPts val="0"/>
                        </a:spcBef>
                        <a:spcAft>
                          <a:spcPts val="0"/>
                        </a:spcAft>
                      </a:pPr>
                      <a:r>
                        <a:rPr lang="en-US" sz="3600" b="1" dirty="0" smtClean="0">
                          <a:latin typeface="Arial Black"/>
                          <a:ea typeface="Calibri"/>
                          <a:cs typeface="Times New Roman"/>
                        </a:rPr>
                        <a:t>Content</a:t>
                      </a:r>
                    </a:p>
                    <a:p>
                      <a:pPr marL="0" marR="0" algn="ctr">
                        <a:lnSpc>
                          <a:spcPct val="115000"/>
                        </a:lnSpc>
                        <a:spcBef>
                          <a:spcPts val="0"/>
                        </a:spcBef>
                        <a:spcAft>
                          <a:spcPts val="0"/>
                        </a:spcAft>
                      </a:pPr>
                      <a:r>
                        <a:rPr lang="en-US" sz="2000" b="1" dirty="0" smtClean="0">
                          <a:latin typeface="Arial Black"/>
                          <a:ea typeface="Calibri"/>
                          <a:cs typeface="Times New Roman"/>
                        </a:rPr>
                        <a:t>The subject matter</a:t>
                      </a:r>
                      <a:r>
                        <a:rPr lang="en-US" sz="1100" b="1" dirty="0" smtClean="0">
                          <a:latin typeface="Arial Black"/>
                          <a:ea typeface="Calibri"/>
                          <a:cs typeface="Times New Roman"/>
                        </a:rPr>
                        <a:t> </a:t>
                      </a:r>
                      <a:endParaRPr lang="en-US" sz="1100" b="1" dirty="0">
                        <a:latin typeface="Arial Black"/>
                        <a:ea typeface="Calibri"/>
                        <a:cs typeface="Times New Roman"/>
                      </a:endParaRPr>
                    </a:p>
                    <a:p>
                      <a:pPr marL="0" marR="0" algn="ctr">
                        <a:lnSpc>
                          <a:spcPct val="115000"/>
                        </a:lnSpc>
                        <a:spcBef>
                          <a:spcPts val="0"/>
                        </a:spcBef>
                        <a:spcAft>
                          <a:spcPts val="0"/>
                        </a:spcAft>
                      </a:pPr>
                      <a:endParaRPr lang="en-US" sz="1100" dirty="0">
                        <a:latin typeface="Calibri"/>
                        <a:ea typeface="Calibri"/>
                        <a:cs typeface="Times New Roman"/>
                      </a:endParaRPr>
                    </a:p>
                  </a:txBody>
                  <a:tcPr marL="68577" marR="68577"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E5B8B7"/>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p>
                      <a:pPr marL="0" marR="0" algn="ctr">
                        <a:lnSpc>
                          <a:spcPct val="115000"/>
                        </a:lnSpc>
                        <a:spcBef>
                          <a:spcPts val="0"/>
                        </a:spcBef>
                        <a:spcAft>
                          <a:spcPts val="0"/>
                        </a:spcAft>
                      </a:pPr>
                      <a:endParaRPr lang="en-US" sz="2000" b="1" dirty="0">
                        <a:latin typeface="Arial Black"/>
                        <a:ea typeface="Calibri"/>
                        <a:cs typeface="Times New Roman"/>
                      </a:endParaRPr>
                    </a:p>
                    <a:p>
                      <a:pPr marL="0" marR="0" algn="ctr">
                        <a:lnSpc>
                          <a:spcPct val="115000"/>
                        </a:lnSpc>
                        <a:spcBef>
                          <a:spcPts val="0"/>
                        </a:spcBef>
                        <a:spcAft>
                          <a:spcPts val="0"/>
                        </a:spcAft>
                      </a:pPr>
                      <a:r>
                        <a:rPr lang="en-US" sz="3600" b="1" dirty="0" smtClean="0">
                          <a:latin typeface="Arial Black"/>
                          <a:ea typeface="Calibri"/>
                          <a:cs typeface="Times New Roman"/>
                        </a:rPr>
                        <a:t>Appeal</a:t>
                      </a:r>
                    </a:p>
                    <a:p>
                      <a:pPr marL="0" marR="0" algn="ctr">
                        <a:lnSpc>
                          <a:spcPct val="115000"/>
                        </a:lnSpc>
                        <a:spcBef>
                          <a:spcPts val="0"/>
                        </a:spcBef>
                        <a:spcAft>
                          <a:spcPts val="0"/>
                        </a:spcAft>
                      </a:pPr>
                      <a:endParaRPr lang="en-US" sz="1200" b="1" dirty="0">
                        <a:latin typeface="Arial Black"/>
                        <a:ea typeface="Calibri"/>
                        <a:cs typeface="Times New Roman"/>
                      </a:endParaRPr>
                    </a:p>
                    <a:p>
                      <a:pPr marL="0" marR="0" algn="ctr">
                        <a:lnSpc>
                          <a:spcPct val="115000"/>
                        </a:lnSpc>
                        <a:spcBef>
                          <a:spcPts val="0"/>
                        </a:spcBef>
                        <a:spcAft>
                          <a:spcPts val="0"/>
                        </a:spcAft>
                      </a:pPr>
                      <a:r>
                        <a:rPr lang="en-GB" sz="1800" b="1" kern="1200" dirty="0" smtClean="0">
                          <a:solidFill>
                            <a:schemeClr val="tx1"/>
                          </a:solidFill>
                          <a:effectLst/>
                          <a:latin typeface="Arial Black" pitchFamily="34" charset="0"/>
                          <a:ea typeface="+mn-ea"/>
                          <a:cs typeface="+mn-cs"/>
                        </a:rPr>
                        <a:t>To influence: to do, think or feel</a:t>
                      </a:r>
                      <a:endParaRPr lang="en-US" sz="1100" b="1" dirty="0">
                        <a:latin typeface="Arial Black" pitchFamily="34" charset="0"/>
                        <a:ea typeface="Calibri"/>
                        <a:cs typeface="Times New Roman"/>
                      </a:endParaRPr>
                    </a:p>
                  </a:txBody>
                  <a:tcPr marL="68577" marR="68577"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E5B8B7"/>
                    </a:solidFill>
                  </a:tcPr>
                </a:tc>
                <a:extLst>
                  <a:ext uri="{0D108BD9-81ED-4DB2-BD59-A6C34878D82A}">
                    <a16:rowId xmlns:a16="http://schemas.microsoft.com/office/drawing/2014/main" xmlns="" val="10000"/>
                  </a:ext>
                </a:extLst>
              </a:tr>
              <a:tr h="2068239">
                <a:tc>
                  <a:txBody>
                    <a:bodyPr/>
                    <a:lstStyle/>
                    <a:p>
                      <a:pPr marL="0" marR="0">
                        <a:lnSpc>
                          <a:spcPct val="115000"/>
                        </a:lnSpc>
                        <a:spcBef>
                          <a:spcPts val="0"/>
                        </a:spcBef>
                        <a:spcAft>
                          <a:spcPts val="0"/>
                        </a:spcAft>
                      </a:pPr>
                      <a:endParaRPr lang="en-US" sz="1100" dirty="0">
                        <a:latin typeface="Calibri"/>
                        <a:ea typeface="Calibri"/>
                        <a:cs typeface="Times New Roman"/>
                      </a:endParaRPr>
                    </a:p>
                    <a:p>
                      <a:pPr marL="0" marR="0">
                        <a:lnSpc>
                          <a:spcPct val="115000"/>
                        </a:lnSpc>
                        <a:spcBef>
                          <a:spcPts val="0"/>
                        </a:spcBef>
                        <a:spcAft>
                          <a:spcPts val="0"/>
                        </a:spcAft>
                      </a:pPr>
                      <a:endParaRPr lang="en-US" sz="1000" b="1" dirty="0">
                        <a:latin typeface="Arial Black"/>
                        <a:ea typeface="Calibri"/>
                        <a:cs typeface="Times New Roman"/>
                      </a:endParaRPr>
                    </a:p>
                    <a:p>
                      <a:pPr marL="0" marR="0">
                        <a:lnSpc>
                          <a:spcPct val="115000"/>
                        </a:lnSpc>
                        <a:spcBef>
                          <a:spcPts val="0"/>
                        </a:spcBef>
                        <a:spcAft>
                          <a:spcPts val="0"/>
                        </a:spcAft>
                      </a:pPr>
                      <a:r>
                        <a:rPr lang="en-US" sz="3400" b="1" dirty="0" smtClean="0">
                          <a:latin typeface="Arial Black"/>
                          <a:ea typeface="Calibri"/>
                          <a:cs typeface="Times New Roman"/>
                        </a:rPr>
                        <a:t>Relationship</a:t>
                      </a:r>
                    </a:p>
                    <a:p>
                      <a:pPr marL="0" marR="0" algn="ctr">
                        <a:lnSpc>
                          <a:spcPct val="115000"/>
                        </a:lnSpc>
                        <a:spcBef>
                          <a:spcPts val="0"/>
                        </a:spcBef>
                        <a:spcAft>
                          <a:spcPts val="0"/>
                        </a:spcAft>
                      </a:pPr>
                      <a:r>
                        <a:rPr lang="en-GB" sz="2000" kern="1200" dirty="0" smtClean="0">
                          <a:solidFill>
                            <a:schemeClr val="tx1"/>
                          </a:solidFill>
                          <a:effectLst/>
                          <a:latin typeface="Arial Black" pitchFamily="34" charset="0"/>
                          <a:ea typeface="+mn-ea"/>
                          <a:cs typeface="+mn-cs"/>
                        </a:rPr>
                        <a:t>Between the sender and the receiver</a:t>
                      </a:r>
                      <a:endParaRPr lang="en-US" sz="2000" dirty="0">
                        <a:latin typeface="Arial Black" pitchFamily="34" charset="0"/>
                        <a:ea typeface="Calibri"/>
                        <a:cs typeface="Times New Roman"/>
                      </a:endParaRPr>
                    </a:p>
                  </a:txBody>
                  <a:tcPr marL="68577" marR="68577"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E5B8B7"/>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p>
                      <a:pPr marL="0" marR="0" algn="ctr">
                        <a:lnSpc>
                          <a:spcPct val="115000"/>
                        </a:lnSpc>
                        <a:spcBef>
                          <a:spcPts val="0"/>
                        </a:spcBef>
                        <a:spcAft>
                          <a:spcPts val="0"/>
                        </a:spcAft>
                      </a:pPr>
                      <a:r>
                        <a:rPr lang="en-US" sz="3600" b="1" dirty="0" smtClean="0">
                          <a:latin typeface="Arial Black"/>
                          <a:ea typeface="Calibri"/>
                          <a:cs typeface="Times New Roman"/>
                        </a:rPr>
                        <a:t>Self-revelation</a:t>
                      </a:r>
                    </a:p>
                    <a:p>
                      <a:pPr marL="0" marR="0" indent="0" algn="ctr" defTabSz="914400" rtl="0" eaLnBrk="1" fontAlgn="auto" latinLnBrk="0" hangingPunct="1">
                        <a:lnSpc>
                          <a:spcPct val="115000"/>
                        </a:lnSpc>
                        <a:spcBef>
                          <a:spcPts val="0"/>
                        </a:spcBef>
                        <a:spcAft>
                          <a:spcPts val="0"/>
                        </a:spcAft>
                        <a:buClrTx/>
                        <a:buSzTx/>
                        <a:buFontTx/>
                        <a:buNone/>
                        <a:tabLst/>
                        <a:defRPr/>
                      </a:pPr>
                      <a:r>
                        <a:rPr lang="en-GB" sz="2000" b="1" kern="1200" dirty="0" smtClean="0">
                          <a:solidFill>
                            <a:schemeClr val="tx1"/>
                          </a:solidFill>
                          <a:effectLst/>
                          <a:latin typeface="Arial Black" pitchFamily="34" charset="0"/>
                          <a:ea typeface="+mn-ea"/>
                          <a:cs typeface="+mn-cs"/>
                        </a:rPr>
                        <a:t>Revelation of the sender</a:t>
                      </a:r>
                      <a:endParaRPr lang="en-US" sz="2000" b="1" dirty="0" smtClean="0">
                        <a:latin typeface="Arial Black" pitchFamily="34" charset="0"/>
                        <a:ea typeface="Calibri"/>
                        <a:cs typeface="Times New Roman"/>
                      </a:endParaRPr>
                    </a:p>
                    <a:p>
                      <a:pPr marL="0" marR="0" algn="ctr">
                        <a:lnSpc>
                          <a:spcPct val="115000"/>
                        </a:lnSpc>
                        <a:spcBef>
                          <a:spcPts val="0"/>
                        </a:spcBef>
                        <a:spcAft>
                          <a:spcPts val="0"/>
                        </a:spcAft>
                      </a:pPr>
                      <a:endParaRPr lang="en-US" sz="2000" b="1" dirty="0">
                        <a:latin typeface="Arial Black"/>
                        <a:ea typeface="Calibri"/>
                        <a:cs typeface="Times New Roman"/>
                      </a:endParaRPr>
                    </a:p>
                    <a:p>
                      <a:pPr marL="0" marR="0" algn="ctr">
                        <a:lnSpc>
                          <a:spcPct val="115000"/>
                        </a:lnSpc>
                        <a:spcBef>
                          <a:spcPts val="0"/>
                        </a:spcBef>
                        <a:spcAft>
                          <a:spcPts val="0"/>
                        </a:spcAft>
                      </a:pPr>
                      <a:endParaRPr lang="en-US" sz="800" b="1" dirty="0">
                        <a:latin typeface="Arial Black"/>
                        <a:ea typeface="Calibri"/>
                        <a:cs typeface="Times New Roman"/>
                      </a:endParaRPr>
                    </a:p>
                    <a:p>
                      <a:pPr marL="0" marR="0" algn="ctr">
                        <a:lnSpc>
                          <a:spcPct val="115000"/>
                        </a:lnSpc>
                        <a:spcBef>
                          <a:spcPts val="0"/>
                        </a:spcBef>
                        <a:spcAft>
                          <a:spcPts val="0"/>
                        </a:spcAft>
                      </a:pPr>
                      <a:endParaRPr lang="en-US" sz="1100" dirty="0">
                        <a:latin typeface="Calibri"/>
                        <a:ea typeface="Calibri"/>
                        <a:cs typeface="Times New Roman"/>
                      </a:endParaRPr>
                    </a:p>
                  </a:txBody>
                  <a:tcPr marL="68577" marR="68577"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E5B8B7"/>
                    </a:solidFill>
                  </a:tcPr>
                </a:tc>
                <a:extLst>
                  <a:ext uri="{0D108BD9-81ED-4DB2-BD59-A6C34878D82A}">
                    <a16:rowId xmlns:a16="http://schemas.microsoft.com/office/drawing/2014/main" xmlns="" val="10001"/>
                  </a:ext>
                </a:extLst>
              </a:tr>
            </a:tbl>
          </a:graphicData>
        </a:graphic>
      </p:graphicFrame>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xmlns="" id="{9296AF3C-37C0-4D18-A75F-07E393B57D61}"/>
              </a:ext>
            </a:extLst>
          </p:cNvPr>
          <p:cNvSpPr>
            <a:spLocks noGrp="1"/>
          </p:cNvSpPr>
          <p:nvPr>
            <p:ph type="title"/>
          </p:nvPr>
        </p:nvSpPr>
        <p:spPr/>
        <p:txBody>
          <a:bodyPr/>
          <a:lstStyle/>
          <a:p>
            <a:r>
              <a:rPr lang="en-US" altLang="en-US" b="1" dirty="0">
                <a:cs typeface="Arial" panose="020B0604020202020204" pitchFamily="34" charset="0"/>
              </a:rPr>
              <a:t>Active Listening: </a:t>
            </a:r>
            <a:r>
              <a:rPr lang="en-US" altLang="en-US" b="1" dirty="0"/>
              <a:t>What is it?</a:t>
            </a:r>
          </a:p>
        </p:txBody>
      </p:sp>
      <p:sp>
        <p:nvSpPr>
          <p:cNvPr id="93187" name="Content Placeholder 2">
            <a:extLst>
              <a:ext uri="{FF2B5EF4-FFF2-40B4-BE49-F238E27FC236}">
                <a16:creationId xmlns:a16="http://schemas.microsoft.com/office/drawing/2014/main" xmlns="" id="{122AC829-4439-46FD-A78B-0466D599512B}"/>
              </a:ext>
            </a:extLst>
          </p:cNvPr>
          <p:cNvSpPr>
            <a:spLocks noGrp="1"/>
          </p:cNvSpPr>
          <p:nvPr>
            <p:ph idx="1"/>
          </p:nvPr>
        </p:nvSpPr>
        <p:spPr>
          <a:xfrm>
            <a:off x="457200" y="1447800"/>
            <a:ext cx="8382000" cy="4876800"/>
          </a:xfrm>
        </p:spPr>
        <p:txBody>
          <a:bodyPr/>
          <a:lstStyle/>
          <a:p>
            <a:pPr>
              <a:buFont typeface="Wingdings" panose="05000000000000000000" pitchFamily="2" charset="2"/>
              <a:buNone/>
            </a:pPr>
            <a:r>
              <a:rPr lang="en-US" altLang="en-US" dirty="0"/>
              <a:t>Active listening is indicated by the fact that the receiver:</a:t>
            </a:r>
          </a:p>
          <a:p>
            <a:r>
              <a:rPr lang="en-US" altLang="en-US" dirty="0">
                <a:cs typeface="Arial" panose="020B0604020202020204" pitchFamily="34" charset="0"/>
              </a:rPr>
              <a:t>Is able to duplicate what is told him/her.</a:t>
            </a:r>
          </a:p>
          <a:p>
            <a:endParaRPr lang="en-US" altLang="en-US" sz="1200" dirty="0"/>
          </a:p>
          <a:p>
            <a:r>
              <a:rPr lang="en-US" altLang="en-US" dirty="0"/>
              <a:t>Summarizes and reflects back upon what was articulated by the sender (gives expressive feedback)</a:t>
            </a:r>
          </a:p>
          <a:p>
            <a:endParaRPr lang="en-US" altLang="en-US" sz="1200" dirty="0"/>
          </a:p>
          <a:p>
            <a:r>
              <a:rPr lang="en-US" altLang="en-US" dirty="0"/>
              <a:t>Identifies the disposition of the receiver</a:t>
            </a:r>
          </a:p>
          <a:p>
            <a:endParaRPr lang="en-US" altLang="en-US" dirty="0"/>
          </a:p>
          <a:p>
            <a:endParaRPr lang="en-US" altLang="en-US" dirty="0">
              <a:cs typeface="Arial" panose="020B0604020202020204" pitchFamily="34" charset="0"/>
            </a:endParaRPr>
          </a:p>
          <a:p>
            <a:pPr>
              <a:buFont typeface="Wingdings" panose="05000000000000000000" pitchFamily="2" charset="2"/>
              <a:buNone/>
            </a:pPr>
            <a:r>
              <a:rPr lang="en-US" altLang="en-US" dirty="0">
                <a:cs typeface="Arial" panose="020B0604020202020204" pitchFamily="34" charset="0"/>
              </a:rPr>
              <a:t> </a:t>
            </a:r>
          </a:p>
          <a:p>
            <a:endParaRPr lang="en-US" altLang="en-US" dirty="0">
              <a:cs typeface="Arial" panose="020B0604020202020204" pitchFamily="34" charset="0"/>
            </a:endParaRPr>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xmlns="" id="{DD3B6FF9-98FA-4A78-A391-882AAC6B3999}"/>
              </a:ext>
            </a:extLst>
          </p:cNvPr>
          <p:cNvSpPr>
            <a:spLocks noGrp="1"/>
          </p:cNvSpPr>
          <p:nvPr>
            <p:ph type="title"/>
          </p:nvPr>
        </p:nvSpPr>
        <p:spPr/>
        <p:txBody>
          <a:bodyPr/>
          <a:lstStyle/>
          <a:p>
            <a:r>
              <a:rPr lang="en-US" altLang="en-US" sz="4000" b="1" dirty="0">
                <a:cs typeface="Arial" panose="020B0604020202020204" pitchFamily="34" charset="0"/>
              </a:rPr>
              <a:t>Active Listening: </a:t>
            </a:r>
            <a:r>
              <a:rPr lang="en-US" altLang="en-US" sz="4000" b="1" dirty="0"/>
              <a:t>What is it</a:t>
            </a:r>
            <a:r>
              <a:rPr lang="en-US" altLang="en-US" sz="4000" b="1" dirty="0" smtClean="0"/>
              <a:t>? Cont’d</a:t>
            </a:r>
            <a:endParaRPr lang="en-US" altLang="en-US" sz="4000" b="1" dirty="0"/>
          </a:p>
        </p:txBody>
      </p:sp>
      <p:sp>
        <p:nvSpPr>
          <p:cNvPr id="94211" name="Content Placeholder 2">
            <a:extLst>
              <a:ext uri="{FF2B5EF4-FFF2-40B4-BE49-F238E27FC236}">
                <a16:creationId xmlns:a16="http://schemas.microsoft.com/office/drawing/2014/main" xmlns="" id="{3F83AF5E-0C47-4836-AAA3-B33CE35A22E5}"/>
              </a:ext>
            </a:extLst>
          </p:cNvPr>
          <p:cNvSpPr>
            <a:spLocks noGrp="1"/>
          </p:cNvSpPr>
          <p:nvPr>
            <p:ph idx="1"/>
          </p:nvPr>
        </p:nvSpPr>
        <p:spPr>
          <a:xfrm>
            <a:off x="457200" y="1600200"/>
            <a:ext cx="8458200" cy="4525963"/>
          </a:xfrm>
        </p:spPr>
        <p:txBody>
          <a:bodyPr/>
          <a:lstStyle/>
          <a:p>
            <a:r>
              <a:rPr lang="en-US" altLang="en-US" dirty="0">
                <a:cs typeface="Arial" panose="020B0604020202020204" pitchFamily="34" charset="0"/>
              </a:rPr>
              <a:t>Ask open questions which stimulate further thoughts on the side of the sender</a:t>
            </a:r>
          </a:p>
          <a:p>
            <a:endParaRPr lang="en-US" altLang="en-US" sz="1200" dirty="0">
              <a:cs typeface="Arial" panose="020B0604020202020204" pitchFamily="34" charset="0"/>
            </a:endParaRPr>
          </a:p>
          <a:p>
            <a:r>
              <a:rPr lang="en-US" altLang="en-US" dirty="0">
                <a:cs typeface="Arial" panose="020B0604020202020204" pitchFamily="34" charset="0"/>
              </a:rPr>
              <a:t>Can tolerate pauses in the speech of the sender and can allow him/her periods of reflection </a:t>
            </a:r>
          </a:p>
          <a:p>
            <a:endParaRPr lang="en-US" altLang="en-US" sz="1200" dirty="0">
              <a:cs typeface="Arial" panose="020B0604020202020204" pitchFamily="34" charset="0"/>
            </a:endParaRPr>
          </a:p>
          <a:p>
            <a:r>
              <a:rPr lang="en-US" altLang="en-US" dirty="0">
                <a:cs typeface="Arial" panose="020B0604020202020204" pitchFamily="34" charset="0"/>
              </a:rPr>
              <a:t>Acknowledges the sender with non-verbal signals in particular:</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xmlns="" id="{E7FA68F8-82B3-40BB-AF83-8AE7D2EE4D1B}"/>
              </a:ext>
            </a:extLst>
          </p:cNvPr>
          <p:cNvSpPr>
            <a:spLocks noGrp="1"/>
          </p:cNvSpPr>
          <p:nvPr>
            <p:ph type="title"/>
          </p:nvPr>
        </p:nvSpPr>
        <p:spPr>
          <a:xfrm>
            <a:off x="457200" y="228600"/>
            <a:ext cx="8229600" cy="1143000"/>
          </a:xfrm>
        </p:spPr>
        <p:txBody>
          <a:bodyPr/>
          <a:lstStyle/>
          <a:p>
            <a:r>
              <a:rPr lang="en-US" altLang="en-US" b="1" dirty="0">
                <a:cs typeface="Arial" panose="020B0604020202020204" pitchFamily="34" charset="0"/>
              </a:rPr>
              <a:t>Active Listening: </a:t>
            </a:r>
            <a:br>
              <a:rPr lang="en-US" altLang="en-US" b="1" dirty="0">
                <a:cs typeface="Arial" panose="020B0604020202020204" pitchFamily="34" charset="0"/>
              </a:rPr>
            </a:br>
            <a:r>
              <a:rPr lang="en-US" altLang="en-US" b="1" dirty="0">
                <a:cs typeface="Arial" panose="020B0604020202020204" pitchFamily="34" charset="0"/>
              </a:rPr>
              <a:t>		Some Do’s and Don’ts </a:t>
            </a:r>
          </a:p>
        </p:txBody>
      </p:sp>
      <p:sp>
        <p:nvSpPr>
          <p:cNvPr id="95235" name="Content Placeholder 2">
            <a:extLst>
              <a:ext uri="{FF2B5EF4-FFF2-40B4-BE49-F238E27FC236}">
                <a16:creationId xmlns:a16="http://schemas.microsoft.com/office/drawing/2014/main" xmlns="" id="{A9D17FD3-2A15-4792-8296-3EAF362D3C31}"/>
              </a:ext>
            </a:extLst>
          </p:cNvPr>
          <p:cNvSpPr>
            <a:spLocks noGrp="1"/>
          </p:cNvSpPr>
          <p:nvPr>
            <p:ph idx="1"/>
          </p:nvPr>
        </p:nvSpPr>
        <p:spPr>
          <a:xfrm>
            <a:off x="838200" y="1447800"/>
            <a:ext cx="7693025" cy="4724400"/>
          </a:xfrm>
        </p:spPr>
        <p:txBody>
          <a:bodyPr/>
          <a:lstStyle/>
          <a:p>
            <a:pPr>
              <a:buFont typeface="Wingdings" panose="05000000000000000000" pitchFamily="2" charset="2"/>
              <a:buNone/>
            </a:pPr>
            <a:r>
              <a:rPr lang="en-US" altLang="en-US" dirty="0"/>
              <a:t>When listening </a:t>
            </a:r>
            <a:r>
              <a:rPr lang="en-US" altLang="en-US" b="1" dirty="0"/>
              <a:t>do</a:t>
            </a:r>
            <a:r>
              <a:rPr lang="en-US" altLang="en-US" dirty="0"/>
              <a:t> the following:</a:t>
            </a:r>
          </a:p>
          <a:p>
            <a:pPr>
              <a:buFont typeface="Wingdings" panose="05000000000000000000" pitchFamily="2" charset="2"/>
              <a:buNone/>
            </a:pPr>
            <a:endParaRPr lang="en-US" altLang="en-US" dirty="0"/>
          </a:p>
          <a:p>
            <a:r>
              <a:rPr lang="en-US" altLang="en-US" dirty="0"/>
              <a:t>Show interest </a:t>
            </a:r>
          </a:p>
          <a:p>
            <a:endParaRPr lang="en-US" altLang="en-US" sz="1200" dirty="0">
              <a:cs typeface="Arial" panose="020B0604020202020204" pitchFamily="34" charset="0"/>
            </a:endParaRPr>
          </a:p>
          <a:p>
            <a:r>
              <a:rPr lang="en-US" altLang="en-US" dirty="0"/>
              <a:t>Be understanding towards the other person</a:t>
            </a:r>
          </a:p>
          <a:p>
            <a:endParaRPr lang="en-US" altLang="en-US" sz="1200" dirty="0"/>
          </a:p>
          <a:p>
            <a:r>
              <a:rPr lang="en-US" altLang="en-US" dirty="0"/>
              <a:t>Express empathy</a:t>
            </a:r>
          </a:p>
          <a:p>
            <a:endParaRPr lang="en-US" altLang="en-US" sz="1200" dirty="0"/>
          </a:p>
          <a:p>
            <a:r>
              <a:rPr lang="en-US" altLang="en-US" dirty="0"/>
              <a:t>Single out the problem if there is one</a:t>
            </a:r>
          </a:p>
          <a:p>
            <a:endParaRPr lang="en-US" altLang="en-US" dirty="0"/>
          </a:p>
          <a:p>
            <a:endParaRPr lang="en-US" altLang="en-US" dirty="0"/>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xmlns="" id="{4106548D-95D6-4DC5-B9C6-F3F431B18452}"/>
              </a:ext>
            </a:extLst>
          </p:cNvPr>
          <p:cNvSpPr>
            <a:spLocks noGrp="1"/>
          </p:cNvSpPr>
          <p:nvPr>
            <p:ph type="title"/>
          </p:nvPr>
        </p:nvSpPr>
        <p:spPr/>
        <p:txBody>
          <a:bodyPr/>
          <a:lstStyle/>
          <a:p>
            <a:r>
              <a:rPr lang="en-US" altLang="en-US" b="1" dirty="0">
                <a:cs typeface="Arial" panose="020B0604020202020204" pitchFamily="34" charset="0"/>
              </a:rPr>
              <a:t>Active Listening: </a:t>
            </a:r>
            <a:br>
              <a:rPr lang="en-US" altLang="en-US" b="1" dirty="0">
                <a:cs typeface="Arial" panose="020B0604020202020204" pitchFamily="34" charset="0"/>
              </a:rPr>
            </a:br>
            <a:r>
              <a:rPr lang="en-US" altLang="en-US" b="1" dirty="0">
                <a:cs typeface="Arial" panose="020B0604020202020204" pitchFamily="34" charset="0"/>
              </a:rPr>
              <a:t>		Some Do’s and Don’ts</a:t>
            </a:r>
            <a:endParaRPr lang="en-US" altLang="en-US" b="1" dirty="0"/>
          </a:p>
        </p:txBody>
      </p:sp>
      <p:sp>
        <p:nvSpPr>
          <p:cNvPr id="96259" name="Content Placeholder 2">
            <a:extLst>
              <a:ext uri="{FF2B5EF4-FFF2-40B4-BE49-F238E27FC236}">
                <a16:creationId xmlns:a16="http://schemas.microsoft.com/office/drawing/2014/main" xmlns="" id="{ED18E491-80ED-4E38-AE20-F1ADE51F30D7}"/>
              </a:ext>
            </a:extLst>
          </p:cNvPr>
          <p:cNvSpPr>
            <a:spLocks noGrp="1"/>
          </p:cNvSpPr>
          <p:nvPr>
            <p:ph idx="1"/>
          </p:nvPr>
        </p:nvSpPr>
        <p:spPr>
          <a:xfrm>
            <a:off x="762000" y="2286000"/>
            <a:ext cx="8001000" cy="4419600"/>
          </a:xfrm>
        </p:spPr>
        <p:txBody>
          <a:bodyPr/>
          <a:lstStyle/>
          <a:p>
            <a:r>
              <a:rPr lang="en-US" altLang="en-US" dirty="0">
                <a:cs typeface="Arial" panose="020B0604020202020204" pitchFamily="34" charset="0"/>
              </a:rPr>
              <a:t>Listen for causes of the problem</a:t>
            </a:r>
          </a:p>
          <a:p>
            <a:endParaRPr lang="en-US" altLang="en-US" sz="1200" dirty="0">
              <a:cs typeface="Arial" panose="020B0604020202020204" pitchFamily="34" charset="0"/>
            </a:endParaRPr>
          </a:p>
          <a:p>
            <a:r>
              <a:rPr lang="en-US" altLang="en-US" dirty="0">
                <a:cs typeface="Arial" panose="020B0604020202020204" pitchFamily="34" charset="0"/>
              </a:rPr>
              <a:t>Cultivate the ability to be silent when silence is necessary</a:t>
            </a:r>
          </a:p>
          <a:p>
            <a:endParaRPr lang="en-US" altLang="en-US" sz="1200" dirty="0">
              <a:cs typeface="Arial" panose="020B0604020202020204" pitchFamily="34" charset="0"/>
            </a:endParaRPr>
          </a:p>
          <a:p>
            <a:r>
              <a:rPr lang="en-US" altLang="en-US" dirty="0">
                <a:cs typeface="Arial" panose="020B0604020202020204" pitchFamily="34" charset="0"/>
              </a:rPr>
              <a:t>Demonstrate through acknowledgement that one is closely following the sender</a:t>
            </a:r>
          </a:p>
          <a:p>
            <a:endParaRPr lang="en-US" altLang="en-US" sz="1200" dirty="0">
              <a:cs typeface="Arial" panose="020B0604020202020204" pitchFamily="34" charset="0"/>
            </a:endParaRPr>
          </a:p>
          <a:p>
            <a:r>
              <a:rPr lang="en-US" altLang="en-US" dirty="0">
                <a:cs typeface="Arial" panose="020B0604020202020204" pitchFamily="34" charset="0"/>
              </a:rPr>
              <a:t>Tolerate pauses in the speech of the sender and allow him or her periods of reflection</a:t>
            </a:r>
          </a:p>
          <a:p>
            <a:endParaRPr lang="en-US" altLang="en-US" dirty="0">
              <a:cs typeface="Arial" panose="020B0604020202020204" pitchFamily="34" charset="0"/>
            </a:endParaRPr>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a:extLst>
              <a:ext uri="{FF2B5EF4-FFF2-40B4-BE49-F238E27FC236}">
                <a16:creationId xmlns:a16="http://schemas.microsoft.com/office/drawing/2014/main" xmlns="" id="{1BCEC3EE-ED9A-4BA8-A593-25602843E53F}"/>
              </a:ext>
            </a:extLst>
          </p:cNvPr>
          <p:cNvSpPr>
            <a:spLocks noGrp="1"/>
          </p:cNvSpPr>
          <p:nvPr>
            <p:ph type="title"/>
          </p:nvPr>
        </p:nvSpPr>
        <p:spPr/>
        <p:txBody>
          <a:bodyPr/>
          <a:lstStyle/>
          <a:p>
            <a:r>
              <a:rPr lang="en-US" altLang="en-US" b="1" dirty="0">
                <a:cs typeface="Arial" panose="020B0604020202020204" pitchFamily="34" charset="0"/>
              </a:rPr>
              <a:t>Active Listening: </a:t>
            </a:r>
            <a:br>
              <a:rPr lang="en-US" altLang="en-US" b="1" dirty="0">
                <a:cs typeface="Arial" panose="020B0604020202020204" pitchFamily="34" charset="0"/>
              </a:rPr>
            </a:br>
            <a:r>
              <a:rPr lang="en-US" altLang="en-US" b="1" dirty="0">
                <a:cs typeface="Arial" panose="020B0604020202020204" pitchFamily="34" charset="0"/>
              </a:rPr>
              <a:t>		Some Do’s and Don’ts</a:t>
            </a:r>
            <a:endParaRPr lang="en-US" altLang="en-US" b="1" dirty="0"/>
          </a:p>
        </p:txBody>
      </p:sp>
      <p:sp>
        <p:nvSpPr>
          <p:cNvPr id="97283" name="Content Placeholder 2">
            <a:extLst>
              <a:ext uri="{FF2B5EF4-FFF2-40B4-BE49-F238E27FC236}">
                <a16:creationId xmlns:a16="http://schemas.microsoft.com/office/drawing/2014/main" xmlns="" id="{0B2A77D4-F036-40B3-9873-41BB67BA271B}"/>
              </a:ext>
            </a:extLst>
          </p:cNvPr>
          <p:cNvSpPr>
            <a:spLocks noGrp="1"/>
          </p:cNvSpPr>
          <p:nvPr>
            <p:ph idx="1"/>
          </p:nvPr>
        </p:nvSpPr>
        <p:spPr>
          <a:xfrm>
            <a:off x="457200" y="1600200"/>
            <a:ext cx="8074025" cy="5029200"/>
          </a:xfrm>
        </p:spPr>
        <p:txBody>
          <a:bodyPr/>
          <a:lstStyle/>
          <a:p>
            <a:pPr>
              <a:buFont typeface="Wingdings" panose="05000000000000000000" pitchFamily="2" charset="2"/>
              <a:buNone/>
            </a:pPr>
            <a:r>
              <a:rPr lang="en-US" altLang="en-US" dirty="0">
                <a:cs typeface="Arial" panose="020B0604020202020204" pitchFamily="34" charset="0"/>
              </a:rPr>
              <a:t>When listening </a:t>
            </a:r>
            <a:r>
              <a:rPr lang="en-US" altLang="en-US" b="1" dirty="0">
                <a:cs typeface="Arial" panose="020B0604020202020204" pitchFamily="34" charset="0"/>
              </a:rPr>
              <a:t>don’t do</a:t>
            </a:r>
            <a:r>
              <a:rPr lang="en-US" altLang="en-US" dirty="0">
                <a:cs typeface="Arial" panose="020B0604020202020204" pitchFamily="34" charset="0"/>
              </a:rPr>
              <a:t> the following:</a:t>
            </a:r>
          </a:p>
          <a:p>
            <a:pPr>
              <a:buFont typeface="Wingdings" panose="05000000000000000000" pitchFamily="2" charset="2"/>
              <a:buNone/>
            </a:pPr>
            <a:endParaRPr lang="en-US" altLang="en-US" sz="800" dirty="0">
              <a:cs typeface="Arial" panose="020B0604020202020204" pitchFamily="34" charset="0"/>
            </a:endParaRPr>
          </a:p>
          <a:p>
            <a:r>
              <a:rPr lang="en-US" altLang="en-US" dirty="0">
                <a:cs typeface="Arial" panose="020B0604020202020204" pitchFamily="34" charset="0"/>
              </a:rPr>
              <a:t>Argue</a:t>
            </a:r>
          </a:p>
          <a:p>
            <a:endParaRPr lang="en-US" altLang="en-US" sz="900" dirty="0">
              <a:cs typeface="Arial" panose="020B0604020202020204" pitchFamily="34" charset="0"/>
            </a:endParaRPr>
          </a:p>
          <a:p>
            <a:r>
              <a:rPr lang="en-US" altLang="en-US" dirty="0">
                <a:cs typeface="Arial" panose="020B0604020202020204" pitchFamily="34" charset="0"/>
              </a:rPr>
              <a:t>Interrupt</a:t>
            </a:r>
          </a:p>
          <a:p>
            <a:endParaRPr lang="en-US" altLang="en-US" sz="1200" dirty="0">
              <a:cs typeface="Arial" panose="020B0604020202020204" pitchFamily="34" charset="0"/>
            </a:endParaRPr>
          </a:p>
          <a:p>
            <a:r>
              <a:rPr lang="en-US" altLang="en-US" dirty="0">
                <a:cs typeface="Arial" panose="020B0604020202020204" pitchFamily="34" charset="0"/>
              </a:rPr>
              <a:t>Pass judgment too quickly</a:t>
            </a:r>
          </a:p>
          <a:p>
            <a:endParaRPr lang="en-US" altLang="en-US" sz="1200" dirty="0">
              <a:cs typeface="Arial" panose="020B0604020202020204" pitchFamily="34" charset="0"/>
            </a:endParaRPr>
          </a:p>
          <a:p>
            <a:r>
              <a:rPr lang="en-US" altLang="en-US" dirty="0">
                <a:cs typeface="Arial" panose="020B0604020202020204" pitchFamily="34" charset="0"/>
              </a:rPr>
              <a:t>Jump to conclusions</a:t>
            </a:r>
          </a:p>
          <a:p>
            <a:endParaRPr lang="en-US" altLang="en-US" sz="1200" dirty="0">
              <a:cs typeface="Arial" panose="020B0604020202020204" pitchFamily="34" charset="0"/>
            </a:endParaRPr>
          </a:p>
          <a:p>
            <a:r>
              <a:rPr lang="en-US" altLang="en-US" dirty="0">
                <a:cs typeface="Arial" panose="020B0604020202020204" pitchFamily="34" charset="0"/>
              </a:rPr>
              <a:t>Let the speakers emotions affect your own too directly</a:t>
            </a:r>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xmlns="" id="{CFFDA906-42D3-406D-B54E-BE771B8B226D}"/>
              </a:ext>
            </a:extLst>
          </p:cNvPr>
          <p:cNvSpPr>
            <a:spLocks noGrp="1"/>
          </p:cNvSpPr>
          <p:nvPr>
            <p:ph type="title"/>
          </p:nvPr>
        </p:nvSpPr>
        <p:spPr>
          <a:xfrm>
            <a:off x="457200" y="274638"/>
            <a:ext cx="8382000" cy="1143000"/>
          </a:xfrm>
        </p:spPr>
        <p:txBody>
          <a:bodyPr/>
          <a:lstStyle/>
          <a:p>
            <a:r>
              <a:rPr lang="en-US" altLang="en-US" b="1" dirty="0" smtClean="0"/>
              <a:t>HR Manager in </a:t>
            </a:r>
            <a:r>
              <a:rPr lang="en-US" altLang="en-US" b="1" dirty="0"/>
              <a:t>the role of a Sender</a:t>
            </a:r>
          </a:p>
        </p:txBody>
      </p:sp>
      <p:sp>
        <p:nvSpPr>
          <p:cNvPr id="98307" name="Content Placeholder 2">
            <a:extLst>
              <a:ext uri="{FF2B5EF4-FFF2-40B4-BE49-F238E27FC236}">
                <a16:creationId xmlns:a16="http://schemas.microsoft.com/office/drawing/2014/main" xmlns="" id="{7432EC27-D442-489A-9E2F-AC134D6DC69B}"/>
              </a:ext>
            </a:extLst>
          </p:cNvPr>
          <p:cNvSpPr>
            <a:spLocks noGrp="1"/>
          </p:cNvSpPr>
          <p:nvPr>
            <p:ph idx="1"/>
          </p:nvPr>
        </p:nvSpPr>
        <p:spPr>
          <a:xfrm>
            <a:off x="457200" y="1417638"/>
            <a:ext cx="8382000" cy="5059362"/>
          </a:xfrm>
        </p:spPr>
        <p:txBody>
          <a:bodyPr/>
          <a:lstStyle/>
          <a:p>
            <a:r>
              <a:rPr lang="en-US" altLang="en-US" dirty="0" smtClean="0">
                <a:cs typeface="Arial" panose="020B0604020202020204" pitchFamily="34" charset="0"/>
              </a:rPr>
              <a:t>The HR Manager must </a:t>
            </a:r>
            <a:r>
              <a:rPr lang="en-US" altLang="en-US" dirty="0">
                <a:cs typeface="Arial" panose="020B0604020202020204" pitchFamily="34" charset="0"/>
              </a:rPr>
              <a:t>be able to confront an audience</a:t>
            </a:r>
          </a:p>
          <a:p>
            <a:endParaRPr lang="en-US" altLang="en-US" sz="1200" dirty="0">
              <a:cs typeface="Arial" panose="020B0604020202020204" pitchFamily="34" charset="0"/>
            </a:endParaRPr>
          </a:p>
          <a:p>
            <a:r>
              <a:rPr lang="en-US" altLang="en-US" dirty="0">
                <a:cs typeface="Arial" panose="020B0604020202020204" pitchFamily="34" charset="0"/>
              </a:rPr>
              <a:t>The HR Manager must be able to direct most of his/her attention outwards towards his/her audience.</a:t>
            </a:r>
          </a:p>
          <a:p>
            <a:endParaRPr lang="en-US" altLang="en-US" sz="1200" dirty="0">
              <a:cs typeface="Arial" panose="020B0604020202020204" pitchFamily="34" charset="0"/>
            </a:endParaRPr>
          </a:p>
          <a:p>
            <a:r>
              <a:rPr lang="en-US" altLang="en-US" dirty="0">
                <a:cs typeface="Arial" panose="020B0604020202020204" pitchFamily="34" charset="0"/>
              </a:rPr>
              <a:t>The HR Manager must have a command of the four aspects of a message.</a:t>
            </a:r>
          </a:p>
          <a:p>
            <a:endParaRPr lang="en-US" altLang="en-US" dirty="0">
              <a:cs typeface="Arial" panose="020B0604020202020204" pitchFamily="34" charset="0"/>
            </a:endParaRPr>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a:extLst>
              <a:ext uri="{FF2B5EF4-FFF2-40B4-BE49-F238E27FC236}">
                <a16:creationId xmlns:a16="http://schemas.microsoft.com/office/drawing/2014/main" xmlns="" id="{8D2FFD92-6788-4F2F-9BBC-8C1081A7D176}"/>
              </a:ext>
            </a:extLst>
          </p:cNvPr>
          <p:cNvSpPr>
            <a:spLocks noGrp="1"/>
          </p:cNvSpPr>
          <p:nvPr>
            <p:ph type="title"/>
          </p:nvPr>
        </p:nvSpPr>
        <p:spPr>
          <a:xfrm>
            <a:off x="457200" y="274638"/>
            <a:ext cx="8229600" cy="868362"/>
          </a:xfrm>
        </p:spPr>
        <p:txBody>
          <a:bodyPr/>
          <a:lstStyle/>
          <a:p>
            <a:r>
              <a:rPr lang="en-US" altLang="en-US" sz="3600" b="1" dirty="0" smtClean="0"/>
              <a:t>HR Manager in </a:t>
            </a:r>
            <a:r>
              <a:rPr lang="en-US" altLang="en-US" sz="3600" b="1" dirty="0"/>
              <a:t>the role of a </a:t>
            </a:r>
            <a:r>
              <a:rPr lang="en-US" altLang="en-US" sz="3600" b="1" dirty="0" smtClean="0"/>
              <a:t>Sender cont’d</a:t>
            </a:r>
            <a:endParaRPr lang="en-US" altLang="en-US" sz="3600" b="1" dirty="0"/>
          </a:p>
        </p:txBody>
      </p:sp>
      <p:sp>
        <p:nvSpPr>
          <p:cNvPr id="99331" name="Content Placeholder 2">
            <a:extLst>
              <a:ext uri="{FF2B5EF4-FFF2-40B4-BE49-F238E27FC236}">
                <a16:creationId xmlns:a16="http://schemas.microsoft.com/office/drawing/2014/main" xmlns="" id="{DA59E728-46B6-441C-94FE-F1B2FEBEE6B2}"/>
              </a:ext>
            </a:extLst>
          </p:cNvPr>
          <p:cNvSpPr>
            <a:spLocks noGrp="1"/>
          </p:cNvSpPr>
          <p:nvPr>
            <p:ph idx="1"/>
          </p:nvPr>
        </p:nvSpPr>
        <p:spPr>
          <a:xfrm>
            <a:off x="838200" y="1417638"/>
            <a:ext cx="8001000" cy="5135562"/>
          </a:xfrm>
        </p:spPr>
        <p:txBody>
          <a:bodyPr/>
          <a:lstStyle/>
          <a:p>
            <a:r>
              <a:rPr lang="en-US" altLang="en-US" dirty="0">
                <a:cs typeface="Arial" panose="020B0604020202020204" pitchFamily="34" charset="0"/>
              </a:rPr>
              <a:t>The HR Manager needs to be able to assert himself/herself.</a:t>
            </a:r>
          </a:p>
          <a:p>
            <a:endParaRPr lang="en-US" altLang="en-US" dirty="0">
              <a:cs typeface="Arial" panose="020B0604020202020204" pitchFamily="34" charset="0"/>
            </a:endParaRPr>
          </a:p>
          <a:p>
            <a:r>
              <a:rPr lang="en-US" altLang="en-US" dirty="0">
                <a:cs typeface="Arial" panose="020B0604020202020204" pitchFamily="34" charset="0"/>
              </a:rPr>
              <a:t>The HR Manager must be clear, unequivocal and confident in expressing his/her thoughts, ideas and proposals and use a language that can be understood by the team members.</a:t>
            </a:r>
          </a:p>
          <a:p>
            <a:endParaRPr lang="en-US" altLang="en-US" dirty="0">
              <a:cs typeface="Arial" panose="020B0604020202020204" pitchFamily="34" charset="0"/>
            </a:endParaRPr>
          </a:p>
        </p:txBody>
      </p:sp>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b="1" dirty="0" smtClean="0"/>
              <a:t>HR Manager in the Role of the Receiver</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381000" y="1066800"/>
            <a:ext cx="8382000" cy="5486400"/>
          </a:xfrm>
        </p:spPr>
        <p:txBody>
          <a:bodyPr/>
          <a:lstStyle/>
          <a:p>
            <a:r>
              <a:rPr lang="en-US" altLang="en-US" dirty="0">
                <a:cs typeface="Arial" panose="020B0604020202020204" pitchFamily="34" charset="0"/>
              </a:rPr>
              <a:t>The HR Manager must accurately duplicate messages received</a:t>
            </a:r>
          </a:p>
          <a:p>
            <a:endParaRPr lang="en-US" altLang="en-US" sz="1200" dirty="0">
              <a:cs typeface="Arial" panose="020B0604020202020204" pitchFamily="34" charset="0"/>
            </a:endParaRPr>
          </a:p>
          <a:p>
            <a:endParaRPr lang="en-US" altLang="en-US" sz="1200" dirty="0">
              <a:cs typeface="Arial" panose="020B0604020202020204" pitchFamily="34" charset="0"/>
            </a:endParaRPr>
          </a:p>
          <a:p>
            <a:r>
              <a:rPr lang="en-US" altLang="en-US" dirty="0">
                <a:cs typeface="Arial" panose="020B0604020202020204" pitchFamily="34" charset="0"/>
              </a:rPr>
              <a:t>The HR Manager must ensure understanding by accepting the need of every contributor to be fully understood</a:t>
            </a:r>
          </a:p>
          <a:p>
            <a:endParaRPr lang="en-US" altLang="en-US" sz="1200" dirty="0">
              <a:cs typeface="Arial" panose="020B0604020202020204" pitchFamily="34" charset="0"/>
            </a:endParaRPr>
          </a:p>
          <a:p>
            <a:r>
              <a:rPr lang="en-US" altLang="en-US" dirty="0">
                <a:cs typeface="Arial" panose="020B0604020202020204" pitchFamily="34" charset="0"/>
              </a:rPr>
              <a:t>The HR Manager must acknowledge contributions correctly.</a:t>
            </a: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228600" y="304800"/>
            <a:ext cx="85344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Tools for Communication in the RCCs </a:t>
            </a:r>
            <a:r>
              <a:rPr lang="en-GB" sz="3200" b="1" dirty="0" smtClean="0"/>
              <a:t>&amp; </a:t>
            </a:r>
            <a:r>
              <a:rPr lang="en-GB" sz="3200" b="1" dirty="0"/>
              <a:t>MMDAs </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381000" y="1066800"/>
            <a:ext cx="8382000" cy="5486400"/>
          </a:xfrm>
        </p:spPr>
        <p:txBody>
          <a:bodyPr/>
          <a:lstStyle/>
          <a:p>
            <a:pPr marL="0" indent="0">
              <a:buNone/>
            </a:pPr>
            <a:r>
              <a:rPr lang="en-GB" sz="2800" dirty="0"/>
              <a:t>This may include:</a:t>
            </a:r>
          </a:p>
          <a:p>
            <a:pPr lvl="0"/>
            <a:r>
              <a:rPr lang="en-GB" sz="2800" dirty="0"/>
              <a:t>Memos</a:t>
            </a:r>
          </a:p>
          <a:p>
            <a:pPr lvl="0"/>
            <a:r>
              <a:rPr lang="en-GB" sz="2800" dirty="0"/>
              <a:t>Reports</a:t>
            </a:r>
          </a:p>
          <a:p>
            <a:pPr lvl="0"/>
            <a:r>
              <a:rPr lang="en-GB" sz="2800" dirty="0"/>
              <a:t>Power point presentations at meetings, town hall engagements, etc.</a:t>
            </a:r>
          </a:p>
          <a:p>
            <a:pPr lvl="0"/>
            <a:r>
              <a:rPr lang="en-GB" sz="2800" dirty="0"/>
              <a:t>Excel for analysis of training needs assessment, budget preparation, etc.</a:t>
            </a:r>
          </a:p>
          <a:p>
            <a:pPr lvl="0"/>
            <a:r>
              <a:rPr lang="en-GB" sz="2800" dirty="0"/>
              <a:t>Electronic communication</a:t>
            </a:r>
          </a:p>
          <a:p>
            <a:pPr lvl="0"/>
            <a:r>
              <a:rPr lang="en-GB" sz="2800" dirty="0"/>
              <a:t>Print and electronic media</a:t>
            </a:r>
          </a:p>
          <a:p>
            <a:pPr lvl="0"/>
            <a:r>
              <a:rPr lang="en-GB" sz="2800" dirty="0" err="1"/>
              <a:t>Etc</a:t>
            </a:r>
            <a:endParaRPr lang="en-GB" sz="2800" dirty="0"/>
          </a:p>
          <a:p>
            <a:endParaRPr lang="en-US" altLang="en-US" sz="2800" dirty="0">
              <a:cs typeface="Arial" panose="020B0604020202020204" pitchFamily="34" charset="0"/>
            </a:endParaRPr>
          </a:p>
        </p:txBody>
      </p:sp>
    </p:spTree>
    <p:extLst>
      <p:ext uri="{BB962C8B-B14F-4D97-AF65-F5344CB8AC3E}">
        <p14:creationId xmlns:p14="http://schemas.microsoft.com/office/powerpoint/2010/main" val="1075664021"/>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152400" y="304800"/>
            <a:ext cx="88392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Some Communication Approaches </a:t>
            </a:r>
            <a:r>
              <a:rPr lang="en-GB" sz="3200" b="1" dirty="0" smtClean="0"/>
              <a:t>RCCs &amp; </a:t>
            </a:r>
            <a:r>
              <a:rPr lang="en-GB" sz="3200" b="1" dirty="0"/>
              <a:t>MMDAs</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143000"/>
            <a:ext cx="9067800" cy="5486400"/>
          </a:xfrm>
        </p:spPr>
        <p:txBody>
          <a:bodyPr/>
          <a:lstStyle/>
          <a:p>
            <a:pPr lvl="0"/>
            <a:r>
              <a:rPr lang="en-GB" sz="2800" dirty="0"/>
              <a:t>Letters </a:t>
            </a:r>
          </a:p>
          <a:p>
            <a:pPr lvl="0"/>
            <a:r>
              <a:rPr lang="en-GB" sz="2800" dirty="0"/>
              <a:t>Report writing </a:t>
            </a:r>
          </a:p>
          <a:p>
            <a:pPr lvl="0"/>
            <a:r>
              <a:rPr lang="en-GB" sz="2800" dirty="0"/>
              <a:t>Writing of memos</a:t>
            </a:r>
          </a:p>
          <a:p>
            <a:pPr lvl="0"/>
            <a:r>
              <a:rPr lang="en-GB" sz="2800" dirty="0"/>
              <a:t>Communication in meetings</a:t>
            </a:r>
          </a:p>
          <a:p>
            <a:pPr lvl="0"/>
            <a:r>
              <a:rPr lang="en-GB" sz="2800" dirty="0"/>
              <a:t>Publications: newspapers, journals, magazines</a:t>
            </a:r>
          </a:p>
          <a:p>
            <a:pPr lvl="0"/>
            <a:r>
              <a:rPr lang="en-GB" sz="2800" dirty="0"/>
              <a:t>Advertisements/announcements, including billboards, etc.</a:t>
            </a:r>
          </a:p>
          <a:p>
            <a:pPr lvl="0"/>
            <a:r>
              <a:rPr lang="en-GB" sz="2800" dirty="0"/>
              <a:t>Presentations at meetings, seminars, workshops, etc.</a:t>
            </a:r>
          </a:p>
          <a:p>
            <a:pPr lvl="0"/>
            <a:r>
              <a:rPr lang="en-GB" sz="2800" dirty="0"/>
              <a:t>Advocacy </a:t>
            </a:r>
          </a:p>
          <a:p>
            <a:pPr lvl="0"/>
            <a:r>
              <a:rPr lang="en-GB" sz="2800" dirty="0"/>
              <a:t>Lobbying </a:t>
            </a:r>
          </a:p>
          <a:p>
            <a:pPr lvl="0"/>
            <a:r>
              <a:rPr lang="en-GB" sz="2800" dirty="0"/>
              <a:t>Negotiation, etc. </a:t>
            </a:r>
          </a:p>
        </p:txBody>
      </p:sp>
    </p:spTree>
    <p:extLst>
      <p:ext uri="{BB962C8B-B14F-4D97-AF65-F5344CB8AC3E}">
        <p14:creationId xmlns:p14="http://schemas.microsoft.com/office/powerpoint/2010/main" val="2898312163"/>
      </p:ext>
    </p:extLst>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sz="3200" b="1" dirty="0"/>
              <a:t>Dialogue and Debate</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066800"/>
            <a:ext cx="9144000" cy="5486400"/>
          </a:xfrm>
        </p:spPr>
        <p:txBody>
          <a:bodyPr/>
          <a:lstStyle/>
          <a:p>
            <a:r>
              <a:rPr lang="en-GB" sz="2800" b="1" dirty="0" smtClean="0"/>
              <a:t>Dialogue</a:t>
            </a:r>
            <a:r>
              <a:rPr lang="en-GB" sz="2800" dirty="0" smtClean="0"/>
              <a:t> </a:t>
            </a:r>
            <a:r>
              <a:rPr lang="en-GB" sz="2800" dirty="0"/>
              <a:t>is conversation between two or more people. </a:t>
            </a:r>
            <a:r>
              <a:rPr lang="en-GB" sz="2800" dirty="0" smtClean="0"/>
              <a:t>An </a:t>
            </a:r>
            <a:r>
              <a:rPr lang="en-GB" sz="2800" dirty="0"/>
              <a:t>exchange of views in </a:t>
            </a:r>
            <a:r>
              <a:rPr lang="en-GB" sz="2800" dirty="0" smtClean="0"/>
              <a:t>order to reaching </a:t>
            </a:r>
            <a:r>
              <a:rPr lang="en-GB" sz="2800" dirty="0"/>
              <a:t>agreement. </a:t>
            </a:r>
            <a:r>
              <a:rPr lang="en-GB" sz="2800" dirty="0" smtClean="0"/>
              <a:t>People make </a:t>
            </a:r>
            <a:r>
              <a:rPr lang="en-GB" sz="2800" dirty="0"/>
              <a:t>their thinking or position </a:t>
            </a:r>
            <a:r>
              <a:rPr lang="en-GB" sz="2800" dirty="0" smtClean="0"/>
              <a:t>clear; </a:t>
            </a:r>
            <a:r>
              <a:rPr lang="en-GB" sz="2800" dirty="0"/>
              <a:t>but at the same time </a:t>
            </a:r>
            <a:r>
              <a:rPr lang="en-GB" sz="2800" dirty="0" smtClean="0"/>
              <a:t>be curious </a:t>
            </a:r>
            <a:r>
              <a:rPr lang="en-GB" sz="2800" dirty="0"/>
              <a:t>about the other person’s stand </a:t>
            </a:r>
            <a:r>
              <a:rPr lang="en-GB" sz="2800" dirty="0" smtClean="0"/>
              <a:t>&amp;  </a:t>
            </a:r>
            <a:r>
              <a:rPr lang="en-GB" sz="2800" dirty="0"/>
              <a:t>genuinely help the </a:t>
            </a:r>
            <a:r>
              <a:rPr lang="en-GB" sz="2800" dirty="0" smtClean="0"/>
              <a:t>other to </a:t>
            </a:r>
            <a:r>
              <a:rPr lang="en-GB" sz="2800" dirty="0"/>
              <a:t>make his/her thinking processes </a:t>
            </a:r>
            <a:r>
              <a:rPr lang="en-GB" sz="2800" dirty="0" smtClean="0"/>
              <a:t>visible/transparent. There is a win-win situation.</a:t>
            </a:r>
            <a:endParaRPr lang="en-GB" sz="2800" dirty="0"/>
          </a:p>
          <a:p>
            <a:pPr marL="0" indent="0">
              <a:buNone/>
            </a:pPr>
            <a:endParaRPr lang="en-GB" sz="2800" dirty="0"/>
          </a:p>
          <a:p>
            <a:r>
              <a:rPr lang="en-GB" sz="2800" b="1" dirty="0"/>
              <a:t>Debate</a:t>
            </a:r>
            <a:r>
              <a:rPr lang="en-GB" sz="2800" dirty="0"/>
              <a:t> is an argument. In debate, each person maintains his/her standpoint without reasoning with the issues raised by the communicating partner. The communicating partners aim at a “win – lose” situation</a:t>
            </a:r>
            <a:r>
              <a:rPr lang="en-GB" sz="2800" dirty="0" smtClean="0"/>
              <a:t>.</a:t>
            </a:r>
            <a:endParaRPr lang="en-GB" sz="2800" dirty="0"/>
          </a:p>
        </p:txBody>
      </p:sp>
    </p:spTree>
    <p:extLst>
      <p:ext uri="{BB962C8B-B14F-4D97-AF65-F5344CB8AC3E}">
        <p14:creationId xmlns:p14="http://schemas.microsoft.com/office/powerpoint/2010/main" val="923066591"/>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Data and Meaning </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066800"/>
            <a:ext cx="9144000" cy="5791200"/>
          </a:xfrm>
        </p:spPr>
        <p:txBody>
          <a:bodyPr/>
          <a:lstStyle/>
          <a:p>
            <a:r>
              <a:rPr lang="en-GB" sz="2800" b="1" dirty="0" smtClean="0"/>
              <a:t>Data:</a:t>
            </a:r>
            <a:r>
              <a:rPr lang="en-GB" sz="2800" dirty="0" smtClean="0"/>
              <a:t> facts</a:t>
            </a:r>
            <a:r>
              <a:rPr lang="en-GB" sz="2800" dirty="0"/>
              <a:t>, observations, oral or written words </a:t>
            </a:r>
            <a:r>
              <a:rPr lang="en-GB" sz="2800" dirty="0" smtClean="0"/>
              <a:t>&amp; </a:t>
            </a:r>
            <a:r>
              <a:rPr lang="en-GB" sz="2800" dirty="0"/>
              <a:t>pictures about people, </a:t>
            </a:r>
            <a:r>
              <a:rPr lang="en-GB" sz="2800" dirty="0" smtClean="0"/>
              <a:t>events, </a:t>
            </a:r>
            <a:r>
              <a:rPr lang="en-GB" sz="2800" dirty="0"/>
              <a:t>objects or concepts. They are what we hear, see, feel </a:t>
            </a:r>
            <a:r>
              <a:rPr lang="en-GB" sz="2800" dirty="0" smtClean="0"/>
              <a:t>&amp; </a:t>
            </a:r>
            <a:r>
              <a:rPr lang="en-GB" sz="2800" dirty="0"/>
              <a:t>even smell in </a:t>
            </a:r>
            <a:r>
              <a:rPr lang="en-GB" sz="2800" dirty="0" smtClean="0"/>
              <a:t>during communication</a:t>
            </a:r>
          </a:p>
          <a:p>
            <a:endParaRPr lang="en-GB" sz="1500" dirty="0"/>
          </a:p>
          <a:p>
            <a:r>
              <a:rPr lang="en-GB" sz="2800" dirty="0"/>
              <a:t> </a:t>
            </a:r>
            <a:r>
              <a:rPr lang="en-GB" sz="2800" b="1" dirty="0" smtClean="0"/>
              <a:t>Meaning:</a:t>
            </a:r>
            <a:r>
              <a:rPr lang="en-GB" sz="2800" dirty="0" smtClean="0"/>
              <a:t> interpretations that we give to data based on individual perceptions. They may be subjective in nature &amp; may not represent what they are actually intended for. To make meaning representative, always clarify with your communicating partner the issues that inform the data.</a:t>
            </a:r>
          </a:p>
          <a:p>
            <a:endParaRPr lang="en-GB" sz="1500" dirty="0" smtClean="0"/>
          </a:p>
          <a:p>
            <a:r>
              <a:rPr lang="en-GB" sz="2800" b="1" dirty="0" smtClean="0"/>
              <a:t>Perception:</a:t>
            </a:r>
            <a:r>
              <a:rPr lang="en-GB" sz="2800" dirty="0" smtClean="0"/>
              <a:t> the </a:t>
            </a:r>
            <a:r>
              <a:rPr lang="en-GB" sz="2800" dirty="0"/>
              <a:t>way we see </a:t>
            </a:r>
            <a:r>
              <a:rPr lang="en-GB" sz="2800" dirty="0" smtClean="0"/>
              <a:t>&amp; </a:t>
            </a:r>
            <a:r>
              <a:rPr lang="en-GB" sz="2800" dirty="0"/>
              <a:t>understand the world. Each of us sees things differently </a:t>
            </a:r>
            <a:r>
              <a:rPr lang="en-GB" sz="2800" dirty="0" smtClean="0"/>
              <a:t>&amp; </a:t>
            </a:r>
            <a:r>
              <a:rPr lang="en-GB" sz="2800" dirty="0"/>
              <a:t>therefore have different realities.</a:t>
            </a:r>
            <a:endParaRPr lang="en-US" altLang="en-US" sz="2800" dirty="0">
              <a:cs typeface="Arial" panose="020B0604020202020204" pitchFamily="34" charset="0"/>
            </a:endParaRPr>
          </a:p>
        </p:txBody>
      </p:sp>
    </p:spTree>
    <p:extLst>
      <p:ext uri="{BB962C8B-B14F-4D97-AF65-F5344CB8AC3E}">
        <p14:creationId xmlns:p14="http://schemas.microsoft.com/office/powerpoint/2010/main" val="3841286733"/>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228600"/>
            <a:ext cx="83820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US" sz="3200" b="1" dirty="0" smtClean="0"/>
              <a:t>TEAM</a:t>
            </a:r>
            <a:r>
              <a:rPr lang="en-US" sz="3200" b="1" dirty="0"/>
              <a:t>, </a:t>
            </a:r>
            <a:r>
              <a:rPr lang="en-GB" sz="3200" b="1" dirty="0"/>
              <a:t>TEAMWORK and TEAM </a:t>
            </a:r>
            <a:r>
              <a:rPr lang="en-GB" sz="3200" b="1" dirty="0" smtClean="0"/>
              <a:t>BUILDING</a:t>
            </a:r>
            <a:r>
              <a:rPr lang="en-GB" sz="3200" b="1" dirty="0"/>
              <a:t/>
            </a:r>
            <a:br>
              <a:rPr lang="en-GB" sz="3200" b="1"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914400"/>
            <a:ext cx="9144000" cy="5943600"/>
          </a:xfrm>
        </p:spPr>
        <p:txBody>
          <a:bodyPr/>
          <a:lstStyle/>
          <a:p>
            <a:r>
              <a:rPr lang="en-US" sz="2800" b="1" dirty="0" smtClean="0"/>
              <a:t>A </a:t>
            </a:r>
            <a:r>
              <a:rPr lang="en-US" sz="2800" b="1" dirty="0"/>
              <a:t>Team: </a:t>
            </a:r>
            <a:r>
              <a:rPr lang="en-US" sz="2800" dirty="0" smtClean="0"/>
              <a:t>Is </a:t>
            </a:r>
            <a:r>
              <a:rPr lang="en-US" sz="2800" dirty="0"/>
              <a:t>a group of people who are mutually dependent on one another to achieve agreed, shard, or common goals.</a:t>
            </a:r>
            <a:endParaRPr lang="en-GB" sz="2800" dirty="0"/>
          </a:p>
          <a:p>
            <a:r>
              <a:rPr lang="en-US" sz="2800" dirty="0" smtClean="0"/>
              <a:t>A</a:t>
            </a:r>
            <a:r>
              <a:rPr lang="en-US" sz="2800" b="1" dirty="0" smtClean="0"/>
              <a:t> </a:t>
            </a:r>
            <a:r>
              <a:rPr lang="en-US" sz="2800" dirty="0"/>
              <a:t>collection of </a:t>
            </a:r>
            <a:r>
              <a:rPr lang="en-US" sz="2800" dirty="0" smtClean="0"/>
              <a:t>2 </a:t>
            </a:r>
            <a:r>
              <a:rPr lang="en-US" sz="2800" dirty="0"/>
              <a:t>or more individuals with </a:t>
            </a:r>
            <a:r>
              <a:rPr lang="en-US" sz="2800" b="1" dirty="0"/>
              <a:t>complementary skills</a:t>
            </a:r>
            <a:r>
              <a:rPr lang="en-US" sz="2800" dirty="0"/>
              <a:t> </a:t>
            </a:r>
            <a:r>
              <a:rPr lang="en-US" sz="2800" b="1" dirty="0" smtClean="0"/>
              <a:t>working </a:t>
            </a:r>
            <a:r>
              <a:rPr lang="en-US" sz="2800" b="1" dirty="0"/>
              <a:t>together to accomplish </a:t>
            </a:r>
            <a:r>
              <a:rPr lang="en-US" sz="2800" b="1" dirty="0" smtClean="0"/>
              <a:t>common or shared </a:t>
            </a:r>
            <a:r>
              <a:rPr lang="en-US" sz="2800" b="1" dirty="0"/>
              <a:t>goals</a:t>
            </a:r>
            <a:r>
              <a:rPr lang="en-US" sz="2800" dirty="0"/>
              <a:t> for which they hold themselves </a:t>
            </a:r>
            <a:r>
              <a:rPr lang="en-US" sz="2800" b="1" dirty="0"/>
              <a:t>mutually accountable</a:t>
            </a:r>
            <a:r>
              <a:rPr lang="en-US" sz="2800" dirty="0"/>
              <a:t> </a:t>
            </a:r>
            <a:r>
              <a:rPr lang="en-US" sz="2800" dirty="0" smtClean="0"/>
              <a:t>&amp; enjoy </a:t>
            </a:r>
            <a:r>
              <a:rPr lang="en-US" sz="2800" dirty="0"/>
              <a:t>working </a:t>
            </a:r>
            <a:r>
              <a:rPr lang="en-US" sz="2800" b="1" dirty="0"/>
              <a:t>synergistically </a:t>
            </a:r>
            <a:r>
              <a:rPr lang="en-US" sz="2800" dirty="0"/>
              <a:t>together in a </a:t>
            </a:r>
            <a:r>
              <a:rPr lang="en-US" sz="2800" b="1" dirty="0"/>
              <a:t>supportive </a:t>
            </a:r>
            <a:r>
              <a:rPr lang="en-US" sz="2800" b="1" dirty="0" smtClean="0"/>
              <a:t>&amp; </a:t>
            </a:r>
            <a:r>
              <a:rPr lang="en-US" sz="2800" b="1" dirty="0"/>
              <a:t>collaborative environment and manner</a:t>
            </a:r>
            <a:r>
              <a:rPr lang="en-US" sz="2800" dirty="0"/>
              <a:t>.</a:t>
            </a:r>
            <a:endParaRPr lang="en-GB" sz="2800" dirty="0"/>
          </a:p>
          <a:p>
            <a:r>
              <a:rPr lang="en-US" sz="2800" b="1" dirty="0"/>
              <a:t>Team </a:t>
            </a:r>
            <a:r>
              <a:rPr lang="en-US" sz="2800" b="1" dirty="0" smtClean="0"/>
              <a:t>building:</a:t>
            </a:r>
            <a:r>
              <a:rPr lang="en-US" sz="2800" dirty="0" smtClean="0"/>
              <a:t> </a:t>
            </a:r>
            <a:r>
              <a:rPr lang="en-US" sz="2800" dirty="0"/>
              <a:t>refers to the process of establishing and developing a greater sense of collaboration and trust amongst team members. </a:t>
            </a:r>
            <a:endParaRPr lang="en-GB" sz="2800" dirty="0"/>
          </a:p>
          <a:p>
            <a:r>
              <a:rPr lang="en-US" sz="2800" b="1" dirty="0" smtClean="0"/>
              <a:t>Teamwork: </a:t>
            </a:r>
            <a:r>
              <a:rPr lang="en-US" sz="2800" dirty="0" smtClean="0"/>
              <a:t>Work </a:t>
            </a:r>
            <a:r>
              <a:rPr lang="en-US" sz="2800" dirty="0"/>
              <a:t>done by several individuals, each doing a part, but all subordinating personal </a:t>
            </a:r>
            <a:r>
              <a:rPr lang="en-US" sz="2800" dirty="0" smtClean="0"/>
              <a:t>quota/prominence </a:t>
            </a:r>
            <a:r>
              <a:rPr lang="en-US" sz="2800" dirty="0"/>
              <a:t>to the efficiency of the whole </a:t>
            </a:r>
            <a:endParaRPr lang="en-GB" sz="2800" dirty="0"/>
          </a:p>
        </p:txBody>
      </p:sp>
    </p:spTree>
    <p:extLst>
      <p:ext uri="{BB962C8B-B14F-4D97-AF65-F5344CB8AC3E}">
        <p14:creationId xmlns:p14="http://schemas.microsoft.com/office/powerpoint/2010/main" val="317023089"/>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1524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US" sz="3200" b="1" dirty="0"/>
              <a:t>Factors Influencing Team Performance</a:t>
            </a:r>
            <a:r>
              <a:rPr lang="en-GB" sz="3200" dirty="0"/>
              <a:t/>
            </a:r>
            <a:br>
              <a:rPr lang="en-GB" sz="3200"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381000" y="762000"/>
            <a:ext cx="8382000" cy="6096000"/>
          </a:xfrm>
        </p:spPr>
        <p:txBody>
          <a:bodyPr/>
          <a:lstStyle/>
          <a:p>
            <a:pPr lvl="0"/>
            <a:r>
              <a:rPr lang="en-US" sz="2600" dirty="0"/>
              <a:t>Setting clear goals </a:t>
            </a:r>
            <a:endParaRPr lang="en-GB" sz="2600" dirty="0"/>
          </a:p>
          <a:p>
            <a:pPr lvl="0"/>
            <a:r>
              <a:rPr lang="en-US" sz="2600" dirty="0"/>
              <a:t>Team Cohesiveness</a:t>
            </a:r>
            <a:endParaRPr lang="en-GB" sz="2600" dirty="0"/>
          </a:p>
          <a:p>
            <a:pPr lvl="0"/>
            <a:r>
              <a:rPr lang="en-US" sz="2600" dirty="0"/>
              <a:t>Team Roles </a:t>
            </a:r>
            <a:endParaRPr lang="en-GB" sz="2600" dirty="0"/>
          </a:p>
          <a:p>
            <a:pPr lvl="0"/>
            <a:r>
              <a:rPr lang="en-US" sz="2600" dirty="0"/>
              <a:t>Team Communication </a:t>
            </a:r>
            <a:endParaRPr lang="en-GB" sz="2600" dirty="0"/>
          </a:p>
          <a:p>
            <a:pPr lvl="0"/>
            <a:r>
              <a:rPr lang="en-US" sz="2600" dirty="0"/>
              <a:t>Defining individual roles </a:t>
            </a:r>
            <a:endParaRPr lang="en-GB" sz="2600" dirty="0"/>
          </a:p>
          <a:p>
            <a:pPr lvl="0"/>
            <a:r>
              <a:rPr lang="en-US" sz="2600" dirty="0"/>
              <a:t>Communicating clearly and openly </a:t>
            </a:r>
            <a:endParaRPr lang="en-GB" sz="2600" dirty="0"/>
          </a:p>
          <a:p>
            <a:pPr lvl="0"/>
            <a:r>
              <a:rPr lang="en-US" sz="2600" dirty="0"/>
              <a:t>Making effective decisions </a:t>
            </a:r>
            <a:endParaRPr lang="en-GB" sz="2600" dirty="0"/>
          </a:p>
          <a:p>
            <a:pPr lvl="0"/>
            <a:r>
              <a:rPr lang="en-US" sz="2600" dirty="0"/>
              <a:t>Balancing participation </a:t>
            </a:r>
            <a:endParaRPr lang="en-GB" sz="2600" dirty="0"/>
          </a:p>
          <a:p>
            <a:pPr lvl="0"/>
            <a:r>
              <a:rPr lang="en-US" sz="2600" dirty="0"/>
              <a:t>Valuing diversity </a:t>
            </a:r>
            <a:endParaRPr lang="en-GB" sz="2600" dirty="0"/>
          </a:p>
          <a:p>
            <a:pPr lvl="0"/>
            <a:r>
              <a:rPr lang="en-US" sz="2600" dirty="0"/>
              <a:t>Managing conflict </a:t>
            </a:r>
            <a:endParaRPr lang="en-GB" sz="2600" dirty="0"/>
          </a:p>
          <a:p>
            <a:pPr lvl="0"/>
            <a:r>
              <a:rPr lang="en-US" sz="2600" dirty="0"/>
              <a:t>Creating a positive atmosphere </a:t>
            </a:r>
            <a:endParaRPr lang="en-GB" sz="2600" dirty="0"/>
          </a:p>
          <a:p>
            <a:pPr lvl="0"/>
            <a:r>
              <a:rPr lang="en-US" sz="2600" dirty="0"/>
              <a:t>Developing cooperative relationships </a:t>
            </a:r>
            <a:endParaRPr lang="en-GB" sz="2600" dirty="0"/>
          </a:p>
          <a:p>
            <a:pPr lvl="0"/>
            <a:r>
              <a:rPr lang="en-US" sz="2600" dirty="0"/>
              <a:t>Utilizing participative leadership</a:t>
            </a:r>
            <a:endParaRPr lang="en-GB" sz="2600" dirty="0"/>
          </a:p>
          <a:p>
            <a:endParaRPr lang="en-US" altLang="en-US" sz="2600" dirty="0">
              <a:cs typeface="Arial" panose="020B0604020202020204" pitchFamily="34" charset="0"/>
            </a:endParaRPr>
          </a:p>
        </p:txBody>
      </p:sp>
    </p:spTree>
    <p:extLst>
      <p:ext uri="{BB962C8B-B14F-4D97-AF65-F5344CB8AC3E}">
        <p14:creationId xmlns:p14="http://schemas.microsoft.com/office/powerpoint/2010/main" val="164167029"/>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381000" y="76200"/>
            <a:ext cx="85344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sz="3200" b="1" dirty="0"/>
              <a:t>Factors that promote good working relationships</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838200"/>
            <a:ext cx="9144000" cy="6096000"/>
          </a:xfrm>
        </p:spPr>
        <p:txBody>
          <a:bodyPr/>
          <a:lstStyle/>
          <a:p>
            <a:pPr lvl="0"/>
            <a:r>
              <a:rPr lang="en-US" sz="2400" dirty="0"/>
              <a:t>Staff </a:t>
            </a:r>
            <a:r>
              <a:rPr lang="en-US" sz="2400" dirty="0" smtClean="0"/>
              <a:t>meetings with </a:t>
            </a:r>
            <a:r>
              <a:rPr lang="en-US" sz="2400" dirty="0"/>
              <a:t>agenda and sufficient time to discuss</a:t>
            </a:r>
            <a:endParaRPr lang="en-GB" sz="2400" dirty="0"/>
          </a:p>
          <a:p>
            <a:pPr lvl="0"/>
            <a:r>
              <a:rPr lang="en-US" sz="2400" dirty="0"/>
              <a:t>Job descriptions with annual review</a:t>
            </a:r>
            <a:endParaRPr lang="en-GB" sz="2400" dirty="0"/>
          </a:p>
          <a:p>
            <a:pPr lvl="0"/>
            <a:r>
              <a:rPr lang="en-US" sz="2400" dirty="0"/>
              <a:t>Knowledge of others' job descriptions and responsibilities</a:t>
            </a:r>
            <a:endParaRPr lang="en-GB" sz="2400" dirty="0"/>
          </a:p>
          <a:p>
            <a:pPr lvl="0"/>
            <a:r>
              <a:rPr lang="en-US" sz="2400" dirty="0"/>
              <a:t>Common criteria for personnel evaluation</a:t>
            </a:r>
            <a:endParaRPr lang="en-GB" sz="2400" dirty="0"/>
          </a:p>
          <a:p>
            <a:pPr lvl="0"/>
            <a:r>
              <a:rPr lang="en-US" sz="2400" dirty="0"/>
              <a:t>Openness and willingness to </a:t>
            </a:r>
            <a:r>
              <a:rPr lang="en-US" sz="2400" dirty="0" smtClean="0"/>
              <a:t>communicate - listening</a:t>
            </a:r>
            <a:endParaRPr lang="en-GB" sz="2400" dirty="0"/>
          </a:p>
          <a:p>
            <a:r>
              <a:rPr lang="en-US" sz="2400" dirty="0"/>
              <a:t>Trust, Courtesy, </a:t>
            </a:r>
            <a:r>
              <a:rPr lang="en-US" sz="2400" dirty="0" smtClean="0"/>
              <a:t>Civility, Loyalty &amp; willingness </a:t>
            </a:r>
            <a:r>
              <a:rPr lang="en-US" sz="2400" dirty="0"/>
              <a:t>to talk over problems</a:t>
            </a:r>
            <a:endParaRPr lang="en-GB" sz="2400" dirty="0"/>
          </a:p>
          <a:p>
            <a:pPr lvl="0"/>
            <a:r>
              <a:rPr lang="en-US" sz="2400" dirty="0" smtClean="0"/>
              <a:t>Respect </a:t>
            </a:r>
            <a:r>
              <a:rPr lang="en-US" sz="2400" dirty="0"/>
              <a:t>for others </a:t>
            </a:r>
            <a:r>
              <a:rPr lang="en-US" sz="2400" dirty="0" smtClean="0"/>
              <a:t>in spite </a:t>
            </a:r>
            <a:r>
              <a:rPr lang="en-US" sz="2400" dirty="0"/>
              <a:t>of professional differences</a:t>
            </a:r>
            <a:endParaRPr lang="en-GB" sz="2400" dirty="0"/>
          </a:p>
          <a:p>
            <a:pPr lvl="0"/>
            <a:r>
              <a:rPr lang="en-US" sz="2400" dirty="0"/>
              <a:t>Respect for professionalism regardless of </a:t>
            </a:r>
            <a:r>
              <a:rPr lang="en-US" sz="2400" dirty="0" smtClean="0"/>
              <a:t>sex</a:t>
            </a:r>
            <a:r>
              <a:rPr lang="en-US" sz="2400" dirty="0"/>
              <a:t>, </a:t>
            </a:r>
            <a:r>
              <a:rPr lang="en-US" sz="2400" dirty="0" smtClean="0"/>
              <a:t>age </a:t>
            </a:r>
            <a:r>
              <a:rPr lang="en-US" sz="2400" dirty="0"/>
              <a:t>and race</a:t>
            </a:r>
            <a:endParaRPr lang="en-GB" sz="2400" dirty="0"/>
          </a:p>
          <a:p>
            <a:r>
              <a:rPr lang="en-US" sz="2400" dirty="0"/>
              <a:t>Recognizing talents of </a:t>
            </a:r>
            <a:r>
              <a:rPr lang="en-US" sz="2400" dirty="0" smtClean="0"/>
              <a:t>others, meritorious performance and Giving </a:t>
            </a:r>
            <a:r>
              <a:rPr lang="en-US" sz="2400" dirty="0"/>
              <a:t>C</a:t>
            </a:r>
            <a:r>
              <a:rPr lang="en-US" sz="2400" dirty="0" smtClean="0"/>
              <a:t>redit</a:t>
            </a:r>
            <a:endParaRPr lang="en-GB" sz="2400" dirty="0"/>
          </a:p>
          <a:p>
            <a:pPr lvl="0"/>
            <a:r>
              <a:rPr lang="en-US" sz="2400" dirty="0" smtClean="0"/>
              <a:t>Understanding </a:t>
            </a:r>
            <a:r>
              <a:rPr lang="en-US" sz="2400" dirty="0"/>
              <a:t>and supporting others' </a:t>
            </a:r>
            <a:r>
              <a:rPr lang="en-US" sz="2400" dirty="0" err="1"/>
              <a:t>programmes</a:t>
            </a:r>
            <a:r>
              <a:rPr lang="en-US" sz="2400" dirty="0"/>
              <a:t>.</a:t>
            </a:r>
            <a:endParaRPr lang="en-GB" sz="2400" dirty="0"/>
          </a:p>
          <a:p>
            <a:pPr lvl="0"/>
            <a:r>
              <a:rPr lang="en-US" sz="2400" dirty="0"/>
              <a:t>Agreed upon priorities</a:t>
            </a:r>
            <a:endParaRPr lang="en-GB" sz="2400" dirty="0"/>
          </a:p>
          <a:p>
            <a:pPr lvl="0"/>
            <a:r>
              <a:rPr lang="en-US" sz="2400" dirty="0"/>
              <a:t>Circulation of pertinent </a:t>
            </a:r>
            <a:r>
              <a:rPr lang="en-US" sz="2400" dirty="0" smtClean="0"/>
              <a:t>information</a:t>
            </a:r>
          </a:p>
          <a:p>
            <a:pPr lvl="0"/>
            <a:r>
              <a:rPr lang="en-US" sz="2400" dirty="0" smtClean="0"/>
              <a:t>Adequate </a:t>
            </a:r>
            <a:r>
              <a:rPr lang="en-US" sz="2400" dirty="0"/>
              <a:t>facilities and supplies</a:t>
            </a:r>
            <a:endParaRPr lang="en-GB" sz="2400" dirty="0"/>
          </a:p>
          <a:p>
            <a:pPr lvl="0"/>
            <a:endParaRPr lang="en-GB" sz="2400" dirty="0"/>
          </a:p>
          <a:p>
            <a:endParaRPr lang="en-US" altLang="en-US" sz="2400" dirty="0">
              <a:cs typeface="Arial" panose="020B0604020202020204" pitchFamily="34" charset="0"/>
            </a:endParaRPr>
          </a:p>
        </p:txBody>
      </p:sp>
    </p:spTree>
    <p:extLst>
      <p:ext uri="{BB962C8B-B14F-4D97-AF65-F5344CB8AC3E}">
        <p14:creationId xmlns:p14="http://schemas.microsoft.com/office/powerpoint/2010/main" val="2086239084"/>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76200" y="304800"/>
            <a:ext cx="89154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smtClean="0"/>
              <a:t>Effective </a:t>
            </a:r>
            <a:r>
              <a:rPr lang="en-GB" sz="3200" b="1" dirty="0"/>
              <a:t>Reports, Memos and Minutes </a:t>
            </a:r>
            <a:r>
              <a:rPr lang="en-GB" sz="3200" b="1" dirty="0" smtClean="0"/>
              <a:t>Writing</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381000" y="1066800"/>
            <a:ext cx="8382000" cy="5486400"/>
          </a:xfrm>
        </p:spPr>
        <p:txBody>
          <a:bodyPr/>
          <a:lstStyle/>
          <a:p>
            <a:pPr marL="0" indent="0">
              <a:buNone/>
            </a:pPr>
            <a:r>
              <a:rPr lang="en-GB" b="1" u="sng" dirty="0" smtClean="0"/>
              <a:t>Reports</a:t>
            </a:r>
          </a:p>
          <a:p>
            <a:r>
              <a:rPr lang="en-GB" dirty="0"/>
              <a:t>A report is a structured presentation, (written or verbal) given to interested persons in response to specific purpose, request or demand.</a:t>
            </a:r>
          </a:p>
          <a:p>
            <a:endParaRPr lang="en-US" altLang="en-US" dirty="0">
              <a:cs typeface="Arial" panose="020B0604020202020204" pitchFamily="34" charset="0"/>
            </a:endParaRPr>
          </a:p>
        </p:txBody>
      </p:sp>
    </p:spTree>
    <p:extLst>
      <p:ext uri="{BB962C8B-B14F-4D97-AF65-F5344CB8AC3E}">
        <p14:creationId xmlns:p14="http://schemas.microsoft.com/office/powerpoint/2010/main" val="2200479643"/>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GB" sz="3200" b="1" dirty="0" smtClean="0"/>
              <a:t>Purpose </a:t>
            </a:r>
            <a:r>
              <a:rPr lang="en-GB" sz="3200" b="1" dirty="0"/>
              <a:t>of a report </a:t>
            </a:r>
            <a:r>
              <a:rPr lang="en-GB" sz="3200" dirty="0"/>
              <a:t/>
            </a:r>
            <a:br>
              <a:rPr lang="en-GB" sz="3200"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066800"/>
            <a:ext cx="9144000" cy="5486400"/>
          </a:xfrm>
        </p:spPr>
        <p:txBody>
          <a:bodyPr/>
          <a:lstStyle/>
          <a:p>
            <a:pPr lvl="0"/>
            <a:r>
              <a:rPr lang="en-GB" sz="2800" dirty="0" smtClean="0"/>
              <a:t>Keep </a:t>
            </a:r>
            <a:r>
              <a:rPr lang="en-GB" sz="2800" dirty="0"/>
              <a:t>records</a:t>
            </a:r>
          </a:p>
          <a:p>
            <a:pPr lvl="0"/>
            <a:r>
              <a:rPr lang="en-GB" sz="2800" dirty="0"/>
              <a:t>Inform stakeholders about progress (e.g. donors about how funds are being utilised)</a:t>
            </a:r>
          </a:p>
          <a:p>
            <a:pPr lvl="0"/>
            <a:r>
              <a:rPr lang="en-GB" sz="2800" dirty="0"/>
              <a:t>Tell others and ourselves about successes, failures, etc.</a:t>
            </a:r>
          </a:p>
          <a:p>
            <a:pPr lvl="0"/>
            <a:r>
              <a:rPr lang="en-GB" sz="2800" dirty="0"/>
              <a:t>Be assessed or evaluated (account for the use of resources and performance)</a:t>
            </a:r>
          </a:p>
          <a:p>
            <a:pPr lvl="0"/>
            <a:r>
              <a:rPr lang="en-GB" sz="2800" dirty="0"/>
              <a:t>Determine further action </a:t>
            </a:r>
          </a:p>
          <a:p>
            <a:pPr lvl="0"/>
            <a:r>
              <a:rPr lang="en-GB" sz="2800" dirty="0"/>
              <a:t>Review feedback </a:t>
            </a:r>
          </a:p>
          <a:p>
            <a:pPr lvl="0"/>
            <a:r>
              <a:rPr lang="en-GB" sz="2800" dirty="0"/>
              <a:t>Create platforms for learning </a:t>
            </a:r>
          </a:p>
          <a:p>
            <a:pPr lvl="0"/>
            <a:r>
              <a:rPr lang="en-GB" sz="2800" dirty="0"/>
              <a:t>Meet legal or government requirements</a:t>
            </a:r>
          </a:p>
          <a:p>
            <a:endParaRPr lang="en-US" altLang="en-US" sz="2800" dirty="0">
              <a:cs typeface="Arial" panose="020B0604020202020204" pitchFamily="34" charset="0"/>
            </a:endParaRPr>
          </a:p>
        </p:txBody>
      </p:sp>
    </p:spTree>
    <p:extLst>
      <p:ext uri="{BB962C8B-B14F-4D97-AF65-F5344CB8AC3E}">
        <p14:creationId xmlns:p14="http://schemas.microsoft.com/office/powerpoint/2010/main" val="2635276115"/>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762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Types of reports</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762000"/>
            <a:ext cx="9144000" cy="6096000"/>
          </a:xfrm>
        </p:spPr>
        <p:txBody>
          <a:bodyPr/>
          <a:lstStyle/>
          <a:p>
            <a:pPr lvl="0"/>
            <a:r>
              <a:rPr lang="en-GB" sz="2400" dirty="0"/>
              <a:t>In </a:t>
            </a:r>
            <a:r>
              <a:rPr lang="en-GB" sz="2400" dirty="0" smtClean="0"/>
              <a:t>LGS</a:t>
            </a:r>
            <a:r>
              <a:rPr lang="en-GB" sz="2400" dirty="0"/>
              <a:t>, RCCs and MMDAs, reports </a:t>
            </a:r>
            <a:r>
              <a:rPr lang="en-GB" sz="2400" dirty="0" smtClean="0"/>
              <a:t>range </a:t>
            </a:r>
            <a:r>
              <a:rPr lang="en-GB" sz="2400" dirty="0"/>
              <a:t>from </a:t>
            </a:r>
            <a:r>
              <a:rPr lang="en-GB" sz="2400" b="1" dirty="0"/>
              <a:t>short memos</a:t>
            </a:r>
            <a:r>
              <a:rPr lang="en-GB" sz="2400" dirty="0"/>
              <a:t> to </a:t>
            </a:r>
            <a:r>
              <a:rPr lang="en-GB" sz="2400" b="1" dirty="0"/>
              <a:t>lengthy reports</a:t>
            </a:r>
            <a:r>
              <a:rPr lang="en-GB" sz="2400" dirty="0"/>
              <a:t>, including:</a:t>
            </a:r>
          </a:p>
          <a:p>
            <a:pPr lvl="1"/>
            <a:r>
              <a:rPr lang="en-GB" sz="2400" dirty="0"/>
              <a:t>feasibility studies, proposals, </a:t>
            </a:r>
            <a:r>
              <a:rPr lang="en-GB" sz="2400" dirty="0" smtClean="0"/>
              <a:t>plans</a:t>
            </a:r>
            <a:endParaRPr lang="en-GB" sz="2400" dirty="0"/>
          </a:p>
          <a:p>
            <a:pPr lvl="1"/>
            <a:r>
              <a:rPr lang="en-GB" sz="2400" dirty="0" smtClean="0"/>
              <a:t>research </a:t>
            </a:r>
            <a:r>
              <a:rPr lang="en-GB" sz="2400" dirty="0"/>
              <a:t>and field trip </a:t>
            </a:r>
            <a:r>
              <a:rPr lang="en-GB" sz="2400" dirty="0" smtClean="0"/>
              <a:t>reports</a:t>
            </a:r>
            <a:endParaRPr lang="en-GB" sz="2400" dirty="0"/>
          </a:p>
          <a:p>
            <a:pPr lvl="1"/>
            <a:r>
              <a:rPr lang="en-GB" sz="2400" dirty="0"/>
              <a:t>service delivery charters; workshops and training </a:t>
            </a:r>
            <a:r>
              <a:rPr lang="en-GB" sz="2400" dirty="0" smtClean="0"/>
              <a:t>reports</a:t>
            </a:r>
            <a:endParaRPr lang="en-GB" sz="2400" dirty="0"/>
          </a:p>
          <a:p>
            <a:pPr lvl="1"/>
            <a:r>
              <a:rPr lang="en-GB" sz="2400" dirty="0"/>
              <a:t>public hearing </a:t>
            </a:r>
            <a:r>
              <a:rPr lang="en-GB" sz="2400" dirty="0" smtClean="0"/>
              <a:t>reports</a:t>
            </a:r>
            <a:endParaRPr lang="en-GB" sz="2400" dirty="0"/>
          </a:p>
          <a:p>
            <a:pPr lvl="1"/>
            <a:r>
              <a:rPr lang="en-GB" sz="2400" dirty="0"/>
              <a:t>environmental health </a:t>
            </a:r>
            <a:r>
              <a:rPr lang="en-GB" sz="2400" dirty="0" smtClean="0"/>
              <a:t>&amp; </a:t>
            </a:r>
            <a:r>
              <a:rPr lang="en-GB" sz="2400" dirty="0"/>
              <a:t>safety </a:t>
            </a:r>
            <a:r>
              <a:rPr lang="en-GB" sz="2400" dirty="0" smtClean="0"/>
              <a:t>&amp; </a:t>
            </a:r>
            <a:r>
              <a:rPr lang="en-GB" sz="2400" dirty="0"/>
              <a:t>performance appraisal </a:t>
            </a:r>
            <a:r>
              <a:rPr lang="en-GB" sz="2400" dirty="0" smtClean="0"/>
              <a:t>reports </a:t>
            </a:r>
            <a:endParaRPr lang="en-GB" sz="2400" dirty="0"/>
          </a:p>
          <a:p>
            <a:pPr lvl="1"/>
            <a:r>
              <a:rPr lang="en-GB" sz="2400" dirty="0"/>
              <a:t>training needs assessment </a:t>
            </a:r>
            <a:r>
              <a:rPr lang="en-GB" sz="2400" dirty="0" smtClean="0"/>
              <a:t>reports</a:t>
            </a:r>
            <a:endParaRPr lang="en-GB" sz="2400" dirty="0"/>
          </a:p>
          <a:p>
            <a:pPr lvl="1"/>
            <a:r>
              <a:rPr lang="en-GB" sz="2400" dirty="0"/>
              <a:t>procurement </a:t>
            </a:r>
            <a:r>
              <a:rPr lang="en-GB" sz="2400" dirty="0" smtClean="0"/>
              <a:t>plans</a:t>
            </a:r>
            <a:endParaRPr lang="en-GB" sz="2400" dirty="0"/>
          </a:p>
          <a:p>
            <a:pPr lvl="1"/>
            <a:r>
              <a:rPr lang="en-GB" sz="2400" dirty="0"/>
              <a:t>technical, monitoring and evaluation </a:t>
            </a:r>
            <a:r>
              <a:rPr lang="en-GB" sz="2400" dirty="0" smtClean="0"/>
              <a:t>reports</a:t>
            </a:r>
            <a:endParaRPr lang="en-GB" sz="2400" dirty="0"/>
          </a:p>
          <a:p>
            <a:pPr lvl="0"/>
            <a:r>
              <a:rPr lang="en-GB" sz="2400" dirty="0"/>
              <a:t>Reports can also be categorised into: </a:t>
            </a:r>
          </a:p>
          <a:p>
            <a:pPr lvl="1"/>
            <a:r>
              <a:rPr lang="en-GB" sz="2400" b="1" dirty="0"/>
              <a:t>periods</a:t>
            </a:r>
            <a:r>
              <a:rPr lang="en-GB" sz="2400" dirty="0"/>
              <a:t> (annual, mid-year, monthly, progress, routine reports) or </a:t>
            </a:r>
          </a:p>
          <a:p>
            <a:pPr lvl="1"/>
            <a:r>
              <a:rPr lang="en-GB" sz="2400" b="1" dirty="0"/>
              <a:t>objectives</a:t>
            </a:r>
            <a:r>
              <a:rPr lang="en-GB" sz="2400" dirty="0"/>
              <a:t> (feasibility, plan, financial, workshop reports).</a:t>
            </a:r>
          </a:p>
          <a:p>
            <a:endParaRPr lang="en-US" altLang="en-US" sz="2400" dirty="0">
              <a:cs typeface="Arial" panose="020B0604020202020204" pitchFamily="34" charset="0"/>
            </a:endParaRPr>
          </a:p>
        </p:txBody>
      </p:sp>
    </p:spTree>
    <p:extLst>
      <p:ext uri="{BB962C8B-B14F-4D97-AF65-F5344CB8AC3E}">
        <p14:creationId xmlns:p14="http://schemas.microsoft.com/office/powerpoint/2010/main" val="1623238063"/>
      </p:ext>
    </p:extLst>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76200" y="304800"/>
            <a:ext cx="90678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GB" sz="3200" b="1" dirty="0" smtClean="0"/>
              <a:t>Recipients/Beneficiaries </a:t>
            </a:r>
            <a:r>
              <a:rPr lang="en-GB" sz="3200" b="1" dirty="0"/>
              <a:t>of </a:t>
            </a:r>
            <a:r>
              <a:rPr lang="en-GB" sz="3200" b="1" dirty="0" smtClean="0"/>
              <a:t>RCCs &amp; MMDAs Reports</a:t>
            </a:r>
            <a:r>
              <a:rPr lang="en-GB" sz="3200" dirty="0"/>
              <a:t/>
            </a:r>
            <a:br>
              <a:rPr lang="en-GB" sz="3200"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066800"/>
            <a:ext cx="9144000" cy="5791200"/>
          </a:xfrm>
        </p:spPr>
        <p:txBody>
          <a:bodyPr/>
          <a:lstStyle/>
          <a:p>
            <a:pPr lvl="0"/>
            <a:r>
              <a:rPr lang="en-GB" sz="2800" dirty="0"/>
              <a:t>District political and administrative personalities and planning personnel </a:t>
            </a:r>
          </a:p>
          <a:p>
            <a:pPr lvl="0"/>
            <a:r>
              <a:rPr lang="en-GB" sz="2800" dirty="0"/>
              <a:t>Traditional authorities: chiefs, queen-mothers, sub-chiefs, community heads, etc.</a:t>
            </a:r>
          </a:p>
          <a:p>
            <a:pPr lvl="0"/>
            <a:r>
              <a:rPr lang="en-GB" sz="2800" dirty="0"/>
              <a:t>NGOs, private industrial enterprise groups, business associations and other civil society organisations</a:t>
            </a:r>
          </a:p>
          <a:p>
            <a:pPr lvl="0"/>
            <a:r>
              <a:rPr lang="en-GB" sz="2800" dirty="0"/>
              <a:t>Government agencies, departments, corporations, etc.</a:t>
            </a:r>
          </a:p>
          <a:p>
            <a:pPr lvl="0"/>
            <a:r>
              <a:rPr lang="en-GB" sz="2800" dirty="0"/>
              <a:t>Recognised religious bodies, voluntary and youth organisations, political parties representatives, etc.</a:t>
            </a:r>
          </a:p>
          <a:p>
            <a:pPr lvl="0"/>
            <a:r>
              <a:rPr lang="en-GB" sz="2800" dirty="0"/>
              <a:t>Opinion leader, influential individuals, interested persons, etc.</a:t>
            </a:r>
          </a:p>
          <a:p>
            <a:r>
              <a:rPr lang="en-GB" sz="2800" dirty="0"/>
              <a:t>Development partners and donors </a:t>
            </a:r>
            <a:endParaRPr lang="en-US" altLang="en-US" sz="2800" dirty="0">
              <a:cs typeface="Arial" panose="020B0604020202020204" pitchFamily="34" charset="0"/>
            </a:endParaRPr>
          </a:p>
        </p:txBody>
      </p:sp>
    </p:spTree>
    <p:extLst>
      <p:ext uri="{BB962C8B-B14F-4D97-AF65-F5344CB8AC3E}">
        <p14:creationId xmlns:p14="http://schemas.microsoft.com/office/powerpoint/2010/main" val="1148455121"/>
      </p:ext>
    </p:extLst>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pPr lvl="0"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GB" sz="3200" b="1" dirty="0" smtClean="0"/>
              <a:t>Characteristics </a:t>
            </a:r>
            <a:r>
              <a:rPr lang="en-GB" sz="3200" b="1" dirty="0"/>
              <a:t>of effective reports</a:t>
            </a:r>
            <a:r>
              <a:rPr lang="en-GB" sz="3200" dirty="0"/>
              <a:t/>
            </a:r>
            <a:br>
              <a:rPr lang="en-GB" sz="3200"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1066800"/>
            <a:ext cx="9144000" cy="5715000"/>
          </a:xfrm>
        </p:spPr>
        <p:txBody>
          <a:bodyPr/>
          <a:lstStyle/>
          <a:p>
            <a:r>
              <a:rPr lang="en-GB" dirty="0"/>
              <a:t>Short but complete (concise)</a:t>
            </a:r>
          </a:p>
          <a:p>
            <a:r>
              <a:rPr lang="en-GB" dirty="0"/>
              <a:t>Logical </a:t>
            </a:r>
          </a:p>
          <a:p>
            <a:r>
              <a:rPr lang="en-GB" dirty="0"/>
              <a:t>Contain accurate, relevant </a:t>
            </a:r>
            <a:r>
              <a:rPr lang="en-GB" dirty="0" smtClean="0"/>
              <a:t>&amp; </a:t>
            </a:r>
            <a:r>
              <a:rPr lang="en-GB" dirty="0"/>
              <a:t>interesting information </a:t>
            </a:r>
          </a:p>
          <a:p>
            <a:r>
              <a:rPr lang="en-GB" dirty="0"/>
              <a:t>Simple </a:t>
            </a:r>
            <a:r>
              <a:rPr lang="en-GB" dirty="0" smtClean="0"/>
              <a:t>&amp; </a:t>
            </a:r>
            <a:r>
              <a:rPr lang="en-GB" dirty="0"/>
              <a:t>written in good straight forward </a:t>
            </a:r>
            <a:r>
              <a:rPr lang="en-GB" dirty="0" smtClean="0"/>
              <a:t>language</a:t>
            </a:r>
            <a:endParaRPr lang="en-GB" dirty="0"/>
          </a:p>
          <a:p>
            <a:r>
              <a:rPr lang="en-GB" dirty="0"/>
              <a:t>Having no repetitions, lecturing </a:t>
            </a:r>
          </a:p>
          <a:p>
            <a:r>
              <a:rPr lang="en-GB" dirty="0"/>
              <a:t>Well-structured and organised (clear section headings, designs, illustrations, colours, </a:t>
            </a:r>
            <a:r>
              <a:rPr lang="en-GB" dirty="0" err="1"/>
              <a:t>etc</a:t>
            </a:r>
            <a:r>
              <a:rPr lang="en-GB" dirty="0"/>
              <a:t>)</a:t>
            </a:r>
          </a:p>
          <a:p>
            <a:r>
              <a:rPr lang="en-GB" dirty="0"/>
              <a:t>Neat and tidy (typed or well written/printed)</a:t>
            </a:r>
          </a:p>
          <a:p>
            <a:endParaRPr lang="en-US" altLang="en-US" dirty="0">
              <a:cs typeface="Arial" panose="020B0604020202020204" pitchFamily="34" charset="0"/>
            </a:endParaRPr>
          </a:p>
        </p:txBody>
      </p:sp>
    </p:spTree>
    <p:extLst>
      <p:ext uri="{BB962C8B-B14F-4D97-AF65-F5344CB8AC3E}">
        <p14:creationId xmlns:p14="http://schemas.microsoft.com/office/powerpoint/2010/main" val="4041607832"/>
      </p:ext>
    </p:extLst>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228600" y="76200"/>
            <a:ext cx="7956884" cy="457200"/>
          </a:xfrm>
        </p:spPr>
        <p:txBody>
          <a:bodyPr/>
          <a:lstStyle/>
          <a:p>
            <a:pPr algn="l"/>
            <a:r>
              <a:rPr lang="en-US" altLang="en-US" sz="3200" dirty="0"/>
              <a:t/>
            </a:r>
            <a:br>
              <a:rPr lang="en-US" altLang="en-US" sz="3200" dirty="0"/>
            </a:br>
            <a:r>
              <a:rPr lang="en-US" altLang="en-US" sz="3200" dirty="0"/>
              <a:t/>
            </a:r>
            <a:br>
              <a:rPr lang="en-US" altLang="en-US" sz="3200" dirty="0"/>
            </a:br>
            <a:r>
              <a:rPr lang="en-GB" sz="3200" b="1" dirty="0" smtClean="0"/>
              <a:t>Stages </a:t>
            </a:r>
            <a:r>
              <a:rPr lang="en-GB" sz="3200" b="1" dirty="0"/>
              <a:t>of report preparation</a:t>
            </a:r>
            <a:r>
              <a:rPr lang="en-US" altLang="en-US" sz="3200" dirty="0"/>
              <a:t/>
            </a:r>
            <a:br>
              <a:rPr lang="en-US" altLang="en-US" sz="3200" dirty="0"/>
            </a:br>
            <a:r>
              <a:rPr lang="en-US" altLang="en-US" sz="3200" dirty="0" smtClean="0"/>
              <a:t/>
            </a:r>
            <a:br>
              <a:rPr lang="en-US" altLang="en-US" sz="3200" dirty="0" smtClean="0"/>
            </a:br>
            <a:r>
              <a:rPr lang="en-US" altLang="en-US" sz="3200" dirty="0" smtClean="0"/>
              <a:t> </a:t>
            </a:r>
            <a:endParaRPr lang="en-US" altLang="en-US" sz="3200" dirty="0"/>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533400"/>
            <a:ext cx="9144000" cy="6324600"/>
          </a:xfrm>
        </p:spPr>
        <p:txBody>
          <a:bodyPr/>
          <a:lstStyle/>
          <a:p>
            <a:pPr marL="0" lvl="0" indent="0">
              <a:buNone/>
            </a:pPr>
            <a:r>
              <a:rPr lang="en-GB" sz="2400" b="1" dirty="0" smtClean="0"/>
              <a:t> 1) </a:t>
            </a:r>
            <a:r>
              <a:rPr lang="en-GB" sz="2400" dirty="0" smtClean="0"/>
              <a:t>Preparation </a:t>
            </a:r>
            <a:r>
              <a:rPr lang="en-GB" sz="2400" dirty="0"/>
              <a:t>for report writing </a:t>
            </a:r>
          </a:p>
          <a:p>
            <a:r>
              <a:rPr lang="en-GB" sz="2400" dirty="0"/>
              <a:t>Subject: e.g. state of project implementation; activities implemented to date; finance/budget </a:t>
            </a:r>
            <a:r>
              <a:rPr lang="en-GB" sz="2400" dirty="0" smtClean="0"/>
              <a:t>information, information </a:t>
            </a:r>
            <a:r>
              <a:rPr lang="en-GB" sz="2400" dirty="0"/>
              <a:t>about </a:t>
            </a:r>
            <a:r>
              <a:rPr lang="en-GB" sz="2400" dirty="0" smtClean="0"/>
              <a:t>project staff, etc.</a:t>
            </a:r>
            <a:endParaRPr lang="en-GB" sz="2400" dirty="0"/>
          </a:p>
          <a:p>
            <a:r>
              <a:rPr lang="en-GB" sz="2400" dirty="0"/>
              <a:t>Purpose  of the report</a:t>
            </a:r>
          </a:p>
          <a:p>
            <a:r>
              <a:rPr lang="en-GB" sz="2400" dirty="0"/>
              <a:t>Layout (e.g. type of paper, headings, footings, standardised form, </a:t>
            </a:r>
            <a:r>
              <a:rPr lang="en-GB" sz="2400" dirty="0" err="1"/>
              <a:t>etc</a:t>
            </a:r>
            <a:r>
              <a:rPr lang="en-GB" sz="2400" dirty="0"/>
              <a:t>)</a:t>
            </a:r>
          </a:p>
          <a:p>
            <a:r>
              <a:rPr lang="en-GB" sz="2400" dirty="0"/>
              <a:t>Target group </a:t>
            </a:r>
          </a:p>
          <a:p>
            <a:r>
              <a:rPr lang="en-GB" sz="2400" dirty="0"/>
              <a:t>Structure: </a:t>
            </a:r>
            <a:r>
              <a:rPr lang="en-GB" sz="2400" dirty="0" smtClean="0"/>
              <a:t>Length - </a:t>
            </a:r>
            <a:r>
              <a:rPr lang="en-GB" sz="2400" dirty="0"/>
              <a:t>maximum number of pages</a:t>
            </a:r>
          </a:p>
          <a:p>
            <a:r>
              <a:rPr lang="en-GB" sz="2400" dirty="0"/>
              <a:t>Time </a:t>
            </a:r>
            <a:r>
              <a:rPr lang="en-GB" sz="2400" dirty="0" smtClean="0"/>
              <a:t>span</a:t>
            </a:r>
          </a:p>
          <a:p>
            <a:pPr marL="0" indent="0">
              <a:buNone/>
            </a:pPr>
            <a:r>
              <a:rPr lang="en-GB" sz="2400" dirty="0" smtClean="0"/>
              <a:t>2) The </a:t>
            </a:r>
            <a:r>
              <a:rPr lang="en-GB" sz="2400" dirty="0"/>
              <a:t>actual writing of the report </a:t>
            </a:r>
          </a:p>
          <a:p>
            <a:r>
              <a:rPr lang="en-GB" sz="2400" dirty="0"/>
              <a:t>Collect the information needed</a:t>
            </a:r>
          </a:p>
          <a:p>
            <a:r>
              <a:rPr lang="en-GB" sz="2400" dirty="0"/>
              <a:t>Arrange your information in a logical way </a:t>
            </a:r>
            <a:r>
              <a:rPr lang="en-GB" sz="2400" dirty="0" smtClean="0"/>
              <a:t>&amp; ensure </a:t>
            </a:r>
            <a:r>
              <a:rPr lang="en-GB" sz="2400" dirty="0"/>
              <a:t>the structure is well balanced: chapters, paragraphs, sub-paragraphs.</a:t>
            </a:r>
          </a:p>
          <a:p>
            <a:r>
              <a:rPr lang="en-GB" sz="2400" dirty="0"/>
              <a:t>Write the language of your reader</a:t>
            </a:r>
          </a:p>
          <a:p>
            <a:r>
              <a:rPr lang="en-GB" sz="2400" dirty="0"/>
              <a:t>Try not to make any spelling mistakes</a:t>
            </a:r>
          </a:p>
          <a:p>
            <a:endParaRPr lang="en-US" altLang="en-US" sz="2400" dirty="0">
              <a:cs typeface="Arial" panose="020B0604020202020204" pitchFamily="34" charset="0"/>
            </a:endParaRPr>
          </a:p>
        </p:txBody>
      </p:sp>
    </p:spTree>
    <p:extLst>
      <p:ext uri="{BB962C8B-B14F-4D97-AF65-F5344CB8AC3E}">
        <p14:creationId xmlns:p14="http://schemas.microsoft.com/office/powerpoint/2010/main" val="274401638"/>
      </p:ext>
    </p:extLst>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762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Structure of reports</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685800"/>
            <a:ext cx="9067800" cy="6172200"/>
          </a:xfrm>
        </p:spPr>
        <p:txBody>
          <a:bodyPr/>
          <a:lstStyle/>
          <a:p>
            <a:r>
              <a:rPr lang="en-GB" sz="2400" dirty="0"/>
              <a:t>Present complex information in a simple, readable style</a:t>
            </a:r>
          </a:p>
          <a:p>
            <a:r>
              <a:rPr lang="en-GB" sz="2400" dirty="0"/>
              <a:t>The different parts of a report </a:t>
            </a:r>
          </a:p>
          <a:p>
            <a:pPr lvl="1"/>
            <a:r>
              <a:rPr lang="en-GB" sz="2200" dirty="0"/>
              <a:t>Transmittal letter/memo</a:t>
            </a:r>
          </a:p>
          <a:p>
            <a:pPr lvl="1"/>
            <a:r>
              <a:rPr lang="en-GB" sz="2200" dirty="0"/>
              <a:t>The Cover:  should indicate i) the title of the report, ii) the sub-title (if appropriate), iii) the name of the author(s), iv) date of </a:t>
            </a:r>
            <a:r>
              <a:rPr lang="en-GB" sz="2200" dirty="0" smtClean="0"/>
              <a:t>presentation.</a:t>
            </a:r>
            <a:endParaRPr lang="en-GB" sz="2200" dirty="0"/>
          </a:p>
          <a:p>
            <a:pPr lvl="1"/>
            <a:r>
              <a:rPr lang="en-GB" sz="2200" dirty="0"/>
              <a:t>The title page</a:t>
            </a:r>
          </a:p>
          <a:p>
            <a:pPr lvl="1"/>
            <a:r>
              <a:rPr lang="en-GB" sz="2200" dirty="0"/>
              <a:t>Table of content – should include list of tables and figures</a:t>
            </a:r>
          </a:p>
          <a:p>
            <a:pPr lvl="1"/>
            <a:r>
              <a:rPr lang="en-GB" sz="2200" dirty="0"/>
              <a:t>Executive summary</a:t>
            </a:r>
          </a:p>
          <a:p>
            <a:pPr lvl="1"/>
            <a:r>
              <a:rPr lang="en-GB" sz="2200" dirty="0"/>
              <a:t>The main body of the report</a:t>
            </a:r>
          </a:p>
          <a:p>
            <a:pPr lvl="2"/>
            <a:r>
              <a:rPr lang="en-GB" sz="2000" dirty="0" smtClean="0"/>
              <a:t>Introduction, Methodology</a:t>
            </a:r>
          </a:p>
          <a:p>
            <a:pPr lvl="2"/>
            <a:r>
              <a:rPr lang="en-GB" sz="2000" dirty="0" smtClean="0"/>
              <a:t>issues addressed: e.g. progress made, changes that have occurred, results, actions and activities undertaken/completed, extent of achievement of objectives/results, reasons for level of achievement, challenges/constraints and reasons</a:t>
            </a:r>
          </a:p>
          <a:p>
            <a:pPr lvl="2"/>
            <a:r>
              <a:rPr lang="en-GB" sz="2000" dirty="0" smtClean="0"/>
              <a:t>conclusions of the report  </a:t>
            </a:r>
          </a:p>
          <a:p>
            <a:pPr lvl="2"/>
            <a:r>
              <a:rPr lang="en-GB" sz="2000" dirty="0" smtClean="0"/>
              <a:t>Numbering systems in reports </a:t>
            </a:r>
          </a:p>
          <a:p>
            <a:endParaRPr lang="en-US" altLang="en-US" dirty="0">
              <a:cs typeface="Arial" panose="020B0604020202020204" pitchFamily="34" charset="0"/>
            </a:endParaRPr>
          </a:p>
        </p:txBody>
      </p:sp>
    </p:spTree>
    <p:extLst>
      <p:ext uri="{BB962C8B-B14F-4D97-AF65-F5344CB8AC3E}">
        <p14:creationId xmlns:p14="http://schemas.microsoft.com/office/powerpoint/2010/main" val="265939911"/>
      </p:ext>
    </p:extLst>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533400" y="3048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smtClean="0"/>
              <a:t/>
            </a:r>
            <a:br>
              <a:rPr lang="en-US" altLang="en-US" sz="3200" dirty="0" smtClean="0"/>
            </a:br>
            <a:r>
              <a:rPr lang="en-GB" sz="3200" b="1" dirty="0" smtClean="0"/>
              <a:t>Memo Layout </a:t>
            </a:r>
            <a:r>
              <a:rPr lang="en-GB" sz="3200" dirty="0"/>
              <a:t/>
            </a:r>
            <a:br>
              <a:rPr lang="en-GB" sz="3200" dirty="0"/>
            </a:b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381000" y="1066800"/>
            <a:ext cx="8382000" cy="5486400"/>
          </a:xfrm>
        </p:spPr>
        <p:txBody>
          <a:bodyPr/>
          <a:lstStyle/>
          <a:p>
            <a:pPr lvl="0"/>
            <a:r>
              <a:rPr lang="en-GB" sz="3000" dirty="0"/>
              <a:t>From (title/position)</a:t>
            </a:r>
          </a:p>
          <a:p>
            <a:pPr lvl="0"/>
            <a:r>
              <a:rPr lang="en-GB" sz="3000" dirty="0"/>
              <a:t>To (title/position)</a:t>
            </a:r>
          </a:p>
          <a:p>
            <a:pPr lvl="0"/>
            <a:r>
              <a:rPr lang="en-GB" sz="3000" dirty="0"/>
              <a:t>Date </a:t>
            </a:r>
          </a:p>
          <a:p>
            <a:pPr lvl="0"/>
            <a:r>
              <a:rPr lang="en-GB" sz="3000" dirty="0"/>
              <a:t>Subject </a:t>
            </a:r>
          </a:p>
          <a:p>
            <a:pPr lvl="0"/>
            <a:r>
              <a:rPr lang="en-GB" sz="3000" dirty="0"/>
              <a:t>Body of memo</a:t>
            </a:r>
          </a:p>
          <a:p>
            <a:pPr lvl="0"/>
            <a:r>
              <a:rPr lang="en-GB" sz="3000" dirty="0"/>
              <a:t>Name </a:t>
            </a:r>
          </a:p>
          <a:p>
            <a:pPr lvl="0"/>
            <a:r>
              <a:rPr lang="en-GB" sz="3000" dirty="0"/>
              <a:t>Signature </a:t>
            </a:r>
          </a:p>
          <a:p>
            <a:endParaRPr lang="en-US" altLang="en-US" dirty="0">
              <a:cs typeface="Arial" panose="020B0604020202020204" pitchFamily="34" charset="0"/>
            </a:endParaRPr>
          </a:p>
        </p:txBody>
      </p:sp>
    </p:spTree>
    <p:extLst>
      <p:ext uri="{BB962C8B-B14F-4D97-AF65-F5344CB8AC3E}">
        <p14:creationId xmlns:p14="http://schemas.microsoft.com/office/powerpoint/2010/main" val="3979200354"/>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228600" y="76200"/>
            <a:ext cx="7956884"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Minutes of </a:t>
            </a:r>
            <a:r>
              <a:rPr lang="en-GB" sz="3200" b="1" dirty="0" smtClean="0"/>
              <a:t>Meetings</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685800"/>
            <a:ext cx="9144000" cy="6172200"/>
          </a:xfrm>
        </p:spPr>
        <p:txBody>
          <a:bodyPr/>
          <a:lstStyle/>
          <a:p>
            <a:pPr marL="0" indent="0">
              <a:buNone/>
            </a:pPr>
            <a:r>
              <a:rPr lang="en-GB" sz="2800" b="1" dirty="0"/>
              <a:t>Features of Minutes</a:t>
            </a:r>
            <a:endParaRPr lang="en-GB" sz="2800" dirty="0"/>
          </a:p>
          <a:p>
            <a:pPr lvl="0"/>
            <a:r>
              <a:rPr lang="en-GB" sz="2800" b="1" dirty="0"/>
              <a:t>Clear purpose:</a:t>
            </a:r>
            <a:r>
              <a:rPr lang="en-GB" sz="2800" dirty="0"/>
              <a:t> Minutes are summaries of discussion, </a:t>
            </a:r>
            <a:r>
              <a:rPr lang="en-GB" sz="2800" dirty="0" smtClean="0"/>
              <a:t>consensus/decisions </a:t>
            </a:r>
            <a:r>
              <a:rPr lang="en-GB" sz="2800" dirty="0"/>
              <a:t>and follow-up actions. </a:t>
            </a:r>
            <a:endParaRPr lang="en-GB" sz="2800" dirty="0" smtClean="0"/>
          </a:p>
          <a:p>
            <a:pPr lvl="0"/>
            <a:r>
              <a:rPr lang="en-GB" sz="2800" b="1" dirty="0" smtClean="0"/>
              <a:t>Effective </a:t>
            </a:r>
            <a:r>
              <a:rPr lang="en-GB" sz="2800" b="1" dirty="0"/>
              <a:t>management of time at meetings:</a:t>
            </a:r>
            <a:r>
              <a:rPr lang="en-GB" sz="2800" dirty="0"/>
              <a:t> time wasters include</a:t>
            </a:r>
          </a:p>
          <a:p>
            <a:pPr lvl="1"/>
            <a:r>
              <a:rPr lang="en-GB" dirty="0"/>
              <a:t>Repeating what has already been stated</a:t>
            </a:r>
          </a:p>
          <a:p>
            <a:pPr lvl="1"/>
            <a:r>
              <a:rPr lang="en-GB" dirty="0"/>
              <a:t>Adding information that is not relevant to </a:t>
            </a:r>
            <a:r>
              <a:rPr lang="en-GB" dirty="0" smtClean="0"/>
              <a:t>decisions</a:t>
            </a:r>
          </a:p>
          <a:p>
            <a:pPr lvl="1"/>
            <a:r>
              <a:rPr lang="en-GB" dirty="0" smtClean="0"/>
              <a:t>Using unnecessarily flowery and redundant phrasing</a:t>
            </a:r>
          </a:p>
          <a:p>
            <a:pPr lvl="1"/>
            <a:r>
              <a:rPr lang="en-GB" dirty="0" smtClean="0"/>
              <a:t>Correcting </a:t>
            </a:r>
            <a:r>
              <a:rPr lang="en-GB" dirty="0"/>
              <a:t>unimportant errors that do not affect the decision at hand</a:t>
            </a:r>
          </a:p>
          <a:p>
            <a:pPr lvl="1"/>
            <a:r>
              <a:rPr lang="en-GB" dirty="0"/>
              <a:t>Making speeches (grand standing)</a:t>
            </a:r>
          </a:p>
          <a:p>
            <a:pPr lvl="1"/>
            <a:r>
              <a:rPr lang="en-GB" dirty="0"/>
              <a:t>Making time-consuming use of </a:t>
            </a:r>
            <a:r>
              <a:rPr lang="en-GB" dirty="0" smtClean="0"/>
              <a:t>protocol</a:t>
            </a:r>
            <a:endParaRPr lang="en-GB" dirty="0"/>
          </a:p>
        </p:txBody>
      </p:sp>
    </p:spTree>
    <p:extLst>
      <p:ext uri="{BB962C8B-B14F-4D97-AF65-F5344CB8AC3E}">
        <p14:creationId xmlns:p14="http://schemas.microsoft.com/office/powerpoint/2010/main" val="629055022"/>
      </p:ext>
    </p:extLst>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76200" y="76200"/>
            <a:ext cx="90678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Role of HR in Meeting Procedures and Management</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0" y="762000"/>
            <a:ext cx="9144000" cy="5791200"/>
          </a:xfrm>
        </p:spPr>
        <p:txBody>
          <a:bodyPr/>
          <a:lstStyle/>
          <a:p>
            <a:pPr lvl="0"/>
            <a:r>
              <a:rPr lang="en-GB" sz="2400" dirty="0"/>
              <a:t>Provide administrative support</a:t>
            </a:r>
          </a:p>
          <a:p>
            <a:pPr lvl="1"/>
            <a:r>
              <a:rPr lang="en-GB" sz="2400" dirty="0"/>
              <a:t>Act as secretary or recorder</a:t>
            </a:r>
          </a:p>
          <a:p>
            <a:pPr lvl="1"/>
            <a:r>
              <a:rPr lang="en-GB" sz="2400" dirty="0"/>
              <a:t>Organise the dates, time and venues for meetings (and catering if required)</a:t>
            </a:r>
          </a:p>
          <a:p>
            <a:pPr lvl="1"/>
            <a:r>
              <a:rPr lang="en-GB" sz="2400" dirty="0"/>
              <a:t>Liaise effectively with and act as a resource person for the chairperson and members</a:t>
            </a:r>
          </a:p>
          <a:p>
            <a:pPr lvl="1"/>
            <a:r>
              <a:rPr lang="en-GB" sz="2400" dirty="0"/>
              <a:t>Facilitate discussions by finding, analysing and organising materials for the agenda</a:t>
            </a:r>
          </a:p>
          <a:p>
            <a:pPr lvl="1"/>
            <a:r>
              <a:rPr lang="en-GB" sz="2400" dirty="0"/>
              <a:t>Provide, where appropriate, policy advise in the areas covered by the meeting</a:t>
            </a:r>
          </a:p>
          <a:p>
            <a:pPr lvl="1"/>
            <a:r>
              <a:rPr lang="en-GB" sz="2400" dirty="0"/>
              <a:t>Draft accurate and succinct records of the meeting</a:t>
            </a:r>
          </a:p>
          <a:p>
            <a:pPr lvl="1"/>
            <a:r>
              <a:rPr lang="en-GB" sz="2400" dirty="0"/>
              <a:t>Facilitate, and where appropriate, initiate action arising from the </a:t>
            </a:r>
            <a:r>
              <a:rPr lang="en-GB" sz="2400" dirty="0" smtClean="0"/>
              <a:t>meetings</a:t>
            </a:r>
            <a:endParaRPr lang="en-GB" sz="2400" dirty="0"/>
          </a:p>
        </p:txBody>
      </p:sp>
    </p:spTree>
    <p:extLst>
      <p:ext uri="{BB962C8B-B14F-4D97-AF65-F5344CB8AC3E}">
        <p14:creationId xmlns:p14="http://schemas.microsoft.com/office/powerpoint/2010/main" val="3986223815"/>
      </p:ext>
    </p:extLst>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xmlns="" id="{90DF9B35-AB27-4F86-8915-AB2671F26B41}"/>
              </a:ext>
            </a:extLst>
          </p:cNvPr>
          <p:cNvSpPr>
            <a:spLocks noGrp="1"/>
          </p:cNvSpPr>
          <p:nvPr>
            <p:ph type="title"/>
          </p:nvPr>
        </p:nvSpPr>
        <p:spPr>
          <a:xfrm>
            <a:off x="0" y="0"/>
            <a:ext cx="9144000" cy="609600"/>
          </a:xfrm>
        </p:spPr>
        <p:txBody>
          <a:bodyPr/>
          <a:lstStyle/>
          <a:p>
            <a:pPr algn="l"/>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GB" sz="3200" b="1" dirty="0"/>
              <a:t>Role of HR in Meeting Procedures and Management</a:t>
            </a:r>
            <a:r>
              <a:rPr lang="en-US" altLang="en-US" sz="3200" dirty="0"/>
              <a:t/>
            </a:r>
            <a:br>
              <a:rPr lang="en-US" altLang="en-US" sz="3200" dirty="0"/>
            </a:br>
            <a:r>
              <a:rPr lang="en-US" altLang="en-US" sz="3200" dirty="0"/>
              <a:t/>
            </a:r>
            <a:br>
              <a:rPr lang="en-US" altLang="en-US" sz="3200" dirty="0"/>
            </a:br>
            <a:r>
              <a:rPr lang="en-US" altLang="en-US" sz="3200" dirty="0"/>
              <a:t/>
            </a:r>
            <a:br>
              <a:rPr lang="en-US" altLang="en-US" sz="3200" dirty="0"/>
            </a:br>
            <a:r>
              <a:rPr lang="en-US" altLang="en-US" sz="3200" dirty="0"/>
              <a:t> </a:t>
            </a:r>
          </a:p>
        </p:txBody>
      </p:sp>
      <p:sp>
        <p:nvSpPr>
          <p:cNvPr id="100355" name="Content Placeholder 2">
            <a:extLst>
              <a:ext uri="{FF2B5EF4-FFF2-40B4-BE49-F238E27FC236}">
                <a16:creationId xmlns:a16="http://schemas.microsoft.com/office/drawing/2014/main" xmlns="" id="{D039B9D3-92E4-429B-ABD4-CDFA1084CCA4}"/>
              </a:ext>
            </a:extLst>
          </p:cNvPr>
          <p:cNvSpPr>
            <a:spLocks noGrp="1"/>
          </p:cNvSpPr>
          <p:nvPr>
            <p:ph idx="1"/>
          </p:nvPr>
        </p:nvSpPr>
        <p:spPr>
          <a:xfrm>
            <a:off x="76200" y="609600"/>
            <a:ext cx="9067800" cy="6172200"/>
          </a:xfrm>
        </p:spPr>
        <p:txBody>
          <a:bodyPr/>
          <a:lstStyle/>
          <a:p>
            <a:pPr lvl="0"/>
            <a:r>
              <a:rPr lang="en-GB" sz="2200" dirty="0"/>
              <a:t>Arrange meetings </a:t>
            </a:r>
          </a:p>
          <a:p>
            <a:pPr lvl="1"/>
            <a:r>
              <a:rPr lang="en-GB" sz="2200" dirty="0"/>
              <a:t>Set meeting dates and arrange venues</a:t>
            </a:r>
          </a:p>
          <a:p>
            <a:pPr lvl="1"/>
            <a:r>
              <a:rPr lang="en-GB" sz="2200" dirty="0"/>
              <a:t>Arrange catering </a:t>
            </a:r>
          </a:p>
          <a:p>
            <a:pPr lvl="1"/>
            <a:r>
              <a:rPr lang="en-GB" sz="2200" dirty="0"/>
              <a:t>Send notice of meeting</a:t>
            </a:r>
          </a:p>
          <a:p>
            <a:pPr lvl="0"/>
            <a:r>
              <a:rPr lang="en-GB" sz="2200" dirty="0"/>
              <a:t>Facilitate agenda setting</a:t>
            </a:r>
          </a:p>
          <a:p>
            <a:pPr lvl="0"/>
            <a:r>
              <a:rPr lang="en-GB" sz="2200" dirty="0"/>
              <a:t>Write minutes paying attention to the following:</a:t>
            </a:r>
          </a:p>
          <a:p>
            <a:pPr lvl="1"/>
            <a:r>
              <a:rPr lang="en-GB" sz="2200" dirty="0"/>
              <a:t>Consider the outcome – what was decided </a:t>
            </a:r>
          </a:p>
          <a:p>
            <a:pPr lvl="1"/>
            <a:r>
              <a:rPr lang="en-GB" sz="2200" dirty="0"/>
              <a:t>Summarise the background – be brief and relevant</a:t>
            </a:r>
          </a:p>
          <a:p>
            <a:pPr lvl="1"/>
            <a:r>
              <a:rPr lang="en-GB" sz="2200" dirty="0"/>
              <a:t>Summarise the discussions – be clear and succinct</a:t>
            </a:r>
          </a:p>
          <a:p>
            <a:pPr lvl="1"/>
            <a:r>
              <a:rPr lang="en-GB" sz="2200" dirty="0"/>
              <a:t>Summarise the outcome/decision – be decisive and unambiguous</a:t>
            </a:r>
          </a:p>
          <a:p>
            <a:pPr lvl="1"/>
            <a:r>
              <a:rPr lang="en-GB" sz="2200" dirty="0"/>
              <a:t>Check  the style – be rigorous</a:t>
            </a:r>
          </a:p>
          <a:p>
            <a:pPr lvl="1"/>
            <a:r>
              <a:rPr lang="en-GB" sz="2200" dirty="0"/>
              <a:t>Review your draft minutes – be objective</a:t>
            </a:r>
          </a:p>
          <a:p>
            <a:pPr lvl="1"/>
            <a:r>
              <a:rPr lang="en-GB" sz="2200" dirty="0"/>
              <a:t>Add attachments</a:t>
            </a:r>
          </a:p>
          <a:p>
            <a:pPr lvl="1"/>
            <a:r>
              <a:rPr lang="en-GB" sz="2200" dirty="0"/>
              <a:t>Provide referral to a higher authority </a:t>
            </a:r>
          </a:p>
          <a:p>
            <a:r>
              <a:rPr lang="en-GB" sz="2200" dirty="0"/>
              <a:t>Print and distribute the minutes</a:t>
            </a:r>
            <a:endParaRPr lang="en-US" altLang="en-US" sz="2200" dirty="0">
              <a:cs typeface="Arial" panose="020B0604020202020204" pitchFamily="34" charset="0"/>
            </a:endParaRPr>
          </a:p>
          <a:p>
            <a:endParaRPr lang="en-US" altLang="en-US" sz="2200" dirty="0">
              <a:cs typeface="Arial" panose="020B0604020202020204" pitchFamily="34" charset="0"/>
            </a:endParaRPr>
          </a:p>
        </p:txBody>
      </p:sp>
    </p:spTree>
    <p:extLst>
      <p:ext uri="{BB962C8B-B14F-4D97-AF65-F5344CB8AC3E}">
        <p14:creationId xmlns:p14="http://schemas.microsoft.com/office/powerpoint/2010/main" val="2725307092"/>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10695</TotalTime>
  <Words>1931</Words>
  <Application>Microsoft Office PowerPoint</Application>
  <PresentationFormat>On-screen Show (4:3)</PresentationFormat>
  <Paragraphs>302</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Arial Black</vt:lpstr>
      <vt:lpstr>Calibri</vt:lpstr>
      <vt:lpstr>Times New Roman</vt:lpstr>
      <vt:lpstr>Wingdings</vt:lpstr>
      <vt:lpstr>Office Theme</vt:lpstr>
      <vt:lpstr>PowerPoint Presentation</vt:lpstr>
      <vt:lpstr>What is Communication?</vt:lpstr>
      <vt:lpstr>What is Communication?</vt:lpstr>
      <vt:lpstr>A Simplified Communication Model</vt:lpstr>
      <vt:lpstr>Types of Communication</vt:lpstr>
      <vt:lpstr>Non-verbal Communication</vt:lpstr>
      <vt:lpstr>Non-verbal Communication cont’d</vt:lpstr>
      <vt:lpstr>Importance of Communication</vt:lpstr>
      <vt:lpstr>Importance of Communication cont’d</vt:lpstr>
      <vt:lpstr>The Four News in a Message</vt:lpstr>
      <vt:lpstr>Active Listening: What is it?</vt:lpstr>
      <vt:lpstr>Active Listening: What is it? Cont’d</vt:lpstr>
      <vt:lpstr>Active Listening:    Some Do’s and Don’ts </vt:lpstr>
      <vt:lpstr>Active Listening:    Some Do’s and Don’ts</vt:lpstr>
      <vt:lpstr>Active Listening:    Some Do’s and Don’ts</vt:lpstr>
      <vt:lpstr>HR Manager in the role of a Sender</vt:lpstr>
      <vt:lpstr>HR Manager in the role of a Sender cont’d</vt:lpstr>
      <vt:lpstr>   HR Manager in the Role of the Receiver    </vt:lpstr>
      <vt:lpstr>   Tools for Communication in the RCCs &amp; MMDAs     </vt:lpstr>
      <vt:lpstr>   Some Communication Approaches RCCs &amp; MMDAs    </vt:lpstr>
      <vt:lpstr>   Dialogue and Debate    </vt:lpstr>
      <vt:lpstr>   Data and Meaning     </vt:lpstr>
      <vt:lpstr>    TEAM, TEAMWORK and TEAM BUILDING     </vt:lpstr>
      <vt:lpstr>    Factors Influencing Team Performance     </vt:lpstr>
      <vt:lpstr>   Factors that promote good working relationships    </vt:lpstr>
      <vt:lpstr>   Effective Reports, Memos and Minutes Writing    </vt:lpstr>
      <vt:lpstr>    Purpose of a report      </vt:lpstr>
      <vt:lpstr>   Types of reports    </vt:lpstr>
      <vt:lpstr>    Recipients/Beneficiaries of RCCs &amp; MMDAs Reports     </vt:lpstr>
      <vt:lpstr>    Characteristics of effective reports     </vt:lpstr>
      <vt:lpstr>  Stages of report preparation   </vt:lpstr>
      <vt:lpstr>   Structure of reports    </vt:lpstr>
      <vt:lpstr>    Memo Layout      </vt:lpstr>
      <vt:lpstr>   Minutes of Meetings    </vt:lpstr>
      <vt:lpstr>   Role of HR in Meeting Procedures and Management    </vt:lpstr>
      <vt:lpstr>   Role of HR in Meeting Procedures and Management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ERICCSON GHANA</dc:title>
  <dc:creator>Akosua Agyeman</dc:creator>
  <cp:lastModifiedBy>felix amakye</cp:lastModifiedBy>
  <cp:revision>631</cp:revision>
  <cp:lastPrinted>2016-07-22T13:07:09Z</cp:lastPrinted>
  <dcterms:created xsi:type="dcterms:W3CDTF">2012-01-23T15:44:30Z</dcterms:created>
  <dcterms:modified xsi:type="dcterms:W3CDTF">2019-05-14T08:49:24Z</dcterms:modified>
</cp:coreProperties>
</file>