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63" r:id="rId4"/>
    <p:sldId id="258" r:id="rId5"/>
    <p:sldId id="259" r:id="rId6"/>
    <p:sldId id="260" r:id="rId7"/>
    <p:sldId id="261" r:id="rId8"/>
    <p:sldId id="264" r:id="rId9"/>
    <p:sldId id="267" r:id="rId10"/>
    <p:sldId id="268" r:id="rId11"/>
    <p:sldId id="265" r:id="rId12"/>
    <p:sldId id="269" r:id="rId13"/>
    <p:sldId id="270"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7" d="100"/>
          <a:sy n="77" d="100"/>
        </p:scale>
        <p:origin x="91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10/4/2018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10/4/2018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10/4/2018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10/4/2018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10/4/2018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10/4/2018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10/4/2018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10/4/2018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10/4/2018</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ctrTitle"/>
          </p:nvPr>
        </p:nvSpPr>
        <p:spPr>
          <a:xfrm>
            <a:off x="1751012" y="1300786"/>
            <a:ext cx="8689976" cy="677102"/>
          </a:xfrm>
        </p:spPr>
        <p:txBody>
          <a:bodyPr>
            <a:normAutofit/>
          </a:bodyPr>
          <a:lstStyle/>
          <a:p>
            <a:r>
              <a:rPr lang="en-GB" sz="3200" dirty="0" smtClean="0"/>
              <a:t>Orientation for </a:t>
            </a:r>
            <a:r>
              <a:rPr lang="en-GB" sz="3200" dirty="0" smtClean="0"/>
              <a:t>TECHNITIAN </a:t>
            </a:r>
            <a:r>
              <a:rPr lang="en-GB" sz="3200" dirty="0" smtClean="0"/>
              <a:t>engineers</a:t>
            </a:r>
            <a:endParaRPr lang="en-GB" sz="3200" dirty="0"/>
          </a:p>
        </p:txBody>
      </p:sp>
      <p:sp>
        <p:nvSpPr>
          <p:cNvPr id="5" name="Subtitle 2"/>
          <p:cNvSpPr>
            <a:spLocks noGrp="1"/>
          </p:cNvSpPr>
          <p:nvPr>
            <p:ph type="subTitle" idx="1"/>
          </p:nvPr>
        </p:nvSpPr>
        <p:spPr>
          <a:xfrm>
            <a:off x="1751012" y="2325758"/>
            <a:ext cx="8689976" cy="3339546"/>
          </a:xfrm>
        </p:spPr>
        <p:txBody>
          <a:bodyPr>
            <a:normAutofit/>
          </a:bodyPr>
          <a:lstStyle/>
          <a:p>
            <a:r>
              <a:rPr lang="en-GB" sz="2800" dirty="0" smtClean="0"/>
              <a:t>Road inventory and condition survey</a:t>
            </a:r>
          </a:p>
          <a:p>
            <a:r>
              <a:rPr lang="en-GB" sz="2800" dirty="0" smtClean="0"/>
              <a:t>By</a:t>
            </a:r>
          </a:p>
          <a:p>
            <a:r>
              <a:rPr lang="en-GB" sz="2800" dirty="0" smtClean="0"/>
              <a:t>Ing. Franklin a. Agbanator</a:t>
            </a:r>
          </a:p>
          <a:p>
            <a:r>
              <a:rPr lang="en-GB" sz="2800" dirty="0" smtClean="0"/>
              <a:t>(</a:t>
            </a:r>
            <a:r>
              <a:rPr lang="en-GB" sz="2800" dirty="0" err="1" smtClean="0"/>
              <a:t>ktc</a:t>
            </a:r>
            <a:r>
              <a:rPr lang="en-GB" sz="2800" dirty="0" smtClean="0"/>
              <a:t>)</a:t>
            </a:r>
          </a:p>
          <a:p>
            <a:r>
              <a:rPr lang="en-GB" sz="2800" dirty="0" smtClean="0"/>
              <a:t>4</a:t>
            </a:r>
            <a:r>
              <a:rPr lang="en-GB" sz="2800" baseline="30000" dirty="0" smtClean="0"/>
              <a:t>TH</a:t>
            </a:r>
            <a:r>
              <a:rPr lang="en-GB" sz="2800" dirty="0" smtClean="0"/>
              <a:t>  – 6</a:t>
            </a:r>
            <a:r>
              <a:rPr lang="en-GB" sz="2800" baseline="30000" dirty="0" smtClean="0"/>
              <a:t>TH</a:t>
            </a:r>
            <a:r>
              <a:rPr lang="en-GB" sz="2800" dirty="0" smtClean="0"/>
              <a:t>  October 2018</a:t>
            </a:r>
            <a:endParaRPr lang="en-GB" sz="2800" dirty="0"/>
          </a:p>
        </p:txBody>
      </p:sp>
    </p:spTree>
    <p:extLst>
      <p:ext uri="{BB962C8B-B14F-4D97-AF65-F5344CB8AC3E}">
        <p14:creationId xmlns:p14="http://schemas.microsoft.com/office/powerpoint/2010/main" val="8375641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a:t>
            </a:r>
            <a:endParaRPr lang="en-GB" dirty="0"/>
          </a:p>
        </p:txBody>
      </p:sp>
      <p:sp>
        <p:nvSpPr>
          <p:cNvPr id="3" name="Content Placeholder 2"/>
          <p:cNvSpPr>
            <a:spLocks noGrp="1"/>
          </p:cNvSpPr>
          <p:nvPr>
            <p:ph sz="quarter" idx="13"/>
          </p:nvPr>
        </p:nvSpPr>
        <p:spPr>
          <a:xfrm>
            <a:off x="913774" y="2097157"/>
            <a:ext cx="10363826" cy="4532243"/>
          </a:xfrm>
        </p:spPr>
        <p:txBody>
          <a:bodyPr>
            <a:noAutofit/>
          </a:bodyPr>
          <a:lstStyle/>
          <a:p>
            <a:r>
              <a:rPr lang="en-GB" sz="2400" dirty="0" smtClean="0"/>
              <a:t>Introduction</a:t>
            </a:r>
          </a:p>
          <a:p>
            <a:r>
              <a:rPr lang="en-GB" sz="2400" dirty="0" smtClean="0"/>
              <a:t>What is road inventory and condition survey</a:t>
            </a:r>
          </a:p>
          <a:p>
            <a:r>
              <a:rPr lang="en-GB" sz="2400" dirty="0" smtClean="0"/>
              <a:t>Why do we undertake this activities</a:t>
            </a:r>
          </a:p>
          <a:p>
            <a:pPr lvl="1"/>
            <a:r>
              <a:rPr lang="en-GB" sz="2000" dirty="0" smtClean="0"/>
              <a:t>Benefits</a:t>
            </a:r>
          </a:p>
          <a:p>
            <a:pPr lvl="1"/>
            <a:r>
              <a:rPr lang="en-GB" sz="2000" dirty="0" smtClean="0"/>
              <a:t>The lacks</a:t>
            </a:r>
          </a:p>
          <a:p>
            <a:r>
              <a:rPr lang="en-GB" sz="2200" dirty="0" smtClean="0"/>
              <a:t>WHAT DATA TO COLLECT</a:t>
            </a:r>
            <a:r>
              <a:rPr lang="en-GB" sz="2200" dirty="0"/>
              <a:t>	</a:t>
            </a:r>
            <a:endParaRPr lang="en-GB" sz="2200" dirty="0" smtClean="0"/>
          </a:p>
          <a:p>
            <a:r>
              <a:rPr lang="en-GB" sz="2400" dirty="0" smtClean="0"/>
              <a:t>How it is done</a:t>
            </a:r>
          </a:p>
          <a:p>
            <a:r>
              <a:rPr lang="en-GB" sz="2400" dirty="0" smtClean="0"/>
              <a:t>conclusion</a:t>
            </a:r>
          </a:p>
        </p:txBody>
      </p:sp>
    </p:spTree>
    <p:extLst>
      <p:ext uri="{BB962C8B-B14F-4D97-AF65-F5344CB8AC3E}">
        <p14:creationId xmlns:p14="http://schemas.microsoft.com/office/powerpoint/2010/main" val="15169118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1417" y="459492"/>
            <a:ext cx="8428383" cy="1021440"/>
          </a:xfrm>
        </p:spPr>
        <p:txBody>
          <a:bodyPr/>
          <a:lstStyle/>
          <a:p>
            <a:r>
              <a:rPr lang="en-GB" dirty="0" smtClean="0"/>
              <a:t>introduction</a:t>
            </a:r>
            <a:endParaRPr lang="en-GB" dirty="0"/>
          </a:p>
        </p:txBody>
      </p:sp>
      <p:sp>
        <p:nvSpPr>
          <p:cNvPr id="3" name="Content Placeholder 2"/>
          <p:cNvSpPr>
            <a:spLocks noGrp="1"/>
          </p:cNvSpPr>
          <p:nvPr>
            <p:ph sz="quarter" idx="13"/>
          </p:nvPr>
        </p:nvSpPr>
        <p:spPr>
          <a:xfrm>
            <a:off x="913774" y="1739348"/>
            <a:ext cx="10363826" cy="4800600"/>
          </a:xfrm>
        </p:spPr>
        <p:txBody>
          <a:bodyPr>
            <a:noAutofit/>
          </a:bodyPr>
          <a:lstStyle/>
          <a:p>
            <a:r>
              <a:rPr lang="en-GB" sz="2400" dirty="0" smtClean="0"/>
              <a:t>Every infrastructure require maintenance</a:t>
            </a:r>
          </a:p>
          <a:p>
            <a:r>
              <a:rPr lang="en-GB" sz="2400" dirty="0" smtClean="0"/>
              <a:t>Every meaningful maintenance must be based on the real time condition of the infrastructure</a:t>
            </a:r>
          </a:p>
          <a:p>
            <a:r>
              <a:rPr lang="en-GB" sz="2400" dirty="0"/>
              <a:t>Different types of data are required for managing transportation infrastructure. Data collection technologies and data needs vary depending on which infrastructure element is evaluated. </a:t>
            </a:r>
            <a:endParaRPr lang="en-GB" sz="2400" dirty="0" smtClean="0"/>
          </a:p>
          <a:p>
            <a:r>
              <a:rPr lang="en-GB" sz="2400" dirty="0" smtClean="0"/>
              <a:t>In the road infrastructure, regular inspection and accurate data collection is required for reliable and informed maintenance decisions</a:t>
            </a:r>
            <a:endParaRPr lang="en-GB" sz="2400" dirty="0"/>
          </a:p>
        </p:txBody>
      </p:sp>
    </p:spTree>
    <p:extLst>
      <p:ext uri="{BB962C8B-B14F-4D97-AF65-F5344CB8AC3E}">
        <p14:creationId xmlns:p14="http://schemas.microsoft.com/office/powerpoint/2010/main" val="2166433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road inventory and condition survey</a:t>
            </a:r>
            <a:br>
              <a:rPr lang="en-GB" dirty="0"/>
            </a:br>
            <a:endParaRPr lang="en-GB" dirty="0"/>
          </a:p>
        </p:txBody>
      </p:sp>
      <p:sp>
        <p:nvSpPr>
          <p:cNvPr id="3" name="Content Placeholder 2"/>
          <p:cNvSpPr>
            <a:spLocks noGrp="1"/>
          </p:cNvSpPr>
          <p:nvPr>
            <p:ph sz="quarter" idx="13"/>
          </p:nvPr>
        </p:nvSpPr>
        <p:spPr/>
        <p:txBody>
          <a:bodyPr>
            <a:normAutofit/>
          </a:bodyPr>
          <a:lstStyle/>
          <a:p>
            <a:r>
              <a:rPr lang="en-GB" dirty="0"/>
              <a:t>The process of getting the data </a:t>
            </a:r>
            <a:r>
              <a:rPr lang="en-GB" dirty="0" smtClean="0"/>
              <a:t>that is  needed </a:t>
            </a:r>
            <a:r>
              <a:rPr lang="en-GB" dirty="0"/>
              <a:t>to make informed decisions about </a:t>
            </a:r>
            <a:r>
              <a:rPr lang="en-GB" dirty="0" smtClean="0"/>
              <a:t>the road </a:t>
            </a:r>
            <a:r>
              <a:rPr lang="en-GB" dirty="0"/>
              <a:t>network. Well documented validation, verification and quality systems ensure easy collection and reliable end results. </a:t>
            </a:r>
          </a:p>
          <a:p>
            <a:r>
              <a:rPr lang="en-GB" dirty="0" smtClean="0"/>
              <a:t>There </a:t>
            </a:r>
            <a:r>
              <a:rPr lang="en-GB" dirty="0"/>
              <a:t>are many technologies for the collection of data, but the data that is beneficial to the transportation agency in question as well as the appropriate equipment to be used to collect these data need to be decided. </a:t>
            </a:r>
          </a:p>
          <a:p>
            <a:r>
              <a:rPr lang="en-GB" dirty="0" smtClean="0"/>
              <a:t>These</a:t>
            </a:r>
            <a:r>
              <a:rPr lang="en-GB" dirty="0"/>
              <a:t> surveys are done to determine the condition of the pavement sub layers and the location of dangerous voids</a:t>
            </a:r>
            <a:r>
              <a:rPr lang="en-GB" dirty="0" smtClean="0"/>
              <a:t>.</a:t>
            </a:r>
          </a:p>
        </p:txBody>
      </p:sp>
    </p:spTree>
    <p:extLst>
      <p:ext uri="{BB962C8B-B14F-4D97-AF65-F5344CB8AC3E}">
        <p14:creationId xmlns:p14="http://schemas.microsoft.com/office/powerpoint/2010/main" val="2190848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0122" y="300465"/>
            <a:ext cx="9767478" cy="683509"/>
          </a:xfrm>
        </p:spPr>
        <p:txBody>
          <a:bodyPr/>
          <a:lstStyle/>
          <a:p>
            <a:r>
              <a:rPr lang="en-GB" dirty="0"/>
              <a:t>Why do we undertake this activities</a:t>
            </a:r>
          </a:p>
        </p:txBody>
      </p:sp>
      <p:sp>
        <p:nvSpPr>
          <p:cNvPr id="3" name="Content Placeholder 2"/>
          <p:cNvSpPr>
            <a:spLocks noGrp="1"/>
          </p:cNvSpPr>
          <p:nvPr>
            <p:ph sz="quarter" idx="13"/>
          </p:nvPr>
        </p:nvSpPr>
        <p:spPr>
          <a:xfrm>
            <a:off x="695739" y="1222513"/>
            <a:ext cx="10843591" cy="5277677"/>
          </a:xfrm>
        </p:spPr>
        <p:txBody>
          <a:bodyPr>
            <a:noAutofit/>
          </a:bodyPr>
          <a:lstStyle/>
          <a:p>
            <a:r>
              <a:rPr lang="en-GB" sz="2400" dirty="0"/>
              <a:t>The survey is conducted annually for budget planning and quantity assessment of maintenance works based on the conditions of target </a:t>
            </a:r>
            <a:r>
              <a:rPr lang="en-GB" sz="2400" dirty="0" smtClean="0"/>
              <a:t>roads</a:t>
            </a:r>
          </a:p>
          <a:p>
            <a:r>
              <a:rPr lang="en-GB" sz="2400" dirty="0"/>
              <a:t>The data collected should support the following objectives: </a:t>
            </a:r>
            <a:endParaRPr lang="en-GB" sz="2400" dirty="0" smtClean="0"/>
          </a:p>
          <a:p>
            <a:pPr lvl="1"/>
            <a:r>
              <a:rPr lang="en-GB" sz="2000" dirty="0" smtClean="0"/>
              <a:t> </a:t>
            </a:r>
            <a:r>
              <a:rPr lang="en-GB" sz="2000" dirty="0"/>
              <a:t>Provide the data required to support the approach to asset management </a:t>
            </a:r>
            <a:endParaRPr lang="en-GB" sz="2000" dirty="0" smtClean="0"/>
          </a:p>
          <a:p>
            <a:pPr lvl="1"/>
            <a:r>
              <a:rPr lang="en-GB" sz="2000" dirty="0" smtClean="0"/>
              <a:t>Describe </a:t>
            </a:r>
            <a:r>
              <a:rPr lang="en-GB" sz="2000" dirty="0"/>
              <a:t>the asset and its performance </a:t>
            </a:r>
            <a:endParaRPr lang="en-GB" sz="2000" dirty="0" smtClean="0"/>
          </a:p>
          <a:p>
            <a:pPr lvl="1"/>
            <a:r>
              <a:rPr lang="en-GB" sz="2000" dirty="0" smtClean="0"/>
              <a:t>Provide </a:t>
            </a:r>
            <a:r>
              <a:rPr lang="en-GB" sz="2000" dirty="0"/>
              <a:t>the basis for informed decision making </a:t>
            </a:r>
            <a:r>
              <a:rPr lang="en-GB" sz="2000" dirty="0" smtClean="0"/>
              <a:t> </a:t>
            </a:r>
          </a:p>
          <a:p>
            <a:pPr lvl="1"/>
            <a:r>
              <a:rPr lang="en-GB" sz="2000" dirty="0" smtClean="0"/>
              <a:t>Facilitate </a:t>
            </a:r>
            <a:r>
              <a:rPr lang="en-GB" sz="2000" dirty="0"/>
              <a:t>communications with stakeholders </a:t>
            </a:r>
            <a:r>
              <a:rPr lang="en-GB" sz="2000" dirty="0" smtClean="0"/>
              <a:t> </a:t>
            </a:r>
          </a:p>
          <a:p>
            <a:pPr lvl="1"/>
            <a:r>
              <a:rPr lang="en-GB" sz="2000" dirty="0" smtClean="0"/>
              <a:t>Inform </a:t>
            </a:r>
            <a:r>
              <a:rPr lang="en-GB" sz="2000" dirty="0"/>
              <a:t>the assessment and management of risk </a:t>
            </a:r>
            <a:r>
              <a:rPr lang="en-GB" sz="2000" dirty="0" smtClean="0"/>
              <a:t> </a:t>
            </a:r>
          </a:p>
          <a:p>
            <a:pPr lvl="1"/>
            <a:r>
              <a:rPr lang="en-GB" sz="2000" dirty="0" smtClean="0"/>
              <a:t>Support </a:t>
            </a:r>
            <a:r>
              <a:rPr lang="en-GB" sz="2000" dirty="0"/>
              <a:t>the management of statutory requirements </a:t>
            </a:r>
            <a:r>
              <a:rPr lang="en-GB" sz="2000" dirty="0" smtClean="0"/>
              <a:t> </a:t>
            </a:r>
          </a:p>
          <a:p>
            <a:pPr lvl="1"/>
            <a:r>
              <a:rPr lang="en-GB" sz="2000" dirty="0" smtClean="0"/>
              <a:t>Support </a:t>
            </a:r>
            <a:r>
              <a:rPr lang="en-GB" sz="2000" dirty="0"/>
              <a:t>continuous improvement</a:t>
            </a:r>
          </a:p>
        </p:txBody>
      </p:sp>
    </p:spTree>
    <p:extLst>
      <p:ext uri="{BB962C8B-B14F-4D97-AF65-F5344CB8AC3E}">
        <p14:creationId xmlns:p14="http://schemas.microsoft.com/office/powerpoint/2010/main" val="3969760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96548" y="618518"/>
            <a:ext cx="8199782" cy="723266"/>
          </a:xfrm>
        </p:spPr>
        <p:txBody>
          <a:bodyPr/>
          <a:lstStyle/>
          <a:p>
            <a:r>
              <a:rPr lang="en-GB" dirty="0"/>
              <a:t>What data to collect?</a:t>
            </a:r>
          </a:p>
        </p:txBody>
      </p:sp>
      <p:sp>
        <p:nvSpPr>
          <p:cNvPr id="3" name="Content Placeholder 2"/>
          <p:cNvSpPr>
            <a:spLocks noGrp="1"/>
          </p:cNvSpPr>
          <p:nvPr>
            <p:ph sz="quarter" idx="13"/>
          </p:nvPr>
        </p:nvSpPr>
        <p:spPr>
          <a:xfrm>
            <a:off x="347869" y="1451113"/>
            <a:ext cx="11350487" cy="5178287"/>
          </a:xfrm>
        </p:spPr>
        <p:txBody>
          <a:bodyPr>
            <a:normAutofit/>
          </a:bodyPr>
          <a:lstStyle/>
          <a:p>
            <a:r>
              <a:rPr lang="en-GB" sz="2400" dirty="0"/>
              <a:t>The data needed by any transportation agency are those that influence </a:t>
            </a:r>
            <a:r>
              <a:rPr lang="en-GB" sz="2400" dirty="0" smtClean="0"/>
              <a:t> </a:t>
            </a:r>
          </a:p>
          <a:p>
            <a:pPr lvl="1"/>
            <a:r>
              <a:rPr lang="en-GB" sz="2000" dirty="0" smtClean="0"/>
              <a:t>The </a:t>
            </a:r>
            <a:r>
              <a:rPr lang="en-GB" sz="2000" dirty="0"/>
              <a:t>cost to replace or maintain road assets, </a:t>
            </a:r>
            <a:r>
              <a:rPr lang="en-GB" sz="2000" dirty="0" smtClean="0"/>
              <a:t> </a:t>
            </a:r>
          </a:p>
          <a:p>
            <a:pPr lvl="1"/>
            <a:r>
              <a:rPr lang="en-GB" sz="2000" dirty="0" smtClean="0"/>
              <a:t>Maintenance </a:t>
            </a:r>
            <a:r>
              <a:rPr lang="en-GB" sz="2000" dirty="0"/>
              <a:t>or rehabilitation treatment options, </a:t>
            </a:r>
            <a:r>
              <a:rPr lang="en-GB" sz="2000" dirty="0" smtClean="0"/>
              <a:t> </a:t>
            </a:r>
          </a:p>
          <a:p>
            <a:pPr lvl="1"/>
            <a:r>
              <a:rPr lang="en-GB" sz="2000" dirty="0" smtClean="0"/>
              <a:t>Influences </a:t>
            </a:r>
            <a:r>
              <a:rPr lang="en-GB" sz="2000" dirty="0"/>
              <a:t>on management decisions, and </a:t>
            </a:r>
            <a:r>
              <a:rPr lang="en-GB" sz="2000" dirty="0" smtClean="0"/>
              <a:t> </a:t>
            </a:r>
          </a:p>
          <a:p>
            <a:pPr lvl="1"/>
            <a:r>
              <a:rPr lang="en-GB" sz="2000" dirty="0" smtClean="0"/>
              <a:t>Service </a:t>
            </a:r>
            <a:r>
              <a:rPr lang="en-GB" sz="2000" dirty="0"/>
              <a:t>life</a:t>
            </a:r>
            <a:r>
              <a:rPr lang="en-GB" sz="2000" dirty="0" smtClean="0"/>
              <a:t>.</a:t>
            </a:r>
          </a:p>
          <a:p>
            <a:r>
              <a:rPr lang="en-GB" sz="2400" dirty="0"/>
              <a:t>In principle, asset management data falls into two main types and can be grouped as follows: </a:t>
            </a:r>
            <a:r>
              <a:rPr lang="en-GB" sz="2400" dirty="0" smtClean="0"/>
              <a:t>	</a:t>
            </a:r>
          </a:p>
          <a:p>
            <a:pPr lvl="1"/>
            <a:r>
              <a:rPr lang="en-GB" sz="2200" dirty="0" smtClean="0"/>
              <a:t>Inventory </a:t>
            </a:r>
            <a:r>
              <a:rPr lang="en-GB" sz="2200" dirty="0"/>
              <a:t>data: Data that are mostly static in nature and describe the physical element of the road system and </a:t>
            </a:r>
            <a:endParaRPr lang="en-GB" sz="2200" dirty="0" smtClean="0"/>
          </a:p>
          <a:p>
            <a:pPr lvl="1"/>
            <a:r>
              <a:rPr lang="en-GB" sz="2200" dirty="0" smtClean="0"/>
              <a:t>road </a:t>
            </a:r>
            <a:r>
              <a:rPr lang="en-GB" sz="2200" dirty="0"/>
              <a:t>assets </a:t>
            </a:r>
            <a:r>
              <a:rPr lang="en-GB" sz="2200" dirty="0" smtClean="0"/>
              <a:t>Condition </a:t>
            </a:r>
            <a:r>
              <a:rPr lang="en-GB" sz="2200" dirty="0"/>
              <a:t>data: Data that describe the condition of the assets; these data markedly change over time</a:t>
            </a:r>
            <a:endParaRPr lang="en-GB" dirty="0" smtClean="0"/>
          </a:p>
        </p:txBody>
      </p:sp>
    </p:spTree>
    <p:extLst>
      <p:ext uri="{BB962C8B-B14F-4D97-AF65-F5344CB8AC3E}">
        <p14:creationId xmlns:p14="http://schemas.microsoft.com/office/powerpoint/2010/main" val="1865130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913774" y="1948070"/>
            <a:ext cx="10363826" cy="3843129"/>
          </a:xfrm>
        </p:spPr>
        <p:txBody>
          <a:bodyPr>
            <a:normAutofit/>
          </a:bodyPr>
          <a:lstStyle/>
          <a:p>
            <a:r>
              <a:rPr lang="en-GB" sz="2400" dirty="0"/>
              <a:t>Other data used for transportation asset management can be grouped as follows: </a:t>
            </a:r>
            <a:endParaRPr lang="en-GB" sz="2400" dirty="0" smtClean="0"/>
          </a:p>
          <a:p>
            <a:pPr lvl="1"/>
            <a:r>
              <a:rPr lang="en-GB" sz="2000" dirty="0" smtClean="0"/>
              <a:t>Traffic </a:t>
            </a:r>
            <a:r>
              <a:rPr lang="en-GB" sz="2000" dirty="0"/>
              <a:t>data </a:t>
            </a:r>
            <a:endParaRPr lang="en-GB" sz="2000" dirty="0" smtClean="0"/>
          </a:p>
          <a:p>
            <a:pPr lvl="1"/>
            <a:r>
              <a:rPr lang="en-GB" sz="2000" dirty="0" smtClean="0"/>
              <a:t>Financial </a:t>
            </a:r>
            <a:r>
              <a:rPr lang="en-GB" sz="2000" dirty="0"/>
              <a:t>data </a:t>
            </a:r>
            <a:endParaRPr lang="en-GB" sz="2000" dirty="0" smtClean="0"/>
          </a:p>
          <a:p>
            <a:pPr lvl="1"/>
            <a:r>
              <a:rPr lang="en-GB" sz="2000" dirty="0" smtClean="0"/>
              <a:t>Asset </a:t>
            </a:r>
            <a:r>
              <a:rPr lang="en-GB" sz="2000" dirty="0"/>
              <a:t>management activities data </a:t>
            </a:r>
            <a:endParaRPr lang="en-GB" sz="2000" dirty="0" smtClean="0"/>
          </a:p>
          <a:p>
            <a:pPr lvl="1"/>
            <a:r>
              <a:rPr lang="en-GB" sz="2000" dirty="0" smtClean="0"/>
              <a:t>Resource </a:t>
            </a:r>
            <a:r>
              <a:rPr lang="en-GB" sz="2000" dirty="0"/>
              <a:t>allocation data</a:t>
            </a:r>
          </a:p>
        </p:txBody>
      </p:sp>
      <p:sp>
        <p:nvSpPr>
          <p:cNvPr id="4" name="Title 1"/>
          <p:cNvSpPr>
            <a:spLocks noGrp="1"/>
          </p:cNvSpPr>
          <p:nvPr>
            <p:ph type="title"/>
          </p:nvPr>
        </p:nvSpPr>
        <p:spPr>
          <a:xfrm>
            <a:off x="913775" y="618518"/>
            <a:ext cx="10364451" cy="1180465"/>
          </a:xfrm>
        </p:spPr>
        <p:txBody>
          <a:bodyPr/>
          <a:lstStyle/>
          <a:p>
            <a:r>
              <a:rPr lang="en-GB" dirty="0"/>
              <a:t>What data to collect?</a:t>
            </a:r>
          </a:p>
        </p:txBody>
      </p:sp>
    </p:spTree>
    <p:extLst>
      <p:ext uri="{BB962C8B-B14F-4D97-AF65-F5344CB8AC3E}">
        <p14:creationId xmlns:p14="http://schemas.microsoft.com/office/powerpoint/2010/main" val="3802092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0185" y="150167"/>
            <a:ext cx="8965581" cy="749365"/>
          </a:xfrm>
        </p:spPr>
        <p:txBody>
          <a:bodyPr/>
          <a:lstStyle/>
          <a:p>
            <a:r>
              <a:rPr lang="en-GB" dirty="0" smtClean="0"/>
              <a:t>WHAT DATA TO COLLECT</a:t>
            </a:r>
            <a:endParaRPr lang="en-GB" dirty="0"/>
          </a:p>
        </p:txBody>
      </p:sp>
      <p:graphicFrame>
        <p:nvGraphicFramePr>
          <p:cNvPr id="4" name="Content Placeholder 3"/>
          <p:cNvGraphicFramePr>
            <a:graphicFrameLocks noGrp="1"/>
          </p:cNvGraphicFramePr>
          <p:nvPr>
            <p:ph sz="quarter" idx="13"/>
            <p:extLst>
              <p:ext uri="{D42A27DB-BD31-4B8C-83A1-F6EECF244321}">
                <p14:modId xmlns:p14="http://schemas.microsoft.com/office/powerpoint/2010/main" val="3121770809"/>
              </p:ext>
            </p:extLst>
          </p:nvPr>
        </p:nvGraphicFramePr>
        <p:xfrm>
          <a:off x="850536" y="899532"/>
          <a:ext cx="9790043" cy="5852160"/>
        </p:xfrm>
        <a:graphic>
          <a:graphicData uri="http://schemas.openxmlformats.org/drawingml/2006/table">
            <a:tbl>
              <a:tblPr firstRow="1" bandRow="1">
                <a:tableStyleId>{5C22544A-7EE6-4342-B048-85BDC9FD1C3A}</a:tableStyleId>
              </a:tblPr>
              <a:tblGrid>
                <a:gridCol w="3506042"/>
                <a:gridCol w="1716945"/>
                <a:gridCol w="208280"/>
                <a:gridCol w="1289573"/>
                <a:gridCol w="220980"/>
                <a:gridCol w="1450252"/>
                <a:gridCol w="208280"/>
                <a:gridCol w="1189691"/>
              </a:tblGrid>
              <a:tr h="187956">
                <a:tc gridSpan="8">
                  <a:txBody>
                    <a:bodyPr/>
                    <a:lstStyle/>
                    <a:p>
                      <a:pPr algn="ctr"/>
                      <a:r>
                        <a:rPr lang="en-GB" dirty="0" smtClean="0"/>
                        <a:t>TYPES</a:t>
                      </a:r>
                      <a:r>
                        <a:rPr lang="en-GB" baseline="0" dirty="0" smtClean="0"/>
                        <a:t> OF ROADS</a:t>
                      </a:r>
                      <a:endParaRPr lang="en-GB" dirty="0"/>
                    </a:p>
                  </a:txBody>
                  <a:tcPr anchor="ct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r>
              <a:tr h="187956">
                <a:tc>
                  <a:txBody>
                    <a:bodyPr/>
                    <a:lstStyle/>
                    <a:p>
                      <a:r>
                        <a:rPr lang="en-GB" dirty="0" smtClean="0"/>
                        <a:t>ROAD</a:t>
                      </a:r>
                      <a:r>
                        <a:rPr lang="en-GB" baseline="0" dirty="0" smtClean="0"/>
                        <a:t> CHARACTERISTIC DATA</a:t>
                      </a:r>
                      <a:endParaRPr lang="en-GB" dirty="0"/>
                    </a:p>
                  </a:txBody>
                  <a:tcPr/>
                </a:tc>
                <a:tc>
                  <a:txBody>
                    <a:bodyPr/>
                    <a:lstStyle/>
                    <a:p>
                      <a:r>
                        <a:rPr lang="en-GB" dirty="0" smtClean="0"/>
                        <a:t>LIMITED ACCESS</a:t>
                      </a:r>
                      <a:endParaRPr lang="en-GB" dirty="0"/>
                    </a:p>
                  </a:txBody>
                  <a:tcPr/>
                </a:tc>
                <a:tc>
                  <a:txBody>
                    <a:bodyPr/>
                    <a:lstStyle/>
                    <a:p>
                      <a:endParaRPr lang="en-GB"/>
                    </a:p>
                  </a:txBody>
                  <a:tcPr/>
                </a:tc>
                <a:tc>
                  <a:txBody>
                    <a:bodyPr/>
                    <a:lstStyle/>
                    <a:p>
                      <a:r>
                        <a:rPr lang="en-GB" dirty="0" smtClean="0"/>
                        <a:t>ARTERIALS</a:t>
                      </a:r>
                      <a:endParaRPr lang="en-GB" dirty="0"/>
                    </a:p>
                  </a:txBody>
                  <a:tcPr/>
                </a:tc>
                <a:tc>
                  <a:txBody>
                    <a:bodyPr/>
                    <a:lstStyle/>
                    <a:p>
                      <a:endParaRPr lang="en-GB" dirty="0"/>
                    </a:p>
                  </a:txBody>
                  <a:tcPr/>
                </a:tc>
                <a:tc>
                  <a:txBody>
                    <a:bodyPr/>
                    <a:lstStyle/>
                    <a:p>
                      <a:r>
                        <a:rPr lang="en-GB" dirty="0" smtClean="0"/>
                        <a:t>COLLECTORS</a:t>
                      </a:r>
                      <a:endParaRPr lang="en-GB" dirty="0"/>
                    </a:p>
                  </a:txBody>
                  <a:tcPr/>
                </a:tc>
                <a:tc>
                  <a:txBody>
                    <a:bodyPr/>
                    <a:lstStyle/>
                    <a:p>
                      <a:endParaRPr lang="en-GB" dirty="0"/>
                    </a:p>
                  </a:txBody>
                  <a:tcPr/>
                </a:tc>
                <a:tc>
                  <a:txBody>
                    <a:bodyPr/>
                    <a:lstStyle/>
                    <a:p>
                      <a:r>
                        <a:rPr lang="en-GB" dirty="0" smtClean="0"/>
                        <a:t>LOCALS</a:t>
                      </a:r>
                      <a:endParaRPr lang="en-GB" dirty="0"/>
                    </a:p>
                  </a:txBody>
                  <a:tcPr/>
                </a:tc>
              </a:tr>
              <a:tr h="187956">
                <a:tc>
                  <a:txBody>
                    <a:bodyPr/>
                    <a:lstStyle/>
                    <a:p>
                      <a:r>
                        <a:rPr lang="en-GB" dirty="0" smtClean="0"/>
                        <a:t>CROSS SECTION ELEMENTS</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NUMBER OF LANES</a:t>
                      </a:r>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LANE WIDTH</a:t>
                      </a:r>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LANE TYPE</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r>
              <a:tr h="187956">
                <a:tc>
                  <a:txBody>
                    <a:bodyPr/>
                    <a:lstStyle/>
                    <a:p>
                      <a:r>
                        <a:rPr lang="en-GB" dirty="0" smtClean="0"/>
                        <a:t>SHOULDER WIDTH</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SHOULDER TYPE</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EDGE TREATMENTS(EDGE SAFETY)</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MEDIAN WIDTH</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MEDIAN TYPE</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r>
              <a:tr h="187956">
                <a:tc>
                  <a:txBody>
                    <a:bodyPr/>
                    <a:lstStyle/>
                    <a:p>
                      <a:r>
                        <a:rPr lang="en-GB" dirty="0" smtClean="0"/>
                        <a:t>ROW WIDTH</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r>
              <a:tr h="187956">
                <a:tc>
                  <a:txBody>
                    <a:bodyPr/>
                    <a:lstStyle/>
                    <a:p>
                      <a:r>
                        <a:rPr lang="en-GB" dirty="0" smtClean="0"/>
                        <a:t>CROSS SLOPE (NORMAL CROWN)</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r>
              <a:tr h="187956">
                <a:tc>
                  <a:txBody>
                    <a:bodyPr/>
                    <a:lstStyle/>
                    <a:p>
                      <a:r>
                        <a:rPr lang="en-GB" dirty="0" smtClean="0"/>
                        <a:t>BARRIERS (TYPES , LENGTH)</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r>
              <a:tr h="187956">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187956">
                <a:tc>
                  <a:txBody>
                    <a:bodyPr/>
                    <a:lstStyle/>
                    <a:p>
                      <a:r>
                        <a:rPr lang="en-GB" dirty="0" smtClean="0"/>
                        <a:t>ETC </a:t>
                      </a:r>
                      <a:r>
                        <a:rPr lang="en-GB" dirty="0" err="1" smtClean="0"/>
                        <a:t>ETC</a:t>
                      </a:r>
                      <a:r>
                        <a:rPr lang="en-GB" dirty="0" smtClean="0"/>
                        <a:t> </a:t>
                      </a:r>
                      <a:r>
                        <a:rPr lang="en-GB" dirty="0" err="1" smtClean="0"/>
                        <a:t>ETC</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bl>
          </a:graphicData>
        </a:graphic>
      </p:graphicFrame>
    </p:spTree>
    <p:extLst>
      <p:ext uri="{BB962C8B-B14F-4D97-AF65-F5344CB8AC3E}">
        <p14:creationId xmlns:p14="http://schemas.microsoft.com/office/powerpoint/2010/main" val="25207883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8859" y="176307"/>
            <a:ext cx="8956623" cy="528231"/>
          </a:xfrm>
        </p:spPr>
        <p:txBody>
          <a:bodyPr>
            <a:normAutofit fontScale="90000"/>
          </a:bodyPr>
          <a:lstStyle/>
          <a:p>
            <a:r>
              <a:rPr lang="en-GB" dirty="0" smtClean="0"/>
              <a:t>WHAT DATA TO COLLECT</a:t>
            </a:r>
            <a:endParaRPr lang="en-GB" dirty="0"/>
          </a:p>
        </p:txBody>
      </p:sp>
      <p:graphicFrame>
        <p:nvGraphicFramePr>
          <p:cNvPr id="6" name="Content Placeholder 5"/>
          <p:cNvGraphicFramePr>
            <a:graphicFrameLocks noGrp="1"/>
          </p:cNvGraphicFramePr>
          <p:nvPr>
            <p:ph sz="quarter" idx="13"/>
            <p:extLst>
              <p:ext uri="{D42A27DB-BD31-4B8C-83A1-F6EECF244321}">
                <p14:modId xmlns:p14="http://schemas.microsoft.com/office/powerpoint/2010/main" val="2212922041"/>
              </p:ext>
            </p:extLst>
          </p:nvPr>
        </p:nvGraphicFramePr>
        <p:xfrm>
          <a:off x="815940" y="1022143"/>
          <a:ext cx="10363200" cy="5601333"/>
        </p:xfrm>
        <a:graphic>
          <a:graphicData uri="http://schemas.openxmlformats.org/drawingml/2006/table">
            <a:tbl>
              <a:tblPr firstRow="1" bandRow="1">
                <a:tableStyleId>{5C22544A-7EE6-4342-B048-85BDC9FD1C3A}</a:tableStyleId>
              </a:tblPr>
              <a:tblGrid>
                <a:gridCol w="3586959"/>
                <a:gridCol w="1827199"/>
                <a:gridCol w="208280"/>
                <a:gridCol w="1371920"/>
                <a:gridCol w="232610"/>
                <a:gridCol w="1588169"/>
                <a:gridCol w="252663"/>
                <a:gridCol w="1295400"/>
              </a:tblGrid>
              <a:tr h="370840">
                <a:tc gridSpan="8">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smtClean="0">
                          <a:ln>
                            <a:noFill/>
                          </a:ln>
                          <a:solidFill>
                            <a:prstClr val="white"/>
                          </a:solidFill>
                          <a:effectLst/>
                          <a:uLnTx/>
                          <a:uFillTx/>
                          <a:latin typeface="+mn-lt"/>
                          <a:ea typeface="+mn-ea"/>
                          <a:cs typeface="+mn-cs"/>
                        </a:rPr>
                        <a:t>TYPES OF ROADS</a:t>
                      </a:r>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ROAD</a:t>
                      </a:r>
                      <a:r>
                        <a:rPr lang="en-GB" baseline="0" dirty="0" smtClean="0"/>
                        <a:t> CHARACTERISTIC DATA</a:t>
                      </a:r>
                      <a:endParaRPr lang="en-GB" dirty="0" smtClean="0"/>
                    </a:p>
                  </a:txBody>
                  <a:tcPr/>
                </a:tc>
                <a:tc>
                  <a:txBody>
                    <a:bodyPr/>
                    <a:lstStyle/>
                    <a:p>
                      <a:r>
                        <a:rPr lang="en-GB" dirty="0" smtClean="0"/>
                        <a:t>LIMITED ACCESS</a:t>
                      </a:r>
                      <a:endParaRPr lang="en-GB" dirty="0"/>
                    </a:p>
                  </a:txBody>
                  <a:tcPr/>
                </a:tc>
                <a:tc>
                  <a:txBody>
                    <a:bodyPr/>
                    <a:lstStyle/>
                    <a:p>
                      <a:endParaRPr lang="en-GB" dirty="0"/>
                    </a:p>
                  </a:txBody>
                  <a:tcPr/>
                </a:tc>
                <a:tc>
                  <a:txBody>
                    <a:bodyPr/>
                    <a:lstStyle/>
                    <a:p>
                      <a:r>
                        <a:rPr lang="en-GB" dirty="0" smtClean="0"/>
                        <a:t>ARTERIALS</a:t>
                      </a:r>
                      <a:endParaRPr lang="en-GB" dirty="0"/>
                    </a:p>
                  </a:txBody>
                  <a:tcPr/>
                </a:tc>
                <a:tc>
                  <a:txBody>
                    <a:bodyPr/>
                    <a:lstStyle/>
                    <a:p>
                      <a:endParaRPr lang="en-GB" dirty="0"/>
                    </a:p>
                  </a:txBody>
                  <a:tcPr/>
                </a:tc>
                <a:tc>
                  <a:txBody>
                    <a:bodyPr/>
                    <a:lstStyle/>
                    <a:p>
                      <a:r>
                        <a:rPr lang="en-GB" dirty="0" smtClean="0"/>
                        <a:t>COLLECTORS</a:t>
                      </a:r>
                      <a:endParaRPr lang="en-GB" dirty="0"/>
                    </a:p>
                  </a:txBody>
                  <a:tcPr/>
                </a:tc>
                <a:tc>
                  <a:txBody>
                    <a:bodyPr/>
                    <a:lstStyle/>
                    <a:p>
                      <a:endParaRPr lang="en-GB"/>
                    </a:p>
                  </a:txBody>
                  <a:tcPr/>
                </a:tc>
                <a:tc>
                  <a:txBody>
                    <a:bodyPr/>
                    <a:lstStyle/>
                    <a:p>
                      <a:r>
                        <a:rPr lang="en-GB" dirty="0" smtClean="0"/>
                        <a:t>LOCALS</a:t>
                      </a:r>
                      <a:endParaRPr lang="en-GB" dirty="0"/>
                    </a:p>
                  </a:txBody>
                  <a:tcPr/>
                </a:tc>
              </a:tr>
              <a:tr h="40957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smtClean="0">
                          <a:ln>
                            <a:noFill/>
                          </a:ln>
                          <a:solidFill>
                            <a:prstClr val="black"/>
                          </a:solidFill>
                          <a:effectLst/>
                          <a:uLnTx/>
                          <a:uFillTx/>
                          <a:latin typeface="+mn-lt"/>
                          <a:ea typeface="+mn-ea"/>
                          <a:cs typeface="+mn-cs"/>
                        </a:rPr>
                        <a:t>ROADWAY STRUCTURE ELEMENTS</a:t>
                      </a:r>
                    </a:p>
                  </a:txBody>
                  <a:tcPr/>
                </a:tc>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a:p>
                  </a:txBody>
                  <a:tcPr/>
                </a:tc>
              </a:tr>
              <a:tr h="370840">
                <a:tc>
                  <a:txBody>
                    <a:bodyPr/>
                    <a:lstStyle/>
                    <a:p>
                      <a:r>
                        <a:rPr lang="en-GB" dirty="0" smtClean="0"/>
                        <a:t>BRIDGES</a:t>
                      </a:r>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a:p>
                  </a:txBody>
                  <a:tcPr/>
                </a:tc>
              </a:tr>
              <a:tr h="370840">
                <a:tc>
                  <a:txBody>
                    <a:bodyPr/>
                    <a:lstStyle/>
                    <a:p>
                      <a:r>
                        <a:rPr lang="en-GB" dirty="0" smtClean="0"/>
                        <a:t>RAILROAD CROSSING</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MULTI</a:t>
                      </a:r>
                      <a:r>
                        <a:rPr lang="en-GB" baseline="0" dirty="0" smtClean="0"/>
                        <a:t> – USED PATH / BIKE PATH</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PEDESTRIAN FACILITIES</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TUNNELS</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GEOMETRIC ELEMENTS</a:t>
                      </a:r>
                      <a:endParaRPr lang="en-GB" dirty="0"/>
                    </a:p>
                  </a:txBody>
                  <a:tcPr/>
                </a:tc>
                <a:tc>
                  <a:txBody>
                    <a:bodyPr/>
                    <a:lstStyle/>
                    <a:p>
                      <a:endParaRPr lang="en-GB" dirty="0"/>
                    </a:p>
                  </a:txBody>
                  <a:tcPr/>
                </a:tc>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GRADE </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VERTICAL CURVATURE</a:t>
                      </a:r>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HORIZONTAL CURVATURE</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SUPERELEVATION</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SIGHT DISTANCE</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SPEED LIMIT</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bl>
          </a:graphicData>
        </a:graphic>
      </p:graphicFrame>
    </p:spTree>
    <p:extLst>
      <p:ext uri="{BB962C8B-B14F-4D97-AF65-F5344CB8AC3E}">
        <p14:creationId xmlns:p14="http://schemas.microsoft.com/office/powerpoint/2010/main" val="6843815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82668" y="261527"/>
            <a:ext cx="10364451" cy="502561"/>
          </a:xfrm>
        </p:spPr>
        <p:txBody>
          <a:bodyPr>
            <a:normAutofit fontScale="90000"/>
          </a:bodyPr>
          <a:lstStyle/>
          <a:p>
            <a:r>
              <a:rPr lang="en-GB" dirty="0" smtClean="0"/>
              <a:t>WHAT DATA TPO COLLECT</a:t>
            </a:r>
            <a:endParaRPr lang="en-GB" dirty="0"/>
          </a:p>
        </p:txBody>
      </p:sp>
      <p:graphicFrame>
        <p:nvGraphicFramePr>
          <p:cNvPr id="5" name="Content Placeholder 4"/>
          <p:cNvGraphicFramePr>
            <a:graphicFrameLocks noGrp="1"/>
          </p:cNvGraphicFramePr>
          <p:nvPr>
            <p:ph sz="quarter" idx="13"/>
            <p:extLst>
              <p:ext uri="{D42A27DB-BD31-4B8C-83A1-F6EECF244321}">
                <p14:modId xmlns:p14="http://schemas.microsoft.com/office/powerpoint/2010/main" val="2279764372"/>
              </p:ext>
            </p:extLst>
          </p:nvPr>
        </p:nvGraphicFramePr>
        <p:xfrm>
          <a:off x="909499" y="956287"/>
          <a:ext cx="10363200" cy="4450080"/>
        </p:xfrm>
        <a:graphic>
          <a:graphicData uri="http://schemas.openxmlformats.org/drawingml/2006/table">
            <a:tbl>
              <a:tblPr firstRow="1" bandRow="1">
                <a:tableStyleId>{5C22544A-7EE6-4342-B048-85BDC9FD1C3A}</a:tableStyleId>
              </a:tblPr>
              <a:tblGrid>
                <a:gridCol w="3481137"/>
                <a:gridCol w="1548063"/>
                <a:gridCol w="248653"/>
                <a:gridCol w="1596189"/>
                <a:gridCol w="240632"/>
                <a:gridCol w="1716505"/>
                <a:gridCol w="236621"/>
                <a:gridCol w="1295400"/>
              </a:tblGrid>
              <a:tr h="370840">
                <a:tc>
                  <a:txBody>
                    <a:bodyPr/>
                    <a:lstStyle/>
                    <a:p>
                      <a:r>
                        <a:rPr lang="en-GB" dirty="0" smtClean="0"/>
                        <a:t>SIGN INVENTORY</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370840">
                <a:tc>
                  <a:txBody>
                    <a:bodyPr/>
                    <a:lstStyle/>
                    <a:p>
                      <a:r>
                        <a:rPr lang="en-GB" dirty="0" smtClean="0"/>
                        <a:t>TRUCK WEIGHT RESTRICTION</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370840">
                <a:tc>
                  <a:txBody>
                    <a:bodyPr/>
                    <a:lstStyle/>
                    <a:p>
                      <a:r>
                        <a:rPr lang="en-GB" dirty="0" smtClean="0"/>
                        <a:t>INTERSECTION ELEMENTS</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370840">
                <a:tc>
                  <a:txBody>
                    <a:bodyPr/>
                    <a:lstStyle/>
                    <a:p>
                      <a:r>
                        <a:rPr lang="en-GB" dirty="0" smtClean="0"/>
                        <a:t>NUMBER OF LANES / APPROACH</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SIGNAL TIMINGS</a:t>
                      </a:r>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r>
              <a:tr h="370840">
                <a:tc>
                  <a:txBody>
                    <a:bodyPr/>
                    <a:lstStyle/>
                    <a:p>
                      <a:r>
                        <a:rPr lang="en-GB" dirty="0" smtClean="0"/>
                        <a:t>TRFFIC CONTROL</a:t>
                      </a:r>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r>
              <a:tr h="370840">
                <a:tc>
                  <a:txBody>
                    <a:bodyPr/>
                    <a:lstStyle/>
                    <a:p>
                      <a:r>
                        <a:rPr lang="en-GB" dirty="0" smtClean="0"/>
                        <a:t>PAVEMENT ELEMENTS</a:t>
                      </a:r>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PAVEMENT MATERIALS</a:t>
                      </a:r>
                      <a:endParaRPr lang="en-GB" dirty="0"/>
                    </a:p>
                  </a:txBody>
                  <a:tcPr/>
                </a:tc>
                <a:tc>
                  <a:txBody>
                    <a:bodyPr/>
                    <a:lstStyle/>
                    <a:p>
                      <a:endParaRPr lang="en-GB"/>
                    </a:p>
                  </a:txBody>
                  <a:tcPr/>
                </a:tc>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dirty="0"/>
                    </a:p>
                  </a:txBody>
                  <a:tcPr/>
                </a:tc>
              </a:tr>
              <a:tr h="370840">
                <a:tc>
                  <a:txBody>
                    <a:bodyPr/>
                    <a:lstStyle/>
                    <a:p>
                      <a:r>
                        <a:rPr lang="en-GB" dirty="0" smtClean="0"/>
                        <a:t>PAVEMENT DISTRESS DATA</a:t>
                      </a:r>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SKID RESISTANCE</a:t>
                      </a:r>
                      <a:endParaRPr lang="en-GB" dirty="0"/>
                    </a:p>
                  </a:txBody>
                  <a:tcPr/>
                </a:tc>
                <a:tc>
                  <a:txBody>
                    <a:bodyPr/>
                    <a:lstStyle/>
                    <a:p>
                      <a:endParaRPr lang="en-GB" dirty="0"/>
                    </a:p>
                  </a:txBody>
                  <a:tcPr/>
                </a:tc>
                <a:tc>
                  <a:txBody>
                    <a:bodyPr/>
                    <a:lstStyle/>
                    <a:p>
                      <a:endParaRPr lang="en-GB"/>
                    </a:p>
                  </a:txBody>
                  <a:tcPr/>
                </a:tc>
                <a:tc>
                  <a:txBody>
                    <a:bodyPr/>
                    <a:lstStyle/>
                    <a:p>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RIDE QUALITY</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r h="370840">
                <a:tc>
                  <a:txBody>
                    <a:bodyPr/>
                    <a:lstStyle/>
                    <a:p>
                      <a:r>
                        <a:rPr lang="en-GB" dirty="0" smtClean="0"/>
                        <a:t>PAVEMENT MARKINGS</a:t>
                      </a:r>
                      <a:endParaRPr lang="en-GB" dirty="0"/>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bl>
          </a:graphicData>
        </a:graphic>
      </p:graphicFrame>
    </p:spTree>
    <p:extLst>
      <p:ext uri="{BB962C8B-B14F-4D97-AF65-F5344CB8AC3E}">
        <p14:creationId xmlns:p14="http://schemas.microsoft.com/office/powerpoint/2010/main" val="14891865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618517"/>
            <a:ext cx="10364451" cy="981683"/>
          </a:xfrm>
        </p:spPr>
        <p:txBody>
          <a:bodyPr/>
          <a:lstStyle/>
          <a:p>
            <a:r>
              <a:rPr lang="en-GB" dirty="0" smtClean="0"/>
              <a:t>HOW IT IS DONE</a:t>
            </a:r>
            <a:endParaRPr lang="en-GB" dirty="0"/>
          </a:p>
        </p:txBody>
      </p:sp>
      <p:sp>
        <p:nvSpPr>
          <p:cNvPr id="3" name="Content Placeholder 2"/>
          <p:cNvSpPr>
            <a:spLocks noGrp="1"/>
          </p:cNvSpPr>
          <p:nvPr>
            <p:ph sz="quarter" idx="13"/>
          </p:nvPr>
        </p:nvSpPr>
        <p:spPr>
          <a:xfrm>
            <a:off x="913774" y="1779104"/>
            <a:ext cx="10363826" cy="4012095"/>
          </a:xfrm>
        </p:spPr>
        <p:txBody>
          <a:bodyPr>
            <a:normAutofit/>
          </a:bodyPr>
          <a:lstStyle/>
          <a:p>
            <a:r>
              <a:rPr lang="en-GB" sz="2400" dirty="0" smtClean="0"/>
              <a:t>THERE ARE DIFFERENT TECHNOLOGIES AVAILABLE TODAY</a:t>
            </a:r>
          </a:p>
          <a:p>
            <a:r>
              <a:rPr lang="en-GB" sz="2400" dirty="0"/>
              <a:t>ARRB offers quality data collection, </a:t>
            </a:r>
            <a:endParaRPr lang="en-GB" sz="2400" dirty="0" smtClean="0"/>
          </a:p>
          <a:p>
            <a:r>
              <a:rPr lang="en-GB" sz="2400" dirty="0" smtClean="0"/>
              <a:t>field </a:t>
            </a:r>
            <a:r>
              <a:rPr lang="en-GB" sz="2400" dirty="0"/>
              <a:t>inventory, photo/video </a:t>
            </a:r>
            <a:r>
              <a:rPr lang="en-GB" sz="2400" dirty="0" smtClean="0"/>
              <a:t>log</a:t>
            </a:r>
            <a:r>
              <a:rPr lang="en-GB" sz="2400" dirty="0"/>
              <a:t>, integrated Global Positioning System (GPS)/Geographic Information Systems (GIS) </a:t>
            </a:r>
            <a:r>
              <a:rPr lang="en-GB" sz="2400" dirty="0" smtClean="0"/>
              <a:t>mapping </a:t>
            </a:r>
            <a:r>
              <a:rPr lang="en-GB" sz="2400" dirty="0"/>
              <a:t>systems, aerial photography, satellite imagery, airborne Light Detection and </a:t>
            </a:r>
            <a:r>
              <a:rPr lang="en-GB" sz="2400" dirty="0" smtClean="0"/>
              <a:t>Ranging (LiDAR</a:t>
            </a:r>
            <a:r>
              <a:rPr lang="en-GB" sz="2400" dirty="0"/>
              <a:t>), terrestrial laser scanners, and mobile LiDAR</a:t>
            </a:r>
          </a:p>
        </p:txBody>
      </p:sp>
    </p:spTree>
    <p:extLst>
      <p:ext uri="{BB962C8B-B14F-4D97-AF65-F5344CB8AC3E}">
        <p14:creationId xmlns:p14="http://schemas.microsoft.com/office/powerpoint/2010/main" val="29893840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sz="quarter" idx="13"/>
          </p:nvPr>
        </p:nvSpPr>
        <p:spPr/>
        <p:txBody>
          <a:bodyPr/>
          <a:lstStyle/>
          <a:p>
            <a:r>
              <a:rPr lang="en-GB" dirty="0" smtClean="0"/>
              <a:t>WITHOUT AN ACCURATE AND RELIABLE DATA YOUR PLAN FOR ROAD MAINTENANCE WILL SUFFER</a:t>
            </a:r>
          </a:p>
          <a:p>
            <a:r>
              <a:rPr lang="en-GB" dirty="0" smtClean="0"/>
              <a:t>IT IS TIME WE BEGUN TO TAKE ROAD INFRASTRUCTURE MAINTENANCE SERIOUSLY TO PRESERVE OUR AGING ASSETS</a:t>
            </a:r>
            <a:endParaRPr lang="en-GB" dirty="0"/>
          </a:p>
        </p:txBody>
      </p:sp>
    </p:spTree>
    <p:extLst>
      <p:ext uri="{BB962C8B-B14F-4D97-AF65-F5344CB8AC3E}">
        <p14:creationId xmlns:p14="http://schemas.microsoft.com/office/powerpoint/2010/main" val="1595177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3654" y="2357864"/>
            <a:ext cx="10364451" cy="1596177"/>
          </a:xfrm>
        </p:spPr>
        <p:txBody>
          <a:bodyPr>
            <a:normAutofit/>
          </a:bodyPr>
          <a:lstStyle/>
          <a:p>
            <a:r>
              <a:rPr lang="en-GB" sz="4800" dirty="0" smtClean="0"/>
              <a:t>THANKS FOR YOUR ATTENTION</a:t>
            </a:r>
            <a:endParaRPr lang="en-GB" sz="4800" dirty="0"/>
          </a:p>
        </p:txBody>
      </p:sp>
    </p:spTree>
    <p:extLst>
      <p:ext uri="{BB962C8B-B14F-4D97-AF65-F5344CB8AC3E}">
        <p14:creationId xmlns:p14="http://schemas.microsoft.com/office/powerpoint/2010/main" val="3766638863"/>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Droplet</Template>
  <TotalTime>315</TotalTime>
  <Words>583</Words>
  <Application>Microsoft Office PowerPoint</Application>
  <PresentationFormat>Widescreen</PresentationFormat>
  <Paragraphs>110</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vt:lpstr>
      <vt:lpstr>Tw Cen MT</vt:lpstr>
      <vt:lpstr>Droplet</vt:lpstr>
      <vt:lpstr>Orientation for TECHNITIAN engineers</vt:lpstr>
      <vt:lpstr>outline</vt:lpstr>
      <vt:lpstr>introduction</vt:lpstr>
      <vt:lpstr>What is road inventory and condition survey </vt:lpstr>
      <vt:lpstr>Why do we undertake this activities</vt:lpstr>
      <vt:lpstr>What data to collect?</vt:lpstr>
      <vt:lpstr>What data to collect?</vt:lpstr>
      <vt:lpstr>WHAT DATA TO COLLECT</vt:lpstr>
      <vt:lpstr>WHAT DATA TO COLLECT</vt:lpstr>
      <vt:lpstr>WHAT DATA TPO COLLECT</vt:lpstr>
      <vt:lpstr>HOW IT IS DONE</vt:lpstr>
      <vt:lpstr>CONCLUSION</vt:lpstr>
      <vt:lpstr>THANKS FOR YOUR ATTENTION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Orientation for assistant engineers</dc:title>
  <dc:creator>Windows User</dc:creator>
  <cp:lastModifiedBy>Windows User</cp:lastModifiedBy>
  <cp:revision>21</cp:revision>
  <dcterms:created xsi:type="dcterms:W3CDTF">2018-10-02T10:35:46Z</dcterms:created>
  <dcterms:modified xsi:type="dcterms:W3CDTF">2018-10-04T00:06:01Z</dcterms:modified>
</cp:coreProperties>
</file>