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omments/comment1.xml" ContentType="application/vnd.openxmlformats-officedocument.presentationml.comment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62"/>
  </p:notesMasterIdLst>
  <p:sldIdLst>
    <p:sldId id="257" r:id="rId2"/>
    <p:sldId id="258" r:id="rId3"/>
    <p:sldId id="284" r:id="rId4"/>
    <p:sldId id="285" r:id="rId5"/>
    <p:sldId id="294" r:id="rId6"/>
    <p:sldId id="295" r:id="rId7"/>
    <p:sldId id="296" r:id="rId8"/>
    <p:sldId id="260" r:id="rId9"/>
    <p:sldId id="262" r:id="rId10"/>
    <p:sldId id="280" r:id="rId11"/>
    <p:sldId id="319" r:id="rId12"/>
    <p:sldId id="281" r:id="rId13"/>
    <p:sldId id="263" r:id="rId14"/>
    <p:sldId id="306" r:id="rId15"/>
    <p:sldId id="320" r:id="rId16"/>
    <p:sldId id="315" r:id="rId17"/>
    <p:sldId id="293" r:id="rId18"/>
    <p:sldId id="264" r:id="rId19"/>
    <p:sldId id="266" r:id="rId20"/>
    <p:sldId id="291" r:id="rId21"/>
    <p:sldId id="321" r:id="rId22"/>
    <p:sldId id="297" r:id="rId23"/>
    <p:sldId id="298" r:id="rId24"/>
    <p:sldId id="265" r:id="rId25"/>
    <p:sldId id="299" r:id="rId26"/>
    <p:sldId id="267" r:id="rId27"/>
    <p:sldId id="316" r:id="rId28"/>
    <p:sldId id="317" r:id="rId29"/>
    <p:sldId id="300" r:id="rId30"/>
    <p:sldId id="301" r:id="rId31"/>
    <p:sldId id="302" r:id="rId32"/>
    <p:sldId id="268" r:id="rId33"/>
    <p:sldId id="269" r:id="rId34"/>
    <p:sldId id="270" r:id="rId35"/>
    <p:sldId id="271" r:id="rId36"/>
    <p:sldId id="272" r:id="rId37"/>
    <p:sldId id="283" r:id="rId38"/>
    <p:sldId id="326" r:id="rId39"/>
    <p:sldId id="327" r:id="rId40"/>
    <p:sldId id="328" r:id="rId41"/>
    <p:sldId id="275" r:id="rId42"/>
    <p:sldId id="276" r:id="rId43"/>
    <p:sldId id="278" r:id="rId44"/>
    <p:sldId id="318" r:id="rId45"/>
    <p:sldId id="334" r:id="rId46"/>
    <p:sldId id="303" r:id="rId47"/>
    <p:sldId id="335" r:id="rId48"/>
    <p:sldId id="332" r:id="rId49"/>
    <p:sldId id="307" r:id="rId50"/>
    <p:sldId id="309" r:id="rId51"/>
    <p:sldId id="310" r:id="rId52"/>
    <p:sldId id="311" r:id="rId53"/>
    <p:sldId id="308" r:id="rId54"/>
    <p:sldId id="312" r:id="rId55"/>
    <p:sldId id="314" r:id="rId56"/>
    <p:sldId id="313" r:id="rId57"/>
    <p:sldId id="329" r:id="rId58"/>
    <p:sldId id="330" r:id="rId59"/>
    <p:sldId id="331" r:id="rId60"/>
    <p:sldId id="333" r:id="rId61"/>
  </p:sldIdLst>
  <p:sldSz cx="12192000" cy="6858000"/>
  <p:notesSz cx="6858000" cy="9144000"/>
  <p:defaultTextStyle>
    <a:defPPr>
      <a:defRPr lang="en-GH"/>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nnalisa Caparello" initials="AC" lastIdx="1" clrIdx="0">
    <p:extLst>
      <p:ext uri="{19B8F6BF-5375-455C-9EA6-DF929625EA0E}">
        <p15:presenceInfo xmlns:p15="http://schemas.microsoft.com/office/powerpoint/2012/main" userId="S-1-5-21-889838981-920820592-1903951286-44172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3" d="100"/>
          <a:sy n="63" d="100"/>
        </p:scale>
        <p:origin x="80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commentAuthors" Target="commentAuthor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8-05-11T18:26:01.653" idx="1">
    <p:pos x="7680" y="0"/>
    <p:text>i don't know whether they will be doing a group simulation around this. if so, would be great to select 2-3 very different cases (e.g. a street child; a girl that has been forcefully married/sexually abused; an abandoned child; a child victim of severe physical abuse at home, etc. - so they can envision the spectrum of the circumstances and can think about all the possible stakeholders that they should involve / refer to.</p:text>
    <p:extLst>
      <p:ext uri="{C676402C-5697-4E1C-873F-D02D1690AC5C}">
        <p15:threadingInfo xmlns:p15="http://schemas.microsoft.com/office/powerpoint/2012/main" timeZoneBias="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H"/>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3262CE7-80D1-4B5B-8A80-22DC51448B05}" type="datetimeFigureOut">
              <a:rPr lang="en-GH" smtClean="0"/>
              <a:t>29/09/2022</a:t>
            </a:fld>
            <a:endParaRPr lang="en-GH"/>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H"/>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H"/>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H"/>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481E74B-BACD-49AC-8D00-F5AB2BC45CA6}" type="slidenum">
              <a:rPr lang="en-GH" smtClean="0"/>
              <a:t>‹#›</a:t>
            </a:fld>
            <a:endParaRPr lang="en-GH"/>
          </a:p>
        </p:txBody>
      </p:sp>
    </p:spTree>
    <p:extLst>
      <p:ext uri="{BB962C8B-B14F-4D97-AF65-F5344CB8AC3E}">
        <p14:creationId xmlns:p14="http://schemas.microsoft.com/office/powerpoint/2010/main" val="7168036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DA84A93-80BC-4BDC-9989-A55CFA8DA5B4}"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292462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DA84A93-80BC-4BDC-9989-A55CFA8DA5B4}"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0606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Children = 0-18 years old</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DA84A93-80BC-4BDC-9989-A55CFA8DA5B4}"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650546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Answer. </a:t>
            </a:r>
            <a:r>
              <a:rPr lang="en-US" b="1" dirty="0"/>
              <a:t>No</a:t>
            </a:r>
            <a:r>
              <a:rPr lang="en-US" dirty="0"/>
              <a:t>. The act applies to all children. Children in need of care and protection and in conflict with the law have special measures provided in the Act, but the Act is relevant for every child who is in Ghana. The Act is the overriding legislation for all children in need of care and protection</a:t>
            </a:r>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DA84A93-80BC-4BDC-9989-A55CFA8DA5B4}"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169525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t>(Child Protection Working Group. 2014. Inter-agency Guidelines for Case Management and Child Protection)</a:t>
            </a:r>
          </a:p>
          <a:p>
            <a:endParaRPr lang="en-US" sz="1200" dirty="0"/>
          </a:p>
          <a:p>
            <a:r>
              <a:rPr lang="en-US" dirty="0"/>
              <a:t>In other words, statutory case management is the process that must be followed when a child is</a:t>
            </a:r>
            <a:r>
              <a:rPr lang="en-US" baseline="0" dirty="0"/>
              <a:t> found to be in need of care and protection by a social worker. </a:t>
            </a: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DA84A93-80BC-4BDC-9989-A55CFA8DA5B4}"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176623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DA84A93-80BC-4BDC-9989-A55CFA8DA5B4}"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826551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Answer: </a:t>
            </a:r>
            <a:r>
              <a:rPr lang="en-US" b="1" dirty="0"/>
              <a:t>Yes</a:t>
            </a:r>
            <a:r>
              <a:rPr lang="en-US" dirty="0"/>
              <a:t>. The Children’s Act, 1998 (Act 560) Section 17 stipulates that </a:t>
            </a:r>
            <a:r>
              <a:rPr lang="en-US" i="1" dirty="0"/>
              <a:t>any person with information on child abuse, or a child in need of care and protection shall report the matter to the Department of Social Welfare. </a:t>
            </a:r>
          </a:p>
          <a:p>
            <a:r>
              <a:rPr lang="en-US" dirty="0"/>
              <a:t>This means the identification and reporting of actual and suspected child protection cases is the </a:t>
            </a:r>
            <a:r>
              <a:rPr lang="en-US" b="1" dirty="0"/>
              <a:t>responsibility of all Ghanaians </a:t>
            </a:r>
            <a:r>
              <a:rPr lang="en-US" dirty="0"/>
              <a:t>including family members, community members, religious leaders, traditional leaders, police, teachers, health care workers and social service professionals.</a:t>
            </a:r>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DA84A93-80BC-4BDC-9989-A55CFA8DA5B4}"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871104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important to clarify that this involve engaging in sex with someone that is below the age of 16 which in Ghana is the age for consent to sex</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DA84A93-80BC-4BDC-9989-A55CFA8DA5B4}"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897076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DA84A93-80BC-4BDC-9989-A55CFA8DA5B4}"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558870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Same sex interviewers: certain topics are very sensitive (e.g. sexual violence), there might be need to assess physical injuries/ disclose personal details (some of this things are taboo in </a:t>
            </a:r>
            <a:r>
              <a:rPr lang="en-US" dirty="0" err="1"/>
              <a:t>ghanian</a:t>
            </a:r>
            <a:r>
              <a:rPr lang="en-US" dirty="0"/>
              <a:t> culture from a gender perspective)</a:t>
            </a:r>
          </a:p>
          <a:p>
            <a:r>
              <a:rPr lang="en-US" dirty="0"/>
              <a:t>children/adolescent themselves can also suggest whether there is anyone in particular that they would like to be present</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DA84A93-80BC-4BDC-9989-A55CFA8DA5B4}"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283588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Case conferences are meetings held to review individual cases requiring an inter-agency response, with focus on addressing any immediate protection problems and coordination response actions for each individual case. Case conferencing is sometimes needed and is more formal than case planning or review meetings. It is usually only used in very complex cases. It attempts to explore multi-sector / interagency service options and to make formal decisions in the best interest of the client. Minutes are taken and the client can be invited to participate in some meetings but not all.</a:t>
            </a:r>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DA84A93-80BC-4BDC-9989-A55CFA8DA5B4}"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968114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endParaRPr lang="en-GH"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DA84A93-80BC-4BDC-9989-A55CFA8DA5B4}"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7687895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DA84A93-80BC-4BDC-9989-A55CFA8DA5B4}"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505133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 Documentation is not the goal! Case management could happen without documentation BUT it is required to supplement our work for all of the above reasons</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DA84A93-80BC-4BDC-9989-A55CFA8DA5B4}"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149366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i</a:t>
            </a:r>
            <a:r>
              <a:rPr lang="en-US" dirty="0"/>
              <a:t> think here mention needs to be made to the practice of taking pictures with </a:t>
            </a:r>
            <a:r>
              <a:rPr lang="en-US" dirty="0" err="1"/>
              <a:t>watsup</a:t>
            </a:r>
            <a:r>
              <a:rPr lang="en-US" dirty="0"/>
              <a:t> and sharing among networks or media - it is also a core component of the training on police </a:t>
            </a:r>
            <a:r>
              <a:rPr lang="en-US" dirty="0" err="1"/>
              <a:t>SoPS</a:t>
            </a:r>
            <a:endParaRPr lang="en-US" dirty="0"/>
          </a:p>
          <a:p>
            <a:r>
              <a:rPr lang="en-US" dirty="0"/>
              <a:t>IT IS IMPORTANT TO ALSO MENTION THAT DATA Collected should always be disaggregated by sex and age</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DA84A93-80BC-4BDC-9989-A55CFA8DA5B4}"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227621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171450" indent="-171450">
              <a:buFont typeface="Arial"/>
              <a:buChar char="•"/>
            </a:pPr>
            <a:r>
              <a:rPr lang="en-US" sz="1200" kern="1200" dirty="0">
                <a:solidFill>
                  <a:schemeClr val="tx1"/>
                </a:solidFill>
                <a:effectLst/>
                <a:latin typeface="+mn-lt"/>
                <a:ea typeface="+mn-ea"/>
                <a:cs typeface="+mn-cs"/>
              </a:rPr>
              <a:t>Residential care is defined by certain characteristics:</a:t>
            </a:r>
            <a:endParaRPr lang="en-ZA" sz="1200" kern="1200" dirty="0">
              <a:solidFill>
                <a:schemeClr val="tx1"/>
              </a:solidFill>
              <a:effectLst/>
              <a:latin typeface="+mn-lt"/>
              <a:ea typeface="+mn-ea"/>
              <a:cs typeface="+mn-cs"/>
            </a:endParaRPr>
          </a:p>
          <a:p>
            <a:pPr marL="628650" lvl="1" indent="-171450">
              <a:buFont typeface="Wingdings" charset="2"/>
              <a:buChar char="ü"/>
            </a:pPr>
            <a:r>
              <a:rPr lang="en-US" sz="1200" kern="1200" dirty="0">
                <a:solidFill>
                  <a:schemeClr val="tx1"/>
                </a:solidFill>
                <a:effectLst/>
                <a:latin typeface="+mn-lt"/>
                <a:ea typeface="+mn-ea"/>
                <a:cs typeface="+mn-cs"/>
              </a:rPr>
              <a:t>Unrelated children live in the care of paid adults.</a:t>
            </a:r>
            <a:endParaRPr lang="en-ZA" sz="1200" kern="1200" dirty="0">
              <a:solidFill>
                <a:schemeClr val="tx1"/>
              </a:solidFill>
              <a:effectLst/>
              <a:latin typeface="+mn-lt"/>
              <a:ea typeface="+mn-ea"/>
              <a:cs typeface="+mn-cs"/>
            </a:endParaRPr>
          </a:p>
          <a:p>
            <a:pPr marL="628650" lvl="1" indent="-171450">
              <a:buFont typeface="Wingdings" charset="2"/>
              <a:buChar char="ü"/>
            </a:pPr>
            <a:r>
              <a:rPr lang="en-US" sz="1200" kern="1200" dirty="0">
                <a:solidFill>
                  <a:schemeClr val="tx1"/>
                </a:solidFill>
                <a:effectLst/>
                <a:latin typeface="+mn-lt"/>
                <a:ea typeface="+mn-ea"/>
                <a:cs typeface="+mn-cs"/>
              </a:rPr>
              <a:t>Children are separated from their family and often their community. In many cases, they do not have the opportunity to bond with a caregiver.</a:t>
            </a:r>
            <a:endParaRPr lang="en-ZA" sz="1200" kern="1200" dirty="0">
              <a:solidFill>
                <a:schemeClr val="tx1"/>
              </a:solidFill>
              <a:effectLst/>
              <a:latin typeface="+mn-lt"/>
              <a:ea typeface="+mn-ea"/>
              <a:cs typeface="+mn-cs"/>
            </a:endParaRPr>
          </a:p>
          <a:p>
            <a:pPr marL="628650" lvl="1" indent="-171450">
              <a:buFont typeface="Wingdings" charset="2"/>
              <a:buChar char="ü"/>
            </a:pPr>
            <a:r>
              <a:rPr lang="en-US" sz="1200" kern="1200" dirty="0">
                <a:solidFill>
                  <a:schemeClr val="tx1"/>
                </a:solidFill>
                <a:effectLst/>
                <a:latin typeface="+mn-lt"/>
                <a:ea typeface="+mn-ea"/>
                <a:cs typeface="+mn-cs"/>
              </a:rPr>
              <a:t>Facilities usually run according to workplace routines, instead of responding to individual children’s needs</a:t>
            </a:r>
            <a:endParaRPr lang="en-ZA" sz="1200" kern="1200" dirty="0">
              <a:solidFill>
                <a:schemeClr val="tx1"/>
              </a:solidFill>
              <a:effectLst/>
              <a:latin typeface="+mn-lt"/>
              <a:ea typeface="+mn-ea"/>
              <a:cs typeface="+mn-cs"/>
            </a:endParaRPr>
          </a:p>
          <a:p>
            <a:pPr marL="171450" lvl="0" indent="-171450">
              <a:buFont typeface="Arial"/>
              <a:buChar char="•"/>
            </a:pPr>
            <a:r>
              <a:rPr lang="en-US" b="1" dirty="0"/>
              <a:t>Mention that Adoptio</a:t>
            </a:r>
            <a:r>
              <a:rPr lang="en-US" dirty="0"/>
              <a:t>n</a:t>
            </a:r>
            <a:r>
              <a:rPr lang="en-US" baseline="0" dirty="0"/>
              <a:t> is included under the broad category of Alternative Care but is not part of family-based care as </a:t>
            </a:r>
            <a:r>
              <a:rPr lang="en-US" sz="1200" kern="1200" dirty="0">
                <a:solidFill>
                  <a:schemeClr val="tx1"/>
                </a:solidFill>
                <a:effectLst/>
                <a:latin typeface="+mn-lt"/>
                <a:ea typeface="+mn-ea"/>
                <a:cs typeface="+mn-cs"/>
              </a:rPr>
              <a:t>it is a permanent alternative care solution for a child who cannot be with his/ her biological parents. When a child is adopted, the legal relationship with his/her biological parents and birth family is permanently cut.  Family-based alternative care is intended to be a temporary option to</a:t>
            </a:r>
            <a:r>
              <a:rPr lang="en-US" sz="1200" kern="1200" baseline="0" dirty="0">
                <a:solidFill>
                  <a:schemeClr val="tx1"/>
                </a:solidFill>
                <a:effectLst/>
                <a:latin typeface="+mn-lt"/>
                <a:ea typeface="+mn-ea"/>
                <a:cs typeface="+mn-cs"/>
              </a:rPr>
              <a:t> care for children with the goal of reuniting the children with their families. </a:t>
            </a: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4DAE4D0-D0A1-2C47-818B-69059B3A87EF}"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3626313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Best interests and rights of the child (Article 6 AC Guidelines)</a:t>
            </a:r>
          </a:p>
          <a:p>
            <a:r>
              <a:rPr lang="en-US" dirty="0"/>
              <a:t>Participation of child and families in all decisions affecting the child (Articles 6, 34, 65 AC Guidelines)</a:t>
            </a:r>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AB95E1F-0E16-9041-B7F2-F780B1DFEBE7}"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4677359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UNI190319.jpg in 'Med-Res' </a:t>
            </a:r>
            <a:r>
              <a:rPr lang="en-US" dirty="0" err="1"/>
              <a:t>format:Unique</a:t>
            </a:r>
            <a:r>
              <a:rPr lang="en-US" dirty="0"/>
              <a:t> identifier: UNI190319In-house Identifier: GHAA2015-00931source name: </a:t>
            </a:r>
            <a:r>
              <a:rPr lang="en-US" dirty="0" err="1"/>
              <a:t>Nyani</a:t>
            </a:r>
            <a:r>
              <a:rPr lang="en-US" dirty="0"/>
              <a:t> </a:t>
            </a:r>
            <a:r>
              <a:rPr lang="en-US" dirty="0" err="1"/>
              <a:t>QuarmyneTitle</a:t>
            </a:r>
            <a:r>
              <a:rPr lang="en-US" dirty="0"/>
              <a:t>: Asset rights: Long Description:     A stuffed toy in a baby's cot at the </a:t>
            </a:r>
            <a:r>
              <a:rPr lang="en-US" dirty="0" err="1"/>
              <a:t>Osu</a:t>
            </a:r>
            <a:r>
              <a:rPr lang="en-US" dirty="0"/>
              <a:t> Children's Home in Accra, Ghana in 5 May 2015.  The home receives children who require residential care from state organs such as the police, social welfare and the courts, and at the time of this photograph, according to the director, was home to approximately 160 residents ranging in age from babies to young </a:t>
            </a:r>
            <a:r>
              <a:rPr lang="en-US" dirty="0" err="1"/>
              <a:t>adults.Osu</a:t>
            </a:r>
            <a:r>
              <a:rPr lang="en-US" dirty="0"/>
              <a:t> Children's Home, Accra</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AB95E1F-0E16-9041-B7F2-F780B1DFEBE7}"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7613201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PRINCIPLE OF NECESSITY: preventing the need for unnecessary alternative care (Promoting parental care)</a:t>
            </a:r>
          </a:p>
          <a:p>
            <a:r>
              <a:rPr lang="en-US" dirty="0"/>
              <a:t>- Preventing situations and conditions that can lead to alternative care: from material poverty, stigmatization and discrimination to reproductive health awareness, parent education and other family support such as provision of day care facilities</a:t>
            </a:r>
          </a:p>
          <a:p>
            <a:r>
              <a:rPr lang="en-US" dirty="0"/>
              <a:t>- Gatekeeping mechanism: ensuring children are admitted to the alternative care system only if all possible means of keeping them with their parents or wider / extended family: requiring adequate services or community structures to which referrals can be made. The necessity of the placement must be regularly reviewed with consultation with parents and children</a:t>
            </a:r>
          </a:p>
          <a:p>
            <a:endParaRPr lang="en-US" dirty="0"/>
          </a:p>
          <a:p>
            <a:r>
              <a:rPr lang="en-US" dirty="0"/>
              <a:t>Support efforts to preserve or re-establish family unit: </a:t>
            </a:r>
          </a:p>
          <a:p>
            <a:r>
              <a:rPr lang="en-US" dirty="0"/>
              <a:t>Policies/programs to support families in meeting their responsibilities towards the child and promote the right of the child; </a:t>
            </a:r>
          </a:p>
          <a:p>
            <a:r>
              <a:rPr lang="en-US" dirty="0"/>
              <a:t>Address the factors creating risks of separation including root causes of abandonment  as well to prevent avoidable relinquishment and stopping unwarranted removal; </a:t>
            </a:r>
          </a:p>
          <a:p>
            <a:r>
              <a:rPr lang="en-US" dirty="0"/>
              <a:t>family strengthening services, supportive social services, youth policies ; </a:t>
            </a:r>
          </a:p>
          <a:p>
            <a:r>
              <a:rPr lang="en-US" dirty="0"/>
              <a:t>ensure family strengthening and support takes in account issues linked to disabilities (child or caregivers) other discriminatory factors; Addressing negative societal factors; </a:t>
            </a:r>
          </a:p>
          <a:p>
            <a:r>
              <a:rPr lang="en-US" dirty="0"/>
              <a:t>Reintegration of children separated from their family when in their best interest</a:t>
            </a:r>
          </a:p>
          <a:p>
            <a:endParaRPr lang="en-US" dirty="0"/>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AB95E1F-0E16-9041-B7F2-F780B1DFEBE7}"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8443928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sz="1200" dirty="0"/>
              <a:t>PRINCIPLE OF NECESSITY: </a:t>
            </a:r>
            <a:r>
              <a:rPr lang="en-US" altLang="en-US" sz="1200" dirty="0">
                <a:ea typeface="ＭＳ Ｐゴシック" panose="020B0600070205080204" pitchFamily="34" charset="-128"/>
              </a:rPr>
              <a:t>preventing the need for unnecessary alternative care (Promoting parental care)</a:t>
            </a:r>
          </a:p>
          <a:p>
            <a:r>
              <a:rPr lang="en-US" sz="1200" dirty="0"/>
              <a:t>- P</a:t>
            </a:r>
            <a:r>
              <a:rPr lang="en-AU" sz="1200" dirty="0" err="1"/>
              <a:t>reventing</a:t>
            </a:r>
            <a:r>
              <a:rPr lang="en-AU" sz="1200" dirty="0"/>
              <a:t> situations and conditions that can lead to alternative care: from material poverty, stigmatization and discrimination to reproductive health awareness, parent education and other family support such as provision of day care facilities</a:t>
            </a:r>
          </a:p>
          <a:p>
            <a:r>
              <a:rPr lang="en-AU" sz="1200" dirty="0"/>
              <a:t>- Gatekeeping mechanism: ensuring children are admitted to the alternative care system only if all possible means of keeping them with their parents or wider / extended family: requiring adequate services or community structures to which referrals can be made. The necessity of the placement must be regularly reviewed with consultation with parents and children</a:t>
            </a:r>
          </a:p>
          <a:p>
            <a:endParaRPr lang="en-AU" sz="1200" dirty="0"/>
          </a:p>
          <a:p>
            <a:pPr defTabSz="897301">
              <a:defRPr/>
            </a:pPr>
            <a:r>
              <a:rPr lang="en-AU" sz="1200" dirty="0"/>
              <a:t>Support efforts to preserve or re-establish family unit: </a:t>
            </a:r>
          </a:p>
          <a:p>
            <a:pPr marL="168244" indent="-168244" defTabSz="897301">
              <a:buFontTx/>
              <a:buChar char="-"/>
              <a:defRPr/>
            </a:pPr>
            <a:r>
              <a:rPr lang="en-US" altLang="en-US" sz="1200" dirty="0">
                <a:ea typeface="ＭＳ Ｐゴシック" panose="020B0600070205080204" pitchFamily="34" charset="-128"/>
              </a:rPr>
              <a:t>Policies/programs to support families in meeting their responsibilities towards the child and promote the right of the child; </a:t>
            </a:r>
          </a:p>
          <a:p>
            <a:pPr marL="168244" indent="-168244" defTabSz="897301">
              <a:buFontTx/>
              <a:buChar char="-"/>
              <a:defRPr/>
            </a:pPr>
            <a:r>
              <a:rPr lang="en-AU" sz="1200" dirty="0"/>
              <a:t>Address the factors creating risks of separation including </a:t>
            </a:r>
            <a:r>
              <a:rPr lang="en-US" altLang="en-US" sz="1200" dirty="0">
                <a:ea typeface="ＭＳ Ｐゴシック" panose="020B0600070205080204" pitchFamily="34" charset="-128"/>
              </a:rPr>
              <a:t>root causes of abandonment  as well to </a:t>
            </a:r>
            <a:r>
              <a:rPr lang="en-AU" sz="1200" dirty="0"/>
              <a:t>prevent avoidable relinquishment and stopping unwarranted removal; </a:t>
            </a:r>
          </a:p>
          <a:p>
            <a:pPr marL="168244" indent="-168244" defTabSz="897301">
              <a:buFontTx/>
              <a:buChar char="-"/>
              <a:defRPr/>
            </a:pPr>
            <a:r>
              <a:rPr lang="en-US" altLang="en-US" sz="1200" dirty="0">
                <a:ea typeface="ＭＳ Ｐゴシック" panose="020B0600070205080204" pitchFamily="34" charset="-128"/>
              </a:rPr>
              <a:t>family strengthening services, supportive social services, youth policies ; </a:t>
            </a:r>
          </a:p>
          <a:p>
            <a:pPr marL="168244" indent="-168244" defTabSz="897301">
              <a:buFontTx/>
              <a:buChar char="-"/>
              <a:defRPr/>
            </a:pPr>
            <a:r>
              <a:rPr lang="en-US" altLang="en-US" sz="1200" dirty="0">
                <a:ea typeface="ＭＳ Ｐゴシック" panose="020B0600070205080204" pitchFamily="34" charset="-128"/>
              </a:rPr>
              <a:t>ensure family strengthening and support takes in account issues linked to disabilities (child or caregivers) other discriminatory factors; </a:t>
            </a:r>
            <a:r>
              <a:rPr lang="en-AU" sz="1200" dirty="0"/>
              <a:t>Addressing negative societal factors; </a:t>
            </a:r>
          </a:p>
          <a:p>
            <a:pPr marL="168244" indent="-168244" defTabSz="897301">
              <a:buFontTx/>
              <a:buChar char="-"/>
              <a:defRPr/>
            </a:pPr>
            <a:r>
              <a:rPr lang="en-AU" sz="1200" dirty="0"/>
              <a:t>Reintegration of children separated from their family when in their best interest</a:t>
            </a:r>
          </a:p>
          <a:p>
            <a:endParaRPr lang="en-US" altLang="en-US" sz="1200" dirty="0">
              <a:ea typeface="ＭＳ Ｐゴシック" panose="020B0600070205080204" pitchFamily="34" charset="-128"/>
            </a:endParaRPr>
          </a:p>
          <a:p>
            <a:endParaRPr lang="en-AU" sz="120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AB95E1F-0E16-9041-B7F2-F780B1DFEBE7}"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0364114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Necessity principle: is alternative care genuinely needed?</a:t>
            </a:r>
          </a:p>
          <a:p>
            <a:r>
              <a:rPr lang="en-US" dirty="0"/>
              <a:t>Preventing situations</a:t>
            </a:r>
            <a:r>
              <a:rPr lang="en-US" baseline="0" dirty="0"/>
              <a:t> and conditions that can lead to alternative care being required: implement poverty alleviations programs, family support services, etc.</a:t>
            </a:r>
          </a:p>
          <a:p>
            <a:endParaRPr lang="en-US" baseline="0" dirty="0"/>
          </a:p>
          <a:p>
            <a:r>
              <a:rPr lang="en-US" baseline="0" dirty="0"/>
              <a:t>Ensure a robust gatekeeping system with decision making authority to ensure that children are admitted to the alternative care system only if all possible means of keeping them with their parents or family have been examined.</a:t>
            </a:r>
          </a:p>
          <a:p>
            <a:endParaRPr lang="en-US" baseline="0" dirty="0"/>
          </a:p>
          <a:p>
            <a:r>
              <a:rPr lang="en-US" baseline="0" dirty="0"/>
              <a:t>Suitable principle: is the care appropriate for the child?</a:t>
            </a:r>
          </a:p>
          <a:p>
            <a:r>
              <a:rPr lang="en-US" baseline="0" dirty="0"/>
              <a:t>Ensure care settings meet general minimum standards. </a:t>
            </a:r>
          </a:p>
          <a:p>
            <a:r>
              <a:rPr lang="en-US" baseline="0" dirty="0"/>
              <a:t>Matching the care setting with the individual child concerned. </a:t>
            </a:r>
          </a:p>
          <a:p>
            <a:r>
              <a:rPr lang="en-US" baseline="0" dirty="0"/>
              <a:t>Within the range options, priority should clearly be given to family based solutions. </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AB95E1F-0E16-9041-B7F2-F780B1DFEBE7}"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6595586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Forms of alternative care as outlined in the Guidelines. Note - the scope of the Guidelines does not extend however to care by adoptive parents from the moment the child concerned is effectively placed in their custody pursuant to a final adoption order.  The Guidelines are applicable to pre-adoption or probationary placement of a child with the prospective adoptive parents</a:t>
            </a:r>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AB95E1F-0E16-9041-B7F2-F780B1DFEBE7}"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7351157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AB95E1F-0E16-9041-B7F2-F780B1DFEBE7}"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2618676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H"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DA84A93-80BC-4BDC-9989-A55CFA8DA5B4}"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4365857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DA84A93-80BC-4BDC-9989-A55CFA8DA5B4}"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782961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616455C1-31C4-4AA8-927A-649292D85244}" type="datetimeFigureOut">
              <a:rPr lang="en-US" smtClean="0"/>
              <a:t>9/29/2022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AD7885-CDFF-4479-8654-9BB1F29A6F51}" type="slidenum">
              <a:rPr lang="en-US" smtClean="0"/>
              <a:t>‹#›</a:t>
            </a:fld>
            <a:endParaRPr lang="en-US"/>
          </a:p>
        </p:txBody>
      </p:sp>
    </p:spTree>
    <p:extLst>
      <p:ext uri="{BB962C8B-B14F-4D97-AF65-F5344CB8AC3E}">
        <p14:creationId xmlns:p14="http://schemas.microsoft.com/office/powerpoint/2010/main" val="32885385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16455C1-31C4-4AA8-927A-649292D85244}" type="datetimeFigureOut">
              <a:rPr lang="en-US" smtClean="0"/>
              <a:t>9/29/2022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AD7885-CDFF-4479-8654-9BB1F29A6F51}" type="slidenum">
              <a:rPr lang="en-US" smtClean="0"/>
              <a:t>‹#›</a:t>
            </a:fld>
            <a:endParaRPr lang="en-US"/>
          </a:p>
        </p:txBody>
      </p:sp>
    </p:spTree>
    <p:extLst>
      <p:ext uri="{BB962C8B-B14F-4D97-AF65-F5344CB8AC3E}">
        <p14:creationId xmlns:p14="http://schemas.microsoft.com/office/powerpoint/2010/main" val="10720522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16455C1-31C4-4AA8-927A-649292D85244}" type="datetimeFigureOut">
              <a:rPr lang="en-US" smtClean="0"/>
              <a:t>9/29/2022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AD7885-CDFF-4479-8654-9BB1F29A6F51}" type="slidenum">
              <a:rPr lang="en-US" smtClean="0"/>
              <a:t>‹#›</a:t>
            </a:fld>
            <a:endParaRPr lang="en-US"/>
          </a:p>
        </p:txBody>
      </p:sp>
    </p:spTree>
    <p:extLst>
      <p:ext uri="{BB962C8B-B14F-4D97-AF65-F5344CB8AC3E}">
        <p14:creationId xmlns:p14="http://schemas.microsoft.com/office/powerpoint/2010/main" val="29227291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16455C1-31C4-4AA8-927A-649292D85244}" type="datetimeFigureOut">
              <a:rPr lang="en-US" smtClean="0"/>
              <a:t>9/29/2022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8AD7885-CDFF-4479-8654-9BB1F29A6F51}" type="slidenum">
              <a:rPr lang="en-US" smtClean="0"/>
              <a:t>‹#›</a:t>
            </a:fld>
            <a:endParaRPr lang="en-US"/>
          </a:p>
        </p:txBody>
      </p:sp>
    </p:spTree>
    <p:extLst>
      <p:ext uri="{BB962C8B-B14F-4D97-AF65-F5344CB8AC3E}">
        <p14:creationId xmlns:p14="http://schemas.microsoft.com/office/powerpoint/2010/main" val="20280297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16455C1-31C4-4AA8-927A-649292D85244}" type="datetimeFigureOut">
              <a:rPr lang="en-US" smtClean="0"/>
              <a:t>9/29/2022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8AD7885-CDFF-4479-8654-9BB1F29A6F51}" type="slidenum">
              <a:rPr lang="en-US" smtClean="0"/>
              <a:t>‹#›</a:t>
            </a:fld>
            <a:endParaRPr lang="en-US"/>
          </a:p>
        </p:txBody>
      </p:sp>
    </p:spTree>
    <p:extLst>
      <p:ext uri="{BB962C8B-B14F-4D97-AF65-F5344CB8AC3E}">
        <p14:creationId xmlns:p14="http://schemas.microsoft.com/office/powerpoint/2010/main" val="31774973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16455C1-31C4-4AA8-927A-649292D85244}" type="datetimeFigureOut">
              <a:rPr lang="en-US" smtClean="0"/>
              <a:t>9/29/2022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8AD7885-CDFF-4479-8654-9BB1F29A6F51}" type="slidenum">
              <a:rPr lang="en-US" smtClean="0"/>
              <a:t>‹#›</a:t>
            </a:fld>
            <a:endParaRPr lang="en-US"/>
          </a:p>
        </p:txBody>
      </p:sp>
    </p:spTree>
    <p:extLst>
      <p:ext uri="{BB962C8B-B14F-4D97-AF65-F5344CB8AC3E}">
        <p14:creationId xmlns:p14="http://schemas.microsoft.com/office/powerpoint/2010/main" val="21258018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16455C1-31C4-4AA8-927A-649292D85244}" type="datetimeFigureOut">
              <a:rPr lang="en-US" smtClean="0"/>
              <a:t>9/29/2022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8AD7885-CDFF-4479-8654-9BB1F29A6F51}" type="slidenum">
              <a:rPr lang="en-US" smtClean="0"/>
              <a:t>‹#›</a:t>
            </a:fld>
            <a:endParaRPr lang="en-US"/>
          </a:p>
        </p:txBody>
      </p:sp>
    </p:spTree>
    <p:extLst>
      <p:ext uri="{BB962C8B-B14F-4D97-AF65-F5344CB8AC3E}">
        <p14:creationId xmlns:p14="http://schemas.microsoft.com/office/powerpoint/2010/main" val="12713988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16455C1-31C4-4AA8-927A-649292D85244}" type="datetimeFigureOut">
              <a:rPr lang="en-US" smtClean="0"/>
              <a:t>9/29/2022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8AD7885-CDFF-4479-8654-9BB1F29A6F51}" type="slidenum">
              <a:rPr lang="en-US" smtClean="0"/>
              <a:t>‹#›</a:t>
            </a:fld>
            <a:endParaRPr lang="en-US"/>
          </a:p>
        </p:txBody>
      </p:sp>
    </p:spTree>
    <p:extLst>
      <p:ext uri="{BB962C8B-B14F-4D97-AF65-F5344CB8AC3E}">
        <p14:creationId xmlns:p14="http://schemas.microsoft.com/office/powerpoint/2010/main" val="34298861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16455C1-31C4-4AA8-927A-649292D85244}" type="datetimeFigureOut">
              <a:rPr lang="en-US" smtClean="0"/>
              <a:t>9/29/2022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8AD7885-CDFF-4479-8654-9BB1F29A6F51}" type="slidenum">
              <a:rPr lang="en-US" smtClean="0"/>
              <a:t>‹#›</a:t>
            </a:fld>
            <a:endParaRPr lang="en-US"/>
          </a:p>
        </p:txBody>
      </p:sp>
    </p:spTree>
    <p:extLst>
      <p:ext uri="{BB962C8B-B14F-4D97-AF65-F5344CB8AC3E}">
        <p14:creationId xmlns:p14="http://schemas.microsoft.com/office/powerpoint/2010/main" val="7912331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16455C1-31C4-4AA8-927A-649292D85244}" type="datetimeFigureOut">
              <a:rPr lang="en-US" smtClean="0"/>
              <a:t>9/29/2022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AD7885-CDFF-4479-8654-9BB1F29A6F51}" type="slidenum">
              <a:rPr lang="en-US" smtClean="0"/>
              <a:t>‹#›</a:t>
            </a:fld>
            <a:endParaRPr lang="en-US"/>
          </a:p>
        </p:txBody>
      </p:sp>
    </p:spTree>
    <p:extLst>
      <p:ext uri="{BB962C8B-B14F-4D97-AF65-F5344CB8AC3E}">
        <p14:creationId xmlns:p14="http://schemas.microsoft.com/office/powerpoint/2010/main" val="18729620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16455C1-31C4-4AA8-927A-649292D85244}" type="datetimeFigureOut">
              <a:rPr lang="en-US" smtClean="0"/>
              <a:t>9/29/2022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8AD7885-CDFF-4479-8654-9BB1F29A6F51}" type="slidenum">
              <a:rPr lang="en-US" smtClean="0"/>
              <a:t>‹#›</a:t>
            </a:fld>
            <a:endParaRPr lang="en-US"/>
          </a:p>
        </p:txBody>
      </p:sp>
    </p:spTree>
    <p:extLst>
      <p:ext uri="{BB962C8B-B14F-4D97-AF65-F5344CB8AC3E}">
        <p14:creationId xmlns:p14="http://schemas.microsoft.com/office/powerpoint/2010/main" val="5735422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6455C1-31C4-4AA8-927A-649292D85244}" type="datetimeFigureOut">
              <a:rPr lang="en-US" smtClean="0"/>
              <a:t>9/29/2022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8AD7885-CDFF-4479-8654-9BB1F29A6F51}" type="slidenum">
              <a:rPr lang="en-US" smtClean="0"/>
              <a:t>‹#›</a:t>
            </a:fld>
            <a:endParaRPr lang="en-US"/>
          </a:p>
        </p:txBody>
      </p:sp>
    </p:spTree>
    <p:extLst>
      <p:ext uri="{BB962C8B-B14F-4D97-AF65-F5344CB8AC3E}">
        <p14:creationId xmlns:p14="http://schemas.microsoft.com/office/powerpoint/2010/main" val="179078079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image" Target="../media/image12.em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22.xml"/><Relationship Id="rId1" Type="http://schemas.openxmlformats.org/officeDocument/2006/relationships/slideLayout" Target="../slideLayouts/slideLayout8.xml"/></Relationships>
</file>

<file path=ppt/slides/_rels/slide5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8.xml"/></Relationships>
</file>

<file path=ppt/slides/_rels/slide5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3.xml"/><Relationship Id="rId1" Type="http://schemas.openxmlformats.org/officeDocument/2006/relationships/slideLayout" Target="../slideLayouts/slideLayout8.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rotWithShape="1">
          <a:blip r:embed="rId3" cstate="screen">
            <a:extLst>
              <a:ext uri="{28A0092B-C50C-407E-A947-70E740481C1C}">
                <a14:useLocalDpi xmlns:a14="http://schemas.microsoft.com/office/drawing/2010/main"/>
              </a:ext>
            </a:extLst>
          </a:blip>
          <a:srcRect l="-164"/>
          <a:stretch/>
        </p:blipFill>
        <p:spPr>
          <a:xfrm>
            <a:off x="-110870" y="-64577"/>
            <a:ext cx="12587881" cy="6922577"/>
          </a:xfrm>
          <a:prstGeom prst="rect">
            <a:avLst/>
          </a:prstGeom>
        </p:spPr>
      </p:pic>
      <p:pic>
        <p:nvPicPr>
          <p:cNvPr id="3" name="Picture 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296431" y="5353181"/>
            <a:ext cx="4917156" cy="773245"/>
          </a:xfrm>
          <a:prstGeom prst="rect">
            <a:avLst/>
          </a:prstGeom>
        </p:spPr>
      </p:pic>
      <p:sp>
        <p:nvSpPr>
          <p:cNvPr id="4" name="Title 1"/>
          <p:cNvSpPr txBox="1">
            <a:spLocks/>
          </p:cNvSpPr>
          <p:nvPr/>
        </p:nvSpPr>
        <p:spPr>
          <a:xfrm>
            <a:off x="404063" y="993133"/>
            <a:ext cx="10363200" cy="2079251"/>
          </a:xfrm>
          <a:prstGeom prst="rect">
            <a:avLst/>
          </a:prstGeom>
        </p:spPr>
        <p:txBody>
          <a:bodyPr/>
          <a:lstStyle>
            <a:lvl1pPr algn="l" defTabSz="685800" rtl="0" eaLnBrk="1" latinLnBrk="0" hangingPunct="1">
              <a:lnSpc>
                <a:spcPct val="90000"/>
              </a:lnSpc>
              <a:spcBef>
                <a:spcPct val="0"/>
              </a:spcBef>
              <a:buNone/>
              <a:defRPr sz="3400" kern="1200">
                <a:solidFill>
                  <a:srgbClr val="0099FF"/>
                </a:solidFill>
                <a:latin typeface="+mj-lt"/>
                <a:ea typeface="+mj-ea"/>
                <a:cs typeface="+mj-cs"/>
              </a:defRPr>
            </a:lvl1pPr>
          </a:lstStyle>
          <a:p>
            <a:pPr marL="0" marR="0" lvl="0" indent="0" algn="l" defTabSz="685800" rtl="0" eaLnBrk="1" fontAlgn="auto" latinLnBrk="0" hangingPunct="1">
              <a:lnSpc>
                <a:spcPct val="90000"/>
              </a:lnSpc>
              <a:spcBef>
                <a:spcPct val="0"/>
              </a:spcBef>
              <a:spcAft>
                <a:spcPts val="0"/>
              </a:spcAft>
              <a:buClrTx/>
              <a:buSzTx/>
              <a:buFontTx/>
              <a:buNone/>
              <a:tabLst/>
              <a:defRPr/>
            </a:pPr>
            <a:r>
              <a:rPr kumimoji="0" lang="fr-CH" sz="4533" b="0" i="0" u="none" strike="noStrike" kern="1200" cap="none" spc="0" normalizeH="0" baseline="0" noProof="0" dirty="0">
                <a:ln>
                  <a:noFill/>
                </a:ln>
                <a:solidFill>
                  <a:prstClr val="white"/>
                </a:solidFill>
                <a:effectLst/>
                <a:uLnTx/>
                <a:uFillTx/>
                <a:latin typeface="Arial" charset="0"/>
                <a:ea typeface="Arial" charset="0"/>
                <a:cs typeface="Arial" charset="0"/>
              </a:rPr>
              <a:t>Introduction to Case Management </a:t>
            </a:r>
          </a:p>
          <a:p>
            <a:pPr marL="0" marR="0" lvl="0" indent="0" algn="l" defTabSz="685800" rtl="0" eaLnBrk="1" fontAlgn="auto" latinLnBrk="0" hangingPunct="1">
              <a:lnSpc>
                <a:spcPct val="90000"/>
              </a:lnSpc>
              <a:spcBef>
                <a:spcPct val="0"/>
              </a:spcBef>
              <a:spcAft>
                <a:spcPts val="0"/>
              </a:spcAft>
              <a:buClrTx/>
              <a:buSzTx/>
              <a:buFontTx/>
              <a:buNone/>
              <a:tabLst/>
              <a:defRPr/>
            </a:pPr>
            <a:r>
              <a:rPr kumimoji="0" lang="fr-CH" sz="4533" b="0" i="0" u="none" strike="noStrike" kern="1200" cap="none" spc="0" normalizeH="0" baseline="0" noProof="0" dirty="0">
                <a:ln>
                  <a:noFill/>
                </a:ln>
                <a:solidFill>
                  <a:prstClr val="white"/>
                </a:solidFill>
                <a:effectLst/>
                <a:uLnTx/>
                <a:uFillTx/>
                <a:latin typeface="Arial" charset="0"/>
                <a:ea typeface="Arial" charset="0"/>
                <a:cs typeface="Arial" charset="0"/>
              </a:rPr>
              <a:t>for Child Protection</a:t>
            </a:r>
            <a:endParaRPr kumimoji="0" lang="en-US" sz="4533" b="0" i="0" u="none" strike="noStrike" kern="1200" cap="none" spc="0" normalizeH="0" baseline="0" noProof="0" dirty="0">
              <a:ln>
                <a:noFill/>
              </a:ln>
              <a:solidFill>
                <a:prstClr val="white"/>
              </a:solidFill>
              <a:effectLst/>
              <a:uLnTx/>
              <a:uFillTx/>
              <a:latin typeface="Arial" charset="0"/>
              <a:ea typeface="Arial" charset="0"/>
              <a:cs typeface="Arial" charset="0"/>
            </a:endParaRPr>
          </a:p>
        </p:txBody>
      </p:sp>
      <p:sp>
        <p:nvSpPr>
          <p:cNvPr id="5" name="Subtitle 2"/>
          <p:cNvSpPr txBox="1">
            <a:spLocks/>
          </p:cNvSpPr>
          <p:nvPr/>
        </p:nvSpPr>
        <p:spPr>
          <a:xfrm>
            <a:off x="404063" y="2379700"/>
            <a:ext cx="7653387" cy="887248"/>
          </a:xfrm>
          <a:prstGeom prst="rect">
            <a:avLst/>
          </a:prstGeom>
        </p:spPr>
        <p:txBody>
          <a:bodyPr/>
          <a:lstStyle>
            <a:lvl1pPr marL="0" indent="0" algn="l" defTabSz="685800" rtl="0" eaLnBrk="1" latinLnBrk="0" hangingPunct="1">
              <a:lnSpc>
                <a:spcPct val="90000"/>
              </a:lnSpc>
              <a:spcBef>
                <a:spcPts val="750"/>
              </a:spcBef>
              <a:buFont typeface="Arial" panose="020B0604020202020204" pitchFamily="34" charset="0"/>
              <a:buNone/>
              <a:defRPr sz="1600" kern="1200">
                <a:solidFill>
                  <a:srgbClr val="0099FF"/>
                </a:solidFill>
                <a:latin typeface="+mn-lt"/>
                <a:ea typeface="+mn-ea"/>
                <a:cs typeface="+mn-cs"/>
              </a:defRPr>
            </a:lvl1pPr>
            <a:lvl2pPr marL="457200" indent="0" algn="ctr" defTabSz="685800" rtl="0" eaLnBrk="1" latinLnBrk="0" hangingPunct="1">
              <a:lnSpc>
                <a:spcPct val="90000"/>
              </a:lnSpc>
              <a:spcBef>
                <a:spcPts val="375"/>
              </a:spcBef>
              <a:buFont typeface="Arial" panose="020B0604020202020204" pitchFamily="34" charset="0"/>
              <a:buNone/>
              <a:defRPr sz="1800" kern="1200">
                <a:solidFill>
                  <a:schemeClr val="tx1">
                    <a:tint val="75000"/>
                  </a:schemeClr>
                </a:solidFill>
                <a:latin typeface="+mn-lt"/>
                <a:ea typeface="+mn-ea"/>
                <a:cs typeface="+mn-cs"/>
              </a:defRPr>
            </a:lvl2pPr>
            <a:lvl3pPr marL="914400" indent="0" algn="ctr" defTabSz="685800" rtl="0" eaLnBrk="1" latinLnBrk="0" hangingPunct="1">
              <a:lnSpc>
                <a:spcPct val="90000"/>
              </a:lnSpc>
              <a:spcBef>
                <a:spcPts val="375"/>
              </a:spcBef>
              <a:buFont typeface="Arial" panose="020B0604020202020204" pitchFamily="34" charset="0"/>
              <a:buNone/>
              <a:defRPr sz="1500" kern="1200">
                <a:solidFill>
                  <a:schemeClr val="tx1">
                    <a:tint val="75000"/>
                  </a:schemeClr>
                </a:solidFill>
                <a:latin typeface="+mn-lt"/>
                <a:ea typeface="+mn-ea"/>
                <a:cs typeface="+mn-cs"/>
              </a:defRPr>
            </a:lvl3pPr>
            <a:lvl4pPr marL="1371600" indent="0" algn="ctr" defTabSz="685800" rtl="0" eaLnBrk="1" latinLnBrk="0" hangingPunct="1">
              <a:lnSpc>
                <a:spcPct val="90000"/>
              </a:lnSpc>
              <a:spcBef>
                <a:spcPts val="375"/>
              </a:spcBef>
              <a:buFont typeface="Arial" panose="020B0604020202020204" pitchFamily="34" charset="0"/>
              <a:buNone/>
              <a:defRPr sz="1350" kern="1200">
                <a:solidFill>
                  <a:schemeClr val="tx1">
                    <a:tint val="75000"/>
                  </a:schemeClr>
                </a:solidFill>
                <a:latin typeface="+mn-lt"/>
                <a:ea typeface="+mn-ea"/>
                <a:cs typeface="+mn-cs"/>
              </a:defRPr>
            </a:lvl4pPr>
            <a:lvl5pPr marL="1828800" indent="0" algn="ctr" defTabSz="685800" rtl="0" eaLnBrk="1" latinLnBrk="0" hangingPunct="1">
              <a:lnSpc>
                <a:spcPct val="90000"/>
              </a:lnSpc>
              <a:spcBef>
                <a:spcPts val="375"/>
              </a:spcBef>
              <a:buFont typeface="Arial" panose="020B0604020202020204" pitchFamily="34" charset="0"/>
              <a:buNone/>
              <a:defRPr sz="1350" kern="1200">
                <a:solidFill>
                  <a:schemeClr val="tx1">
                    <a:tint val="75000"/>
                  </a:schemeClr>
                </a:solidFill>
                <a:latin typeface="+mn-lt"/>
                <a:ea typeface="+mn-ea"/>
                <a:cs typeface="+mn-cs"/>
              </a:defRPr>
            </a:lvl5pPr>
            <a:lvl6pPr marL="2286000" indent="0" algn="ctr" defTabSz="685800" rtl="0" eaLnBrk="1" latinLnBrk="0" hangingPunct="1">
              <a:lnSpc>
                <a:spcPct val="90000"/>
              </a:lnSpc>
              <a:spcBef>
                <a:spcPts val="375"/>
              </a:spcBef>
              <a:buFont typeface="Arial" panose="020B0604020202020204" pitchFamily="34" charset="0"/>
              <a:buNone/>
              <a:defRPr sz="1350" kern="1200">
                <a:solidFill>
                  <a:schemeClr val="tx1">
                    <a:tint val="75000"/>
                  </a:schemeClr>
                </a:solidFill>
                <a:latin typeface="+mn-lt"/>
                <a:ea typeface="+mn-ea"/>
                <a:cs typeface="+mn-cs"/>
              </a:defRPr>
            </a:lvl6pPr>
            <a:lvl7pPr marL="2743200" indent="0" algn="ctr" defTabSz="685800" rtl="0" eaLnBrk="1" latinLnBrk="0" hangingPunct="1">
              <a:lnSpc>
                <a:spcPct val="90000"/>
              </a:lnSpc>
              <a:spcBef>
                <a:spcPts val="375"/>
              </a:spcBef>
              <a:buFont typeface="Arial" panose="020B0604020202020204" pitchFamily="34" charset="0"/>
              <a:buNone/>
              <a:defRPr sz="1350" kern="1200">
                <a:solidFill>
                  <a:schemeClr val="tx1">
                    <a:tint val="75000"/>
                  </a:schemeClr>
                </a:solidFill>
                <a:latin typeface="+mn-lt"/>
                <a:ea typeface="+mn-ea"/>
                <a:cs typeface="+mn-cs"/>
              </a:defRPr>
            </a:lvl7pPr>
            <a:lvl8pPr marL="3200400" indent="0" algn="ctr" defTabSz="685800" rtl="0" eaLnBrk="1" latinLnBrk="0" hangingPunct="1">
              <a:lnSpc>
                <a:spcPct val="90000"/>
              </a:lnSpc>
              <a:spcBef>
                <a:spcPts val="375"/>
              </a:spcBef>
              <a:buFont typeface="Arial" panose="020B0604020202020204" pitchFamily="34" charset="0"/>
              <a:buNone/>
              <a:defRPr sz="1350" kern="1200">
                <a:solidFill>
                  <a:schemeClr val="tx1">
                    <a:tint val="75000"/>
                  </a:schemeClr>
                </a:solidFill>
                <a:latin typeface="+mn-lt"/>
                <a:ea typeface="+mn-ea"/>
                <a:cs typeface="+mn-cs"/>
              </a:defRPr>
            </a:lvl8pPr>
            <a:lvl9pPr marL="3657600" indent="0" algn="ctr" defTabSz="685800" rtl="0" eaLnBrk="1" latinLnBrk="0" hangingPunct="1">
              <a:lnSpc>
                <a:spcPct val="90000"/>
              </a:lnSpc>
              <a:spcBef>
                <a:spcPts val="375"/>
              </a:spcBef>
              <a:buFont typeface="Arial" panose="020B0604020202020204" pitchFamily="34" charset="0"/>
              <a:buNone/>
              <a:defRPr sz="1350" kern="1200">
                <a:solidFill>
                  <a:schemeClr val="tx1">
                    <a:tint val="75000"/>
                  </a:schemeClr>
                </a:solidFill>
                <a:latin typeface="+mn-lt"/>
                <a:ea typeface="+mn-ea"/>
                <a:cs typeface="+mn-cs"/>
              </a:defRPr>
            </a:lvl9pPr>
          </a:lstStyle>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endParaRPr kumimoji="0" lang="en-US" sz="2133" b="0" i="0" u="none" strike="noStrike" kern="1200" cap="none" spc="0" normalizeH="0" baseline="0" noProof="0" dirty="0">
              <a:ln>
                <a:noFill/>
              </a:ln>
              <a:solidFill>
                <a:prstClr val="white"/>
              </a:solidFill>
              <a:effectLst/>
              <a:uLnTx/>
              <a:uFillTx/>
              <a:latin typeface="Arial" charset="0"/>
              <a:ea typeface="Arial" charset="0"/>
              <a:cs typeface="Arial" charset="0"/>
            </a:endParaRPr>
          </a:p>
        </p:txBody>
      </p:sp>
      <p:sp>
        <p:nvSpPr>
          <p:cNvPr id="6" name="Content Placeholder 2"/>
          <p:cNvSpPr txBox="1">
            <a:spLocks/>
          </p:cNvSpPr>
          <p:nvPr/>
        </p:nvSpPr>
        <p:spPr>
          <a:xfrm>
            <a:off x="404063" y="508961"/>
            <a:ext cx="10972800" cy="473081"/>
          </a:xfrm>
          <a:prstGeom prst="rect">
            <a:avLst/>
          </a:prstGeom>
        </p:spPr>
        <p:txBody>
          <a:bodyPr vert="horz" lIns="121920" tIns="60960" rIns="121920" bIns="60960" rtlCol="0" anchor="ctr"/>
          <a:lstStyle>
            <a:defPPr>
              <a:defRPr lang="en-US"/>
            </a:defPPr>
            <a:lvl1pPr marL="0" indent="0" algn="l" defTabSz="685800" rtl="0" eaLnBrk="1" latinLnBrk="0" hangingPunct="1">
              <a:buNone/>
              <a:defRPr sz="1800" kern="1200">
                <a:solidFill>
                  <a:srgbClr val="FFFFFF"/>
                </a:solidFill>
                <a:latin typeface="+mn-lt"/>
                <a:ea typeface="+mn-ea"/>
                <a:cs typeface="+mn-cs"/>
              </a:defRPr>
            </a:lvl1pPr>
            <a:lvl2pPr marL="342900" algn="l" defTabSz="685800" rtl="0" eaLnBrk="1" latinLnBrk="0" hangingPunct="1">
              <a:defRPr sz="2400" kern="1200">
                <a:solidFill>
                  <a:schemeClr val="tx1"/>
                </a:solidFill>
                <a:latin typeface="+mn-lt"/>
                <a:ea typeface="+mn-ea"/>
                <a:cs typeface="+mn-cs"/>
              </a:defRPr>
            </a:lvl2pPr>
            <a:lvl3pPr marL="685800" algn="l" defTabSz="685800" rtl="0" eaLnBrk="1" latinLnBrk="0" hangingPunct="1">
              <a:defRPr sz="2400" kern="1200">
                <a:solidFill>
                  <a:schemeClr val="tx1"/>
                </a:solidFill>
                <a:latin typeface="+mn-lt"/>
                <a:ea typeface="+mn-ea"/>
                <a:cs typeface="+mn-cs"/>
              </a:defRPr>
            </a:lvl3pPr>
            <a:lvl4pPr marL="1028700" algn="l" defTabSz="685800" rtl="0" eaLnBrk="1" latinLnBrk="0" hangingPunct="1">
              <a:defRPr sz="2400" kern="1200">
                <a:solidFill>
                  <a:schemeClr val="tx1"/>
                </a:solidFill>
                <a:latin typeface="+mn-lt"/>
                <a:ea typeface="+mn-ea"/>
                <a:cs typeface="+mn-cs"/>
              </a:defRPr>
            </a:lvl4pPr>
            <a:lvl5pPr marL="1371600" algn="l" defTabSz="685800" rtl="0" eaLnBrk="1" latinLnBrk="0" hangingPunct="1">
              <a:defRPr sz="240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fr-CH" sz="1867" b="0" i="0" u="none" strike="noStrike" kern="1200" cap="none" spc="0" normalizeH="0" baseline="0" noProof="0" dirty="0">
              <a:ln>
                <a:noFill/>
              </a:ln>
              <a:solidFill>
                <a:srgbClr val="FFFFFF"/>
              </a:solidFill>
              <a:effectLst/>
              <a:uLnTx/>
              <a:uFillTx/>
              <a:latin typeface="Arial" charset="0"/>
              <a:ea typeface="Arial" charset="0"/>
              <a:cs typeface="Arial" charset="0"/>
            </a:endParaRPr>
          </a:p>
        </p:txBody>
      </p:sp>
      <p:sp>
        <p:nvSpPr>
          <p:cNvPr id="7" name="Rectangle 6"/>
          <p:cNvSpPr/>
          <p:nvPr/>
        </p:nvSpPr>
        <p:spPr>
          <a:xfrm>
            <a:off x="9893721" y="6441375"/>
            <a:ext cx="2319866" cy="25654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67" b="0" i="0" u="none" strike="noStrike" kern="1200" cap="none" spc="0" normalizeH="0" baseline="0" noProof="0" dirty="0">
                <a:ln>
                  <a:noFill/>
                </a:ln>
                <a:solidFill>
                  <a:prstClr val="white"/>
                </a:solidFill>
                <a:effectLst/>
                <a:uLnTx/>
                <a:uFillTx/>
                <a:latin typeface="Calibri"/>
                <a:ea typeface="+mn-ea"/>
                <a:cs typeface="+mn-cs"/>
              </a:rPr>
              <a:t>© UNICEF/UNI197921/</a:t>
            </a:r>
            <a:r>
              <a:rPr kumimoji="0" lang="en-US" sz="1067" b="0" i="0" u="none" strike="noStrike" kern="1200" cap="none" spc="0" normalizeH="0" baseline="0" noProof="0" dirty="0" err="1">
                <a:ln>
                  <a:noFill/>
                </a:ln>
                <a:solidFill>
                  <a:prstClr val="white"/>
                </a:solidFill>
                <a:effectLst/>
                <a:uLnTx/>
                <a:uFillTx/>
                <a:latin typeface="Calibri"/>
                <a:ea typeface="+mn-ea"/>
                <a:cs typeface="+mn-cs"/>
              </a:rPr>
              <a:t>Schermbrucker</a:t>
            </a:r>
            <a:endParaRPr kumimoji="0" lang="en-US" sz="933" b="0" i="0" u="none" strike="noStrike" kern="1200" cap="none" spc="0" normalizeH="0" baseline="0" noProof="0" dirty="0">
              <a:ln>
                <a:noFill/>
              </a:ln>
              <a:solidFill>
                <a:prstClr val="white"/>
              </a:solidFill>
              <a:effectLst/>
              <a:uLnTx/>
              <a:uFillTx/>
              <a:latin typeface="Calibri"/>
              <a:ea typeface="+mn-ea"/>
              <a:cs typeface="+mn-cs"/>
            </a:endParaRPr>
          </a:p>
        </p:txBody>
      </p:sp>
      <p:pic>
        <p:nvPicPr>
          <p:cNvPr id="2" name="Picture 1"/>
          <p:cNvPicPr>
            <a:picLocks noChangeAspect="1"/>
          </p:cNvPicPr>
          <p:nvPr/>
        </p:nvPicPr>
        <p:blipFill>
          <a:blip r:embed="rId5"/>
          <a:stretch>
            <a:fillRect/>
          </a:stretch>
        </p:blipFill>
        <p:spPr>
          <a:xfrm>
            <a:off x="0" y="5450657"/>
            <a:ext cx="2609314" cy="1012024"/>
          </a:xfrm>
          <a:prstGeom prst="rect">
            <a:avLst/>
          </a:prstGeom>
        </p:spPr>
      </p:pic>
      <p:pic>
        <p:nvPicPr>
          <p:cNvPr id="8" name="Picture 7"/>
          <p:cNvPicPr>
            <a:picLocks noChangeAspect="1"/>
          </p:cNvPicPr>
          <p:nvPr/>
        </p:nvPicPr>
        <p:blipFill>
          <a:blip r:embed="rId6"/>
          <a:stretch>
            <a:fillRect/>
          </a:stretch>
        </p:blipFill>
        <p:spPr>
          <a:xfrm>
            <a:off x="5632079" y="5109252"/>
            <a:ext cx="1664352" cy="1353429"/>
          </a:xfrm>
          <a:prstGeom prst="rect">
            <a:avLst/>
          </a:prstGeom>
        </p:spPr>
      </p:pic>
    </p:spTree>
    <p:extLst>
      <p:ext uri="{BB962C8B-B14F-4D97-AF65-F5344CB8AC3E}">
        <p14:creationId xmlns:p14="http://schemas.microsoft.com/office/powerpoint/2010/main" val="6985845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8682666" y="3681663"/>
            <a:ext cx="3428054" cy="3176337"/>
          </a:xfrm>
          <a:prstGeom prst="rect">
            <a:avLst/>
          </a:prstGeom>
        </p:spPr>
      </p:pic>
      <p:sp>
        <p:nvSpPr>
          <p:cNvPr id="2" name="Title 1"/>
          <p:cNvSpPr>
            <a:spLocks noGrp="1"/>
          </p:cNvSpPr>
          <p:nvPr>
            <p:ph type="title"/>
          </p:nvPr>
        </p:nvSpPr>
        <p:spPr/>
        <p:txBody>
          <a:bodyPr/>
          <a:lstStyle/>
          <a:p>
            <a:pPr algn="ctr"/>
            <a:r>
              <a:rPr lang="en-US" sz="6000" b="1" dirty="0">
                <a:solidFill>
                  <a:srgbClr val="FF0000"/>
                </a:solidFill>
              </a:rPr>
              <a:t>Objectives</a:t>
            </a:r>
            <a:r>
              <a:rPr lang="en-US" dirty="0"/>
              <a:t>	</a:t>
            </a:r>
          </a:p>
        </p:txBody>
      </p:sp>
      <p:sp>
        <p:nvSpPr>
          <p:cNvPr id="3" name="Content Placeholder 2"/>
          <p:cNvSpPr>
            <a:spLocks noGrp="1"/>
          </p:cNvSpPr>
          <p:nvPr>
            <p:ph idx="1"/>
          </p:nvPr>
        </p:nvSpPr>
        <p:spPr/>
        <p:txBody>
          <a:bodyPr/>
          <a:lstStyle/>
          <a:p>
            <a:pPr marL="0" indent="0">
              <a:buNone/>
            </a:pPr>
            <a:r>
              <a:rPr lang="en-US" dirty="0"/>
              <a:t>By the end of the day, participants will be able to :</a:t>
            </a:r>
          </a:p>
          <a:p>
            <a:pPr lvl="0"/>
            <a:r>
              <a:rPr lang="en-US" dirty="0"/>
              <a:t>Describe what is case management</a:t>
            </a:r>
          </a:p>
          <a:p>
            <a:pPr lvl="0"/>
            <a:r>
              <a:rPr lang="en-US" dirty="0"/>
              <a:t>Identify the guiding principles of case management</a:t>
            </a:r>
          </a:p>
          <a:p>
            <a:pPr lvl="0"/>
            <a:r>
              <a:rPr lang="en-US" dirty="0"/>
              <a:t>Describe the key steps of case management </a:t>
            </a:r>
          </a:p>
          <a:p>
            <a:pPr lvl="0"/>
            <a:r>
              <a:rPr lang="en-US" dirty="0"/>
              <a:t>Describe the principle of alternative care</a:t>
            </a:r>
          </a:p>
          <a:p>
            <a:pPr lvl="0"/>
            <a:r>
              <a:rPr lang="en-US" dirty="0"/>
              <a:t>Understand the importance of case documentation</a:t>
            </a:r>
          </a:p>
          <a:p>
            <a:pPr marL="0" lvl="0" indent="0">
              <a:buNone/>
            </a:pPr>
            <a:endParaRPr lang="en-US" dirty="0"/>
          </a:p>
          <a:p>
            <a:pPr marL="0" indent="0">
              <a:buNone/>
            </a:pPr>
            <a:endParaRPr lang="en-US" dirty="0"/>
          </a:p>
        </p:txBody>
      </p:sp>
    </p:spTree>
    <p:extLst>
      <p:ext uri="{BB962C8B-B14F-4D97-AF65-F5344CB8AC3E}">
        <p14:creationId xmlns:p14="http://schemas.microsoft.com/office/powerpoint/2010/main" val="13209553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1077798" y="688729"/>
            <a:ext cx="5018202" cy="4778817"/>
          </a:xfrm>
        </p:spPr>
        <p:txBody>
          <a:bodyPr>
            <a:normAutofit fontScale="90000"/>
          </a:bodyPr>
          <a:lstStyle/>
          <a:p>
            <a:br>
              <a:rPr lang="en-US" dirty="0">
                <a:solidFill>
                  <a:srgbClr val="FF0000"/>
                </a:solidFill>
              </a:rPr>
            </a:br>
            <a:br>
              <a:rPr lang="en-US" dirty="0">
                <a:solidFill>
                  <a:srgbClr val="FF0000"/>
                </a:solidFill>
              </a:rPr>
            </a:br>
            <a:br>
              <a:rPr lang="en-US" dirty="0">
                <a:solidFill>
                  <a:srgbClr val="FF0000"/>
                </a:solidFill>
              </a:rPr>
            </a:br>
            <a:br>
              <a:rPr lang="en-US" dirty="0">
                <a:solidFill>
                  <a:srgbClr val="FF0000"/>
                </a:solidFill>
              </a:rPr>
            </a:br>
            <a:br>
              <a:rPr lang="en-US" dirty="0">
                <a:solidFill>
                  <a:srgbClr val="FF0000"/>
                </a:solidFill>
              </a:rPr>
            </a:br>
            <a:br>
              <a:rPr lang="en-US" dirty="0">
                <a:solidFill>
                  <a:srgbClr val="FF0000"/>
                </a:solidFill>
              </a:rPr>
            </a:br>
            <a:r>
              <a:rPr lang="en-US" sz="7300" b="1" dirty="0">
                <a:solidFill>
                  <a:srgbClr val="FF0000"/>
                </a:solidFill>
              </a:rPr>
              <a:t>Session 1: What is Case Management?</a:t>
            </a:r>
            <a:br>
              <a:rPr lang="en-US" sz="7300" b="1" dirty="0">
                <a:solidFill>
                  <a:srgbClr val="FF0000"/>
                </a:solidFill>
              </a:rPr>
            </a:br>
            <a:endParaRPr lang="en-US" b="1" dirty="0">
              <a:solidFill>
                <a:srgbClr val="FF0000"/>
              </a:solidFill>
            </a:endParaRPr>
          </a:p>
        </p:txBody>
      </p:sp>
      <p:pic>
        <p:nvPicPr>
          <p:cNvPr id="6" name="Picture 5"/>
          <p:cNvPicPr>
            <a:picLocks noChangeAspect="1"/>
          </p:cNvPicPr>
          <p:nvPr/>
        </p:nvPicPr>
        <p:blipFill>
          <a:blip r:embed="rId3"/>
          <a:stretch>
            <a:fillRect/>
          </a:stretch>
        </p:blipFill>
        <p:spPr>
          <a:xfrm>
            <a:off x="6171414" y="0"/>
            <a:ext cx="6172200" cy="6693031"/>
          </a:xfrm>
          <a:prstGeom prst="rect">
            <a:avLst/>
          </a:prstGeom>
        </p:spPr>
      </p:pic>
    </p:spTree>
    <p:extLst>
      <p:ext uri="{BB962C8B-B14F-4D97-AF65-F5344CB8AC3E}">
        <p14:creationId xmlns:p14="http://schemas.microsoft.com/office/powerpoint/2010/main" val="19425741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0000"/>
                </a:solidFill>
              </a:rPr>
              <a:t>Background of Case Management in Ghana</a:t>
            </a:r>
          </a:p>
        </p:txBody>
      </p:sp>
      <p:sp>
        <p:nvSpPr>
          <p:cNvPr id="3" name="Content Placeholder 2"/>
          <p:cNvSpPr>
            <a:spLocks noGrp="1"/>
          </p:cNvSpPr>
          <p:nvPr>
            <p:ph idx="1"/>
          </p:nvPr>
        </p:nvSpPr>
        <p:spPr/>
        <p:txBody>
          <a:bodyPr>
            <a:normAutofit/>
          </a:bodyPr>
          <a:lstStyle/>
          <a:p>
            <a:pPr marL="457200" lvl="1" indent="0">
              <a:buNone/>
            </a:pPr>
            <a:r>
              <a:rPr lang="en-US" dirty="0">
                <a:solidFill>
                  <a:srgbClr val="FF0000"/>
                </a:solidFill>
              </a:rPr>
              <a:t>Different SOPs </a:t>
            </a:r>
            <a:r>
              <a:rPr lang="en-US" dirty="0"/>
              <a:t>(child labor, child trafficking, Police, health guidelines, GBV, etc.)</a:t>
            </a:r>
          </a:p>
          <a:p>
            <a:pPr lvl="1"/>
            <a:r>
              <a:rPr lang="en-US" dirty="0"/>
              <a:t>No </a:t>
            </a:r>
            <a:r>
              <a:rPr lang="en-US" dirty="0">
                <a:solidFill>
                  <a:srgbClr val="FF0000"/>
                </a:solidFill>
              </a:rPr>
              <a:t>Standardized forms</a:t>
            </a:r>
          </a:p>
          <a:p>
            <a:pPr lvl="1"/>
            <a:r>
              <a:rPr lang="en-US" dirty="0"/>
              <a:t>No coherent steps and procedures in place</a:t>
            </a:r>
          </a:p>
          <a:p>
            <a:pPr lvl="1"/>
            <a:endParaRPr lang="en-US" dirty="0"/>
          </a:p>
          <a:p>
            <a:r>
              <a:rPr lang="en-US" dirty="0"/>
              <a:t>DSW with support from UNICEF:</a:t>
            </a:r>
          </a:p>
          <a:p>
            <a:pPr lvl="1"/>
            <a:r>
              <a:rPr lang="en-US" dirty="0"/>
              <a:t>Developed a </a:t>
            </a:r>
            <a:r>
              <a:rPr lang="en-US" dirty="0">
                <a:solidFill>
                  <a:srgbClr val="FF0000"/>
                </a:solidFill>
              </a:rPr>
              <a:t>Case management Standard Operating Procedures </a:t>
            </a:r>
            <a:r>
              <a:rPr lang="en-US" dirty="0"/>
              <a:t>and related tools for children in need of care and protection</a:t>
            </a:r>
          </a:p>
          <a:p>
            <a:pPr lvl="1"/>
            <a:r>
              <a:rPr lang="en-US" dirty="0"/>
              <a:t>For Social Welfare and Community Development Officers (SWCDOs)</a:t>
            </a:r>
          </a:p>
          <a:p>
            <a:pPr lvl="1"/>
            <a:r>
              <a:rPr lang="en-US" dirty="0"/>
              <a:t>Incorporated global best practice</a:t>
            </a:r>
          </a:p>
          <a:p>
            <a:pPr lvl="1"/>
            <a:r>
              <a:rPr lang="en-US" dirty="0"/>
              <a:t>Contextualized for Ghana</a:t>
            </a:r>
          </a:p>
          <a:p>
            <a:pPr marL="457200" lvl="1" indent="0">
              <a:buNone/>
            </a:pPr>
            <a:endParaRPr lang="en-US" dirty="0"/>
          </a:p>
        </p:txBody>
      </p:sp>
    </p:spTree>
    <p:extLst>
      <p:ext uri="{BB962C8B-B14F-4D97-AF65-F5344CB8AC3E}">
        <p14:creationId xmlns:p14="http://schemas.microsoft.com/office/powerpoint/2010/main" val="7881648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br>
              <a:rPr lang="en-US" b="1" dirty="0">
                <a:solidFill>
                  <a:srgbClr val="FF0000"/>
                </a:solidFill>
              </a:rPr>
            </a:br>
            <a:r>
              <a:rPr lang="en-US" b="1" dirty="0">
                <a:solidFill>
                  <a:srgbClr val="FF0000"/>
                </a:solidFill>
              </a:rPr>
              <a:t>Who are children in need of protective services?</a:t>
            </a:r>
            <a:br>
              <a:rPr lang="en-US" b="1" dirty="0">
                <a:solidFill>
                  <a:srgbClr val="FF0000"/>
                </a:solidFill>
              </a:rPr>
            </a:br>
            <a:endParaRPr lang="en-US" b="1" dirty="0">
              <a:solidFill>
                <a:srgbClr val="FF0000"/>
              </a:solidFill>
            </a:endParaRPr>
          </a:p>
        </p:txBody>
      </p:sp>
      <p:pic>
        <p:nvPicPr>
          <p:cNvPr id="1026" name="Picture 2" descr="Child Protection Services and Childrens Aid Society"/>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524125" y="2001044"/>
            <a:ext cx="7143750" cy="4000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42665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199" y="365125"/>
            <a:ext cx="10651435" cy="1325563"/>
          </a:xfrm>
        </p:spPr>
        <p:txBody>
          <a:bodyPr/>
          <a:lstStyle/>
          <a:p>
            <a:r>
              <a:rPr lang="en-US" b="1" dirty="0">
                <a:solidFill>
                  <a:srgbClr val="FF0000"/>
                </a:solidFill>
              </a:rPr>
              <a:t>Child in need of care and protection</a:t>
            </a:r>
            <a:r>
              <a:rPr lang="en-US" b="1" dirty="0"/>
              <a:t> </a:t>
            </a:r>
          </a:p>
        </p:txBody>
      </p:sp>
      <p:sp>
        <p:nvSpPr>
          <p:cNvPr id="3" name="Content Placeholder 2"/>
          <p:cNvSpPr>
            <a:spLocks noGrp="1"/>
          </p:cNvSpPr>
          <p:nvPr>
            <p:ph idx="1"/>
          </p:nvPr>
        </p:nvSpPr>
        <p:spPr/>
        <p:txBody>
          <a:bodyPr>
            <a:normAutofit fontScale="85000" lnSpcReduction="20000"/>
          </a:bodyPr>
          <a:lstStyle/>
          <a:p>
            <a:pPr marL="0" indent="0">
              <a:buNone/>
            </a:pPr>
            <a:r>
              <a:rPr lang="en-US" dirty="0"/>
              <a:t>The Children’s Act, 1998 defines a child in need of care and protection:</a:t>
            </a:r>
          </a:p>
          <a:p>
            <a:pPr lvl="1"/>
            <a:r>
              <a:rPr lang="en-US" dirty="0"/>
              <a:t>Is an orphan or is deserted by his relatives;</a:t>
            </a:r>
          </a:p>
          <a:p>
            <a:pPr lvl="1"/>
            <a:r>
              <a:rPr lang="en-US" dirty="0"/>
              <a:t>Has been neglected or ill-treated by the person who has the care and custody of the child;</a:t>
            </a:r>
          </a:p>
          <a:p>
            <a:pPr lvl="1"/>
            <a:r>
              <a:rPr lang="en-US" dirty="0"/>
              <a:t>Has a parent or guardian who does not exercise proper guardianship;</a:t>
            </a:r>
          </a:p>
          <a:p>
            <a:pPr lvl="1"/>
            <a:r>
              <a:rPr lang="en-US" dirty="0"/>
              <a:t>Is destitute;</a:t>
            </a:r>
          </a:p>
          <a:p>
            <a:pPr lvl="1"/>
            <a:r>
              <a:rPr lang="en-US" dirty="0"/>
              <a:t>Is under the care of a parent or guardian who, by reason of abuse of substance, is unfit to have the care of the child; (Children’s Amendment Act, 2016, Act 937)</a:t>
            </a:r>
          </a:p>
          <a:p>
            <a:pPr lvl="1"/>
            <a:r>
              <a:rPr lang="en-US" dirty="0"/>
              <a:t>Is under the care of a parent or guardian who by reason of a criminal conviction, particularly in relation to child abuse is unfit to have the care of the child. (Act 937)</a:t>
            </a:r>
          </a:p>
          <a:p>
            <a:pPr lvl="1"/>
            <a:r>
              <a:rPr lang="en-US" dirty="0"/>
              <a:t>street children or begging</a:t>
            </a:r>
          </a:p>
          <a:p>
            <a:pPr lvl="1"/>
            <a:r>
              <a:rPr lang="en-US" dirty="0"/>
              <a:t>Is a person in relation to whom an offence has been committed or attempted under section 314 of the Criminal Code, 1960 (Act 29) on slave dealing;</a:t>
            </a:r>
          </a:p>
          <a:p>
            <a:pPr lvl="1"/>
            <a:r>
              <a:rPr lang="en-US" dirty="0"/>
              <a:t>Is below the age of criminal responsibility under the Criminal Code, 1960 (Act 29) and is involved in an offence other than a minor criminal matter; or</a:t>
            </a:r>
          </a:p>
          <a:p>
            <a:pPr lvl="1"/>
            <a:r>
              <a:rPr lang="en-US" dirty="0"/>
              <a:t>Is otherwise exposed to moral or physical danger.</a:t>
            </a:r>
          </a:p>
          <a:p>
            <a:pPr marL="457200" lvl="1" indent="0">
              <a:buNone/>
            </a:pPr>
            <a:endParaRPr lang="en-US" dirty="0"/>
          </a:p>
          <a:p>
            <a:pPr lvl="1"/>
            <a:endParaRPr lang="en-US" dirty="0"/>
          </a:p>
        </p:txBody>
      </p:sp>
    </p:spTree>
    <p:extLst>
      <p:ext uri="{BB962C8B-B14F-4D97-AF65-F5344CB8AC3E}">
        <p14:creationId xmlns:p14="http://schemas.microsoft.com/office/powerpoint/2010/main" val="14568459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0000"/>
                </a:solidFill>
              </a:rPr>
              <a:t>Quiz – How much do you know?</a:t>
            </a:r>
          </a:p>
        </p:txBody>
      </p:sp>
      <p:sp>
        <p:nvSpPr>
          <p:cNvPr id="3" name="Content Placeholder 2"/>
          <p:cNvSpPr>
            <a:spLocks noGrp="1"/>
          </p:cNvSpPr>
          <p:nvPr>
            <p:ph idx="1"/>
          </p:nvPr>
        </p:nvSpPr>
        <p:spPr/>
        <p:txBody>
          <a:bodyPr>
            <a:normAutofit lnSpcReduction="10000"/>
          </a:bodyPr>
          <a:lstStyle/>
          <a:p>
            <a:pPr marL="0" indent="0">
              <a:buNone/>
            </a:pPr>
            <a:r>
              <a:rPr lang="en-US" sz="8000" b="1" dirty="0"/>
              <a:t>The Children’s Act, 1998 (Act 560) applies to vulnerable children only? Yes/No</a:t>
            </a:r>
          </a:p>
          <a:p>
            <a:endParaRPr lang="en-US" dirty="0"/>
          </a:p>
        </p:txBody>
      </p:sp>
    </p:spTree>
    <p:extLst>
      <p:ext uri="{BB962C8B-B14F-4D97-AF65-F5344CB8AC3E}">
        <p14:creationId xmlns:p14="http://schemas.microsoft.com/office/powerpoint/2010/main" val="38651864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b="1">
                <a:solidFill>
                  <a:srgbClr val="FF0000"/>
                </a:solidFill>
              </a:rPr>
              <a:t>Case Management is…</a:t>
            </a:r>
            <a:endParaRPr lang="en-US" sz="6000" b="1" dirty="0">
              <a:solidFill>
                <a:srgbClr val="FF0000"/>
              </a:solidFill>
            </a:endParaRPr>
          </a:p>
        </p:txBody>
      </p:sp>
      <p:sp>
        <p:nvSpPr>
          <p:cNvPr id="5" name="Content Placeholder 4"/>
          <p:cNvSpPr>
            <a:spLocks noGrp="1"/>
          </p:cNvSpPr>
          <p:nvPr>
            <p:ph idx="1"/>
          </p:nvPr>
        </p:nvSpPr>
        <p:spPr/>
        <p:txBody>
          <a:bodyPr>
            <a:normAutofit/>
          </a:bodyPr>
          <a:lstStyle/>
          <a:p>
            <a:r>
              <a:rPr lang="en-US" sz="3200" dirty="0"/>
              <a:t>The </a:t>
            </a:r>
            <a:r>
              <a:rPr lang="en-US" sz="3200" dirty="0">
                <a:solidFill>
                  <a:srgbClr val="FF0000"/>
                </a:solidFill>
              </a:rPr>
              <a:t>process</a:t>
            </a:r>
            <a:r>
              <a:rPr lang="en-US" sz="3200" dirty="0"/>
              <a:t> of providing</a:t>
            </a:r>
          </a:p>
          <a:p>
            <a:r>
              <a:rPr lang="en-US" sz="3200" dirty="0">
                <a:solidFill>
                  <a:srgbClr val="FF0000"/>
                </a:solidFill>
              </a:rPr>
              <a:t>Protection and support </a:t>
            </a:r>
            <a:r>
              <a:rPr lang="en-US" sz="3200" dirty="0"/>
              <a:t>to</a:t>
            </a:r>
          </a:p>
          <a:p>
            <a:r>
              <a:rPr lang="en-US" sz="3200" dirty="0">
                <a:solidFill>
                  <a:srgbClr val="FF0000"/>
                </a:solidFill>
              </a:rPr>
              <a:t>Individual</a:t>
            </a:r>
            <a:r>
              <a:rPr lang="en-US" sz="3200" dirty="0"/>
              <a:t> children and their families</a:t>
            </a:r>
          </a:p>
          <a:p>
            <a:r>
              <a:rPr lang="en-US" sz="3200" dirty="0"/>
              <a:t>Who are </a:t>
            </a:r>
            <a:r>
              <a:rPr lang="en-US" sz="3200" dirty="0">
                <a:solidFill>
                  <a:srgbClr val="FF0000"/>
                </a:solidFill>
              </a:rPr>
              <a:t>vulnerable to certain risks</a:t>
            </a:r>
            <a:r>
              <a:rPr lang="en-US" sz="3200" dirty="0"/>
              <a:t>,</a:t>
            </a:r>
          </a:p>
          <a:p>
            <a:r>
              <a:rPr lang="en-US" sz="3200" dirty="0">
                <a:solidFill>
                  <a:srgbClr val="FF0000"/>
                </a:solidFill>
              </a:rPr>
              <a:t>Directly or through referral services</a:t>
            </a:r>
            <a:r>
              <a:rPr lang="en-US" sz="3200" dirty="0"/>
              <a:t>,</a:t>
            </a:r>
          </a:p>
          <a:p>
            <a:r>
              <a:rPr lang="en-US" sz="3200" dirty="0"/>
              <a:t>And </a:t>
            </a:r>
            <a:r>
              <a:rPr lang="en-US" sz="3200" dirty="0">
                <a:solidFill>
                  <a:srgbClr val="FF0000"/>
                </a:solidFill>
              </a:rPr>
              <a:t>following</a:t>
            </a:r>
            <a:r>
              <a:rPr lang="en-US" sz="3200" dirty="0"/>
              <a:t> that process through</a:t>
            </a:r>
          </a:p>
          <a:p>
            <a:r>
              <a:rPr lang="en-US" sz="3200" dirty="0">
                <a:solidFill>
                  <a:srgbClr val="FF0000"/>
                </a:solidFill>
              </a:rPr>
              <a:t>Until goals are met</a:t>
            </a:r>
            <a:r>
              <a:rPr lang="en-US" sz="3200" dirty="0"/>
              <a:t>.</a:t>
            </a:r>
          </a:p>
          <a:p>
            <a:endParaRPr lang="en-US" dirty="0"/>
          </a:p>
          <a:p>
            <a:pPr marL="0" indent="0">
              <a:buNone/>
            </a:pPr>
            <a:endParaRPr lang="en-US" sz="1600" dirty="0"/>
          </a:p>
        </p:txBody>
      </p:sp>
    </p:spTree>
    <p:extLst>
      <p:ext uri="{BB962C8B-B14F-4D97-AF65-F5344CB8AC3E}">
        <p14:creationId xmlns:p14="http://schemas.microsoft.com/office/powerpoint/2010/main" val="25676603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5400" b="1" dirty="0">
                <a:solidFill>
                  <a:srgbClr val="FF0000"/>
                </a:solidFill>
              </a:rPr>
              <a:t>Goal of Case Management</a:t>
            </a:r>
            <a:r>
              <a:rPr lang="en-US" sz="4800" dirty="0"/>
              <a:t>	</a:t>
            </a:r>
          </a:p>
        </p:txBody>
      </p:sp>
      <p:sp>
        <p:nvSpPr>
          <p:cNvPr id="3" name="Content Placeholder 2"/>
          <p:cNvSpPr>
            <a:spLocks noGrp="1"/>
          </p:cNvSpPr>
          <p:nvPr>
            <p:ph idx="1"/>
          </p:nvPr>
        </p:nvSpPr>
        <p:spPr/>
        <p:txBody>
          <a:bodyPr/>
          <a:lstStyle/>
          <a:p>
            <a:pPr marL="0" indent="0">
              <a:buNone/>
            </a:pPr>
            <a:r>
              <a:rPr lang="en-US" dirty="0"/>
              <a:t>The goal of case management is to empower the adult or child client and, where appropriate, the child’s caregiver by:</a:t>
            </a:r>
          </a:p>
          <a:p>
            <a:pPr marL="0" indent="0">
              <a:buNone/>
            </a:pPr>
            <a:endParaRPr lang="en-US" dirty="0"/>
          </a:p>
          <a:p>
            <a:r>
              <a:rPr lang="en-US" dirty="0"/>
              <a:t> giving them increased awareness of choices, they have in dealing with the problem, and </a:t>
            </a:r>
          </a:p>
          <a:p>
            <a:pPr marL="0" indent="0">
              <a:buNone/>
            </a:pPr>
            <a:endParaRPr lang="en-US" dirty="0"/>
          </a:p>
          <a:p>
            <a:r>
              <a:rPr lang="en-US" dirty="0"/>
              <a:t>assisting them to make informed decisions about what to do about the problem. </a:t>
            </a:r>
          </a:p>
        </p:txBody>
      </p:sp>
    </p:spTree>
    <p:extLst>
      <p:ext uri="{BB962C8B-B14F-4D97-AF65-F5344CB8AC3E}">
        <p14:creationId xmlns:p14="http://schemas.microsoft.com/office/powerpoint/2010/main" val="42779764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4800" b="1" dirty="0">
                <a:solidFill>
                  <a:srgbClr val="FF0000"/>
                </a:solidFill>
              </a:rPr>
              <a:t>The Role of Case Workers/Managers</a:t>
            </a:r>
          </a:p>
        </p:txBody>
      </p:sp>
      <p:sp>
        <p:nvSpPr>
          <p:cNvPr id="3" name="Content Placeholder 2"/>
          <p:cNvSpPr>
            <a:spLocks noGrp="1"/>
          </p:cNvSpPr>
          <p:nvPr>
            <p:ph idx="1"/>
          </p:nvPr>
        </p:nvSpPr>
        <p:spPr>
          <a:xfrm>
            <a:off x="838200" y="1797345"/>
            <a:ext cx="10515600" cy="4351338"/>
          </a:xfrm>
        </p:spPr>
        <p:txBody>
          <a:bodyPr>
            <a:normAutofit fontScale="92500"/>
          </a:bodyPr>
          <a:lstStyle/>
          <a:p>
            <a:r>
              <a:rPr lang="en-US" dirty="0"/>
              <a:t>Applying </a:t>
            </a:r>
            <a:r>
              <a:rPr lang="en-US" dirty="0">
                <a:solidFill>
                  <a:srgbClr val="FF0000"/>
                </a:solidFill>
              </a:rPr>
              <a:t>confidentiality</a:t>
            </a:r>
            <a:r>
              <a:rPr lang="en-US" dirty="0"/>
              <a:t> protocols to reflect the limits of confidentiality; </a:t>
            </a:r>
          </a:p>
          <a:p>
            <a:r>
              <a:rPr lang="en-US" dirty="0">
                <a:solidFill>
                  <a:srgbClr val="FF0000"/>
                </a:solidFill>
              </a:rPr>
              <a:t>Assessing</a:t>
            </a:r>
            <a:r>
              <a:rPr lang="en-US" dirty="0"/>
              <a:t> a client’s immediate health, safety, psychosocial and legal/justice needs;</a:t>
            </a:r>
          </a:p>
          <a:p>
            <a:r>
              <a:rPr lang="en-US" dirty="0">
                <a:solidFill>
                  <a:srgbClr val="FF0000"/>
                </a:solidFill>
              </a:rPr>
              <a:t>Identifying strengths </a:t>
            </a:r>
            <a:r>
              <a:rPr lang="en-US" dirty="0"/>
              <a:t>and needs to engage the client in a strength-based care and treatment process;</a:t>
            </a:r>
          </a:p>
          <a:p>
            <a:r>
              <a:rPr lang="en-US" dirty="0">
                <a:solidFill>
                  <a:srgbClr val="FF0000"/>
                </a:solidFill>
              </a:rPr>
              <a:t>Proactively</a:t>
            </a:r>
            <a:r>
              <a:rPr lang="en-US" dirty="0"/>
              <a:t> engaging non-offending caregivers throughout case management;</a:t>
            </a:r>
          </a:p>
          <a:p>
            <a:r>
              <a:rPr lang="en-US" dirty="0"/>
              <a:t>Having the ability to function independently and </a:t>
            </a:r>
            <a:r>
              <a:rPr lang="en-US" dirty="0">
                <a:solidFill>
                  <a:srgbClr val="FF0000"/>
                </a:solidFill>
              </a:rPr>
              <a:t>collaborate</a:t>
            </a:r>
            <a:r>
              <a:rPr lang="en-US" dirty="0"/>
              <a:t> with other service providers to </a:t>
            </a:r>
            <a:r>
              <a:rPr lang="en-US" dirty="0">
                <a:solidFill>
                  <a:srgbClr val="FF0000"/>
                </a:solidFill>
              </a:rPr>
              <a:t>provide needed services</a:t>
            </a:r>
            <a:r>
              <a:rPr lang="en-US" dirty="0"/>
              <a:t>;  and </a:t>
            </a:r>
          </a:p>
          <a:p>
            <a:r>
              <a:rPr lang="en-US" dirty="0">
                <a:solidFill>
                  <a:srgbClr val="FF0000"/>
                </a:solidFill>
              </a:rPr>
              <a:t>Documenting</a:t>
            </a:r>
            <a:r>
              <a:rPr lang="en-US" dirty="0"/>
              <a:t> the case.</a:t>
            </a:r>
          </a:p>
        </p:txBody>
      </p:sp>
    </p:spTree>
    <p:extLst>
      <p:ext uri="{BB962C8B-B14F-4D97-AF65-F5344CB8AC3E}">
        <p14:creationId xmlns:p14="http://schemas.microsoft.com/office/powerpoint/2010/main" val="14164817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ctr">
              <a:buNone/>
            </a:pPr>
            <a:r>
              <a:rPr lang="en-US" sz="8000" b="1" dirty="0">
                <a:solidFill>
                  <a:srgbClr val="FF0000"/>
                </a:solidFill>
              </a:rPr>
              <a:t>What are the Guiding principles of Case Management?</a:t>
            </a:r>
            <a:endParaRPr lang="en-US" sz="8000" dirty="0"/>
          </a:p>
        </p:txBody>
      </p:sp>
    </p:spTree>
    <p:extLst>
      <p:ext uri="{BB962C8B-B14F-4D97-AF65-F5344CB8AC3E}">
        <p14:creationId xmlns:p14="http://schemas.microsoft.com/office/powerpoint/2010/main" val="1392782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6000" b="1" dirty="0">
                <a:solidFill>
                  <a:srgbClr val="FF0000"/>
                </a:solidFill>
              </a:rPr>
              <a:t>Guiding principles</a:t>
            </a:r>
          </a:p>
        </p:txBody>
      </p:sp>
      <p:sp>
        <p:nvSpPr>
          <p:cNvPr id="3" name="Content Placeholder 2"/>
          <p:cNvSpPr>
            <a:spLocks noGrp="1"/>
          </p:cNvSpPr>
          <p:nvPr>
            <p:ph idx="1"/>
          </p:nvPr>
        </p:nvSpPr>
        <p:spPr/>
        <p:txBody>
          <a:bodyPr>
            <a:normAutofit fontScale="77500" lnSpcReduction="20000"/>
          </a:bodyPr>
          <a:lstStyle/>
          <a:p>
            <a:r>
              <a:rPr lang="en-US" sz="4000" b="1" dirty="0">
                <a:solidFill>
                  <a:srgbClr val="FF0000"/>
                </a:solidFill>
              </a:rPr>
              <a:t>Best interest </a:t>
            </a:r>
            <a:r>
              <a:rPr lang="en-US" sz="4000" b="1" dirty="0"/>
              <a:t>of the child</a:t>
            </a:r>
          </a:p>
          <a:p>
            <a:r>
              <a:rPr lang="en-US" sz="4000" b="1" dirty="0"/>
              <a:t>Preference for child </a:t>
            </a:r>
            <a:r>
              <a:rPr lang="en-US" sz="4000" b="1" dirty="0">
                <a:solidFill>
                  <a:srgbClr val="FF0000"/>
                </a:solidFill>
              </a:rPr>
              <a:t>to be kept with</a:t>
            </a:r>
            <a:r>
              <a:rPr lang="en-US" sz="4000" b="1" dirty="0"/>
              <a:t> parent, guardian or relative </a:t>
            </a:r>
          </a:p>
          <a:p>
            <a:r>
              <a:rPr lang="en-US" sz="4000" b="1" dirty="0">
                <a:solidFill>
                  <a:srgbClr val="FF0000"/>
                </a:solidFill>
              </a:rPr>
              <a:t>Empower</a:t>
            </a:r>
            <a:r>
              <a:rPr lang="en-US" sz="4000" b="1" dirty="0"/>
              <a:t> children, adolescents and families to build on their own strengths</a:t>
            </a:r>
          </a:p>
          <a:p>
            <a:r>
              <a:rPr lang="en-US" sz="4000" b="1" dirty="0">
                <a:solidFill>
                  <a:srgbClr val="FF0000"/>
                </a:solidFill>
              </a:rPr>
              <a:t>Non discrim</a:t>
            </a:r>
            <a:r>
              <a:rPr lang="en-US" sz="4000" b="1" dirty="0"/>
              <a:t>ination</a:t>
            </a:r>
          </a:p>
          <a:p>
            <a:r>
              <a:rPr lang="en-US" sz="4000" b="1" dirty="0">
                <a:solidFill>
                  <a:srgbClr val="FF0000"/>
                </a:solidFill>
              </a:rPr>
              <a:t>No harm</a:t>
            </a:r>
          </a:p>
          <a:p>
            <a:r>
              <a:rPr lang="en-US" sz="4000" b="1" dirty="0">
                <a:solidFill>
                  <a:srgbClr val="FF0000"/>
                </a:solidFill>
              </a:rPr>
              <a:t>Confidentiality</a:t>
            </a:r>
          </a:p>
          <a:p>
            <a:r>
              <a:rPr lang="en-US" sz="4000" b="1" dirty="0">
                <a:solidFill>
                  <a:srgbClr val="FF0000"/>
                </a:solidFill>
              </a:rPr>
              <a:t>Age and gender sensitive</a:t>
            </a:r>
            <a:endParaRPr lang="en-US" sz="4000" b="1" dirty="0"/>
          </a:p>
          <a:p>
            <a:r>
              <a:rPr lang="en-US" sz="4000" b="1" dirty="0">
                <a:solidFill>
                  <a:srgbClr val="FF0000"/>
                </a:solidFill>
              </a:rPr>
              <a:t>Coordinate</a:t>
            </a:r>
            <a:r>
              <a:rPr lang="en-US" sz="4000" b="1" dirty="0"/>
              <a:t> and collaborate</a:t>
            </a:r>
          </a:p>
        </p:txBody>
      </p:sp>
    </p:spTree>
    <p:extLst>
      <p:ext uri="{BB962C8B-B14F-4D97-AF65-F5344CB8AC3E}">
        <p14:creationId xmlns:p14="http://schemas.microsoft.com/office/powerpoint/2010/main" val="13809720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826001"/>
          </a:xfrm>
        </p:spPr>
        <p:txBody>
          <a:bodyPr>
            <a:noAutofit/>
          </a:bodyPr>
          <a:lstStyle/>
          <a:p>
            <a:pPr algn="ctr"/>
            <a:r>
              <a:rPr lang="en-US" sz="6000" b="1" dirty="0">
                <a:solidFill>
                  <a:srgbClr val="FF0000"/>
                </a:solidFill>
              </a:rPr>
              <a:t>Important Tips!</a:t>
            </a:r>
          </a:p>
        </p:txBody>
      </p:sp>
      <p:sp>
        <p:nvSpPr>
          <p:cNvPr id="3" name="Content Placeholder 2"/>
          <p:cNvSpPr>
            <a:spLocks noGrp="1"/>
          </p:cNvSpPr>
          <p:nvPr>
            <p:ph idx="1"/>
          </p:nvPr>
        </p:nvSpPr>
        <p:spPr>
          <a:xfrm>
            <a:off x="838200" y="1347538"/>
            <a:ext cx="10515600" cy="5221704"/>
          </a:xfrm>
        </p:spPr>
        <p:txBody>
          <a:bodyPr>
            <a:normAutofit/>
          </a:bodyPr>
          <a:lstStyle/>
          <a:p>
            <a:r>
              <a:rPr lang="en-US" dirty="0"/>
              <a:t>The CFWP has as its foundation the preservation and strengthening of families.</a:t>
            </a:r>
          </a:p>
          <a:p>
            <a:r>
              <a:rPr lang="en-US" dirty="0"/>
              <a:t>Prevention and early intervention are central to managing children’s issues.</a:t>
            </a:r>
          </a:p>
          <a:p>
            <a:r>
              <a:rPr lang="en-US" dirty="0"/>
              <a:t>Children and adolescents have a right to stay in family-based care.</a:t>
            </a:r>
          </a:p>
          <a:p>
            <a:r>
              <a:rPr lang="en-US" dirty="0"/>
              <a:t>Case management has a role in preserving family life and preventing harm to the child.</a:t>
            </a:r>
          </a:p>
          <a:p>
            <a:r>
              <a:rPr lang="en-US" dirty="0"/>
              <a:t>When a child has to be removed, the case management process seeks to ideally support the child’s return to the family or, where it is not possible, a permanent family-based option where possible or a supervised independent living arrangement (</a:t>
            </a:r>
            <a:r>
              <a:rPr lang="en-US" dirty="0" err="1"/>
              <a:t>eg.</a:t>
            </a:r>
            <a:r>
              <a:rPr lang="en-US" dirty="0"/>
              <a:t> case of older adolescents). </a:t>
            </a:r>
          </a:p>
        </p:txBody>
      </p:sp>
    </p:spTree>
    <p:extLst>
      <p:ext uri="{BB962C8B-B14F-4D97-AF65-F5344CB8AC3E}">
        <p14:creationId xmlns:p14="http://schemas.microsoft.com/office/powerpoint/2010/main" val="40618075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b="1" dirty="0">
              <a:solidFill>
                <a:srgbClr val="FF0000"/>
              </a:solidFill>
            </a:endParaRPr>
          </a:p>
        </p:txBody>
      </p:sp>
      <p:sp>
        <p:nvSpPr>
          <p:cNvPr id="3" name="Content Placeholder 2"/>
          <p:cNvSpPr>
            <a:spLocks noGrp="1"/>
          </p:cNvSpPr>
          <p:nvPr>
            <p:ph idx="1"/>
          </p:nvPr>
        </p:nvSpPr>
        <p:spPr/>
        <p:txBody>
          <a:bodyPr>
            <a:normAutofit lnSpcReduction="10000"/>
          </a:bodyPr>
          <a:lstStyle/>
          <a:p>
            <a:pPr marL="0" indent="0">
              <a:buNone/>
            </a:pPr>
            <a:r>
              <a:rPr lang="en-US" sz="8000" b="1" dirty="0">
                <a:solidFill>
                  <a:srgbClr val="FF0000"/>
                </a:solidFill>
              </a:rPr>
              <a:t>Is it the SWCD </a:t>
            </a:r>
            <a:r>
              <a:rPr lang="en-US" sz="8000" b="1" dirty="0" err="1">
                <a:solidFill>
                  <a:srgbClr val="FF0000"/>
                </a:solidFill>
              </a:rPr>
              <a:t>Officers’role</a:t>
            </a:r>
            <a:r>
              <a:rPr lang="en-US" sz="8000" b="1" dirty="0">
                <a:solidFill>
                  <a:srgbClr val="FF0000"/>
                </a:solidFill>
              </a:rPr>
              <a:t> to strengthen and preserve families?</a:t>
            </a:r>
          </a:p>
          <a:p>
            <a:endParaRPr lang="en-US" dirty="0"/>
          </a:p>
        </p:txBody>
      </p:sp>
    </p:spTree>
    <p:extLst>
      <p:ext uri="{BB962C8B-B14F-4D97-AF65-F5344CB8AC3E}">
        <p14:creationId xmlns:p14="http://schemas.microsoft.com/office/powerpoint/2010/main" val="38638286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b="1" dirty="0"/>
              <a:t>Answer: Yes (but not exclusively). </a:t>
            </a:r>
          </a:p>
          <a:p>
            <a:r>
              <a:rPr lang="en-US" dirty="0"/>
              <a:t>Family preservation services empower families in order to keep children together. </a:t>
            </a:r>
          </a:p>
          <a:p>
            <a:r>
              <a:rPr lang="en-US" dirty="0"/>
              <a:t>Family preservation services should empower parents, guardians and caregivers with necessary opportunities, skills, support and guidance to raise their children successfully.</a:t>
            </a:r>
          </a:p>
          <a:p>
            <a:r>
              <a:rPr lang="en-US" dirty="0"/>
              <a:t>The CFWP makes provision for kinship care to ensure that a child is still within the family environment</a:t>
            </a:r>
          </a:p>
          <a:p>
            <a:endParaRPr lang="en-US" dirty="0"/>
          </a:p>
        </p:txBody>
      </p:sp>
    </p:spTree>
    <p:extLst>
      <p:ext uri="{BB962C8B-B14F-4D97-AF65-F5344CB8AC3E}">
        <p14:creationId xmlns:p14="http://schemas.microsoft.com/office/powerpoint/2010/main" val="13603393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0000"/>
                </a:solidFill>
              </a:rPr>
              <a:t>In summary</a:t>
            </a:r>
            <a:r>
              <a:rPr lang="en-US" dirty="0"/>
              <a:t>	</a:t>
            </a:r>
          </a:p>
        </p:txBody>
      </p:sp>
      <p:sp>
        <p:nvSpPr>
          <p:cNvPr id="3" name="Content Placeholder 2"/>
          <p:cNvSpPr>
            <a:spLocks noGrp="1"/>
          </p:cNvSpPr>
          <p:nvPr>
            <p:ph idx="1"/>
          </p:nvPr>
        </p:nvSpPr>
        <p:spPr/>
        <p:txBody>
          <a:bodyPr>
            <a:normAutofit lnSpcReduction="10000"/>
          </a:bodyPr>
          <a:lstStyle/>
          <a:p>
            <a:r>
              <a:rPr lang="en-US" dirty="0"/>
              <a:t>Case management is a </a:t>
            </a:r>
            <a:r>
              <a:rPr lang="en-US" dirty="0">
                <a:solidFill>
                  <a:srgbClr val="FF0000"/>
                </a:solidFill>
              </a:rPr>
              <a:t>process</a:t>
            </a:r>
            <a:r>
              <a:rPr lang="en-US" dirty="0"/>
              <a:t>, not a single act</a:t>
            </a:r>
          </a:p>
          <a:p>
            <a:pPr marL="0" indent="0">
              <a:buNone/>
            </a:pPr>
            <a:endParaRPr lang="en-US" dirty="0"/>
          </a:p>
          <a:p>
            <a:r>
              <a:rPr lang="en-US" dirty="0"/>
              <a:t>This definition focuses on </a:t>
            </a:r>
            <a:r>
              <a:rPr lang="en-US" dirty="0">
                <a:solidFill>
                  <a:srgbClr val="FF0000"/>
                </a:solidFill>
              </a:rPr>
              <a:t>prevention</a:t>
            </a:r>
            <a:r>
              <a:rPr lang="en-US" dirty="0"/>
              <a:t> as well as </a:t>
            </a:r>
            <a:r>
              <a:rPr lang="en-US" dirty="0">
                <a:solidFill>
                  <a:srgbClr val="FF0000"/>
                </a:solidFill>
              </a:rPr>
              <a:t>response</a:t>
            </a:r>
          </a:p>
          <a:p>
            <a:pPr marL="0" indent="0">
              <a:buNone/>
            </a:pPr>
            <a:endParaRPr lang="en-US" dirty="0"/>
          </a:p>
          <a:p>
            <a:r>
              <a:rPr lang="en-US" dirty="0"/>
              <a:t>It is individually </a:t>
            </a:r>
            <a:r>
              <a:rPr lang="en-US" dirty="0" err="1">
                <a:solidFill>
                  <a:srgbClr val="FF0000"/>
                </a:solidFill>
              </a:rPr>
              <a:t>customised</a:t>
            </a:r>
            <a:r>
              <a:rPr lang="en-US" dirty="0"/>
              <a:t> for each child and family</a:t>
            </a:r>
          </a:p>
          <a:p>
            <a:pPr marL="0" indent="0">
              <a:buNone/>
            </a:pPr>
            <a:endParaRPr lang="en-US" dirty="0"/>
          </a:p>
          <a:p>
            <a:r>
              <a:rPr lang="en-US" dirty="0"/>
              <a:t>It relies on </a:t>
            </a:r>
            <a:r>
              <a:rPr lang="en-US" dirty="0">
                <a:solidFill>
                  <a:srgbClr val="FF0000"/>
                </a:solidFill>
              </a:rPr>
              <a:t>many actors</a:t>
            </a:r>
          </a:p>
          <a:p>
            <a:endParaRPr lang="en-US" dirty="0"/>
          </a:p>
          <a:p>
            <a:r>
              <a:rPr lang="en-US" dirty="0"/>
              <a:t>It continues until the child and family </a:t>
            </a:r>
            <a:r>
              <a:rPr lang="en-US" dirty="0">
                <a:solidFill>
                  <a:srgbClr val="FF0000"/>
                </a:solidFill>
              </a:rPr>
              <a:t>no longer need support</a:t>
            </a:r>
            <a:r>
              <a:rPr lang="en-US" dirty="0"/>
              <a:t>.</a:t>
            </a:r>
          </a:p>
        </p:txBody>
      </p:sp>
    </p:spTree>
    <p:extLst>
      <p:ext uri="{BB962C8B-B14F-4D97-AF65-F5344CB8AC3E}">
        <p14:creationId xmlns:p14="http://schemas.microsoft.com/office/powerpoint/2010/main" val="27857825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782425" y="1122362"/>
            <a:ext cx="5495827" cy="3845563"/>
          </a:xfrm>
        </p:spPr>
        <p:txBody>
          <a:bodyPr>
            <a:normAutofit fontScale="90000"/>
          </a:bodyPr>
          <a:lstStyle/>
          <a:p>
            <a:br>
              <a:rPr lang="en-US" dirty="0">
                <a:solidFill>
                  <a:srgbClr val="FF0000"/>
                </a:solidFill>
              </a:rPr>
            </a:br>
            <a:br>
              <a:rPr lang="en-US" dirty="0">
                <a:solidFill>
                  <a:srgbClr val="FF0000"/>
                </a:solidFill>
              </a:rPr>
            </a:br>
            <a:br>
              <a:rPr lang="en-US" dirty="0">
                <a:solidFill>
                  <a:srgbClr val="FF0000"/>
                </a:solidFill>
              </a:rPr>
            </a:br>
            <a:br>
              <a:rPr lang="en-US" dirty="0">
                <a:solidFill>
                  <a:srgbClr val="FF0000"/>
                </a:solidFill>
              </a:rPr>
            </a:br>
            <a:br>
              <a:rPr lang="en-US" dirty="0">
                <a:solidFill>
                  <a:srgbClr val="FF0000"/>
                </a:solidFill>
              </a:rPr>
            </a:br>
            <a:br>
              <a:rPr lang="en-US" dirty="0">
                <a:solidFill>
                  <a:srgbClr val="FF0000"/>
                </a:solidFill>
              </a:rPr>
            </a:br>
            <a:br>
              <a:rPr lang="en-US" dirty="0">
                <a:solidFill>
                  <a:srgbClr val="FF0000"/>
                </a:solidFill>
              </a:rPr>
            </a:br>
            <a:r>
              <a:rPr lang="en-US" sz="7300" b="1" dirty="0">
                <a:solidFill>
                  <a:srgbClr val="FF0000"/>
                </a:solidFill>
              </a:rPr>
              <a:t>Session 2: Key steps of case management</a:t>
            </a:r>
            <a:endParaRPr lang="en-US" b="1" dirty="0">
              <a:solidFill>
                <a:srgbClr val="FF0000"/>
              </a:solidFill>
            </a:endParaRPr>
          </a:p>
        </p:txBody>
      </p:sp>
      <p:pic>
        <p:nvPicPr>
          <p:cNvPr id="3" name="Picture 2"/>
          <p:cNvPicPr>
            <a:picLocks noChangeAspect="1"/>
          </p:cNvPicPr>
          <p:nvPr/>
        </p:nvPicPr>
        <p:blipFill>
          <a:blip r:embed="rId2"/>
          <a:stretch>
            <a:fillRect/>
          </a:stretch>
        </p:blipFill>
        <p:spPr>
          <a:xfrm>
            <a:off x="6278252" y="0"/>
            <a:ext cx="6103070" cy="6858000"/>
          </a:xfrm>
          <a:prstGeom prst="rect">
            <a:avLst/>
          </a:prstGeom>
        </p:spPr>
      </p:pic>
    </p:spTree>
    <p:extLst>
      <p:ext uri="{BB962C8B-B14F-4D97-AF65-F5344CB8AC3E}">
        <p14:creationId xmlns:p14="http://schemas.microsoft.com/office/powerpoint/2010/main" val="25797543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z="6000" b="1" dirty="0">
                <a:solidFill>
                  <a:srgbClr val="FF0000"/>
                </a:solidFill>
              </a:rPr>
              <a:t>Case Management Steps </a:t>
            </a:r>
            <a:br>
              <a:rPr lang="en-US" dirty="0">
                <a:solidFill>
                  <a:srgbClr val="FF0000"/>
                </a:solidFill>
              </a:rPr>
            </a:br>
            <a:endParaRPr lang="en-US" sz="3600" dirty="0">
              <a:solidFill>
                <a:srgbClr val="FF0000"/>
              </a:solidFill>
            </a:endParaRPr>
          </a:p>
        </p:txBody>
      </p:sp>
      <p:sp>
        <p:nvSpPr>
          <p:cNvPr id="3" name="Content Placeholder 2"/>
          <p:cNvSpPr>
            <a:spLocks noGrp="1"/>
          </p:cNvSpPr>
          <p:nvPr>
            <p:ph idx="1"/>
          </p:nvPr>
        </p:nvSpPr>
        <p:spPr>
          <a:xfrm>
            <a:off x="838200" y="1555423"/>
            <a:ext cx="10515600" cy="4621540"/>
          </a:xfrm>
        </p:spPr>
        <p:txBody>
          <a:bodyPr>
            <a:noAutofit/>
          </a:bodyPr>
          <a:lstStyle/>
          <a:p>
            <a:pPr marL="457200" indent="-457200">
              <a:buFont typeface="+mj-lt"/>
              <a:buAutoNum type="arabicPeriod"/>
            </a:pPr>
            <a:r>
              <a:rPr lang="en-US" sz="3200" dirty="0"/>
              <a:t>Case identification and intake </a:t>
            </a:r>
          </a:p>
          <a:p>
            <a:pPr marL="457200" indent="-457200">
              <a:buFont typeface="+mj-lt"/>
              <a:buAutoNum type="arabicPeriod"/>
            </a:pPr>
            <a:r>
              <a:rPr lang="en-US" sz="3200" dirty="0"/>
              <a:t>Assessment</a:t>
            </a:r>
          </a:p>
          <a:p>
            <a:pPr marL="457200" indent="-457200">
              <a:buFont typeface="+mj-lt"/>
              <a:buAutoNum type="arabicPeriod"/>
            </a:pPr>
            <a:r>
              <a:rPr lang="en-US" sz="3200" dirty="0"/>
              <a:t>Case planning</a:t>
            </a:r>
          </a:p>
          <a:p>
            <a:pPr marL="457200" indent="-457200">
              <a:buFont typeface="+mj-lt"/>
              <a:buAutoNum type="arabicPeriod"/>
            </a:pPr>
            <a:r>
              <a:rPr lang="en-US" sz="3200" dirty="0"/>
              <a:t>Case implementation </a:t>
            </a:r>
          </a:p>
          <a:p>
            <a:pPr marL="457200" indent="-457200">
              <a:buFont typeface="+mj-lt"/>
              <a:buAutoNum type="arabicPeriod"/>
            </a:pPr>
            <a:r>
              <a:rPr lang="en-US" sz="3200" dirty="0"/>
              <a:t>Case Review/Monitoring</a:t>
            </a:r>
          </a:p>
          <a:p>
            <a:pPr marL="0" indent="0">
              <a:buNone/>
            </a:pPr>
            <a:r>
              <a:rPr lang="en-US" sz="3200" dirty="0"/>
              <a:t>6.  Case closure. </a:t>
            </a:r>
          </a:p>
        </p:txBody>
      </p:sp>
    </p:spTree>
    <p:extLst>
      <p:ext uri="{BB962C8B-B14F-4D97-AF65-F5344CB8AC3E}">
        <p14:creationId xmlns:p14="http://schemas.microsoft.com/office/powerpoint/2010/main" val="87474650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800" b="1" dirty="0">
                <a:solidFill>
                  <a:srgbClr val="FF0000"/>
                </a:solidFill>
              </a:rPr>
              <a:t>Step 1: Case identification and disclosure  </a:t>
            </a:r>
          </a:p>
        </p:txBody>
      </p:sp>
      <p:sp>
        <p:nvSpPr>
          <p:cNvPr id="3" name="Content Placeholder 2"/>
          <p:cNvSpPr>
            <a:spLocks noGrp="1"/>
          </p:cNvSpPr>
          <p:nvPr>
            <p:ph idx="1"/>
          </p:nvPr>
        </p:nvSpPr>
        <p:spPr/>
        <p:txBody>
          <a:bodyPr>
            <a:normAutofit/>
          </a:bodyPr>
          <a:lstStyle/>
          <a:p>
            <a:r>
              <a:rPr lang="en-US" dirty="0"/>
              <a:t>Refers to the initial contact with a child/adolescent who is thought to need care and protection. </a:t>
            </a:r>
          </a:p>
          <a:p>
            <a:endParaRPr lang="en-US" dirty="0"/>
          </a:p>
          <a:p>
            <a:r>
              <a:rPr lang="en-US" dirty="0"/>
              <a:t>Can be done through clients presenting themselves to the case manager, through case managers’ outreach, or through case being referred by another service provider. </a:t>
            </a:r>
          </a:p>
          <a:p>
            <a:pPr marL="0" indent="0">
              <a:buNone/>
            </a:pPr>
            <a:endParaRPr lang="en-US" dirty="0"/>
          </a:p>
          <a:p>
            <a:r>
              <a:rPr lang="en-US" dirty="0"/>
              <a:t>It is the case manager’s first chance to establish rapport with the client and begin to develop the basis for a trusting relationship. </a:t>
            </a:r>
          </a:p>
        </p:txBody>
      </p:sp>
    </p:spTree>
    <p:extLst>
      <p:ext uri="{BB962C8B-B14F-4D97-AF65-F5344CB8AC3E}">
        <p14:creationId xmlns:p14="http://schemas.microsoft.com/office/powerpoint/2010/main" val="12621474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0000"/>
                </a:solidFill>
              </a:rPr>
              <a:t>Quiz – How much do you know?</a:t>
            </a:r>
            <a:endParaRPr lang="en-US" b="1" dirty="0"/>
          </a:p>
        </p:txBody>
      </p:sp>
      <p:sp>
        <p:nvSpPr>
          <p:cNvPr id="3" name="Content Placeholder 2"/>
          <p:cNvSpPr>
            <a:spLocks noGrp="1"/>
          </p:cNvSpPr>
          <p:nvPr>
            <p:ph idx="1"/>
          </p:nvPr>
        </p:nvSpPr>
        <p:spPr/>
        <p:txBody>
          <a:bodyPr>
            <a:normAutofit/>
          </a:bodyPr>
          <a:lstStyle/>
          <a:p>
            <a:pPr marL="0" indent="0">
              <a:buNone/>
            </a:pPr>
            <a:r>
              <a:rPr lang="en-US" sz="5400" b="1" dirty="0"/>
              <a:t>It is mandatory for any person to report to the nearest SWCD if they have a concern regarding the protection or welfare of a child?</a:t>
            </a:r>
          </a:p>
        </p:txBody>
      </p:sp>
    </p:spTree>
    <p:extLst>
      <p:ext uri="{BB962C8B-B14F-4D97-AF65-F5344CB8AC3E}">
        <p14:creationId xmlns:p14="http://schemas.microsoft.com/office/powerpoint/2010/main" val="42805481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z="3200" dirty="0"/>
              <a:t>Answer: </a:t>
            </a:r>
            <a:r>
              <a:rPr lang="en-US" sz="3200" b="1" dirty="0"/>
              <a:t>Yes</a:t>
            </a:r>
            <a:r>
              <a:rPr lang="en-US" sz="3200" dirty="0"/>
              <a:t>. The Children’s Act, 1998 (Act 560) Section 17 stipulates that </a:t>
            </a:r>
            <a:r>
              <a:rPr lang="en-US" sz="3200" i="1" dirty="0"/>
              <a:t>any person with information on child abuse, or a child in need of care and protection shall report the matter to the Department of Social Welfare. </a:t>
            </a:r>
          </a:p>
          <a:p>
            <a:r>
              <a:rPr lang="en-US" sz="3200" dirty="0"/>
              <a:t>This means the identification and reporting of actual and suspected child protection cases is the </a:t>
            </a:r>
            <a:r>
              <a:rPr lang="en-US" sz="3200" b="1" dirty="0">
                <a:solidFill>
                  <a:srgbClr val="FF0000"/>
                </a:solidFill>
              </a:rPr>
              <a:t>responsibility of all Ghanaians</a:t>
            </a:r>
            <a:r>
              <a:rPr lang="en-US" sz="3200" b="1" dirty="0"/>
              <a:t> </a:t>
            </a:r>
            <a:r>
              <a:rPr lang="en-US" sz="3200" dirty="0"/>
              <a:t>including family members, community members, religious leaders, traditional leaders, police, teachers, health care workers and social service professionals.</a:t>
            </a:r>
          </a:p>
          <a:p>
            <a:endParaRPr lang="en-US" dirty="0"/>
          </a:p>
        </p:txBody>
      </p:sp>
    </p:spTree>
    <p:extLst>
      <p:ext uri="{BB962C8B-B14F-4D97-AF65-F5344CB8AC3E}">
        <p14:creationId xmlns:p14="http://schemas.microsoft.com/office/powerpoint/2010/main" val="8290954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0000"/>
                </a:solidFill>
              </a:rPr>
              <a:t>Open a case file</a:t>
            </a:r>
          </a:p>
        </p:txBody>
      </p:sp>
      <p:sp>
        <p:nvSpPr>
          <p:cNvPr id="3" name="Content Placeholder 2"/>
          <p:cNvSpPr>
            <a:spLocks noGrp="1"/>
          </p:cNvSpPr>
          <p:nvPr>
            <p:ph idx="1"/>
          </p:nvPr>
        </p:nvSpPr>
        <p:spPr>
          <a:xfrm>
            <a:off x="838200" y="1310640"/>
            <a:ext cx="10515600" cy="4866323"/>
          </a:xfrm>
        </p:spPr>
        <p:txBody>
          <a:bodyPr>
            <a:normAutofit lnSpcReduction="10000"/>
          </a:bodyPr>
          <a:lstStyle/>
          <a:p>
            <a:r>
              <a:rPr lang="en-GB" dirty="0"/>
              <a:t>A register of child protection cases referred to the Department or identified by the SWCDOs should be maintained by each District. </a:t>
            </a:r>
            <a:endParaRPr lang="en-US" dirty="0"/>
          </a:p>
          <a:p>
            <a:endParaRPr lang="en-US" dirty="0"/>
          </a:p>
          <a:p>
            <a:r>
              <a:rPr lang="en-GB" dirty="0"/>
              <a:t>Case Intake refers to the opening of a case of a child who has been identified as having been abused or at risk of abuse. It involves collecting basic information on the child, the responsible adults in the household, and other significant caregivers, and a statement of the problem or reason for referral. </a:t>
            </a:r>
          </a:p>
          <a:p>
            <a:pPr marL="0" indent="0">
              <a:buNone/>
            </a:pPr>
            <a:r>
              <a:rPr lang="en-GB" dirty="0"/>
              <a:t> </a:t>
            </a:r>
            <a:endParaRPr lang="en-US" dirty="0"/>
          </a:p>
          <a:p>
            <a:r>
              <a:rPr lang="en-GB" dirty="0"/>
              <a:t>At this stage, the District Head decides which SWCDO to allocate the case to according to their current caseload. </a:t>
            </a:r>
          </a:p>
          <a:p>
            <a:pPr marL="0" indent="0">
              <a:buNone/>
            </a:pPr>
            <a:r>
              <a:rPr lang="en-GB" dirty="0">
                <a:solidFill>
                  <a:srgbClr val="FF0000"/>
                </a:solidFill>
              </a:rPr>
              <a:t>FORM 1 can be applicable</a:t>
            </a:r>
          </a:p>
          <a:p>
            <a:endParaRPr lang="en-US" dirty="0"/>
          </a:p>
          <a:p>
            <a:endParaRPr lang="en-US" dirty="0"/>
          </a:p>
          <a:p>
            <a:endParaRPr lang="en-US" dirty="0"/>
          </a:p>
        </p:txBody>
      </p:sp>
    </p:spTree>
    <p:extLst>
      <p:ext uri="{BB962C8B-B14F-4D97-AF65-F5344CB8AC3E}">
        <p14:creationId xmlns:p14="http://schemas.microsoft.com/office/powerpoint/2010/main" val="30950877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5400" b="1" dirty="0">
                <a:solidFill>
                  <a:srgbClr val="FF0000"/>
                </a:solidFill>
              </a:rPr>
              <a:t>Plenary</a:t>
            </a:r>
            <a:endParaRPr lang="en-US" b="1" dirty="0">
              <a:solidFill>
                <a:srgbClr val="FF0000"/>
              </a:solidFill>
            </a:endParaRPr>
          </a:p>
        </p:txBody>
      </p:sp>
      <p:sp>
        <p:nvSpPr>
          <p:cNvPr id="3" name="Content Placeholder 2"/>
          <p:cNvSpPr>
            <a:spLocks noGrp="1"/>
          </p:cNvSpPr>
          <p:nvPr>
            <p:ph idx="1"/>
          </p:nvPr>
        </p:nvSpPr>
        <p:spPr/>
        <p:txBody>
          <a:bodyPr/>
          <a:lstStyle/>
          <a:p>
            <a:r>
              <a:rPr lang="en-GB" sz="4000" dirty="0"/>
              <a:t>What is an optimal case </a:t>
            </a:r>
          </a:p>
          <a:p>
            <a:pPr marL="0" indent="0">
              <a:buNone/>
            </a:pPr>
            <a:r>
              <a:rPr lang="en-GB" sz="4000" dirty="0"/>
              <a:t>load for a SWCDO? </a:t>
            </a:r>
          </a:p>
          <a:p>
            <a:pPr marL="0" indent="0">
              <a:buNone/>
            </a:pPr>
            <a:endParaRPr lang="en-GB" sz="4000" dirty="0"/>
          </a:p>
          <a:p>
            <a:endParaRPr lang="en-US" dirty="0"/>
          </a:p>
        </p:txBody>
      </p:sp>
      <p:pic>
        <p:nvPicPr>
          <p:cNvPr id="4" name="Picture 3"/>
          <p:cNvPicPr>
            <a:picLocks noChangeAspect="1"/>
          </p:cNvPicPr>
          <p:nvPr/>
        </p:nvPicPr>
        <p:blipFill>
          <a:blip r:embed="rId2"/>
          <a:stretch>
            <a:fillRect/>
          </a:stretch>
        </p:blipFill>
        <p:spPr>
          <a:xfrm>
            <a:off x="6096000" y="0"/>
            <a:ext cx="6111463" cy="6768445"/>
          </a:xfrm>
          <a:prstGeom prst="rect">
            <a:avLst/>
          </a:prstGeom>
        </p:spPr>
      </p:pic>
    </p:spTree>
    <p:extLst>
      <p:ext uri="{BB962C8B-B14F-4D97-AF65-F5344CB8AC3E}">
        <p14:creationId xmlns:p14="http://schemas.microsoft.com/office/powerpoint/2010/main" val="22354072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5400" b="1" dirty="0">
                <a:solidFill>
                  <a:srgbClr val="FF0000"/>
                </a:solidFill>
              </a:rPr>
              <a:t>Typology of Cases</a:t>
            </a:r>
          </a:p>
        </p:txBody>
      </p:sp>
      <p:sp>
        <p:nvSpPr>
          <p:cNvPr id="7" name="Text Placeholder 6"/>
          <p:cNvSpPr>
            <a:spLocks noGrp="1"/>
          </p:cNvSpPr>
          <p:nvPr>
            <p:ph type="body" idx="1"/>
          </p:nvPr>
        </p:nvSpPr>
        <p:spPr/>
        <p:txBody>
          <a:bodyPr/>
          <a:lstStyle/>
          <a:p>
            <a:r>
              <a:rPr lang="en-US" dirty="0"/>
              <a:t>Cases  that  must be investigated by the SWCDO with the police </a:t>
            </a:r>
          </a:p>
        </p:txBody>
      </p:sp>
      <p:sp>
        <p:nvSpPr>
          <p:cNvPr id="8" name="Content Placeholder 7"/>
          <p:cNvSpPr>
            <a:spLocks noGrp="1"/>
          </p:cNvSpPr>
          <p:nvPr>
            <p:ph sz="half" idx="2"/>
          </p:nvPr>
        </p:nvSpPr>
        <p:spPr/>
        <p:txBody>
          <a:bodyPr>
            <a:normAutofit fontScale="55000" lnSpcReduction="20000"/>
          </a:bodyPr>
          <a:lstStyle/>
          <a:p>
            <a:r>
              <a:rPr lang="en-US" sz="3400" dirty="0"/>
              <a:t>Defilement and Attempted defilement, child rape</a:t>
            </a:r>
          </a:p>
          <a:p>
            <a:r>
              <a:rPr lang="en-US" sz="3400" dirty="0"/>
              <a:t>Sodomy and Incest</a:t>
            </a:r>
          </a:p>
          <a:p>
            <a:r>
              <a:rPr lang="en-US" sz="3400" dirty="0"/>
              <a:t>Child trafficking, child sexual exploitation</a:t>
            </a:r>
          </a:p>
          <a:p>
            <a:r>
              <a:rPr lang="en-US" sz="3400" dirty="0"/>
              <a:t>Child stealing and Unlawful removal of child</a:t>
            </a:r>
          </a:p>
          <a:p>
            <a:r>
              <a:rPr lang="en-US" sz="3400" dirty="0"/>
              <a:t>Abduction </a:t>
            </a:r>
          </a:p>
          <a:p>
            <a:r>
              <a:rPr lang="en-US" sz="3400" dirty="0"/>
              <a:t>Exposing child to harm and Child abuse</a:t>
            </a:r>
          </a:p>
          <a:p>
            <a:r>
              <a:rPr lang="en-US" sz="3400" dirty="0"/>
              <a:t>Exploitative of child </a:t>
            </a:r>
            <a:r>
              <a:rPr lang="en-US" sz="3400" dirty="0" err="1"/>
              <a:t>labour</a:t>
            </a:r>
            <a:endParaRPr lang="en-US" sz="3400" dirty="0"/>
          </a:p>
          <a:p>
            <a:r>
              <a:rPr lang="en-US" sz="3400" dirty="0"/>
              <a:t>Non-maintenance</a:t>
            </a:r>
          </a:p>
          <a:p>
            <a:r>
              <a:rPr lang="en-US" sz="3400" dirty="0"/>
              <a:t>Child marriage</a:t>
            </a:r>
          </a:p>
          <a:p>
            <a:r>
              <a:rPr lang="en-US" sz="3400" dirty="0"/>
              <a:t>Others crimes</a:t>
            </a:r>
          </a:p>
          <a:p>
            <a:endParaRPr lang="en-US" dirty="0"/>
          </a:p>
        </p:txBody>
      </p:sp>
      <p:sp>
        <p:nvSpPr>
          <p:cNvPr id="9" name="Text Placeholder 8"/>
          <p:cNvSpPr>
            <a:spLocks noGrp="1"/>
          </p:cNvSpPr>
          <p:nvPr>
            <p:ph type="body" sz="quarter" idx="3"/>
          </p:nvPr>
        </p:nvSpPr>
        <p:spPr/>
        <p:txBody>
          <a:bodyPr/>
          <a:lstStyle/>
          <a:p>
            <a:r>
              <a:rPr lang="en-US" dirty="0"/>
              <a:t>Cases where police involvement not required, only SWCDO</a:t>
            </a:r>
          </a:p>
        </p:txBody>
      </p:sp>
      <p:sp>
        <p:nvSpPr>
          <p:cNvPr id="10" name="Content Placeholder 9"/>
          <p:cNvSpPr>
            <a:spLocks noGrp="1"/>
          </p:cNvSpPr>
          <p:nvPr>
            <p:ph sz="quarter" idx="4"/>
          </p:nvPr>
        </p:nvSpPr>
        <p:spPr/>
        <p:txBody>
          <a:bodyPr>
            <a:normAutofit fontScale="92500" lnSpcReduction="10000"/>
          </a:bodyPr>
          <a:lstStyle/>
          <a:p>
            <a:r>
              <a:rPr lang="en-US" dirty="0"/>
              <a:t>Emergency food need/severe malnutrition/ health care needs</a:t>
            </a:r>
          </a:p>
          <a:p>
            <a:r>
              <a:rPr lang="en-US" dirty="0"/>
              <a:t>Child </a:t>
            </a:r>
            <a:r>
              <a:rPr lang="en-US" dirty="0" err="1"/>
              <a:t>Labour</a:t>
            </a:r>
            <a:r>
              <a:rPr lang="en-US" dirty="0"/>
              <a:t> </a:t>
            </a:r>
          </a:p>
          <a:p>
            <a:r>
              <a:rPr lang="en-US" dirty="0"/>
              <a:t>Children out of school</a:t>
            </a:r>
          </a:p>
          <a:p>
            <a:r>
              <a:rPr lang="en-US" dirty="0"/>
              <a:t>Lack of Birth registration</a:t>
            </a:r>
          </a:p>
          <a:p>
            <a:r>
              <a:rPr lang="en-US" dirty="0"/>
              <a:t>Need for school fees</a:t>
            </a:r>
          </a:p>
          <a:p>
            <a:r>
              <a:rPr lang="en-US" dirty="0"/>
              <a:t>Child participation issues</a:t>
            </a:r>
          </a:p>
          <a:p>
            <a:r>
              <a:rPr lang="en-US" dirty="0"/>
              <a:t>Need for school uniforms</a:t>
            </a:r>
          </a:p>
          <a:p>
            <a:endParaRPr lang="en-US" dirty="0"/>
          </a:p>
        </p:txBody>
      </p:sp>
    </p:spTree>
    <p:extLst>
      <p:ext uri="{BB962C8B-B14F-4D97-AF65-F5344CB8AC3E}">
        <p14:creationId xmlns:p14="http://schemas.microsoft.com/office/powerpoint/2010/main" val="5623314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5400" b="1" dirty="0">
                <a:solidFill>
                  <a:srgbClr val="FF0000"/>
                </a:solidFill>
              </a:rPr>
              <a:t>Plenary</a:t>
            </a:r>
            <a:endParaRPr lang="en-US" b="1" dirty="0">
              <a:solidFill>
                <a:srgbClr val="FF0000"/>
              </a:solidFill>
            </a:endParaRPr>
          </a:p>
        </p:txBody>
      </p:sp>
      <p:sp>
        <p:nvSpPr>
          <p:cNvPr id="3" name="Content Placeholder 2"/>
          <p:cNvSpPr>
            <a:spLocks noGrp="1"/>
          </p:cNvSpPr>
          <p:nvPr>
            <p:ph idx="1"/>
          </p:nvPr>
        </p:nvSpPr>
        <p:spPr/>
        <p:txBody>
          <a:bodyPr/>
          <a:lstStyle/>
          <a:p>
            <a:pPr marL="0" indent="0">
              <a:buNone/>
            </a:pPr>
            <a:r>
              <a:rPr lang="en-GB" sz="6000" dirty="0"/>
              <a:t>What are the cases handled by the traditional authorities without the involvement of SWCDO or Police?</a:t>
            </a:r>
          </a:p>
          <a:p>
            <a:pPr marL="0" indent="0">
              <a:buNone/>
            </a:pPr>
            <a:endParaRPr lang="en-GB" sz="4000" dirty="0"/>
          </a:p>
          <a:p>
            <a:endParaRPr lang="en-US" dirty="0"/>
          </a:p>
        </p:txBody>
      </p:sp>
    </p:spTree>
    <p:extLst>
      <p:ext uri="{BB962C8B-B14F-4D97-AF65-F5344CB8AC3E}">
        <p14:creationId xmlns:p14="http://schemas.microsoft.com/office/powerpoint/2010/main" val="2821219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6000" b="1" dirty="0">
                <a:solidFill>
                  <a:srgbClr val="FF0000"/>
                </a:solidFill>
              </a:rPr>
              <a:t>Step 2 – Assessment</a:t>
            </a:r>
            <a:endParaRPr lang="en-US" sz="6000" dirty="0"/>
          </a:p>
        </p:txBody>
      </p:sp>
      <p:sp>
        <p:nvSpPr>
          <p:cNvPr id="3" name="Content Placeholder 2"/>
          <p:cNvSpPr>
            <a:spLocks noGrp="1"/>
          </p:cNvSpPr>
          <p:nvPr>
            <p:ph idx="1"/>
          </p:nvPr>
        </p:nvSpPr>
        <p:spPr/>
        <p:txBody>
          <a:bodyPr>
            <a:normAutofit lnSpcReduction="10000"/>
          </a:bodyPr>
          <a:lstStyle/>
          <a:p>
            <a:pPr marL="0" indent="0">
              <a:buNone/>
            </a:pPr>
            <a:endParaRPr lang="en-US" b="1" dirty="0"/>
          </a:p>
          <a:p>
            <a:pPr marL="0" indent="0">
              <a:buNone/>
            </a:pPr>
            <a:r>
              <a:rPr lang="en-US" b="1" dirty="0"/>
              <a:t>Safety assessment is </a:t>
            </a:r>
            <a:r>
              <a:rPr lang="en-US" dirty="0"/>
              <a:t>to determine </a:t>
            </a:r>
            <a:r>
              <a:rPr lang="en-US" b="1" dirty="0"/>
              <a:t>whether the child is safe </a:t>
            </a:r>
            <a:r>
              <a:rPr lang="en-US" dirty="0"/>
              <a:t>or unsafe and in need of care and protection services</a:t>
            </a:r>
          </a:p>
          <a:p>
            <a:pPr marL="0" indent="0">
              <a:buNone/>
            </a:pPr>
            <a:endParaRPr lang="en-US" dirty="0"/>
          </a:p>
          <a:p>
            <a:pPr marL="0" indent="0">
              <a:buNone/>
            </a:pPr>
            <a:r>
              <a:rPr lang="en-US" dirty="0"/>
              <a:t>Gathering information or data for the purpose of making an appropriate safety decision about a course of action. </a:t>
            </a:r>
          </a:p>
          <a:p>
            <a:pPr marL="0" indent="0">
              <a:buNone/>
            </a:pPr>
            <a:endParaRPr lang="en-US" dirty="0"/>
          </a:p>
          <a:p>
            <a:pPr marL="0" indent="0">
              <a:buNone/>
            </a:pPr>
            <a:r>
              <a:rPr lang="en-US" dirty="0"/>
              <a:t>In cases of imminent danger, develop a safety plan and make safety arrangements (e.g. temporary emergency shelter/ safe home) prior to conducting case planning. </a:t>
            </a:r>
          </a:p>
        </p:txBody>
      </p:sp>
    </p:spTree>
    <p:extLst>
      <p:ext uri="{BB962C8B-B14F-4D97-AF65-F5344CB8AC3E}">
        <p14:creationId xmlns:p14="http://schemas.microsoft.com/office/powerpoint/2010/main" val="80305187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27418"/>
            <a:ext cx="10515600" cy="1325563"/>
          </a:xfrm>
        </p:spPr>
        <p:txBody>
          <a:bodyPr>
            <a:normAutofit/>
          </a:bodyPr>
          <a:lstStyle/>
          <a:p>
            <a:pPr algn="ctr"/>
            <a:r>
              <a:rPr lang="en-US" b="1" dirty="0">
                <a:solidFill>
                  <a:srgbClr val="FF0000"/>
                </a:solidFill>
              </a:rPr>
              <a:t>What we see and learn at intake</a:t>
            </a:r>
            <a:endParaRPr lang="en-US" dirty="0">
              <a:solidFill>
                <a:srgbClr val="FF0000"/>
              </a:solidFill>
            </a:endParaRPr>
          </a:p>
        </p:txBody>
      </p:sp>
      <p:pic>
        <p:nvPicPr>
          <p:cNvPr id="7170" name="Picture 2" descr="How the hell should I know?: This is just the tip of the ..."/>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t="-1" b="72631"/>
          <a:stretch/>
        </p:blipFill>
        <p:spPr bwMode="auto">
          <a:xfrm>
            <a:off x="3195108" y="2004735"/>
            <a:ext cx="5801784" cy="31705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778562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FF0000"/>
                </a:solidFill>
              </a:rPr>
              <a:t>What we discover at social investigation</a:t>
            </a:r>
          </a:p>
        </p:txBody>
      </p:sp>
      <p:pic>
        <p:nvPicPr>
          <p:cNvPr id="8194" name="Picture 2" descr="How the hell should I know?: This is just the tip of the ..."/>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3195108" y="1825625"/>
            <a:ext cx="5801784" cy="4351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660691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0000"/>
                </a:solidFill>
              </a:rPr>
              <a:t>Safety decision</a:t>
            </a:r>
          </a:p>
        </p:txBody>
      </p:sp>
      <p:graphicFrame>
        <p:nvGraphicFramePr>
          <p:cNvPr id="5" name="Content Placeholder 4"/>
          <p:cNvGraphicFramePr>
            <a:graphicFrameLocks noGrp="1"/>
          </p:cNvGraphicFramePr>
          <p:nvPr>
            <p:ph idx="1"/>
          </p:nvPr>
        </p:nvGraphicFramePr>
        <p:xfrm>
          <a:off x="838200" y="1448700"/>
          <a:ext cx="10448826" cy="5085533"/>
        </p:xfrm>
        <a:graphic>
          <a:graphicData uri="http://schemas.openxmlformats.org/drawingml/2006/table">
            <a:tbl>
              <a:tblPr firstRow="1" firstCol="1" bandRow="1"/>
              <a:tblGrid>
                <a:gridCol w="3017363">
                  <a:extLst>
                    <a:ext uri="{9D8B030D-6E8A-4147-A177-3AD203B41FA5}">
                      <a16:colId xmlns:a16="http://schemas.microsoft.com/office/drawing/2014/main" val="1679503970"/>
                    </a:ext>
                  </a:extLst>
                </a:gridCol>
                <a:gridCol w="7431463">
                  <a:extLst>
                    <a:ext uri="{9D8B030D-6E8A-4147-A177-3AD203B41FA5}">
                      <a16:colId xmlns:a16="http://schemas.microsoft.com/office/drawing/2014/main" val="2120208896"/>
                    </a:ext>
                  </a:extLst>
                </a:gridCol>
              </a:tblGrid>
              <a:tr h="768261">
                <a:tc>
                  <a:txBody>
                    <a:bodyPr/>
                    <a:lstStyle/>
                    <a:p>
                      <a:pPr marL="0" marR="0" algn="just">
                        <a:lnSpc>
                          <a:spcPct val="107000"/>
                        </a:lnSpc>
                        <a:spcBef>
                          <a:spcPts val="0"/>
                        </a:spcBef>
                        <a:spcAft>
                          <a:spcPts val="0"/>
                        </a:spcAft>
                      </a:pPr>
                      <a:r>
                        <a:rPr lang="en-US" sz="2000" b="1" dirty="0">
                          <a:effectLst/>
                          <a:latin typeface="Hoefler Text"/>
                          <a:ea typeface="Calibri" panose="020F0502020204030204" pitchFamily="34" charset="0"/>
                          <a:cs typeface="Arial" panose="020B0604020202020204" pitchFamily="34" charset="0"/>
                        </a:rPr>
                        <a:t>Safe</a:t>
                      </a:r>
                      <a:r>
                        <a:rPr lang="en-US" sz="2000" b="0" dirty="0">
                          <a:effectLst/>
                          <a:latin typeface="Hoefler Text"/>
                          <a:ea typeface="Calibri" panose="020F0502020204030204" pitchFamily="34" charset="0"/>
                          <a:cs typeface="Arial" panose="020B0604020202020204" pitchFamily="34" charset="0"/>
                        </a:rPr>
                        <a:t>: No safety threats are identified at this time.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7000"/>
                        </a:lnSpc>
                        <a:spcBef>
                          <a:spcPts val="0"/>
                        </a:spcBef>
                        <a:spcAft>
                          <a:spcPts val="0"/>
                        </a:spcAft>
                      </a:pPr>
                      <a:r>
                        <a:rPr lang="en-US" sz="2000" b="1" dirty="0">
                          <a:effectLst/>
                          <a:latin typeface="Hoefler Text"/>
                          <a:ea typeface="Calibri" panose="020F0502020204030204" pitchFamily="34" charset="0"/>
                          <a:cs typeface="Arial" panose="020B0604020202020204" pitchFamily="34" charset="0"/>
                        </a:rPr>
                        <a:t>The decision can be made to either close the case or refer to non-child protection services</a:t>
                      </a:r>
                      <a:r>
                        <a:rPr lang="en-US" sz="2000" dirty="0">
                          <a:effectLst/>
                          <a:latin typeface="Hoefler Text"/>
                          <a:ea typeface="Calibri" panose="020F0502020204030204" pitchFamily="34" charset="0"/>
                          <a:cs typeface="Arial" panose="020B0604020202020204" pitchFamily="34" charset="0"/>
                        </a:rPr>
                        <a:t>.</a:t>
                      </a:r>
                      <a:endParaRPr lang="en-US" sz="2400" dirty="0">
                        <a:effectLst/>
                        <a:latin typeface="Hoefler Text"/>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29284761"/>
                  </a:ext>
                </a:extLst>
              </a:tr>
              <a:tr h="1024346">
                <a:tc>
                  <a:txBody>
                    <a:bodyPr/>
                    <a:lstStyle/>
                    <a:p>
                      <a:pPr marL="0" marR="0" algn="just">
                        <a:lnSpc>
                          <a:spcPct val="107000"/>
                        </a:lnSpc>
                        <a:spcBef>
                          <a:spcPts val="0"/>
                        </a:spcBef>
                        <a:spcAft>
                          <a:spcPts val="0"/>
                        </a:spcAft>
                      </a:pPr>
                      <a:r>
                        <a:rPr lang="en-US" sz="2000" b="1" dirty="0">
                          <a:effectLst/>
                          <a:latin typeface="Hoefler Text"/>
                          <a:ea typeface="Calibri" panose="020F0502020204030204" pitchFamily="34" charset="0"/>
                          <a:cs typeface="Arial" panose="020B0604020202020204" pitchFamily="34" charset="0"/>
                        </a:rPr>
                        <a:t>Safe</a:t>
                      </a:r>
                      <a:r>
                        <a:rPr lang="en-US" sz="2000" b="0" dirty="0">
                          <a:effectLst/>
                          <a:latin typeface="Hoefler Text"/>
                          <a:ea typeface="Calibri" panose="020F0502020204030204" pitchFamily="34" charset="0"/>
                          <a:cs typeface="Arial" panose="020B0604020202020204" pitchFamily="34" charset="0"/>
                        </a:rPr>
                        <a:t>: Threats are present, but child is not vulnerable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US" sz="2000" b="1" dirty="0">
                          <a:effectLst/>
                          <a:latin typeface="Hoefler Text"/>
                          <a:ea typeface="Calibri" panose="020F0502020204030204" pitchFamily="34" charset="0"/>
                          <a:cs typeface="Arial" panose="020B0604020202020204" pitchFamily="34" charset="0"/>
                        </a:rPr>
                        <a:t>Safety plan is required for the child to remain in the home.</a:t>
                      </a:r>
                      <a:endParaRPr lang="en-US" sz="2400" dirty="0">
                        <a:effectLst/>
                        <a:latin typeface="Hoefler Text"/>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48360115"/>
                  </a:ext>
                </a:extLst>
              </a:tr>
              <a:tr h="1502670">
                <a:tc>
                  <a:txBody>
                    <a:bodyPr/>
                    <a:lstStyle/>
                    <a:p>
                      <a:pPr marL="0" marR="0" algn="just">
                        <a:lnSpc>
                          <a:spcPct val="107000"/>
                        </a:lnSpc>
                        <a:spcBef>
                          <a:spcPts val="0"/>
                        </a:spcBef>
                        <a:spcAft>
                          <a:spcPts val="0"/>
                        </a:spcAft>
                      </a:pPr>
                      <a:r>
                        <a:rPr lang="en-US" sz="2000" b="1" dirty="0">
                          <a:effectLst/>
                          <a:latin typeface="Hoefler Text"/>
                          <a:ea typeface="Calibri" panose="020F0502020204030204" pitchFamily="34" charset="0"/>
                          <a:cs typeface="Arial" panose="020B0604020202020204" pitchFamily="34" charset="0"/>
                        </a:rPr>
                        <a:t>Safe: </a:t>
                      </a:r>
                      <a:r>
                        <a:rPr lang="en-US" sz="2000" dirty="0">
                          <a:effectLst/>
                          <a:latin typeface="Hoefler Text"/>
                          <a:ea typeface="Calibri" panose="020F0502020204030204" pitchFamily="34" charset="0"/>
                          <a:cs typeface="Arial" panose="020B0604020202020204" pitchFamily="34" charset="0"/>
                        </a:rPr>
                        <a:t>Presence of threats with vulnerable child, but sufficient protective capacities exist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US" sz="2000" b="1" dirty="0">
                          <a:effectLst/>
                          <a:latin typeface="Hoefler Text"/>
                          <a:ea typeface="Calibri" panose="020F0502020204030204" pitchFamily="34" charset="0"/>
                          <a:cs typeface="Arial" panose="020B0604020202020204" pitchFamily="34" charset="0"/>
                        </a:rPr>
                        <a:t>Safety plan is required for the child to remain in the home</a:t>
                      </a:r>
                      <a:endParaRPr lang="en-US" sz="2400" dirty="0">
                        <a:effectLst/>
                        <a:latin typeface="Hoefler Text"/>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00349675"/>
                  </a:ext>
                </a:extLst>
              </a:tr>
              <a:tr h="768261">
                <a:tc>
                  <a:txBody>
                    <a:bodyPr/>
                    <a:lstStyle/>
                    <a:p>
                      <a:pPr marL="0" marR="0">
                        <a:lnSpc>
                          <a:spcPct val="107000"/>
                        </a:lnSpc>
                        <a:spcBef>
                          <a:spcPts val="0"/>
                        </a:spcBef>
                        <a:spcAft>
                          <a:spcPts val="800"/>
                        </a:spcAft>
                      </a:pPr>
                      <a:r>
                        <a:rPr lang="en-US" sz="2000" b="1" dirty="0">
                          <a:effectLst/>
                          <a:latin typeface="Calibri" panose="020F0502020204030204" pitchFamily="34" charset="0"/>
                          <a:ea typeface="Calibri" panose="020F0502020204030204" pitchFamily="34" charset="0"/>
                          <a:cs typeface="Arial" panose="020B0604020202020204" pitchFamily="34" charset="0"/>
                        </a:rPr>
                        <a:t>Unsafe</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l">
                        <a:lnSpc>
                          <a:spcPct val="107000"/>
                        </a:lnSpc>
                        <a:spcBef>
                          <a:spcPts val="0"/>
                        </a:spcBef>
                        <a:spcAft>
                          <a:spcPts val="0"/>
                        </a:spcAft>
                      </a:pPr>
                      <a:r>
                        <a:rPr lang="en-US" sz="1800" b="1" dirty="0">
                          <a:effectLst/>
                          <a:latin typeface="Hoefler Text"/>
                          <a:ea typeface="Calibri" panose="020F0502020204030204" pitchFamily="34" charset="0"/>
                          <a:cs typeface="Arial" panose="020B0604020202020204" pitchFamily="34" charset="0"/>
                        </a:rPr>
                        <a:t>Remove</a:t>
                      </a:r>
                      <a:r>
                        <a:rPr lang="en-US" sz="1800" b="1" baseline="0" dirty="0">
                          <a:effectLst/>
                          <a:latin typeface="Hoefler Text"/>
                          <a:ea typeface="Calibri" panose="020F0502020204030204" pitchFamily="34" charset="0"/>
                          <a:cs typeface="Arial" panose="020B0604020202020204" pitchFamily="34" charset="0"/>
                        </a:rPr>
                        <a:t> the child. </a:t>
                      </a:r>
                      <a:r>
                        <a:rPr lang="en-US" sz="1800" b="1" dirty="0">
                          <a:effectLst/>
                          <a:latin typeface="Hoefler Text"/>
                          <a:ea typeface="Calibri" panose="020F0502020204030204" pitchFamily="34" charset="0"/>
                          <a:cs typeface="Arial" panose="020B0604020202020204" pitchFamily="34" charset="0"/>
                        </a:rPr>
                        <a:t>Placement with a “fit person” in temporary alternative care is the only protecting intervention possible for one or more children</a:t>
                      </a:r>
                      <a:r>
                        <a:rPr lang="en-US" sz="1050" b="1" dirty="0">
                          <a:effectLst/>
                          <a:latin typeface="Hoefler Text"/>
                          <a:ea typeface="Calibri" panose="020F0502020204030204" pitchFamily="34" charset="0"/>
                          <a:cs typeface="Arial" panose="020B0604020202020204" pitchFamily="34" charset="0"/>
                        </a:rPr>
                        <a:t>.</a:t>
                      </a:r>
                      <a:r>
                        <a:rPr lang="en-US" sz="1050" dirty="0">
                          <a:effectLst/>
                          <a:latin typeface="Hoefler Text"/>
                          <a:ea typeface="Calibri" panose="020F0502020204030204" pitchFamily="34" charset="0"/>
                          <a:cs typeface="Arial" panose="020B0604020202020204" pitchFamily="34" charset="0"/>
                        </a:rPr>
                        <a:t> </a:t>
                      </a:r>
                    </a:p>
                    <a:p>
                      <a:pPr marL="0" marR="0" algn="l">
                        <a:lnSpc>
                          <a:spcPct val="107000"/>
                        </a:lnSpc>
                        <a:spcBef>
                          <a:spcPts val="0"/>
                        </a:spcBef>
                        <a:spcAft>
                          <a:spcPts val="0"/>
                        </a:spcAft>
                      </a:pPr>
                      <a:endParaRPr lang="en-US" sz="1050" dirty="0">
                        <a:effectLst/>
                        <a:latin typeface="Hoefler Text"/>
                        <a:ea typeface="Calibri" panose="020F0502020204030204" pitchFamily="34" charset="0"/>
                        <a:cs typeface="Arial" panose="020B0604020202020204" pitchFamily="34" charset="0"/>
                      </a:endParaRPr>
                    </a:p>
                    <a:p>
                      <a:pPr marL="0" marR="0" algn="l">
                        <a:lnSpc>
                          <a:spcPct val="107000"/>
                        </a:lnSpc>
                        <a:spcBef>
                          <a:spcPts val="0"/>
                        </a:spcBef>
                        <a:spcAft>
                          <a:spcPts val="0"/>
                        </a:spcAft>
                      </a:pPr>
                      <a:r>
                        <a:rPr lang="en-US" sz="1600" b="1" dirty="0">
                          <a:effectLst/>
                          <a:latin typeface="Hoefler Text"/>
                          <a:ea typeface="Calibri" panose="020F0502020204030204" pitchFamily="34" charset="0"/>
                          <a:cs typeface="Arial" panose="020B0604020202020204" pitchFamily="34" charset="0"/>
                        </a:rPr>
                        <a:t>The Children’s Act requires the Department to obtain a care order authorizing this removal within seven (7) days of removal. This requires submitting a Social Enquiry Report (SER) to the Family Tribunal for the issuing of a care order which places the child under Section 21 (1) of Act 560.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75480059"/>
                  </a:ext>
                </a:extLst>
              </a:tr>
            </a:tbl>
          </a:graphicData>
        </a:graphic>
      </p:graphicFrame>
    </p:spTree>
    <p:extLst>
      <p:ext uri="{BB962C8B-B14F-4D97-AF65-F5344CB8AC3E}">
        <p14:creationId xmlns:p14="http://schemas.microsoft.com/office/powerpoint/2010/main" val="36709319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11835"/>
          </a:xfrm>
        </p:spPr>
        <p:txBody>
          <a:bodyPr>
            <a:normAutofit fontScale="90000"/>
          </a:bodyPr>
          <a:lstStyle/>
          <a:p>
            <a:pPr algn="ctr"/>
            <a:r>
              <a:rPr lang="en-US" sz="5400" b="1" dirty="0">
                <a:solidFill>
                  <a:srgbClr val="FF0000"/>
                </a:solidFill>
              </a:rPr>
              <a:t>Safety Interventions</a:t>
            </a:r>
          </a:p>
        </p:txBody>
      </p:sp>
      <p:sp>
        <p:nvSpPr>
          <p:cNvPr id="3" name="Content Placeholder 2"/>
          <p:cNvSpPr>
            <a:spLocks noGrp="1"/>
          </p:cNvSpPr>
          <p:nvPr>
            <p:ph idx="1"/>
          </p:nvPr>
        </p:nvSpPr>
        <p:spPr>
          <a:xfrm>
            <a:off x="838200" y="1330960"/>
            <a:ext cx="10515600" cy="5440679"/>
          </a:xfrm>
        </p:spPr>
        <p:txBody>
          <a:bodyPr>
            <a:normAutofit fontScale="70000" lnSpcReduction="20000"/>
          </a:bodyPr>
          <a:lstStyle/>
          <a:p>
            <a:r>
              <a:rPr lang="en-US" b="1" dirty="0"/>
              <a:t>Direct service intervention by SWCDO</a:t>
            </a:r>
            <a:r>
              <a:rPr lang="en-US" dirty="0"/>
              <a:t>: providing information about positive parenting and child abuse laws; emergency material aid such as food and clothes; assistance to obtain restraining orders; planning return visits to the home to check on progress, psychosocial support, counseling, and referral to services.</a:t>
            </a:r>
          </a:p>
          <a:p>
            <a:r>
              <a:rPr lang="en-US" dirty="0"/>
              <a:t>Use of extended family, </a:t>
            </a:r>
            <a:r>
              <a:rPr lang="en-US" dirty="0" err="1"/>
              <a:t>neighbours</a:t>
            </a:r>
            <a:r>
              <a:rPr lang="en-US" dirty="0"/>
              <a:t>, community elders, or other individuals in the community as safety resources</a:t>
            </a:r>
          </a:p>
          <a:p>
            <a:r>
              <a:rPr lang="en-US" dirty="0"/>
              <a:t>Use of community agencies or services as safety resources</a:t>
            </a:r>
          </a:p>
          <a:p>
            <a:r>
              <a:rPr lang="en-US" dirty="0"/>
              <a:t>Caregiver appropriately protects the  victim from the alleged perpetrator (in cases of abuse)</a:t>
            </a:r>
          </a:p>
          <a:p>
            <a:r>
              <a:rPr lang="en-US" dirty="0"/>
              <a:t>Alleged perpetrator leaves the home, </a:t>
            </a:r>
            <a:r>
              <a:rPr lang="en-US" dirty="0" err="1"/>
              <a:t>eithervoluntarilyy</a:t>
            </a:r>
            <a:r>
              <a:rPr lang="en-US" dirty="0"/>
              <a:t> or in response to the consideration of legal action.</a:t>
            </a:r>
          </a:p>
          <a:p>
            <a:r>
              <a:rPr lang="en-US" dirty="0"/>
              <a:t>Non-offending caregiver moves to a safe environment with the child</a:t>
            </a:r>
          </a:p>
          <a:p>
            <a:r>
              <a:rPr lang="en-US" dirty="0"/>
              <a:t>Legal intervention planned or initiated - child remains in the home</a:t>
            </a:r>
          </a:p>
          <a:p>
            <a:r>
              <a:rPr lang="en-US" dirty="0"/>
              <a:t>Caregiver voluntarily enters an agreement to place the child outside the home e.g. with relatives</a:t>
            </a:r>
          </a:p>
          <a:p>
            <a:r>
              <a:rPr lang="en-US" dirty="0"/>
              <a:t>Child placed with “fit person” because interventions 1-9 do not adequately ensure the child’s safety </a:t>
            </a:r>
          </a:p>
          <a:p>
            <a:pPr marL="0" indent="0">
              <a:buNone/>
            </a:pPr>
            <a:r>
              <a:rPr lang="en-US" sz="2800" dirty="0">
                <a:solidFill>
                  <a:srgbClr val="FF0000"/>
                </a:solidFill>
              </a:rPr>
              <a:t>Forms 1 &amp; 2 can be applicable</a:t>
            </a:r>
          </a:p>
          <a:p>
            <a:endParaRPr lang="en-US" dirty="0"/>
          </a:p>
        </p:txBody>
      </p:sp>
    </p:spTree>
    <p:extLst>
      <p:ext uri="{BB962C8B-B14F-4D97-AF65-F5344CB8AC3E}">
        <p14:creationId xmlns:p14="http://schemas.microsoft.com/office/powerpoint/2010/main" val="4511721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FF0000"/>
                </a:solidFill>
              </a:rPr>
              <a:t>Child and gender friendly approach to interviews</a:t>
            </a:r>
          </a:p>
        </p:txBody>
      </p:sp>
      <p:sp>
        <p:nvSpPr>
          <p:cNvPr id="3" name="Content Placeholder 2"/>
          <p:cNvSpPr>
            <a:spLocks noGrp="1"/>
          </p:cNvSpPr>
          <p:nvPr>
            <p:ph idx="1"/>
          </p:nvPr>
        </p:nvSpPr>
        <p:spPr>
          <a:xfrm>
            <a:off x="838200" y="1571101"/>
            <a:ext cx="10515600" cy="4351338"/>
          </a:xfrm>
        </p:spPr>
        <p:txBody>
          <a:bodyPr>
            <a:normAutofit fontScale="25000" lnSpcReduction="20000"/>
          </a:bodyPr>
          <a:lstStyle/>
          <a:p>
            <a:r>
              <a:rPr lang="en-US" sz="9600" dirty="0"/>
              <a:t>Staff trained in the special needs and rights of children should interview potential children. </a:t>
            </a:r>
          </a:p>
          <a:p>
            <a:r>
              <a:rPr lang="en-US" sz="9600" dirty="0"/>
              <a:t>When appropriate, children should be interviewed by interviewers of the same sex.</a:t>
            </a:r>
          </a:p>
          <a:p>
            <a:r>
              <a:rPr lang="en-US" sz="9600" dirty="0"/>
              <a:t>Interview space is private and age/gender appropriate, possibly containing toys, books, or games. </a:t>
            </a:r>
          </a:p>
          <a:p>
            <a:r>
              <a:rPr lang="en-US" sz="9600" dirty="0"/>
              <a:t>Sit at eye level with the child; smile and speak gently. </a:t>
            </a:r>
          </a:p>
          <a:p>
            <a:r>
              <a:rPr lang="en-US" sz="9600" dirty="0"/>
              <a:t>Greet the child and introduce yourself, your role, and what the interview is about.</a:t>
            </a:r>
          </a:p>
          <a:p>
            <a:r>
              <a:rPr lang="en-US" sz="9600" dirty="0"/>
              <a:t>Use mother-tongue and child-friendly language.</a:t>
            </a:r>
          </a:p>
          <a:p>
            <a:r>
              <a:rPr lang="en-US" sz="9600" dirty="0"/>
              <a:t>Begin with open-ended questions, avoid leading questions.</a:t>
            </a:r>
          </a:p>
          <a:p>
            <a:r>
              <a:rPr lang="en-US" sz="9600" dirty="0"/>
              <a:t>Do not press for details</a:t>
            </a:r>
          </a:p>
          <a:p>
            <a:r>
              <a:rPr lang="en-US" sz="9600" dirty="0"/>
              <a:t>Conduct interviews in the presence of a parent or guardian, unless they are perpetrators. </a:t>
            </a:r>
          </a:p>
          <a:p>
            <a:r>
              <a:rPr lang="en-US" sz="9600" dirty="0"/>
              <a:t>End the interview in a way that reassures the child that he/she has done well</a:t>
            </a:r>
          </a:p>
          <a:p>
            <a:endParaRPr lang="en-US" dirty="0"/>
          </a:p>
        </p:txBody>
      </p:sp>
    </p:spTree>
    <p:extLst>
      <p:ext uri="{BB962C8B-B14F-4D97-AF65-F5344CB8AC3E}">
        <p14:creationId xmlns:p14="http://schemas.microsoft.com/office/powerpoint/2010/main" val="230313060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5400" b="1" dirty="0">
                <a:solidFill>
                  <a:srgbClr val="FF0000"/>
                </a:solidFill>
              </a:rPr>
              <a:t>Step 3 – Case Planning</a:t>
            </a:r>
          </a:p>
        </p:txBody>
      </p:sp>
      <p:sp>
        <p:nvSpPr>
          <p:cNvPr id="3" name="Content Placeholder 2"/>
          <p:cNvSpPr>
            <a:spLocks noGrp="1"/>
          </p:cNvSpPr>
          <p:nvPr>
            <p:ph idx="1"/>
          </p:nvPr>
        </p:nvSpPr>
        <p:spPr>
          <a:xfrm>
            <a:off x="838200" y="1825624"/>
            <a:ext cx="10515600" cy="4895215"/>
          </a:xfrm>
        </p:spPr>
        <p:txBody>
          <a:bodyPr>
            <a:normAutofit fontScale="85000" lnSpcReduction="20000"/>
          </a:bodyPr>
          <a:lstStyle/>
          <a:p>
            <a:pPr marL="0" indent="0">
              <a:buNone/>
            </a:pPr>
            <a:r>
              <a:rPr lang="en-US" dirty="0"/>
              <a:t>Informed by the initial screening assessment and the comprehensive assessment</a:t>
            </a:r>
          </a:p>
          <a:p>
            <a:pPr marL="0" indent="0">
              <a:buNone/>
            </a:pPr>
            <a:r>
              <a:rPr lang="en-US" dirty="0"/>
              <a:t>The case plan includes the </a:t>
            </a:r>
            <a:r>
              <a:rPr lang="en-US" sz="3900" dirty="0">
                <a:solidFill>
                  <a:srgbClr val="FF0000"/>
                </a:solidFill>
              </a:rPr>
              <a:t>overall goal </a:t>
            </a:r>
            <a:r>
              <a:rPr lang="en-US" dirty="0"/>
              <a:t>of the case e.g. family strengthening, reintegration, long-term foster care or adoption. </a:t>
            </a:r>
          </a:p>
          <a:p>
            <a:pPr marL="0" indent="0">
              <a:buNone/>
            </a:pPr>
            <a:endParaRPr lang="en-US" dirty="0"/>
          </a:p>
          <a:p>
            <a:pPr marL="0" indent="0">
              <a:buNone/>
            </a:pPr>
            <a:r>
              <a:rPr lang="en-US" dirty="0"/>
              <a:t>If the child is placed in alternative care, a </a:t>
            </a:r>
            <a:r>
              <a:rPr lang="en-US" sz="3900" dirty="0">
                <a:solidFill>
                  <a:srgbClr val="FF0000"/>
                </a:solidFill>
              </a:rPr>
              <a:t>care plan </a:t>
            </a:r>
            <a:r>
              <a:rPr lang="en-US" dirty="0"/>
              <a:t>needs to be developed in addition to case plan.</a:t>
            </a:r>
          </a:p>
          <a:p>
            <a:pPr marL="0" indent="0">
              <a:buNone/>
            </a:pPr>
            <a:endParaRPr lang="en-US" dirty="0"/>
          </a:p>
          <a:p>
            <a:pPr marL="0" indent="0">
              <a:buNone/>
            </a:pPr>
            <a:r>
              <a:rPr lang="en-US" dirty="0"/>
              <a:t>For every problem identified during the assessment, there should be a plan to address it. </a:t>
            </a:r>
          </a:p>
          <a:p>
            <a:pPr marL="0" indent="0">
              <a:buNone/>
            </a:pPr>
            <a:endParaRPr lang="en-US" dirty="0"/>
          </a:p>
          <a:p>
            <a:pPr marL="0" indent="0">
              <a:buNone/>
            </a:pPr>
            <a:r>
              <a:rPr lang="en-US" dirty="0"/>
              <a:t>The plan should be specific and should say </a:t>
            </a:r>
            <a:r>
              <a:rPr lang="en-US" sz="3500" dirty="0">
                <a:solidFill>
                  <a:srgbClr val="FF0000"/>
                </a:solidFill>
              </a:rPr>
              <a:t>WHO</a:t>
            </a:r>
            <a:r>
              <a:rPr lang="en-US" dirty="0"/>
              <a:t> should do </a:t>
            </a:r>
            <a:r>
              <a:rPr lang="en-US" sz="3500" dirty="0">
                <a:solidFill>
                  <a:srgbClr val="FF0000"/>
                </a:solidFill>
              </a:rPr>
              <a:t>WHAT</a:t>
            </a:r>
            <a:r>
              <a:rPr lang="en-US" dirty="0"/>
              <a:t> by </a:t>
            </a:r>
            <a:r>
              <a:rPr lang="en-US" sz="3500" dirty="0">
                <a:solidFill>
                  <a:srgbClr val="FF0000"/>
                </a:solidFill>
              </a:rPr>
              <a:t>WHEN</a:t>
            </a:r>
            <a:r>
              <a:rPr lang="en-US" dirty="0"/>
              <a:t>.</a:t>
            </a:r>
          </a:p>
          <a:p>
            <a:pPr marL="0" indent="0">
              <a:buNone/>
            </a:pPr>
            <a:endParaRPr lang="en-US" dirty="0"/>
          </a:p>
          <a:p>
            <a:pPr marL="0" indent="0">
              <a:buNone/>
            </a:pPr>
            <a:r>
              <a:rPr lang="en-US" dirty="0">
                <a:solidFill>
                  <a:srgbClr val="FF0000"/>
                </a:solidFill>
              </a:rPr>
              <a:t>Form 5 can be applicable</a:t>
            </a:r>
            <a:r>
              <a:rPr lang="en-US" dirty="0"/>
              <a:t> </a:t>
            </a:r>
          </a:p>
        </p:txBody>
      </p:sp>
    </p:spTree>
    <p:extLst>
      <p:ext uri="{BB962C8B-B14F-4D97-AF65-F5344CB8AC3E}">
        <p14:creationId xmlns:p14="http://schemas.microsoft.com/office/powerpoint/2010/main" val="114466581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6000" b="1" dirty="0">
                <a:solidFill>
                  <a:srgbClr val="FF0000"/>
                </a:solidFill>
              </a:rPr>
              <a:t>Step 4 – Case Implementation</a:t>
            </a:r>
          </a:p>
        </p:txBody>
      </p:sp>
      <p:sp>
        <p:nvSpPr>
          <p:cNvPr id="3" name="Content Placeholder 2"/>
          <p:cNvSpPr>
            <a:spLocks noGrp="1"/>
          </p:cNvSpPr>
          <p:nvPr>
            <p:ph idx="1"/>
          </p:nvPr>
        </p:nvSpPr>
        <p:spPr>
          <a:xfrm>
            <a:off x="838200" y="1825625"/>
            <a:ext cx="10515600" cy="4779712"/>
          </a:xfrm>
        </p:spPr>
        <p:txBody>
          <a:bodyPr>
            <a:normAutofit lnSpcReduction="10000"/>
          </a:bodyPr>
          <a:lstStyle/>
          <a:p>
            <a:pPr marL="0" indent="0">
              <a:buNone/>
            </a:pPr>
            <a:r>
              <a:rPr lang="en-US" dirty="0"/>
              <a:t>• Case managers need to provide direct interventions, including psychosocial interventions; </a:t>
            </a:r>
          </a:p>
          <a:p>
            <a:pPr marL="0" indent="0">
              <a:buNone/>
            </a:pPr>
            <a:r>
              <a:rPr lang="en-US" dirty="0"/>
              <a:t>• </a:t>
            </a:r>
            <a:r>
              <a:rPr lang="en-US" sz="4800" dirty="0">
                <a:solidFill>
                  <a:srgbClr val="FF0000"/>
                </a:solidFill>
              </a:rPr>
              <a:t>Refer</a:t>
            </a:r>
            <a:r>
              <a:rPr lang="en-US" dirty="0"/>
              <a:t> to the appropriate services for follow-up and support; </a:t>
            </a:r>
          </a:p>
          <a:p>
            <a:pPr marL="0" indent="0">
              <a:buNone/>
            </a:pPr>
            <a:r>
              <a:rPr lang="en-US" dirty="0"/>
              <a:t>• </a:t>
            </a:r>
            <a:r>
              <a:rPr lang="en-US" sz="4000" dirty="0">
                <a:solidFill>
                  <a:srgbClr val="FF0000"/>
                </a:solidFill>
              </a:rPr>
              <a:t>Advocate</a:t>
            </a:r>
            <a:r>
              <a:rPr lang="en-US" dirty="0"/>
              <a:t> (if required) in accessing the required services; </a:t>
            </a:r>
          </a:p>
          <a:p>
            <a:pPr marL="0" indent="0">
              <a:buNone/>
            </a:pPr>
            <a:r>
              <a:rPr lang="en-US" dirty="0"/>
              <a:t>• Accompany the client with social, medical, and legal services and provide support in accessing these services; </a:t>
            </a:r>
          </a:p>
          <a:p>
            <a:r>
              <a:rPr lang="en-US" dirty="0"/>
              <a:t>Case Managers to follow-up on the implementation.</a:t>
            </a:r>
          </a:p>
          <a:p>
            <a:r>
              <a:rPr lang="en-US" dirty="0"/>
              <a:t>Important to have </a:t>
            </a:r>
            <a:r>
              <a:rPr lang="en-US" sz="3600" dirty="0">
                <a:solidFill>
                  <a:srgbClr val="FF0000"/>
                </a:solidFill>
              </a:rPr>
              <a:t>directory of services </a:t>
            </a:r>
            <a:r>
              <a:rPr lang="en-US" dirty="0"/>
              <a:t>(mapping of service providers)</a:t>
            </a:r>
          </a:p>
          <a:p>
            <a:pPr marL="0" indent="0">
              <a:buNone/>
            </a:pPr>
            <a:r>
              <a:rPr lang="en-US" dirty="0">
                <a:solidFill>
                  <a:srgbClr val="FF0000"/>
                </a:solidFill>
              </a:rPr>
              <a:t>Form 5, 6,7,8, 9</a:t>
            </a:r>
          </a:p>
          <a:p>
            <a:pPr marL="0" indent="0">
              <a:buNone/>
            </a:pPr>
            <a:endParaRPr lang="en-US" dirty="0"/>
          </a:p>
        </p:txBody>
      </p:sp>
    </p:spTree>
    <p:extLst>
      <p:ext uri="{BB962C8B-B14F-4D97-AF65-F5344CB8AC3E}">
        <p14:creationId xmlns:p14="http://schemas.microsoft.com/office/powerpoint/2010/main" val="253099459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5400" b="1" dirty="0">
                <a:solidFill>
                  <a:srgbClr val="FF0000"/>
                </a:solidFill>
              </a:rPr>
              <a:t>Step 5 – Case Follow-up</a:t>
            </a:r>
          </a:p>
        </p:txBody>
      </p:sp>
      <p:sp>
        <p:nvSpPr>
          <p:cNvPr id="3" name="Content Placeholder 2"/>
          <p:cNvSpPr>
            <a:spLocks noGrp="1"/>
          </p:cNvSpPr>
          <p:nvPr>
            <p:ph idx="1"/>
          </p:nvPr>
        </p:nvSpPr>
        <p:spPr>
          <a:xfrm>
            <a:off x="838200" y="1517904"/>
            <a:ext cx="10515600" cy="4659059"/>
          </a:xfrm>
        </p:spPr>
        <p:txBody>
          <a:bodyPr>
            <a:normAutofit fontScale="92500" lnSpcReduction="20000"/>
          </a:bodyPr>
          <a:lstStyle/>
          <a:p>
            <a:r>
              <a:rPr lang="en-US" dirty="0"/>
              <a:t>Monitoring and follow-up to ensure the response is efficient and effective. </a:t>
            </a:r>
          </a:p>
          <a:p>
            <a:r>
              <a:rPr lang="en-US" dirty="0"/>
              <a:t>Frequency of follow ups will depend on the situation of the client, their specific needs and the risk level of the case. </a:t>
            </a:r>
          </a:p>
          <a:p>
            <a:r>
              <a:rPr lang="en-US" dirty="0"/>
              <a:t>Follow-up can be in the form of: </a:t>
            </a:r>
          </a:p>
          <a:p>
            <a:pPr lvl="1"/>
            <a:r>
              <a:rPr lang="en-US" dirty="0"/>
              <a:t>Scheduled home visits. </a:t>
            </a:r>
          </a:p>
          <a:p>
            <a:pPr lvl="1"/>
            <a:r>
              <a:rPr lang="en-US" dirty="0"/>
              <a:t>Ad hoc home visits. </a:t>
            </a:r>
          </a:p>
          <a:p>
            <a:pPr lvl="1"/>
            <a:r>
              <a:rPr lang="en-US" dirty="0"/>
              <a:t>Phone calls. </a:t>
            </a:r>
          </a:p>
          <a:p>
            <a:pPr lvl="1"/>
            <a:r>
              <a:rPr lang="en-US" dirty="0"/>
              <a:t>Meeting with the client. </a:t>
            </a:r>
          </a:p>
          <a:p>
            <a:pPr lvl="1"/>
            <a:r>
              <a:rPr lang="en-US" dirty="0"/>
              <a:t>Confirmation from service providers that the client received the services. </a:t>
            </a:r>
          </a:p>
          <a:p>
            <a:pPr lvl="1"/>
            <a:endParaRPr lang="en-US" dirty="0"/>
          </a:p>
          <a:p>
            <a:pPr marL="0" indent="0">
              <a:buNone/>
            </a:pPr>
            <a:r>
              <a:rPr lang="en-US" dirty="0"/>
              <a:t>Based on information gathered during follow-up, the case manager can review the action plan with the client and make necessary adjustments or close the case. </a:t>
            </a:r>
          </a:p>
          <a:p>
            <a:pPr marL="0" indent="0">
              <a:buNone/>
            </a:pPr>
            <a:r>
              <a:rPr lang="en-US" dirty="0">
                <a:solidFill>
                  <a:srgbClr val="FF0000"/>
                </a:solidFill>
              </a:rPr>
              <a:t>Form 5, 6,7,8, 9</a:t>
            </a:r>
          </a:p>
          <a:p>
            <a:pPr marL="0" indent="0">
              <a:buNone/>
            </a:pPr>
            <a:endParaRPr lang="en-US" dirty="0"/>
          </a:p>
        </p:txBody>
      </p:sp>
    </p:spTree>
    <p:extLst>
      <p:ext uri="{BB962C8B-B14F-4D97-AF65-F5344CB8AC3E}">
        <p14:creationId xmlns:p14="http://schemas.microsoft.com/office/powerpoint/2010/main" val="12524702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118235"/>
          </a:xfrm>
        </p:spPr>
        <p:txBody>
          <a:bodyPr>
            <a:normAutofit/>
          </a:bodyPr>
          <a:lstStyle/>
          <a:p>
            <a:pPr algn="ctr"/>
            <a:r>
              <a:rPr lang="en-US" sz="5400" b="1" dirty="0">
                <a:solidFill>
                  <a:srgbClr val="FF0000"/>
                </a:solidFill>
              </a:rPr>
              <a:t>Step 6 – Case Closure</a:t>
            </a:r>
          </a:p>
        </p:txBody>
      </p:sp>
      <p:sp>
        <p:nvSpPr>
          <p:cNvPr id="3" name="Content Placeholder 2"/>
          <p:cNvSpPr>
            <a:spLocks noGrp="1"/>
          </p:cNvSpPr>
          <p:nvPr>
            <p:ph idx="1"/>
          </p:nvPr>
        </p:nvSpPr>
        <p:spPr>
          <a:xfrm>
            <a:off x="838200" y="1371600"/>
            <a:ext cx="10515600" cy="4805363"/>
          </a:xfrm>
        </p:spPr>
        <p:txBody>
          <a:bodyPr>
            <a:normAutofit lnSpcReduction="10000"/>
          </a:bodyPr>
          <a:lstStyle/>
          <a:p>
            <a:pPr marL="0" indent="0">
              <a:buNone/>
            </a:pPr>
            <a:r>
              <a:rPr lang="en-US" dirty="0"/>
              <a:t>Case is closed following case review if needs have been met successfully. </a:t>
            </a:r>
          </a:p>
          <a:p>
            <a:pPr marL="0" indent="0">
              <a:buNone/>
            </a:pPr>
            <a:r>
              <a:rPr lang="en-US" dirty="0"/>
              <a:t>Most often cases are closed when: </a:t>
            </a:r>
          </a:p>
          <a:p>
            <a:pPr marL="0" indent="0">
              <a:buNone/>
            </a:pPr>
            <a:r>
              <a:rPr lang="en-US" dirty="0"/>
              <a:t>• The goals as outlined in the case plan have been met. </a:t>
            </a:r>
          </a:p>
          <a:p>
            <a:pPr marL="0" indent="0">
              <a:buNone/>
            </a:pPr>
            <a:r>
              <a:rPr lang="en-US" dirty="0"/>
              <a:t>• The client is safe, and their care and well-being is being supported. </a:t>
            </a:r>
          </a:p>
          <a:p>
            <a:pPr marL="0" indent="0">
              <a:buNone/>
            </a:pPr>
            <a:r>
              <a:rPr lang="en-US" dirty="0"/>
              <a:t>• There are no additional concerns. </a:t>
            </a:r>
          </a:p>
          <a:p>
            <a:pPr marL="0" indent="0">
              <a:buNone/>
            </a:pPr>
            <a:r>
              <a:rPr lang="en-US" dirty="0"/>
              <a:t>• In the event the client has died. </a:t>
            </a:r>
          </a:p>
          <a:p>
            <a:pPr marL="0" indent="0">
              <a:buNone/>
            </a:pPr>
            <a:r>
              <a:rPr lang="en-US" dirty="0"/>
              <a:t>• If the child/caregiver no longer wants support and there are no grounds for going against their wishes (the child is safe) then the case can be closed. </a:t>
            </a:r>
          </a:p>
          <a:p>
            <a:pPr marL="0" indent="0">
              <a:buNone/>
            </a:pPr>
            <a:r>
              <a:rPr lang="en-US" dirty="0"/>
              <a:t>Form 8, 9</a:t>
            </a:r>
          </a:p>
        </p:txBody>
      </p:sp>
    </p:spTree>
    <p:extLst>
      <p:ext uri="{BB962C8B-B14F-4D97-AF65-F5344CB8AC3E}">
        <p14:creationId xmlns:p14="http://schemas.microsoft.com/office/powerpoint/2010/main" val="296762281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5400" b="1" dirty="0">
                <a:solidFill>
                  <a:srgbClr val="FF0000"/>
                </a:solidFill>
              </a:rPr>
              <a:t>Case closure</a:t>
            </a:r>
          </a:p>
        </p:txBody>
      </p:sp>
      <p:sp>
        <p:nvSpPr>
          <p:cNvPr id="3" name="Content Placeholder 2"/>
          <p:cNvSpPr>
            <a:spLocks noGrp="1"/>
          </p:cNvSpPr>
          <p:nvPr>
            <p:ph idx="1"/>
          </p:nvPr>
        </p:nvSpPr>
        <p:spPr/>
        <p:txBody>
          <a:bodyPr/>
          <a:lstStyle/>
          <a:p>
            <a:r>
              <a:rPr lang="en-US" dirty="0"/>
              <a:t>If a child goes missing and you can no longer manage their case as a result, it may be useful to mark the case inactive rather than open or closed so that you can more easily organize and manage your open files and so that you continue to actively look for the child, which you would not do if the case was closed. </a:t>
            </a:r>
          </a:p>
          <a:p>
            <a:r>
              <a:rPr lang="en-US" dirty="0"/>
              <a:t>Cases can be reopened at any time when new info becomes available or the child’s situation changes</a:t>
            </a:r>
          </a:p>
          <a:p>
            <a:r>
              <a:rPr lang="en-US" dirty="0"/>
              <a:t>This stage can also include </a:t>
            </a:r>
            <a:r>
              <a:rPr lang="en-US" sz="4000" b="1" dirty="0">
                <a:solidFill>
                  <a:srgbClr val="FF0000"/>
                </a:solidFill>
              </a:rPr>
              <a:t>case conferencing </a:t>
            </a:r>
            <a:r>
              <a:rPr lang="en-US" dirty="0"/>
              <a:t>if/when required/appropriate, with the consent of the client.</a:t>
            </a:r>
          </a:p>
        </p:txBody>
      </p:sp>
    </p:spTree>
    <p:extLst>
      <p:ext uri="{BB962C8B-B14F-4D97-AF65-F5344CB8AC3E}">
        <p14:creationId xmlns:p14="http://schemas.microsoft.com/office/powerpoint/2010/main" val="424474631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p:cNvPicPr>
          <p:nvPr>
            <p:ph idx="1"/>
          </p:nvPr>
        </p:nvPicPr>
        <p:blipFill>
          <a:blip r:embed="rId2"/>
          <a:stretch>
            <a:fillRect/>
          </a:stretch>
        </p:blipFill>
        <p:spPr>
          <a:xfrm>
            <a:off x="0" y="9939"/>
            <a:ext cx="12192000" cy="6858000"/>
          </a:xfrm>
          <a:prstGeom prst="rect">
            <a:avLst/>
          </a:prstGeom>
          <a:ln>
            <a:solidFill>
              <a:schemeClr val="accent1"/>
            </a:solidFill>
          </a:ln>
        </p:spPr>
      </p:pic>
    </p:spTree>
    <p:extLst>
      <p:ext uri="{BB962C8B-B14F-4D97-AF65-F5344CB8AC3E}">
        <p14:creationId xmlns:p14="http://schemas.microsoft.com/office/powerpoint/2010/main" val="307298312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84CF72-753F-4164-BA1D-7F43ED523863}"/>
              </a:ext>
            </a:extLst>
          </p:cNvPr>
          <p:cNvSpPr>
            <a:spLocks noGrp="1"/>
          </p:cNvSpPr>
          <p:nvPr>
            <p:ph type="title"/>
          </p:nvPr>
        </p:nvSpPr>
        <p:spPr/>
        <p:txBody>
          <a:bodyPr/>
          <a:lstStyle/>
          <a:p>
            <a:r>
              <a:rPr lang="en-US" sz="4400" b="1" dirty="0">
                <a:solidFill>
                  <a:srgbClr val="FF0000"/>
                </a:solidFill>
              </a:rPr>
              <a:t>Session: 3  Documentation</a:t>
            </a:r>
            <a:endParaRPr lang="en-US" b="1" dirty="0"/>
          </a:p>
        </p:txBody>
      </p:sp>
      <p:sp>
        <p:nvSpPr>
          <p:cNvPr id="3" name="Content Placeholder 2">
            <a:extLst>
              <a:ext uri="{FF2B5EF4-FFF2-40B4-BE49-F238E27FC236}">
                <a16:creationId xmlns:a16="http://schemas.microsoft.com/office/drawing/2014/main" id="{16B0D6AC-1CE7-48AA-B124-790EF9F7F838}"/>
              </a:ext>
            </a:extLst>
          </p:cNvPr>
          <p:cNvSpPr>
            <a:spLocks noGrp="1"/>
          </p:cNvSpPr>
          <p:nvPr>
            <p:ph idx="1"/>
          </p:nvPr>
        </p:nvSpPr>
        <p:spPr/>
        <p:txBody>
          <a:bodyPr/>
          <a:lstStyle/>
          <a:p>
            <a:r>
              <a:rPr lang="en-GB" dirty="0"/>
              <a:t>What is documentation?</a:t>
            </a:r>
          </a:p>
          <a:p>
            <a:endParaRPr lang="en-GB" dirty="0"/>
          </a:p>
          <a:p>
            <a:r>
              <a:rPr lang="en-GB" dirty="0"/>
              <a:t>Is a process that involves the systematic interaction of people, events, and documents to create the professional records of a client.</a:t>
            </a:r>
          </a:p>
          <a:p>
            <a:r>
              <a:rPr lang="en-GB" dirty="0"/>
              <a:t>Documentation serves as a permanent record of client information and care.</a:t>
            </a:r>
          </a:p>
          <a:p>
            <a:r>
              <a:rPr lang="en-GB" dirty="0"/>
              <a:t>Documents are discrete packages of recorded information and tools/ materials of quality assurance</a:t>
            </a:r>
            <a:endParaRPr lang="en-US" dirty="0"/>
          </a:p>
        </p:txBody>
      </p:sp>
    </p:spTree>
    <p:extLst>
      <p:ext uri="{BB962C8B-B14F-4D97-AF65-F5344CB8AC3E}">
        <p14:creationId xmlns:p14="http://schemas.microsoft.com/office/powerpoint/2010/main" val="101359306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4DDE2F-37F7-4140-8430-C52B33BDBE4A}"/>
              </a:ext>
            </a:extLst>
          </p:cNvPr>
          <p:cNvSpPr>
            <a:spLocks noGrp="1"/>
          </p:cNvSpPr>
          <p:nvPr>
            <p:ph type="title"/>
          </p:nvPr>
        </p:nvSpPr>
        <p:spPr/>
        <p:txBody>
          <a:bodyPr/>
          <a:lstStyle/>
          <a:p>
            <a:r>
              <a:rPr lang="en-GB" dirty="0"/>
              <a:t> </a:t>
            </a:r>
            <a:r>
              <a:rPr lang="en-US" sz="4400" b="1" dirty="0">
                <a:solidFill>
                  <a:srgbClr val="FF0000"/>
                </a:solidFill>
              </a:rPr>
              <a:t> Documentation</a:t>
            </a:r>
            <a:r>
              <a:rPr lang="en-GB" b="1" dirty="0">
                <a:solidFill>
                  <a:srgbClr val="FF0000"/>
                </a:solidFill>
              </a:rPr>
              <a:t>-What does it involve?</a:t>
            </a:r>
            <a:endParaRPr lang="en-US" b="1" dirty="0">
              <a:solidFill>
                <a:srgbClr val="FF0000"/>
              </a:solidFill>
            </a:endParaRPr>
          </a:p>
        </p:txBody>
      </p:sp>
      <p:sp>
        <p:nvSpPr>
          <p:cNvPr id="3" name="Content Placeholder 2">
            <a:extLst>
              <a:ext uri="{FF2B5EF4-FFF2-40B4-BE49-F238E27FC236}">
                <a16:creationId xmlns:a16="http://schemas.microsoft.com/office/drawing/2014/main" id="{879BC20D-0581-46A4-9F81-B3D5AD656C26}"/>
              </a:ext>
            </a:extLst>
          </p:cNvPr>
          <p:cNvSpPr>
            <a:spLocks noGrp="1"/>
          </p:cNvSpPr>
          <p:nvPr>
            <p:ph idx="1"/>
          </p:nvPr>
        </p:nvSpPr>
        <p:spPr/>
        <p:txBody>
          <a:bodyPr/>
          <a:lstStyle/>
          <a:p>
            <a:r>
              <a:rPr lang="en-GB" dirty="0"/>
              <a:t>It involves some of the following:</a:t>
            </a:r>
          </a:p>
          <a:p>
            <a:r>
              <a:rPr lang="en-GB" dirty="0"/>
              <a:t>Case Register – used by DSW Officers as a permanent record book into which is entered information regarding cases received or taken in. </a:t>
            </a:r>
          </a:p>
          <a:p>
            <a:r>
              <a:rPr lang="en-GB" dirty="0"/>
              <a:t>Admission and Discharge register – used by institutions, for example RHC to enter information regarding the entry and exit of every child who passes through the system. </a:t>
            </a:r>
          </a:p>
          <a:p>
            <a:r>
              <a:rPr lang="en-GB" dirty="0"/>
              <a:t>Social Enquiry Reports – Written to court for care orders, for adoption orders, juvenile cases and other family cases.</a:t>
            </a:r>
            <a:endParaRPr lang="en-US" dirty="0"/>
          </a:p>
        </p:txBody>
      </p:sp>
    </p:spTree>
    <p:extLst>
      <p:ext uri="{BB962C8B-B14F-4D97-AF65-F5344CB8AC3E}">
        <p14:creationId xmlns:p14="http://schemas.microsoft.com/office/powerpoint/2010/main" val="129515684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A57147-20CB-4788-A21A-F4937A0807BD}"/>
              </a:ext>
            </a:extLst>
          </p:cNvPr>
          <p:cNvSpPr>
            <a:spLocks noGrp="1"/>
          </p:cNvSpPr>
          <p:nvPr>
            <p:ph type="title"/>
          </p:nvPr>
        </p:nvSpPr>
        <p:spPr/>
        <p:txBody>
          <a:bodyPr/>
          <a:lstStyle/>
          <a:p>
            <a:r>
              <a:rPr lang="en-US" sz="4400" b="1" dirty="0">
                <a:solidFill>
                  <a:srgbClr val="FF0000"/>
                </a:solidFill>
              </a:rPr>
              <a:t>Documentation</a:t>
            </a:r>
            <a:endParaRPr lang="en-US" b="1" dirty="0">
              <a:solidFill>
                <a:srgbClr val="FF0000"/>
              </a:solidFill>
            </a:endParaRPr>
          </a:p>
        </p:txBody>
      </p:sp>
      <p:sp>
        <p:nvSpPr>
          <p:cNvPr id="3" name="Content Placeholder 2">
            <a:extLst>
              <a:ext uri="{FF2B5EF4-FFF2-40B4-BE49-F238E27FC236}">
                <a16:creationId xmlns:a16="http://schemas.microsoft.com/office/drawing/2014/main" id="{44ED04DC-875B-458F-8A9F-EFC9F2A33E5F}"/>
              </a:ext>
            </a:extLst>
          </p:cNvPr>
          <p:cNvSpPr>
            <a:spLocks noGrp="1"/>
          </p:cNvSpPr>
          <p:nvPr>
            <p:ph idx="1"/>
          </p:nvPr>
        </p:nvSpPr>
        <p:spPr/>
        <p:txBody>
          <a:bodyPr/>
          <a:lstStyle/>
          <a:p>
            <a:r>
              <a:rPr lang="en-GB" dirty="0"/>
              <a:t>Home Study Reports – in cases of adoption, foster care, child custody, reunification of children</a:t>
            </a:r>
          </a:p>
          <a:p>
            <a:r>
              <a:rPr lang="en-GB" dirty="0"/>
              <a:t>Child Study Reports – in cases of adoption, foster care and family strengthening</a:t>
            </a:r>
          </a:p>
          <a:p>
            <a:r>
              <a:rPr lang="en-GB" dirty="0"/>
              <a:t>Case recording in cases of child maintenance, custody, paternity and family reconciliation, child abuse, neglect, etc.</a:t>
            </a:r>
          </a:p>
          <a:p>
            <a:r>
              <a:rPr lang="en-GB" dirty="0"/>
              <a:t>Progress reports – report on children in RHC, foster care, reunified with family, correctional centres or released from probation.</a:t>
            </a:r>
          </a:p>
          <a:p>
            <a:r>
              <a:rPr lang="en-GB" dirty="0"/>
              <a:t>Case assessment, case plans, case files and so on. </a:t>
            </a:r>
            <a:endParaRPr lang="en-US" dirty="0"/>
          </a:p>
        </p:txBody>
      </p:sp>
    </p:spTree>
    <p:extLst>
      <p:ext uri="{BB962C8B-B14F-4D97-AF65-F5344CB8AC3E}">
        <p14:creationId xmlns:p14="http://schemas.microsoft.com/office/powerpoint/2010/main" val="202572164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6000" b="1" dirty="0">
                <a:solidFill>
                  <a:srgbClr val="FF0000"/>
                </a:solidFill>
              </a:rPr>
              <a:t> Documentation</a:t>
            </a:r>
            <a:r>
              <a:rPr lang="en-US" dirty="0"/>
              <a:t>	</a:t>
            </a:r>
          </a:p>
        </p:txBody>
      </p:sp>
      <p:sp>
        <p:nvSpPr>
          <p:cNvPr id="3" name="Content Placeholder 2"/>
          <p:cNvSpPr>
            <a:spLocks noGrp="1"/>
          </p:cNvSpPr>
          <p:nvPr>
            <p:ph idx="1"/>
          </p:nvPr>
        </p:nvSpPr>
        <p:spPr>
          <a:xfrm>
            <a:off x="838200" y="1825625"/>
            <a:ext cx="5920819" cy="4351338"/>
          </a:xfrm>
        </p:spPr>
        <p:txBody>
          <a:bodyPr/>
          <a:lstStyle/>
          <a:p>
            <a:pPr marL="0" indent="0">
              <a:buNone/>
            </a:pPr>
            <a:endParaRPr lang="en-US" sz="4000" b="1" dirty="0">
              <a:solidFill>
                <a:srgbClr val="FF0000"/>
              </a:solidFill>
            </a:endParaRPr>
          </a:p>
          <a:p>
            <a:pPr marL="0" indent="0">
              <a:buNone/>
            </a:pPr>
            <a:r>
              <a:rPr lang="en-US" sz="4000" b="1" dirty="0">
                <a:solidFill>
                  <a:srgbClr val="FF0000"/>
                </a:solidFill>
              </a:rPr>
              <a:t>Why do you think it is important to document your case management work?</a:t>
            </a:r>
          </a:p>
          <a:p>
            <a:pPr marL="0" indent="0">
              <a:buNone/>
            </a:pPr>
            <a:endParaRPr lang="en-US" sz="4000" b="1" dirty="0">
              <a:solidFill>
                <a:srgbClr val="FF0000"/>
              </a:solidFill>
            </a:endParaRPr>
          </a:p>
          <a:p>
            <a:pPr marL="0" indent="0">
              <a:buNone/>
            </a:pPr>
            <a:endParaRPr lang="en-US" sz="4000" b="1" dirty="0">
              <a:solidFill>
                <a:srgbClr val="FF0000"/>
              </a:solidFill>
            </a:endParaRPr>
          </a:p>
          <a:p>
            <a:endParaRPr lang="en-US" dirty="0"/>
          </a:p>
        </p:txBody>
      </p:sp>
      <p:pic>
        <p:nvPicPr>
          <p:cNvPr id="5" name="Picture 4"/>
          <p:cNvPicPr>
            <a:picLocks noChangeAspect="1"/>
          </p:cNvPicPr>
          <p:nvPr/>
        </p:nvPicPr>
        <p:blipFill>
          <a:blip r:embed="rId3"/>
          <a:stretch>
            <a:fillRect/>
          </a:stretch>
        </p:blipFill>
        <p:spPr>
          <a:xfrm>
            <a:off x="6096000" y="2019839"/>
            <a:ext cx="5015754" cy="3711658"/>
          </a:xfrm>
          <a:prstGeom prst="rect">
            <a:avLst/>
          </a:prstGeom>
        </p:spPr>
      </p:pic>
    </p:spTree>
    <p:extLst>
      <p:ext uri="{BB962C8B-B14F-4D97-AF65-F5344CB8AC3E}">
        <p14:creationId xmlns:p14="http://schemas.microsoft.com/office/powerpoint/2010/main" val="252860113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5400" b="1" dirty="0">
                <a:solidFill>
                  <a:srgbClr val="FF0000"/>
                </a:solidFill>
              </a:rPr>
              <a:t>Why we document?</a:t>
            </a:r>
          </a:p>
        </p:txBody>
      </p:sp>
      <p:sp>
        <p:nvSpPr>
          <p:cNvPr id="3" name="Content Placeholder 2"/>
          <p:cNvSpPr>
            <a:spLocks noGrp="1"/>
          </p:cNvSpPr>
          <p:nvPr>
            <p:ph idx="1"/>
          </p:nvPr>
        </p:nvSpPr>
        <p:spPr/>
        <p:txBody>
          <a:bodyPr>
            <a:normAutofit fontScale="92500" lnSpcReduction="20000"/>
          </a:bodyPr>
          <a:lstStyle/>
          <a:p>
            <a:r>
              <a:rPr lang="en-US" dirty="0"/>
              <a:t>It helps us to </a:t>
            </a:r>
            <a:r>
              <a:rPr lang="en-US" sz="3500" dirty="0">
                <a:solidFill>
                  <a:srgbClr val="FF0000"/>
                </a:solidFill>
              </a:rPr>
              <a:t>provide better and timelier responses</a:t>
            </a:r>
            <a:r>
              <a:rPr lang="en-US" dirty="0"/>
              <a:t>;  </a:t>
            </a:r>
          </a:p>
          <a:p>
            <a:r>
              <a:rPr lang="en-US" dirty="0"/>
              <a:t>As a </a:t>
            </a:r>
            <a:r>
              <a:rPr lang="en-US" sz="3800" dirty="0">
                <a:solidFill>
                  <a:srgbClr val="FF0000"/>
                </a:solidFill>
              </a:rPr>
              <a:t>record</a:t>
            </a:r>
            <a:r>
              <a:rPr lang="en-US" dirty="0"/>
              <a:t> of our formal involvement;   </a:t>
            </a:r>
          </a:p>
          <a:p>
            <a:r>
              <a:rPr lang="en-US" dirty="0"/>
              <a:t>As a way of recording plans and </a:t>
            </a:r>
            <a:r>
              <a:rPr lang="en-US" sz="3800" dirty="0">
                <a:solidFill>
                  <a:srgbClr val="FF0000"/>
                </a:solidFill>
              </a:rPr>
              <a:t>monitoring progress</a:t>
            </a:r>
            <a:r>
              <a:rPr lang="en-US" dirty="0"/>
              <a:t>;  </a:t>
            </a:r>
          </a:p>
          <a:p>
            <a:r>
              <a:rPr lang="en-US" dirty="0"/>
              <a:t>To </a:t>
            </a:r>
            <a:r>
              <a:rPr lang="en-US" sz="3800" dirty="0">
                <a:solidFill>
                  <a:srgbClr val="FF0000"/>
                </a:solidFill>
              </a:rPr>
              <a:t>facilitate communication </a:t>
            </a:r>
            <a:r>
              <a:rPr lang="en-US" dirty="0"/>
              <a:t>between agencies;</a:t>
            </a:r>
          </a:p>
          <a:p>
            <a:r>
              <a:rPr lang="en-US" sz="3600" dirty="0">
                <a:solidFill>
                  <a:srgbClr val="FF0000"/>
                </a:solidFill>
              </a:rPr>
              <a:t>Accountability</a:t>
            </a:r>
            <a:r>
              <a:rPr lang="en-US" dirty="0"/>
              <a:t> : cases can be referred to multiple agencies and could potentially get lost  </a:t>
            </a:r>
          </a:p>
          <a:p>
            <a:r>
              <a:rPr lang="en-US" dirty="0"/>
              <a:t>To promote </a:t>
            </a:r>
            <a:r>
              <a:rPr lang="en-US" sz="3600" dirty="0">
                <a:solidFill>
                  <a:srgbClr val="FF0000"/>
                </a:solidFill>
              </a:rPr>
              <a:t>continuity</a:t>
            </a:r>
            <a:r>
              <a:rPr lang="en-US" dirty="0"/>
              <a:t> (e.g. staff leaving or going on holiday. Some cases last for years); </a:t>
            </a:r>
          </a:p>
          <a:p>
            <a:r>
              <a:rPr lang="en-US" dirty="0"/>
              <a:t>Documentation helps us </a:t>
            </a:r>
            <a:r>
              <a:rPr lang="en-US" sz="4000" dirty="0">
                <a:solidFill>
                  <a:srgbClr val="FF0000"/>
                </a:solidFill>
              </a:rPr>
              <a:t>to plan</a:t>
            </a:r>
            <a:r>
              <a:rPr lang="en-US" dirty="0"/>
              <a:t>;  and implement plans. </a:t>
            </a:r>
          </a:p>
        </p:txBody>
      </p:sp>
    </p:spTree>
    <p:extLst>
      <p:ext uri="{BB962C8B-B14F-4D97-AF65-F5344CB8AC3E}">
        <p14:creationId xmlns:p14="http://schemas.microsoft.com/office/powerpoint/2010/main" val="383504239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sz="4800" b="1" dirty="0">
                <a:solidFill>
                  <a:srgbClr val="FF0000"/>
                </a:solidFill>
              </a:rPr>
              <a:t>How should we document? </a:t>
            </a:r>
            <a:br>
              <a:rPr lang="en-US" dirty="0"/>
            </a:br>
            <a:endParaRPr lang="en-US" dirty="0"/>
          </a:p>
        </p:txBody>
      </p:sp>
      <p:sp>
        <p:nvSpPr>
          <p:cNvPr id="3" name="Content Placeholder 2"/>
          <p:cNvSpPr>
            <a:spLocks noGrp="1"/>
          </p:cNvSpPr>
          <p:nvPr>
            <p:ph idx="1"/>
          </p:nvPr>
        </p:nvSpPr>
        <p:spPr>
          <a:xfrm>
            <a:off x="382137" y="1825624"/>
            <a:ext cx="10971663" cy="4547879"/>
          </a:xfrm>
        </p:spPr>
        <p:txBody>
          <a:bodyPr>
            <a:normAutofit fontScale="92500" lnSpcReduction="20000"/>
          </a:bodyPr>
          <a:lstStyle/>
          <a:p>
            <a:r>
              <a:rPr lang="en-US" dirty="0"/>
              <a:t>Data should be treated with confidentiality to protect the safety and security of clients. </a:t>
            </a:r>
          </a:p>
          <a:p>
            <a:r>
              <a:rPr lang="en-US" dirty="0"/>
              <a:t>All parties must ensure that all data is safe and secure and implement appropriate procedures to maintain its confidentiality. </a:t>
            </a:r>
          </a:p>
          <a:p>
            <a:r>
              <a:rPr lang="en-US" dirty="0"/>
              <a:t>If data are in paper form, it should be stored in a </a:t>
            </a:r>
            <a:r>
              <a:rPr lang="en-US" b="1" dirty="0"/>
              <a:t>filing cabinet </a:t>
            </a:r>
            <a:r>
              <a:rPr lang="en-US" dirty="0"/>
              <a:t>or furniture that locks. </a:t>
            </a:r>
          </a:p>
          <a:p>
            <a:r>
              <a:rPr lang="en-US" dirty="0"/>
              <a:t>Computers should have passwords and this also applies to documents used in databases. </a:t>
            </a:r>
          </a:p>
          <a:p>
            <a:r>
              <a:rPr lang="en-US" dirty="0"/>
              <a:t>Appropriate precautions such as anti-virus and backing up data should be taken. </a:t>
            </a:r>
          </a:p>
          <a:p>
            <a:r>
              <a:rPr lang="en-US" dirty="0"/>
              <a:t>All information shared electronically should protect client confidentiality by including only information that is relevant to those copied on the email and avoid using names when possible</a:t>
            </a:r>
          </a:p>
        </p:txBody>
      </p:sp>
    </p:spTree>
    <p:extLst>
      <p:ext uri="{BB962C8B-B14F-4D97-AF65-F5344CB8AC3E}">
        <p14:creationId xmlns:p14="http://schemas.microsoft.com/office/powerpoint/2010/main" val="34934347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0000"/>
                </a:solidFill>
              </a:rPr>
              <a:t>Remember</a:t>
            </a:r>
            <a:r>
              <a:rPr lang="en-US" dirty="0"/>
              <a:t>	</a:t>
            </a:r>
          </a:p>
        </p:txBody>
      </p:sp>
      <p:sp>
        <p:nvSpPr>
          <p:cNvPr id="3" name="Content Placeholder 2"/>
          <p:cNvSpPr>
            <a:spLocks noGrp="1"/>
          </p:cNvSpPr>
          <p:nvPr>
            <p:ph idx="1"/>
          </p:nvPr>
        </p:nvSpPr>
        <p:spPr/>
        <p:txBody>
          <a:bodyPr/>
          <a:lstStyle/>
          <a:p>
            <a:r>
              <a:rPr lang="en-US" sz="3600" dirty="0"/>
              <a:t>You cannot manage what you do not count</a:t>
            </a:r>
          </a:p>
          <a:p>
            <a:r>
              <a:rPr lang="en-US" sz="3600" dirty="0"/>
              <a:t>You have not done it, if you have not written it down</a:t>
            </a:r>
          </a:p>
          <a:p>
            <a:r>
              <a:rPr lang="en-US" sz="3600" dirty="0"/>
              <a:t>Good quality is never an accident. It is the result of high intention, sincere effort, intelligent direction, and skillful execution. </a:t>
            </a:r>
            <a:endParaRPr lang="en-US" dirty="0"/>
          </a:p>
        </p:txBody>
      </p:sp>
    </p:spTree>
    <p:extLst>
      <p:ext uri="{BB962C8B-B14F-4D97-AF65-F5344CB8AC3E}">
        <p14:creationId xmlns:p14="http://schemas.microsoft.com/office/powerpoint/2010/main" val="251826096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a:extLst>
              <a:ext uri="{FF2B5EF4-FFF2-40B4-BE49-F238E27FC236}">
                <a16:creationId xmlns:a16="http://schemas.microsoft.com/office/drawing/2014/main" id="{F034085A-AEE3-4B15-A6DF-BF1DD749AF73}"/>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943453" y="308293"/>
            <a:ext cx="4328160" cy="5745377"/>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4A9C2402-F945-43FB-9E77-3815AAEB4836}"/>
              </a:ext>
            </a:extLst>
          </p:cNvPr>
          <p:cNvSpPr>
            <a:spLocks noChangeArrowheads="1"/>
          </p:cNvSpPr>
          <p:nvPr/>
        </p:nvSpPr>
        <p:spPr bwMode="auto">
          <a:xfrm>
            <a:off x="643337" y="1944303"/>
            <a:ext cx="2888439" cy="4109367"/>
          </a:xfrm>
          <a:prstGeom prst="rect">
            <a:avLst/>
          </a:prstGeom>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0" compatLnSpc="1">
            <a:prstTxWarp prst="textNoShape">
              <a:avLst/>
            </a:prstTxWarp>
            <a:normAutofit fontScale="92500"/>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182880" algn="l" defTabSz="914400" rtl="0" eaLnBrk="1" fontAlgn="base" latinLnBrk="0" hangingPunct="1">
              <a:lnSpc>
                <a:spcPct val="100000"/>
              </a:lnSpc>
              <a:spcBef>
                <a:spcPct val="0"/>
              </a:spcBef>
              <a:spcAft>
                <a:spcPts val="600"/>
              </a:spcAft>
              <a:buClr>
                <a:prstClr val="black">
                  <a:lumMod val="85000"/>
                  <a:lumOff val="15000"/>
                </a:prstClr>
              </a:buClr>
              <a:buSzTx/>
              <a:buFont typeface="Garamond" pitchFamily="18" charset="0"/>
              <a:buChar char="◦"/>
              <a:tabLst/>
              <a:defRPr/>
            </a:pPr>
            <a:r>
              <a:rPr kumimoji="0" lang="en-US" altLang="en-GH" sz="2800" b="1" i="1" u="none" strike="noStrike" kern="1200" cap="none" spc="0" normalizeH="0" baseline="0" noProof="0" dirty="0">
                <a:ln>
                  <a:noFill/>
                </a:ln>
                <a:solidFill>
                  <a:srgbClr val="FFFFFF"/>
                </a:solidFill>
                <a:effectLst/>
                <a:uLnTx/>
                <a:uFillTx/>
                <a:latin typeface="Calibri"/>
                <a:ea typeface="+mn-ea"/>
                <a:cs typeface="+mn-cs"/>
              </a:rPr>
              <a:t>"Being a family means you are a part of something very wonderful. It means you will love and be loved for the rest of your life". - Lisa Weed.</a:t>
            </a:r>
            <a:endParaRPr kumimoji="0" lang="en-US" altLang="en-GH" sz="2800" b="0" i="0" u="none" strike="noStrike" kern="1200" cap="none" spc="0" normalizeH="0" baseline="0" noProof="0" dirty="0">
              <a:ln>
                <a:noFill/>
              </a:ln>
              <a:solidFill>
                <a:srgbClr val="FFFFFF"/>
              </a:solidFill>
              <a:effectLst/>
              <a:uLnTx/>
              <a:uFillTx/>
              <a:latin typeface="Calibri"/>
              <a:ea typeface="+mn-ea"/>
              <a:cs typeface="+mn-cs"/>
            </a:endParaRPr>
          </a:p>
          <a:p>
            <a:pPr marL="0" marR="0" lvl="0" indent="-182880" algn="l" defTabSz="914400" rtl="0" eaLnBrk="1" fontAlgn="base" latinLnBrk="0" hangingPunct="1">
              <a:lnSpc>
                <a:spcPct val="100000"/>
              </a:lnSpc>
              <a:spcBef>
                <a:spcPct val="0"/>
              </a:spcBef>
              <a:spcAft>
                <a:spcPts val="600"/>
              </a:spcAft>
              <a:buClr>
                <a:prstClr val="black">
                  <a:lumMod val="85000"/>
                  <a:lumOff val="15000"/>
                </a:prstClr>
              </a:buClr>
              <a:buSzTx/>
              <a:buFont typeface="Garamond" pitchFamily="18" charset="0"/>
              <a:buChar char="◦"/>
              <a:tabLst/>
              <a:defRPr/>
            </a:pPr>
            <a:br>
              <a:rPr kumimoji="0" lang="en-US" altLang="en-GH" sz="1600" b="1" i="0" u="none" strike="noStrike" kern="1200" cap="none" spc="0" normalizeH="0" baseline="0" noProof="0" dirty="0">
                <a:ln>
                  <a:noFill/>
                </a:ln>
                <a:solidFill>
                  <a:srgbClr val="FFFFFF"/>
                </a:solidFill>
                <a:effectLst/>
                <a:uLnTx/>
                <a:uFillTx/>
                <a:latin typeface="Calibri"/>
                <a:ea typeface="+mn-ea"/>
                <a:cs typeface="+mn-cs"/>
              </a:rPr>
            </a:br>
            <a:endParaRPr kumimoji="0" lang="en-US" altLang="en-GH" sz="1600" b="0" i="0" u="none" strike="noStrike" kern="1200" cap="none" spc="0" normalizeH="0" baseline="0" noProof="0" dirty="0">
              <a:ln>
                <a:noFill/>
              </a:ln>
              <a:solidFill>
                <a:srgbClr val="FFFFFF"/>
              </a:solidFill>
              <a:effectLst/>
              <a:uLnTx/>
              <a:uFillTx/>
              <a:latin typeface="Calibri"/>
              <a:ea typeface="+mn-ea"/>
              <a:cs typeface="+mn-cs"/>
            </a:endParaRPr>
          </a:p>
          <a:p>
            <a:pPr marL="0" marR="0" lvl="0" indent="-182880" algn="l" defTabSz="914400" rtl="0" eaLnBrk="1" fontAlgn="base" latinLnBrk="0" hangingPunct="1">
              <a:lnSpc>
                <a:spcPct val="100000"/>
              </a:lnSpc>
              <a:spcBef>
                <a:spcPct val="0"/>
              </a:spcBef>
              <a:spcAft>
                <a:spcPts val="600"/>
              </a:spcAft>
              <a:buClr>
                <a:prstClr val="black">
                  <a:lumMod val="85000"/>
                  <a:lumOff val="15000"/>
                </a:prstClr>
              </a:buClr>
              <a:buSzTx/>
              <a:buFont typeface="Garamond" pitchFamily="18" charset="0"/>
              <a:buChar char="◦"/>
              <a:tabLst/>
              <a:defRPr/>
            </a:pPr>
            <a:r>
              <a:rPr kumimoji="0" lang="en-US" altLang="en-GH" sz="1600" b="0" i="0" u="none" strike="noStrike" kern="1200" cap="none" spc="0" normalizeH="0" baseline="0" noProof="0" dirty="0">
                <a:ln>
                  <a:noFill/>
                </a:ln>
                <a:solidFill>
                  <a:srgbClr val="FFFFFF"/>
                </a:solidFill>
                <a:effectLst/>
                <a:uLnTx/>
                <a:uFillTx/>
                <a:latin typeface="Calibri"/>
                <a:ea typeface="+mn-ea"/>
                <a:cs typeface="+mn-cs"/>
              </a:rPr>
              <a:t>       </a:t>
            </a:r>
          </a:p>
        </p:txBody>
      </p:sp>
      <p:pic>
        <p:nvPicPr>
          <p:cNvPr id="2" name="Google Shape;291;p45">
            <a:extLst>
              <a:ext uri="{FF2B5EF4-FFF2-40B4-BE49-F238E27FC236}">
                <a16:creationId xmlns:a16="http://schemas.microsoft.com/office/drawing/2014/main" id="{F0BC9617-C400-0583-9C8B-7A43F8C8E132}"/>
              </a:ext>
            </a:extLst>
          </p:cNvPr>
          <p:cNvPicPr preferRelativeResize="0"/>
          <p:nvPr/>
        </p:nvPicPr>
        <p:blipFill rotWithShape="1">
          <a:blip r:embed="rId3">
            <a:alphaModFix/>
          </a:blip>
          <a:srcRect/>
          <a:stretch/>
        </p:blipFill>
        <p:spPr>
          <a:xfrm>
            <a:off x="375773" y="257492"/>
            <a:ext cx="5567680" cy="5604827"/>
          </a:xfrm>
          <a:prstGeom prst="rect">
            <a:avLst/>
          </a:prstGeom>
          <a:noFill/>
          <a:ln>
            <a:noFill/>
          </a:ln>
        </p:spPr>
      </p:pic>
      <p:sp>
        <p:nvSpPr>
          <p:cNvPr id="5" name="TextBox 4">
            <a:extLst>
              <a:ext uri="{FF2B5EF4-FFF2-40B4-BE49-F238E27FC236}">
                <a16:creationId xmlns:a16="http://schemas.microsoft.com/office/drawing/2014/main" id="{86056AE5-E4CD-9D78-ABF4-FEF0EC7A4816}"/>
              </a:ext>
            </a:extLst>
          </p:cNvPr>
          <p:cNvSpPr txBox="1"/>
          <p:nvPr/>
        </p:nvSpPr>
        <p:spPr>
          <a:xfrm>
            <a:off x="1363197" y="4114800"/>
            <a:ext cx="2888439"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F2F2F2"/>
              </a:buClr>
              <a:buSzPct val="100000"/>
              <a:buFontTx/>
              <a:buNone/>
              <a:tabLst/>
              <a:defRPr/>
            </a:pPr>
            <a:r>
              <a:rPr kumimoji="0" lang="en-GB" sz="3600" b="1" i="0" u="none" strike="noStrike" kern="1200" cap="none" spc="0" normalizeH="0" baseline="0" noProof="0" dirty="0">
                <a:ln>
                  <a:noFill/>
                </a:ln>
                <a:solidFill>
                  <a:srgbClr val="F2F2F2"/>
                </a:solidFill>
                <a:effectLst/>
                <a:uLnTx/>
                <a:uFillTx/>
                <a:latin typeface="Calibri"/>
                <a:ea typeface="+mn-ea"/>
                <a:cs typeface="+mn-cs"/>
              </a:rPr>
              <a:t>THANK YOU</a:t>
            </a:r>
            <a:endParaRPr kumimoji="0" lang="en-GB" sz="36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9408355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263951" y="1094082"/>
            <a:ext cx="5495827" cy="3845563"/>
          </a:xfrm>
        </p:spPr>
        <p:txBody>
          <a:bodyPr>
            <a:normAutofit fontScale="90000"/>
          </a:bodyPr>
          <a:lstStyle/>
          <a:p>
            <a:br>
              <a:rPr lang="en-US" dirty="0">
                <a:solidFill>
                  <a:srgbClr val="FF0000"/>
                </a:solidFill>
              </a:rPr>
            </a:br>
            <a:br>
              <a:rPr lang="en-US" dirty="0">
                <a:solidFill>
                  <a:srgbClr val="FF0000"/>
                </a:solidFill>
              </a:rPr>
            </a:br>
            <a:br>
              <a:rPr lang="en-US" dirty="0">
                <a:solidFill>
                  <a:srgbClr val="FF0000"/>
                </a:solidFill>
              </a:rPr>
            </a:br>
            <a:br>
              <a:rPr lang="en-US" dirty="0">
                <a:solidFill>
                  <a:srgbClr val="FF0000"/>
                </a:solidFill>
              </a:rPr>
            </a:br>
            <a:br>
              <a:rPr lang="en-US" dirty="0">
                <a:solidFill>
                  <a:srgbClr val="FF0000"/>
                </a:solidFill>
              </a:rPr>
            </a:br>
            <a:br>
              <a:rPr lang="en-US" dirty="0">
                <a:solidFill>
                  <a:srgbClr val="FF0000"/>
                </a:solidFill>
              </a:rPr>
            </a:br>
            <a:br>
              <a:rPr lang="en-US" dirty="0">
                <a:solidFill>
                  <a:srgbClr val="FF0000"/>
                </a:solidFill>
              </a:rPr>
            </a:br>
            <a:r>
              <a:rPr lang="en-US" sz="7300" b="1" dirty="0">
                <a:solidFill>
                  <a:srgbClr val="FF0000"/>
                </a:solidFill>
              </a:rPr>
              <a:t> Alternative Care of Children</a:t>
            </a:r>
            <a:endParaRPr lang="en-US" b="1" dirty="0">
              <a:solidFill>
                <a:srgbClr val="FF0000"/>
              </a:solidFill>
            </a:endParaRPr>
          </a:p>
        </p:txBody>
      </p:sp>
      <p:pic>
        <p:nvPicPr>
          <p:cNvPr id="5" name="Content Placeholder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10606" y="1442500"/>
            <a:ext cx="5825467" cy="3883644"/>
          </a:xfrm>
          <a:prstGeom prst="rect">
            <a:avLst/>
          </a:prstGeom>
        </p:spPr>
      </p:pic>
    </p:spTree>
    <p:extLst>
      <p:ext uri="{BB962C8B-B14F-4D97-AF65-F5344CB8AC3E}">
        <p14:creationId xmlns:p14="http://schemas.microsoft.com/office/powerpoint/2010/main" val="389283515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8144186" y="3681663"/>
            <a:ext cx="4047814" cy="3176337"/>
          </a:xfrm>
          <a:prstGeom prst="rect">
            <a:avLst/>
          </a:prstGeom>
        </p:spPr>
      </p:pic>
      <p:sp>
        <p:nvSpPr>
          <p:cNvPr id="2" name="Title 1"/>
          <p:cNvSpPr>
            <a:spLocks noGrp="1"/>
          </p:cNvSpPr>
          <p:nvPr>
            <p:ph type="title"/>
          </p:nvPr>
        </p:nvSpPr>
        <p:spPr/>
        <p:txBody>
          <a:bodyPr/>
          <a:lstStyle/>
          <a:p>
            <a:pPr algn="ctr"/>
            <a:r>
              <a:rPr lang="en-US" sz="6000" b="1" dirty="0">
                <a:solidFill>
                  <a:srgbClr val="FF0000"/>
                </a:solidFill>
              </a:rPr>
              <a:t>Objectives</a:t>
            </a:r>
            <a:r>
              <a:rPr lang="en-US" dirty="0"/>
              <a:t>	</a:t>
            </a:r>
          </a:p>
        </p:txBody>
      </p:sp>
      <p:sp>
        <p:nvSpPr>
          <p:cNvPr id="3" name="Content Placeholder 2"/>
          <p:cNvSpPr>
            <a:spLocks noGrp="1"/>
          </p:cNvSpPr>
          <p:nvPr>
            <p:ph idx="1"/>
          </p:nvPr>
        </p:nvSpPr>
        <p:spPr/>
        <p:txBody>
          <a:bodyPr/>
          <a:lstStyle/>
          <a:p>
            <a:pPr marL="0" indent="0">
              <a:buNone/>
            </a:pPr>
            <a:r>
              <a:rPr lang="en-US" dirty="0"/>
              <a:t>By the end of the day, participants will be able to :</a:t>
            </a:r>
          </a:p>
          <a:p>
            <a:pPr lvl="0"/>
            <a:r>
              <a:rPr lang="en-US" dirty="0"/>
              <a:t>What is Alternative Care</a:t>
            </a:r>
          </a:p>
          <a:p>
            <a:pPr lvl="0"/>
            <a:r>
              <a:rPr lang="en-US" dirty="0"/>
              <a:t>Understand the types of Alternative Care</a:t>
            </a:r>
          </a:p>
          <a:p>
            <a:pPr marL="0" lvl="0" indent="0">
              <a:buNone/>
            </a:pPr>
            <a:endParaRPr lang="en-US" dirty="0"/>
          </a:p>
          <a:p>
            <a:pPr marL="0" indent="0">
              <a:buNone/>
            </a:pPr>
            <a:endParaRPr lang="en-US" dirty="0"/>
          </a:p>
        </p:txBody>
      </p:sp>
    </p:spTree>
    <p:extLst>
      <p:ext uri="{BB962C8B-B14F-4D97-AF65-F5344CB8AC3E}">
        <p14:creationId xmlns:p14="http://schemas.microsoft.com/office/powerpoint/2010/main" val="382105453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5393" y="180040"/>
            <a:ext cx="7623644" cy="957437"/>
          </a:xfrm>
        </p:spPr>
        <p:txBody>
          <a:bodyPr>
            <a:normAutofit/>
          </a:bodyPr>
          <a:lstStyle/>
          <a:p>
            <a:r>
              <a:rPr lang="en-US" b="1" dirty="0"/>
              <a:t>What is Alternative Care? </a:t>
            </a:r>
          </a:p>
        </p:txBody>
      </p:sp>
      <p:sp>
        <p:nvSpPr>
          <p:cNvPr id="3" name="Content Placeholder 2"/>
          <p:cNvSpPr>
            <a:spLocks noGrp="1"/>
          </p:cNvSpPr>
          <p:nvPr>
            <p:ph idx="1"/>
          </p:nvPr>
        </p:nvSpPr>
        <p:spPr>
          <a:xfrm>
            <a:off x="261256" y="1384663"/>
            <a:ext cx="11930743" cy="5016137"/>
          </a:xfrm>
        </p:spPr>
        <p:txBody>
          <a:bodyPr>
            <a:normAutofit fontScale="62500" lnSpcReduction="20000"/>
          </a:bodyPr>
          <a:lstStyle/>
          <a:p>
            <a:pPr marL="0" indent="0" algn="ctr">
              <a:buNone/>
            </a:pPr>
            <a:r>
              <a:rPr lang="en-US" sz="4000" dirty="0"/>
              <a:t>It is a care arrangement for children who are not under the custody of their biological parents</a:t>
            </a:r>
            <a:endParaRPr lang="en-ZA" sz="4000" u="sng" dirty="0"/>
          </a:p>
          <a:p>
            <a:pPr marL="0" indent="0">
              <a:buNone/>
            </a:pPr>
            <a:r>
              <a:rPr lang="en-ZA" sz="4000" u="sng" dirty="0"/>
              <a:t>Alternative Care Types</a:t>
            </a:r>
            <a:r>
              <a:rPr lang="en-ZA" sz="4000" dirty="0"/>
              <a:t>: </a:t>
            </a:r>
          </a:p>
          <a:p>
            <a:pPr algn="just">
              <a:buFont typeface="Wingdings" charset="2"/>
              <a:buChar char="ü"/>
            </a:pPr>
            <a:r>
              <a:rPr lang="en-ZA" sz="4000" dirty="0"/>
              <a:t>Family-based care  – kinship care &amp; foster care</a:t>
            </a:r>
          </a:p>
          <a:p>
            <a:pPr algn="just">
              <a:buFont typeface="Wingdings" charset="2"/>
              <a:buChar char="ü"/>
            </a:pPr>
            <a:r>
              <a:rPr lang="en-ZA" sz="4000" dirty="0"/>
              <a:t>Residential care – Residential Homes for Children (RHCs), orphanages, children’s homes, shelters, children’s villages, transit homes</a:t>
            </a:r>
          </a:p>
          <a:p>
            <a:pPr algn="just">
              <a:buFont typeface="Wingdings" panose="05000000000000000000" pitchFamily="2" charset="2"/>
              <a:buChar char="v"/>
            </a:pPr>
            <a:r>
              <a:rPr lang="en-ZA" sz="4000" dirty="0">
                <a:solidFill>
                  <a:srgbClr val="FF0000"/>
                </a:solidFill>
              </a:rPr>
              <a:t>Adoption- </a:t>
            </a:r>
            <a:r>
              <a:rPr lang="en-US" sz="4000" dirty="0"/>
              <a:t>It can be a type of alternative care but is not family-based care as it is a permanent alternative care solution for a child who cannot be with his/ her biological parents. </a:t>
            </a:r>
            <a:endParaRPr lang="en-ZA" sz="4000" dirty="0">
              <a:solidFill>
                <a:srgbClr val="FF0000"/>
              </a:solidFill>
            </a:endParaRPr>
          </a:p>
          <a:p>
            <a:pPr marL="0" indent="0">
              <a:buNone/>
            </a:pPr>
            <a:endParaRPr lang="en-ZA" sz="4000" u="sng" dirty="0"/>
          </a:p>
          <a:p>
            <a:pPr marL="0" indent="0">
              <a:buNone/>
            </a:pPr>
            <a:endParaRPr lang="en-ZA" sz="4000" u="sng" dirty="0"/>
          </a:p>
          <a:p>
            <a:pPr marL="0" indent="0">
              <a:buNone/>
            </a:pPr>
            <a:r>
              <a:rPr lang="en-ZA" sz="4000" u="sng" dirty="0"/>
              <a:t>Formal and Informal Alternative Care</a:t>
            </a:r>
            <a:r>
              <a:rPr lang="en-ZA" sz="4000" dirty="0"/>
              <a:t>: </a:t>
            </a:r>
          </a:p>
          <a:p>
            <a:pPr algn="just">
              <a:buFont typeface="Wingdings" charset="2"/>
              <a:buChar char="ü"/>
            </a:pPr>
            <a:r>
              <a:rPr lang="en-ZA" sz="4000" dirty="0"/>
              <a:t>Informal – kinship care</a:t>
            </a:r>
          </a:p>
          <a:p>
            <a:pPr algn="just">
              <a:buFont typeface="Wingdings" charset="2"/>
              <a:buChar char="ü"/>
            </a:pPr>
            <a:r>
              <a:rPr lang="en-ZA" sz="4000" dirty="0"/>
              <a:t>Formal – foster care, residential care </a:t>
            </a:r>
          </a:p>
          <a:p>
            <a:pPr marL="0" indent="0" algn="just">
              <a:buNone/>
            </a:pPr>
            <a:endParaRPr lang="en-ZA" dirty="0"/>
          </a:p>
        </p:txBody>
      </p:sp>
    </p:spTree>
    <p:extLst>
      <p:ext uri="{BB962C8B-B14F-4D97-AF65-F5344CB8AC3E}">
        <p14:creationId xmlns:p14="http://schemas.microsoft.com/office/powerpoint/2010/main" val="3539709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mph" presetSubtype="2" fill="hold" nodeType="clickEffect">
                                  <p:stCondLst>
                                    <p:cond delay="0"/>
                                  </p:stCondLst>
                                  <p:childTnLst>
                                    <p:animClr clrSpc="rgb" dir="cw">
                                      <p:cBhvr>
                                        <p:cTn id="10" dur="2000" fill="hold"/>
                                        <p:tgtEl>
                                          <p:spTgt spid="3"/>
                                        </p:tgtEl>
                                        <p:attrNameLst>
                                          <p:attrName>fillcolor</p:attrName>
                                        </p:attrNameLst>
                                      </p:cBhvr>
                                      <p:to>
                                        <a:schemeClr val="accent2"/>
                                      </p:to>
                                    </p:animClr>
                                    <p:set>
                                      <p:cBhvr>
                                        <p:cTn id="11" dur="2000" fill="hold"/>
                                        <p:tgtEl>
                                          <p:spTgt spid="3"/>
                                        </p:tgtEl>
                                        <p:attrNameLst>
                                          <p:attrName>fill.type</p:attrName>
                                        </p:attrNameLst>
                                      </p:cBhvr>
                                      <p:to>
                                        <p:strVal val="solid"/>
                                      </p:to>
                                    </p:set>
                                    <p:set>
                                      <p:cBhvr>
                                        <p:cTn id="12" dur="2000" fill="hold"/>
                                        <p:tgtEl>
                                          <p:spTgt spid="3"/>
                                        </p:tgtEl>
                                        <p:attrNameLst>
                                          <p:attrName>fill.on</p:attrName>
                                        </p:attrNameLst>
                                      </p:cBhvr>
                                      <p:to>
                                        <p:strVal val="true"/>
                                      </p:to>
                                    </p:se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dissolve">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dissolve">
                                      <p:cBhvr>
                                        <p:cTn id="22" dur="5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dissolve">
                                      <p:cBhvr>
                                        <p:cTn id="27" dur="5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dissolve">
                                      <p:cBhvr>
                                        <p:cTn id="32" dur="500"/>
                                        <p:tgtEl>
                                          <p:spTgt spid="3">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dissolve">
                                      <p:cBhvr>
                                        <p:cTn id="37" dur="5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dissolve">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9" presetClass="entr" presetSubtype="0"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dissolve">
                                      <p:cBhvr>
                                        <p:cTn id="47" dur="500"/>
                                        <p:tgtEl>
                                          <p:spTgt spid="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9" presetClass="entr" presetSubtype="0" fill="hold" grpId="0"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dissolve">
                                      <p:cBhvr>
                                        <p:cTn id="52"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UNI107413 Full Image Slide 16_9.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1218776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txBox="1">
            <a:spLocks/>
          </p:cNvSpPr>
          <p:nvPr/>
        </p:nvSpPr>
        <p:spPr>
          <a:xfrm>
            <a:off x="609600" y="274639"/>
            <a:ext cx="10972800" cy="1143000"/>
          </a:xfrm>
          <a:prstGeom prst="rect">
            <a:avLst/>
          </a:prstGeom>
        </p:spPr>
        <p:txBody>
          <a:bodyPr/>
          <a:lstStyle>
            <a:lvl1pPr algn="l" defTabSz="685800" rtl="0" eaLnBrk="1" latinLnBrk="0" hangingPunct="1">
              <a:lnSpc>
                <a:spcPct val="90000"/>
              </a:lnSpc>
              <a:spcBef>
                <a:spcPct val="0"/>
              </a:spcBef>
              <a:buNone/>
              <a:defRPr sz="3600" kern="1200">
                <a:solidFill>
                  <a:srgbClr val="0099FF"/>
                </a:solidFill>
                <a:latin typeface="+mj-lt"/>
                <a:ea typeface="+mj-ea"/>
                <a:cs typeface="+mj-cs"/>
              </a:defRPr>
            </a:lvl1pPr>
          </a:lstStyle>
          <a:p>
            <a:pPr marL="0" marR="0" lvl="0" indent="0" algn="l" defTabSz="685800" rtl="0" eaLnBrk="1" fontAlgn="auto" latinLnBrk="0" hangingPunct="1">
              <a:lnSpc>
                <a:spcPct val="90000"/>
              </a:lnSpc>
              <a:spcBef>
                <a:spcPct val="0"/>
              </a:spcBef>
              <a:spcAft>
                <a:spcPts val="0"/>
              </a:spcAft>
              <a:buClrTx/>
              <a:buSzTx/>
              <a:buFontTx/>
              <a:buNone/>
              <a:tabLst/>
              <a:defRPr/>
            </a:pPr>
            <a:r>
              <a:rPr kumimoji="0" lang="en-US" sz="4800" b="0" i="0" u="none" strike="noStrike" kern="1200" cap="none" spc="0" normalizeH="0" baseline="0" noProof="0" dirty="0">
                <a:ln>
                  <a:noFill/>
                </a:ln>
                <a:solidFill>
                  <a:prstClr val="white"/>
                </a:solidFill>
                <a:effectLst/>
                <a:uLnTx/>
                <a:uFillTx/>
                <a:latin typeface="Arial" charset="0"/>
                <a:ea typeface="Arial" charset="0"/>
                <a:cs typeface="Arial" charset="0"/>
              </a:rPr>
              <a:t>Separation of children as last resort</a:t>
            </a:r>
          </a:p>
        </p:txBody>
      </p:sp>
      <p:sp>
        <p:nvSpPr>
          <p:cNvPr id="3" name="Content Placeholder 2"/>
          <p:cNvSpPr txBox="1">
            <a:spLocks/>
          </p:cNvSpPr>
          <p:nvPr/>
        </p:nvSpPr>
        <p:spPr>
          <a:xfrm>
            <a:off x="3997234" y="966651"/>
            <a:ext cx="8074331" cy="5616710"/>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4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24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24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2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2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171450" marR="0" lvl="0" indent="-171450" algn="l" defTabSz="685800" rtl="0" eaLnBrk="1" fontAlgn="auto" latinLnBrk="0" hangingPunct="1">
              <a:lnSpc>
                <a:spcPct val="90000"/>
              </a:lnSpc>
              <a:spcBef>
                <a:spcPts val="750"/>
              </a:spcBef>
              <a:spcAft>
                <a:spcPts val="0"/>
              </a:spcAft>
              <a:buClrTx/>
              <a:buSzTx/>
              <a:buFont typeface="Arial" panose="020B0604020202020204" pitchFamily="34" charset="0"/>
              <a:buChar char="•"/>
              <a:tabLst/>
              <a:defRPr/>
            </a:pPr>
            <a:r>
              <a:rPr kumimoji="0" lang="fr-CH" sz="2400" b="1" i="0" u="sng" strike="noStrike" kern="1200" cap="none" spc="0" normalizeH="0" baseline="0" noProof="0" dirty="0">
                <a:ln>
                  <a:noFill/>
                </a:ln>
                <a:solidFill>
                  <a:prstClr val="white"/>
                </a:solidFill>
                <a:effectLst/>
                <a:uLnTx/>
                <a:uFillTx/>
                <a:latin typeface="Arial" charset="0"/>
                <a:ea typeface="Arial" charset="0"/>
                <a:cs typeface="Arial" charset="0"/>
              </a:rPr>
              <a:t>Prevention</a:t>
            </a:r>
            <a:r>
              <a:rPr kumimoji="0" lang="fr-CH" sz="2400" b="0" i="0" u="none" strike="noStrike" kern="1200" cap="none" spc="0" normalizeH="0" baseline="0" noProof="0" dirty="0">
                <a:ln>
                  <a:noFill/>
                </a:ln>
                <a:solidFill>
                  <a:prstClr val="white"/>
                </a:solidFill>
                <a:effectLst/>
                <a:uLnTx/>
                <a:uFillTx/>
                <a:latin typeface="Arial" charset="0"/>
                <a:ea typeface="Arial" charset="0"/>
                <a:cs typeface="Arial" charset="0"/>
              </a:rPr>
              <a:t> of </a:t>
            </a:r>
            <a:r>
              <a:rPr kumimoji="0" lang="fr-CH" sz="2400" b="0" i="0" u="none" strike="noStrike" kern="1200" cap="none" spc="0" normalizeH="0" baseline="0" noProof="0" dirty="0" err="1">
                <a:ln>
                  <a:noFill/>
                </a:ln>
                <a:solidFill>
                  <a:prstClr val="white"/>
                </a:solidFill>
                <a:effectLst/>
                <a:uLnTx/>
                <a:uFillTx/>
                <a:latin typeface="Arial" charset="0"/>
                <a:ea typeface="Arial" charset="0"/>
                <a:cs typeface="Arial" charset="0"/>
              </a:rPr>
              <a:t>separation</a:t>
            </a:r>
            <a:r>
              <a:rPr kumimoji="0" lang="fr-CH" sz="2400" b="0" i="0" u="none" strike="noStrike" kern="1200" cap="none" spc="0" normalizeH="0" baseline="0" noProof="0" dirty="0">
                <a:ln>
                  <a:noFill/>
                </a:ln>
                <a:solidFill>
                  <a:prstClr val="white"/>
                </a:solidFill>
                <a:effectLst/>
                <a:uLnTx/>
                <a:uFillTx/>
                <a:latin typeface="Arial" charset="0"/>
                <a:ea typeface="Arial" charset="0"/>
                <a:cs typeface="Arial" charset="0"/>
              </a:rPr>
              <a:t> (</a:t>
            </a:r>
            <a:r>
              <a:rPr kumimoji="0" lang="fr-CH" sz="2400" b="0" i="0" u="none" strike="noStrike" kern="1200" cap="none" spc="0" normalizeH="0" baseline="0" noProof="0" dirty="0" err="1">
                <a:ln>
                  <a:noFill/>
                </a:ln>
                <a:solidFill>
                  <a:prstClr val="white"/>
                </a:solidFill>
                <a:effectLst/>
                <a:uLnTx/>
                <a:uFillTx/>
                <a:latin typeface="Arial" charset="0"/>
                <a:ea typeface="Arial" charset="0"/>
                <a:cs typeface="Arial" charset="0"/>
              </a:rPr>
              <a:t>e.g</a:t>
            </a:r>
            <a:r>
              <a:rPr kumimoji="0" lang="fr-CH" sz="2400" b="0" i="0" u="none" strike="noStrike" kern="1200" cap="none" spc="0" normalizeH="0" baseline="0" noProof="0" dirty="0">
                <a:ln>
                  <a:noFill/>
                </a:ln>
                <a:solidFill>
                  <a:prstClr val="white"/>
                </a:solidFill>
                <a:effectLst/>
                <a:uLnTx/>
                <a:uFillTx/>
                <a:latin typeface="Arial" charset="0"/>
                <a:ea typeface="Arial" charset="0"/>
                <a:cs typeface="Arial" charset="0"/>
              </a:rPr>
              <a:t> </a:t>
            </a:r>
            <a:r>
              <a:rPr kumimoji="0" lang="fr-CH" sz="2400" b="0" i="0" u="none" strike="noStrike" kern="1200" cap="none" spc="0" normalizeH="0" baseline="0" noProof="0" dirty="0" err="1">
                <a:ln>
                  <a:noFill/>
                </a:ln>
                <a:solidFill>
                  <a:prstClr val="white"/>
                </a:solidFill>
                <a:effectLst/>
                <a:uLnTx/>
                <a:uFillTx/>
                <a:latin typeface="Arial" charset="0"/>
                <a:ea typeface="Arial" charset="0"/>
                <a:cs typeface="Arial" charset="0"/>
              </a:rPr>
              <a:t>family</a:t>
            </a:r>
            <a:r>
              <a:rPr kumimoji="0" lang="fr-CH" sz="2400" b="0" i="0" u="none" strike="noStrike" kern="1200" cap="none" spc="0" normalizeH="0" baseline="0" noProof="0" dirty="0">
                <a:ln>
                  <a:noFill/>
                </a:ln>
                <a:solidFill>
                  <a:prstClr val="white"/>
                </a:solidFill>
                <a:effectLst/>
                <a:uLnTx/>
                <a:uFillTx/>
                <a:latin typeface="Arial" charset="0"/>
                <a:ea typeface="Arial" charset="0"/>
                <a:cs typeface="Arial" charset="0"/>
              </a:rPr>
              <a:t> </a:t>
            </a:r>
            <a:r>
              <a:rPr kumimoji="0" lang="fr-CH" sz="2400" b="0" i="0" u="none" strike="noStrike" kern="1200" cap="none" spc="0" normalizeH="0" baseline="0" noProof="0" dirty="0" err="1">
                <a:ln>
                  <a:noFill/>
                </a:ln>
                <a:solidFill>
                  <a:prstClr val="white"/>
                </a:solidFill>
                <a:effectLst/>
                <a:uLnTx/>
                <a:uFillTx/>
                <a:latin typeface="Arial" charset="0"/>
                <a:ea typeface="Arial" charset="0"/>
                <a:cs typeface="Arial" charset="0"/>
              </a:rPr>
              <a:t>strengthening</a:t>
            </a:r>
            <a:r>
              <a:rPr kumimoji="0" lang="fr-CH" sz="2400" b="0" i="0" u="none" strike="noStrike" kern="1200" cap="none" spc="0" normalizeH="0" baseline="0" noProof="0" dirty="0">
                <a:ln>
                  <a:noFill/>
                </a:ln>
                <a:solidFill>
                  <a:prstClr val="white"/>
                </a:solidFill>
                <a:effectLst/>
                <a:uLnTx/>
                <a:uFillTx/>
                <a:latin typeface="Arial" charset="0"/>
                <a:ea typeface="Arial" charset="0"/>
                <a:cs typeface="Arial" charset="0"/>
              </a:rPr>
              <a:t>)</a:t>
            </a:r>
          </a:p>
          <a:p>
            <a:pPr marL="171450" marR="0" lvl="0" indent="-171450" algn="l" defTabSz="685800" rtl="0" eaLnBrk="1" fontAlgn="auto" latinLnBrk="0" hangingPunct="1">
              <a:lnSpc>
                <a:spcPct val="90000"/>
              </a:lnSpc>
              <a:spcBef>
                <a:spcPts val="750"/>
              </a:spcBef>
              <a:spcAft>
                <a:spcPts val="0"/>
              </a:spcAft>
              <a:buClrTx/>
              <a:buSzTx/>
              <a:buFont typeface="Arial" panose="020B0604020202020204" pitchFamily="34" charset="0"/>
              <a:buChar char="•"/>
              <a:tabLst/>
              <a:defRPr/>
            </a:pPr>
            <a:endParaRPr kumimoji="0" lang="fr-CH" sz="2400" b="0" i="0" u="none" strike="noStrike" kern="1200" cap="none" spc="0" normalizeH="0" baseline="0" noProof="0" dirty="0">
              <a:ln>
                <a:noFill/>
              </a:ln>
              <a:solidFill>
                <a:prstClr val="white"/>
              </a:solidFill>
              <a:effectLst/>
              <a:uLnTx/>
              <a:uFillTx/>
              <a:latin typeface="Arial" charset="0"/>
              <a:ea typeface="Arial" charset="0"/>
              <a:cs typeface="Arial" charset="0"/>
            </a:endParaRPr>
          </a:p>
          <a:p>
            <a:pPr marL="171450" marR="0" lvl="0" indent="-171450" algn="l" defTabSz="685800" rtl="0" eaLnBrk="1" fontAlgn="auto" latinLnBrk="0" hangingPunct="1">
              <a:lnSpc>
                <a:spcPct val="90000"/>
              </a:lnSpc>
              <a:spcBef>
                <a:spcPts val="750"/>
              </a:spcBef>
              <a:spcAft>
                <a:spcPts val="0"/>
              </a:spcAft>
              <a:buClrTx/>
              <a:buSzTx/>
              <a:buFont typeface="Arial" panose="020B0604020202020204" pitchFamily="34" charset="0"/>
              <a:buChar char="•"/>
              <a:tabLst/>
              <a:defRPr/>
            </a:pPr>
            <a:r>
              <a:rPr kumimoji="0" lang="fr-CH" sz="2400" b="1" i="0" u="sng" strike="noStrike" kern="1200" cap="none" spc="0" normalizeH="0" baseline="0" noProof="0" dirty="0" err="1">
                <a:ln>
                  <a:noFill/>
                </a:ln>
                <a:solidFill>
                  <a:prstClr val="white"/>
                </a:solidFill>
                <a:effectLst/>
                <a:uLnTx/>
                <a:uFillTx/>
                <a:latin typeface="Arial" charset="0"/>
                <a:ea typeface="Arial" charset="0"/>
                <a:cs typeface="Arial" charset="0"/>
              </a:rPr>
              <a:t>Separation</a:t>
            </a:r>
            <a:r>
              <a:rPr kumimoji="0" lang="fr-CH" sz="2400" b="0" i="0" u="none" strike="noStrike" kern="1200" cap="none" spc="0" normalizeH="0" baseline="0" noProof="0" dirty="0">
                <a:ln>
                  <a:noFill/>
                </a:ln>
                <a:solidFill>
                  <a:prstClr val="white"/>
                </a:solidFill>
                <a:effectLst/>
                <a:uLnTx/>
                <a:uFillTx/>
                <a:latin typeface="Arial" charset="0"/>
                <a:ea typeface="Arial" charset="0"/>
                <a:cs typeface="Arial" charset="0"/>
              </a:rPr>
              <a:t> of the </a:t>
            </a:r>
            <a:r>
              <a:rPr kumimoji="0" lang="fr-CH" sz="2400" b="0" i="0" u="none" strike="noStrike" kern="1200" cap="none" spc="0" normalizeH="0" baseline="0" noProof="0" dirty="0" err="1">
                <a:ln>
                  <a:noFill/>
                </a:ln>
                <a:solidFill>
                  <a:prstClr val="white"/>
                </a:solidFill>
                <a:effectLst/>
                <a:uLnTx/>
                <a:uFillTx/>
                <a:latin typeface="Arial" charset="0"/>
                <a:ea typeface="Arial" charset="0"/>
                <a:cs typeface="Arial" charset="0"/>
              </a:rPr>
              <a:t>child</a:t>
            </a:r>
            <a:r>
              <a:rPr kumimoji="0" lang="fr-CH" sz="2400" b="0" i="0" u="none" strike="noStrike" kern="1200" cap="none" spc="0" normalizeH="0" baseline="0" noProof="0" dirty="0">
                <a:ln>
                  <a:noFill/>
                </a:ln>
                <a:solidFill>
                  <a:prstClr val="white"/>
                </a:solidFill>
                <a:effectLst/>
                <a:uLnTx/>
                <a:uFillTx/>
                <a:latin typeface="Arial" charset="0"/>
                <a:ea typeface="Arial" charset="0"/>
                <a:cs typeface="Arial" charset="0"/>
              </a:rPr>
              <a:t> </a:t>
            </a:r>
            <a:r>
              <a:rPr kumimoji="0" lang="fr-CH" sz="2400" b="0" i="0" u="none" strike="noStrike" kern="1200" cap="none" spc="0" normalizeH="0" baseline="0" noProof="0" dirty="0" err="1">
                <a:ln>
                  <a:noFill/>
                </a:ln>
                <a:solidFill>
                  <a:prstClr val="white"/>
                </a:solidFill>
                <a:effectLst/>
                <a:uLnTx/>
                <a:uFillTx/>
                <a:latin typeface="Arial" charset="0"/>
                <a:ea typeface="Arial" charset="0"/>
                <a:cs typeface="Arial" charset="0"/>
              </a:rPr>
              <a:t>from</a:t>
            </a:r>
            <a:r>
              <a:rPr kumimoji="0" lang="fr-CH" sz="2400" b="0" i="0" u="none" strike="noStrike" kern="1200" cap="none" spc="0" normalizeH="0" baseline="0" noProof="0" dirty="0">
                <a:ln>
                  <a:noFill/>
                </a:ln>
                <a:solidFill>
                  <a:prstClr val="white"/>
                </a:solidFill>
                <a:effectLst/>
                <a:uLnTx/>
                <a:uFillTx/>
                <a:latin typeface="Arial" charset="0"/>
                <a:ea typeface="Arial" charset="0"/>
                <a:cs typeface="Arial" charset="0"/>
              </a:rPr>
              <a:t> </a:t>
            </a:r>
            <a:r>
              <a:rPr kumimoji="0" lang="fr-CH" sz="2400" b="0" i="0" u="none" strike="noStrike" kern="1200" cap="none" spc="0" normalizeH="0" baseline="0" noProof="0" dirty="0" err="1">
                <a:ln>
                  <a:noFill/>
                </a:ln>
                <a:solidFill>
                  <a:prstClr val="white"/>
                </a:solidFill>
                <a:effectLst/>
                <a:uLnTx/>
                <a:uFillTx/>
                <a:latin typeface="Arial" charset="0"/>
                <a:ea typeface="Arial" charset="0"/>
                <a:cs typeface="Arial" charset="0"/>
              </a:rPr>
              <a:t>his</a:t>
            </a:r>
            <a:r>
              <a:rPr kumimoji="0" lang="fr-CH" sz="2400" b="0" i="0" u="none" strike="noStrike" kern="1200" cap="none" spc="0" normalizeH="0" baseline="0" noProof="0" dirty="0">
                <a:ln>
                  <a:noFill/>
                </a:ln>
                <a:solidFill>
                  <a:prstClr val="white"/>
                </a:solidFill>
                <a:effectLst/>
                <a:uLnTx/>
                <a:uFillTx/>
                <a:latin typeface="Arial" charset="0"/>
                <a:ea typeface="Arial" charset="0"/>
                <a:cs typeface="Arial" charset="0"/>
              </a:rPr>
              <a:t>/</a:t>
            </a:r>
            <a:r>
              <a:rPr kumimoji="0" lang="fr-CH" sz="2400" b="0" i="0" u="none" strike="noStrike" kern="1200" cap="none" spc="0" normalizeH="0" baseline="0" noProof="0" dirty="0" err="1">
                <a:ln>
                  <a:noFill/>
                </a:ln>
                <a:solidFill>
                  <a:prstClr val="white"/>
                </a:solidFill>
                <a:effectLst/>
                <a:uLnTx/>
                <a:uFillTx/>
                <a:latin typeface="Arial" charset="0"/>
                <a:ea typeface="Arial" charset="0"/>
                <a:cs typeface="Arial" charset="0"/>
              </a:rPr>
              <a:t>her</a:t>
            </a:r>
            <a:r>
              <a:rPr kumimoji="0" lang="fr-CH" sz="2400" b="0" i="0" u="none" strike="noStrike" kern="1200" cap="none" spc="0" normalizeH="0" baseline="0" noProof="0" dirty="0">
                <a:ln>
                  <a:noFill/>
                </a:ln>
                <a:solidFill>
                  <a:prstClr val="white"/>
                </a:solidFill>
                <a:effectLst/>
                <a:uLnTx/>
                <a:uFillTx/>
                <a:latin typeface="Arial" charset="0"/>
                <a:ea typeface="Arial" charset="0"/>
                <a:cs typeface="Arial" charset="0"/>
              </a:rPr>
              <a:t> </a:t>
            </a:r>
            <a:r>
              <a:rPr kumimoji="0" lang="fr-CH" sz="2400" b="0" i="0" u="none" strike="noStrike" kern="1200" cap="none" spc="0" normalizeH="0" baseline="0" noProof="0" dirty="0" err="1">
                <a:ln>
                  <a:noFill/>
                </a:ln>
                <a:solidFill>
                  <a:prstClr val="white"/>
                </a:solidFill>
                <a:effectLst/>
                <a:uLnTx/>
                <a:uFillTx/>
                <a:latin typeface="Arial" charset="0"/>
                <a:ea typeface="Arial" charset="0"/>
                <a:cs typeface="Arial" charset="0"/>
              </a:rPr>
              <a:t>family</a:t>
            </a:r>
            <a:r>
              <a:rPr kumimoji="0" lang="fr-CH" sz="2400" b="0" i="0" u="none" strike="noStrike" kern="1200" cap="none" spc="0" normalizeH="0" baseline="0" noProof="0" dirty="0">
                <a:ln>
                  <a:noFill/>
                </a:ln>
                <a:solidFill>
                  <a:prstClr val="white"/>
                </a:solidFill>
                <a:effectLst/>
                <a:uLnTx/>
                <a:uFillTx/>
                <a:latin typeface="Arial" charset="0"/>
                <a:ea typeface="Arial" charset="0"/>
                <a:cs typeface="Arial" charset="0"/>
              </a:rPr>
              <a:t> as a </a:t>
            </a:r>
            <a:r>
              <a:rPr kumimoji="0" lang="fr-CH" sz="2400" b="0" i="0" u="none" strike="noStrike" kern="1200" cap="none" spc="0" normalizeH="0" baseline="0" noProof="0" dirty="0" err="1">
                <a:ln>
                  <a:noFill/>
                </a:ln>
                <a:solidFill>
                  <a:prstClr val="white"/>
                </a:solidFill>
                <a:effectLst/>
                <a:uLnTx/>
                <a:uFillTx/>
                <a:latin typeface="Arial" charset="0"/>
                <a:ea typeface="Arial" charset="0"/>
                <a:cs typeface="Arial" charset="0"/>
              </a:rPr>
              <a:t>measure</a:t>
            </a:r>
            <a:r>
              <a:rPr kumimoji="0" lang="fr-CH" sz="2400" b="0" i="0" u="none" strike="noStrike" kern="1200" cap="none" spc="0" normalizeH="0" baseline="0" noProof="0" dirty="0">
                <a:ln>
                  <a:noFill/>
                </a:ln>
                <a:solidFill>
                  <a:prstClr val="white"/>
                </a:solidFill>
                <a:effectLst/>
                <a:uLnTx/>
                <a:uFillTx/>
                <a:latin typeface="Arial" charset="0"/>
                <a:ea typeface="Arial" charset="0"/>
                <a:cs typeface="Arial" charset="0"/>
              </a:rPr>
              <a:t> of </a:t>
            </a:r>
            <a:r>
              <a:rPr kumimoji="0" lang="fr-CH" sz="2400" b="1" i="0" u="sng" strike="noStrike" kern="1200" cap="none" spc="0" normalizeH="0" baseline="0" noProof="0" dirty="0">
                <a:ln>
                  <a:noFill/>
                </a:ln>
                <a:solidFill>
                  <a:prstClr val="white"/>
                </a:solidFill>
                <a:effectLst/>
                <a:uLnTx/>
                <a:uFillTx/>
                <a:latin typeface="Arial" charset="0"/>
                <a:ea typeface="Arial" charset="0"/>
                <a:cs typeface="Arial" charset="0"/>
              </a:rPr>
              <a:t>last </a:t>
            </a:r>
            <a:r>
              <a:rPr kumimoji="0" lang="fr-CH" sz="2400" b="1" i="0" u="sng" strike="noStrike" kern="1200" cap="none" spc="0" normalizeH="0" baseline="0" noProof="0" dirty="0" err="1">
                <a:ln>
                  <a:noFill/>
                </a:ln>
                <a:solidFill>
                  <a:prstClr val="white"/>
                </a:solidFill>
                <a:effectLst/>
                <a:uLnTx/>
                <a:uFillTx/>
                <a:latin typeface="Arial" charset="0"/>
                <a:ea typeface="Arial" charset="0"/>
                <a:cs typeface="Arial" charset="0"/>
              </a:rPr>
              <a:t>resort</a:t>
            </a:r>
            <a:r>
              <a:rPr kumimoji="0" lang="fr-CH" sz="2400" b="1" i="0" u="sng" strike="noStrike" kern="1200" cap="none" spc="0" normalizeH="0" baseline="0" noProof="0" dirty="0">
                <a:ln>
                  <a:noFill/>
                </a:ln>
                <a:solidFill>
                  <a:prstClr val="white"/>
                </a:solidFill>
                <a:effectLst/>
                <a:uLnTx/>
                <a:uFillTx/>
                <a:latin typeface="Arial" charset="0"/>
                <a:ea typeface="Arial" charset="0"/>
                <a:cs typeface="Arial" charset="0"/>
              </a:rPr>
              <a:t> </a:t>
            </a:r>
            <a:r>
              <a:rPr kumimoji="0" lang="fr-CH" sz="2400" b="0" i="0" u="none" strike="noStrike" kern="1200" cap="none" spc="0" normalizeH="0" baseline="0" noProof="0" dirty="0">
                <a:ln>
                  <a:noFill/>
                </a:ln>
                <a:solidFill>
                  <a:prstClr val="white"/>
                </a:solidFill>
                <a:effectLst/>
                <a:uLnTx/>
                <a:uFillTx/>
                <a:latin typeface="Arial" charset="0"/>
                <a:ea typeface="Arial" charset="0"/>
                <a:cs typeface="Arial" charset="0"/>
              </a:rPr>
              <a:t>and for the </a:t>
            </a:r>
            <a:r>
              <a:rPr kumimoji="0" lang="fr-CH" sz="2400" b="1" i="0" u="sng" strike="noStrike" kern="1200" cap="none" spc="0" normalizeH="0" baseline="0" noProof="0" dirty="0" err="1">
                <a:ln>
                  <a:noFill/>
                </a:ln>
                <a:solidFill>
                  <a:prstClr val="white"/>
                </a:solidFill>
                <a:effectLst/>
                <a:uLnTx/>
                <a:uFillTx/>
                <a:latin typeface="Arial" charset="0"/>
                <a:ea typeface="Arial" charset="0"/>
                <a:cs typeface="Arial" charset="0"/>
              </a:rPr>
              <a:t>shortest</a:t>
            </a:r>
            <a:r>
              <a:rPr kumimoji="0" lang="fr-CH" sz="2400" b="1" i="0" u="sng" strike="noStrike" kern="1200" cap="none" spc="0" normalizeH="0" baseline="0" noProof="0" dirty="0">
                <a:ln>
                  <a:noFill/>
                </a:ln>
                <a:solidFill>
                  <a:prstClr val="white"/>
                </a:solidFill>
                <a:effectLst/>
                <a:uLnTx/>
                <a:uFillTx/>
                <a:latin typeface="Arial" charset="0"/>
                <a:ea typeface="Arial" charset="0"/>
                <a:cs typeface="Arial" charset="0"/>
              </a:rPr>
              <a:t> possible duration</a:t>
            </a:r>
          </a:p>
          <a:p>
            <a:pPr marL="171450" marR="0" lvl="0" indent="-171450" algn="l" defTabSz="685800" rtl="0" eaLnBrk="1" fontAlgn="auto" latinLnBrk="0" hangingPunct="1">
              <a:lnSpc>
                <a:spcPct val="90000"/>
              </a:lnSpc>
              <a:spcBef>
                <a:spcPts val="750"/>
              </a:spcBef>
              <a:spcAft>
                <a:spcPts val="0"/>
              </a:spcAft>
              <a:buClrTx/>
              <a:buSzTx/>
              <a:buFont typeface="Arial" panose="020B0604020202020204" pitchFamily="34" charset="0"/>
              <a:buChar char="•"/>
              <a:tabLst/>
              <a:defRPr/>
            </a:pPr>
            <a:endParaRPr kumimoji="0" lang="fr-CH" sz="2400" b="1" i="0" u="sng" strike="noStrike" kern="1200" cap="none" spc="0" normalizeH="0" baseline="0" noProof="0" dirty="0">
              <a:ln>
                <a:noFill/>
              </a:ln>
              <a:solidFill>
                <a:prstClr val="white"/>
              </a:solidFill>
              <a:effectLst/>
              <a:uLnTx/>
              <a:uFillTx/>
              <a:latin typeface="Arial" charset="0"/>
              <a:ea typeface="Arial" charset="0"/>
              <a:cs typeface="Arial" charset="0"/>
            </a:endParaRPr>
          </a:p>
          <a:p>
            <a:pPr marL="171450" marR="0" lvl="0" indent="-171450" algn="l" defTabSz="685800" rtl="0" eaLnBrk="1" fontAlgn="auto" latinLnBrk="0" hangingPunct="1">
              <a:lnSpc>
                <a:spcPct val="90000"/>
              </a:lnSpc>
              <a:spcBef>
                <a:spcPts val="750"/>
              </a:spcBef>
              <a:spcAft>
                <a:spcPts val="0"/>
              </a:spcAft>
              <a:buClrTx/>
              <a:buSzTx/>
              <a:buFont typeface="Arial" panose="020B0604020202020204" pitchFamily="34" charset="0"/>
              <a:buChar char="•"/>
              <a:tabLst/>
              <a:defRPr/>
            </a:pPr>
            <a:r>
              <a:rPr kumimoji="0" lang="en-US" sz="2400" b="1" i="0" u="sng" strike="noStrike" kern="1200" cap="none" spc="0" normalizeH="0" baseline="0" noProof="0" dirty="0">
                <a:ln>
                  <a:noFill/>
                </a:ln>
                <a:solidFill>
                  <a:prstClr val="white"/>
                </a:solidFill>
                <a:effectLst/>
                <a:uLnTx/>
                <a:uFillTx/>
                <a:latin typeface="Arial" charset="0"/>
                <a:ea typeface="Arial" charset="0"/>
                <a:cs typeface="Arial" charset="0"/>
              </a:rPr>
              <a:t>Poverty</a:t>
            </a:r>
            <a:r>
              <a:rPr kumimoji="0" lang="en-US" sz="2400" b="0" i="0" u="none" strike="noStrike" kern="1200" cap="none" spc="0" normalizeH="0" baseline="0" noProof="0" dirty="0">
                <a:ln>
                  <a:noFill/>
                </a:ln>
                <a:solidFill>
                  <a:prstClr val="white"/>
                </a:solidFill>
                <a:effectLst/>
                <a:uLnTx/>
                <a:uFillTx/>
                <a:latin typeface="Arial" charset="0"/>
                <a:ea typeface="Arial" charset="0"/>
                <a:cs typeface="Arial" charset="0"/>
              </a:rPr>
              <a:t> should never be only justification for the removal of a child from parental care, placement into alternative care, or for preventing his/her reintegration (Article 15 AC Guidelines)</a:t>
            </a:r>
          </a:p>
          <a:p>
            <a:pPr marL="171450" marR="0" lvl="0" indent="-171450" algn="l" defTabSz="685800" rtl="0" eaLnBrk="1" fontAlgn="auto" latinLnBrk="0" hangingPunct="1">
              <a:lnSpc>
                <a:spcPct val="90000"/>
              </a:lnSpc>
              <a:spcBef>
                <a:spcPts val="750"/>
              </a:spcBef>
              <a:spcAft>
                <a:spcPts val="0"/>
              </a:spcAft>
              <a:buClrTx/>
              <a:buSzTx/>
              <a:buFont typeface="Arial" panose="020B0604020202020204" pitchFamily="34" charset="0"/>
              <a:buChar char="•"/>
              <a:tabLst/>
              <a:defRPr/>
            </a:pPr>
            <a:endParaRPr kumimoji="0" lang="fr-CH" sz="2400" b="0" i="0" u="none" strike="noStrike" kern="1200" cap="none" spc="0" normalizeH="0" baseline="0" noProof="0" dirty="0">
              <a:ln>
                <a:noFill/>
              </a:ln>
              <a:solidFill>
                <a:prstClr val="white"/>
              </a:solidFill>
              <a:effectLst/>
              <a:uLnTx/>
              <a:uFillTx/>
              <a:latin typeface="Arial" charset="0"/>
              <a:ea typeface="Arial" charset="0"/>
              <a:cs typeface="Arial" charset="0"/>
            </a:endParaRPr>
          </a:p>
          <a:p>
            <a:pPr marL="171450" marR="0" lvl="0" indent="-171450" algn="l" defTabSz="685800" rtl="0" eaLnBrk="1" fontAlgn="auto" latinLnBrk="0" hangingPunct="1">
              <a:lnSpc>
                <a:spcPct val="90000"/>
              </a:lnSpc>
              <a:spcBef>
                <a:spcPts val="750"/>
              </a:spcBef>
              <a:spcAft>
                <a:spcPts val="0"/>
              </a:spcAft>
              <a:buClrTx/>
              <a:buSzTx/>
              <a:buFont typeface="Arial" panose="020B0604020202020204" pitchFamily="34" charset="0"/>
              <a:buChar char="•"/>
              <a:tabLst/>
              <a:defRPr/>
            </a:pPr>
            <a:r>
              <a:rPr kumimoji="0" lang="fr-CH" sz="2400" b="1" i="0" u="sng" strike="noStrike" kern="1200" cap="none" spc="0" normalizeH="0" baseline="0" noProof="0" dirty="0" err="1">
                <a:ln>
                  <a:noFill/>
                </a:ln>
                <a:solidFill>
                  <a:prstClr val="white"/>
                </a:solidFill>
                <a:effectLst/>
                <a:uLnTx/>
                <a:uFillTx/>
                <a:latin typeface="Arial" charset="0"/>
                <a:ea typeface="Arial" charset="0"/>
                <a:cs typeface="Arial" charset="0"/>
              </a:rPr>
              <a:t>Priority</a:t>
            </a:r>
            <a:r>
              <a:rPr kumimoji="0" lang="fr-CH" sz="2400" b="1" i="0" u="sng" strike="noStrike" kern="1200" cap="none" spc="0" normalizeH="0" baseline="0" noProof="0" dirty="0">
                <a:ln>
                  <a:noFill/>
                </a:ln>
                <a:solidFill>
                  <a:prstClr val="white"/>
                </a:solidFill>
                <a:effectLst/>
                <a:uLnTx/>
                <a:uFillTx/>
                <a:latin typeface="Arial" charset="0"/>
                <a:ea typeface="Arial" charset="0"/>
                <a:cs typeface="Arial" charset="0"/>
              </a:rPr>
              <a:t> to </a:t>
            </a:r>
            <a:r>
              <a:rPr kumimoji="0" lang="fr-CH" sz="2400" b="1" i="0" u="sng" strike="noStrike" kern="1200" cap="none" spc="0" normalizeH="0" baseline="0" noProof="0" dirty="0" err="1">
                <a:ln>
                  <a:noFill/>
                </a:ln>
                <a:solidFill>
                  <a:prstClr val="white"/>
                </a:solidFill>
                <a:effectLst/>
                <a:uLnTx/>
                <a:uFillTx/>
                <a:latin typeface="Arial" charset="0"/>
                <a:ea typeface="Arial" charset="0"/>
                <a:cs typeface="Arial" charset="0"/>
              </a:rPr>
              <a:t>family-based</a:t>
            </a:r>
            <a:r>
              <a:rPr kumimoji="0" lang="fr-CH" sz="2400" b="1" i="0" u="sng" strike="noStrike" kern="1200" cap="none" spc="0" normalizeH="0" baseline="0" noProof="0" dirty="0">
                <a:ln>
                  <a:noFill/>
                </a:ln>
                <a:solidFill>
                  <a:prstClr val="white"/>
                </a:solidFill>
                <a:effectLst/>
                <a:uLnTx/>
                <a:uFillTx/>
                <a:latin typeface="Arial" charset="0"/>
                <a:ea typeface="Arial" charset="0"/>
                <a:cs typeface="Arial" charset="0"/>
              </a:rPr>
              <a:t> alternative care </a:t>
            </a:r>
            <a:r>
              <a:rPr kumimoji="0" lang="fr-CH" sz="2400" b="0" i="0" u="none" strike="noStrike" kern="1200" cap="none" spc="0" normalizeH="0" baseline="0" noProof="0" dirty="0">
                <a:ln>
                  <a:noFill/>
                </a:ln>
                <a:solidFill>
                  <a:prstClr val="white"/>
                </a:solidFill>
                <a:effectLst/>
                <a:uLnTx/>
                <a:uFillTx/>
                <a:latin typeface="Arial" charset="0"/>
                <a:ea typeface="Arial" charset="0"/>
                <a:cs typeface="Arial" charset="0"/>
              </a:rPr>
              <a:t>and respect for the </a:t>
            </a:r>
            <a:r>
              <a:rPr kumimoji="0" lang="fr-CH" sz="2400" b="0" i="0" u="none" strike="noStrike" kern="1200" cap="none" spc="0" normalizeH="0" baseline="0" noProof="0" dirty="0" err="1">
                <a:ln>
                  <a:noFill/>
                </a:ln>
                <a:solidFill>
                  <a:prstClr val="white"/>
                </a:solidFill>
                <a:effectLst/>
                <a:uLnTx/>
                <a:uFillTx/>
                <a:latin typeface="Arial" charset="0"/>
                <a:ea typeface="Arial" charset="0"/>
                <a:cs typeface="Arial" charset="0"/>
              </a:rPr>
              <a:t>child’s</a:t>
            </a:r>
            <a:r>
              <a:rPr kumimoji="0" lang="fr-CH" sz="2400" b="0" i="0" u="none" strike="noStrike" kern="1200" cap="none" spc="0" normalizeH="0" baseline="0" noProof="0" dirty="0">
                <a:ln>
                  <a:noFill/>
                </a:ln>
                <a:solidFill>
                  <a:prstClr val="white"/>
                </a:solidFill>
                <a:effectLst/>
                <a:uLnTx/>
                <a:uFillTx/>
                <a:latin typeface="Arial" charset="0"/>
                <a:ea typeface="Arial" charset="0"/>
                <a:cs typeface="Arial" charset="0"/>
              </a:rPr>
              <a:t> </a:t>
            </a:r>
            <a:r>
              <a:rPr kumimoji="0" lang="fr-CH" sz="2400" b="0" i="0" u="none" strike="noStrike" kern="1200" cap="none" spc="0" normalizeH="0" baseline="0" noProof="0" dirty="0" err="1">
                <a:ln>
                  <a:noFill/>
                </a:ln>
                <a:solidFill>
                  <a:prstClr val="white"/>
                </a:solidFill>
                <a:effectLst/>
                <a:uLnTx/>
                <a:uFillTx/>
                <a:latin typeface="Arial" charset="0"/>
                <a:ea typeface="Arial" charset="0"/>
                <a:cs typeface="Arial" charset="0"/>
              </a:rPr>
              <a:t>individual</a:t>
            </a:r>
            <a:r>
              <a:rPr kumimoji="0" lang="fr-CH" sz="2400" b="0" i="0" u="none" strike="noStrike" kern="1200" cap="none" spc="0" normalizeH="0" baseline="0" noProof="0" dirty="0">
                <a:ln>
                  <a:noFill/>
                </a:ln>
                <a:solidFill>
                  <a:prstClr val="white"/>
                </a:solidFill>
                <a:effectLst/>
                <a:uLnTx/>
                <a:uFillTx/>
                <a:latin typeface="Arial" charset="0"/>
                <a:ea typeface="Arial" charset="0"/>
                <a:cs typeface="Arial" charset="0"/>
              </a:rPr>
              <a:t> </a:t>
            </a:r>
            <a:r>
              <a:rPr kumimoji="0" lang="fr-CH" sz="2400" b="0" i="0" u="none" strike="noStrike" kern="1200" cap="none" spc="0" normalizeH="0" baseline="0" noProof="0" dirty="0" err="1">
                <a:ln>
                  <a:noFill/>
                </a:ln>
                <a:solidFill>
                  <a:prstClr val="white"/>
                </a:solidFill>
                <a:effectLst/>
                <a:uLnTx/>
                <a:uFillTx/>
                <a:latin typeface="Arial" charset="0"/>
                <a:ea typeface="Arial" charset="0"/>
                <a:cs typeface="Arial" charset="0"/>
              </a:rPr>
              <a:t>needs</a:t>
            </a:r>
            <a:endParaRPr kumimoji="0" lang="fr-CH" sz="2400" b="0" i="0" u="none" strike="noStrike" kern="1200" cap="none" spc="0" normalizeH="0" baseline="0" noProof="0" dirty="0">
              <a:ln>
                <a:noFill/>
              </a:ln>
              <a:solidFill>
                <a:prstClr val="white"/>
              </a:solidFill>
              <a:effectLst/>
              <a:uLnTx/>
              <a:uFillTx/>
              <a:latin typeface="Arial" charset="0"/>
              <a:ea typeface="Arial" charset="0"/>
              <a:cs typeface="Arial" charset="0"/>
            </a:endParaRPr>
          </a:p>
          <a:p>
            <a:pPr marL="514350" marR="0" lvl="1" indent="-171450" algn="l" defTabSz="685800" rtl="0" eaLnBrk="1" fontAlgn="auto" latinLnBrk="0" hangingPunct="1">
              <a:lnSpc>
                <a:spcPct val="90000"/>
              </a:lnSpc>
              <a:spcBef>
                <a:spcPts val="375"/>
              </a:spcBef>
              <a:spcAft>
                <a:spcPts val="0"/>
              </a:spcAft>
              <a:buClrTx/>
              <a:buSzTx/>
              <a:buFont typeface="Arial" panose="020B0604020202020204" pitchFamily="34" charset="0"/>
              <a:buChar char="•"/>
              <a:tabLst/>
              <a:defRPr/>
            </a:pPr>
            <a:r>
              <a:rPr kumimoji="0" lang="fr-CH" sz="2400" b="0" i="0" u="none" strike="noStrike" kern="1200" cap="none" spc="0" normalizeH="0" baseline="0" noProof="0" dirty="0" err="1">
                <a:ln>
                  <a:noFill/>
                </a:ln>
                <a:solidFill>
                  <a:prstClr val="white"/>
                </a:solidFill>
                <a:effectLst/>
                <a:uLnTx/>
                <a:uFillTx/>
                <a:latin typeface="Arial" charset="0"/>
                <a:ea typeface="Arial" charset="0"/>
                <a:cs typeface="Arial" charset="0"/>
              </a:rPr>
              <a:t>Maintain</a:t>
            </a:r>
            <a:r>
              <a:rPr kumimoji="0" lang="fr-CH" sz="2400" b="0" i="0" u="none" strike="noStrike" kern="1200" cap="none" spc="0" normalizeH="0" baseline="0" noProof="0" dirty="0">
                <a:ln>
                  <a:noFill/>
                </a:ln>
                <a:solidFill>
                  <a:prstClr val="white"/>
                </a:solidFill>
                <a:effectLst/>
                <a:uLnTx/>
                <a:uFillTx/>
                <a:latin typeface="Arial" charset="0"/>
                <a:ea typeface="Arial" charset="0"/>
                <a:cs typeface="Arial" charset="0"/>
              </a:rPr>
              <a:t> the </a:t>
            </a:r>
            <a:r>
              <a:rPr kumimoji="0" lang="fr-CH" sz="2400" b="0" i="0" u="none" strike="noStrike" kern="1200" cap="none" spc="0" normalizeH="0" baseline="0" noProof="0" dirty="0" err="1">
                <a:ln>
                  <a:noFill/>
                </a:ln>
                <a:solidFill>
                  <a:prstClr val="white"/>
                </a:solidFill>
                <a:effectLst/>
                <a:uLnTx/>
                <a:uFillTx/>
                <a:latin typeface="Arial" charset="0"/>
                <a:ea typeface="Arial" charset="0"/>
                <a:cs typeface="Arial" charset="0"/>
              </a:rPr>
              <a:t>child</a:t>
            </a:r>
            <a:r>
              <a:rPr kumimoji="0" lang="fr-CH" sz="2400" b="0" i="0" u="none" strike="noStrike" kern="1200" cap="none" spc="0" normalizeH="0" baseline="0" noProof="0" dirty="0">
                <a:ln>
                  <a:noFill/>
                </a:ln>
                <a:solidFill>
                  <a:prstClr val="white"/>
                </a:solidFill>
                <a:effectLst/>
                <a:uLnTx/>
                <a:uFillTx/>
                <a:latin typeface="Arial" charset="0"/>
                <a:ea typeface="Arial" charset="0"/>
                <a:cs typeface="Arial" charset="0"/>
              </a:rPr>
              <a:t> as close as possible to </a:t>
            </a:r>
            <a:r>
              <a:rPr kumimoji="0" lang="fr-CH" sz="2400" b="0" i="0" u="none" strike="noStrike" kern="1200" cap="none" spc="0" normalizeH="0" baseline="0" noProof="0" dirty="0" err="1">
                <a:ln>
                  <a:noFill/>
                </a:ln>
                <a:solidFill>
                  <a:prstClr val="white"/>
                </a:solidFill>
                <a:effectLst/>
                <a:uLnTx/>
                <a:uFillTx/>
                <a:latin typeface="Arial" charset="0"/>
                <a:ea typeface="Arial" charset="0"/>
                <a:cs typeface="Arial" charset="0"/>
              </a:rPr>
              <a:t>family</a:t>
            </a:r>
            <a:endParaRPr kumimoji="0" lang="fr-CH" sz="2400" b="0" i="0" u="none" strike="noStrike" kern="1200" cap="none" spc="0" normalizeH="0" baseline="0" noProof="0" dirty="0">
              <a:ln>
                <a:noFill/>
              </a:ln>
              <a:solidFill>
                <a:prstClr val="white"/>
              </a:solidFill>
              <a:effectLst/>
              <a:uLnTx/>
              <a:uFillTx/>
              <a:latin typeface="Arial" charset="0"/>
              <a:ea typeface="Arial" charset="0"/>
              <a:cs typeface="Arial" charset="0"/>
            </a:endParaRPr>
          </a:p>
          <a:p>
            <a:pPr marL="514350" marR="0" lvl="1" indent="-171450" algn="l" defTabSz="685800" rtl="0" eaLnBrk="1" fontAlgn="auto" latinLnBrk="0" hangingPunct="1">
              <a:lnSpc>
                <a:spcPct val="90000"/>
              </a:lnSpc>
              <a:spcBef>
                <a:spcPts val="375"/>
              </a:spcBef>
              <a:spcAft>
                <a:spcPts val="0"/>
              </a:spcAft>
              <a:buClrTx/>
              <a:buSzTx/>
              <a:buFont typeface="Arial" panose="020B0604020202020204" pitchFamily="34" charset="0"/>
              <a:buChar char="•"/>
              <a:tabLst/>
              <a:defRPr/>
            </a:pPr>
            <a:r>
              <a:rPr kumimoji="0" lang="fr-CH" sz="2400" b="0" i="0" u="none" strike="noStrike" kern="1200" cap="none" spc="0" normalizeH="0" baseline="0" noProof="0" dirty="0" err="1">
                <a:ln>
                  <a:noFill/>
                </a:ln>
                <a:solidFill>
                  <a:prstClr val="white"/>
                </a:solidFill>
                <a:effectLst/>
                <a:uLnTx/>
                <a:uFillTx/>
                <a:latin typeface="Arial" charset="0"/>
                <a:ea typeface="Arial" charset="0"/>
                <a:cs typeface="Arial" charset="0"/>
              </a:rPr>
              <a:t>Prohibit</a:t>
            </a:r>
            <a:r>
              <a:rPr kumimoji="0" lang="fr-CH" sz="2400" b="0" i="0" u="none" strike="noStrike" kern="1200" cap="none" spc="0" normalizeH="0" baseline="0" noProof="0" dirty="0">
                <a:ln>
                  <a:noFill/>
                </a:ln>
                <a:solidFill>
                  <a:prstClr val="white"/>
                </a:solidFill>
                <a:effectLst/>
                <a:uLnTx/>
                <a:uFillTx/>
                <a:latin typeface="Arial" charset="0"/>
                <a:ea typeface="Arial" charset="0"/>
                <a:cs typeface="Arial" charset="0"/>
              </a:rPr>
              <a:t> the </a:t>
            </a:r>
            <a:r>
              <a:rPr kumimoji="0" lang="fr-CH" sz="2400" b="0" i="0" u="none" strike="noStrike" kern="1200" cap="none" spc="0" normalizeH="0" baseline="0" noProof="0" dirty="0" err="1">
                <a:ln>
                  <a:noFill/>
                </a:ln>
                <a:solidFill>
                  <a:prstClr val="white"/>
                </a:solidFill>
                <a:effectLst/>
                <a:uLnTx/>
                <a:uFillTx/>
                <a:latin typeface="Arial" charset="0"/>
                <a:ea typeface="Arial" charset="0"/>
                <a:cs typeface="Arial" charset="0"/>
              </a:rPr>
              <a:t>separation</a:t>
            </a:r>
            <a:r>
              <a:rPr kumimoji="0" lang="fr-CH" sz="2400" b="0" i="0" u="none" strike="noStrike" kern="1200" cap="none" spc="0" normalizeH="0" baseline="0" noProof="0" dirty="0">
                <a:ln>
                  <a:noFill/>
                </a:ln>
                <a:solidFill>
                  <a:prstClr val="white"/>
                </a:solidFill>
                <a:effectLst/>
                <a:uLnTx/>
                <a:uFillTx/>
                <a:latin typeface="Arial" charset="0"/>
                <a:ea typeface="Arial" charset="0"/>
                <a:cs typeface="Arial" charset="0"/>
              </a:rPr>
              <a:t> of siblings</a:t>
            </a:r>
          </a:p>
        </p:txBody>
      </p:sp>
      <p:sp>
        <p:nvSpPr>
          <p:cNvPr id="4" name="Slide Number Placeholder 5"/>
          <p:cNvSpPr>
            <a:spLocks noGrp="1"/>
          </p:cNvSpPr>
          <p:nvPr>
            <p:ph type="sldNum" sz="quarter" idx="12"/>
          </p:nvPr>
        </p:nvSpPr>
        <p:spPr>
          <a:xfrm>
            <a:off x="501053" y="6344420"/>
            <a:ext cx="2844800" cy="365125"/>
          </a:xfrm>
          <a:prstGeom prst="rect">
            <a:avLst/>
          </a:prstGeom>
        </p:spPr>
        <p:txBody>
          <a:bodyPr/>
          <a:lstStyle>
            <a:lvl1pPr algn="l">
              <a:defRPr sz="1200">
                <a:solidFill>
                  <a:srgbClr val="7F7F7F"/>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C15E4355-C1EE-2A42-B28B-63C6333920E9}" type="slidenum">
              <a:rPr kumimoji="0" lang="en-US" sz="1200" b="0" i="0" u="none" strike="noStrike" kern="1200" cap="none" spc="0" normalizeH="0" baseline="0" noProof="0" smtClean="0">
                <a:ln>
                  <a:noFill/>
                </a:ln>
                <a:solidFill>
                  <a:prstClr val="white"/>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US" sz="1200" b="0" i="0" u="none" strike="noStrike" kern="1200" cap="none" spc="0" normalizeH="0" baseline="0" noProof="0" dirty="0">
              <a:ln>
                <a:noFill/>
              </a:ln>
              <a:solidFill>
                <a:prstClr val="white"/>
              </a:solidFill>
              <a:effectLst/>
              <a:uLnTx/>
              <a:uFillTx/>
              <a:latin typeface="Calibri"/>
              <a:ea typeface="+mn-ea"/>
              <a:cs typeface="+mn-cs"/>
            </a:endParaRPr>
          </a:p>
        </p:txBody>
      </p:sp>
      <p:sp>
        <p:nvSpPr>
          <p:cNvPr id="6" name="Footer Placeholder 4"/>
          <p:cNvSpPr>
            <a:spLocks noGrp="1"/>
          </p:cNvSpPr>
          <p:nvPr>
            <p:ph type="ftr" sz="quarter" idx="11"/>
          </p:nvPr>
        </p:nvSpPr>
        <p:spPr>
          <a:xfrm>
            <a:off x="7721600" y="6338068"/>
            <a:ext cx="3860800" cy="365125"/>
          </a:xfrm>
          <a:prstGeom prst="rect">
            <a:avLst/>
          </a:prstGeom>
        </p:spPr>
        <p:txBody>
          <a:bodyPr/>
          <a:lstStyle>
            <a:lvl1pPr algn="r">
              <a:defRPr sz="1200" b="0">
                <a:solidFill>
                  <a:schemeClr val="bg1">
                    <a:lumMod val="50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Arial" charset="0"/>
                <a:ea typeface="Arial" charset="0"/>
                <a:cs typeface="Arial" charset="0"/>
              </a:rPr>
              <a:t> </a:t>
            </a:r>
            <a:r>
              <a:rPr kumimoji="0" lang="en-US" sz="1200" b="1" i="0" u="none" strike="noStrike" kern="1200" cap="none" spc="0" normalizeH="0" baseline="0" noProof="0" dirty="0">
                <a:ln>
                  <a:noFill/>
                </a:ln>
                <a:solidFill>
                  <a:prstClr val="white"/>
                </a:solidFill>
                <a:effectLst/>
                <a:uLnTx/>
                <a:uFillTx/>
                <a:latin typeface="Arial" charset="0"/>
                <a:ea typeface="Arial" charset="0"/>
                <a:cs typeface="Arial" charset="0"/>
              </a:rPr>
              <a:t>UNICEF</a:t>
            </a:r>
            <a:r>
              <a:rPr kumimoji="0" lang="en-US" sz="1200" b="0" i="0" u="none" strike="noStrike" kern="1200" cap="none" spc="0" normalizeH="0" baseline="0" noProof="0" dirty="0">
                <a:ln>
                  <a:noFill/>
                </a:ln>
                <a:solidFill>
                  <a:prstClr val="white"/>
                </a:solidFill>
                <a:effectLst/>
                <a:uLnTx/>
                <a:uFillTx/>
                <a:latin typeface="Arial" charset="0"/>
                <a:ea typeface="Arial" charset="0"/>
                <a:cs typeface="Arial" charset="0"/>
              </a:rPr>
              <a:t> for every child</a:t>
            </a:r>
          </a:p>
        </p:txBody>
      </p:sp>
      <p:sp>
        <p:nvSpPr>
          <p:cNvPr id="11" name="Rectangle 10"/>
          <p:cNvSpPr>
            <a:spLocks noChangeArrowheads="1"/>
          </p:cNvSpPr>
          <p:nvPr/>
        </p:nvSpPr>
        <p:spPr bwMode="auto">
          <a:xfrm rot="16200000">
            <a:off x="10645501" y="4711487"/>
            <a:ext cx="2595582" cy="256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defTabSz="457200" fontAlgn="base">
              <a:spcBef>
                <a:spcPct val="0"/>
              </a:spcBef>
              <a:spcAft>
                <a:spcPct val="0"/>
              </a:spcAft>
              <a:defRPr>
                <a:solidFill>
                  <a:schemeClr val="tx1"/>
                </a:solidFill>
                <a:latin typeface="Arial" charset="0"/>
              </a:defRPr>
            </a:lvl6pPr>
            <a:lvl7pPr marL="2971800" indent="-228600" defTabSz="457200" fontAlgn="base">
              <a:spcBef>
                <a:spcPct val="0"/>
              </a:spcBef>
              <a:spcAft>
                <a:spcPct val="0"/>
              </a:spcAft>
              <a:defRPr>
                <a:solidFill>
                  <a:schemeClr val="tx1"/>
                </a:solidFill>
                <a:latin typeface="Arial" charset="0"/>
              </a:defRPr>
            </a:lvl7pPr>
            <a:lvl8pPr marL="3429000" indent="-228600" defTabSz="457200" fontAlgn="base">
              <a:spcBef>
                <a:spcPct val="0"/>
              </a:spcBef>
              <a:spcAft>
                <a:spcPct val="0"/>
              </a:spcAft>
              <a:defRPr>
                <a:solidFill>
                  <a:schemeClr val="tx1"/>
                </a:solidFill>
                <a:latin typeface="Arial" charset="0"/>
              </a:defRPr>
            </a:lvl8pPr>
            <a:lvl9pPr marL="3886200" indent="-228600" defTabSz="457200" fontAlgn="base">
              <a:spcBef>
                <a:spcPct val="0"/>
              </a:spcBef>
              <a:spcAft>
                <a:spcPct val="0"/>
              </a:spcAft>
              <a:defRPr>
                <a:solidFill>
                  <a:schemeClr val="tx1"/>
                </a:solidFill>
                <a:latin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067" b="0" i="0" u="none" strike="noStrike" kern="1200" cap="none" spc="0" normalizeH="0" baseline="0" noProof="0">
                <a:ln>
                  <a:noFill/>
                </a:ln>
                <a:solidFill>
                  <a:srgbClr val="FFFFFF"/>
                </a:solidFill>
                <a:effectLst/>
                <a:uLnTx/>
                <a:uFillTx/>
                <a:latin typeface="Arial" charset="0"/>
                <a:ea typeface="+mn-ea"/>
                <a:cs typeface="+mn-cs"/>
              </a:rPr>
              <a:t>© UNICEF/NYHQ2011-0098/NOORANI</a:t>
            </a:r>
          </a:p>
        </p:txBody>
      </p:sp>
    </p:spTree>
    <p:extLst>
      <p:ext uri="{BB962C8B-B14F-4D97-AF65-F5344CB8AC3E}">
        <p14:creationId xmlns:p14="http://schemas.microsoft.com/office/powerpoint/2010/main" val="194702587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609600" y="274639"/>
            <a:ext cx="10972800" cy="1143000"/>
          </a:xfrm>
          <a:prstGeom prst="rect">
            <a:avLst/>
          </a:prstGeom>
        </p:spPr>
        <p:txBody>
          <a:bodyPr/>
          <a:lstStyle>
            <a:lvl1pPr algn="l" defTabSz="685800" rtl="0" eaLnBrk="1" latinLnBrk="0" hangingPunct="1">
              <a:lnSpc>
                <a:spcPct val="90000"/>
              </a:lnSpc>
              <a:spcBef>
                <a:spcPct val="0"/>
              </a:spcBef>
              <a:buNone/>
              <a:defRPr sz="3600" kern="1200">
                <a:solidFill>
                  <a:srgbClr val="0099FF"/>
                </a:solidFill>
                <a:latin typeface="+mj-lt"/>
                <a:ea typeface="+mj-ea"/>
                <a:cs typeface="+mj-cs"/>
              </a:defRPr>
            </a:lvl1pPr>
          </a:lstStyle>
          <a:p>
            <a:pPr marL="0" marR="0" lvl="0" indent="0" algn="l" defTabSz="685800" rtl="0" eaLnBrk="1" fontAlgn="auto" latinLnBrk="0" hangingPunct="1">
              <a:lnSpc>
                <a:spcPct val="90000"/>
              </a:lnSpc>
              <a:spcBef>
                <a:spcPct val="0"/>
              </a:spcBef>
              <a:spcAft>
                <a:spcPts val="0"/>
              </a:spcAft>
              <a:buClrTx/>
              <a:buSzTx/>
              <a:buFontTx/>
              <a:buNone/>
              <a:tabLst/>
              <a:defRPr/>
            </a:pPr>
            <a:r>
              <a:rPr kumimoji="0" lang="en-US" sz="4800" b="1" i="0" u="none" strike="noStrike" kern="1200" cap="none" spc="0" normalizeH="0" baseline="0" noProof="0" dirty="0">
                <a:ln>
                  <a:noFill/>
                </a:ln>
                <a:solidFill>
                  <a:srgbClr val="0099FF"/>
                </a:solidFill>
                <a:effectLst/>
                <a:uLnTx/>
                <a:uFillTx/>
                <a:latin typeface="Arial" charset="0"/>
                <a:ea typeface="Arial" charset="0"/>
                <a:cs typeface="Arial" charset="0"/>
              </a:rPr>
              <a:t>Key Principles</a:t>
            </a:r>
          </a:p>
        </p:txBody>
      </p:sp>
      <p:sp>
        <p:nvSpPr>
          <p:cNvPr id="3" name="Content Placeholder 2"/>
          <p:cNvSpPr txBox="1">
            <a:spLocks/>
          </p:cNvSpPr>
          <p:nvPr/>
        </p:nvSpPr>
        <p:spPr>
          <a:xfrm>
            <a:off x="4636339" y="1150939"/>
            <a:ext cx="7301653" cy="4915916"/>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4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24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24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2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2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171450" marR="0" lvl="0" indent="-171450" algn="l" defTabSz="685800" rtl="0" eaLnBrk="1" fontAlgn="auto" latinLnBrk="0" hangingPunct="1">
              <a:lnSpc>
                <a:spcPct val="90000"/>
              </a:lnSpc>
              <a:spcBef>
                <a:spcPts val="750"/>
              </a:spcBef>
              <a:spcAft>
                <a:spcPts val="0"/>
              </a:spcAft>
              <a:buClrTx/>
              <a:buSzTx/>
              <a:buFont typeface="Arial" panose="020B0604020202020204" pitchFamily="34" charset="0"/>
              <a:buChar char="•"/>
              <a:tabLst/>
              <a:defRPr/>
            </a:pPr>
            <a:r>
              <a:rPr kumimoji="0" lang="en-US" sz="2400" b="1" i="0" u="sng" strike="noStrike" kern="1200" cap="none" spc="0" normalizeH="0" baseline="0" noProof="0" dirty="0">
                <a:ln>
                  <a:noFill/>
                </a:ln>
                <a:solidFill>
                  <a:srgbClr val="2690EE"/>
                </a:solidFill>
                <a:effectLst/>
                <a:uLnTx/>
                <a:uFillTx/>
                <a:latin typeface="Arial" charset="0"/>
                <a:ea typeface="Arial" charset="0"/>
                <a:cs typeface="Arial" charset="0"/>
              </a:rPr>
              <a:t>State is responsible </a:t>
            </a:r>
            <a:r>
              <a:rPr kumimoji="0" lang="en-US" sz="2400" b="0" i="0" u="none" strike="noStrike" kern="1200" cap="none" spc="0" normalizeH="0" baseline="0" noProof="0" dirty="0">
                <a:ln>
                  <a:noFill/>
                </a:ln>
                <a:solidFill>
                  <a:prstClr val="black"/>
                </a:solidFill>
                <a:effectLst/>
                <a:uLnTx/>
                <a:uFillTx/>
                <a:latin typeface="Arial" charset="0"/>
                <a:ea typeface="Arial" charset="0"/>
                <a:cs typeface="Arial" charset="0"/>
              </a:rPr>
              <a:t>for the care and protection of children outside of family care </a:t>
            </a:r>
            <a:r>
              <a:rPr kumimoji="0" lang="en-US" sz="1600" b="0" i="0" u="none" strike="noStrike" kern="1200" cap="none" spc="0" normalizeH="0" baseline="0" noProof="0" dirty="0">
                <a:ln>
                  <a:noFill/>
                </a:ln>
                <a:solidFill>
                  <a:prstClr val="black"/>
                </a:solidFill>
                <a:effectLst/>
                <a:uLnTx/>
                <a:uFillTx/>
                <a:latin typeface="Arial" charset="0"/>
                <a:ea typeface="Arial" charset="0"/>
                <a:cs typeface="Arial" charset="0"/>
              </a:rPr>
              <a:t>(Articles 3, 9, 19, 20  CRC) </a:t>
            </a:r>
          </a:p>
          <a:p>
            <a:pPr marL="171450" marR="0" lvl="0" indent="-171450" algn="l" defTabSz="685800" rtl="0" eaLnBrk="1" fontAlgn="auto" latinLnBrk="0" hangingPunct="1">
              <a:lnSpc>
                <a:spcPct val="90000"/>
              </a:lnSpc>
              <a:spcBef>
                <a:spcPts val="75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Arial" charset="0"/>
                <a:ea typeface="Arial" charset="0"/>
                <a:cs typeface="Arial" charset="0"/>
              </a:rPr>
              <a:t>Required to monitor, regulate, and oversee the quality and appropriateness of </a:t>
            </a:r>
            <a:r>
              <a:rPr kumimoji="0" lang="en-US" sz="2400" b="1" i="0" u="none" strike="noStrike" kern="1200" cap="none" spc="0" normalizeH="0" baseline="0" noProof="0" dirty="0">
                <a:ln>
                  <a:noFill/>
                </a:ln>
                <a:solidFill>
                  <a:prstClr val="black"/>
                </a:solidFill>
                <a:effectLst/>
                <a:uLnTx/>
                <a:uFillTx/>
                <a:latin typeface="Arial" charset="0"/>
                <a:ea typeface="Arial" charset="0"/>
                <a:cs typeface="Arial" charset="0"/>
              </a:rPr>
              <a:t>ALL alternative care</a:t>
            </a:r>
            <a:r>
              <a:rPr kumimoji="0" lang="en-US" sz="2400" b="0" i="0" u="none" strike="noStrike" kern="1200" cap="none" spc="0" normalizeH="0" baseline="0" noProof="0" dirty="0">
                <a:ln>
                  <a:noFill/>
                </a:ln>
                <a:solidFill>
                  <a:prstClr val="black"/>
                </a:solidFill>
                <a:effectLst/>
                <a:uLnTx/>
                <a:uFillTx/>
                <a:latin typeface="Arial" charset="0"/>
                <a:ea typeface="Arial" charset="0"/>
                <a:cs typeface="Arial" charset="0"/>
              </a:rPr>
              <a:t> </a:t>
            </a:r>
            <a:r>
              <a:rPr kumimoji="0" lang="en-US" sz="1600" b="0" i="0" u="none" strike="noStrike" kern="1200" cap="none" spc="0" normalizeH="0" baseline="0" noProof="0" dirty="0">
                <a:ln>
                  <a:noFill/>
                </a:ln>
                <a:solidFill>
                  <a:prstClr val="black"/>
                </a:solidFill>
                <a:effectLst/>
                <a:uLnTx/>
                <a:uFillTx/>
                <a:latin typeface="Arial" charset="0"/>
                <a:ea typeface="Arial" charset="0"/>
                <a:cs typeface="Arial" charset="0"/>
              </a:rPr>
              <a:t>(Article 3.3 CRC)</a:t>
            </a:r>
          </a:p>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endParaRPr kumimoji="0" lang="en-US" sz="1600" b="0" i="0" u="none" strike="noStrike" kern="1200" cap="none" spc="0" normalizeH="0" baseline="0" noProof="0" dirty="0">
              <a:ln>
                <a:noFill/>
              </a:ln>
              <a:solidFill>
                <a:prstClr val="black"/>
              </a:solidFill>
              <a:effectLst/>
              <a:uLnTx/>
              <a:uFillTx/>
              <a:latin typeface="Arial" charset="0"/>
              <a:ea typeface="Arial" charset="0"/>
              <a:cs typeface="Arial" charset="0"/>
            </a:endParaRPr>
          </a:p>
          <a:p>
            <a:pPr marL="171450" marR="0" lvl="0" indent="-171450" algn="l" defTabSz="685800" rtl="0" eaLnBrk="1" fontAlgn="auto" latinLnBrk="0" hangingPunct="1">
              <a:lnSpc>
                <a:spcPct val="90000"/>
              </a:lnSpc>
              <a:spcBef>
                <a:spcPts val="75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Arial" charset="0"/>
                <a:ea typeface="Arial" charset="0"/>
                <a:cs typeface="Arial" charset="0"/>
              </a:rPr>
              <a:t>Decision-making on alternative care must be based on </a:t>
            </a:r>
            <a:r>
              <a:rPr kumimoji="0" lang="en-US" sz="2400" b="1" i="0" u="sng" strike="noStrike" kern="1200" cap="none" spc="0" normalizeH="0" baseline="0" noProof="0" dirty="0">
                <a:ln>
                  <a:noFill/>
                </a:ln>
                <a:solidFill>
                  <a:srgbClr val="2690EE"/>
                </a:solidFill>
                <a:effectLst/>
                <a:uLnTx/>
                <a:uFillTx/>
                <a:latin typeface="Arial" charset="0"/>
                <a:ea typeface="Arial" charset="0"/>
                <a:cs typeface="Arial" charset="0"/>
              </a:rPr>
              <a:t>judicial, administrative </a:t>
            </a:r>
            <a:r>
              <a:rPr kumimoji="0" lang="en-US" sz="2400" b="0" i="0" u="none" strike="noStrike" kern="1200" cap="none" spc="0" normalizeH="0" baseline="0" noProof="0" dirty="0">
                <a:ln>
                  <a:noFill/>
                </a:ln>
                <a:solidFill>
                  <a:prstClr val="black"/>
                </a:solidFill>
                <a:effectLst/>
                <a:uLnTx/>
                <a:uFillTx/>
                <a:latin typeface="Arial" charset="0"/>
                <a:ea typeface="Arial" charset="0"/>
                <a:cs typeface="Arial" charset="0"/>
              </a:rPr>
              <a:t>or other adequate and recognized procedure </a:t>
            </a:r>
            <a:r>
              <a:rPr kumimoji="0" lang="en-US" sz="1600" b="0" i="0" u="none" strike="noStrike" kern="1200" cap="none" spc="0" normalizeH="0" baseline="0" noProof="0" dirty="0">
                <a:ln>
                  <a:noFill/>
                </a:ln>
                <a:solidFill>
                  <a:prstClr val="black"/>
                </a:solidFill>
                <a:effectLst/>
                <a:uLnTx/>
                <a:uFillTx/>
                <a:latin typeface="Arial" charset="0"/>
                <a:ea typeface="Arial" charset="0"/>
                <a:cs typeface="Arial" charset="0"/>
              </a:rPr>
              <a:t>(Article 57 AC guidelines)</a:t>
            </a:r>
          </a:p>
          <a:p>
            <a:pPr marL="0" marR="0" lvl="0" indent="0" algn="l" defTabSz="685800" rtl="0" eaLnBrk="1" fontAlgn="auto" latinLnBrk="0" hangingPunct="1">
              <a:lnSpc>
                <a:spcPct val="90000"/>
              </a:lnSpc>
              <a:spcBef>
                <a:spcPts val="750"/>
              </a:spcBef>
              <a:spcAft>
                <a:spcPts val="0"/>
              </a:spcAft>
              <a:buClrTx/>
              <a:buSzTx/>
              <a:buFont typeface="Arial" panose="020B0604020202020204" pitchFamily="34" charset="0"/>
              <a:buNone/>
              <a:tabLst/>
              <a:defRPr/>
            </a:pPr>
            <a:endParaRPr kumimoji="0" lang="en-US" sz="2400" b="0" i="0" u="none" strike="noStrike" kern="1200" cap="none" spc="0" normalizeH="0" baseline="0" noProof="0" dirty="0">
              <a:ln>
                <a:noFill/>
              </a:ln>
              <a:solidFill>
                <a:prstClr val="black"/>
              </a:solidFill>
              <a:effectLst/>
              <a:uLnTx/>
              <a:uFillTx/>
              <a:latin typeface="Arial" charset="0"/>
              <a:ea typeface="Arial" charset="0"/>
              <a:cs typeface="Arial" charset="0"/>
            </a:endParaRPr>
          </a:p>
          <a:p>
            <a:pPr marL="171450" marR="0" lvl="0" indent="-171450" algn="l" defTabSz="685800" rtl="0" eaLnBrk="1" fontAlgn="auto" latinLnBrk="0" hangingPunct="1">
              <a:lnSpc>
                <a:spcPct val="90000"/>
              </a:lnSpc>
              <a:spcBef>
                <a:spcPts val="75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Arial" charset="0"/>
                <a:ea typeface="Arial" charset="0"/>
                <a:cs typeface="Arial" charset="0"/>
              </a:rPr>
              <a:t>All agencies and facilities must be </a:t>
            </a:r>
            <a:r>
              <a:rPr kumimoji="0" lang="en-US" sz="2400" b="1" i="0" u="sng" strike="noStrike" kern="1200" cap="none" spc="0" normalizeH="0" baseline="0" noProof="0" dirty="0">
                <a:ln>
                  <a:noFill/>
                </a:ln>
                <a:solidFill>
                  <a:srgbClr val="2690EE"/>
                </a:solidFill>
                <a:effectLst/>
                <a:uLnTx/>
                <a:uFillTx/>
                <a:latin typeface="Arial" charset="0"/>
                <a:ea typeface="Arial" charset="0"/>
                <a:cs typeface="Arial" charset="0"/>
              </a:rPr>
              <a:t>registered</a:t>
            </a:r>
            <a:r>
              <a:rPr kumimoji="0" lang="en-US" sz="2400" b="0" i="0" u="none" strike="noStrike" kern="1200" cap="none" spc="0" normalizeH="0" baseline="0" noProof="0" dirty="0">
                <a:ln>
                  <a:noFill/>
                </a:ln>
                <a:solidFill>
                  <a:prstClr val="black"/>
                </a:solidFill>
                <a:effectLst/>
                <a:uLnTx/>
                <a:uFillTx/>
                <a:latin typeface="Arial" charset="0"/>
                <a:ea typeface="Arial" charset="0"/>
                <a:cs typeface="Arial" charset="0"/>
              </a:rPr>
              <a:t> and </a:t>
            </a:r>
            <a:r>
              <a:rPr kumimoji="0" lang="en-US" sz="2400" b="1" i="0" u="sng" strike="noStrike" kern="1200" cap="none" spc="0" normalizeH="0" baseline="0" noProof="0" dirty="0">
                <a:ln>
                  <a:noFill/>
                </a:ln>
                <a:solidFill>
                  <a:srgbClr val="2690EE"/>
                </a:solidFill>
                <a:effectLst/>
                <a:uLnTx/>
                <a:uFillTx/>
                <a:latin typeface="Arial" charset="0"/>
                <a:ea typeface="Arial" charset="0"/>
                <a:cs typeface="Arial" charset="0"/>
              </a:rPr>
              <a:t>authorized</a:t>
            </a:r>
            <a:r>
              <a:rPr kumimoji="0" lang="en-US" sz="2400" b="0" i="0" u="none" strike="noStrike" kern="1200" cap="none" spc="0" normalizeH="0" baseline="0" noProof="0" dirty="0">
                <a:ln>
                  <a:noFill/>
                </a:ln>
                <a:solidFill>
                  <a:srgbClr val="2690EE"/>
                </a:solidFill>
                <a:effectLst/>
                <a:uLnTx/>
                <a:uFillTx/>
                <a:latin typeface="Arial" charset="0"/>
                <a:ea typeface="Arial" charset="0"/>
                <a:cs typeface="Arial" charset="0"/>
              </a:rPr>
              <a:t> </a:t>
            </a:r>
            <a:r>
              <a:rPr kumimoji="0" lang="en-US" sz="2400" b="0" i="0" u="none" strike="noStrike" kern="1200" cap="none" spc="0" normalizeH="0" baseline="0" noProof="0" dirty="0">
                <a:ln>
                  <a:noFill/>
                </a:ln>
                <a:solidFill>
                  <a:prstClr val="black"/>
                </a:solidFill>
                <a:effectLst/>
                <a:uLnTx/>
                <a:uFillTx/>
                <a:latin typeface="Arial" charset="0"/>
                <a:ea typeface="Arial" charset="0"/>
                <a:cs typeface="Arial" charset="0"/>
              </a:rPr>
              <a:t>to operate by social welfare services or another competent authority </a:t>
            </a:r>
            <a:r>
              <a:rPr kumimoji="0" lang="en-US" sz="1600" b="0" i="0" u="none" strike="noStrike" kern="1200" cap="none" spc="0" normalizeH="0" baseline="0" noProof="0" dirty="0">
                <a:ln>
                  <a:noFill/>
                </a:ln>
                <a:solidFill>
                  <a:prstClr val="black"/>
                </a:solidFill>
                <a:effectLst/>
                <a:uLnTx/>
                <a:uFillTx/>
                <a:latin typeface="Arial" charset="0"/>
                <a:ea typeface="Arial" charset="0"/>
                <a:cs typeface="Arial" charset="0"/>
              </a:rPr>
              <a:t>(Article 105 AC guidelines)</a:t>
            </a:r>
            <a:endParaRPr kumimoji="0" lang="en-US" sz="2400" b="0" i="0" u="none" strike="noStrike" kern="1200" cap="none" spc="0" normalizeH="0" baseline="0" noProof="0" dirty="0">
              <a:ln>
                <a:noFill/>
              </a:ln>
              <a:solidFill>
                <a:prstClr val="black"/>
              </a:solidFill>
              <a:effectLst/>
              <a:uLnTx/>
              <a:uFillTx/>
              <a:latin typeface="Arial" charset="0"/>
              <a:ea typeface="Arial" charset="0"/>
              <a:cs typeface="Arial" charset="0"/>
            </a:endParaRPr>
          </a:p>
        </p:txBody>
      </p:sp>
      <p:sp>
        <p:nvSpPr>
          <p:cNvPr id="4" name="Slide Number Placeholder 5"/>
          <p:cNvSpPr>
            <a:spLocks noGrp="1"/>
          </p:cNvSpPr>
          <p:nvPr>
            <p:ph type="sldNum" sz="quarter" idx="12"/>
          </p:nvPr>
        </p:nvSpPr>
        <p:spPr>
          <a:xfrm>
            <a:off x="501053" y="6344420"/>
            <a:ext cx="2844800" cy="365125"/>
          </a:xfrm>
          <a:prstGeom prst="rect">
            <a:avLst/>
          </a:prstGeom>
        </p:spPr>
        <p:txBody>
          <a:bodyPr/>
          <a:lstStyle>
            <a:lvl1pPr algn="l">
              <a:defRPr sz="1200">
                <a:solidFill>
                  <a:srgbClr val="7F7F7F"/>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C15E4355-C1EE-2A42-B28B-63C6333920E9}" type="slidenum">
              <a:rPr kumimoji="0" lang="en-US" sz="1200" b="0" i="0" u="none" strike="noStrike" kern="1200" cap="none" spc="0" normalizeH="0" baseline="0" noProof="0" smtClean="0">
                <a:ln>
                  <a:noFill/>
                </a:ln>
                <a:solidFill>
                  <a:srgbClr val="7F7F7F"/>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US" sz="1200" b="0" i="0" u="none" strike="noStrike" kern="1200" cap="none" spc="0" normalizeH="0" baseline="0" noProof="0" dirty="0">
              <a:ln>
                <a:noFill/>
              </a:ln>
              <a:solidFill>
                <a:srgbClr val="7F7F7F"/>
              </a:solidFill>
              <a:effectLst/>
              <a:uLnTx/>
              <a:uFillTx/>
              <a:latin typeface="Calibri"/>
              <a:ea typeface="+mn-ea"/>
              <a:cs typeface="+mn-cs"/>
            </a:endParaRPr>
          </a:p>
        </p:txBody>
      </p:sp>
      <p:sp>
        <p:nvSpPr>
          <p:cNvPr id="6" name="Footer Placeholder 4"/>
          <p:cNvSpPr>
            <a:spLocks noGrp="1"/>
          </p:cNvSpPr>
          <p:nvPr>
            <p:ph type="ftr" sz="quarter" idx="11"/>
          </p:nvPr>
        </p:nvSpPr>
        <p:spPr>
          <a:xfrm>
            <a:off x="6477000" y="6338068"/>
            <a:ext cx="5105400" cy="365125"/>
          </a:xfrm>
          <a:prstGeom prst="rect">
            <a:avLst/>
          </a:prstGeom>
        </p:spPr>
        <p:txBody>
          <a:bodyPr/>
          <a:lstStyle>
            <a:lvl1pPr algn="r">
              <a:defRPr sz="1200" b="0">
                <a:solidFill>
                  <a:schemeClr val="bg1">
                    <a:lumMod val="50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lumMod val="50000"/>
                  </a:prstClr>
                </a:solidFill>
                <a:effectLst/>
                <a:uLnTx/>
                <a:uFillTx/>
                <a:latin typeface="Arial" charset="0"/>
                <a:ea typeface="Arial" charset="0"/>
                <a:cs typeface="Arial" charset="0"/>
              </a:rPr>
              <a:t>Guidelines for the Alternative Care of Children – </a:t>
            </a:r>
            <a:r>
              <a:rPr kumimoji="0" lang="en-US" sz="1200" b="1" i="0" u="none" strike="noStrike" kern="1200" cap="none" spc="0" normalizeH="0" baseline="0" noProof="0" dirty="0">
                <a:ln>
                  <a:noFill/>
                </a:ln>
                <a:solidFill>
                  <a:srgbClr val="2899FC"/>
                </a:solidFill>
                <a:effectLst/>
                <a:uLnTx/>
                <a:uFillTx/>
                <a:latin typeface="Arial" charset="0"/>
                <a:ea typeface="Arial" charset="0"/>
                <a:cs typeface="Arial" charset="0"/>
              </a:rPr>
              <a:t>UNICEF</a:t>
            </a:r>
            <a:r>
              <a:rPr kumimoji="0" lang="en-US" sz="1200" b="0" i="0" u="none" strike="noStrike" kern="1200" cap="none" spc="0" normalizeH="0" baseline="0" noProof="0" dirty="0">
                <a:ln>
                  <a:noFill/>
                </a:ln>
                <a:solidFill>
                  <a:srgbClr val="2899FC"/>
                </a:solidFill>
                <a:effectLst/>
                <a:uLnTx/>
                <a:uFillTx/>
                <a:latin typeface="Arial" charset="0"/>
                <a:ea typeface="Arial" charset="0"/>
                <a:cs typeface="Arial" charset="0"/>
              </a:rPr>
              <a:t> for every child</a:t>
            </a: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1822" y="1269699"/>
            <a:ext cx="3473749" cy="5220820"/>
          </a:xfrm>
          <a:prstGeom prst="rect">
            <a:avLst/>
          </a:prstGeom>
        </p:spPr>
      </p:pic>
    </p:spTree>
    <p:extLst>
      <p:ext uri="{BB962C8B-B14F-4D97-AF65-F5344CB8AC3E}">
        <p14:creationId xmlns:p14="http://schemas.microsoft.com/office/powerpoint/2010/main" val="180207892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420"/>
            <a:ext cx="12192000" cy="6833833"/>
          </a:xfrm>
          <a:prstGeom prst="rect">
            <a:avLst/>
          </a:prstGeom>
        </p:spPr>
      </p:pic>
      <p:sp>
        <p:nvSpPr>
          <p:cNvPr id="6" name="Title 5"/>
          <p:cNvSpPr>
            <a:spLocks noGrp="1"/>
          </p:cNvSpPr>
          <p:nvPr>
            <p:ph type="title"/>
          </p:nvPr>
        </p:nvSpPr>
        <p:spPr>
          <a:xfrm>
            <a:off x="849086" y="208344"/>
            <a:ext cx="10504714" cy="810229"/>
          </a:xfrm>
        </p:spPr>
        <p:txBody>
          <a:bodyPr>
            <a:normAutofit fontScale="90000"/>
          </a:bodyPr>
          <a:lstStyle/>
          <a:p>
            <a:r>
              <a:rPr lang="en-US" sz="5333" b="1" dirty="0">
                <a:solidFill>
                  <a:schemeClr val="bg1"/>
                </a:solidFill>
              </a:rPr>
              <a:t>Necessity principle</a:t>
            </a:r>
          </a:p>
        </p:txBody>
      </p:sp>
      <p:sp>
        <p:nvSpPr>
          <p:cNvPr id="7" name="Content Placeholder 6"/>
          <p:cNvSpPr>
            <a:spLocks noGrp="1"/>
          </p:cNvSpPr>
          <p:nvPr>
            <p:ph sz="half" idx="1"/>
          </p:nvPr>
        </p:nvSpPr>
        <p:spPr>
          <a:xfrm>
            <a:off x="-196770" y="1018573"/>
            <a:ext cx="11749579" cy="5491718"/>
          </a:xfrm>
        </p:spPr>
        <p:txBody>
          <a:bodyPr>
            <a:normAutofit/>
          </a:bodyPr>
          <a:lstStyle/>
          <a:p>
            <a:r>
              <a:rPr lang="en-US" dirty="0">
                <a:solidFill>
                  <a:schemeClr val="bg1"/>
                </a:solidFill>
              </a:rPr>
              <a:t>Discouraging unwarranted recourse to alternative care:</a:t>
            </a:r>
          </a:p>
          <a:p>
            <a:pPr lvl="1"/>
            <a:r>
              <a:rPr lang="en-US" sz="3733" b="1" u="sng" dirty="0">
                <a:solidFill>
                  <a:schemeClr val="bg1"/>
                </a:solidFill>
              </a:rPr>
              <a:t>Consulting</a:t>
            </a:r>
            <a:r>
              <a:rPr lang="en-US" sz="3733" dirty="0">
                <a:solidFill>
                  <a:schemeClr val="bg1"/>
                </a:solidFill>
              </a:rPr>
              <a:t> with family and child</a:t>
            </a:r>
          </a:p>
          <a:p>
            <a:pPr lvl="1"/>
            <a:r>
              <a:rPr lang="en-US" sz="3733" dirty="0">
                <a:solidFill>
                  <a:schemeClr val="bg1"/>
                </a:solidFill>
              </a:rPr>
              <a:t>Promoting </a:t>
            </a:r>
            <a:r>
              <a:rPr lang="en-US" sz="3733" b="1" u="sng" dirty="0">
                <a:solidFill>
                  <a:schemeClr val="bg1"/>
                </a:solidFill>
              </a:rPr>
              <a:t>family support </a:t>
            </a:r>
            <a:r>
              <a:rPr lang="en-US" sz="3733" dirty="0">
                <a:solidFill>
                  <a:schemeClr val="bg1"/>
                </a:solidFill>
              </a:rPr>
              <a:t>and </a:t>
            </a:r>
            <a:r>
              <a:rPr lang="en-US" sz="3733" b="1" u="sng" dirty="0">
                <a:solidFill>
                  <a:schemeClr val="bg1"/>
                </a:solidFill>
              </a:rPr>
              <a:t>family reintegration</a:t>
            </a:r>
          </a:p>
          <a:p>
            <a:pPr lvl="1"/>
            <a:r>
              <a:rPr lang="en-US" sz="3733" dirty="0">
                <a:solidFill>
                  <a:schemeClr val="bg1"/>
                </a:solidFill>
              </a:rPr>
              <a:t>Preventing avoidable </a:t>
            </a:r>
            <a:r>
              <a:rPr lang="en-US" sz="3733" b="1" u="sng" dirty="0">
                <a:solidFill>
                  <a:schemeClr val="bg1"/>
                </a:solidFill>
              </a:rPr>
              <a:t>relinquishment/Abandonment</a:t>
            </a:r>
          </a:p>
          <a:p>
            <a:pPr lvl="1"/>
            <a:r>
              <a:rPr lang="en-US" sz="3733" dirty="0">
                <a:solidFill>
                  <a:schemeClr val="bg1"/>
                </a:solidFill>
              </a:rPr>
              <a:t>Stopping </a:t>
            </a:r>
            <a:r>
              <a:rPr lang="en-US" sz="3733" b="1" u="sng" dirty="0">
                <a:solidFill>
                  <a:schemeClr val="bg1"/>
                </a:solidFill>
              </a:rPr>
              <a:t>unwarranted removal</a:t>
            </a:r>
          </a:p>
          <a:p>
            <a:pPr lvl="1"/>
            <a:r>
              <a:rPr lang="en-US" sz="3733" dirty="0">
                <a:solidFill>
                  <a:schemeClr val="bg1"/>
                </a:solidFill>
              </a:rPr>
              <a:t>Addressing </a:t>
            </a:r>
            <a:r>
              <a:rPr lang="en-US" sz="3733" b="1" u="sng" dirty="0">
                <a:solidFill>
                  <a:schemeClr val="bg1"/>
                </a:solidFill>
              </a:rPr>
              <a:t>negative societal factors</a:t>
            </a:r>
          </a:p>
          <a:p>
            <a:pPr lvl="1"/>
            <a:r>
              <a:rPr lang="en-US" sz="3733" dirty="0">
                <a:solidFill>
                  <a:schemeClr val="bg1"/>
                </a:solidFill>
              </a:rPr>
              <a:t>Ensuring </a:t>
            </a:r>
            <a:r>
              <a:rPr lang="en-US" sz="3733" b="1" u="sng" dirty="0">
                <a:solidFill>
                  <a:schemeClr val="bg1"/>
                </a:solidFill>
              </a:rPr>
              <a:t>effective gatekeeping</a:t>
            </a:r>
          </a:p>
          <a:p>
            <a:pPr lvl="1"/>
            <a:r>
              <a:rPr lang="en-US" sz="3733" b="1" u="sng" dirty="0">
                <a:solidFill>
                  <a:schemeClr val="bg1"/>
                </a:solidFill>
              </a:rPr>
              <a:t>Regulating</a:t>
            </a:r>
            <a:r>
              <a:rPr lang="en-US" sz="3733" dirty="0">
                <a:solidFill>
                  <a:schemeClr val="bg1"/>
                </a:solidFill>
              </a:rPr>
              <a:t> </a:t>
            </a:r>
            <a:r>
              <a:rPr lang="en-US" sz="3733" b="1" dirty="0">
                <a:solidFill>
                  <a:schemeClr val="bg1"/>
                </a:solidFill>
              </a:rPr>
              <a:t>public and private care providers</a:t>
            </a:r>
          </a:p>
          <a:p>
            <a:endParaRPr lang="en-US" dirty="0"/>
          </a:p>
        </p:txBody>
      </p:sp>
    </p:spTree>
    <p:extLst>
      <p:ext uri="{BB962C8B-B14F-4D97-AF65-F5344CB8AC3E}">
        <p14:creationId xmlns:p14="http://schemas.microsoft.com/office/powerpoint/2010/main" val="177370264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31299"/>
            <a:ext cx="10515600" cy="1325563"/>
          </a:xfrm>
        </p:spPr>
        <p:txBody>
          <a:bodyPr>
            <a:normAutofit/>
          </a:bodyPr>
          <a:lstStyle/>
          <a:p>
            <a:r>
              <a:rPr lang="en-US" sz="5333" b="1" dirty="0">
                <a:solidFill>
                  <a:srgbClr val="00B0F0"/>
                </a:solidFill>
              </a:rPr>
              <a:t>Principle of Suitability</a:t>
            </a:r>
          </a:p>
        </p:txBody>
      </p:sp>
      <p:sp>
        <p:nvSpPr>
          <p:cNvPr id="6" name="Content Placeholder 5"/>
          <p:cNvSpPr>
            <a:spLocks noGrp="1"/>
          </p:cNvSpPr>
          <p:nvPr>
            <p:ph sz="half" idx="1"/>
          </p:nvPr>
        </p:nvSpPr>
        <p:spPr>
          <a:xfrm>
            <a:off x="414293" y="1157468"/>
            <a:ext cx="6448636" cy="5298077"/>
          </a:xfrm>
        </p:spPr>
        <p:txBody>
          <a:bodyPr>
            <a:normAutofit fontScale="32500" lnSpcReduction="20000"/>
          </a:bodyPr>
          <a:lstStyle/>
          <a:p>
            <a:pPr marL="628635" lvl="1" indent="-446077">
              <a:lnSpc>
                <a:spcPct val="110000"/>
              </a:lnSpc>
              <a:spcBef>
                <a:spcPts val="0"/>
              </a:spcBef>
              <a:spcAft>
                <a:spcPts val="1200"/>
              </a:spcAft>
              <a:buClr>
                <a:schemeClr val="accent6">
                  <a:lumMod val="75000"/>
                </a:schemeClr>
              </a:buClr>
            </a:pPr>
            <a:r>
              <a:rPr lang="en-GB" sz="6200" b="1" dirty="0">
                <a:solidFill>
                  <a:srgbClr val="2899FC"/>
                </a:solidFill>
              </a:rPr>
              <a:t>Range of care options </a:t>
            </a:r>
            <a:r>
              <a:rPr lang="en-GB" sz="6200" dirty="0"/>
              <a:t>must be available</a:t>
            </a:r>
          </a:p>
          <a:p>
            <a:pPr marL="628635" lvl="1" indent="-446077">
              <a:lnSpc>
                <a:spcPct val="110000"/>
              </a:lnSpc>
              <a:spcBef>
                <a:spcPts val="0"/>
              </a:spcBef>
              <a:spcAft>
                <a:spcPts val="1200"/>
              </a:spcAft>
              <a:buClr>
                <a:schemeClr val="accent6">
                  <a:lumMod val="75000"/>
                </a:schemeClr>
              </a:buClr>
            </a:pPr>
            <a:r>
              <a:rPr lang="en-GB" sz="6200" dirty="0"/>
              <a:t>Meet the specific needs of the child concerned: </a:t>
            </a:r>
            <a:r>
              <a:rPr lang="en-GB" sz="6200" b="1" dirty="0">
                <a:solidFill>
                  <a:srgbClr val="2899FC"/>
                </a:solidFill>
              </a:rPr>
              <a:t>case-by-case basis</a:t>
            </a:r>
            <a:r>
              <a:rPr lang="en-GB" sz="6200" dirty="0"/>
              <a:t>, catering to his/her characteristics and situation, promoting appropriate long-term stable solution(s)</a:t>
            </a:r>
          </a:p>
          <a:p>
            <a:pPr marL="628635" lvl="1" indent="-446077">
              <a:lnSpc>
                <a:spcPct val="110000"/>
              </a:lnSpc>
              <a:spcBef>
                <a:spcPts val="0"/>
              </a:spcBef>
              <a:spcAft>
                <a:spcPts val="1200"/>
              </a:spcAft>
              <a:buClr>
                <a:schemeClr val="accent6">
                  <a:lumMod val="75000"/>
                </a:schemeClr>
              </a:buClr>
            </a:pPr>
            <a:r>
              <a:rPr lang="en-GB" sz="6200" b="1" dirty="0">
                <a:solidFill>
                  <a:srgbClr val="2899FC"/>
                </a:solidFill>
              </a:rPr>
              <a:t>Minimum standards</a:t>
            </a:r>
            <a:r>
              <a:rPr lang="en-GB" sz="6200" dirty="0"/>
              <a:t>: human resources; access to basic services; integrated within the community; contact with parents/family; protection from violence/exploitation</a:t>
            </a:r>
          </a:p>
          <a:p>
            <a:pPr marL="628635" lvl="1" indent="-446077">
              <a:lnSpc>
                <a:spcPct val="110000"/>
              </a:lnSpc>
              <a:spcBef>
                <a:spcPts val="0"/>
              </a:spcBef>
              <a:spcAft>
                <a:spcPts val="1200"/>
              </a:spcAft>
              <a:buClr>
                <a:schemeClr val="accent6">
                  <a:lumMod val="75000"/>
                </a:schemeClr>
              </a:buClr>
            </a:pPr>
            <a:r>
              <a:rPr lang="en-GB" sz="6200" b="1" dirty="0">
                <a:solidFill>
                  <a:srgbClr val="2899FC"/>
                </a:solidFill>
              </a:rPr>
              <a:t>Monitoring and regulation </a:t>
            </a:r>
            <a:r>
              <a:rPr lang="en-GB" sz="6200" dirty="0"/>
              <a:t>mechanism in place</a:t>
            </a:r>
          </a:p>
          <a:p>
            <a:pPr marL="628635" lvl="1" indent="-446077">
              <a:lnSpc>
                <a:spcPct val="110000"/>
              </a:lnSpc>
              <a:spcBef>
                <a:spcPts val="0"/>
              </a:spcBef>
              <a:spcAft>
                <a:spcPts val="1200"/>
              </a:spcAft>
              <a:buClr>
                <a:schemeClr val="accent6">
                  <a:lumMod val="75000"/>
                </a:schemeClr>
              </a:buClr>
            </a:pPr>
            <a:r>
              <a:rPr lang="en-GB" sz="6200" dirty="0"/>
              <a:t>Priority given to </a:t>
            </a:r>
            <a:r>
              <a:rPr lang="en-GB" sz="6200" b="1" dirty="0">
                <a:solidFill>
                  <a:srgbClr val="2899FC"/>
                </a:solidFill>
              </a:rPr>
              <a:t>family and community based solutions</a:t>
            </a:r>
          </a:p>
          <a:p>
            <a:pPr marL="628635" lvl="1" indent="-446077">
              <a:lnSpc>
                <a:spcPct val="110000"/>
              </a:lnSpc>
              <a:spcBef>
                <a:spcPts val="0"/>
              </a:spcBef>
              <a:spcAft>
                <a:spcPts val="1200"/>
              </a:spcAft>
              <a:buClr>
                <a:schemeClr val="accent6">
                  <a:lumMod val="75000"/>
                </a:schemeClr>
              </a:buClr>
            </a:pPr>
            <a:r>
              <a:rPr lang="en-GB" sz="6200" dirty="0"/>
              <a:t>Every child must have </a:t>
            </a:r>
            <a:r>
              <a:rPr lang="en-US" sz="6200" b="1" dirty="0">
                <a:solidFill>
                  <a:srgbClr val="2899FC"/>
                </a:solidFill>
              </a:rPr>
              <a:t>legal guardian </a:t>
            </a:r>
            <a:r>
              <a:rPr lang="en-US" sz="6200" dirty="0"/>
              <a:t>or other recognized responsible adult or competent public body </a:t>
            </a:r>
            <a:r>
              <a:rPr lang="en-US" sz="6200" u="sng" dirty="0"/>
              <a:t>at any time</a:t>
            </a:r>
            <a:r>
              <a:rPr lang="en-US" sz="6200" dirty="0"/>
              <a:t>.</a:t>
            </a:r>
          </a:p>
          <a:p>
            <a:endParaRPr lang="en-US" dirty="0"/>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62929" y="1423169"/>
            <a:ext cx="5156651" cy="3431053"/>
          </a:xfrm>
          <a:prstGeom prst="rect">
            <a:avLst/>
          </a:prstGeom>
        </p:spPr>
      </p:pic>
    </p:spTree>
    <p:extLst>
      <p:ext uri="{BB962C8B-B14F-4D97-AF65-F5344CB8AC3E}">
        <p14:creationId xmlns:p14="http://schemas.microsoft.com/office/powerpoint/2010/main" val="236388785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stretch>
            <a:fillRect/>
          </a:stretch>
        </p:blipFill>
        <p:spPr>
          <a:xfrm>
            <a:off x="0" y="25264"/>
            <a:ext cx="12192000" cy="6832737"/>
          </a:xfrm>
          <a:prstGeom prst="rect">
            <a:avLst/>
          </a:prstGeom>
        </p:spPr>
      </p:pic>
    </p:spTree>
    <p:extLst>
      <p:ext uri="{BB962C8B-B14F-4D97-AF65-F5344CB8AC3E}">
        <p14:creationId xmlns:p14="http://schemas.microsoft.com/office/powerpoint/2010/main" val="407040797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609600" y="274639"/>
            <a:ext cx="10972800" cy="1143000"/>
          </a:xfrm>
          <a:prstGeom prst="rect">
            <a:avLst/>
          </a:prstGeom>
        </p:spPr>
        <p:txBody>
          <a:bodyPr/>
          <a:lstStyle>
            <a:lvl1pPr algn="l" defTabSz="685800" rtl="0" eaLnBrk="1" latinLnBrk="0" hangingPunct="1">
              <a:lnSpc>
                <a:spcPct val="90000"/>
              </a:lnSpc>
              <a:spcBef>
                <a:spcPct val="0"/>
              </a:spcBef>
              <a:buNone/>
              <a:defRPr sz="3600" kern="1200">
                <a:solidFill>
                  <a:srgbClr val="0099FF"/>
                </a:solidFill>
                <a:latin typeface="+mj-lt"/>
                <a:ea typeface="+mj-ea"/>
                <a:cs typeface="+mj-cs"/>
              </a:defRPr>
            </a:lvl1pPr>
          </a:lstStyle>
          <a:p>
            <a:pPr marL="0" marR="0" lvl="0" indent="0" algn="l" defTabSz="685800" rtl="0" eaLnBrk="1" fontAlgn="auto" latinLnBrk="0" hangingPunct="1">
              <a:lnSpc>
                <a:spcPct val="90000"/>
              </a:lnSpc>
              <a:spcBef>
                <a:spcPct val="0"/>
              </a:spcBef>
              <a:spcAft>
                <a:spcPts val="0"/>
              </a:spcAft>
              <a:buClrTx/>
              <a:buSzTx/>
              <a:buFontTx/>
              <a:buNone/>
              <a:tabLst/>
              <a:defRPr/>
            </a:pPr>
            <a:r>
              <a:rPr kumimoji="0" lang="en-US" sz="4800" b="0" i="0" u="none" strike="noStrike" kern="1200" cap="none" spc="0" normalizeH="0" baseline="0" noProof="0" dirty="0">
                <a:ln>
                  <a:noFill/>
                </a:ln>
                <a:solidFill>
                  <a:srgbClr val="0099FF"/>
                </a:solidFill>
                <a:effectLst/>
                <a:uLnTx/>
                <a:uFillTx/>
                <a:latin typeface="Arial" charset="0"/>
                <a:ea typeface="Arial" charset="0"/>
                <a:cs typeface="Arial" charset="0"/>
              </a:rPr>
              <a:t>Continuum of Care</a:t>
            </a:r>
          </a:p>
        </p:txBody>
      </p:sp>
      <p:sp>
        <p:nvSpPr>
          <p:cNvPr id="3" name="Content Placeholder 2"/>
          <p:cNvSpPr txBox="1">
            <a:spLocks/>
          </p:cNvSpPr>
          <p:nvPr/>
        </p:nvSpPr>
        <p:spPr>
          <a:xfrm>
            <a:off x="4636339" y="1417639"/>
            <a:ext cx="7301653" cy="4915916"/>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4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24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24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2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2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171450" marR="0" lvl="0" indent="-171450" algn="l" defTabSz="685800" rtl="0" eaLnBrk="1" fontAlgn="auto" latinLnBrk="0" hangingPunct="1">
              <a:lnSpc>
                <a:spcPct val="90000"/>
              </a:lnSpc>
              <a:spcBef>
                <a:spcPts val="75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prstClr val="black"/>
              </a:solidFill>
              <a:effectLst/>
              <a:uLnTx/>
              <a:uFillTx/>
              <a:latin typeface="Arial" charset="0"/>
              <a:ea typeface="Arial" charset="0"/>
              <a:cs typeface="Arial" charset="0"/>
            </a:endParaRPr>
          </a:p>
        </p:txBody>
      </p:sp>
      <p:sp>
        <p:nvSpPr>
          <p:cNvPr id="9" name="Content Placeholder 8"/>
          <p:cNvSpPr>
            <a:spLocks noGrp="1"/>
          </p:cNvSpPr>
          <p:nvPr>
            <p:ph idx="1"/>
          </p:nvPr>
        </p:nvSpPr>
        <p:spPr>
          <a:xfrm>
            <a:off x="6056786" y="251782"/>
            <a:ext cx="5298601" cy="5609269"/>
          </a:xfrm>
        </p:spPr>
        <p:txBody>
          <a:bodyPr>
            <a:normAutofit fontScale="25000" lnSpcReduction="20000"/>
          </a:bodyPr>
          <a:lstStyle/>
          <a:p>
            <a:r>
              <a:rPr lang="en-US" sz="9600" dirty="0">
                <a:solidFill>
                  <a:srgbClr val="00B0F0"/>
                </a:solidFill>
              </a:rPr>
              <a:t>Kinship care (informal care):  </a:t>
            </a:r>
            <a:r>
              <a:rPr lang="en-US" sz="9600" dirty="0"/>
              <a:t>family-based care within the child’s extended family or with close friends of the family known to the child, whether formal or informal in nature</a:t>
            </a:r>
          </a:p>
          <a:p>
            <a:r>
              <a:rPr lang="en-US" sz="9600" dirty="0">
                <a:solidFill>
                  <a:srgbClr val="00B0F0"/>
                </a:solidFill>
              </a:rPr>
              <a:t>Foster care: </a:t>
            </a:r>
            <a:r>
              <a:rPr lang="en-US" sz="9600" dirty="0"/>
              <a:t>children placed by a competent authority for the purpose of alternative care in the domestic environment of a family other than the children’s own family, that has been selected, qualified, approved, and supervised for providing such care</a:t>
            </a:r>
          </a:p>
          <a:p>
            <a:r>
              <a:rPr lang="en-US" sz="9600" dirty="0">
                <a:solidFill>
                  <a:srgbClr val="00B0F0"/>
                </a:solidFill>
              </a:rPr>
              <a:t>Residential care: </a:t>
            </a:r>
            <a:r>
              <a:rPr lang="en-US" sz="9600" dirty="0"/>
              <a:t>care provided in any non-family-based group setting, such as transit centers in emergency situations and other short and long-term residential care facilities including group homes   </a:t>
            </a:r>
          </a:p>
          <a:p>
            <a:r>
              <a:rPr lang="en-US" sz="9600" dirty="0">
                <a:solidFill>
                  <a:srgbClr val="00B0F0"/>
                </a:solidFill>
              </a:rPr>
              <a:t>Supervised independent living arrangements</a:t>
            </a:r>
            <a:endParaRPr lang="en-US" sz="9600" dirty="0"/>
          </a:p>
          <a:p>
            <a:endParaRPr lang="en-US" dirty="0"/>
          </a:p>
        </p:txBody>
      </p:sp>
      <p:sp>
        <p:nvSpPr>
          <p:cNvPr id="6" name="Footer Placeholder 4"/>
          <p:cNvSpPr>
            <a:spLocks noGrp="1"/>
          </p:cNvSpPr>
          <p:nvPr>
            <p:ph type="ftr" sz="quarter" idx="11"/>
          </p:nvPr>
        </p:nvSpPr>
        <p:spPr>
          <a:xfrm>
            <a:off x="5504157" y="6333494"/>
            <a:ext cx="5259329" cy="365125"/>
          </a:xfrm>
          <a:prstGeom prst="rect">
            <a:avLst/>
          </a:prstGeom>
        </p:spPr>
        <p:txBody>
          <a:bodyPr/>
          <a:lstStyle>
            <a:lvl1pPr algn="r">
              <a:defRPr sz="1200" b="0">
                <a:solidFill>
                  <a:schemeClr val="bg1">
                    <a:lumMod val="50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lumMod val="50000"/>
                  </a:prstClr>
                </a:solidFill>
                <a:effectLst/>
                <a:uLnTx/>
                <a:uFillTx/>
                <a:latin typeface="Arial" charset="0"/>
                <a:ea typeface="Arial" charset="0"/>
                <a:cs typeface="Arial" charset="0"/>
              </a:rPr>
              <a:t>Guidelines for the Alternative Care of Children – </a:t>
            </a:r>
            <a:r>
              <a:rPr kumimoji="0" lang="en-US" sz="1200" b="1" i="0" u="none" strike="noStrike" kern="1200" cap="none" spc="0" normalizeH="0" baseline="0" noProof="0" dirty="0">
                <a:ln>
                  <a:noFill/>
                </a:ln>
                <a:solidFill>
                  <a:srgbClr val="2899FC"/>
                </a:solidFill>
                <a:effectLst/>
                <a:uLnTx/>
                <a:uFillTx/>
                <a:latin typeface="Arial" charset="0"/>
                <a:ea typeface="Arial" charset="0"/>
                <a:cs typeface="Arial" charset="0"/>
              </a:rPr>
              <a:t>UNICEF</a:t>
            </a:r>
            <a:r>
              <a:rPr kumimoji="0" lang="en-US" sz="1200" b="0" i="0" u="none" strike="noStrike" kern="1200" cap="none" spc="0" normalizeH="0" baseline="0" noProof="0" dirty="0">
                <a:ln>
                  <a:noFill/>
                </a:ln>
                <a:solidFill>
                  <a:srgbClr val="2899FC"/>
                </a:solidFill>
                <a:effectLst/>
                <a:uLnTx/>
                <a:uFillTx/>
                <a:latin typeface="Arial" charset="0"/>
                <a:ea typeface="Arial" charset="0"/>
                <a:cs typeface="Arial" charset="0"/>
              </a:rPr>
              <a:t> for every child</a:t>
            </a:r>
          </a:p>
        </p:txBody>
      </p:sp>
      <p:sp>
        <p:nvSpPr>
          <p:cNvPr id="4" name="Slide Number Placeholder 5"/>
          <p:cNvSpPr>
            <a:spLocks noGrp="1"/>
          </p:cNvSpPr>
          <p:nvPr>
            <p:ph type="sldNum" sz="quarter" idx="12"/>
          </p:nvPr>
        </p:nvSpPr>
        <p:spPr>
          <a:xfrm>
            <a:off x="8706085" y="6356351"/>
            <a:ext cx="2743200" cy="365125"/>
          </a:xfrm>
          <a:prstGeom prst="rect">
            <a:avLst/>
          </a:prstGeom>
        </p:spPr>
        <p:txBody>
          <a:bodyPr/>
          <a:lstStyle>
            <a:lvl1pPr algn="l">
              <a:defRPr sz="1200">
                <a:solidFill>
                  <a:srgbClr val="7F7F7F"/>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C15E4355-C1EE-2A42-B28B-63C6333920E9}" type="slidenum">
              <a:rPr kumimoji="0" lang="en-US" sz="1200" b="0" i="0" u="none" strike="noStrike" kern="1200" cap="none" spc="0" normalizeH="0" baseline="0" noProof="0" smtClean="0">
                <a:ln>
                  <a:noFill/>
                </a:ln>
                <a:solidFill>
                  <a:srgbClr val="7F7F7F"/>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en-US" sz="1200" b="0" i="0" u="none" strike="noStrike" kern="1200" cap="none" spc="0" normalizeH="0" baseline="0" noProof="0" dirty="0">
              <a:ln>
                <a:noFill/>
              </a:ln>
              <a:solidFill>
                <a:srgbClr val="7F7F7F"/>
              </a:solidFill>
              <a:effectLst/>
              <a:uLnTx/>
              <a:uFillTx/>
              <a:latin typeface="Calibri"/>
              <a:ea typeface="+mn-ea"/>
              <a:cs typeface="+mn-cs"/>
            </a:endParaRP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4009" y="1422153"/>
            <a:ext cx="5572591" cy="3715060"/>
          </a:xfrm>
          <a:prstGeom prst="rect">
            <a:avLst/>
          </a:prstGeom>
        </p:spPr>
      </p:pic>
    </p:spTree>
    <p:extLst>
      <p:ext uri="{BB962C8B-B14F-4D97-AF65-F5344CB8AC3E}">
        <p14:creationId xmlns:p14="http://schemas.microsoft.com/office/powerpoint/2010/main" val="231479245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12747" y="1"/>
            <a:ext cx="4558960" cy="828583"/>
          </a:xfrm>
        </p:spPr>
        <p:txBody>
          <a:bodyPr/>
          <a:lstStyle/>
          <a:p>
            <a:r>
              <a:rPr lang="en-US" dirty="0">
                <a:solidFill>
                  <a:srgbClr val="2690EE"/>
                </a:solidFill>
              </a:rPr>
              <a:t>Kinship Care</a:t>
            </a:r>
          </a:p>
        </p:txBody>
      </p:sp>
      <p:sp>
        <p:nvSpPr>
          <p:cNvPr id="4" name="Text Placeholder 3"/>
          <p:cNvSpPr>
            <a:spLocks noGrp="1"/>
          </p:cNvSpPr>
          <p:nvPr>
            <p:ph type="body" sz="half" idx="2"/>
          </p:nvPr>
        </p:nvSpPr>
        <p:spPr>
          <a:xfrm>
            <a:off x="6320901" y="925976"/>
            <a:ext cx="5515992" cy="5215262"/>
          </a:xfrm>
        </p:spPr>
        <p:txBody>
          <a:bodyPr>
            <a:normAutofit/>
          </a:bodyPr>
          <a:lstStyle/>
          <a:p>
            <a:r>
              <a:rPr lang="en-US" sz="2400" b="1" dirty="0"/>
              <a:t>Family-based care </a:t>
            </a:r>
            <a:r>
              <a:rPr lang="en-US" sz="2400" dirty="0"/>
              <a:t>within the child’s extended family or with close friends of the family known to the child, whether formal or informal in nature (Article 29 AC Guidelines) </a:t>
            </a:r>
          </a:p>
          <a:p>
            <a:r>
              <a:rPr lang="en-US" sz="2400" dirty="0"/>
              <a:t>States must ensure the welfare and protection of children in </a:t>
            </a:r>
            <a:r>
              <a:rPr lang="en-US" sz="2400" b="1" dirty="0">
                <a:solidFill>
                  <a:srgbClr val="2899FC"/>
                </a:solidFill>
              </a:rPr>
              <a:t>informal care </a:t>
            </a:r>
            <a:r>
              <a:rPr lang="en-US" sz="2400" dirty="0"/>
              <a:t>(Art.18 AC Guidelines)</a:t>
            </a:r>
          </a:p>
          <a:p>
            <a:r>
              <a:rPr lang="en-US" sz="2400" dirty="0"/>
              <a:t>Does not require </a:t>
            </a:r>
            <a:r>
              <a:rPr lang="en-US" sz="2400" b="1" u="sng" dirty="0">
                <a:solidFill>
                  <a:srgbClr val="2899FC"/>
                </a:solidFill>
              </a:rPr>
              <a:t>formalization</a:t>
            </a:r>
            <a:r>
              <a:rPr lang="en-US" sz="2400" dirty="0">
                <a:solidFill>
                  <a:srgbClr val="2899FC"/>
                </a:solidFill>
              </a:rPr>
              <a:t> </a:t>
            </a:r>
            <a:r>
              <a:rPr lang="en-US" sz="2400" dirty="0"/>
              <a:t>but encourages </a:t>
            </a:r>
            <a:r>
              <a:rPr lang="en-US" sz="2400" dirty="0" err="1"/>
              <a:t>carers</a:t>
            </a:r>
            <a:r>
              <a:rPr lang="en-US" sz="2400" dirty="0"/>
              <a:t> to notify the authorities so they can receive appropriate support, and, if appropriate, encourage them to formalize arrangements (Art. 56 AC Guidelines)</a:t>
            </a:r>
          </a:p>
          <a:p>
            <a:endParaRPr lang="en-US" sz="1867" dirty="0"/>
          </a:p>
          <a:p>
            <a:endParaRPr lang="en-US" sz="1867" dirty="0"/>
          </a:p>
          <a:p>
            <a:endParaRPr lang="en-US" dirty="0"/>
          </a:p>
        </p:txBody>
      </p:sp>
      <p:pic>
        <p:nvPicPr>
          <p:cNvPr id="8" name="Content Placeholder 7"/>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1320019"/>
            <a:ext cx="6172200" cy="4114800"/>
          </a:xfrm>
        </p:spPr>
      </p:pic>
    </p:spTree>
    <p:extLst>
      <p:ext uri="{BB962C8B-B14F-4D97-AF65-F5344CB8AC3E}">
        <p14:creationId xmlns:p14="http://schemas.microsoft.com/office/powerpoint/2010/main" val="32316238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5868987" y="206584"/>
            <a:ext cx="10972800" cy="1143000"/>
          </a:xfrm>
          <a:prstGeom prst="rect">
            <a:avLst/>
          </a:prstGeom>
        </p:spPr>
        <p:txBody>
          <a:bodyPr/>
          <a:lstStyle>
            <a:lvl1pPr algn="l" defTabSz="685800" rtl="0" eaLnBrk="1" latinLnBrk="0" hangingPunct="1">
              <a:lnSpc>
                <a:spcPct val="90000"/>
              </a:lnSpc>
              <a:spcBef>
                <a:spcPct val="0"/>
              </a:spcBef>
              <a:buNone/>
              <a:defRPr sz="3600" kern="1200">
                <a:solidFill>
                  <a:srgbClr val="0099FF"/>
                </a:solidFill>
                <a:latin typeface="+mj-lt"/>
                <a:ea typeface="+mj-ea"/>
                <a:cs typeface="+mj-cs"/>
              </a:defRPr>
            </a:lvl1pPr>
          </a:lstStyle>
          <a:p>
            <a:pPr marL="0" marR="0" lvl="0" indent="0" algn="l" defTabSz="685800" rtl="0" eaLnBrk="1" fontAlgn="auto" latinLnBrk="0" hangingPunct="1">
              <a:lnSpc>
                <a:spcPct val="90000"/>
              </a:lnSpc>
              <a:spcBef>
                <a:spcPct val="0"/>
              </a:spcBef>
              <a:spcAft>
                <a:spcPts val="0"/>
              </a:spcAft>
              <a:buClrTx/>
              <a:buSzTx/>
              <a:buFontTx/>
              <a:buNone/>
              <a:tabLst/>
              <a:defRPr/>
            </a:pPr>
            <a:r>
              <a:rPr kumimoji="0" lang="en-US" sz="4800" b="0" i="0" u="none" strike="noStrike" kern="1200" cap="none" spc="0" normalizeH="0" baseline="0" noProof="0" dirty="0">
                <a:ln>
                  <a:noFill/>
                </a:ln>
                <a:solidFill>
                  <a:srgbClr val="0099FF"/>
                </a:solidFill>
                <a:effectLst/>
                <a:uLnTx/>
                <a:uFillTx/>
                <a:latin typeface="Arial" charset="0"/>
                <a:ea typeface="Arial" charset="0"/>
                <a:cs typeface="Arial" charset="0"/>
              </a:rPr>
              <a:t>Residential Care</a:t>
            </a:r>
          </a:p>
        </p:txBody>
      </p:sp>
      <p:sp>
        <p:nvSpPr>
          <p:cNvPr id="3" name="Content Placeholder 2"/>
          <p:cNvSpPr txBox="1">
            <a:spLocks/>
          </p:cNvSpPr>
          <p:nvPr/>
        </p:nvSpPr>
        <p:spPr>
          <a:xfrm>
            <a:off x="4636339" y="1417639"/>
            <a:ext cx="7301653" cy="4915916"/>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4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24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24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2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2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171450" marR="0" lvl="0" indent="-171450" algn="l" defTabSz="685800" rtl="0" eaLnBrk="1" fontAlgn="auto" latinLnBrk="0" hangingPunct="1">
              <a:lnSpc>
                <a:spcPct val="90000"/>
              </a:lnSpc>
              <a:spcBef>
                <a:spcPts val="75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prstClr val="black"/>
              </a:solidFill>
              <a:effectLst/>
              <a:uLnTx/>
              <a:uFillTx/>
              <a:latin typeface="Arial" charset="0"/>
              <a:ea typeface="Arial" charset="0"/>
              <a:cs typeface="Arial" charset="0"/>
            </a:endParaRPr>
          </a:p>
        </p:txBody>
      </p:sp>
      <p:sp>
        <p:nvSpPr>
          <p:cNvPr id="9" name="Content Placeholder 8"/>
          <p:cNvSpPr>
            <a:spLocks noGrp="1"/>
          </p:cNvSpPr>
          <p:nvPr>
            <p:ph idx="1"/>
          </p:nvPr>
        </p:nvSpPr>
        <p:spPr>
          <a:xfrm>
            <a:off x="5696129" y="893194"/>
            <a:ext cx="5298601" cy="5200657"/>
          </a:xfrm>
        </p:spPr>
        <p:txBody>
          <a:bodyPr>
            <a:noAutofit/>
          </a:bodyPr>
          <a:lstStyle/>
          <a:p>
            <a:r>
              <a:rPr lang="en-US" sz="2133" dirty="0"/>
              <a:t>Use of residential care should be </a:t>
            </a:r>
            <a:r>
              <a:rPr lang="en-US" sz="2133" b="1" dirty="0">
                <a:solidFill>
                  <a:srgbClr val="2899FC"/>
                </a:solidFill>
              </a:rPr>
              <a:t>limited</a:t>
            </a:r>
            <a:r>
              <a:rPr lang="en-US" sz="2133" dirty="0">
                <a:solidFill>
                  <a:srgbClr val="2899FC"/>
                </a:solidFill>
              </a:rPr>
              <a:t> </a:t>
            </a:r>
            <a:r>
              <a:rPr lang="en-US" sz="2133" dirty="0"/>
              <a:t>to cases where such a setting is specifically appropriate, necessary and constructive for the individual child concerned and in his/her best interests (Art. 21). RHCs should comply to standards.</a:t>
            </a:r>
          </a:p>
          <a:p>
            <a:r>
              <a:rPr lang="en-US" sz="2133" dirty="0"/>
              <a:t>In accordance with the predominant opinion of experts, alternative care for young children, especially those </a:t>
            </a:r>
            <a:r>
              <a:rPr lang="en-US" sz="2133" b="1" dirty="0">
                <a:solidFill>
                  <a:srgbClr val="2899FC"/>
                </a:solidFill>
              </a:rPr>
              <a:t>under the age of 3 years</a:t>
            </a:r>
            <a:r>
              <a:rPr lang="en-US" sz="2133" dirty="0"/>
              <a:t>, should be provided in family-based settings  (Art. 22)</a:t>
            </a:r>
          </a:p>
          <a:p>
            <a:r>
              <a:rPr lang="en-US" sz="2133" b="1" dirty="0">
                <a:solidFill>
                  <a:srgbClr val="2899FC"/>
                </a:solidFill>
              </a:rPr>
              <a:t>Elimination of large scale institutions </a:t>
            </a:r>
            <a:r>
              <a:rPr lang="en-US" sz="2133" dirty="0"/>
              <a:t>and development of alternatives in the context of an overall </a:t>
            </a:r>
            <a:r>
              <a:rPr lang="en-US" sz="2133" dirty="0" err="1"/>
              <a:t>deinstitutionalisation</a:t>
            </a:r>
            <a:r>
              <a:rPr lang="en-US" sz="2133" dirty="0"/>
              <a:t> strategy (Art. 23)</a:t>
            </a:r>
          </a:p>
          <a:p>
            <a:endParaRPr lang="en-US" sz="1867" dirty="0"/>
          </a:p>
        </p:txBody>
      </p:sp>
      <p:sp>
        <p:nvSpPr>
          <p:cNvPr id="4" name="Slide Number Placeholder 5"/>
          <p:cNvSpPr>
            <a:spLocks noGrp="1"/>
          </p:cNvSpPr>
          <p:nvPr>
            <p:ph type="sldNum" sz="quarter" idx="12"/>
          </p:nvPr>
        </p:nvSpPr>
        <p:spPr>
          <a:xfrm>
            <a:off x="8706085" y="6356351"/>
            <a:ext cx="2743200" cy="365125"/>
          </a:xfrm>
          <a:prstGeom prst="rect">
            <a:avLst/>
          </a:prstGeom>
        </p:spPr>
        <p:txBody>
          <a:bodyPr/>
          <a:lstStyle>
            <a:lvl1pPr algn="l">
              <a:defRPr sz="1200">
                <a:solidFill>
                  <a:srgbClr val="7F7F7F"/>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C15E4355-C1EE-2A42-B28B-63C6333920E9}" type="slidenum">
              <a:rPr kumimoji="0" lang="en-US" sz="1200" b="0" i="0" u="none" strike="noStrike" kern="1200" cap="none" spc="0" normalizeH="0" baseline="0" noProof="0" smtClean="0">
                <a:ln>
                  <a:noFill/>
                </a:ln>
                <a:solidFill>
                  <a:srgbClr val="7F7F7F"/>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56</a:t>
            </a:fld>
            <a:endParaRPr kumimoji="0" lang="en-US" sz="1200" b="0" i="0" u="none" strike="noStrike" kern="1200" cap="none" spc="0" normalizeH="0" baseline="0" noProof="0" dirty="0">
              <a:ln>
                <a:noFill/>
              </a:ln>
              <a:solidFill>
                <a:srgbClr val="7F7F7F"/>
              </a:solidFill>
              <a:effectLst/>
              <a:uLnTx/>
              <a:uFillTx/>
              <a:latin typeface="Calibri"/>
              <a:ea typeface="+mn-ea"/>
              <a:cs typeface="+mn-cs"/>
            </a:endParaRPr>
          </a:p>
        </p:txBody>
      </p:sp>
      <p:pic>
        <p:nvPicPr>
          <p:cNvPr id="8" name="Picture 7"/>
          <p:cNvPicPr>
            <a:picLocks noChangeAspect="1"/>
          </p:cNvPicPr>
          <p:nvPr/>
        </p:nvPicPr>
        <p:blipFill>
          <a:blip r:embed="rId3"/>
          <a:stretch>
            <a:fillRect/>
          </a:stretch>
        </p:blipFill>
        <p:spPr>
          <a:xfrm>
            <a:off x="1" y="0"/>
            <a:ext cx="5143500" cy="6858000"/>
          </a:xfrm>
          <a:prstGeom prst="rect">
            <a:avLst/>
          </a:prstGeom>
        </p:spPr>
      </p:pic>
    </p:spTree>
    <p:extLst>
      <p:ext uri="{BB962C8B-B14F-4D97-AF65-F5344CB8AC3E}">
        <p14:creationId xmlns:p14="http://schemas.microsoft.com/office/powerpoint/2010/main" val="400049765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415925"/>
          </a:xfrm>
        </p:spPr>
        <p:txBody>
          <a:bodyPr>
            <a:normAutofit fontScale="90000"/>
          </a:bodyPr>
          <a:lstStyle/>
          <a:p>
            <a:r>
              <a:rPr lang="en-US" b="1" dirty="0"/>
              <a:t>FOSTER CARE</a:t>
            </a:r>
          </a:p>
        </p:txBody>
      </p:sp>
      <p:sp>
        <p:nvSpPr>
          <p:cNvPr id="3" name="Content Placeholder 2"/>
          <p:cNvSpPr>
            <a:spLocks noGrp="1"/>
          </p:cNvSpPr>
          <p:nvPr>
            <p:ph idx="1"/>
          </p:nvPr>
        </p:nvSpPr>
        <p:spPr>
          <a:xfrm>
            <a:off x="838200" y="781050"/>
            <a:ext cx="10515600" cy="5395913"/>
          </a:xfrm>
        </p:spPr>
        <p:txBody>
          <a:bodyPr>
            <a:normAutofit/>
          </a:bodyPr>
          <a:lstStyle/>
          <a:p>
            <a:r>
              <a:rPr lang="en-US"/>
              <a:t>In Ghana, the administrative body in charge of placement of children in foster care is the Department of Social Welfare (DSW).</a:t>
            </a:r>
          </a:p>
          <a:p>
            <a:r>
              <a:rPr lang="en-US"/>
              <a:t>DSW is mandated by the Children’s Act, 1998, as amended by the Children’s (Amendment) Act, 2016 (Act 937) to receive applications and place children with prospective foster parents.</a:t>
            </a:r>
          </a:p>
          <a:p>
            <a:r>
              <a:rPr lang="en-US"/>
              <a:t>This Act is backed by the Foster Care Regulations, 2018 (LI 2361).</a:t>
            </a:r>
          </a:p>
          <a:p>
            <a:r>
              <a:rPr lang="en-US"/>
              <a:t>With support from UNICEF, the DSW has developed the foster care operational manual (2018), Foster parent training manual (2018) , National Standards Foster Care, 2020 to help strengthen formal foster care in Ghana.</a:t>
            </a:r>
          </a:p>
          <a:p>
            <a:r>
              <a:rPr lang="en-US"/>
              <a:t>All districts should carry out recruitment drives to enable the Dept. train and retain a pool of foster parents.</a:t>
            </a:r>
          </a:p>
          <a:p>
            <a:endParaRPr lang="en-US" dirty="0"/>
          </a:p>
        </p:txBody>
      </p:sp>
    </p:spTree>
    <p:extLst>
      <p:ext uri="{BB962C8B-B14F-4D97-AF65-F5344CB8AC3E}">
        <p14:creationId xmlns:p14="http://schemas.microsoft.com/office/powerpoint/2010/main" val="210831319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ADOPTION</a:t>
            </a:r>
          </a:p>
        </p:txBody>
      </p:sp>
      <p:sp>
        <p:nvSpPr>
          <p:cNvPr id="3" name="Content Placeholder 2"/>
          <p:cNvSpPr>
            <a:spLocks noGrp="1"/>
          </p:cNvSpPr>
          <p:nvPr>
            <p:ph idx="1"/>
          </p:nvPr>
        </p:nvSpPr>
        <p:spPr/>
        <p:txBody>
          <a:bodyPr/>
          <a:lstStyle/>
          <a:p>
            <a:r>
              <a:rPr lang="en-US" dirty="0"/>
              <a:t>Adoption is a legal process that ensures the permanent transfer of parental responsibilities for a child to an adoptive parent.</a:t>
            </a:r>
          </a:p>
          <a:p>
            <a:r>
              <a:rPr lang="en-US" dirty="0"/>
              <a:t>Adoption therefore is the legal process by which a person (child) becomes a lawful member of a family different from their birth family.</a:t>
            </a:r>
          </a:p>
          <a:p>
            <a:r>
              <a:rPr lang="en-US" dirty="0"/>
              <a:t>There are two categories of adoption, namely in-country adoption and inter-country adoption.</a:t>
            </a:r>
          </a:p>
          <a:p>
            <a:r>
              <a:rPr lang="en-US" dirty="0"/>
              <a:t>These are further broken down into in-country relative, in-country non-relative, inter-country relative and inter-country non-relative.</a:t>
            </a:r>
          </a:p>
          <a:p>
            <a:pPr marL="0" indent="0">
              <a:buNone/>
            </a:pPr>
            <a:endParaRPr lang="en-US" dirty="0"/>
          </a:p>
        </p:txBody>
      </p:sp>
    </p:spTree>
    <p:extLst>
      <p:ext uri="{BB962C8B-B14F-4D97-AF65-F5344CB8AC3E}">
        <p14:creationId xmlns:p14="http://schemas.microsoft.com/office/powerpoint/2010/main" val="349512213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835025"/>
          </a:xfrm>
        </p:spPr>
        <p:txBody>
          <a:bodyPr/>
          <a:lstStyle/>
          <a:p>
            <a:r>
              <a:rPr lang="en-US" b="1" dirty="0"/>
              <a:t>ADOPTION</a:t>
            </a:r>
            <a:r>
              <a:rPr lang="en-US" dirty="0"/>
              <a:t>  </a:t>
            </a:r>
          </a:p>
        </p:txBody>
      </p:sp>
      <p:sp>
        <p:nvSpPr>
          <p:cNvPr id="3" name="Content Placeholder 2"/>
          <p:cNvSpPr>
            <a:spLocks noGrp="1"/>
          </p:cNvSpPr>
          <p:nvPr>
            <p:ph idx="1"/>
          </p:nvPr>
        </p:nvSpPr>
        <p:spPr>
          <a:xfrm>
            <a:off x="838200" y="1200150"/>
            <a:ext cx="10515600" cy="4976813"/>
          </a:xfrm>
        </p:spPr>
        <p:txBody>
          <a:bodyPr/>
          <a:lstStyle/>
          <a:p>
            <a:r>
              <a:rPr lang="en-US" dirty="0"/>
              <a:t>The adoption law has been amended to give more protection to children. The children’s (Amendment) Act, 2016 (Act 937) and the adoption regulations, 2018, LI 2360 are the laws governing adoption in Ghana.</a:t>
            </a:r>
          </a:p>
          <a:p>
            <a:r>
              <a:rPr lang="en-US" dirty="0"/>
              <a:t>Age Limitation: For relative adoption, 21 years minimum and 65 years maximum</a:t>
            </a:r>
          </a:p>
          <a:p>
            <a:r>
              <a:rPr lang="en-US" dirty="0"/>
              <a:t>In-country non-relative – 25 years minimum and 55 years maximum</a:t>
            </a:r>
          </a:p>
          <a:p>
            <a:r>
              <a:rPr lang="en-US" dirty="0"/>
              <a:t>Inter-country non-relative – 25 years minimum and 50 years maximum.</a:t>
            </a:r>
          </a:p>
          <a:p>
            <a:pPr marL="0" indent="0">
              <a:buNone/>
            </a:pPr>
            <a:endParaRPr lang="en-US" dirty="0"/>
          </a:p>
          <a:p>
            <a:pPr marL="0" indent="0">
              <a:buNone/>
            </a:pPr>
            <a:r>
              <a:rPr lang="en-US" dirty="0">
                <a:solidFill>
                  <a:srgbClr val="FF0000"/>
                </a:solidFill>
              </a:rPr>
              <a:t>CASE MANAGEMENT IS KEY IN ALTERNATIVE CARE SYSTEM</a:t>
            </a:r>
          </a:p>
        </p:txBody>
      </p:sp>
    </p:spTree>
    <p:extLst>
      <p:ext uri="{BB962C8B-B14F-4D97-AF65-F5344CB8AC3E}">
        <p14:creationId xmlns:p14="http://schemas.microsoft.com/office/powerpoint/2010/main" val="13976274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a:extLst>
              <a:ext uri="{FF2B5EF4-FFF2-40B4-BE49-F238E27FC236}">
                <a16:creationId xmlns:a16="http://schemas.microsoft.com/office/drawing/2014/main" id="{F034085A-AEE3-4B15-A6DF-BF1DD749AF73}"/>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943453" y="308293"/>
            <a:ext cx="4328160" cy="5745377"/>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4A9C2402-F945-43FB-9E77-3815AAEB4836}"/>
              </a:ext>
            </a:extLst>
          </p:cNvPr>
          <p:cNvSpPr>
            <a:spLocks noChangeArrowheads="1"/>
          </p:cNvSpPr>
          <p:nvPr/>
        </p:nvSpPr>
        <p:spPr bwMode="auto">
          <a:xfrm>
            <a:off x="643337" y="1944303"/>
            <a:ext cx="2888439" cy="4109367"/>
          </a:xfrm>
          <a:prstGeom prst="rect">
            <a:avLst/>
          </a:prstGeom>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rtlCol="0" anchorCtr="0" compatLnSpc="1">
            <a:prstTxWarp prst="textNoShape">
              <a:avLst/>
            </a:prstTxWarp>
            <a:normAutofit fontScale="92500"/>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182880" algn="l" defTabSz="914400" rtl="0" eaLnBrk="1" fontAlgn="base" latinLnBrk="0" hangingPunct="1">
              <a:lnSpc>
                <a:spcPct val="100000"/>
              </a:lnSpc>
              <a:spcBef>
                <a:spcPct val="0"/>
              </a:spcBef>
              <a:spcAft>
                <a:spcPts val="600"/>
              </a:spcAft>
              <a:buClr>
                <a:prstClr val="black">
                  <a:lumMod val="85000"/>
                  <a:lumOff val="15000"/>
                </a:prstClr>
              </a:buClr>
              <a:buSzTx/>
              <a:buFont typeface="Garamond" pitchFamily="18" charset="0"/>
              <a:buChar char="◦"/>
              <a:tabLst/>
              <a:defRPr/>
            </a:pPr>
            <a:r>
              <a:rPr kumimoji="0" lang="en-US" altLang="en-GH" sz="2800" b="1" i="1" u="none" strike="noStrike" kern="1200" cap="none" spc="0" normalizeH="0" baseline="0" noProof="0" dirty="0">
                <a:ln>
                  <a:noFill/>
                </a:ln>
                <a:solidFill>
                  <a:srgbClr val="FFFFFF"/>
                </a:solidFill>
                <a:effectLst/>
                <a:uLnTx/>
                <a:uFillTx/>
                <a:latin typeface="Calibri"/>
                <a:ea typeface="+mn-ea"/>
                <a:cs typeface="+mn-cs"/>
              </a:rPr>
              <a:t>"Being a family means you are a part of something very wonderful. It means you will love and be loved for the rest of your life". - Lisa Weed.</a:t>
            </a:r>
            <a:endParaRPr kumimoji="0" lang="en-US" altLang="en-GH" sz="2800" b="0" i="0" u="none" strike="noStrike" kern="1200" cap="none" spc="0" normalizeH="0" baseline="0" noProof="0" dirty="0">
              <a:ln>
                <a:noFill/>
              </a:ln>
              <a:solidFill>
                <a:srgbClr val="FFFFFF"/>
              </a:solidFill>
              <a:effectLst/>
              <a:uLnTx/>
              <a:uFillTx/>
              <a:latin typeface="Calibri"/>
              <a:ea typeface="+mn-ea"/>
              <a:cs typeface="+mn-cs"/>
            </a:endParaRPr>
          </a:p>
          <a:p>
            <a:pPr marL="0" marR="0" lvl="0" indent="-182880" algn="l" defTabSz="914400" rtl="0" eaLnBrk="1" fontAlgn="base" latinLnBrk="0" hangingPunct="1">
              <a:lnSpc>
                <a:spcPct val="100000"/>
              </a:lnSpc>
              <a:spcBef>
                <a:spcPct val="0"/>
              </a:spcBef>
              <a:spcAft>
                <a:spcPts val="600"/>
              </a:spcAft>
              <a:buClr>
                <a:prstClr val="black">
                  <a:lumMod val="85000"/>
                  <a:lumOff val="15000"/>
                </a:prstClr>
              </a:buClr>
              <a:buSzTx/>
              <a:buFont typeface="Garamond" pitchFamily="18" charset="0"/>
              <a:buChar char="◦"/>
              <a:tabLst/>
              <a:defRPr/>
            </a:pPr>
            <a:br>
              <a:rPr kumimoji="0" lang="en-US" altLang="en-GH" sz="1600" b="1" i="0" u="none" strike="noStrike" kern="1200" cap="none" spc="0" normalizeH="0" baseline="0" noProof="0" dirty="0">
                <a:ln>
                  <a:noFill/>
                </a:ln>
                <a:solidFill>
                  <a:srgbClr val="FFFFFF"/>
                </a:solidFill>
                <a:effectLst/>
                <a:uLnTx/>
                <a:uFillTx/>
                <a:latin typeface="Calibri"/>
                <a:ea typeface="+mn-ea"/>
                <a:cs typeface="+mn-cs"/>
              </a:rPr>
            </a:br>
            <a:endParaRPr kumimoji="0" lang="en-US" altLang="en-GH" sz="1600" b="0" i="0" u="none" strike="noStrike" kern="1200" cap="none" spc="0" normalizeH="0" baseline="0" noProof="0" dirty="0">
              <a:ln>
                <a:noFill/>
              </a:ln>
              <a:solidFill>
                <a:srgbClr val="FFFFFF"/>
              </a:solidFill>
              <a:effectLst/>
              <a:uLnTx/>
              <a:uFillTx/>
              <a:latin typeface="Calibri"/>
              <a:ea typeface="+mn-ea"/>
              <a:cs typeface="+mn-cs"/>
            </a:endParaRPr>
          </a:p>
          <a:p>
            <a:pPr marL="0" marR="0" lvl="0" indent="-182880" algn="l" defTabSz="914400" rtl="0" eaLnBrk="1" fontAlgn="base" latinLnBrk="0" hangingPunct="1">
              <a:lnSpc>
                <a:spcPct val="100000"/>
              </a:lnSpc>
              <a:spcBef>
                <a:spcPct val="0"/>
              </a:spcBef>
              <a:spcAft>
                <a:spcPts val="600"/>
              </a:spcAft>
              <a:buClr>
                <a:prstClr val="black">
                  <a:lumMod val="85000"/>
                  <a:lumOff val="15000"/>
                </a:prstClr>
              </a:buClr>
              <a:buSzTx/>
              <a:buFont typeface="Garamond" pitchFamily="18" charset="0"/>
              <a:buChar char="◦"/>
              <a:tabLst/>
              <a:defRPr/>
            </a:pPr>
            <a:r>
              <a:rPr kumimoji="0" lang="en-US" altLang="en-GH" sz="1600" b="0" i="0" u="none" strike="noStrike" kern="1200" cap="none" spc="0" normalizeH="0" baseline="0" noProof="0" dirty="0">
                <a:ln>
                  <a:noFill/>
                </a:ln>
                <a:solidFill>
                  <a:srgbClr val="FFFFFF"/>
                </a:solidFill>
                <a:effectLst/>
                <a:uLnTx/>
                <a:uFillTx/>
                <a:latin typeface="Calibri"/>
                <a:ea typeface="+mn-ea"/>
                <a:cs typeface="+mn-cs"/>
              </a:rPr>
              <a:t>       </a:t>
            </a:r>
          </a:p>
        </p:txBody>
      </p:sp>
      <p:pic>
        <p:nvPicPr>
          <p:cNvPr id="2" name="Google Shape;291;p45">
            <a:extLst>
              <a:ext uri="{FF2B5EF4-FFF2-40B4-BE49-F238E27FC236}">
                <a16:creationId xmlns:a16="http://schemas.microsoft.com/office/drawing/2014/main" id="{F0BC9617-C400-0583-9C8B-7A43F8C8E132}"/>
              </a:ext>
            </a:extLst>
          </p:cNvPr>
          <p:cNvPicPr preferRelativeResize="0"/>
          <p:nvPr/>
        </p:nvPicPr>
        <p:blipFill rotWithShape="1">
          <a:blip r:embed="rId3">
            <a:alphaModFix/>
          </a:blip>
          <a:srcRect/>
          <a:stretch/>
        </p:blipFill>
        <p:spPr>
          <a:xfrm>
            <a:off x="375773" y="257492"/>
            <a:ext cx="5567680" cy="5604827"/>
          </a:xfrm>
          <a:prstGeom prst="rect">
            <a:avLst/>
          </a:prstGeom>
          <a:noFill/>
          <a:ln>
            <a:noFill/>
          </a:ln>
        </p:spPr>
      </p:pic>
      <p:sp>
        <p:nvSpPr>
          <p:cNvPr id="5" name="TextBox 4">
            <a:extLst>
              <a:ext uri="{FF2B5EF4-FFF2-40B4-BE49-F238E27FC236}">
                <a16:creationId xmlns:a16="http://schemas.microsoft.com/office/drawing/2014/main" id="{86056AE5-E4CD-9D78-ABF4-FEF0EC7A4816}"/>
              </a:ext>
            </a:extLst>
          </p:cNvPr>
          <p:cNvSpPr txBox="1"/>
          <p:nvPr/>
        </p:nvSpPr>
        <p:spPr>
          <a:xfrm>
            <a:off x="1363197" y="4114800"/>
            <a:ext cx="2888439"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F2F2F2"/>
              </a:buClr>
              <a:buSzPct val="100000"/>
              <a:buFontTx/>
              <a:buNone/>
              <a:tabLst/>
              <a:defRPr/>
            </a:pPr>
            <a:r>
              <a:rPr kumimoji="0" lang="en-GB" sz="3600" b="1" i="0" u="none" strike="noStrike" kern="1200" cap="none" spc="0" normalizeH="0" baseline="0" noProof="0" dirty="0">
                <a:ln>
                  <a:noFill/>
                </a:ln>
                <a:solidFill>
                  <a:srgbClr val="F2F2F2"/>
                </a:solidFill>
                <a:effectLst/>
                <a:uLnTx/>
                <a:uFillTx/>
                <a:latin typeface="Calibri"/>
                <a:ea typeface="+mn-ea"/>
                <a:cs typeface="+mn-cs"/>
              </a:rPr>
              <a:t>THANK YOU</a:t>
            </a:r>
            <a:endParaRPr kumimoji="0" lang="en-GB" sz="36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63201051"/>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124</TotalTime>
  <Words>5486</Words>
  <Application>Microsoft Office PowerPoint</Application>
  <PresentationFormat>Widescreen</PresentationFormat>
  <Paragraphs>440</Paragraphs>
  <Slides>60</Slides>
  <Notes>25</Notes>
  <HiddenSlides>2</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60</vt:i4>
      </vt:variant>
    </vt:vector>
  </HeadingPairs>
  <TitlesOfParts>
    <vt:vector size="67" baseType="lpstr">
      <vt:lpstr>Arial</vt:lpstr>
      <vt:lpstr>Calibri</vt:lpstr>
      <vt:lpstr>Calibri Light</vt:lpstr>
      <vt:lpstr>Garamond</vt:lpstr>
      <vt:lpstr>Hoefler Text</vt:lpstr>
      <vt:lpstr>Wingdings</vt:lpstr>
      <vt:lpstr>1_Office Theme</vt:lpstr>
      <vt:lpstr>PowerPoint Presentation</vt:lpstr>
      <vt:lpstr>Objectives </vt:lpstr>
      <vt:lpstr>      Session 1: What is Case Management? </vt:lpstr>
      <vt:lpstr>Background of Case Management in Ghana</vt:lpstr>
      <vt:lpstr> Who are children in need of protective services? </vt:lpstr>
      <vt:lpstr>Child in need of care and protection </vt:lpstr>
      <vt:lpstr>Quiz – How much do you know?</vt:lpstr>
      <vt:lpstr>Case Management is…</vt:lpstr>
      <vt:lpstr>Goal of Case Management </vt:lpstr>
      <vt:lpstr>The Role of Case Workers/Managers</vt:lpstr>
      <vt:lpstr>PowerPoint Presentation</vt:lpstr>
      <vt:lpstr>Guiding principles</vt:lpstr>
      <vt:lpstr>Important Tips!</vt:lpstr>
      <vt:lpstr>PowerPoint Presentation</vt:lpstr>
      <vt:lpstr>PowerPoint Presentation</vt:lpstr>
      <vt:lpstr>In summary </vt:lpstr>
      <vt:lpstr>       Session 2: Key steps of case management</vt:lpstr>
      <vt:lpstr>Case Management Steps  </vt:lpstr>
      <vt:lpstr>Step 1: Case identification and disclosure  </vt:lpstr>
      <vt:lpstr>Quiz – How much do you know?</vt:lpstr>
      <vt:lpstr>PowerPoint Presentation</vt:lpstr>
      <vt:lpstr>Open a case file</vt:lpstr>
      <vt:lpstr>Plenary</vt:lpstr>
      <vt:lpstr>Typology of Cases</vt:lpstr>
      <vt:lpstr>Plenary</vt:lpstr>
      <vt:lpstr>Step 2 – Assessment</vt:lpstr>
      <vt:lpstr>What we see and learn at intake</vt:lpstr>
      <vt:lpstr>What we discover at social investigation</vt:lpstr>
      <vt:lpstr>Safety decision</vt:lpstr>
      <vt:lpstr>Safety Interventions</vt:lpstr>
      <vt:lpstr>Child and gender friendly approach to interviews</vt:lpstr>
      <vt:lpstr>Step 3 – Case Planning</vt:lpstr>
      <vt:lpstr>Step 4 – Case Implementation</vt:lpstr>
      <vt:lpstr>Step 5 – Case Follow-up</vt:lpstr>
      <vt:lpstr>Step 6 – Case Closure</vt:lpstr>
      <vt:lpstr>Case closure</vt:lpstr>
      <vt:lpstr>PowerPoint Presentation</vt:lpstr>
      <vt:lpstr>Session: 3  Documentation</vt:lpstr>
      <vt:lpstr>  Documentation-What does it involve?</vt:lpstr>
      <vt:lpstr>Documentation</vt:lpstr>
      <vt:lpstr> Documentation </vt:lpstr>
      <vt:lpstr>Why we document?</vt:lpstr>
      <vt:lpstr>How should we document?  </vt:lpstr>
      <vt:lpstr>Remember </vt:lpstr>
      <vt:lpstr>PowerPoint Presentation</vt:lpstr>
      <vt:lpstr>        Alternative Care of Children</vt:lpstr>
      <vt:lpstr>Objectives </vt:lpstr>
      <vt:lpstr>What is Alternative Care? </vt:lpstr>
      <vt:lpstr>PowerPoint Presentation</vt:lpstr>
      <vt:lpstr>PowerPoint Presentation</vt:lpstr>
      <vt:lpstr>Necessity principle</vt:lpstr>
      <vt:lpstr>Principle of Suitability</vt:lpstr>
      <vt:lpstr>PowerPoint Presentation</vt:lpstr>
      <vt:lpstr>PowerPoint Presentation</vt:lpstr>
      <vt:lpstr>Kinship Care</vt:lpstr>
      <vt:lpstr>PowerPoint Presentation</vt:lpstr>
      <vt:lpstr>FOSTER CARE</vt:lpstr>
      <vt:lpstr>ADOPTION</vt:lpstr>
      <vt:lpstr>ADOPTION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Abena Dufie Akonu-Atta</dc:creator>
  <cp:lastModifiedBy>Abena Dufie Akonu-Atta</cp:lastModifiedBy>
  <cp:revision>4</cp:revision>
  <dcterms:created xsi:type="dcterms:W3CDTF">2022-09-28T20:37:16Z</dcterms:created>
  <dcterms:modified xsi:type="dcterms:W3CDTF">2022-09-29T16:10:21Z</dcterms:modified>
</cp:coreProperties>
</file>