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5"/>
  </p:notesMasterIdLst>
  <p:handoutMasterIdLst>
    <p:handoutMasterId r:id="rId86"/>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65" r:id="rId33"/>
    <p:sldId id="667" r:id="rId34"/>
    <p:sldId id="437" r:id="rId35"/>
    <p:sldId id="532" r:id="rId36"/>
    <p:sldId id="564" r:id="rId37"/>
    <p:sldId id="565" r:id="rId38"/>
    <p:sldId id="567" r:id="rId39"/>
    <p:sldId id="571" r:id="rId40"/>
    <p:sldId id="572" r:id="rId41"/>
    <p:sldId id="574" r:id="rId42"/>
    <p:sldId id="575" r:id="rId43"/>
    <p:sldId id="580" r:id="rId44"/>
    <p:sldId id="581" r:id="rId45"/>
    <p:sldId id="576" r:id="rId46"/>
    <p:sldId id="577" r:id="rId47"/>
    <p:sldId id="579" r:id="rId48"/>
    <p:sldId id="578" r:id="rId49"/>
    <p:sldId id="588" r:id="rId50"/>
    <p:sldId id="550" r:id="rId51"/>
    <p:sldId id="551" r:id="rId52"/>
    <p:sldId id="552" r:id="rId53"/>
    <p:sldId id="678" r:id="rId54"/>
    <p:sldId id="554" r:id="rId55"/>
    <p:sldId id="555" r:id="rId56"/>
    <p:sldId id="556" r:id="rId57"/>
    <p:sldId id="674" r:id="rId58"/>
    <p:sldId id="675" r:id="rId59"/>
    <p:sldId id="676" r:id="rId60"/>
    <p:sldId id="677" r:id="rId61"/>
    <p:sldId id="612" r:id="rId62"/>
    <p:sldId id="613" r:id="rId63"/>
    <p:sldId id="614" r:id="rId64"/>
    <p:sldId id="615" r:id="rId65"/>
    <p:sldId id="616" r:id="rId66"/>
    <p:sldId id="541" r:id="rId67"/>
    <p:sldId id="617" r:id="rId68"/>
    <p:sldId id="651" r:id="rId69"/>
    <p:sldId id="636" r:id="rId70"/>
    <p:sldId id="637" r:id="rId71"/>
    <p:sldId id="638" r:id="rId72"/>
    <p:sldId id="639" r:id="rId73"/>
    <p:sldId id="640" r:id="rId74"/>
    <p:sldId id="641" r:id="rId75"/>
    <p:sldId id="652" r:id="rId76"/>
    <p:sldId id="642" r:id="rId77"/>
    <p:sldId id="655" r:id="rId78"/>
    <p:sldId id="653" r:id="rId79"/>
    <p:sldId id="654" r:id="rId80"/>
    <p:sldId id="649" r:id="rId81"/>
    <p:sldId id="650" r:id="rId82"/>
    <p:sldId id="562" r:id="rId83"/>
    <p:sldId id="619" r:id="rId84"/>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7">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91E5"/>
    <a:srgbClr val="3D10E2"/>
    <a:srgbClr val="2C2CC6"/>
    <a:srgbClr val="00421E"/>
    <a:srgbClr val="F42ACE"/>
    <a:srgbClr val="4409E9"/>
    <a:srgbClr val="03000C"/>
    <a:srgbClr val="140345"/>
    <a:srgbClr val="2D0690"/>
    <a:srgbClr val="2605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94" autoAdjust="0"/>
    <p:restoredTop sz="94434" autoAdjust="0"/>
  </p:normalViewPr>
  <p:slideViewPr>
    <p:cSldViewPr>
      <p:cViewPr varScale="1">
        <p:scale>
          <a:sx n="71" d="100"/>
          <a:sy n="71" d="100"/>
        </p:scale>
        <p:origin x="1272" y="66"/>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113EBB14-CEA6-4901-A38F-332FF354D081}" type="presOf" srcId="{C7E9C561-E9B6-4878-8E06-40B6EA97F498}" destId="{752AD1BC-937D-43B0-B539-B365CE39CC66}" srcOrd="0"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A4D0483C-DD1B-4AF6-9DCA-F5F8C7EA0603}" type="presOf" srcId="{2E526098-A566-48C1-A70F-0D9FA6DD71BF}" destId="{F2E233FD-B89D-462F-8F03-EB2F508DB7A7}"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F3875651-79AD-408D-B499-0DD10804DFF7}" srcId="{93849529-EEFD-4602-B11F-1E1986671E9E}" destId="{DC528177-65F3-4B31-99A0-20167B8E7B77}" srcOrd="5" destOrd="0" parTransId="{C7E9C561-E9B6-4878-8E06-40B6EA97F498}" sibTransId="{B25563A6-1449-407F-94F5-25DADCDC495B}"/>
    <dgm:cxn modelId="{FED7529F-CC40-4BB1-B7B6-FFA796004851}" type="presOf" srcId="{2A48F4F7-CBDD-44E5-8D96-A0477FCA8445}" destId="{439E772A-62BA-415C-AC1B-449560DA2976}" srcOrd="0" destOrd="0" presId="urn:microsoft.com/office/officeart/2008/layout/HorizontalMultiLevelHierarchy"/>
    <dgm:cxn modelId="{3D7823F1-C7AD-4952-896B-1652EA496069}" type="presOf" srcId="{924B9284-7E67-4678-8054-3AA665969832}" destId="{9636AD80-DEA8-4348-9038-0F695899D80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4A66990E-0C3B-4F0E-A92B-F61D4E551096}" srcId="{93849529-EEFD-4602-B11F-1E1986671E9E}" destId="{033CD61E-03BF-41B1-B977-9854139DCA93}" srcOrd="2" destOrd="0" parTransId="{828C5515-CF28-4135-BD1D-1568D987A55C}" sibTransId="{F3F81F95-1E18-4F27-BB30-C40B8FE4A145}"/>
    <dgm:cxn modelId="{6353B38A-9798-4365-9A54-A3D2FEC3D2D5}" type="presOf" srcId="{2ABA4EDE-F8F2-44BF-A685-A509066CDD2C}" destId="{011552BD-1D51-4CB5-87D9-7371340F93FC}" srcOrd="0" destOrd="0" presId="urn:microsoft.com/office/officeart/2008/layout/HorizontalMultiLevelHierarchy"/>
    <dgm:cxn modelId="{F8AEF5AC-94C6-4A97-9DBB-91C831C46880}" type="presOf" srcId="{2E526098-A566-48C1-A70F-0D9FA6DD71BF}" destId="{887F7914-0425-4FF6-955C-265100BB509C}"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15C5857E-6693-4F02-B7B9-F187F579DD75}" srcId="{93849529-EEFD-4602-B11F-1E1986671E9E}" destId="{54C2F6A6-AADD-4CEE-A419-C320EE84B3BB}" srcOrd="0" destOrd="0" parTransId="{FCC09A8A-5EA6-4FD8-9774-4617363D4530}" sibTransId="{5F907D72-0E4E-43C9-A6DA-B2702A85F487}"/>
    <dgm:cxn modelId="{1FAE2960-0C58-4335-8919-CB36A6A11855}" type="presOf" srcId="{FCC09A8A-5EA6-4FD8-9774-4617363D4530}" destId="{4FDDD2D0-FDC3-4407-A3C4-81D352C4FD0B}" srcOrd="1"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CD20C15A-09C4-44B7-AAB2-55172CC76983}" srcId="{924B9284-7E67-4678-8054-3AA665969832}" destId="{93849529-EEFD-4602-B11F-1E1986671E9E}" srcOrd="0" destOrd="0" parTransId="{0BF059DC-EB0D-43D5-B219-8A644A1ED495}" sibTransId="{29FC469C-00A0-42CA-940A-D4AC008925AE}"/>
    <dgm:cxn modelId="{F3D5F008-A472-4E71-BC3A-6C0A63D786B9}" type="presOf" srcId="{828C5515-CF28-4135-BD1D-1568D987A55C}" destId="{ACD5AA61-E272-4695-ADBC-CAC4A8B221DB}" srcOrd="0" destOrd="0" presId="urn:microsoft.com/office/officeart/2008/layout/HorizontalMultiLevelHierarchy"/>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a:solidFill>
          <a:schemeClr val="accent2">
            <a:lumMod val="60000"/>
            <a:lumOff val="40000"/>
          </a:schemeClr>
        </a:solidFill>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a:solidFill>
          <a:schemeClr val="accent6">
            <a:lumMod val="60000"/>
            <a:lumOff val="40000"/>
          </a:schemeClr>
        </a:solidFill>
      </dgm:spPr>
      <dgm:t>
        <a:bodyPr/>
        <a:lstStyle/>
        <a:p>
          <a:r>
            <a:rPr lang="en-GB" sz="1400" b="1" dirty="0" smtClean="0">
              <a:solidFill>
                <a:schemeClr val="tx1"/>
              </a:solidFill>
              <a:latin typeface="Book Antiqua" panose="02040602050305030304" pitchFamily="18" charset="0"/>
            </a:rPr>
            <a:t>Act &amp; Evaluate</a:t>
          </a:r>
          <a:endParaRPr lang="en-GB" sz="1400" b="1" dirty="0">
            <a:solidFill>
              <a:schemeClr val="tx1"/>
            </a:solidFill>
            <a:latin typeface="Book Antiqua" panose="02040602050305030304" pitchFamily="18" charset="0"/>
          </a:endParaRP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a:solidFill>
          <a:srgbClr val="FFC000"/>
        </a:solidFill>
      </dgm:spPr>
      <dgm:t>
        <a:bodyPr/>
        <a:lstStyle/>
        <a:p>
          <a:r>
            <a:rPr lang="en-GB" sz="1400" b="1" dirty="0" smtClean="0">
              <a:solidFill>
                <a:schemeClr val="tx1"/>
              </a:solidFill>
              <a:latin typeface="Book Antiqua" panose="02040602050305030304" pitchFamily="18" charset="0"/>
            </a:rPr>
            <a:t>Report &amp; Decision</a:t>
          </a:r>
          <a:endParaRPr lang="en-GB" sz="1400" b="1" dirty="0">
            <a:solidFill>
              <a:schemeClr val="tx1"/>
            </a:solidFill>
            <a:latin typeface="Book Antiqua" panose="02040602050305030304" pitchFamily="18" charset="0"/>
          </a:endParaRP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a:solidFill>
          <a:schemeClr val="accent2">
            <a:lumMod val="60000"/>
            <a:lumOff val="40000"/>
          </a:schemeClr>
        </a:solidFill>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AFBF2F2B-DCE8-4534-AFB1-B65C9D0734AE}" type="presOf" srcId="{FF7683E6-2677-491B-8EB7-7A351892A211}" destId="{5BC2485F-004E-4859-AA56-2231236EFBFD}" srcOrd="0" destOrd="0" presId="urn:microsoft.com/office/officeart/2005/8/layout/cycle2"/>
    <dgm:cxn modelId="{D1DD7F51-2DF7-478D-B948-51977BA4D4DE}" type="presOf" srcId="{3D0B07A4-7A90-4A6C-8E92-655026026661}" destId="{8099F963-9CDE-4C5D-BC4E-9CAC8E88BB6D}" srcOrd="1" destOrd="0" presId="urn:microsoft.com/office/officeart/2005/8/layout/cycle2"/>
    <dgm:cxn modelId="{D75FC2DC-AD13-49E4-9C80-E6B2A5A232B2}" type="presOf" srcId="{17C103BB-552A-46EF-91F0-DF9102A11E57}" destId="{ABC51819-E29F-4CC8-B24B-8536FA93F31C}" srcOrd="1" destOrd="0" presId="urn:microsoft.com/office/officeart/2005/8/layout/cycle2"/>
    <dgm:cxn modelId="{1F8ADA94-A86E-4309-B4F3-E43ED59E669D}" type="presOf" srcId="{5D3D0DD2-B4AA-49FB-BAF3-DC4A239447E1}" destId="{664773E5-F58D-4269-9CD5-2C8F1A5CA38D}" srcOrd="0" destOrd="0" presId="urn:microsoft.com/office/officeart/2005/8/layout/cycle2"/>
    <dgm:cxn modelId="{BF12ACA5-A696-4BBB-B09A-0C7343C0896A}" type="presOf" srcId="{2E3FDECD-8415-436A-AE54-D5E9203E64FA}" destId="{504178C0-7934-439E-87CF-F2AA617EFB58}" srcOrd="1" destOrd="0" presId="urn:microsoft.com/office/officeart/2005/8/layout/cycle2"/>
    <dgm:cxn modelId="{6EE29105-0B43-4223-8A06-465CD23B89D2}" type="presOf" srcId="{2922905D-1E4B-42C5-B4FC-DCEA99862444}" destId="{D8C89766-73DF-4580-9EFB-3728FA850E3D}" srcOrd="0" destOrd="0" presId="urn:microsoft.com/office/officeart/2005/8/layout/cycle2"/>
    <dgm:cxn modelId="{8CE57872-823C-4CF0-8202-A1667B90A08A}" type="presOf" srcId="{79D8F49B-7C35-4540-80DF-12C3B886B725}" destId="{69BF73DC-334C-425B-82FE-A3BB996CA6C0}" srcOrd="1" destOrd="0" presId="urn:microsoft.com/office/officeart/2005/8/layout/cycle2"/>
    <dgm:cxn modelId="{8FEDAEDF-CB48-44BE-AFFD-7359447C1DDF}" type="presOf" srcId="{3AB66158-41F3-4FD3-8E2D-6AA1FE33EEC9}" destId="{B52151CA-E399-418C-83E1-13C5CC7D09DA}" srcOrd="0"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5FE7215-11F1-4781-B9D5-2AA9CA2F02CD}" type="presOf" srcId="{A8B5BF1E-B4CF-4A96-94F2-ACD927F7460C}" destId="{54BF6015-41DD-4253-9107-58BB4A748174}" srcOrd="0"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0B97B069-B214-41D8-90B1-77F385C48D1B}" type="presOf" srcId="{55053786-F06D-4ED4-85FA-39E03B8AED95}" destId="{A86238ED-9763-46FD-9E2A-0EFE22EC56B9}" srcOrd="0" destOrd="0" presId="urn:microsoft.com/office/officeart/2005/8/layout/cycle2"/>
    <dgm:cxn modelId="{2DF2648B-9CA1-42BB-A7D8-51D997220055}" type="presOf" srcId="{79D8F49B-7C35-4540-80DF-12C3B886B725}" destId="{67707750-6D6E-4525-AE7B-87C7AE758FB6}"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5CD6F89E-2B04-49B7-9FA3-2D5C808AC98F}" type="presOf" srcId="{1A88A357-3C84-423E-8C91-7678609E5643}" destId="{9B688ECA-832B-4F76-A225-0590C49CA8A1}" srcOrd="0" destOrd="0" presId="urn:microsoft.com/office/officeart/2005/8/layout/cycle2"/>
    <dgm:cxn modelId="{52C1A147-611A-493E-8AE6-D25AAECD94B3}" type="presOf" srcId="{A8B5BF1E-B4CF-4A96-94F2-ACD927F7460C}" destId="{DFF665F2-C36F-46EC-9647-BB06021DC0B0}" srcOrd="1"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693CB699-77BF-4338-8876-8E452F110F93}" type="presOf" srcId="{3D0B07A4-7A90-4A6C-8E92-655026026661}" destId="{1766DA07-2AC8-4473-BB0D-AF638CCD175E}" srcOrd="0" destOrd="0" presId="urn:microsoft.com/office/officeart/2005/8/layout/cycle2"/>
    <dgm:cxn modelId="{93CFFFAE-4B32-4E04-A483-06F5861F1C6F}" type="presOf" srcId="{55053786-F06D-4ED4-85FA-39E03B8AED95}" destId="{0530CA68-6128-40D2-85B6-47C4C12417E6}" srcOrd="1" destOrd="0" presId="urn:microsoft.com/office/officeart/2005/8/layout/cycle2"/>
    <dgm:cxn modelId="{011C5675-C232-4E18-9804-9BFE9A4CA79B}" type="presOf" srcId="{17C103BB-552A-46EF-91F0-DF9102A11E57}" destId="{CA9DC449-9257-4658-95E6-05249ED57E72}" srcOrd="0" destOrd="0" presId="urn:microsoft.com/office/officeart/2005/8/layout/cycle2"/>
    <dgm:cxn modelId="{658FC397-AF45-4242-B92A-56890DBB3F96}" type="presOf" srcId="{2E3FDECD-8415-436A-AE54-D5E9203E64FA}" destId="{4AA014D8-126B-4B1D-9722-C9662E8F6AC8}" srcOrd="0"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608A0386-A566-4B7D-9320-347D77BE0E33}" type="presOf" srcId="{9A46E08F-668B-40B4-A9E1-441540640479}" destId="{68AE6A8B-4B73-43EB-A779-D64172D81109}" srcOrd="0" destOrd="0" presId="urn:microsoft.com/office/officeart/2005/8/layout/cycle2"/>
    <dgm:cxn modelId="{E4947839-0BB1-486D-A159-80C2996376B0}" type="presOf" srcId="{6672AD63-A194-47FE-AF1F-AC611FCC8C31}" destId="{DABC3051-2CA6-43EC-BD7D-29B32CB49862}" srcOrd="0" destOrd="0" presId="urn:microsoft.com/office/officeart/2005/8/layout/cycle2"/>
    <dgm:cxn modelId="{3B16CC1C-DC9D-4CA9-95DF-A22CB80ADFB7}" type="presParOf" srcId="{68AE6A8B-4B73-43EB-A779-D64172D81109}" destId="{D8C89766-73DF-4580-9EFB-3728FA850E3D}" srcOrd="0" destOrd="0" presId="urn:microsoft.com/office/officeart/2005/8/layout/cycle2"/>
    <dgm:cxn modelId="{E2018DA8-1C2D-493A-91D5-218FF4504424}" type="presParOf" srcId="{68AE6A8B-4B73-43EB-A779-D64172D81109}" destId="{54BF6015-41DD-4253-9107-58BB4A748174}" srcOrd="1" destOrd="0" presId="urn:microsoft.com/office/officeart/2005/8/layout/cycle2"/>
    <dgm:cxn modelId="{7F83C0C9-B742-42FE-BD69-9E1C19F5D2B6}" type="presParOf" srcId="{54BF6015-41DD-4253-9107-58BB4A748174}" destId="{DFF665F2-C36F-46EC-9647-BB06021DC0B0}" srcOrd="0" destOrd="0" presId="urn:microsoft.com/office/officeart/2005/8/layout/cycle2"/>
    <dgm:cxn modelId="{86061B5D-B600-4412-9FEC-EA8714F32216}" type="presParOf" srcId="{68AE6A8B-4B73-43EB-A779-D64172D81109}" destId="{DABC3051-2CA6-43EC-BD7D-29B32CB49862}" srcOrd="2" destOrd="0" presId="urn:microsoft.com/office/officeart/2005/8/layout/cycle2"/>
    <dgm:cxn modelId="{C5A47AE7-791F-4FEF-8BC0-EBE4E033B8BB}" type="presParOf" srcId="{68AE6A8B-4B73-43EB-A779-D64172D81109}" destId="{4AA014D8-126B-4B1D-9722-C9662E8F6AC8}" srcOrd="3" destOrd="0" presId="urn:microsoft.com/office/officeart/2005/8/layout/cycle2"/>
    <dgm:cxn modelId="{41BEAF8C-CD0A-437A-9822-26F261B963C8}" type="presParOf" srcId="{4AA014D8-126B-4B1D-9722-C9662E8F6AC8}" destId="{504178C0-7934-439E-87CF-F2AA617EFB58}" srcOrd="0" destOrd="0" presId="urn:microsoft.com/office/officeart/2005/8/layout/cycle2"/>
    <dgm:cxn modelId="{3AA9632D-B56D-46E5-94BD-4DEE4215A750}" type="presParOf" srcId="{68AE6A8B-4B73-43EB-A779-D64172D81109}" destId="{5BC2485F-004E-4859-AA56-2231236EFBFD}" srcOrd="4" destOrd="0" presId="urn:microsoft.com/office/officeart/2005/8/layout/cycle2"/>
    <dgm:cxn modelId="{F167193D-9F78-4E51-9252-7C7A61BD6756}" type="presParOf" srcId="{68AE6A8B-4B73-43EB-A779-D64172D81109}" destId="{A86238ED-9763-46FD-9E2A-0EFE22EC56B9}" srcOrd="5" destOrd="0" presId="urn:microsoft.com/office/officeart/2005/8/layout/cycle2"/>
    <dgm:cxn modelId="{E5FB3CA0-1662-450A-B7FE-6CC6CC162248}" type="presParOf" srcId="{A86238ED-9763-46FD-9E2A-0EFE22EC56B9}" destId="{0530CA68-6128-40D2-85B6-47C4C12417E6}" srcOrd="0" destOrd="0" presId="urn:microsoft.com/office/officeart/2005/8/layout/cycle2"/>
    <dgm:cxn modelId="{57A0E3C3-17D7-492D-8250-F00DDB5C389E}" type="presParOf" srcId="{68AE6A8B-4B73-43EB-A779-D64172D81109}" destId="{9B688ECA-832B-4F76-A225-0590C49CA8A1}" srcOrd="6" destOrd="0" presId="urn:microsoft.com/office/officeart/2005/8/layout/cycle2"/>
    <dgm:cxn modelId="{D93DDD0D-6F91-4F4F-A760-C846EC8FD614}" type="presParOf" srcId="{68AE6A8B-4B73-43EB-A779-D64172D81109}" destId="{67707750-6D6E-4525-AE7B-87C7AE758FB6}" srcOrd="7" destOrd="0" presId="urn:microsoft.com/office/officeart/2005/8/layout/cycle2"/>
    <dgm:cxn modelId="{B8CB0E98-71E6-473B-9754-6E9E8F446C4B}" type="presParOf" srcId="{67707750-6D6E-4525-AE7B-87C7AE758FB6}" destId="{69BF73DC-334C-425B-82FE-A3BB996CA6C0}" srcOrd="0" destOrd="0" presId="urn:microsoft.com/office/officeart/2005/8/layout/cycle2"/>
    <dgm:cxn modelId="{E8AFCCCC-EA4E-481E-A7CB-30C6980DF258}" type="presParOf" srcId="{68AE6A8B-4B73-43EB-A779-D64172D81109}" destId="{664773E5-F58D-4269-9CD5-2C8F1A5CA38D}" srcOrd="8" destOrd="0" presId="urn:microsoft.com/office/officeart/2005/8/layout/cycle2"/>
    <dgm:cxn modelId="{37D3CD33-FE05-4022-A5AC-85248B39884F}" type="presParOf" srcId="{68AE6A8B-4B73-43EB-A779-D64172D81109}" destId="{1766DA07-2AC8-4473-BB0D-AF638CCD175E}" srcOrd="9" destOrd="0" presId="urn:microsoft.com/office/officeart/2005/8/layout/cycle2"/>
    <dgm:cxn modelId="{D8E565DD-55F7-432B-BFC9-726CA30786B3}" type="presParOf" srcId="{1766DA07-2AC8-4473-BB0D-AF638CCD175E}" destId="{8099F963-9CDE-4C5D-BC4E-9CAC8E88BB6D}" srcOrd="0" destOrd="0" presId="urn:microsoft.com/office/officeart/2005/8/layout/cycle2"/>
    <dgm:cxn modelId="{D2049833-E1E1-416C-809A-5DA05EC7B5B2}" type="presParOf" srcId="{68AE6A8B-4B73-43EB-A779-D64172D81109}" destId="{B52151CA-E399-418C-83E1-13C5CC7D09DA}" srcOrd="10" destOrd="0" presId="urn:microsoft.com/office/officeart/2005/8/layout/cycle2"/>
    <dgm:cxn modelId="{6B54C540-815C-4628-9D7E-F68E7B63A24D}" type="presParOf" srcId="{68AE6A8B-4B73-43EB-A779-D64172D81109}" destId="{CA9DC449-9257-4658-95E6-05249ED57E72}" srcOrd="11" destOrd="0" presId="urn:microsoft.com/office/officeart/2005/8/layout/cycle2"/>
    <dgm:cxn modelId="{21371529-C496-4961-80CA-5C8B12EC176D}"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AD1BC-937D-43B0-B539-B365CE39CC66}">
      <dsp:nvSpPr>
        <dsp:cNvPr id="0" name=""/>
        <dsp:cNvSpPr/>
      </dsp:nvSpPr>
      <dsp:spPr>
        <a:xfrm>
          <a:off x="1284692" y="2514599"/>
          <a:ext cx="438481" cy="2174740"/>
        </a:xfrm>
        <a:custGeom>
          <a:avLst/>
          <a:gdLst/>
          <a:ahLst/>
          <a:cxnLst/>
          <a:rect l="0" t="0" r="0" b="0"/>
          <a:pathLst>
            <a:path>
              <a:moveTo>
                <a:pt x="0" y="0"/>
              </a:moveTo>
              <a:lnTo>
                <a:pt x="219240" y="0"/>
              </a:lnTo>
              <a:lnTo>
                <a:pt x="219240" y="2174740"/>
              </a:lnTo>
              <a:lnTo>
                <a:pt x="438481" y="217474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3546507"/>
        <a:ext cx="110925" cy="110925"/>
      </dsp:txXfrm>
    </dsp:sp>
    <dsp:sp modelId="{439E772A-62BA-415C-AC1B-449560DA2976}">
      <dsp:nvSpPr>
        <dsp:cNvPr id="0" name=""/>
        <dsp:cNvSpPr/>
      </dsp:nvSpPr>
      <dsp:spPr>
        <a:xfrm>
          <a:off x="1284692" y="2514599"/>
          <a:ext cx="438481" cy="1253281"/>
        </a:xfrm>
        <a:custGeom>
          <a:avLst/>
          <a:gdLst/>
          <a:ahLst/>
          <a:cxnLst/>
          <a:rect l="0" t="0" r="0" b="0"/>
          <a:pathLst>
            <a:path>
              <a:moveTo>
                <a:pt x="0" y="0"/>
              </a:moveTo>
              <a:lnTo>
                <a:pt x="219240" y="0"/>
              </a:lnTo>
              <a:lnTo>
                <a:pt x="219240" y="1253281"/>
              </a:lnTo>
              <a:lnTo>
                <a:pt x="438481" y="1253281"/>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70738" y="3108046"/>
        <a:ext cx="66388" cy="66388"/>
      </dsp:txXfrm>
    </dsp:sp>
    <dsp:sp modelId="{984FE5FB-5EA5-415C-BBE4-24BC04152BDF}">
      <dsp:nvSpPr>
        <dsp:cNvPr id="0" name=""/>
        <dsp:cNvSpPr/>
      </dsp:nvSpPr>
      <dsp:spPr>
        <a:xfrm>
          <a:off x="1284692" y="2514599"/>
          <a:ext cx="438481" cy="331822"/>
        </a:xfrm>
        <a:custGeom>
          <a:avLst/>
          <a:gdLst/>
          <a:ahLst/>
          <a:cxnLst/>
          <a:rect l="0" t="0" r="0" b="0"/>
          <a:pathLst>
            <a:path>
              <a:moveTo>
                <a:pt x="0" y="0"/>
              </a:moveTo>
              <a:lnTo>
                <a:pt x="219240" y="0"/>
              </a:lnTo>
              <a:lnTo>
                <a:pt x="219240" y="331822"/>
              </a:lnTo>
              <a:lnTo>
                <a:pt x="438481" y="331822"/>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90185" y="2666763"/>
        <a:ext cx="27494" cy="27494"/>
      </dsp:txXfrm>
    </dsp:sp>
    <dsp:sp modelId="{ACD5AA61-E272-4695-ADBC-CAC4A8B221DB}">
      <dsp:nvSpPr>
        <dsp:cNvPr id="0" name=""/>
        <dsp:cNvSpPr/>
      </dsp:nvSpPr>
      <dsp:spPr>
        <a:xfrm>
          <a:off x="1284692" y="2010901"/>
          <a:ext cx="438481" cy="503698"/>
        </a:xfrm>
        <a:custGeom>
          <a:avLst/>
          <a:gdLst/>
          <a:ahLst/>
          <a:cxnLst/>
          <a:rect l="0" t="0" r="0" b="0"/>
          <a:pathLst>
            <a:path>
              <a:moveTo>
                <a:pt x="0" y="503698"/>
              </a:moveTo>
              <a:lnTo>
                <a:pt x="219240" y="503698"/>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87237" y="2246055"/>
        <a:ext cx="33390" cy="33390"/>
      </dsp:txXfrm>
    </dsp:sp>
    <dsp:sp modelId="{F2E233FD-B89D-462F-8F03-EB2F508DB7A7}">
      <dsp:nvSpPr>
        <dsp:cNvPr id="0" name=""/>
        <dsp:cNvSpPr/>
      </dsp:nvSpPr>
      <dsp:spPr>
        <a:xfrm>
          <a:off x="1284692" y="1175380"/>
          <a:ext cx="438481" cy="1339219"/>
        </a:xfrm>
        <a:custGeom>
          <a:avLst/>
          <a:gdLst/>
          <a:ahLst/>
          <a:cxnLst/>
          <a:rect l="0" t="0" r="0" b="0"/>
          <a:pathLst>
            <a:path>
              <a:moveTo>
                <a:pt x="0" y="1339219"/>
              </a:moveTo>
              <a:lnTo>
                <a:pt x="219240" y="1339219"/>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68703" y="1809760"/>
        <a:ext cx="70458" cy="70458"/>
      </dsp:txXfrm>
    </dsp:sp>
    <dsp:sp modelId="{FF623636-261C-4346-A44E-70AA9A9AA92B}">
      <dsp:nvSpPr>
        <dsp:cNvPr id="0" name=""/>
        <dsp:cNvSpPr/>
      </dsp:nvSpPr>
      <dsp:spPr>
        <a:xfrm>
          <a:off x="1284692" y="339859"/>
          <a:ext cx="438481" cy="2174740"/>
        </a:xfrm>
        <a:custGeom>
          <a:avLst/>
          <a:gdLst/>
          <a:ahLst/>
          <a:cxnLst/>
          <a:rect l="0" t="0" r="0" b="0"/>
          <a:pathLst>
            <a:path>
              <a:moveTo>
                <a:pt x="0" y="2174740"/>
              </a:moveTo>
              <a:lnTo>
                <a:pt x="219240" y="2174740"/>
              </a:lnTo>
              <a:lnTo>
                <a:pt x="219240" y="0"/>
              </a:lnTo>
              <a:lnTo>
                <a:pt x="438481" y="0"/>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a:lnSpc>
              <a:spcPct val="90000"/>
            </a:lnSpc>
            <a:spcBef>
              <a:spcPct val="0"/>
            </a:spcBef>
            <a:spcAft>
              <a:spcPct val="35000"/>
            </a:spcAft>
          </a:pPr>
          <a:endParaRPr lang="en-GB" sz="2000" kern="1200"/>
        </a:p>
      </dsp:txBody>
      <dsp:txXfrm>
        <a:off x="1448470" y="1371766"/>
        <a:ext cx="110925" cy="110925"/>
      </dsp:txXfrm>
    </dsp:sp>
    <dsp:sp modelId="{3A15DE6B-EA8F-4483-B863-FCC9F0E1F3A6}">
      <dsp:nvSpPr>
        <dsp:cNvPr id="0" name=""/>
        <dsp:cNvSpPr/>
      </dsp:nvSpPr>
      <dsp:spPr>
        <a:xfrm rot="16200000">
          <a:off x="-1345791" y="2180391"/>
          <a:ext cx="4592551" cy="66841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ysClr val="windowText" lastClr="000000"/>
              </a:solidFill>
              <a:latin typeface="Book Antiqua" panose="02040602050305030304" pitchFamily="18" charset="0"/>
            </a:rPr>
            <a:t>SERVICE DELIVERY STANDARDS</a:t>
          </a:r>
          <a:endParaRPr lang="en-GB" sz="2000" b="1" kern="1200" dirty="0">
            <a:solidFill>
              <a:sysClr val="windowText" lastClr="000000"/>
            </a:solidFill>
            <a:latin typeface="Book Antiqua" panose="02040602050305030304" pitchFamily="18" charset="0"/>
          </a:endParaRPr>
        </a:p>
      </dsp:txBody>
      <dsp:txXfrm>
        <a:off x="-1345791" y="2180391"/>
        <a:ext cx="4592551" cy="668416"/>
      </dsp:txXfrm>
    </dsp:sp>
    <dsp:sp modelId="{9B62D01F-018A-49C0-A3FE-392D5A83CDFF}">
      <dsp:nvSpPr>
        <dsp:cNvPr id="0" name=""/>
        <dsp:cNvSpPr/>
      </dsp:nvSpPr>
      <dsp:spPr>
        <a:xfrm>
          <a:off x="1723173" y="5650"/>
          <a:ext cx="2837435"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articipation</a:t>
          </a:r>
        </a:p>
      </dsp:txBody>
      <dsp:txXfrm>
        <a:off x="1723173" y="5650"/>
        <a:ext cx="2837435" cy="668416"/>
      </dsp:txXfrm>
    </dsp:sp>
    <dsp:sp modelId="{011552BD-1D51-4CB5-87D9-7371340F93FC}">
      <dsp:nvSpPr>
        <dsp:cNvPr id="0" name=""/>
        <dsp:cNvSpPr/>
      </dsp:nvSpPr>
      <dsp:spPr>
        <a:xfrm>
          <a:off x="1723173" y="841171"/>
          <a:ext cx="2886786"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a:solidFill>
                <a:srgbClr val="0000CC"/>
              </a:solidFill>
              <a:latin typeface="Book Antiqua" panose="02040602050305030304" pitchFamily="18" charset="0"/>
            </a:rPr>
            <a:t>P</a:t>
          </a:r>
          <a:r>
            <a:rPr lang="en-GB" sz="2000" b="1" kern="1200" dirty="0">
              <a:solidFill>
                <a:sysClr val="windowText" lastClr="000000"/>
              </a:solidFill>
              <a:latin typeface="Book Antiqua" panose="02040602050305030304" pitchFamily="18" charset="0"/>
            </a:rPr>
            <a:t>rofessionalism</a:t>
          </a:r>
        </a:p>
      </dsp:txBody>
      <dsp:txXfrm>
        <a:off x="1723173" y="841171"/>
        <a:ext cx="2886786" cy="668416"/>
      </dsp:txXfrm>
    </dsp:sp>
    <dsp:sp modelId="{B133D9B5-E831-4886-803C-5094918F3D9D}">
      <dsp:nvSpPr>
        <dsp:cNvPr id="0" name=""/>
        <dsp:cNvSpPr/>
      </dsp:nvSpPr>
      <dsp:spPr>
        <a:xfrm>
          <a:off x="1723173" y="1676692"/>
          <a:ext cx="2865629"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fficient &amp; </a:t>
          </a:r>
          <a:r>
            <a:rPr lang="en-GB" sz="2000" b="1" kern="1200" dirty="0" smtClean="0">
              <a:solidFill>
                <a:srgbClr val="0000CC"/>
              </a:solidFill>
              <a:latin typeface="Book Antiqua" panose="02040602050305030304" pitchFamily="18" charset="0"/>
            </a:rPr>
            <a:t>E</a:t>
          </a:r>
          <a:r>
            <a:rPr lang="en-GB" sz="2000" b="1" kern="1200" dirty="0" smtClean="0">
              <a:solidFill>
                <a:sysClr val="windowText" lastClr="000000"/>
              </a:solidFill>
              <a:latin typeface="Book Antiqua" panose="02040602050305030304" pitchFamily="18" charset="0"/>
            </a:rPr>
            <a:t>ffective Use of Resources</a:t>
          </a:r>
          <a:endParaRPr lang="en-GB" sz="2000" b="1" kern="1200" dirty="0">
            <a:solidFill>
              <a:sysClr val="windowText" lastClr="000000"/>
            </a:solidFill>
            <a:latin typeface="Book Antiqua" panose="02040602050305030304" pitchFamily="18" charset="0"/>
          </a:endParaRPr>
        </a:p>
      </dsp:txBody>
      <dsp:txXfrm>
        <a:off x="1723173" y="1676692"/>
        <a:ext cx="2865629" cy="668416"/>
      </dsp:txXfrm>
    </dsp:sp>
    <dsp:sp modelId="{5B4326FA-B7D9-4CCF-AEA1-1323F4FDC196}">
      <dsp:nvSpPr>
        <dsp:cNvPr id="0" name=""/>
        <dsp:cNvSpPr/>
      </dsp:nvSpPr>
      <dsp:spPr>
        <a:xfrm>
          <a:off x="1723173" y="2512213"/>
          <a:ext cx="293359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C</a:t>
          </a:r>
          <a:r>
            <a:rPr lang="en-GB" sz="2000" b="1" kern="1200" dirty="0" smtClean="0">
              <a:solidFill>
                <a:sysClr val="windowText" lastClr="000000"/>
              </a:solidFill>
              <a:latin typeface="Book Antiqua" panose="02040602050305030304" pitchFamily="18" charset="0"/>
            </a:rPr>
            <a:t>lient Focus</a:t>
          </a:r>
          <a:endParaRPr lang="en-GB" sz="2000" b="1" kern="1200" dirty="0">
            <a:solidFill>
              <a:sysClr val="windowText" lastClr="000000"/>
            </a:solidFill>
            <a:latin typeface="Book Antiqua" panose="02040602050305030304" pitchFamily="18" charset="0"/>
          </a:endParaRPr>
        </a:p>
      </dsp:txBody>
      <dsp:txXfrm>
        <a:off x="1723173" y="2512213"/>
        <a:ext cx="2933594" cy="668416"/>
      </dsp:txXfrm>
    </dsp:sp>
    <dsp:sp modelId="{B470E574-037C-4CDB-B9EB-D96E6467AEDA}">
      <dsp:nvSpPr>
        <dsp:cNvPr id="0" name=""/>
        <dsp:cNvSpPr/>
      </dsp:nvSpPr>
      <dsp:spPr>
        <a:xfrm>
          <a:off x="1723173" y="3347734"/>
          <a:ext cx="2905399" cy="84029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A</a:t>
          </a:r>
          <a:r>
            <a:rPr lang="en-GB" sz="2000" b="1" kern="1200" dirty="0" smtClean="0">
              <a:solidFill>
                <a:sysClr val="windowText" lastClr="000000"/>
              </a:solidFill>
              <a:latin typeface="Book Antiqua" panose="02040602050305030304" pitchFamily="18" charset="0"/>
            </a:rPr>
            <a:t>ccountability</a:t>
          </a:r>
          <a:endParaRPr lang="en-GB" sz="2000" b="1" kern="1200" dirty="0">
            <a:solidFill>
              <a:sysClr val="windowText" lastClr="000000"/>
            </a:solidFill>
            <a:latin typeface="Book Antiqua" panose="02040602050305030304" pitchFamily="18" charset="0"/>
          </a:endParaRPr>
        </a:p>
      </dsp:txBody>
      <dsp:txXfrm>
        <a:off x="1723173" y="3347734"/>
        <a:ext cx="2905399" cy="840293"/>
      </dsp:txXfrm>
    </dsp:sp>
    <dsp:sp modelId="{A0AFB9C6-C6FD-4718-B471-5436EF6533AC}">
      <dsp:nvSpPr>
        <dsp:cNvPr id="0" name=""/>
        <dsp:cNvSpPr/>
      </dsp:nvSpPr>
      <dsp:spPr>
        <a:xfrm>
          <a:off x="1723173" y="4355132"/>
          <a:ext cx="2937124" cy="668416"/>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GB" sz="2000" b="1" kern="1200" dirty="0" smtClean="0">
              <a:solidFill>
                <a:srgbClr val="0000CC"/>
              </a:solidFill>
              <a:latin typeface="Book Antiqua" panose="02040602050305030304" pitchFamily="18" charset="0"/>
            </a:rPr>
            <a:t>T</a:t>
          </a:r>
          <a:r>
            <a:rPr lang="en-GB" sz="2000" b="1" kern="1200" dirty="0" smtClean="0">
              <a:solidFill>
                <a:sysClr val="windowText" lastClr="000000"/>
              </a:solidFill>
              <a:latin typeface="Book Antiqua" panose="02040602050305030304" pitchFamily="18" charset="0"/>
            </a:rPr>
            <a:t>ransparency</a:t>
          </a:r>
          <a:endParaRPr lang="en-GB" sz="2000" b="1" kern="1200" dirty="0">
            <a:solidFill>
              <a:sysClr val="windowText" lastClr="000000"/>
            </a:solidFill>
            <a:latin typeface="Book Antiqua" panose="02040602050305030304" pitchFamily="18" charset="0"/>
          </a:endParaRPr>
        </a:p>
      </dsp:txBody>
      <dsp:txXfrm>
        <a:off x="1723173" y="4355132"/>
        <a:ext cx="2937124" cy="66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C89766-73DF-4580-9EFB-3728FA850E3D}">
      <dsp:nvSpPr>
        <dsp:cNvPr id="0" name=""/>
        <dsp:cNvSpPr/>
      </dsp:nvSpPr>
      <dsp:spPr>
        <a:xfrm>
          <a:off x="1458158" y="385866"/>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Plan</a:t>
          </a:r>
          <a:r>
            <a:rPr lang="en-GB" sz="1600" kern="1200" dirty="0">
              <a:solidFill>
                <a:schemeClr val="tx1"/>
              </a:solidFill>
              <a:latin typeface="Book Antiqua" panose="02040602050305030304" pitchFamily="18" charset="0"/>
            </a:rPr>
            <a:t> &amp; </a:t>
          </a:r>
          <a:r>
            <a:rPr lang="en-GB" sz="1600" b="1" kern="1200" dirty="0">
              <a:solidFill>
                <a:schemeClr val="tx1"/>
              </a:solidFill>
              <a:latin typeface="Book Antiqua" panose="02040602050305030304" pitchFamily="18" charset="0"/>
            </a:rPr>
            <a:t>Agree</a:t>
          </a:r>
        </a:p>
      </dsp:txBody>
      <dsp:txXfrm>
        <a:off x="1622066" y="549774"/>
        <a:ext cx="791419" cy="791419"/>
      </dsp:txXfrm>
    </dsp:sp>
    <dsp:sp modelId="{54BF6015-41DD-4253-9107-58BB4A748174}">
      <dsp:nvSpPr>
        <dsp:cNvPr id="0" name=""/>
        <dsp:cNvSpPr/>
      </dsp:nvSpPr>
      <dsp:spPr>
        <a:xfrm rot="1800000">
          <a:off x="2589880" y="1173235"/>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2595889" y="1226357"/>
        <a:ext cx="209311" cy="226645"/>
      </dsp:txXfrm>
    </dsp:sp>
    <dsp:sp modelId="{DABC3051-2CA6-43EC-BD7D-29B32CB49862}">
      <dsp:nvSpPr>
        <dsp:cNvPr id="0" name=""/>
        <dsp:cNvSpPr/>
      </dsp:nvSpPr>
      <dsp:spPr>
        <a:xfrm>
          <a:off x="2916040" y="1227574"/>
          <a:ext cx="1119235" cy="111923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Do</a:t>
          </a:r>
        </a:p>
      </dsp:txBody>
      <dsp:txXfrm>
        <a:off x="3079948" y="1391482"/>
        <a:ext cx="791419" cy="791419"/>
      </dsp:txXfrm>
    </dsp:sp>
    <dsp:sp modelId="{4AA014D8-126B-4B1D-9722-C9662E8F6AC8}">
      <dsp:nvSpPr>
        <dsp:cNvPr id="0" name=""/>
        <dsp:cNvSpPr/>
      </dsp:nvSpPr>
      <dsp:spPr>
        <a:xfrm rot="5400000">
          <a:off x="3326149" y="2431566"/>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3371001" y="2462262"/>
        <a:ext cx="209311" cy="226645"/>
      </dsp:txXfrm>
    </dsp:sp>
    <dsp:sp modelId="{5BC2485F-004E-4859-AA56-2231236EFBFD}">
      <dsp:nvSpPr>
        <dsp:cNvPr id="0" name=""/>
        <dsp:cNvSpPr/>
      </dsp:nvSpPr>
      <dsp:spPr>
        <a:xfrm>
          <a:off x="2916040" y="2910990"/>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a:solidFill>
                <a:schemeClr val="tx1"/>
              </a:solidFill>
              <a:latin typeface="Book Antiqua" panose="02040602050305030304" pitchFamily="18" charset="0"/>
            </a:rPr>
            <a:t>Check</a:t>
          </a:r>
          <a:r>
            <a:rPr lang="en-GB" sz="1400" kern="1200" dirty="0">
              <a:solidFill>
                <a:schemeClr val="tx1"/>
              </a:solidFill>
              <a:latin typeface="Book Antiqua" panose="02040602050305030304" pitchFamily="18" charset="0"/>
            </a:rPr>
            <a:t> &amp; </a:t>
          </a:r>
          <a:r>
            <a:rPr lang="en-GB" sz="1400" b="1" kern="1200" dirty="0">
              <a:solidFill>
                <a:schemeClr val="tx1"/>
              </a:solidFill>
              <a:latin typeface="Book Antiqua" panose="02040602050305030304" pitchFamily="18" charset="0"/>
            </a:rPr>
            <a:t>Monitor</a:t>
          </a:r>
        </a:p>
      </dsp:txBody>
      <dsp:txXfrm>
        <a:off x="3079948" y="3074898"/>
        <a:ext cx="791419" cy="791419"/>
      </dsp:txXfrm>
    </dsp:sp>
    <dsp:sp modelId="{A86238ED-9763-46FD-9E2A-0EFE22EC56B9}">
      <dsp:nvSpPr>
        <dsp:cNvPr id="0" name=""/>
        <dsp:cNvSpPr/>
      </dsp:nvSpPr>
      <dsp:spPr>
        <a:xfrm rot="9000000">
          <a:off x="2604538" y="3698359"/>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2688233" y="3751481"/>
        <a:ext cx="209311" cy="226645"/>
      </dsp:txXfrm>
    </dsp:sp>
    <dsp:sp modelId="{9B688ECA-832B-4F76-A225-0590C49CA8A1}">
      <dsp:nvSpPr>
        <dsp:cNvPr id="0" name=""/>
        <dsp:cNvSpPr/>
      </dsp:nvSpPr>
      <dsp:spPr>
        <a:xfrm>
          <a:off x="1458158" y="3752698"/>
          <a:ext cx="1119235" cy="1119235"/>
        </a:xfrm>
        <a:prstGeom prst="ellipse">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a:solidFill>
                <a:schemeClr val="tx1"/>
              </a:solidFill>
              <a:latin typeface="Book Antiqua" panose="02040602050305030304" pitchFamily="18" charset="0"/>
            </a:rPr>
            <a:t>Review</a:t>
          </a:r>
        </a:p>
      </dsp:txBody>
      <dsp:txXfrm>
        <a:off x="1622066" y="3916606"/>
        <a:ext cx="791419" cy="791419"/>
      </dsp:txXfrm>
    </dsp:sp>
    <dsp:sp modelId="{67707750-6D6E-4525-AE7B-87C7AE758FB6}">
      <dsp:nvSpPr>
        <dsp:cNvPr id="0" name=""/>
        <dsp:cNvSpPr/>
      </dsp:nvSpPr>
      <dsp:spPr>
        <a:xfrm rot="12600000">
          <a:off x="1146656" y="3706822"/>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1230351" y="3804796"/>
        <a:ext cx="209311" cy="226645"/>
      </dsp:txXfrm>
    </dsp:sp>
    <dsp:sp modelId="{664773E5-F58D-4269-9CD5-2C8F1A5CA38D}">
      <dsp:nvSpPr>
        <dsp:cNvPr id="0" name=""/>
        <dsp:cNvSpPr/>
      </dsp:nvSpPr>
      <dsp:spPr>
        <a:xfrm>
          <a:off x="277" y="2910990"/>
          <a:ext cx="1119235" cy="1119235"/>
        </a:xfrm>
        <a:prstGeom prst="ellipse">
          <a:avLst/>
        </a:prstGeom>
        <a:solidFill>
          <a:schemeClr val="accent6">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Act &amp; Evaluate</a:t>
          </a:r>
          <a:endParaRPr lang="en-GB" sz="1400" b="1" kern="1200" dirty="0">
            <a:solidFill>
              <a:schemeClr val="tx1"/>
            </a:solidFill>
            <a:latin typeface="Book Antiqua" panose="02040602050305030304" pitchFamily="18" charset="0"/>
          </a:endParaRPr>
        </a:p>
      </dsp:txBody>
      <dsp:txXfrm>
        <a:off x="164185" y="3074898"/>
        <a:ext cx="791419" cy="791419"/>
      </dsp:txXfrm>
    </dsp:sp>
    <dsp:sp modelId="{1766DA07-2AC8-4473-BB0D-AF638CCD175E}">
      <dsp:nvSpPr>
        <dsp:cNvPr id="0" name=""/>
        <dsp:cNvSpPr/>
      </dsp:nvSpPr>
      <dsp:spPr>
        <a:xfrm rot="16200000">
          <a:off x="410387" y="2448491"/>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55239" y="2568891"/>
        <a:ext cx="209311" cy="226645"/>
      </dsp:txXfrm>
    </dsp:sp>
    <dsp:sp modelId="{B52151CA-E399-418C-83E1-13C5CC7D09DA}">
      <dsp:nvSpPr>
        <dsp:cNvPr id="0" name=""/>
        <dsp:cNvSpPr/>
      </dsp:nvSpPr>
      <dsp:spPr>
        <a:xfrm>
          <a:off x="277" y="1227574"/>
          <a:ext cx="1119235" cy="1119235"/>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GB" sz="1400" b="1" kern="1200" dirty="0" smtClean="0">
              <a:solidFill>
                <a:schemeClr val="tx1"/>
              </a:solidFill>
              <a:latin typeface="Book Antiqua" panose="02040602050305030304" pitchFamily="18" charset="0"/>
            </a:rPr>
            <a:t>Report &amp; Decision</a:t>
          </a:r>
          <a:endParaRPr lang="en-GB" sz="1400" b="1" kern="1200" dirty="0">
            <a:solidFill>
              <a:schemeClr val="tx1"/>
            </a:solidFill>
            <a:latin typeface="Book Antiqua" panose="02040602050305030304" pitchFamily="18" charset="0"/>
          </a:endParaRPr>
        </a:p>
      </dsp:txBody>
      <dsp:txXfrm>
        <a:off x="164185" y="1391482"/>
        <a:ext cx="791419" cy="791419"/>
      </dsp:txXfrm>
    </dsp:sp>
    <dsp:sp modelId="{CA9DC449-9257-4658-95E6-05249ED57E72}">
      <dsp:nvSpPr>
        <dsp:cNvPr id="0" name=""/>
        <dsp:cNvSpPr/>
      </dsp:nvSpPr>
      <dsp:spPr>
        <a:xfrm rot="19800000">
          <a:off x="1131999" y="1181698"/>
          <a:ext cx="299015" cy="377741"/>
        </a:xfrm>
        <a:prstGeom prst="righ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1138008" y="1279672"/>
        <a:ext cx="209311" cy="226645"/>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9/28/2018</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9/28/2018</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AF427EB-D5D0-482C-BA2C-169740D507A9}"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4066244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48</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64</a:t>
            </a:fld>
            <a:endParaRPr lang="en-US"/>
          </a:p>
        </p:txBody>
      </p:sp>
    </p:spTree>
    <p:extLst>
      <p:ext uri="{BB962C8B-B14F-4D97-AF65-F5344CB8AC3E}">
        <p14:creationId xmlns:p14="http://schemas.microsoft.com/office/powerpoint/2010/main" val="4199567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10"/>
          </p:nvPr>
        </p:nvSpPr>
        <p:spPr/>
        <p:txBody>
          <a:bodyPr/>
          <a:lstStyle/>
          <a:p>
            <a:fld id="{B33E665B-3EA3-4A51-85B6-606E081403A0}" type="slidenum">
              <a:rPr lang="en-US" smtClean="0"/>
              <a:pPr/>
              <a:t>66</a:t>
            </a:fld>
            <a:endParaRPr lang="en-US"/>
          </a:p>
        </p:txBody>
      </p:sp>
    </p:spTree>
    <p:extLst>
      <p:ext uri="{BB962C8B-B14F-4D97-AF65-F5344CB8AC3E}">
        <p14:creationId xmlns:p14="http://schemas.microsoft.com/office/powerpoint/2010/main" val="1075622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a:p>
        </p:txBody>
      </p:sp>
      <p:sp>
        <p:nvSpPr>
          <p:cNvPr id="4" name="Slide Number Placeholder 3"/>
          <p:cNvSpPr>
            <a:spLocks noGrp="1"/>
          </p:cNvSpPr>
          <p:nvPr>
            <p:ph type="sldNum" sz="quarter" idx="10"/>
          </p:nvPr>
        </p:nvSpPr>
        <p:spPr/>
        <p:txBody>
          <a:bodyPr/>
          <a:lstStyle/>
          <a:p>
            <a:fld id="{ACFADA55-FD7D-4088-9B64-25C693EDCD60}" type="slidenum">
              <a:rPr lang="en-NZ" smtClean="0">
                <a:solidFill>
                  <a:prstClr val="black"/>
                </a:solidFill>
              </a:rPr>
              <a:pPr/>
              <a:t>67</a:t>
            </a:fld>
            <a:endParaRPr lang="en-NZ">
              <a:solidFill>
                <a:prstClr val="black"/>
              </a:solidFill>
            </a:endParaRPr>
          </a:p>
        </p:txBody>
      </p:sp>
    </p:spTree>
    <p:extLst>
      <p:ext uri="{BB962C8B-B14F-4D97-AF65-F5344CB8AC3E}">
        <p14:creationId xmlns:p14="http://schemas.microsoft.com/office/powerpoint/2010/main" val="37477654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83</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9/28/2018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9/28/2018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9/28/2018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9/28/2018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9/28/2018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9/28/2018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9/28/2018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9/28/2018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9/28/2018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EF0CEC45-0AEC-4E69-B5BF-68E531C3EDA9}" type="datetime1">
              <a:rPr lang="en-US" smtClean="0"/>
              <a:pPr>
                <a:defRPr/>
              </a:pPr>
              <a:t>9/28/2018</a:t>
            </a:fld>
            <a:endParaRPr lang="en-US"/>
          </a:p>
        </p:txBody>
      </p:sp>
      <p:sp>
        <p:nvSpPr>
          <p:cNvPr id="5" name="Slide Number Placeholder 5"/>
          <p:cNvSpPr>
            <a:spLocks noGrp="1"/>
          </p:cNvSpPr>
          <p:nvPr>
            <p:ph type="sldNum" sz="quarter" idx="11"/>
          </p:nvPr>
        </p:nvSpPr>
        <p:spPr>
          <a:xfrm>
            <a:off x="6553200" y="6245225"/>
            <a:ext cx="2133600" cy="476250"/>
          </a:xfrm>
        </p:spPr>
        <p:txBody>
          <a:bodyPr/>
          <a:lstStyle>
            <a:lvl1pPr>
              <a:defRPr/>
            </a:lvl1pPr>
          </a:lstStyle>
          <a:p>
            <a:pPr>
              <a:defRPr/>
            </a:pPr>
            <a:fld id="{2462AA6A-ADEA-44F1-B8BB-D6A4C414B67F}" type="slidenum">
              <a:rPr lang="en-US"/>
              <a:pPr>
                <a:defRPr/>
              </a:pPr>
              <a:t>‹#›</a:t>
            </a:fld>
            <a:endParaRPr lang="en-US"/>
          </a:p>
        </p:txBody>
      </p:sp>
    </p:spTree>
    <p:extLst>
      <p:ext uri="{BB962C8B-B14F-4D97-AF65-F5344CB8AC3E}">
        <p14:creationId xmlns:p14="http://schemas.microsoft.com/office/powerpoint/2010/main" val="48689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9/28/2018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2.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a:bodyPr>
          <a:lstStyle/>
          <a:p>
            <a:pPr algn="ctr"/>
            <a:r>
              <a:rPr lang="en-US" sz="4000" b="1" i="1" dirty="0" smtClean="0">
                <a:solidFill>
                  <a:srgbClr val="260579"/>
                </a:solidFill>
              </a:rPr>
              <a:t>“</a:t>
            </a:r>
            <a:r>
              <a:rPr lang="en-US" sz="4000" b="1" i="1" dirty="0" smtClean="0">
                <a:solidFill>
                  <a:srgbClr val="260579"/>
                </a:solidFill>
                <a:effectLst>
                  <a:outerShdw blurRad="38100" dist="38100" dir="2700000" algn="tl">
                    <a:srgbClr val="000000">
                      <a:alpha val="43137"/>
                    </a:srgbClr>
                  </a:outerShdw>
                </a:effectLst>
              </a:rPr>
              <a:t>Protocols” </a:t>
            </a: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Presented by The Office of the Head of Local Government Service (OHLGS)</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54"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a:bodyPr>
          <a:lstStyle/>
          <a:p>
            <a:pPr marL="0" indent="0">
              <a:buClrTx/>
              <a:buNone/>
            </a:pPr>
            <a:r>
              <a:rPr lang="en-US" b="1" u="sng" dirty="0" smtClean="0">
                <a:solidFill>
                  <a:srgbClr val="FF0000"/>
                </a:solidFill>
              </a:rPr>
              <a:t>PART –1 : DECENTRALIZATION, LG &amp; LGS</a:t>
            </a:r>
          </a:p>
          <a:p>
            <a:pPr marL="571500" indent="-571500">
              <a:buClrTx/>
              <a:buFont typeface="+mj-lt"/>
              <a:buAutoNum type="arabicPeriod"/>
            </a:pPr>
            <a:r>
              <a:rPr lang="en-US" b="1" dirty="0" smtClean="0">
                <a:solidFill>
                  <a:srgbClr val="4409E9"/>
                </a:solidFill>
              </a:rPr>
              <a:t>DECENTRALIZATION – INTRODUCTION</a:t>
            </a:r>
          </a:p>
          <a:p>
            <a:pPr marL="571500" indent="-571500">
              <a:buClrTx/>
              <a:buFont typeface="+mj-lt"/>
              <a:buAutoNum type="arabicPeriod"/>
            </a:pPr>
            <a:r>
              <a:rPr lang="en-US" b="1" dirty="0" smtClean="0">
                <a:solidFill>
                  <a:srgbClr val="00421E"/>
                </a:solidFill>
              </a:rPr>
              <a:t>LOCAL GOVERNMENT (LG) &amp; </a:t>
            </a:r>
            <a:r>
              <a:rPr lang="en-US" b="1" dirty="0">
                <a:solidFill>
                  <a:srgbClr val="00421E"/>
                </a:solidFill>
              </a:rPr>
              <a:t>LOCAL GOVERNMENT </a:t>
            </a:r>
            <a:r>
              <a:rPr lang="en-US" b="1" dirty="0" smtClean="0">
                <a:solidFill>
                  <a:srgbClr val="00421E"/>
                </a:solidFill>
              </a:rPr>
              <a:t>SERVICE (LGS)</a:t>
            </a:r>
          </a:p>
          <a:p>
            <a:pPr marL="571500" indent="-571500">
              <a:buClrTx/>
              <a:buFont typeface="+mj-lt"/>
              <a:buAutoNum type="arabicPeriod"/>
            </a:pPr>
            <a:r>
              <a:rPr lang="en-US" b="1" dirty="0" smtClean="0">
                <a:solidFill>
                  <a:srgbClr val="4409E9"/>
                </a:solidFill>
              </a:rPr>
              <a:t>BACKGROUND - THE ESTABLISHMENT OF THE DECENTRALIZED DEPARTMENTS AT MMDA</a:t>
            </a:r>
          </a:p>
          <a:p>
            <a:pPr marL="0" indent="0">
              <a:buClrTx/>
              <a:buNone/>
            </a:pPr>
            <a:r>
              <a:rPr lang="en-US" b="1" u="sng" dirty="0" smtClean="0">
                <a:solidFill>
                  <a:srgbClr val="FF0000"/>
                </a:solidFill>
              </a:rPr>
              <a:t>PART-2 LGS- PROTOCOLS</a:t>
            </a:r>
            <a:endParaRPr lang="en-US" b="1" u="sng" dirty="0">
              <a:solidFill>
                <a:srgbClr val="FF0000"/>
              </a:solidFill>
            </a:endParaRPr>
          </a:p>
          <a:p>
            <a:pPr marL="571500" indent="-571500">
              <a:buClrTx/>
              <a:buFont typeface="+mj-lt"/>
              <a:buAutoNum type="arabicPeriod" startAt="4"/>
            </a:pPr>
            <a:r>
              <a:rPr lang="en-US" b="1" dirty="0" smtClean="0">
                <a:solidFill>
                  <a:srgbClr val="00421E"/>
                </a:solidFill>
              </a:rPr>
              <a:t>LGS - PROTOCOLS</a:t>
            </a:r>
          </a:p>
          <a:p>
            <a:pPr marL="571500" indent="-571500">
              <a:buClrTx/>
              <a:buFont typeface="+mj-lt"/>
              <a:buAutoNum type="arabicPeriod" startAt="4"/>
            </a:pPr>
            <a:r>
              <a:rPr lang="en-US" b="1" dirty="0" smtClean="0">
                <a:solidFill>
                  <a:srgbClr val="4409E9"/>
                </a:solidFill>
              </a:rPr>
              <a:t>CONCLUSION &amp; WAY FORWARD</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30"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10000"/>
          </a:bodyPr>
          <a:lstStyle/>
          <a:p>
            <a:pPr algn="just"/>
            <a:r>
              <a:rPr lang="en-GB" dirty="0" smtClean="0"/>
              <a:t>Article 192 (2) of the 1992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2009 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Local Government Act, 1993 (Act 462);</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Local Government Act, 1993, (Act 462), the National Development Planning (Systems) Act, 1994, (Act 480) 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such </a:t>
            </a:r>
            <a:r>
              <a:rPr lang="en-US" sz="2400" b="1" dirty="0" smtClean="0">
                <a:solidFill>
                  <a:srgbClr val="2907B9"/>
                </a:solidFill>
              </a:rPr>
              <a:t>other functions incidental or conducive to the achievement of the objects </a:t>
            </a:r>
            <a:r>
              <a:rPr lang="en-US" sz="2400" dirty="0" smtClean="0"/>
              <a:t>of this Act (LGS Act).</a:t>
            </a:r>
            <a:endParaRPr lang="en-GB" sz="2400" dirty="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t>Heads of MDAs 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rgbClr val="4409E9"/>
                </a:solidFill>
              </a:rPr>
              <a:t>LOCAL GOVERNMENT ACT 462 AS AMENDED (FIRST </a:t>
            </a:r>
            <a:r>
              <a:rPr lang="en-US" b="1" dirty="0">
                <a:solidFill>
                  <a:srgbClr val="4409E9"/>
                </a:solidFill>
              </a:rPr>
              <a:t>SCHEDULE </a:t>
            </a:r>
            <a:r>
              <a:rPr lang="en-US" b="1" dirty="0" smtClean="0">
                <a:solidFill>
                  <a:srgbClr val="4409E9"/>
                </a:solidFill>
              </a:rPr>
              <a:t> - DEPARTMENTS UNDER MMDA)</a:t>
            </a:r>
            <a:endParaRPr lang="en-GB" b="1" dirty="0">
              <a:solidFill>
                <a:srgbClr val="4409E9"/>
              </a:solidFill>
            </a:endParaRPr>
          </a:p>
          <a:p>
            <a:pPr marL="342900" lvl="1" indent="-342900">
              <a:buFont typeface="Wingdings 2"/>
              <a:buChar char=""/>
            </a:pPr>
            <a:r>
              <a:rPr lang="en-US" b="1" dirty="0" smtClean="0">
                <a:solidFill>
                  <a:srgbClr val="4409E9"/>
                </a:solidFill>
              </a:rPr>
              <a:t>L.I 1961 (OBJECTIVES &amp; TWO SCHEDULES)</a:t>
            </a:r>
          </a:p>
          <a:p>
            <a:pPr marL="342900" lvl="1" indent="-342900">
              <a:buFont typeface="Wingdings 2"/>
              <a:buChar char=""/>
            </a:pPr>
            <a:r>
              <a:rPr lang="en-US" b="1" dirty="0" smtClean="0">
                <a:solidFill>
                  <a:srgbClr val="4409E9"/>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54171426"/>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NATURAL RESOURCES CONSERVATION DEPT FORESTRY  GAME &amp; WILDLIFE DIVISION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DEPT FORESTRY  GAME AND WILDLIFE 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8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NATURAL RESOURCES CONSERVATION DEPT FORESTRY  GAME &amp; WILDLIFE DIVISION </a:t>
                      </a:r>
                      <a:endParaRPr lang="en-GB" sz="1200">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INDUSTRY  AND TRADE </a:t>
                      </a:r>
                      <a:endParaRPr lang="en-GB" sz="120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DISASTER PREVENTION AND MANAGEMENT</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DISASTER PREVENTION AND MANAGEMENT</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PREVENTION AND MANAGEMENT </a:t>
                      </a:r>
                      <a:endParaRPr lang="en-GB" sz="1200" dirty="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URBAN 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URBAN 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FF0000"/>
                          </a:solidFill>
                          <a:latin typeface="Book Antiqua"/>
                          <a:ea typeface="Calibri"/>
                          <a:cs typeface="Times New Roman"/>
                        </a:rPr>
                        <a:t>14 </a:t>
                      </a:r>
                      <a:endParaRPr lang="en-GB" sz="1200" dirty="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WASTE MANAGEMENT</a:t>
                      </a:r>
                      <a:endParaRPr lang="en-GB" sz="1200" dirty="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387917">
                <a:tc>
                  <a:txBody>
                    <a:bodyPr/>
                    <a:lstStyle/>
                    <a:p>
                      <a:pPr>
                        <a:lnSpc>
                          <a:spcPct val="115000"/>
                        </a:lnSpc>
                        <a:spcAft>
                          <a:spcPts val="0"/>
                        </a:spcAft>
                      </a:pPr>
                      <a:r>
                        <a:rPr lang="en-US" sz="1200" b="1" dirty="0">
                          <a:solidFill>
                            <a:srgbClr val="FF0000"/>
                          </a:solidFill>
                          <a:latin typeface="Book Antiqua"/>
                          <a:ea typeface="Calibri"/>
                          <a:cs typeface="Times New Roman"/>
                        </a:rPr>
                        <a:t>15 </a:t>
                      </a:r>
                      <a:endParaRPr lang="en-GB" sz="1200" dirty="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BUDGET AND RATING</a:t>
                      </a:r>
                      <a:endParaRPr lang="en-GB" sz="1200" dirty="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a:solidFill>
                            <a:srgbClr val="FF0000"/>
                          </a:solidFill>
                          <a:latin typeface="Book Antiqua"/>
                          <a:ea typeface="Calibri"/>
                          <a:cs typeface="Times New Roman"/>
                        </a:rPr>
                        <a:t>16 </a:t>
                      </a:r>
                      <a:endParaRPr lang="en-GB" sz="120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FF0000"/>
                          </a:solidFill>
                          <a:latin typeface="Book Antiqua"/>
                          <a:ea typeface="Calibri"/>
                          <a:cs typeface="Times New Roman"/>
                        </a:rPr>
                        <a:t>LEGAL</a:t>
                      </a:r>
                      <a:endParaRPr lang="en-GB" sz="1200" dirty="0">
                        <a:solidFill>
                          <a:srgbClr val="FF000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fontScale="92500" lnSpcReduction="20000"/>
          </a:bodyPr>
          <a:lstStyle/>
          <a:p>
            <a:r>
              <a:rPr lang="en-US" dirty="0" smtClean="0">
                <a:solidFill>
                  <a:srgbClr val="4409E9"/>
                </a:solidFill>
              </a:rPr>
              <a:t>Scheme of Service (</a:t>
            </a:r>
            <a:r>
              <a:rPr lang="en-US" dirty="0" err="1" smtClean="0">
                <a:solidFill>
                  <a:srgbClr val="4409E9"/>
                </a:solidFill>
              </a:rPr>
              <a:t>SoS</a:t>
            </a:r>
            <a:r>
              <a:rPr lang="en-US" dirty="0" smtClean="0">
                <a:solidFill>
                  <a:srgbClr val="4409E9"/>
                </a:solidFill>
              </a:rPr>
              <a:t>)</a:t>
            </a:r>
          </a:p>
          <a:p>
            <a:r>
              <a:rPr lang="en-US" dirty="0" smtClean="0">
                <a:solidFill>
                  <a:srgbClr val="4409E9"/>
                </a:solidFill>
              </a:rPr>
              <a:t>Conditions of Service (</a:t>
            </a:r>
            <a:r>
              <a:rPr lang="en-US" dirty="0" err="1" smtClean="0">
                <a:solidFill>
                  <a:srgbClr val="4409E9"/>
                </a:solidFill>
              </a:rPr>
              <a:t>CoS</a:t>
            </a:r>
            <a:r>
              <a:rPr lang="en-US" dirty="0" smtClean="0">
                <a:solidFill>
                  <a:srgbClr val="4409E9"/>
                </a:solidFill>
              </a:rPr>
              <a:t>)</a:t>
            </a:r>
          </a:p>
          <a:p>
            <a:r>
              <a:rPr lang="en-US" dirty="0" smtClean="0">
                <a:solidFill>
                  <a:srgbClr val="4409E9"/>
                </a:solidFill>
              </a:rPr>
              <a:t>Staffing Norms (SN)</a:t>
            </a:r>
          </a:p>
          <a:p>
            <a:r>
              <a:rPr lang="en-US" dirty="0" smtClean="0">
                <a:solidFill>
                  <a:srgbClr val="4409E9"/>
                </a:solidFill>
              </a:rPr>
              <a:t>HR Management Manual (HROM)</a:t>
            </a:r>
          </a:p>
          <a:p>
            <a:r>
              <a:rPr lang="en-US" dirty="0" smtClean="0">
                <a:solidFill>
                  <a:srgbClr val="4409E9"/>
                </a:solidFill>
              </a:rPr>
              <a:t>Code of Conduct (</a:t>
            </a:r>
            <a:r>
              <a:rPr lang="en-US" dirty="0" err="1" smtClean="0">
                <a:solidFill>
                  <a:srgbClr val="4409E9"/>
                </a:solidFill>
              </a:rPr>
              <a:t>CoC</a:t>
            </a:r>
            <a:r>
              <a:rPr lang="en-US" dirty="0" smtClean="0">
                <a:solidFill>
                  <a:srgbClr val="4409E9"/>
                </a:solidFill>
              </a:rPr>
              <a:t>)</a:t>
            </a:r>
          </a:p>
          <a:p>
            <a:r>
              <a:rPr lang="en-US" dirty="0" smtClean="0">
                <a:solidFill>
                  <a:srgbClr val="4409E9"/>
                </a:solidFill>
              </a:rPr>
              <a:t>Reporting Relationship &amp; Administrative Procedures</a:t>
            </a:r>
          </a:p>
          <a:p>
            <a:r>
              <a:rPr lang="en-US" dirty="0" smtClean="0">
                <a:solidFill>
                  <a:srgbClr val="4409E9"/>
                </a:solidFill>
              </a:rPr>
              <a:t>Planning, Reporting and M&amp;E</a:t>
            </a:r>
          </a:p>
          <a:p>
            <a:r>
              <a:rPr lang="en-US" dirty="0">
                <a:solidFill>
                  <a:srgbClr val="4409E9"/>
                </a:solidFill>
              </a:rPr>
              <a:t>Service Delivery </a:t>
            </a:r>
            <a:r>
              <a:rPr lang="en-US" dirty="0" smtClean="0">
                <a:solidFill>
                  <a:srgbClr val="4409E9"/>
                </a:solidFill>
              </a:rPr>
              <a:t>Standards (SDS)</a:t>
            </a:r>
          </a:p>
          <a:p>
            <a:r>
              <a:rPr lang="en-US" dirty="0" smtClean="0">
                <a:solidFill>
                  <a:srgbClr val="4409E9"/>
                </a:solidFill>
              </a:rPr>
              <a:t>Performance Management System (PMS)</a:t>
            </a:r>
          </a:p>
          <a:p>
            <a:r>
              <a:rPr lang="en-US" dirty="0" smtClean="0">
                <a:solidFill>
                  <a:srgbClr val="4409E9"/>
                </a:solidFill>
              </a:rPr>
              <a:t>Inter-Service &amp; Sectoral Collaboration &amp; Cooperation System (ISCCS)</a:t>
            </a: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7889239"/>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rgbClr val="006600"/>
                          </a:solidFill>
                          <a:latin typeface="+mn-lt"/>
                          <a:ea typeface="+mn-ea"/>
                          <a:cs typeface="+mn-cs"/>
                        </a:rPr>
                        <a:t>25. Statistics Class </a:t>
                      </a:r>
                    </a:p>
                    <a:p>
                      <a:pPr marL="0" lvl="0" indent="0">
                        <a:buFont typeface="+mj-lt"/>
                        <a:buNone/>
                      </a:pPr>
                      <a:r>
                        <a:rPr kumimoji="0" lang="en-US" sz="2000" b="1" i="1" kern="1200" dirty="0" smtClean="0">
                          <a:solidFill>
                            <a:srgbClr val="006600"/>
                          </a:solidFill>
                          <a:latin typeface="+mn-lt"/>
                          <a:ea typeface="+mn-ea"/>
                          <a:cs typeface="+mn-cs"/>
                        </a:rPr>
                        <a:t>26. Legal Class</a:t>
                      </a:r>
                    </a:p>
                    <a:p>
                      <a:pPr marL="0" lvl="0" indent="0">
                        <a:buFont typeface="+mj-lt"/>
                        <a:buNone/>
                      </a:pPr>
                      <a:r>
                        <a:rPr kumimoji="0" lang="en-US" sz="2000" b="1" i="1" kern="1200" dirty="0" smtClean="0">
                          <a:solidFill>
                            <a:srgbClr val="006600"/>
                          </a:solidFill>
                          <a:latin typeface="+mn-lt"/>
                          <a:ea typeface="+mn-ea"/>
                          <a:cs typeface="+mn-cs"/>
                        </a:rPr>
                        <a:t>27</a:t>
                      </a:r>
                      <a:r>
                        <a:rPr kumimoji="0" lang="en-US" sz="2000" b="1" i="1" u="sng" kern="1200" dirty="0" smtClean="0">
                          <a:solidFill>
                            <a:srgbClr val="00421E"/>
                          </a:solidFill>
                          <a:latin typeface="+mn-lt"/>
                          <a:ea typeface="+mn-ea"/>
                          <a:cs typeface="+mn-cs"/>
                        </a:rPr>
                        <a:t>. Environmental Health Class</a:t>
                      </a:r>
                    </a:p>
                    <a:p>
                      <a:pPr marL="0" lvl="0" indent="0">
                        <a:buFont typeface="+mj-lt"/>
                        <a:buNone/>
                      </a:pPr>
                      <a:r>
                        <a:rPr kumimoji="0" lang="en-US" sz="2000" b="1" i="1" kern="1200" dirty="0" smtClean="0">
                          <a:solidFill>
                            <a:srgbClr val="006600"/>
                          </a:solidFill>
                          <a:latin typeface="+mn-lt"/>
                          <a:ea typeface="+mn-ea"/>
                          <a:cs typeface="+mn-cs"/>
                        </a:rPr>
                        <a:t>28. Internal Audit Class</a:t>
                      </a:r>
                      <a:endParaRPr lang="en-GB" sz="2000" i="1" dirty="0">
                        <a:solidFill>
                          <a:srgbClr val="006600"/>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ENV. HEALTH STRUCTURE</a:t>
            </a:r>
            <a:endParaRPr lang="en-US" b="1" dirty="0">
              <a:solidFill>
                <a:srgbClr val="FF0000"/>
              </a:solidFill>
            </a:endParaRPr>
          </a:p>
        </p:txBody>
      </p:sp>
      <p:sp>
        <p:nvSpPr>
          <p:cNvPr id="3" name="Content Placeholder 2"/>
          <p:cNvSpPr>
            <a:spLocks noGrp="1"/>
          </p:cNvSpPr>
          <p:nvPr>
            <p:ph idx="1"/>
          </p:nvPr>
        </p:nvSpPr>
        <p:spPr>
          <a:xfrm>
            <a:off x="228600" y="838200"/>
            <a:ext cx="5334000" cy="5867400"/>
          </a:xfrm>
          <a:solidFill>
            <a:schemeClr val="bg2">
              <a:lumMod val="90000"/>
            </a:schemeClr>
          </a:solidFill>
        </p:spPr>
        <p:txBody>
          <a:bodyPr>
            <a:normAutofit fontScale="47500" lnSpcReduction="20000"/>
          </a:bodyPr>
          <a:lstStyle/>
          <a:p>
            <a:pPr marL="0" indent="0">
              <a:buNone/>
            </a:pPr>
            <a:r>
              <a:rPr lang="en-US" sz="6200" b="1" dirty="0" smtClean="0">
                <a:solidFill>
                  <a:srgbClr val="0000CC"/>
                </a:solidFill>
              </a:rPr>
              <a:t>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q"/>
            </a:pPr>
            <a:r>
              <a:rPr lang="en-US" sz="6200" dirty="0" smtClean="0"/>
              <a:t>Chief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Prin.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a:t>Senior </a:t>
            </a: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err="1" smtClean="0"/>
              <a:t>Env</a:t>
            </a:r>
            <a:r>
              <a:rPr lang="en-US" sz="6200" dirty="0" smtClean="0"/>
              <a:t>. Health Analyst</a:t>
            </a:r>
            <a:endParaRPr lang="en-US" sz="6200" dirty="0"/>
          </a:p>
          <a:p>
            <a:pPr lvl="0">
              <a:buFont typeface="Wingdings" panose="05000000000000000000" pitchFamily="2" charset="2"/>
              <a:buChar char="q"/>
            </a:pPr>
            <a:r>
              <a:rPr lang="en-US" sz="6200" dirty="0" smtClean="0"/>
              <a:t>Assist. </a:t>
            </a:r>
            <a:r>
              <a:rPr lang="en-US" sz="6200" dirty="0" err="1" smtClean="0"/>
              <a:t>Env</a:t>
            </a:r>
            <a:r>
              <a:rPr lang="en-US" sz="6200" dirty="0" smtClean="0"/>
              <a:t>. Health Analyst</a:t>
            </a:r>
            <a:endParaRPr lang="en-US" sz="6200" dirty="0"/>
          </a:p>
          <a:p>
            <a:pPr marL="0" indent="0">
              <a:buNone/>
            </a:pPr>
            <a:r>
              <a:rPr lang="en-US" sz="6200" b="1" dirty="0" smtClean="0">
                <a:solidFill>
                  <a:srgbClr val="0000CC"/>
                </a:solidFill>
              </a:rPr>
              <a:t>Sub-Professional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Ø"/>
            </a:pPr>
            <a:r>
              <a:rPr lang="en-US" sz="6200" dirty="0"/>
              <a:t>Chief </a:t>
            </a:r>
            <a:r>
              <a:rPr lang="en-US" sz="6200" dirty="0" err="1" smtClean="0"/>
              <a:t>Env</a:t>
            </a:r>
            <a:r>
              <a:rPr lang="en-US" sz="6200" dirty="0" smtClean="0"/>
              <a:t>. Health Officer</a:t>
            </a:r>
            <a:endParaRPr lang="en-US" sz="6200" dirty="0"/>
          </a:p>
          <a:p>
            <a:pPr lvl="0">
              <a:buFont typeface="Wingdings" panose="05000000000000000000" pitchFamily="2" charset="2"/>
              <a:buChar char="Ø"/>
            </a:pPr>
            <a:r>
              <a:rPr lang="en-US" sz="6200" dirty="0" smtClean="0"/>
              <a:t>Prin.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Senior </a:t>
            </a: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err="1" smtClean="0"/>
              <a:t>Env</a:t>
            </a:r>
            <a:r>
              <a:rPr lang="en-US" sz="6200" dirty="0" smtClean="0"/>
              <a:t>. Health </a:t>
            </a:r>
            <a:r>
              <a:rPr lang="en-US" sz="6200" dirty="0"/>
              <a:t>Officer</a:t>
            </a:r>
          </a:p>
          <a:p>
            <a:pPr lvl="0">
              <a:buFont typeface="Wingdings" panose="05000000000000000000" pitchFamily="2" charset="2"/>
              <a:buChar char="Ø"/>
            </a:pPr>
            <a:r>
              <a:rPr lang="en-US" sz="6200" dirty="0" smtClean="0"/>
              <a:t>Assist. </a:t>
            </a:r>
            <a:r>
              <a:rPr lang="en-US" sz="6200" dirty="0" err="1" smtClean="0"/>
              <a:t>Env</a:t>
            </a:r>
            <a:r>
              <a:rPr lang="en-US" sz="6200" dirty="0" smtClean="0"/>
              <a:t>. Health Officer</a:t>
            </a:r>
            <a:endParaRPr lang="en-US" sz="6200" dirty="0"/>
          </a:p>
          <a:p>
            <a:pPr marL="0" indent="0">
              <a:buNone/>
            </a:pPr>
            <a:endParaRPr lang="en-US" sz="5100" dirty="0"/>
          </a:p>
          <a:p>
            <a:endParaRPr lang="en-US" dirty="0"/>
          </a:p>
        </p:txBody>
      </p:sp>
      <p:sp>
        <p:nvSpPr>
          <p:cNvPr id="5" name="Content Placeholder 2"/>
          <p:cNvSpPr txBox="1">
            <a:spLocks/>
          </p:cNvSpPr>
          <p:nvPr/>
        </p:nvSpPr>
        <p:spPr>
          <a:xfrm>
            <a:off x="5105400" y="838200"/>
            <a:ext cx="3809999" cy="5715000"/>
          </a:xfrm>
          <a:prstGeom prst="rect">
            <a:avLst/>
          </a:prstGeom>
          <a:solidFill>
            <a:schemeClr val="accent2">
              <a:lumMod val="40000"/>
              <a:lumOff val="6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400" b="1" u="sng" dirty="0" smtClean="0">
                <a:solidFill>
                  <a:srgbClr val="0000CC"/>
                </a:solidFill>
              </a:rPr>
              <a:t>Technical Class</a:t>
            </a:r>
            <a:endParaRPr lang="en-US" sz="2400" u="sng" dirty="0" smtClean="0">
              <a:solidFill>
                <a:srgbClr val="0000CC"/>
              </a:solidFill>
            </a:endParaRPr>
          </a:p>
          <a:p>
            <a:r>
              <a:rPr lang="en-US" sz="2400" dirty="0" smtClean="0"/>
              <a:t>Chief </a:t>
            </a:r>
            <a:r>
              <a:rPr lang="en-US" sz="2400" dirty="0" err="1" smtClean="0"/>
              <a:t>Env</a:t>
            </a:r>
            <a:r>
              <a:rPr lang="en-US" sz="2400" dirty="0" smtClean="0"/>
              <a:t>. Health Assist</a:t>
            </a:r>
          </a:p>
          <a:p>
            <a:r>
              <a:rPr lang="en-US" sz="2400" dirty="0" smtClean="0"/>
              <a:t>Assist. Chief </a:t>
            </a:r>
            <a:r>
              <a:rPr lang="en-US" sz="2400" dirty="0" err="1" smtClean="0"/>
              <a:t>Env</a:t>
            </a:r>
            <a:r>
              <a:rPr lang="en-US" sz="2400" dirty="0" smtClean="0"/>
              <a:t>. Health Assist.</a:t>
            </a:r>
          </a:p>
          <a:p>
            <a:r>
              <a:rPr lang="en-US" sz="2400" dirty="0" smtClean="0"/>
              <a:t>Principal </a:t>
            </a:r>
            <a:r>
              <a:rPr lang="en-US" sz="2400" dirty="0" err="1" smtClean="0"/>
              <a:t>Env</a:t>
            </a:r>
            <a:r>
              <a:rPr lang="en-US" sz="2400" dirty="0" smtClean="0"/>
              <a:t>. Health Assist.</a:t>
            </a:r>
          </a:p>
          <a:p>
            <a:r>
              <a:rPr lang="en-US" sz="2400" dirty="0" smtClean="0"/>
              <a:t>Senior </a:t>
            </a:r>
            <a:r>
              <a:rPr lang="en-US" sz="2400" dirty="0" err="1" smtClean="0"/>
              <a:t>Env</a:t>
            </a:r>
            <a:r>
              <a:rPr lang="en-US" sz="2400" dirty="0" smtClean="0"/>
              <a:t>. Health Assist.</a:t>
            </a:r>
          </a:p>
          <a:p>
            <a:r>
              <a:rPr lang="en-US" sz="2400" dirty="0" err="1" smtClean="0"/>
              <a:t>Env</a:t>
            </a:r>
            <a:r>
              <a:rPr lang="en-US" sz="2400" dirty="0" smtClean="0"/>
              <a:t>. Health Assist.</a:t>
            </a:r>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pPr marL="0" indent="0">
              <a:buNone/>
            </a:pPr>
            <a:endParaRPr lang="en-US" sz="2400" dirty="0" smtClean="0"/>
          </a:p>
          <a:p>
            <a:endParaRPr lang="en-US" dirty="0" smtClean="0"/>
          </a:p>
          <a:p>
            <a:endParaRPr lang="en-US" dirty="0"/>
          </a:p>
        </p:txBody>
      </p:sp>
    </p:spTree>
    <p:extLst>
      <p:ext uri="{BB962C8B-B14F-4D97-AF65-F5344CB8AC3E}">
        <p14:creationId xmlns:p14="http://schemas.microsoft.com/office/powerpoint/2010/main" val="36688603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Job Summary (</a:t>
            </a:r>
            <a:r>
              <a:rPr lang="en-US" dirty="0" err="1" smtClean="0">
                <a:solidFill>
                  <a:srgbClr val="FF0000"/>
                </a:solidFill>
              </a:rPr>
              <a:t>SoS</a:t>
            </a:r>
            <a:r>
              <a:rPr lang="en-US" dirty="0" smtClean="0">
                <a:solidFill>
                  <a:srgbClr val="FF0000"/>
                </a:solidFill>
              </a:rPr>
              <a:t>) OF THE ENV. HEALTH</a:t>
            </a:r>
            <a:endParaRPr lang="en-US" dirty="0">
              <a:solidFill>
                <a:srgbClr val="FF0000"/>
              </a:solidFill>
            </a:endParaRPr>
          </a:p>
        </p:txBody>
      </p:sp>
      <p:sp>
        <p:nvSpPr>
          <p:cNvPr id="3" name="Content Placeholder 2"/>
          <p:cNvSpPr>
            <a:spLocks noGrp="1"/>
          </p:cNvSpPr>
          <p:nvPr>
            <p:ph idx="1"/>
          </p:nvPr>
        </p:nvSpPr>
        <p:spPr>
          <a:xfrm>
            <a:off x="0" y="1066800"/>
            <a:ext cx="8991600" cy="5654040"/>
          </a:xfrm>
        </p:spPr>
        <p:txBody>
          <a:bodyPr>
            <a:normAutofit fontScale="47500" lnSpcReduction="20000"/>
          </a:bodyPr>
          <a:lstStyle/>
          <a:p>
            <a:endParaRPr lang="en-GB" dirty="0"/>
          </a:p>
          <a:p>
            <a:pPr marL="0" indent="0">
              <a:buNone/>
            </a:pPr>
            <a:r>
              <a:rPr lang="en-GB" sz="4200" dirty="0"/>
              <a:t>The objectives of the Environmental Sanitation Analyst Class are to: </a:t>
            </a:r>
          </a:p>
          <a:p>
            <a:pPr marL="0" indent="0">
              <a:buNone/>
            </a:pPr>
            <a:r>
              <a:rPr lang="en-GB" sz="4200" dirty="0"/>
              <a:t> Develop and issue technical guidelines on Environmental Health Management and Services. </a:t>
            </a:r>
          </a:p>
          <a:p>
            <a:pPr marL="0" indent="0">
              <a:buNone/>
            </a:pPr>
            <a:r>
              <a:rPr lang="en-GB" sz="4200" dirty="0"/>
              <a:t> Initiate and apply social techniques and concepts in the solution of Environmental Health problems. </a:t>
            </a:r>
          </a:p>
          <a:p>
            <a:pPr marL="0" indent="0">
              <a:buNone/>
            </a:pPr>
            <a:r>
              <a:rPr lang="en-GB" sz="4200" dirty="0"/>
              <a:t> Promote Public Education on Environmental Health. </a:t>
            </a:r>
          </a:p>
          <a:p>
            <a:pPr marL="0" indent="0">
              <a:buNone/>
            </a:pPr>
            <a:r>
              <a:rPr lang="en-GB" sz="4200" dirty="0"/>
              <a:t> Monitor and evaluate solid waste management services and advise on their improvement and sustainability. </a:t>
            </a:r>
          </a:p>
          <a:p>
            <a:pPr marL="0" indent="0">
              <a:buNone/>
            </a:pPr>
            <a:r>
              <a:rPr lang="en-GB" sz="4200" dirty="0"/>
              <a:t> Monitor and evaluate the performance and utilization of water and sanitation facilities. </a:t>
            </a:r>
          </a:p>
          <a:p>
            <a:pPr marL="0" indent="0">
              <a:buNone/>
            </a:pPr>
            <a:r>
              <a:rPr lang="en-GB" sz="4200" dirty="0"/>
              <a:t> Provide technical advice for the formulation of Environmental Health policies. </a:t>
            </a:r>
          </a:p>
          <a:p>
            <a:pPr marL="0" indent="0">
              <a:buNone/>
            </a:pPr>
            <a:r>
              <a:rPr lang="en-GB" sz="4200" dirty="0"/>
              <a:t> Advise on all aspects of Environmental Health, Occupational or personal hygiene and environmental protection. </a:t>
            </a:r>
          </a:p>
          <a:p>
            <a:pPr marL="0" indent="0">
              <a:buNone/>
            </a:pPr>
            <a:r>
              <a:rPr lang="en-GB" sz="4200" dirty="0"/>
              <a:t> Enforce compliance with standards of hygiene in all premises. </a:t>
            </a:r>
          </a:p>
          <a:p>
            <a:pPr marL="0" indent="0">
              <a:buNone/>
            </a:pPr>
            <a:r>
              <a:rPr lang="en-GB" sz="4200" dirty="0"/>
              <a:t> Initiate vector-control programmes and strategies for preventing and controlling environmentally related diseases. </a:t>
            </a:r>
          </a:p>
          <a:p>
            <a:pPr marL="0" indent="0">
              <a:buNone/>
            </a:pPr>
            <a:r>
              <a:rPr lang="en-GB" sz="4200" dirty="0"/>
              <a:t> Promote food and water hygiene programmes. </a:t>
            </a:r>
          </a:p>
          <a:p>
            <a:pPr marL="0" indent="0">
              <a:buNone/>
            </a:pPr>
            <a:r>
              <a:rPr lang="en-GB" sz="4200" dirty="0"/>
              <a:t> Conduct research, collect data and document activities and issues on Environmental Health management. </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a:t>
            </a:r>
            <a:r>
              <a:rPr lang="en-US" altLang="en-US" sz="2800" smtClean="0"/>
              <a:t>one Class to </a:t>
            </a:r>
            <a:r>
              <a:rPr lang="en-US" altLang="en-US" sz="2800" dirty="0" smtClean="0"/>
              <a:t>another (</a:t>
            </a:r>
            <a:r>
              <a:rPr lang="en-US" altLang="en-US" sz="2800" b="1" u="sng" dirty="0" smtClean="0"/>
              <a:t>conversion</a:t>
            </a:r>
            <a:r>
              <a:rPr lang="en-US" altLang="en-US" sz="2800" dirty="0" smtClean="0"/>
              <a:t>)or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eaLnBrk="1" hangingPunct="1">
              <a:lnSpc>
                <a:spcPct val="90000"/>
              </a:lnSpc>
              <a:buFont typeface="Wingdings" panose="05000000000000000000" pitchFamily="2" charset="2"/>
              <a:buNone/>
            </a:pPr>
            <a:r>
              <a:rPr lang="en-US" altLang="en-US" sz="2800" dirty="0" smtClean="0"/>
              <a:t>    Officers requesting for </a:t>
            </a:r>
            <a:r>
              <a:rPr lang="en-US" altLang="en-US" sz="2800" b="1" u="sng" dirty="0" smtClean="0"/>
              <a:t>UPGRADING  or CONVERSION </a:t>
            </a:r>
            <a:r>
              <a:rPr lang="en-US" altLang="en-US" sz="2800" dirty="0" smtClean="0"/>
              <a:t>may after obtaining the necessary clearance from their Head of Department or occupational group shall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4800" y="152400"/>
            <a:ext cx="8686800" cy="838200"/>
          </a:xfrm>
        </p:spPr>
        <p:txBody>
          <a:bodyPr>
            <a:normAutofit/>
          </a:bodyPr>
          <a:lstStyle/>
          <a:p>
            <a:r>
              <a:rPr lang="en-US" altLang="en-US" sz="4000" b="1" dirty="0">
                <a:solidFill>
                  <a:srgbClr val="4409E9"/>
                </a:solidFill>
              </a:rPr>
              <a:t>HOURS OF WORK</a:t>
            </a:r>
            <a:endParaRPr lang="en-US" altLang="en-US" sz="4000" dirty="0">
              <a:solidFill>
                <a:srgbClr val="4409E9"/>
              </a:solidFill>
            </a:endParaRPr>
          </a:p>
        </p:txBody>
      </p:sp>
      <p:sp>
        <p:nvSpPr>
          <p:cNvPr id="36867" name="Rectangle 3"/>
          <p:cNvSpPr>
            <a:spLocks noGrp="1" noChangeArrowheads="1"/>
          </p:cNvSpPr>
          <p:nvPr>
            <p:ph idx="1"/>
          </p:nvPr>
        </p:nvSpPr>
        <p:spPr>
          <a:xfrm>
            <a:off x="304800" y="990600"/>
            <a:ext cx="8686800" cy="5486400"/>
          </a:xfrm>
        </p:spPr>
        <p:txBody>
          <a:bodyPr/>
          <a:lstStyle/>
          <a:p>
            <a:pPr eaLnBrk="1" hangingPunct="1">
              <a:buFont typeface="Wingdings" panose="05000000000000000000" pitchFamily="2" charset="2"/>
              <a:buNone/>
            </a:pPr>
            <a:r>
              <a:rPr lang="en-US" altLang="en-US" sz="2800" dirty="0" smtClean="0"/>
              <a:t>The standard working hours shall be:</a:t>
            </a:r>
          </a:p>
          <a:p>
            <a:pPr eaLnBrk="1" hangingPunct="1">
              <a:buFont typeface="Wingdings" panose="05000000000000000000" pitchFamily="2" charset="2"/>
              <a:buChar char="§"/>
            </a:pPr>
            <a:r>
              <a:rPr lang="en-US" altLang="en-US" sz="2800" dirty="0" smtClean="0"/>
              <a:t>Forty (40) hours per week </a:t>
            </a:r>
          </a:p>
          <a:p>
            <a:pPr eaLnBrk="1" hangingPunct="1">
              <a:buFont typeface="Wingdings" panose="05000000000000000000" pitchFamily="2" charset="2"/>
              <a:buChar char="§"/>
            </a:pPr>
            <a:r>
              <a:rPr lang="en-US" altLang="en-US" sz="2800" dirty="0" smtClean="0"/>
              <a:t>Eight (8) hours a day.  </a:t>
            </a:r>
          </a:p>
          <a:p>
            <a:pPr eaLnBrk="1" hangingPunct="1">
              <a:buFont typeface="Wingdings" panose="05000000000000000000" pitchFamily="2" charset="2"/>
              <a:buChar char="§"/>
            </a:pPr>
            <a:r>
              <a:rPr lang="en-US" altLang="en-US" sz="2800" dirty="0" smtClean="0"/>
              <a:t>Working hours starts from 8:00 am to 5:00 pm </a:t>
            </a:r>
          </a:p>
          <a:p>
            <a:pPr eaLnBrk="1" hangingPunct="1">
              <a:buFont typeface="Wingdings" panose="05000000000000000000" pitchFamily="2" charset="2"/>
              <a:buChar char="§"/>
            </a:pPr>
            <a:r>
              <a:rPr lang="en-US" altLang="en-US" sz="2800" dirty="0" smtClean="0"/>
              <a:t>with a one (1) hour break 12:30pm &amp; 1:30pm</a:t>
            </a:r>
            <a:endParaRPr lang="en-GB" altLang="en-US" sz="2800" dirty="0" smtClean="0"/>
          </a:p>
          <a:p>
            <a:pPr eaLnBrk="1" hangingPunct="1">
              <a:buFont typeface="Wingdings" panose="05000000000000000000" pitchFamily="2" charset="2"/>
              <a:buChar char="§"/>
            </a:pPr>
            <a:r>
              <a:rPr lang="en-US" altLang="en-US" sz="2800" dirty="0" smtClean="0"/>
              <a:t>Senior staff may be required to work beyond normal working hours if need be.  This extra work will not attract overtime allowance.</a:t>
            </a:r>
          </a:p>
        </p:txBody>
      </p:sp>
    </p:spTree>
    <p:extLst>
      <p:ext uri="{BB962C8B-B14F-4D97-AF65-F5344CB8AC3E}">
        <p14:creationId xmlns:p14="http://schemas.microsoft.com/office/powerpoint/2010/main" val="4034573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FF0000"/>
                </a:solidFill>
              </a:rPr>
              <a:t>Staffing norms </a:t>
            </a:r>
            <a:endParaRPr lang="en-US" dirty="0">
              <a:solidFill>
                <a:srgbClr val="FF0000"/>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right mix and skills;</a:t>
            </a:r>
            <a:endParaRPr lang="en-US" sz="2800" dirty="0"/>
          </a:p>
          <a:p>
            <a:pPr lvl="0"/>
            <a:r>
              <a:rPr lang="en-US" dirty="0" smtClean="0"/>
              <a:t>Distributing </a:t>
            </a:r>
            <a:r>
              <a:rPr lang="en-US" dirty="0"/>
              <a:t>available staff equitably 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49</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850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algn="just"/>
            <a:r>
              <a:rPr lang="en-US" dirty="0" smtClean="0"/>
              <a:t>It is hoped that we all apply the provisions in the document to serve as a central guide and reference for all staff of the Service to support </a:t>
            </a:r>
            <a:r>
              <a:rPr lang="en-US" dirty="0" smtClean="0">
                <a:solidFill>
                  <a:srgbClr val="4409E9"/>
                </a:solidFill>
              </a:rPr>
              <a:t>the day to day decision making</a:t>
            </a:r>
            <a:r>
              <a:rPr lang="en-US" dirty="0" smtClean="0"/>
              <a:t>.</a:t>
            </a:r>
          </a:p>
          <a:p>
            <a:pPr marL="0" indent="0">
              <a:buNone/>
            </a:pPr>
            <a:r>
              <a:rPr lang="en-US" dirty="0" smtClean="0"/>
              <a:t> </a:t>
            </a:r>
            <a:endParaRPr lang="en-US" dirty="0"/>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smtClean="0">
                <a:solidFill>
                  <a:srgbClr val="4409E9"/>
                </a:solidFill>
              </a:rPr>
              <a:t>Content of the code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400" dirty="0">
                <a:solidFill>
                  <a:srgbClr val="4409E9"/>
                </a:solidFill>
              </a:rPr>
              <a:t>CANONS </a:t>
            </a:r>
            <a:r>
              <a:rPr lang="en-US" sz="4400" dirty="0" smtClean="0">
                <a:solidFill>
                  <a:srgbClr val="4409E9"/>
                </a:solidFill>
              </a:rPr>
              <a:t>(PRINCIPLES)OF </a:t>
            </a:r>
            <a:r>
              <a:rPr lang="en-US" sz="4400" dirty="0">
                <a:solidFill>
                  <a:srgbClr val="4409E9"/>
                </a:solidFill>
              </a:rPr>
              <a:t>THE </a:t>
            </a:r>
            <a:r>
              <a:rPr lang="en-US" sz="44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55000" lnSpcReduction="20000"/>
          </a:bodyPr>
          <a:lstStyle/>
          <a:p>
            <a:pPr>
              <a:buNone/>
            </a:pPr>
            <a:endParaRPr lang="en-US" dirty="0"/>
          </a:p>
          <a:p>
            <a:pPr lvl="0"/>
            <a:r>
              <a:rPr lang="en-US" sz="6500" b="1" dirty="0"/>
              <a:t>Anonymity and </a:t>
            </a:r>
            <a:r>
              <a:rPr lang="en-US" sz="6500" b="1" dirty="0" smtClean="0"/>
              <a:t>Permanence</a:t>
            </a:r>
            <a:endParaRPr lang="en-US" sz="6500" dirty="0" smtClean="0"/>
          </a:p>
          <a:p>
            <a:pPr lvl="0"/>
            <a:r>
              <a:rPr lang="en-US" sz="6500" b="1" dirty="0" smtClean="0"/>
              <a:t>Client-orientation, Loyalty and Commitment</a:t>
            </a:r>
            <a:endParaRPr lang="en-US" sz="6500" dirty="0"/>
          </a:p>
          <a:p>
            <a:pPr lvl="0"/>
            <a:r>
              <a:rPr lang="en-US" sz="6500" b="1" dirty="0"/>
              <a:t>Transparency and </a:t>
            </a:r>
            <a:r>
              <a:rPr lang="en-US" sz="6500" b="1" dirty="0" smtClean="0"/>
              <a:t>accountability</a:t>
            </a:r>
            <a:endParaRPr lang="en-US" sz="6500" dirty="0"/>
          </a:p>
          <a:p>
            <a:pPr lvl="0"/>
            <a:r>
              <a:rPr lang="en-US" sz="6500" b="1" dirty="0"/>
              <a:t>Diligence, Discipline and </a:t>
            </a:r>
            <a:r>
              <a:rPr lang="en-US" sz="6500" b="1" dirty="0" smtClean="0"/>
              <a:t>Timeliness</a:t>
            </a:r>
            <a:endParaRPr lang="en-US" sz="6500" dirty="0"/>
          </a:p>
          <a:p>
            <a:pPr lvl="0"/>
            <a:r>
              <a:rPr lang="en-US" sz="6500" b="1" dirty="0"/>
              <a:t>Creativity and </a:t>
            </a:r>
            <a:r>
              <a:rPr lang="en-US" sz="6500" b="1" dirty="0" smtClean="0"/>
              <a:t>Innovativeness</a:t>
            </a:r>
            <a:endParaRPr lang="en-US" sz="6500" dirty="0"/>
          </a:p>
          <a:p>
            <a:pPr lvl="0"/>
            <a:r>
              <a:rPr lang="en-US" sz="6500" b="1" dirty="0"/>
              <a:t>Equity and </a:t>
            </a:r>
            <a:r>
              <a:rPr lang="en-US" sz="6500" b="1" dirty="0" smtClean="0"/>
              <a:t>Impartiality</a:t>
            </a:r>
            <a:endParaRPr lang="en-US" sz="6500" dirty="0"/>
          </a:p>
          <a:p>
            <a:pPr lvl="0"/>
            <a:r>
              <a:rPr lang="en-US" sz="6500" b="1" dirty="0"/>
              <a:t>Integrity</a:t>
            </a:r>
            <a:endParaRPr lang="en-US" sz="65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ANONIMITY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rmAutofit fontScale="90000"/>
          </a:bodyPr>
          <a:lstStyle/>
          <a:p>
            <a:pPr>
              <a:defRPr/>
            </a:pPr>
            <a:r>
              <a:rPr lang="en-US" sz="4000" dirty="0">
                <a:solidFill>
                  <a:srgbClr val="3D10E2"/>
                </a:solidFill>
              </a:rPr>
              <a:t>CANON TWO (2): </a:t>
            </a:r>
            <a:r>
              <a:rPr lang="en-US" sz="4000" dirty="0" smtClean="0">
                <a:solidFill>
                  <a:srgbClr val="3D10E2"/>
                </a:solidFill>
              </a:rPr>
              <a:t>client orientation test</a:t>
            </a:r>
            <a:endParaRPr lang="en-US" dirty="0">
              <a:solidFill>
                <a:srgbClr val="3D10E2"/>
              </a:solidFill>
            </a:endParaRPr>
          </a:p>
        </p:txBody>
      </p:sp>
      <p:sp>
        <p:nvSpPr>
          <p:cNvPr id="76803" name="Content Placeholder 2"/>
          <p:cNvSpPr>
            <a:spLocks noGrp="1"/>
          </p:cNvSpPr>
          <p:nvPr>
            <p:ph idx="1"/>
          </p:nvPr>
        </p:nvSpPr>
        <p:spPr/>
        <p:txBody>
          <a:bodyPr/>
          <a:lstStyle/>
          <a:p>
            <a:pPr marL="0" indent="0">
              <a:buFont typeface="Wingdings 2" panose="05020102010507070707" pitchFamily="18" charset="2"/>
              <a:buNone/>
            </a:pPr>
            <a:endParaRPr lang="en-US" altLang="en-US" i="1" dirty="0" smtClean="0"/>
          </a:p>
          <a:p>
            <a:pPr marL="0" indent="0">
              <a:buFont typeface="Wingdings 2" panose="05020102010507070707" pitchFamily="18" charset="2"/>
              <a:buNone/>
            </a:pPr>
            <a:r>
              <a:rPr lang="en-US" altLang="en-US" i="1" dirty="0" smtClean="0"/>
              <a:t>Would your conduct create an impression in the minds of neutral parties that you have selectively provided a better service to one resident of the community than another in the discharge of your official duties?</a:t>
            </a:r>
          </a:p>
        </p:txBody>
      </p:sp>
    </p:spTree>
    <p:extLst>
      <p:ext uri="{BB962C8B-B14F-4D97-AF65-F5344CB8AC3E}">
        <p14:creationId xmlns:p14="http://schemas.microsoft.com/office/powerpoint/2010/main" val="1840331373"/>
      </p:ext>
    </p:extLst>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RELATIONSHIP:  EXAMPLE</a:t>
            </a:r>
            <a:br>
              <a:rPr lang="en-GB" b="1" dirty="0">
                <a:solidFill>
                  <a:srgbClr val="3D10E2"/>
                </a:solidFill>
                <a:latin typeface="Book Antiqua" pitchFamily="18" charset="0"/>
                <a:ea typeface="Times New Roman" pitchFamily="18" charset="0"/>
                <a:cs typeface="Arial" pitchFamily="34" charset="0"/>
              </a:rPr>
            </a:br>
            <a:r>
              <a:rPr lang="en-GB" b="1" dirty="0" smtClean="0">
                <a:solidFill>
                  <a:srgbClr val="3D10E2"/>
                </a:solidFill>
                <a:latin typeface="Book Antiqua" pitchFamily="18" charset="0"/>
                <a:ea typeface="Times New Roman" pitchFamily="18" charset="0"/>
                <a:cs typeface="Arial" pitchFamily="34" charset="0"/>
              </a:rPr>
              <a:t>(AGRICULTURAL DEPARTMENT)</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&amp; Administrative Head of the Assembly.</a:t>
            </a:r>
          </a:p>
          <a:p>
            <a:endParaRPr lang="en-US" dirty="0"/>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rgbClr val="FF0000"/>
                </a:solidFill>
              </a:rPr>
              <a:t>MMDA</a:t>
            </a:r>
            <a:r>
              <a:rPr lang="en-US" sz="2700" b="1" dirty="0" smtClean="0">
                <a:solidFill>
                  <a:srgbClr val="FF0000"/>
                </a:solidFill>
              </a:rPr>
              <a:t>s</a:t>
            </a:r>
            <a:r>
              <a:rPr lang="en-US" b="1" dirty="0" smtClean="0">
                <a:solidFill>
                  <a:srgbClr val="FF0000"/>
                </a:solidFill>
              </a:rPr>
              <a:t> AND THE REGIONAL/NATIONAL STRUCTURES CONT.</a:t>
            </a:r>
            <a:endParaRPr lang="en-US" b="1" dirty="0">
              <a:solidFill>
                <a:srgbClr val="FF0000"/>
              </a:solidFill>
            </a:endParaRPr>
          </a:p>
        </p:txBody>
      </p:sp>
      <p:sp>
        <p:nvSpPr>
          <p:cNvPr id="3" name="Content Placeholder 2"/>
          <p:cNvSpPr>
            <a:spLocks noGrp="1"/>
          </p:cNvSpPr>
          <p:nvPr>
            <p:ph idx="1"/>
          </p:nvPr>
        </p:nvSpPr>
        <p:spPr>
          <a:xfrm>
            <a:off x="228600" y="1295400"/>
            <a:ext cx="8763000" cy="4876800"/>
          </a:xfrm>
        </p:spPr>
        <p:txBody>
          <a:bodyPr>
            <a:noAutofit/>
          </a:bodyPr>
          <a:lstStyle/>
          <a:p>
            <a:pPr lvl="0">
              <a:buClr>
                <a:srgbClr val="7030A0"/>
              </a:buClr>
            </a:pPr>
            <a:r>
              <a:rPr lang="en-US" sz="2600" dirty="0" smtClean="0"/>
              <a:t>In matters relating to district development plans and budget, as and when required, MMDAs shall, acting through the MMDCE, report to the NDPC through the RCCs.</a:t>
            </a:r>
          </a:p>
          <a:p>
            <a:pPr lvl="0">
              <a:buClr>
                <a:srgbClr val="7030A0"/>
              </a:buClr>
            </a:pPr>
            <a:r>
              <a:rPr lang="en-US" sz="2600" dirty="0" smtClean="0"/>
              <a:t>In matters relating to  Sector Policy, RCC (</a:t>
            </a:r>
            <a:r>
              <a:rPr lang="en-US" sz="2600" dirty="0" err="1" smtClean="0"/>
              <a:t>HoD</a:t>
            </a:r>
            <a:r>
              <a:rPr lang="en-US" sz="2600" dirty="0" smtClean="0"/>
              <a:t>) will collate and report to the appropriate MDA  through the MMDCE as case may be.</a:t>
            </a:r>
          </a:p>
          <a:p>
            <a:pPr>
              <a:buClr>
                <a:srgbClr val="7030A0"/>
              </a:buClr>
            </a:pPr>
            <a:r>
              <a:rPr lang="en-US" sz="2600" dirty="0" smtClean="0"/>
              <a:t>In matters relating to local government and decentralization policy, legislation and finance, including the district composite budget, as and when required, MMDAs shall, acting through the MMDCE, submit reports to the MLGRD, </a:t>
            </a:r>
            <a:r>
              <a:rPr lang="en-US" sz="2600" dirty="0" err="1" smtClean="0"/>
              <a:t>MoF</a:t>
            </a:r>
            <a:r>
              <a:rPr lang="en-US" sz="2600" dirty="0" smtClean="0"/>
              <a:t> and OHLGS through the RCCs</a:t>
            </a:r>
            <a:endParaRPr lang="en-US" sz="2600" dirty="0"/>
          </a:p>
        </p:txBody>
      </p:sp>
    </p:spTree>
    <p:extLst>
      <p:ext uri="{BB962C8B-B14F-4D97-AF65-F5344CB8AC3E}">
        <p14:creationId xmlns:p14="http://schemas.microsoft.com/office/powerpoint/2010/main" val="2564414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563562"/>
          </a:xfrm>
        </p:spPr>
        <p:txBody>
          <a:bodyPr>
            <a:normAutofit fontScale="90000"/>
          </a:bodyPr>
          <a:lstStyle/>
          <a:p>
            <a:r>
              <a:rPr lang="en-US" b="1" dirty="0" smtClean="0">
                <a:solidFill>
                  <a:srgbClr val="FF0000"/>
                </a:solidFill>
              </a:rPr>
              <a:t>CHANNEL OF COMMUNICATION</a:t>
            </a:r>
            <a:endParaRPr lang="en-US" b="1" dirty="0">
              <a:solidFill>
                <a:srgbClr val="FF0000"/>
              </a:solidFill>
            </a:endParaRPr>
          </a:p>
        </p:txBody>
      </p:sp>
      <p:sp>
        <p:nvSpPr>
          <p:cNvPr id="3" name="Content Placeholder 2"/>
          <p:cNvSpPr>
            <a:spLocks noGrp="1"/>
          </p:cNvSpPr>
          <p:nvPr>
            <p:ph idx="1"/>
          </p:nvPr>
        </p:nvSpPr>
        <p:spPr>
          <a:xfrm>
            <a:off x="0" y="838200"/>
            <a:ext cx="9067800" cy="6096000"/>
          </a:xfrm>
        </p:spPr>
        <p:txBody>
          <a:bodyPr>
            <a:noAutofit/>
          </a:bodyPr>
          <a:lstStyle/>
          <a:p>
            <a:pPr algn="just">
              <a:buClr>
                <a:srgbClr val="7030A0"/>
              </a:buClr>
            </a:pPr>
            <a:r>
              <a:rPr lang="en-US" sz="2600" dirty="0" smtClean="0"/>
              <a:t>Communication from Heads of Ministries, Departments and Agencies at the national intended for the Departments of the MMDAs shall be addressed to  the RCC (</a:t>
            </a:r>
            <a:r>
              <a:rPr lang="en-US" sz="2600" dirty="0" err="1" smtClean="0"/>
              <a:t>Decentralised</a:t>
            </a:r>
            <a:r>
              <a:rPr lang="en-US" sz="2600" dirty="0" smtClean="0"/>
              <a:t> Regional Department) where it relates to policy, operational and management issues as the case may be.</a:t>
            </a:r>
          </a:p>
          <a:p>
            <a:pPr algn="just">
              <a:buClr>
                <a:srgbClr val="7030A0"/>
              </a:buClr>
            </a:pPr>
            <a:r>
              <a:rPr lang="en-US" sz="2600" dirty="0" smtClean="0"/>
              <a:t>Such communication shall then be forwarded to the relevant MMDCEs by the RCC( </a:t>
            </a:r>
            <a:r>
              <a:rPr lang="en-US" sz="2600" dirty="0" err="1" smtClean="0"/>
              <a:t>Decentralised</a:t>
            </a:r>
            <a:r>
              <a:rPr lang="en-US" sz="2600" dirty="0" smtClean="0"/>
              <a:t> Department)</a:t>
            </a:r>
          </a:p>
          <a:p>
            <a:pPr algn="just">
              <a:buClr>
                <a:srgbClr val="7030A0"/>
              </a:buClr>
            </a:pPr>
            <a:r>
              <a:rPr lang="en-US" sz="2600" dirty="0" smtClean="0"/>
              <a:t>Copies of such communication shall be addressed to the Metropolitan/ Municipal/ District Head in charge of the relevant Department. The MMDCE shall issue directives indicating the appropriate course of action to be taken.</a:t>
            </a:r>
            <a:endParaRPr lang="en-US" sz="2600" dirty="0"/>
          </a:p>
        </p:txBody>
      </p:sp>
    </p:spTree>
    <p:extLst>
      <p:ext uri="{BB962C8B-B14F-4D97-AF65-F5344CB8AC3E}">
        <p14:creationId xmlns:p14="http://schemas.microsoft.com/office/powerpoint/2010/main" val="8386971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b="1" dirty="0" smtClean="0">
                <a:solidFill>
                  <a:srgbClr val="FF0000"/>
                </a:solidFill>
              </a:rPr>
              <a:t>CHANNEL OF COMMUNICATION CONT</a:t>
            </a:r>
            <a:endParaRPr lang="en-US" b="1" dirty="0">
              <a:solidFill>
                <a:srgbClr val="FF0000"/>
              </a:solidFill>
            </a:endParaRPr>
          </a:p>
        </p:txBody>
      </p:sp>
      <p:sp>
        <p:nvSpPr>
          <p:cNvPr id="3" name="Content Placeholder 2"/>
          <p:cNvSpPr>
            <a:spLocks noGrp="1"/>
          </p:cNvSpPr>
          <p:nvPr>
            <p:ph idx="1"/>
          </p:nvPr>
        </p:nvSpPr>
        <p:spPr>
          <a:xfrm>
            <a:off x="0" y="1066800"/>
            <a:ext cx="9144000" cy="5562600"/>
          </a:xfrm>
        </p:spPr>
        <p:txBody>
          <a:bodyPr>
            <a:normAutofit fontScale="92500"/>
          </a:bodyPr>
          <a:lstStyle/>
          <a:p>
            <a:pPr lvl="0" algn="just">
              <a:buClr>
                <a:srgbClr val="7030A0"/>
              </a:buClr>
            </a:pPr>
            <a:r>
              <a:rPr lang="en-US" sz="2800" dirty="0" smtClean="0"/>
              <a:t>To enable the MMDCE harmonize the activities of the de-concentrated departments, state-owned organizations and other central government agencies in the district with those of the MMDA, all communication addressed to the District Officer in charge of those non-MMDA Departments shall be copied to the MMDCE for his information.</a:t>
            </a:r>
          </a:p>
          <a:p>
            <a:pPr algn="just">
              <a:buClr>
                <a:srgbClr val="7030A0"/>
              </a:buClr>
            </a:pPr>
            <a:r>
              <a:rPr lang="en-US" sz="2800" dirty="0"/>
              <a:t>In matters relating to a specific Assembly or Assemblies and areas where the MDAs ask for reports, statistical data and related information, communication will be addressed directly to the MMDCEs and copied to the RCCs</a:t>
            </a:r>
          </a:p>
          <a:p>
            <a:pPr algn="just">
              <a:buClr>
                <a:srgbClr val="7030A0"/>
              </a:buClr>
            </a:pPr>
            <a:r>
              <a:rPr lang="en-US" sz="2800" dirty="0"/>
              <a:t>The MMDCE will, in such cases, address the responses direct to the MDA with a copy to the </a:t>
            </a:r>
            <a:r>
              <a:rPr lang="en-US" sz="2800" dirty="0" smtClean="0"/>
              <a:t>RCC.</a:t>
            </a:r>
            <a:endParaRPr lang="en-US" sz="2800" dirty="0"/>
          </a:p>
          <a:p>
            <a:pPr lvl="0"/>
            <a:endParaRPr lang="en-US" sz="2800" dirty="0" smtClean="0"/>
          </a:p>
          <a:p>
            <a:pPr>
              <a:buNone/>
            </a:pPr>
            <a:endParaRPr lang="en-US" dirty="0"/>
          </a:p>
        </p:txBody>
      </p:sp>
    </p:spTree>
    <p:extLst>
      <p:ext uri="{BB962C8B-B14F-4D97-AF65-F5344CB8AC3E}">
        <p14:creationId xmlns:p14="http://schemas.microsoft.com/office/powerpoint/2010/main" val="36435757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57200" y="152400"/>
            <a:ext cx="8077200" cy="762000"/>
          </a:xfrm>
        </p:spPr>
        <p:txBody>
          <a:bodyPr>
            <a:normAutofit/>
          </a:bodyPr>
          <a:lstStyle/>
          <a:p>
            <a:pPr algn="ctr" eaLnBrk="1" hangingPunct="1"/>
            <a:r>
              <a:rPr lang="en-US" sz="3200" b="1" dirty="0" smtClean="0">
                <a:solidFill>
                  <a:srgbClr val="FF0000"/>
                </a:solidFill>
              </a:rPr>
              <a:t>PLANNING, Reporting &amp; M&amp;E  (GENERAL)</a:t>
            </a:r>
            <a:endParaRPr lang="da-DK" sz="3200" b="1" dirty="0" smtClean="0">
              <a:solidFill>
                <a:srgbClr val="FF0000"/>
              </a:solidFill>
            </a:endParaRPr>
          </a:p>
        </p:txBody>
      </p:sp>
      <p:sp>
        <p:nvSpPr>
          <p:cNvPr id="5" name="Slide Number Placeholder 4"/>
          <p:cNvSpPr>
            <a:spLocks noGrp="1"/>
          </p:cNvSpPr>
          <p:nvPr>
            <p:ph type="sldNum" sz="quarter" idx="11"/>
          </p:nvPr>
        </p:nvSpPr>
        <p:spPr/>
        <p:txBody>
          <a:bodyPr/>
          <a:lstStyle/>
          <a:p>
            <a:pPr>
              <a:defRPr/>
            </a:pPr>
            <a:fld id="{D0D4196A-62C1-4FE8-82A0-DF8EEB990582}" type="slidenum">
              <a:rPr lang="en-US" smtClean="0"/>
              <a:pPr>
                <a:defRPr/>
              </a:pPr>
              <a:t>66</a:t>
            </a:fld>
            <a:endParaRPr lang="en-US"/>
          </a:p>
        </p:txBody>
      </p:sp>
      <p:sp>
        <p:nvSpPr>
          <p:cNvPr id="7" name="Rectangle 3"/>
          <p:cNvSpPr txBox="1">
            <a:spLocks noChangeArrowheads="1"/>
          </p:cNvSpPr>
          <p:nvPr/>
        </p:nvSpPr>
        <p:spPr bwMode="auto">
          <a:xfrm>
            <a:off x="304800" y="1143000"/>
            <a:ext cx="8420100" cy="5410200"/>
          </a:xfrm>
          <a:prstGeom prst="rect">
            <a:avLst/>
          </a:prstGeom>
          <a:noFill/>
          <a:ln w="9525">
            <a:noFill/>
            <a:miter lim="800000"/>
            <a:headEnd/>
            <a:tailEnd/>
          </a:ln>
        </p:spPr>
        <p:txBody>
          <a:bodyPr>
            <a:normAutofit fontScale="70000" lnSpcReduction="20000"/>
          </a:bodyPr>
          <a:lstStyle/>
          <a:p>
            <a:pPr algn="l">
              <a:spcBef>
                <a:spcPct val="20000"/>
              </a:spcBef>
              <a:buClr>
                <a:srgbClr val="0BD0D9"/>
              </a:buClr>
              <a:buSzPct val="95000"/>
              <a:defRPr/>
            </a:pPr>
            <a:r>
              <a:rPr lang="en-US" sz="4000" b="1" u="sng" dirty="0" err="1" smtClean="0">
                <a:latin typeface="+mn-lt"/>
              </a:rPr>
              <a:t>HoD</a:t>
            </a:r>
            <a:r>
              <a:rPr lang="en-US" sz="4000" b="1" u="sng" dirty="0" smtClean="0">
                <a:latin typeface="+mn-lt"/>
              </a:rPr>
              <a:t> - to understand and carry out periodically:</a:t>
            </a:r>
          </a:p>
          <a:p>
            <a:pPr algn="l">
              <a:spcBef>
                <a:spcPct val="20000"/>
              </a:spcBef>
              <a:buClr>
                <a:srgbClr val="0BD0D9"/>
              </a:buClr>
              <a:buSzPct val="95000"/>
              <a:defRPr/>
            </a:pPr>
            <a:endParaRPr lang="en-US" sz="4000" dirty="0" smtClean="0">
              <a:latin typeface="+mn-lt"/>
            </a:endParaRPr>
          </a:p>
          <a:p>
            <a:pPr marL="273050" indent="-273050" algn="l">
              <a:spcBef>
                <a:spcPct val="20000"/>
              </a:spcBef>
              <a:buClr>
                <a:srgbClr val="0BD0D9"/>
              </a:buClr>
              <a:buSzPct val="95000"/>
              <a:buFont typeface="Wingdings 2" pitchFamily="18" charset="2"/>
              <a:buChar char=""/>
              <a:defRPr/>
            </a:pPr>
            <a:r>
              <a:rPr lang="en-US" sz="4000" dirty="0" smtClean="0">
                <a:latin typeface="+mn-lt"/>
              </a:rPr>
              <a:t>Planning (</a:t>
            </a:r>
            <a:r>
              <a:rPr lang="en-US" sz="4000" dirty="0" err="1" smtClean="0">
                <a:latin typeface="+mn-lt"/>
              </a:rPr>
              <a:t>GoG</a:t>
            </a:r>
            <a:r>
              <a:rPr lang="en-US" sz="4000" dirty="0" smtClean="0">
                <a:latin typeface="+mn-lt"/>
              </a:rPr>
              <a:t>- NDPC </a:t>
            </a:r>
            <a:r>
              <a:rPr lang="en-US" sz="4000" dirty="0" smtClean="0"/>
              <a:t>Guidelines</a:t>
            </a:r>
            <a:r>
              <a:rPr lang="en-US" sz="4000" dirty="0" smtClean="0">
                <a:latin typeface="+mn-lt"/>
              </a:rPr>
              <a:t>)</a:t>
            </a:r>
          </a:p>
          <a:p>
            <a:pPr marL="730250" lvl="1" indent="-273050">
              <a:spcBef>
                <a:spcPct val="20000"/>
              </a:spcBef>
              <a:buClr>
                <a:srgbClr val="0BD0D9"/>
              </a:buClr>
              <a:buSzPct val="95000"/>
              <a:buFont typeface="Wingdings 2" pitchFamily="18" charset="2"/>
              <a:buChar char=""/>
              <a:defRPr/>
            </a:pPr>
            <a:r>
              <a:rPr lang="en-US" sz="4000" dirty="0" smtClean="0">
                <a:latin typeface="+mn-lt"/>
              </a:rPr>
              <a:t>MTDPs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Composite </a:t>
            </a:r>
            <a:r>
              <a:rPr lang="en-US" sz="4000" dirty="0" smtClean="0"/>
              <a:t>Budgeting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Annual Action Plans </a:t>
            </a:r>
            <a:r>
              <a:rPr lang="en-US" sz="4000" i="1" dirty="0" smtClean="0">
                <a:latin typeface="+mn-lt"/>
              </a:rPr>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Monthly work </a:t>
            </a:r>
            <a:r>
              <a:rPr lang="en-US" sz="4000" dirty="0" smtClean="0"/>
              <a:t>plans </a:t>
            </a:r>
            <a:r>
              <a:rPr lang="en-US" sz="4000" i="1" dirty="0" smtClean="0"/>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Weekly work </a:t>
            </a:r>
            <a:r>
              <a:rPr lang="en-US" sz="4000" dirty="0" smtClean="0">
                <a:latin typeface="+mn-lt"/>
              </a:rPr>
              <a:t>plans </a:t>
            </a:r>
            <a:r>
              <a:rPr lang="en-US" sz="4000" i="1" dirty="0" smtClean="0"/>
              <a:t>(Department, Section, Unit)</a:t>
            </a:r>
          </a:p>
          <a:p>
            <a:pPr marL="273050" indent="-273050">
              <a:spcBef>
                <a:spcPct val="20000"/>
              </a:spcBef>
              <a:buClr>
                <a:srgbClr val="0BD0D9"/>
              </a:buClr>
              <a:buSzPct val="95000"/>
              <a:buFont typeface="Wingdings 2" pitchFamily="18" charset="2"/>
              <a:buChar char=""/>
              <a:defRPr/>
            </a:pPr>
            <a:r>
              <a:rPr lang="en-US" sz="4000" dirty="0" smtClean="0"/>
              <a:t>Reporting – Progress &amp; Financial Reports (</a:t>
            </a:r>
            <a:r>
              <a:rPr lang="en-US" sz="4000" dirty="0" err="1" smtClean="0"/>
              <a:t>GoG</a:t>
            </a:r>
            <a:r>
              <a:rPr lang="en-US" sz="4000" dirty="0" smtClean="0"/>
              <a:t> Procedure)</a:t>
            </a:r>
          </a:p>
          <a:p>
            <a:pPr marL="273050" indent="-273050">
              <a:spcBef>
                <a:spcPct val="20000"/>
              </a:spcBef>
              <a:buClr>
                <a:srgbClr val="0BD0D9"/>
              </a:buClr>
              <a:buSzPct val="95000"/>
              <a:buFont typeface="Wingdings 2" pitchFamily="18" charset="2"/>
              <a:buChar char=""/>
              <a:defRPr/>
            </a:pPr>
            <a:r>
              <a:rPr lang="en-US" sz="4000" dirty="0" smtClean="0"/>
              <a:t>M&amp;E (</a:t>
            </a:r>
            <a:r>
              <a:rPr lang="en-US" sz="4000" dirty="0" err="1" smtClean="0"/>
              <a:t>GoG</a:t>
            </a:r>
            <a:r>
              <a:rPr lang="en-US" sz="4000" dirty="0" smtClean="0"/>
              <a:t> – NDPC Guidelines)</a:t>
            </a:r>
            <a:endParaRPr lang="da-DK" sz="4400" dirty="0"/>
          </a:p>
        </p:txBody>
      </p:sp>
    </p:spTree>
    <p:extLst>
      <p:ext uri="{BB962C8B-B14F-4D97-AF65-F5344CB8AC3E}">
        <p14:creationId xmlns:p14="http://schemas.microsoft.com/office/powerpoint/2010/main" val="2851023736"/>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304800"/>
            <a:ext cx="8229600" cy="685800"/>
          </a:xfrm>
        </p:spPr>
        <p:txBody>
          <a:bodyPr>
            <a:noAutofit/>
          </a:bodyPr>
          <a:lstStyle/>
          <a:p>
            <a:r>
              <a:rPr lang="en-US" sz="3200" b="1" dirty="0" smtClean="0">
                <a:solidFill>
                  <a:srgbClr val="FF0000"/>
                </a:solidFill>
              </a:rPr>
              <a:t>COMPOSITE BUDGET</a:t>
            </a:r>
          </a:p>
        </p:txBody>
      </p:sp>
      <p:sp>
        <p:nvSpPr>
          <p:cNvPr id="3" name="Content Placeholder 2"/>
          <p:cNvSpPr>
            <a:spLocks noGrp="1"/>
          </p:cNvSpPr>
          <p:nvPr>
            <p:ph idx="1"/>
          </p:nvPr>
        </p:nvSpPr>
        <p:spPr>
          <a:xfrm>
            <a:off x="228600" y="1066800"/>
            <a:ext cx="8686800" cy="5334000"/>
          </a:xfrm>
        </p:spPr>
        <p:txBody>
          <a:bodyPr rtlCol="0">
            <a:normAutofit/>
          </a:bodyPr>
          <a:lstStyle/>
          <a:p>
            <a:pPr marL="0" indent="0" algn="just" eaLnBrk="1" fontAlgn="auto" hangingPunct="1">
              <a:spcAft>
                <a:spcPts val="0"/>
              </a:spcAft>
              <a:buNone/>
              <a:defRPr/>
            </a:pPr>
            <a:r>
              <a:rPr lang="en-GB" sz="2800" dirty="0" smtClean="0">
                <a:solidFill>
                  <a:schemeClr val="tx1"/>
                </a:solidFill>
              </a:rPr>
              <a:t>Composite Budget is </a:t>
            </a:r>
            <a:r>
              <a:rPr lang="en-GB" sz="2800" b="1" dirty="0">
                <a:solidFill>
                  <a:srgbClr val="0000CC"/>
                </a:solidFill>
              </a:rPr>
              <a:t>an aggregation of projected revenue and expenditure of </a:t>
            </a:r>
            <a:r>
              <a:rPr lang="en-GB" sz="2800" b="1" dirty="0" smtClean="0">
                <a:solidFill>
                  <a:srgbClr val="0000CC"/>
                </a:solidFill>
              </a:rPr>
              <a:t>the Departments </a:t>
            </a:r>
            <a:r>
              <a:rPr lang="en-GB" sz="2800" b="1" dirty="0">
                <a:solidFill>
                  <a:srgbClr val="0000CC"/>
                </a:solidFill>
              </a:rPr>
              <a:t>and institutions of the MMDAs. It has been defined </a:t>
            </a:r>
            <a:r>
              <a:rPr lang="en-GB" sz="2800" b="1" dirty="0" smtClean="0">
                <a:solidFill>
                  <a:srgbClr val="0000CC"/>
                </a:solidFill>
              </a:rPr>
              <a:t>under </a:t>
            </a:r>
            <a:r>
              <a:rPr lang="en-US" sz="2800" b="1" dirty="0" smtClean="0">
                <a:solidFill>
                  <a:schemeClr val="tx1"/>
                </a:solidFill>
              </a:rPr>
              <a:t>“</a:t>
            </a:r>
            <a:r>
              <a:rPr lang="en-US" sz="2600" b="1" dirty="0" smtClean="0">
                <a:solidFill>
                  <a:srgbClr val="0000CC"/>
                </a:solidFill>
              </a:rPr>
              <a:t>Section</a:t>
            </a:r>
            <a:r>
              <a:rPr lang="en-US" sz="2600" b="1" dirty="0">
                <a:solidFill>
                  <a:srgbClr val="0000CC"/>
                </a:solidFill>
              </a:rPr>
              <a:t> 92 (3) of the Local Government </a:t>
            </a:r>
            <a:r>
              <a:rPr lang="en-US" sz="2600" b="1" dirty="0" smtClean="0">
                <a:solidFill>
                  <a:srgbClr val="0000CC"/>
                </a:solidFill>
              </a:rPr>
              <a:t>Act, Act 462,1993:”</a:t>
            </a:r>
            <a:endParaRPr lang="en-US" sz="2600" dirty="0">
              <a:solidFill>
                <a:srgbClr val="0000CC"/>
              </a:solidFill>
            </a:endParaRPr>
          </a:p>
          <a:p>
            <a:pPr algn="just" eaLnBrk="1" fontAlgn="auto" hangingPunct="1">
              <a:spcAft>
                <a:spcPts val="0"/>
              </a:spcAft>
              <a:buFont typeface="Arial" pitchFamily="34" charset="0"/>
              <a:buChar char="•"/>
              <a:defRPr/>
            </a:pPr>
            <a:r>
              <a:rPr lang="en-US" sz="2800" b="1" i="1" dirty="0">
                <a:solidFill>
                  <a:schemeClr val="tx1"/>
                </a:solidFill>
              </a:rPr>
              <a:t>‘The budget for a district shall include the aggregate revenue and expenditure of all departments and </a:t>
            </a:r>
            <a:r>
              <a:rPr lang="en-US" sz="2800" b="1" i="1" dirty="0" smtClean="0">
                <a:solidFill>
                  <a:schemeClr val="tx1"/>
                </a:solidFill>
              </a:rPr>
              <a:t>organizations </a:t>
            </a:r>
            <a:r>
              <a:rPr lang="en-US" sz="2800" b="1" i="1" dirty="0">
                <a:solidFill>
                  <a:schemeClr val="tx1"/>
                </a:solidFill>
              </a:rPr>
              <a:t>under the District Assembly and the District Co-</a:t>
            </a:r>
            <a:r>
              <a:rPr lang="en-US" sz="2800" b="1" i="1" dirty="0" err="1">
                <a:solidFill>
                  <a:schemeClr val="tx1"/>
                </a:solidFill>
              </a:rPr>
              <a:t>ordinating</a:t>
            </a:r>
            <a:r>
              <a:rPr lang="en-US" sz="2800" b="1" i="1" dirty="0">
                <a:solidFill>
                  <a:schemeClr val="tx1"/>
                </a:solidFill>
              </a:rPr>
              <a:t> Directorate, including the annual development plans and </a:t>
            </a:r>
            <a:r>
              <a:rPr lang="en-US" sz="2800" b="1" i="1" dirty="0" err="1">
                <a:solidFill>
                  <a:schemeClr val="tx1"/>
                </a:solidFill>
              </a:rPr>
              <a:t>programmes</a:t>
            </a:r>
            <a:r>
              <a:rPr lang="en-US" sz="2800" b="1" i="1" dirty="0">
                <a:solidFill>
                  <a:schemeClr val="tx1"/>
                </a:solidFill>
              </a:rPr>
              <a:t> of the departments and </a:t>
            </a:r>
            <a:r>
              <a:rPr lang="en-US" sz="2800" b="1" i="1" dirty="0" smtClean="0">
                <a:solidFill>
                  <a:schemeClr val="tx1"/>
                </a:solidFill>
              </a:rPr>
              <a:t>organizations </a:t>
            </a:r>
            <a:r>
              <a:rPr lang="en-US" sz="2800" b="1" i="1" dirty="0">
                <a:solidFill>
                  <a:schemeClr val="tx1"/>
                </a:solidFill>
              </a:rPr>
              <a:t>under the Assembly</a:t>
            </a:r>
            <a:r>
              <a:rPr lang="en-US" sz="2800" b="1" dirty="0">
                <a:solidFill>
                  <a:schemeClr val="tx1"/>
                </a:solidFill>
              </a:rPr>
              <a:t>.’</a:t>
            </a:r>
          </a:p>
          <a:p>
            <a:pPr eaLnBrk="1" fontAlgn="auto" hangingPunct="1">
              <a:spcAft>
                <a:spcPts val="0"/>
              </a:spcAft>
              <a:buFont typeface="Arial" pitchFamily="34" charset="0"/>
              <a:buChar char="•"/>
              <a:defRPr/>
            </a:pPr>
            <a:endParaRPr lang="en-US" dirty="0"/>
          </a:p>
        </p:txBody>
      </p:sp>
    </p:spTree>
    <p:extLst>
      <p:ext uri="{BB962C8B-B14F-4D97-AF65-F5344CB8AC3E}">
        <p14:creationId xmlns:p14="http://schemas.microsoft.com/office/powerpoint/2010/main" val="347193888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68</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69</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70</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75</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2533914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76</a:t>
            </a:fld>
            <a:endParaRPr lang="en-US"/>
          </a:p>
        </p:txBody>
      </p:sp>
    </p:spTree>
    <p:extLst>
      <p:ext uri="{BB962C8B-B14F-4D97-AF65-F5344CB8AC3E}">
        <p14:creationId xmlns:p14="http://schemas.microsoft.com/office/powerpoint/2010/main" val="399443237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LGSS’s/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23268946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0602"/>
            <a:ext cx="6837607" cy="837221"/>
          </a:xfrm>
        </p:spPr>
        <p:txBody>
          <a:bodyPr>
            <a:noAutofit/>
          </a:bodyPr>
          <a:lstStyle/>
          <a:p>
            <a:r>
              <a:rPr lang="en-ZA" sz="2400" b="1" dirty="0" smtClean="0">
                <a:solidFill>
                  <a:srgbClr val="FF0000"/>
                </a:solidFill>
                <a:effectLst>
                  <a:outerShdw blurRad="38100" dist="38100" dir="2700000" algn="tl">
                    <a:srgbClr val="000000">
                      <a:alpha val="43137"/>
                    </a:srgbClr>
                  </a:outerShdw>
                </a:effectLst>
                <a:latin typeface="Verdana" pitchFamily="34" charset="0"/>
              </a:rPr>
              <a:t>Performance </a:t>
            </a:r>
            <a:r>
              <a:rPr lang="en-ZA" sz="2400" b="1" dirty="0">
                <a:solidFill>
                  <a:srgbClr val="FF0000"/>
                </a:solidFill>
                <a:effectLst>
                  <a:outerShdw blurRad="38100" dist="38100" dir="2700000" algn="tl">
                    <a:srgbClr val="000000">
                      <a:alpha val="43137"/>
                    </a:srgbClr>
                  </a:outerShdw>
                </a:effectLst>
                <a:latin typeface="Verdana" pitchFamily="34" charset="0"/>
              </a:rPr>
              <a:t>Management </a:t>
            </a:r>
            <a:r>
              <a:rPr lang="en-ZA" sz="2400" b="1" dirty="0" smtClean="0">
                <a:solidFill>
                  <a:srgbClr val="FF0000"/>
                </a:solidFill>
                <a:effectLst>
                  <a:outerShdw blurRad="38100" dist="38100" dir="2700000" algn="tl">
                    <a:srgbClr val="000000">
                      <a:alpha val="43137"/>
                    </a:srgbClr>
                  </a:outerShdw>
                </a:effectLst>
                <a:latin typeface="Verdana" pitchFamily="34" charset="0"/>
              </a:rPr>
              <a:t>Cycle </a:t>
            </a:r>
            <a:endParaRPr lang="en-GB" sz="24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96592" y="1066800"/>
            <a:ext cx="4856407" cy="5791200"/>
          </a:xfrm>
          <a:prstGeom prst="rect">
            <a:avLst/>
          </a:prstGeom>
        </p:spPr>
        <p:txBody>
          <a:bodyPr>
            <a:noAutofit/>
          </a:bodyPr>
          <a:lstStyle/>
          <a:p>
            <a:pPr>
              <a:spcBef>
                <a:spcPts val="0"/>
              </a:spcBef>
              <a:spcAft>
                <a:spcPts val="450"/>
              </a:spcAft>
            </a:pPr>
            <a:r>
              <a:rPr lang="en-GB" sz="2000" b="1" dirty="0">
                <a:solidFill>
                  <a:srgbClr val="0000CC"/>
                </a:solidFill>
                <a:latin typeface="Verdana" pitchFamily="34" charset="0"/>
              </a:rPr>
              <a:t>Plan</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agree</a:t>
            </a:r>
            <a:r>
              <a:rPr lang="en-GB" sz="2000" dirty="0">
                <a:solidFill>
                  <a:srgbClr val="00B050"/>
                </a:solidFill>
                <a:latin typeface="Verdana" pitchFamily="34" charset="0"/>
              </a:rPr>
              <a:t> </a:t>
            </a:r>
            <a:r>
              <a:rPr lang="en-GB" sz="2000" dirty="0">
                <a:latin typeface="Verdana" pitchFamily="34" charset="0"/>
              </a:rPr>
              <a:t>on what needs to be done </a:t>
            </a:r>
            <a:r>
              <a:rPr lang="en-GB" sz="2000" i="1" dirty="0">
                <a:latin typeface="Verdana" pitchFamily="34" charset="0"/>
              </a:rPr>
              <a:t>(this is viewed as performance contracting);</a:t>
            </a:r>
          </a:p>
          <a:p>
            <a:pPr>
              <a:spcBef>
                <a:spcPts val="0"/>
              </a:spcBef>
              <a:spcAft>
                <a:spcPts val="450"/>
              </a:spcAft>
            </a:pPr>
            <a:r>
              <a:rPr lang="en-GB" sz="2000" b="1" dirty="0">
                <a:solidFill>
                  <a:srgbClr val="0000CC"/>
                </a:solidFill>
                <a:latin typeface="Verdana" pitchFamily="34" charset="0"/>
              </a:rPr>
              <a:t>Doing</a:t>
            </a:r>
            <a:r>
              <a:rPr lang="en-GB" sz="2000" b="1" dirty="0">
                <a:solidFill>
                  <a:srgbClr val="00B050"/>
                </a:solidFill>
                <a:latin typeface="Verdana" pitchFamily="34" charset="0"/>
              </a:rPr>
              <a:t> </a:t>
            </a:r>
            <a:r>
              <a:rPr lang="en-GB" sz="2000" dirty="0">
                <a:latin typeface="Verdana" pitchFamily="34" charset="0"/>
              </a:rPr>
              <a:t>what has been agreed upon;</a:t>
            </a:r>
          </a:p>
          <a:p>
            <a:pPr>
              <a:spcBef>
                <a:spcPts val="0"/>
              </a:spcBef>
              <a:spcAft>
                <a:spcPts val="450"/>
              </a:spcAft>
            </a:pPr>
            <a:r>
              <a:rPr lang="en-GB" sz="2000" b="1" dirty="0">
                <a:solidFill>
                  <a:srgbClr val="0000CC"/>
                </a:solidFill>
                <a:latin typeface="Verdana" pitchFamily="34" charset="0"/>
              </a:rPr>
              <a:t>Check</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Monitor</a:t>
            </a:r>
            <a:r>
              <a:rPr lang="en-GB" sz="2000" b="1" dirty="0">
                <a:solidFill>
                  <a:srgbClr val="00B050"/>
                </a:solidFill>
                <a:latin typeface="Verdana" pitchFamily="34" charset="0"/>
              </a:rPr>
              <a:t> </a:t>
            </a:r>
            <a:r>
              <a:rPr lang="en-GB" sz="2000" dirty="0">
                <a:latin typeface="Verdana" pitchFamily="34" charset="0"/>
              </a:rPr>
              <a:t>performance information and identifying opportunities for improvement;</a:t>
            </a:r>
          </a:p>
          <a:p>
            <a:pPr>
              <a:spcBef>
                <a:spcPts val="0"/>
              </a:spcBef>
              <a:spcAft>
                <a:spcPts val="450"/>
              </a:spcAft>
            </a:pPr>
            <a:r>
              <a:rPr lang="en-GB" sz="2000" b="1" dirty="0">
                <a:solidFill>
                  <a:srgbClr val="0000CC"/>
                </a:solidFill>
                <a:latin typeface="Verdana" pitchFamily="34" charset="0"/>
              </a:rPr>
              <a:t>Review</a:t>
            </a:r>
            <a:r>
              <a:rPr lang="en-GB" sz="2000" dirty="0">
                <a:solidFill>
                  <a:srgbClr val="00B050"/>
                </a:solidFill>
                <a:latin typeface="Verdana" pitchFamily="34" charset="0"/>
              </a:rPr>
              <a:t> </a:t>
            </a:r>
            <a:r>
              <a:rPr lang="en-GB" sz="2000" dirty="0">
                <a:latin typeface="Verdana" pitchFamily="34" charset="0"/>
              </a:rPr>
              <a:t>what has gone well,  and not so well; what needs to be developed</a:t>
            </a:r>
          </a:p>
          <a:p>
            <a:pPr>
              <a:spcBef>
                <a:spcPts val="0"/>
              </a:spcBef>
              <a:spcAft>
                <a:spcPts val="450"/>
              </a:spcAft>
            </a:pPr>
            <a:r>
              <a:rPr lang="en-GB" sz="2000" b="1" dirty="0">
                <a:solidFill>
                  <a:srgbClr val="0000CC"/>
                </a:solidFill>
                <a:latin typeface="Verdana" pitchFamily="34" charset="0"/>
              </a:rPr>
              <a:t>Act</a:t>
            </a:r>
            <a:r>
              <a:rPr lang="en-GB" sz="2000" dirty="0">
                <a:solidFill>
                  <a:srgbClr val="00B050"/>
                </a:solidFill>
                <a:latin typeface="Verdana" pitchFamily="34" charset="0"/>
              </a:rPr>
              <a:t> </a:t>
            </a:r>
            <a:r>
              <a:rPr lang="en-GB" sz="2000" dirty="0">
                <a:latin typeface="Verdana" pitchFamily="34" charset="0"/>
              </a:rPr>
              <a:t>on the information and making any necessary changes; and; </a:t>
            </a:r>
          </a:p>
          <a:p>
            <a:pPr>
              <a:spcBef>
                <a:spcPts val="0"/>
              </a:spcBef>
              <a:spcAft>
                <a:spcPts val="450"/>
              </a:spcAft>
            </a:pPr>
            <a:r>
              <a:rPr lang="en-GB" sz="2000" b="1" dirty="0">
                <a:solidFill>
                  <a:srgbClr val="0000CC"/>
                </a:solidFill>
                <a:latin typeface="Verdana" pitchFamily="34" charset="0"/>
              </a:rPr>
              <a:t>Report</a:t>
            </a:r>
            <a:r>
              <a:rPr lang="en-GB" sz="2000" dirty="0">
                <a:latin typeface="Verdana" pitchFamily="34" charset="0"/>
              </a:rPr>
              <a:t>  on the progress and outcomes.</a:t>
            </a: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1647564" y="1970838"/>
            <a:ext cx="1178520" cy="1329612"/>
          </a:xfrm>
          <a:prstGeom prst="rect">
            <a:avLst/>
          </a:prstGeom>
          <a:noFill/>
        </p:spPr>
      </p:pic>
      <p:graphicFrame>
        <p:nvGraphicFramePr>
          <p:cNvPr id="7" name="Diagram 6"/>
          <p:cNvGraphicFramePr/>
          <p:nvPr>
            <p:extLst>
              <p:ext uri="{D42A27DB-BD31-4B8C-83A1-F6EECF244321}">
                <p14:modId xmlns:p14="http://schemas.microsoft.com/office/powerpoint/2010/main" val="2409636362"/>
              </p:ext>
            </p:extLst>
          </p:nvPr>
        </p:nvGraphicFramePr>
        <p:xfrm>
          <a:off x="4952999" y="1066800"/>
          <a:ext cx="4035553"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78</a:t>
            </a:fld>
            <a:endParaRPr lang="en-US"/>
          </a:p>
        </p:txBody>
      </p:sp>
    </p:spTree>
    <p:extLst>
      <p:ext uri="{BB962C8B-B14F-4D97-AF65-F5344CB8AC3E}">
        <p14:creationId xmlns:p14="http://schemas.microsoft.com/office/powerpoint/2010/main" val="18211413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Content Placeholder 43"/>
          <p:cNvGraphicFramePr>
            <a:graphicFrameLocks noGrp="1"/>
          </p:cNvGraphicFramePr>
          <p:nvPr>
            <p:ph sz="quarter" idx="4294967295"/>
            <p:extLst>
              <p:ext uri="{D42A27DB-BD31-4B8C-83A1-F6EECF244321}">
                <p14:modId xmlns:p14="http://schemas.microsoft.com/office/powerpoint/2010/main" val="2813871357"/>
              </p:ext>
            </p:extLst>
          </p:nvPr>
        </p:nvGraphicFramePr>
        <p:xfrm>
          <a:off x="240578" y="189942"/>
          <a:ext cx="8741535" cy="6416040"/>
        </p:xfrm>
        <a:graphic>
          <a:graphicData uri="http://schemas.openxmlformats.org/drawingml/2006/table">
            <a:tbl>
              <a:tblPr firstRow="1" firstCol="1" bandRow="1">
                <a:tableStyleId>{5C22544A-7EE6-4342-B048-85BDC9FD1C3A}</a:tableStyleId>
              </a:tblPr>
              <a:tblGrid>
                <a:gridCol w="8741535"/>
              </a:tblGrid>
              <a:tr h="516540">
                <a:tc>
                  <a:txBody>
                    <a:bodyPr/>
                    <a:lstStyle/>
                    <a:p>
                      <a:pPr marL="6350" marR="0" indent="-6350">
                        <a:lnSpc>
                          <a:spcPct val="107000"/>
                        </a:lnSpc>
                        <a:spcBef>
                          <a:spcPts val="0"/>
                        </a:spcBef>
                        <a:spcAft>
                          <a:spcPts val="0"/>
                        </a:spcAft>
                      </a:pPr>
                      <a:r>
                        <a:rPr lang="en-US" sz="2400" dirty="0" smtClean="0">
                          <a:solidFill>
                            <a:srgbClr val="FF0000"/>
                          </a:solidFill>
                          <a:effectLst/>
                        </a:rPr>
                        <a:t>ANNUAL ASSESSMENT </a:t>
                      </a:r>
                      <a:r>
                        <a:rPr lang="en-US" sz="2400" dirty="0">
                          <a:solidFill>
                            <a:srgbClr val="FF0000"/>
                          </a:solidFill>
                          <a:effectLst/>
                        </a:rPr>
                        <a:t>DECISION (BY  APPRAISER </a:t>
                      </a:r>
                      <a:r>
                        <a:rPr lang="en-US" sz="2400" dirty="0" smtClean="0">
                          <a:solidFill>
                            <a:srgbClr val="FF0000"/>
                          </a:solidFill>
                          <a:effectLst/>
                        </a:rPr>
                        <a:t>&amp; </a:t>
                      </a:r>
                      <a:r>
                        <a:rPr lang="en-US" sz="2400" dirty="0">
                          <a:solidFill>
                            <a:srgbClr val="FF0000"/>
                          </a:solidFill>
                          <a:effectLst/>
                        </a:rPr>
                        <a:t>APPRAISEE</a:t>
                      </a:r>
                      <a:r>
                        <a:rPr lang="en-US" sz="2400" dirty="0" smtClean="0">
                          <a:solidFill>
                            <a:srgbClr val="FF0000"/>
                          </a:solidFill>
                          <a:effectLst/>
                        </a:rPr>
                        <a:t>)</a:t>
                      </a:r>
                      <a:endParaRPr lang="en-US" sz="2400" dirty="0">
                        <a:solidFill>
                          <a:srgbClr val="FF0000"/>
                        </a:solidFill>
                        <a:effectLst/>
                      </a:endParaRPr>
                    </a:p>
                  </a:txBody>
                  <a:tcPr marL="51435" marR="51435" marT="0" marB="0">
                    <a:solidFill>
                      <a:schemeClr val="accent6">
                        <a:lumMod val="20000"/>
                        <a:lumOff val="80000"/>
                      </a:schemeClr>
                    </a:solidFill>
                  </a:tcPr>
                </a:tc>
              </a:tr>
              <a:tr h="5899500">
                <a:tc>
                  <a:txBody>
                    <a:bodyPr/>
                    <a:lstStyle/>
                    <a:p>
                      <a:pPr marL="18415" marR="0" lvl="0" indent="0">
                        <a:lnSpc>
                          <a:spcPct val="107000"/>
                        </a:lnSpc>
                        <a:spcBef>
                          <a:spcPts val="0"/>
                        </a:spcBef>
                        <a:spcAft>
                          <a:spcPts val="0"/>
                        </a:spcAft>
                      </a:pPr>
                      <a:r>
                        <a:rPr lang="en-US" sz="1800" dirty="0" smtClean="0">
                          <a:solidFill>
                            <a:srgbClr val="0000CC"/>
                          </a:solidFill>
                          <a:effectLst/>
                        </a:rPr>
                        <a:t>EXPLANATION </a:t>
                      </a:r>
                      <a:r>
                        <a:rPr lang="en-US" sz="1800" dirty="0">
                          <a:solidFill>
                            <a:srgbClr val="0000CC"/>
                          </a:solidFill>
                          <a:effectLst/>
                        </a:rPr>
                        <a:t>ON CRITERIA FOR RATING OVERALL PERFORMANCE</a:t>
                      </a:r>
                    </a:p>
                    <a:p>
                      <a:pPr marL="6350" marR="0" lvl="0" indent="-6350" algn="just">
                        <a:lnSpc>
                          <a:spcPct val="107000"/>
                        </a:lnSpc>
                        <a:spcBef>
                          <a:spcPts val="0"/>
                        </a:spcBef>
                        <a:spcAft>
                          <a:spcPts val="0"/>
                        </a:spcAft>
                      </a:pPr>
                      <a:r>
                        <a:rPr lang="en-US" sz="1800" dirty="0">
                          <a:solidFill>
                            <a:srgbClr val="0000CC"/>
                          </a:solidFill>
                          <a:effectLst/>
                        </a:rPr>
                        <a:t>The following criteria will be used to rate the overall performance of the </a:t>
                      </a:r>
                      <a:r>
                        <a:rPr lang="en-US" sz="1800" dirty="0" err="1" smtClean="0">
                          <a:solidFill>
                            <a:srgbClr val="0000CC"/>
                          </a:solidFill>
                          <a:effectLst/>
                        </a:rPr>
                        <a:t>Appraisee</a:t>
                      </a:r>
                      <a:r>
                        <a:rPr lang="en-US" sz="1800" dirty="0" smtClean="0">
                          <a:solidFill>
                            <a:srgbClr val="0000CC"/>
                          </a:solidFill>
                          <a:effectLst/>
                        </a:rPr>
                        <a:t>: </a:t>
                      </a:r>
                    </a:p>
                    <a:p>
                      <a:pPr marL="6350" marR="0" lvl="0" indent="-6350" algn="just">
                        <a:lnSpc>
                          <a:spcPct val="107000"/>
                        </a:lnSpc>
                        <a:spcBef>
                          <a:spcPts val="0"/>
                        </a:spcBef>
                        <a:spcAft>
                          <a:spcPts val="0"/>
                        </a:spcAft>
                      </a:pPr>
                      <a:r>
                        <a:rPr lang="en-US" sz="1800" dirty="0" smtClean="0">
                          <a:solidFill>
                            <a:srgbClr val="0000CC"/>
                          </a:solidFill>
                          <a:effectLst/>
                        </a:rPr>
                        <a:t>Mark </a:t>
                      </a:r>
                      <a:r>
                        <a:rPr lang="en-US" sz="1800" dirty="0">
                          <a:solidFill>
                            <a:srgbClr val="0000CC"/>
                          </a:solidFill>
                          <a:effectLst/>
                        </a:rPr>
                        <a:t>“X” in the appropriate box </a:t>
                      </a:r>
                      <a:endParaRPr lang="en-US" sz="1800" dirty="0" smtClean="0">
                        <a:solidFill>
                          <a:srgbClr val="0000CC"/>
                        </a:solidFill>
                        <a:effectLst/>
                      </a:endParaRPr>
                    </a:p>
                    <a:p>
                      <a:pPr marL="6350" marR="0" lvl="0" indent="-6350" algn="just">
                        <a:lnSpc>
                          <a:spcPct val="107000"/>
                        </a:lnSpc>
                        <a:spcBef>
                          <a:spcPts val="0"/>
                        </a:spcBef>
                        <a:spcAft>
                          <a:spcPts val="0"/>
                        </a:spcAft>
                      </a:pPr>
                      <a:endParaRPr lang="en-US" sz="1600" dirty="0">
                        <a:solidFill>
                          <a:srgbClr val="0000CC"/>
                        </a:solidFill>
                        <a:effectLst/>
                      </a:endParaRPr>
                    </a:p>
                    <a:p>
                      <a:pPr marL="546100" marR="0" lvl="1" indent="-6350" algn="just">
                        <a:lnSpc>
                          <a:spcPct val="107000"/>
                        </a:lnSpc>
                        <a:spcBef>
                          <a:spcPts val="0"/>
                        </a:spcBef>
                        <a:spcAft>
                          <a:spcPts val="0"/>
                        </a:spcAft>
                      </a:pPr>
                      <a:r>
                        <a:rPr lang="en-US" sz="1600" dirty="0">
                          <a:effectLst/>
                        </a:rPr>
                        <a:t> </a:t>
                      </a:r>
                      <a:r>
                        <a:rPr lang="en-US" sz="1600" dirty="0">
                          <a:solidFill>
                            <a:srgbClr val="0000CC"/>
                          </a:solidFill>
                          <a:effectLst/>
                        </a:rPr>
                        <a:t>Excellent (4): 80-100% (Outstanding)</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Very Good (3): 70-79% (Exceeds the requirement)</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most of the agreed indicators and has produced results of good quality within agreed time lines. (Recognize his/her very good performance &amp; encourage him/her through Coaching, Mentoring, training, etc.)</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Good (2): 60-69% (Meets the requirement= 60%)</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the minimum number of agreed indicators and provided adequate supporting rationale/reasons for not achieving all of the specified targets. (Encourage him/her through Coaching, Mentoring, training, etc. for further improvement</a:t>
                      </a:r>
                      <a:r>
                        <a:rPr lang="en-US" sz="1600" dirty="0" smtClean="0">
                          <a:solidFill>
                            <a:schemeClr val="tx1"/>
                          </a:solidFill>
                          <a:effectLst/>
                        </a:rPr>
                        <a:t>)</a:t>
                      </a:r>
                    </a:p>
                    <a:p>
                      <a:pPr marL="546100" marR="0" lvl="1" indent="-6350" algn="just">
                        <a:lnSpc>
                          <a:spcPct val="107000"/>
                        </a:lnSpc>
                        <a:spcBef>
                          <a:spcPts val="0"/>
                        </a:spcBef>
                        <a:spcAft>
                          <a:spcPts val="0"/>
                        </a:spcAft>
                      </a:pPr>
                      <a:r>
                        <a:rPr lang="en-US" sz="1600" dirty="0" smtClean="0">
                          <a:solidFill>
                            <a:schemeClr val="tx1"/>
                          </a:solidFill>
                          <a:effectLst/>
                        </a:rPr>
                        <a:t> </a:t>
                      </a:r>
                      <a:r>
                        <a:rPr lang="en-US" sz="1600" dirty="0" smtClean="0">
                          <a:solidFill>
                            <a:srgbClr val="0000CC"/>
                          </a:solidFill>
                          <a:effectLst/>
                        </a:rPr>
                        <a:t>Unsatisfactory (1): Below 60% (Does not meet the requirement)</a:t>
                      </a:r>
                    </a:p>
                    <a:p>
                      <a:pPr marL="546100" marR="0" lvl="1" indent="-6350" algn="just">
                        <a:lnSpc>
                          <a:spcPct val="107000"/>
                        </a:lnSpc>
                        <a:spcBef>
                          <a:spcPts val="0"/>
                        </a:spcBef>
                        <a:spcAft>
                          <a:spcPts val="0"/>
                        </a:spcAft>
                      </a:pPr>
                      <a:r>
                        <a:rPr lang="en-US" sz="1600" dirty="0" err="1" smtClean="0">
                          <a:solidFill>
                            <a:schemeClr val="tx1"/>
                          </a:solidFill>
                          <a:effectLst/>
                        </a:rPr>
                        <a:t>Appraisee’s</a:t>
                      </a:r>
                      <a:r>
                        <a:rPr lang="en-US" sz="1600" dirty="0" smtClean="0">
                          <a:solidFill>
                            <a:schemeClr val="tx1"/>
                          </a:solidFill>
                          <a:effectLst/>
                        </a:rPr>
                        <a:t> </a:t>
                      </a:r>
                      <a:r>
                        <a:rPr lang="en-US" sz="1600" dirty="0">
                          <a:solidFill>
                            <a:schemeClr val="tx1"/>
                          </a:solidFill>
                          <a:effectLst/>
                        </a:rPr>
                        <a:t>performance does not meet the standard expected for the job i.e. </a:t>
                      </a:r>
                      <a:r>
                        <a:rPr lang="en-US" sz="1600" dirty="0" err="1">
                          <a:solidFill>
                            <a:schemeClr val="tx1"/>
                          </a:solidFill>
                          <a:effectLst/>
                        </a:rPr>
                        <a:t>Appraisee</a:t>
                      </a:r>
                      <a:r>
                        <a:rPr lang="en-US" sz="1600" dirty="0">
                          <a:solidFill>
                            <a:schemeClr val="tx1"/>
                          </a:solidFill>
                          <a:effectLst/>
                        </a:rPr>
                        <a:t> has not achieved most of the agreed indicators within the time frame provided and is unable to provide reasons or provides unacceptable reasons for unachieved targets. (Apply appropriate sanction and necessary counseling</a:t>
                      </a:r>
                      <a:r>
                        <a:rPr lang="en-US" sz="1600" dirty="0" smtClean="0">
                          <a:solidFill>
                            <a:schemeClr val="tx1"/>
                          </a:solidFill>
                          <a:effectLst/>
                        </a:rPr>
                        <a:t>)</a:t>
                      </a:r>
                      <a:endParaRPr lang="en-US" sz="1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1435" marR="51435" marT="0" marB="0">
                    <a:solidFill>
                      <a:schemeClr val="accent6">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grpSp>
        <p:nvGrpSpPr>
          <p:cNvPr id="45" name="Group 44"/>
          <p:cNvGrpSpPr>
            <a:grpSpLocks/>
          </p:cNvGrpSpPr>
          <p:nvPr/>
        </p:nvGrpSpPr>
        <p:grpSpPr bwMode="auto">
          <a:xfrm>
            <a:off x="330125" y="5239332"/>
            <a:ext cx="355675" cy="475668"/>
            <a:chOff x="0" y="0"/>
            <a:chExt cx="114300" cy="114300"/>
          </a:xfrm>
          <a:solidFill>
            <a:schemeClr val="accent2">
              <a:lumMod val="60000"/>
              <a:lumOff val="40000"/>
            </a:schemeClr>
          </a:solidFill>
        </p:grpSpPr>
        <p:sp>
          <p:nvSpPr>
            <p:cNvPr id="46"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2" name="Group 11"/>
          <p:cNvGrpSpPr>
            <a:grpSpLocks/>
          </p:cNvGrpSpPr>
          <p:nvPr/>
        </p:nvGrpSpPr>
        <p:grpSpPr bwMode="auto">
          <a:xfrm>
            <a:off x="330124" y="4110516"/>
            <a:ext cx="355675" cy="475668"/>
            <a:chOff x="0" y="0"/>
            <a:chExt cx="114300" cy="114300"/>
          </a:xfrm>
          <a:solidFill>
            <a:schemeClr val="accent2">
              <a:lumMod val="60000"/>
              <a:lumOff val="40000"/>
            </a:schemeClr>
          </a:solidFill>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4" name="Group 13"/>
          <p:cNvGrpSpPr>
            <a:grpSpLocks/>
          </p:cNvGrpSpPr>
          <p:nvPr/>
        </p:nvGrpSpPr>
        <p:grpSpPr bwMode="auto">
          <a:xfrm>
            <a:off x="318959" y="3135443"/>
            <a:ext cx="355675" cy="475668"/>
            <a:chOff x="0" y="0"/>
            <a:chExt cx="114300" cy="114300"/>
          </a:xfrm>
          <a:solidFill>
            <a:schemeClr val="accent2">
              <a:lumMod val="60000"/>
              <a:lumOff val="40000"/>
            </a:schemeClr>
          </a:solidFill>
        </p:grpSpPr>
        <p:sp>
          <p:nvSpPr>
            <p:cNvPr id="15"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6" name="Group 15"/>
          <p:cNvGrpSpPr>
            <a:grpSpLocks/>
          </p:cNvGrpSpPr>
          <p:nvPr/>
        </p:nvGrpSpPr>
        <p:grpSpPr bwMode="auto">
          <a:xfrm>
            <a:off x="354810" y="1830490"/>
            <a:ext cx="355675" cy="475668"/>
            <a:chOff x="0" y="0"/>
            <a:chExt cx="114300" cy="114300"/>
          </a:xfrm>
          <a:solidFill>
            <a:schemeClr val="accent2">
              <a:lumMod val="60000"/>
              <a:lumOff val="40000"/>
            </a:schemeClr>
          </a:solidFill>
        </p:grpSpPr>
        <p:sp>
          <p:nvSpPr>
            <p:cNvPr id="1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spTree>
    <p:extLst>
      <p:ext uri="{BB962C8B-B14F-4D97-AF65-F5344CB8AC3E}">
        <p14:creationId xmlns:p14="http://schemas.microsoft.com/office/powerpoint/2010/main" val="120827155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80</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83" y="388532"/>
            <a:ext cx="8169088" cy="838200"/>
          </a:xfrm>
        </p:spPr>
        <p:txBody>
          <a:bodyPr>
            <a:normAutofit fontScale="90000"/>
          </a:bodyPr>
          <a:lstStyle/>
          <a:p>
            <a:pPr lvl="1" algn="l" rtl="0">
              <a:lnSpc>
                <a:spcPct val="90000"/>
              </a:lnSpc>
              <a:spcBef>
                <a:spcPct val="0"/>
              </a:spcBef>
            </a:pPr>
            <a:r>
              <a:rPr lang="en-US" sz="2800" b="1" dirty="0" smtClean="0">
                <a:solidFill>
                  <a:srgbClr val="FF0000"/>
                </a:solidFill>
              </a:rPr>
              <a:t>Inter-Service &amp; sectoral collaboration &amp; cooperation system (ISCCS): Focus </a:t>
            </a:r>
            <a:r>
              <a:rPr lang="en-US" sz="2800" b="1" dirty="0">
                <a:solidFill>
                  <a:srgbClr val="FF0000"/>
                </a:solidFill>
              </a:rPr>
              <a:t>Areas</a:t>
            </a:r>
            <a:endParaRPr lang="en-US" sz="2800" dirty="0">
              <a:solidFill>
                <a:srgbClr val="FF0000"/>
              </a:solidFill>
            </a:endParaRPr>
          </a:p>
        </p:txBody>
      </p:sp>
      <p:sp>
        <p:nvSpPr>
          <p:cNvPr id="3" name="Content Placeholder 2"/>
          <p:cNvSpPr>
            <a:spLocks noGrp="1"/>
          </p:cNvSpPr>
          <p:nvPr>
            <p:ph idx="1"/>
          </p:nvPr>
        </p:nvSpPr>
        <p:spPr>
          <a:xfrm>
            <a:off x="152400" y="1226732"/>
            <a:ext cx="8836152" cy="5402668"/>
          </a:xfrm>
        </p:spPr>
        <p:txBody>
          <a:bodyPr>
            <a:normAutofit lnSpcReduction="10000"/>
          </a:bodyPr>
          <a:lstStyle/>
          <a:p>
            <a:pPr marL="385763" indent="-385763" algn="just">
              <a:buClr>
                <a:srgbClr val="C00000"/>
              </a:buClr>
              <a:buFont typeface="+mj-lt"/>
              <a:buAutoNum type="arabicPeriod"/>
            </a:pPr>
            <a:r>
              <a:rPr lang="en-US" sz="2800" b="1" dirty="0"/>
              <a:t>Organogram for the Operation of the </a:t>
            </a:r>
            <a:r>
              <a:rPr lang="en-US" sz="2800" b="1" dirty="0" err="1"/>
              <a:t>Decentralised</a:t>
            </a:r>
            <a:r>
              <a:rPr lang="en-US" sz="2800" b="1" dirty="0"/>
              <a:t> Departments and </a:t>
            </a:r>
            <a:r>
              <a:rPr lang="en-US" sz="2800" b="1" dirty="0">
                <a:solidFill>
                  <a:srgbClr val="0000CC"/>
                </a:solidFill>
              </a:rPr>
              <a:t>Reporting Relationships with MMDAs</a:t>
            </a:r>
            <a:r>
              <a:rPr lang="en-US" sz="2800" b="1" dirty="0"/>
              <a:t>;</a:t>
            </a:r>
          </a:p>
          <a:p>
            <a:pPr marL="385763" indent="-385763" algn="just">
              <a:buClr>
                <a:srgbClr val="C00000"/>
              </a:buClr>
              <a:buFont typeface="+mj-lt"/>
              <a:buAutoNum type="arabicPeriod"/>
            </a:pPr>
            <a:r>
              <a:rPr lang="en-GB" sz="2800" b="1" dirty="0"/>
              <a:t>System of Work and Relationships of the Decentralised / De-concentrated / </a:t>
            </a:r>
            <a:r>
              <a:rPr lang="en-US" sz="2800" b="1" dirty="0"/>
              <a:t>Non-</a:t>
            </a:r>
            <a:r>
              <a:rPr lang="en-US" sz="2800" b="1" dirty="0" err="1"/>
              <a:t>decentralised</a:t>
            </a:r>
            <a:r>
              <a:rPr lang="en-US" sz="2800" b="1" dirty="0"/>
              <a:t> Departments, State-Owned Enterprises (SOEs) and </a:t>
            </a:r>
            <a:r>
              <a:rPr lang="en-GB" sz="2800" b="1" dirty="0"/>
              <a:t>Public Corporations at the </a:t>
            </a:r>
            <a:r>
              <a:rPr lang="en-GB" sz="2800" b="1" dirty="0">
                <a:solidFill>
                  <a:srgbClr val="0000CC"/>
                </a:solidFill>
              </a:rPr>
              <a:t>District Level</a:t>
            </a:r>
            <a:r>
              <a:rPr lang="en-GB" sz="2800" b="1" dirty="0"/>
              <a:t>; </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Regional Level</a:t>
            </a:r>
            <a:r>
              <a:rPr lang="en-GB" sz="2800" b="1" dirty="0"/>
              <a:t>;</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National Level</a:t>
            </a:r>
            <a:r>
              <a:rPr lang="en-GB" sz="2800" b="1" dirty="0"/>
              <a:t>.</a:t>
            </a:r>
            <a:endParaRPr lang="en-US" sz="2800" b="1" dirty="0"/>
          </a:p>
          <a:p>
            <a:pPr marL="0" indent="0">
              <a:buNone/>
            </a:pPr>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126379273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82</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24"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5353</TotalTime>
  <Words>7080</Words>
  <Application>Microsoft Office PowerPoint</Application>
  <PresentationFormat>On-screen Show (4:3)</PresentationFormat>
  <Paragraphs>1137</Paragraphs>
  <Slides>83</Slides>
  <Notes>32</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83</vt:i4>
      </vt:variant>
    </vt:vector>
  </HeadingPairs>
  <TitlesOfParts>
    <vt:vector size="99"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ENV. HEALTH STRUCTURE</vt:lpstr>
      <vt:lpstr>Job Summary (SoS) OF THE ENV. HEALTH</vt:lpstr>
      <vt:lpstr>CONDITIONS OF SERVICE - LGS </vt:lpstr>
      <vt:lpstr>CATEGORIES OF POSTS (COS)</vt:lpstr>
      <vt:lpstr>CONDITIONS OF SERVICE (COS)</vt:lpstr>
      <vt:lpstr>APPOINTMENTS AND ACTING POSITION</vt:lpstr>
      <vt:lpstr>DEPARTMENTAL AND GRADE TRANSFERS</vt:lpstr>
      <vt:lpstr>HOURS OF WORK</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 of the code conduct document </vt:lpstr>
      <vt:lpstr>     CANONS (PRINCIPLES)OF THE CODE.       </vt:lpstr>
      <vt:lpstr>PowerPoint Presentation</vt:lpstr>
      <vt:lpstr>CANON ONE (1): ANONYMITY AND PERMANENCE</vt:lpstr>
      <vt:lpstr>PERMANENCE TEST –</vt:lpstr>
      <vt:lpstr>CANON TWO (2): client orientation test</vt:lpstr>
      <vt:lpstr>Part two – B</vt:lpstr>
      <vt:lpstr>PERSONNEL REPORTING LINES :INTRA-MMDA </vt:lpstr>
      <vt:lpstr>MMDA &amp; THE STRUCTURES AT REGIONAL AND NATIONAL LEVEL</vt:lpstr>
      <vt:lpstr>MMDAs AND THE REGIONAL/NATIONAL STRUCTURES CONT.</vt:lpstr>
      <vt:lpstr>CHANNEL OF COMMUNICATION</vt:lpstr>
      <vt:lpstr>CHANNEL OF COMMUNICATION CONT</vt:lpstr>
      <vt:lpstr>PLANNING, Reporting &amp; M&amp;E  (GENERAL)</vt:lpstr>
      <vt:lpstr>COMPOSITE BUDGET</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Performance Management Cycle </vt:lpstr>
      <vt:lpstr>PowerPoint Presentation</vt:lpstr>
      <vt:lpstr>Inter-Service &amp; sectoral collaboration &amp; cooperation system (ISCCS): Basic Principles And Focus Areas</vt:lpstr>
      <vt:lpstr>Inter-Service &amp; sectoral collaboration &amp; cooperation system (ISCCS): Focus Areas</vt:lpstr>
      <vt:lpstr>5. General CHALLENGES</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Peter Kweku Armoh Acquah</cp:lastModifiedBy>
  <cp:revision>354</cp:revision>
  <cp:lastPrinted>2018-09-28T16:54:03Z</cp:lastPrinted>
  <dcterms:created xsi:type="dcterms:W3CDTF">2013-04-29T07:46:16Z</dcterms:created>
  <dcterms:modified xsi:type="dcterms:W3CDTF">2018-09-28T16:54:41Z</dcterms:modified>
</cp:coreProperties>
</file>