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handoutMasterIdLst>
    <p:handoutMasterId r:id="rId19"/>
  </p:handoutMasterIdLst>
  <p:sldIdLst>
    <p:sldId id="256" r:id="rId2"/>
    <p:sldId id="257" r:id="rId3"/>
    <p:sldId id="282" r:id="rId4"/>
    <p:sldId id="303" r:id="rId5"/>
    <p:sldId id="286" r:id="rId6"/>
    <p:sldId id="287" r:id="rId7"/>
    <p:sldId id="289" r:id="rId8"/>
    <p:sldId id="290" r:id="rId9"/>
    <p:sldId id="291" r:id="rId10"/>
    <p:sldId id="297" r:id="rId11"/>
    <p:sldId id="292" r:id="rId12"/>
    <p:sldId id="293" r:id="rId13"/>
    <p:sldId id="298" r:id="rId14"/>
    <p:sldId id="299" r:id="rId15"/>
    <p:sldId id="300" r:id="rId16"/>
    <p:sldId id="301" r:id="rId17"/>
  </p:sldIdLst>
  <p:sldSz cx="12192000" cy="6858000"/>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4660"/>
  </p:normalViewPr>
  <p:slideViewPr>
    <p:cSldViewPr snapToGrid="0">
      <p:cViewPr varScale="1">
        <p:scale>
          <a:sx n="70" d="100"/>
          <a:sy n="70"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97313" y="0"/>
            <a:ext cx="2982912" cy="466725"/>
          </a:xfrm>
          <a:prstGeom prst="rect">
            <a:avLst/>
          </a:prstGeom>
        </p:spPr>
        <p:txBody>
          <a:bodyPr vert="horz" lIns="91440" tIns="45720" rIns="91440" bIns="45720" rtlCol="0"/>
          <a:lstStyle>
            <a:lvl1pPr algn="r">
              <a:defRPr sz="1200"/>
            </a:lvl1pPr>
          </a:lstStyle>
          <a:p>
            <a:fld id="{583E06D2-23D0-403A-8330-899A9B3532CF}" type="datetimeFigureOut">
              <a:rPr lang="en-US" smtClean="0"/>
              <a:t>10/1/2018</a:t>
            </a:fld>
            <a:endParaRPr lang="en-US"/>
          </a:p>
        </p:txBody>
      </p:sp>
      <p:sp>
        <p:nvSpPr>
          <p:cNvPr id="4" name="Footer Placeholder 3"/>
          <p:cNvSpPr>
            <a:spLocks noGrp="1"/>
          </p:cNvSpPr>
          <p:nvPr>
            <p:ph type="ftr" sz="quarter" idx="2"/>
          </p:nvPr>
        </p:nvSpPr>
        <p:spPr>
          <a:xfrm>
            <a:off x="0" y="8829675"/>
            <a:ext cx="2982913" cy="466725"/>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97313" y="8829675"/>
            <a:ext cx="2982912" cy="466725"/>
          </a:xfrm>
          <a:prstGeom prst="rect">
            <a:avLst/>
          </a:prstGeom>
        </p:spPr>
        <p:txBody>
          <a:bodyPr vert="horz" lIns="91440" tIns="45720" rIns="91440" bIns="45720" rtlCol="0" anchor="b"/>
          <a:lstStyle>
            <a:lvl1pPr algn="r">
              <a:defRPr sz="1200"/>
            </a:lvl1pPr>
          </a:lstStyle>
          <a:p>
            <a:fld id="{F310B7B0-7D1E-4750-8052-09D5EA2B4B11}" type="slidenum">
              <a:rPr lang="en-US" smtClean="0"/>
              <a:t>‹#›</a:t>
            </a:fld>
            <a:endParaRPr lang="en-US"/>
          </a:p>
        </p:txBody>
      </p:sp>
    </p:spTree>
    <p:extLst>
      <p:ext uri="{BB962C8B-B14F-4D97-AF65-F5344CB8AC3E}">
        <p14:creationId xmlns:p14="http://schemas.microsoft.com/office/powerpoint/2010/main" val="187849474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6434"/>
          </a:xfrm>
          <a:prstGeom prst="rect">
            <a:avLst/>
          </a:prstGeom>
        </p:spPr>
        <p:txBody>
          <a:bodyPr vert="horz" lIns="92446" tIns="46223" rIns="92446" bIns="46223" rtlCol="0"/>
          <a:lstStyle>
            <a:lvl1pPr algn="l">
              <a:defRPr sz="1200"/>
            </a:lvl1pPr>
          </a:lstStyle>
          <a:p>
            <a:endParaRPr lang="en-US"/>
          </a:p>
        </p:txBody>
      </p:sp>
      <p:sp>
        <p:nvSpPr>
          <p:cNvPr id="3" name="Date Placeholder 2"/>
          <p:cNvSpPr>
            <a:spLocks noGrp="1"/>
          </p:cNvSpPr>
          <p:nvPr>
            <p:ph type="dt" idx="1"/>
          </p:nvPr>
        </p:nvSpPr>
        <p:spPr>
          <a:xfrm>
            <a:off x="3898102" y="0"/>
            <a:ext cx="2982119" cy="466434"/>
          </a:xfrm>
          <a:prstGeom prst="rect">
            <a:avLst/>
          </a:prstGeom>
        </p:spPr>
        <p:txBody>
          <a:bodyPr vert="horz" lIns="92446" tIns="46223" rIns="92446" bIns="46223" rtlCol="0"/>
          <a:lstStyle>
            <a:lvl1pPr algn="r">
              <a:defRPr sz="1200"/>
            </a:lvl1pPr>
          </a:lstStyle>
          <a:p>
            <a:fld id="{EAB5D44E-4F69-4F61-9756-C9D68CFFF38D}" type="datetimeFigureOut">
              <a:rPr lang="en-US" smtClean="0"/>
              <a:t>10/1/2018</a:t>
            </a:fld>
            <a:endParaRPr lang="en-US"/>
          </a:p>
        </p:txBody>
      </p:sp>
      <p:sp>
        <p:nvSpPr>
          <p:cNvPr id="4" name="Slide Image Placeholder 3"/>
          <p:cNvSpPr>
            <a:spLocks noGrp="1" noRot="1" noChangeAspect="1"/>
          </p:cNvSpPr>
          <p:nvPr>
            <p:ph type="sldImg" idx="2"/>
          </p:nvPr>
        </p:nvSpPr>
        <p:spPr>
          <a:xfrm>
            <a:off x="654050" y="1162050"/>
            <a:ext cx="5575300" cy="3136900"/>
          </a:xfrm>
          <a:prstGeom prst="rect">
            <a:avLst/>
          </a:prstGeom>
          <a:noFill/>
          <a:ln w="12700">
            <a:solidFill>
              <a:prstClr val="black"/>
            </a:solidFill>
          </a:ln>
        </p:spPr>
        <p:txBody>
          <a:bodyPr vert="horz" lIns="92446" tIns="46223" rIns="92446" bIns="46223" rtlCol="0" anchor="ctr"/>
          <a:lstStyle/>
          <a:p>
            <a:endParaRPr lang="en-US"/>
          </a:p>
        </p:txBody>
      </p:sp>
      <p:sp>
        <p:nvSpPr>
          <p:cNvPr id="5" name="Notes Placeholder 4"/>
          <p:cNvSpPr>
            <a:spLocks noGrp="1"/>
          </p:cNvSpPr>
          <p:nvPr>
            <p:ph type="body" sz="quarter" idx="3"/>
          </p:nvPr>
        </p:nvSpPr>
        <p:spPr>
          <a:xfrm>
            <a:off x="688182" y="4473892"/>
            <a:ext cx="5505450" cy="3660458"/>
          </a:xfrm>
          <a:prstGeom prst="rect">
            <a:avLst/>
          </a:prstGeom>
        </p:spPr>
        <p:txBody>
          <a:bodyPr vert="horz" lIns="92446" tIns="46223" rIns="92446" bIns="4622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82119" cy="466433"/>
          </a:xfrm>
          <a:prstGeom prst="rect">
            <a:avLst/>
          </a:prstGeom>
        </p:spPr>
        <p:txBody>
          <a:bodyPr vert="horz" lIns="92446" tIns="46223" rIns="92446" bIns="46223" rtlCol="0" anchor="b"/>
          <a:lstStyle>
            <a:lvl1pPr algn="l">
              <a:defRPr sz="1200"/>
            </a:lvl1pPr>
          </a:lstStyle>
          <a:p>
            <a:endParaRPr lang="en-US"/>
          </a:p>
        </p:txBody>
      </p:sp>
      <p:sp>
        <p:nvSpPr>
          <p:cNvPr id="7" name="Slide Number Placeholder 6"/>
          <p:cNvSpPr>
            <a:spLocks noGrp="1"/>
          </p:cNvSpPr>
          <p:nvPr>
            <p:ph type="sldNum" sz="quarter" idx="5"/>
          </p:nvPr>
        </p:nvSpPr>
        <p:spPr>
          <a:xfrm>
            <a:off x="3898102" y="8829967"/>
            <a:ext cx="2982119" cy="466433"/>
          </a:xfrm>
          <a:prstGeom prst="rect">
            <a:avLst/>
          </a:prstGeom>
        </p:spPr>
        <p:txBody>
          <a:bodyPr vert="horz" lIns="92446" tIns="46223" rIns="92446" bIns="46223" rtlCol="0" anchor="b"/>
          <a:lstStyle>
            <a:lvl1pPr algn="r">
              <a:defRPr sz="1200"/>
            </a:lvl1pPr>
          </a:lstStyle>
          <a:p>
            <a:fld id="{2039E53C-299F-41C7-8669-47C88E21E5D4}" type="slidenum">
              <a:rPr lang="en-US" smtClean="0"/>
              <a:t>‹#›</a:t>
            </a:fld>
            <a:endParaRPr lang="en-US"/>
          </a:p>
        </p:txBody>
      </p:sp>
    </p:spTree>
    <p:extLst>
      <p:ext uri="{BB962C8B-B14F-4D97-AF65-F5344CB8AC3E}">
        <p14:creationId xmlns:p14="http://schemas.microsoft.com/office/powerpoint/2010/main" val="24370611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GB"/>
              <a:t>Emmanuel Ofori-Bah (Integrated Management Consult)</a:t>
            </a:r>
          </a:p>
        </p:txBody>
      </p:sp>
      <p:sp>
        <p:nvSpPr>
          <p:cNvPr id="7" name="Rectangle 7"/>
          <p:cNvSpPr>
            <a:spLocks noGrp="1" noChangeArrowheads="1"/>
          </p:cNvSpPr>
          <p:nvPr>
            <p:ph type="sldNum" sz="quarter" idx="5"/>
          </p:nvPr>
        </p:nvSpPr>
        <p:spPr>
          <a:ln/>
        </p:spPr>
        <p:txBody>
          <a:bodyPr/>
          <a:lstStyle/>
          <a:p>
            <a:fld id="{45E1B879-35DF-4C98-827D-AEB00DDEB26F}" type="slidenum">
              <a:rPr lang="en-GB"/>
              <a:pPr/>
              <a:t>10</a:t>
            </a:fld>
            <a:endParaRPr lang="en-GB"/>
          </a:p>
        </p:txBody>
      </p:sp>
      <p:sp>
        <p:nvSpPr>
          <p:cNvPr id="21506" name="Rectangle 2"/>
          <p:cNvSpPr>
            <a:spLocks noGrp="1" noRot="1" noChangeAspect="1" noChangeArrowheads="1"/>
          </p:cNvSpPr>
          <p:nvPr>
            <p:ph type="sldImg"/>
          </p:nvPr>
        </p:nvSpPr>
        <p:spPr bwMode="auto">
          <a:xfrm>
            <a:off x="342900" y="696913"/>
            <a:ext cx="6196013" cy="3486150"/>
          </a:xfrm>
          <a:prstGeom prst="rect">
            <a:avLst/>
          </a:prstGeom>
          <a:solidFill>
            <a:srgbClr val="FFFFFF"/>
          </a:solidFill>
          <a:ln>
            <a:solidFill>
              <a:srgbClr val="000000"/>
            </a:solidFill>
            <a:miter lim="800000"/>
            <a:headEnd/>
            <a:tailEnd/>
          </a:ln>
        </p:spPr>
      </p:sp>
      <p:sp>
        <p:nvSpPr>
          <p:cNvPr id="21507" name="Rectangle 3"/>
          <p:cNvSpPr>
            <a:spLocks noGrp="1" noChangeArrowheads="1"/>
          </p:cNvSpPr>
          <p:nvPr>
            <p:ph type="body" idx="1"/>
          </p:nvPr>
        </p:nvSpPr>
        <p:spPr bwMode="auto">
          <a:xfrm>
            <a:off x="917358" y="4416432"/>
            <a:ext cx="5047099" cy="4182398"/>
          </a:xfrm>
          <a:prstGeom prst="rect">
            <a:avLst/>
          </a:prstGeom>
          <a:solidFill>
            <a:srgbClr val="FFFFFF"/>
          </a:solidFill>
          <a:ln>
            <a:solidFill>
              <a:srgbClr val="000000"/>
            </a:solidFill>
            <a:miter lim="800000"/>
            <a:headEnd/>
            <a:tailEnd/>
          </a:ln>
        </p:spPr>
        <p:txBody>
          <a:bodyPr/>
          <a:lstStyle/>
          <a:p>
            <a:endParaRPr lang="en-US"/>
          </a:p>
        </p:txBody>
      </p:sp>
    </p:spTree>
    <p:extLst>
      <p:ext uri="{BB962C8B-B14F-4D97-AF65-F5344CB8AC3E}">
        <p14:creationId xmlns:p14="http://schemas.microsoft.com/office/powerpoint/2010/main" val="3079069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C118717-D5AF-4E18-ABB4-1D68897C4223}" type="datetimeFigureOut">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20573829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EC118717-D5AF-4E18-ABB4-1D68897C4223}" type="datetimeFigureOut">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2470731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118717-D5AF-4E18-ABB4-1D68897C4223}" type="datetimeFigureOut">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10327715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C118717-D5AF-4E18-ABB4-1D68897C4223}" type="datetimeFigureOut">
              <a:rPr lang="en-GB" smtClean="0"/>
              <a:t>01/10/2018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2806643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C118717-D5AF-4E18-ABB4-1D68897C4223}" type="datetimeFigureOut">
              <a:rPr lang="en-GB" smtClean="0"/>
              <a:t>01/10/2018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4273834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EC118717-D5AF-4E18-ABB4-1D68897C4223}" type="datetimeFigureOut">
              <a:rPr lang="en-GB" smtClean="0"/>
              <a:t>01/10/2018</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26160354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C118717-D5AF-4E18-ABB4-1D68897C4223}" type="datetimeFigureOut">
              <a:rPr lang="en-GB" smtClean="0"/>
              <a:t>01/10/2018</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23426091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EC118717-D5AF-4E18-ABB4-1D68897C4223}" type="datetimeFigureOut">
              <a:rPr lang="en-GB" smtClean="0"/>
              <a:t>01/10/2018</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1073242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118717-D5AF-4E18-ABB4-1D68897C4223}" type="datetimeFigureOut">
              <a:rPr lang="en-GB" smtClean="0"/>
              <a:t>01/10/2018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15303660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C118717-D5AF-4E18-ABB4-1D68897C4223}" type="datetimeFigureOut">
              <a:rPr lang="en-GB" smtClean="0"/>
              <a:t>01/10/2018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3621212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118717-D5AF-4E18-ABB4-1D68897C4223}" type="datetimeFigureOut">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37666547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118717-D5AF-4E18-ABB4-1D68897C4223}" type="datetimeFigureOut">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7694E-412F-4D37-B0E4-862D0C45F47B}"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127221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C118717-D5AF-4E18-ABB4-1D68897C4223}" type="datetimeFigureOut">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869382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C118717-D5AF-4E18-ABB4-1D68897C4223}" type="datetimeFigureOut">
              <a:rPr lang="en-GB" smtClean="0"/>
              <a:t>01/10/2018</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5231547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C118717-D5AF-4E18-ABB4-1D68897C4223}" type="datetimeFigureOut">
              <a:rPr lang="en-GB" smtClean="0"/>
              <a:t>01/10/2018</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7076462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C118717-D5AF-4E18-ABB4-1D68897C4223}" type="datetimeFigureOut">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28109383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C118717-D5AF-4E18-ABB4-1D68897C4223}" type="datetimeFigureOut">
              <a:rPr lang="en-GB" smtClean="0"/>
              <a:t>01/10/2018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7694E-412F-4D37-B0E4-862D0C45F47B}" type="slidenum">
              <a:rPr lang="en-GB" smtClean="0"/>
              <a:t>‹#›</a:t>
            </a:fld>
            <a:endParaRPr lang="en-GB"/>
          </a:p>
        </p:txBody>
      </p:sp>
    </p:spTree>
    <p:extLst>
      <p:ext uri="{BB962C8B-B14F-4D97-AF65-F5344CB8AC3E}">
        <p14:creationId xmlns:p14="http://schemas.microsoft.com/office/powerpoint/2010/main" val="1294067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C118717-D5AF-4E18-ABB4-1D68897C4223}" type="datetimeFigureOut">
              <a:rPr lang="en-GB" smtClean="0"/>
              <a:t>01/10/2018</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23E7694E-412F-4D37-B0E4-862D0C45F47B}" type="slidenum">
              <a:rPr lang="en-GB" smtClean="0"/>
              <a:t>‹#›</a:t>
            </a:fld>
            <a:endParaRPr lang="en-GB"/>
          </a:p>
        </p:txBody>
      </p:sp>
    </p:spTree>
    <p:extLst>
      <p:ext uri="{BB962C8B-B14F-4D97-AF65-F5344CB8AC3E}">
        <p14:creationId xmlns:p14="http://schemas.microsoft.com/office/powerpoint/2010/main" val="206866503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6.emf"/><Relationship Id="rId4" Type="http://schemas.openxmlformats.org/officeDocument/2006/relationships/oleObject" Target="../embeddings/Microsoft_Word_97_-_2003_Document1.doc"/></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5310" y="1"/>
            <a:ext cx="11382703" cy="3641834"/>
          </a:xfrm>
        </p:spPr>
        <p:txBody>
          <a:bodyPr/>
          <a:lstStyle/>
          <a:p>
            <a:pPr algn="ctr"/>
            <a:r>
              <a:rPr lang="en-GB" sz="4000" dirty="0" smtClean="0"/>
              <a:t>CAPACITY BUILDING FOR HEADS OF DECENTRALIZED DEPARTMENTS OF METROPOLITAN, MUNICIPAL AND DISTRICT ASSEMBLIES</a:t>
            </a:r>
            <a:br>
              <a:rPr lang="en-GB" sz="4000" dirty="0" smtClean="0"/>
            </a:br>
            <a:endParaRPr lang="en-GB" sz="2400" dirty="0"/>
          </a:p>
        </p:txBody>
      </p:sp>
      <p:sp>
        <p:nvSpPr>
          <p:cNvPr id="3" name="Subtitle 2"/>
          <p:cNvSpPr>
            <a:spLocks noGrp="1"/>
          </p:cNvSpPr>
          <p:nvPr>
            <p:ph type="subTitle" idx="1"/>
          </p:nvPr>
        </p:nvSpPr>
        <p:spPr>
          <a:xfrm>
            <a:off x="210207" y="3641835"/>
            <a:ext cx="11981793" cy="2758965"/>
          </a:xfrm>
        </p:spPr>
        <p:txBody>
          <a:bodyPr>
            <a:noAutofit/>
          </a:bodyPr>
          <a:lstStyle/>
          <a:p>
            <a:pPr algn="ctr"/>
            <a:endParaRPr lang="en-GB" sz="2800" dirty="0" smtClean="0"/>
          </a:p>
          <a:p>
            <a:pPr algn="ctr"/>
            <a:r>
              <a:rPr lang="en-GB" sz="4800" b="1" dirty="0" smtClean="0"/>
              <a:t>Leadership and MANAGEMENT IN LOCAL GOVERNMENT</a:t>
            </a:r>
            <a:endParaRPr lang="en-GB" sz="4800" b="1" dirty="0"/>
          </a:p>
        </p:txBody>
      </p:sp>
    </p:spTree>
    <p:extLst>
      <p:ext uri="{BB962C8B-B14F-4D97-AF65-F5344CB8AC3E}">
        <p14:creationId xmlns:p14="http://schemas.microsoft.com/office/powerpoint/2010/main" val="2806802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800" b="1" dirty="0" smtClean="0"/>
              <a:t>Introduction</a:t>
            </a:r>
            <a:endParaRPr lang="en-GB" sz="4800" b="1" dirty="0"/>
          </a:p>
        </p:txBody>
      </p:sp>
      <p:sp>
        <p:nvSpPr>
          <p:cNvPr id="3" name="Content Placeholder 2"/>
          <p:cNvSpPr>
            <a:spLocks noGrp="1"/>
          </p:cNvSpPr>
          <p:nvPr>
            <p:ph idx="1"/>
          </p:nvPr>
        </p:nvSpPr>
        <p:spPr>
          <a:xfrm>
            <a:off x="220717" y="1608084"/>
            <a:ext cx="11634952" cy="4640316"/>
          </a:xfrm>
        </p:spPr>
        <p:txBody>
          <a:bodyPr>
            <a:normAutofit fontScale="92500" lnSpcReduction="10000"/>
          </a:bodyPr>
          <a:lstStyle/>
          <a:p>
            <a:pPr>
              <a:buFont typeface="Arial" panose="020B0604020202020204" pitchFamily="34" charset="0"/>
              <a:buNone/>
            </a:pPr>
            <a:r>
              <a:rPr lang="en-GB" altLang="ja-JP" sz="6500" b="1" i="1" dirty="0" smtClean="0"/>
              <a:t>“If </a:t>
            </a:r>
            <a:r>
              <a:rPr lang="en-GB" altLang="ja-JP" sz="6500" b="1" i="1" dirty="0"/>
              <a:t>your actions inspire others to dream more, learn more, do more and become more, you are a leader</a:t>
            </a:r>
            <a:r>
              <a:rPr lang="ja-JP" altLang="en-GB" sz="6500" b="1" i="1" dirty="0" smtClean="0"/>
              <a:t>”</a:t>
            </a:r>
            <a:endParaRPr lang="en-GB" altLang="ja-JP" sz="6500" b="1" i="1" dirty="0" smtClean="0"/>
          </a:p>
          <a:p>
            <a:pPr>
              <a:buNone/>
            </a:pPr>
            <a:r>
              <a:rPr lang="en-GB" altLang="ja-JP" sz="6500" b="1" i="1" dirty="0"/>
              <a:t>	</a:t>
            </a:r>
            <a:r>
              <a:rPr lang="en-GB" altLang="ja-JP" sz="6500" b="1" i="1" dirty="0" smtClean="0"/>
              <a:t>				</a:t>
            </a:r>
            <a:r>
              <a:rPr lang="en-GB" altLang="en-US" sz="6000" b="1" i="1" dirty="0"/>
              <a:t>	</a:t>
            </a:r>
            <a:r>
              <a:rPr lang="en-GB" altLang="en-US" sz="6000" b="1" i="1" dirty="0" smtClean="0"/>
              <a:t>									</a:t>
            </a:r>
            <a:r>
              <a:rPr lang="en-GB" altLang="en-US" sz="4300" dirty="0" smtClean="0"/>
              <a:t>John </a:t>
            </a:r>
            <a:r>
              <a:rPr lang="en-GB" altLang="en-US" sz="4300" dirty="0"/>
              <a:t>Quincy Adams</a:t>
            </a:r>
          </a:p>
          <a:p>
            <a:pPr>
              <a:buFont typeface="Arial" panose="020B0604020202020204" pitchFamily="34" charset="0"/>
              <a:buNone/>
            </a:pPr>
            <a:endParaRPr lang="en-GB" altLang="ja-JP" sz="6000" b="1" i="1" dirty="0"/>
          </a:p>
        </p:txBody>
      </p:sp>
    </p:spTree>
    <p:extLst>
      <p:ext uri="{BB962C8B-B14F-4D97-AF65-F5344CB8AC3E}">
        <p14:creationId xmlns:p14="http://schemas.microsoft.com/office/powerpoint/2010/main" val="10162145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Grp="1" noChangeArrowheads="1"/>
          </p:cNvSpPr>
          <p:nvPr>
            <p:ph type="ctrTitle"/>
          </p:nvPr>
        </p:nvSpPr>
        <p:spPr>
          <a:xfrm>
            <a:off x="488731" y="1891862"/>
            <a:ext cx="10545140" cy="3720662"/>
          </a:xfrm>
        </p:spPr>
        <p:txBody>
          <a:bodyPr/>
          <a:lstStyle/>
          <a:p>
            <a:pPr algn="just"/>
            <a:r>
              <a:rPr lang="en-US" sz="4400" dirty="0" smtClean="0"/>
              <a:t/>
            </a:r>
            <a:br>
              <a:rPr lang="en-US" sz="4400" dirty="0" smtClean="0"/>
            </a:br>
            <a:r>
              <a:rPr lang="en-US" sz="4400" dirty="0"/>
              <a:t/>
            </a:r>
            <a:br>
              <a:rPr lang="en-US" sz="4400" dirty="0"/>
            </a:br>
            <a:r>
              <a:rPr lang="en-US" sz="4400" dirty="0" smtClean="0"/>
              <a:t>He </a:t>
            </a:r>
            <a:r>
              <a:rPr lang="en-US" sz="4400" dirty="0"/>
              <a:t>who has a thorough knowledge of himself and the enemy is bound to win all battles. He who knows himself but not the enemy, has only an even chance of winning. He who knows not himself and the enemy is bound to perish in all battles.</a:t>
            </a:r>
          </a:p>
        </p:txBody>
      </p:sp>
      <p:sp>
        <p:nvSpPr>
          <p:cNvPr id="8197" name="Rectangle 5"/>
          <p:cNvSpPr>
            <a:spLocks noGrp="1" noChangeArrowheads="1"/>
          </p:cNvSpPr>
          <p:nvPr>
            <p:ph type="subTitle" idx="1"/>
          </p:nvPr>
        </p:nvSpPr>
        <p:spPr>
          <a:xfrm>
            <a:off x="3124200" y="4800600"/>
            <a:ext cx="6400800" cy="1726324"/>
          </a:xfrm>
        </p:spPr>
        <p:txBody>
          <a:bodyPr>
            <a:normAutofit/>
          </a:bodyPr>
          <a:lstStyle/>
          <a:p>
            <a:endParaRPr lang="en-US" dirty="0" smtClean="0"/>
          </a:p>
          <a:p>
            <a:endParaRPr lang="en-US" dirty="0"/>
          </a:p>
          <a:p>
            <a:endParaRPr lang="en-US" dirty="0" smtClean="0"/>
          </a:p>
          <a:p>
            <a:r>
              <a:rPr lang="en-US" dirty="0" smtClean="0"/>
              <a:t>Sun </a:t>
            </a:r>
            <a:r>
              <a:rPr lang="en-US" dirty="0"/>
              <a:t>Tzu: War and Management</a:t>
            </a:r>
          </a:p>
        </p:txBody>
      </p:sp>
      <p:sp>
        <p:nvSpPr>
          <p:cNvPr id="2" name="Date Placeholder 1"/>
          <p:cNvSpPr>
            <a:spLocks noGrp="1"/>
          </p:cNvSpPr>
          <p:nvPr>
            <p:ph type="dt" sz="half" idx="10"/>
          </p:nvPr>
        </p:nvSpPr>
        <p:spPr/>
        <p:txBody>
          <a:bodyPr/>
          <a:lstStyle/>
          <a:p>
            <a:fld id="{CBEEB607-F46B-4D22-BBE9-D29D2B570C73}" type="datetime1">
              <a:rPr lang="en-US" smtClean="0"/>
              <a:t>10/1/2018</a:t>
            </a:fld>
            <a:endParaRPr lang="en-US"/>
          </a:p>
        </p:txBody>
      </p:sp>
      <p:sp>
        <p:nvSpPr>
          <p:cNvPr id="3" name="Footer Placeholder 2"/>
          <p:cNvSpPr>
            <a:spLocks noGrp="1"/>
          </p:cNvSpPr>
          <p:nvPr>
            <p:ph type="ftr" sz="quarter" idx="11"/>
          </p:nvPr>
        </p:nvSpPr>
        <p:spPr/>
        <p:txBody>
          <a:bodyPr/>
          <a:lstStyle/>
          <a:p>
            <a:r>
              <a:rPr lang="de-DE" smtClean="0"/>
              <a:t>E. Ofori-Bah Strategic Management 2012 ILGS</a:t>
            </a:r>
            <a:endParaRPr lang="en-US"/>
          </a:p>
        </p:txBody>
      </p:sp>
    </p:spTree>
    <p:extLst>
      <p:ext uri="{BB962C8B-B14F-4D97-AF65-F5344CB8AC3E}">
        <p14:creationId xmlns:p14="http://schemas.microsoft.com/office/powerpoint/2010/main" val="39633393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5400" dirty="0" smtClean="0"/>
              <a:t>MANAGEMENT</a:t>
            </a:r>
            <a:endParaRPr lang="en-US" sz="5400" dirty="0"/>
          </a:p>
        </p:txBody>
      </p:sp>
      <p:sp>
        <p:nvSpPr>
          <p:cNvPr id="3" name="Content Placeholder 2"/>
          <p:cNvSpPr>
            <a:spLocks noGrp="1"/>
          </p:cNvSpPr>
          <p:nvPr>
            <p:ph idx="1"/>
          </p:nvPr>
        </p:nvSpPr>
        <p:spPr/>
        <p:txBody>
          <a:bodyPr>
            <a:normAutofit/>
          </a:bodyPr>
          <a:lstStyle/>
          <a:p>
            <a:pPr algn="ctr"/>
            <a:r>
              <a:rPr lang="en-US" sz="4400" dirty="0" smtClean="0"/>
              <a:t>THE MANAGER</a:t>
            </a:r>
          </a:p>
          <a:p>
            <a:pPr algn="ctr"/>
            <a:endParaRPr lang="en-US" sz="4400" dirty="0"/>
          </a:p>
          <a:p>
            <a:pPr marL="0" indent="0" algn="ctr">
              <a:buNone/>
            </a:pPr>
            <a:endParaRPr lang="en-US" sz="4400" dirty="0" smtClean="0"/>
          </a:p>
          <a:p>
            <a:pPr algn="ctr"/>
            <a:r>
              <a:rPr lang="en-US" sz="4400" dirty="0" smtClean="0"/>
              <a:t>WHO IS S/HE?</a:t>
            </a:r>
            <a:endParaRPr lang="en-US" sz="4400" dirty="0"/>
          </a:p>
        </p:txBody>
      </p:sp>
    </p:spTree>
    <p:extLst>
      <p:ext uri="{BB962C8B-B14F-4D97-AF65-F5344CB8AC3E}">
        <p14:creationId xmlns:p14="http://schemas.microsoft.com/office/powerpoint/2010/main" val="848942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Leaders vs Managers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588092363"/>
              </p:ext>
            </p:extLst>
          </p:nvPr>
        </p:nvGraphicFramePr>
        <p:xfrm>
          <a:off x="463232" y="1439686"/>
          <a:ext cx="11188838" cy="5059789"/>
        </p:xfrm>
        <a:graphic>
          <a:graphicData uri="http://schemas.openxmlformats.org/drawingml/2006/table">
            <a:tbl>
              <a:tblPr firstRow="1" bandRow="1">
                <a:tableStyleId>{5C22544A-7EE6-4342-B048-85BDC9FD1C3A}</a:tableStyleId>
              </a:tblPr>
              <a:tblGrid>
                <a:gridCol w="5594419"/>
                <a:gridCol w="5594419"/>
              </a:tblGrid>
              <a:tr h="741669">
                <a:tc>
                  <a:txBody>
                    <a:bodyPr/>
                    <a:lstStyle/>
                    <a:p>
                      <a:pPr algn="ctr"/>
                      <a:r>
                        <a:rPr lang="en-GB" sz="2800" dirty="0" smtClean="0"/>
                        <a:t>Leaders</a:t>
                      </a:r>
                      <a:endParaRPr lang="en-GB" sz="2800" dirty="0"/>
                    </a:p>
                  </a:txBody>
                  <a:tcPr/>
                </a:tc>
                <a:tc>
                  <a:txBody>
                    <a:bodyPr/>
                    <a:lstStyle/>
                    <a:p>
                      <a:pPr algn="ctr"/>
                      <a:r>
                        <a:rPr lang="en-GB" sz="2800" dirty="0" smtClean="0"/>
                        <a:t>Managers</a:t>
                      </a:r>
                      <a:endParaRPr lang="en-GB" sz="2800" dirty="0"/>
                    </a:p>
                  </a:txBody>
                  <a:tcPr/>
                </a:tc>
              </a:tr>
              <a:tr h="587971">
                <a:tc>
                  <a:txBody>
                    <a:bodyPr/>
                    <a:lstStyle/>
                    <a:p>
                      <a:pPr eaLnBrk="1" hangingPunct="1">
                        <a:defRPr/>
                      </a:pPr>
                      <a:r>
                        <a:rPr lang="en-US" altLang="en-US" sz="2800" dirty="0" smtClean="0"/>
                        <a:t>Innovators</a:t>
                      </a:r>
                    </a:p>
                  </a:txBody>
                  <a:tcPr/>
                </a:tc>
                <a:tc>
                  <a:txBody>
                    <a:bodyPr/>
                    <a:lstStyle/>
                    <a:p>
                      <a:pPr marL="0" marR="0" lvl="0" indent="0" algn="l" defTabSz="914400" rtl="0" eaLnBrk="1" fontAlgn="base" latinLnBrk="0" hangingPunct="1">
                        <a:lnSpc>
                          <a:spcPct val="100000"/>
                        </a:lnSpc>
                        <a:spcBef>
                          <a:spcPct val="20000"/>
                        </a:spcBef>
                        <a:spcAft>
                          <a:spcPct val="0"/>
                        </a:spcAft>
                        <a:buClr>
                          <a:srgbClr val="00CCFF"/>
                        </a:buClr>
                        <a:buSzPct val="65000"/>
                        <a:buFont typeface="Wingdings" panose="05000000000000000000" pitchFamily="2" charset="2"/>
                        <a:buNone/>
                        <a:tabLst/>
                        <a:defRPr/>
                      </a:pPr>
                      <a:r>
                        <a:rPr lang="en-US" altLang="en-US" sz="2800" dirty="0" smtClean="0"/>
                        <a:t>Stability</a:t>
                      </a:r>
                    </a:p>
                  </a:txBody>
                  <a:tcPr/>
                </a:tc>
              </a:tr>
              <a:tr h="90575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altLang="en-US" sz="2800" dirty="0" smtClean="0"/>
                        <a:t>Seek improvement through change</a:t>
                      </a:r>
                      <a:endParaRPr lang="en-US" altLang="en-US" sz="2800" dirty="0" smtClean="0"/>
                    </a:p>
                  </a:txBody>
                  <a:tcPr/>
                </a:tc>
                <a:tc>
                  <a:txBody>
                    <a:bodyPr/>
                    <a:lstStyle/>
                    <a:p>
                      <a:pPr eaLnBrk="1" hangingPunct="1">
                        <a:defRPr/>
                      </a:pPr>
                      <a:r>
                        <a:rPr lang="en-US" altLang="en-US" sz="2800" dirty="0" smtClean="0"/>
                        <a:t>Seek stability and predictability</a:t>
                      </a:r>
                    </a:p>
                  </a:txBody>
                  <a:tcPr/>
                </a:tc>
              </a:tr>
              <a:tr h="741669">
                <a:tc>
                  <a:txBody>
                    <a:bodyPr/>
                    <a:lstStyle/>
                    <a:p>
                      <a:r>
                        <a:rPr lang="en-GB" sz="2800" dirty="0" smtClean="0"/>
                        <a:t>Do the right thing</a:t>
                      </a:r>
                      <a:endParaRPr lang="en-GB" sz="2800" dirty="0"/>
                    </a:p>
                  </a:txBody>
                  <a:tcPr/>
                </a:tc>
                <a:tc>
                  <a:txBody>
                    <a:bodyPr/>
                    <a:lstStyle/>
                    <a:p>
                      <a:r>
                        <a:rPr lang="en-GB" sz="2800" dirty="0" smtClean="0"/>
                        <a:t>Do things right</a:t>
                      </a:r>
                      <a:endParaRPr lang="en-GB" sz="2800" dirty="0"/>
                    </a:p>
                  </a:txBody>
                  <a:tcPr/>
                </a:tc>
              </a:tr>
              <a:tr h="905753">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altLang="en-US" sz="2800" dirty="0" smtClean="0"/>
                        <a:t>Focus-ultimate direction of group</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altLang="en-US" sz="2800" dirty="0" smtClean="0"/>
                        <a:t>Focus-Maintaining status quo /achieve goals by regulation</a:t>
                      </a:r>
                    </a:p>
                  </a:txBody>
                  <a:tcPr/>
                </a:tc>
              </a:tr>
              <a:tr h="580560">
                <a:tc>
                  <a:txBody>
                    <a:bodyPr/>
                    <a:lstStyle/>
                    <a:p>
                      <a:pPr eaLnBrk="1" hangingPunct="1">
                        <a:defRPr/>
                      </a:pPr>
                      <a:r>
                        <a:rPr lang="en-US" altLang="en-US" sz="2800" dirty="0" smtClean="0"/>
                        <a:t>Effectiveness</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altLang="en-US" sz="2800" dirty="0" smtClean="0"/>
                        <a:t>Efficiency</a:t>
                      </a:r>
                    </a:p>
                  </a:txBody>
                  <a:tcPr/>
                </a:tc>
              </a:tr>
              <a:tr h="506658">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altLang="en-US" sz="2800" dirty="0" smtClean="0"/>
                        <a:t>Inspiring</a:t>
                      </a:r>
                    </a:p>
                  </a:txBody>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altLang="en-US" sz="2800" dirty="0" smtClean="0"/>
                        <a:t>Motivating</a:t>
                      </a:r>
                    </a:p>
                  </a:txBody>
                  <a:tcPr/>
                </a:tc>
              </a:tr>
            </a:tbl>
          </a:graphicData>
        </a:graphic>
      </p:graphicFrame>
    </p:spTree>
    <p:extLst>
      <p:ext uri="{BB962C8B-B14F-4D97-AF65-F5344CB8AC3E}">
        <p14:creationId xmlns:p14="http://schemas.microsoft.com/office/powerpoint/2010/main" val="20440922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286000" y="0"/>
            <a:ext cx="7793038" cy="838201"/>
          </a:xfrm>
        </p:spPr>
        <p:txBody>
          <a:bodyPr/>
          <a:lstStyle/>
          <a:p>
            <a:r>
              <a:rPr lang="en-US" b="1" dirty="0" smtClean="0"/>
              <a:t>A </a:t>
            </a:r>
            <a:r>
              <a:rPr lang="en-US" b="1" dirty="0"/>
              <a:t>Manager’s Dilemma</a:t>
            </a:r>
            <a:endParaRPr lang="en-GB" b="1" dirty="0"/>
          </a:p>
        </p:txBody>
      </p:sp>
      <p:sp>
        <p:nvSpPr>
          <p:cNvPr id="13315" name="Oval 3"/>
          <p:cNvSpPr>
            <a:spLocks noChangeArrowheads="1"/>
          </p:cNvSpPr>
          <p:nvPr/>
        </p:nvSpPr>
        <p:spPr bwMode="auto">
          <a:xfrm>
            <a:off x="3371850" y="1143000"/>
            <a:ext cx="5143500" cy="5334000"/>
          </a:xfrm>
          <a:prstGeom prst="ellipse">
            <a:avLst/>
          </a:prstGeom>
          <a:solidFill>
            <a:schemeClr val="accent1"/>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a:latin typeface="Arial" charset="0"/>
            </a:endParaRPr>
          </a:p>
        </p:txBody>
      </p:sp>
      <p:sp>
        <p:nvSpPr>
          <p:cNvPr id="13316" name="Oval 4"/>
          <p:cNvSpPr>
            <a:spLocks noChangeArrowheads="1"/>
          </p:cNvSpPr>
          <p:nvPr/>
        </p:nvSpPr>
        <p:spPr bwMode="auto">
          <a:xfrm>
            <a:off x="4144370" y="2057400"/>
            <a:ext cx="3505200" cy="3505200"/>
          </a:xfrm>
          <a:prstGeom prst="ellipse">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2400" b="1">
              <a:latin typeface="Times New Roman" charset="0"/>
            </a:endParaRPr>
          </a:p>
        </p:txBody>
      </p:sp>
      <p:sp>
        <p:nvSpPr>
          <p:cNvPr id="13317" name="Oval 5"/>
          <p:cNvSpPr>
            <a:spLocks noChangeArrowheads="1"/>
          </p:cNvSpPr>
          <p:nvPr/>
        </p:nvSpPr>
        <p:spPr bwMode="auto">
          <a:xfrm>
            <a:off x="4800600" y="2730500"/>
            <a:ext cx="2209800" cy="2057400"/>
          </a:xfrm>
          <a:prstGeom prst="ellipse">
            <a:avLst/>
          </a:prstGeom>
          <a:solidFill>
            <a:schemeClr val="accent1"/>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2400" b="1" dirty="0"/>
              <a:t>Demands</a:t>
            </a:r>
            <a:endParaRPr lang="en-GB" sz="2400" b="1" dirty="0"/>
          </a:p>
        </p:txBody>
      </p:sp>
      <p:sp>
        <p:nvSpPr>
          <p:cNvPr id="13318" name="Line 6"/>
          <p:cNvSpPr>
            <a:spLocks noChangeShapeType="1"/>
          </p:cNvSpPr>
          <p:nvPr/>
        </p:nvSpPr>
        <p:spPr bwMode="auto">
          <a:xfrm flipV="1">
            <a:off x="5905500" y="2907797"/>
            <a:ext cx="0" cy="685800"/>
          </a:xfrm>
          <a:prstGeom prst="line">
            <a:avLst/>
          </a:prstGeom>
          <a:noFill/>
          <a:ln w="3810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3319" name="Line 7"/>
          <p:cNvSpPr>
            <a:spLocks noChangeShapeType="1"/>
          </p:cNvSpPr>
          <p:nvPr/>
        </p:nvSpPr>
        <p:spPr bwMode="auto">
          <a:xfrm>
            <a:off x="5918200" y="3975100"/>
            <a:ext cx="0" cy="609600"/>
          </a:xfrm>
          <a:prstGeom prst="line">
            <a:avLst/>
          </a:prstGeom>
          <a:noFill/>
          <a:ln w="3810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3320" name="Text Box 8"/>
          <p:cNvSpPr txBox="1">
            <a:spLocks noChangeArrowheads="1"/>
          </p:cNvSpPr>
          <p:nvPr/>
        </p:nvSpPr>
        <p:spPr bwMode="auto">
          <a:xfrm>
            <a:off x="4876800" y="1447801"/>
            <a:ext cx="204993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r>
              <a:rPr lang="en-US" sz="2400" b="1" dirty="0"/>
              <a:t>Constraints</a:t>
            </a:r>
            <a:endParaRPr lang="en-GB" sz="2400" b="1" dirty="0"/>
          </a:p>
        </p:txBody>
      </p:sp>
      <p:sp>
        <p:nvSpPr>
          <p:cNvPr id="13321" name="Line 9"/>
          <p:cNvSpPr>
            <a:spLocks noChangeShapeType="1"/>
          </p:cNvSpPr>
          <p:nvPr/>
        </p:nvSpPr>
        <p:spPr bwMode="auto">
          <a:xfrm flipH="1">
            <a:off x="7177585" y="2743200"/>
            <a:ext cx="304800" cy="228600"/>
          </a:xfrm>
          <a:prstGeom prst="line">
            <a:avLst/>
          </a:prstGeom>
          <a:noFill/>
          <a:ln w="3810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3322" name="Line 10"/>
          <p:cNvSpPr>
            <a:spLocks noChangeShapeType="1"/>
          </p:cNvSpPr>
          <p:nvPr/>
        </p:nvSpPr>
        <p:spPr bwMode="auto">
          <a:xfrm>
            <a:off x="4191000" y="2743200"/>
            <a:ext cx="304800" cy="304800"/>
          </a:xfrm>
          <a:prstGeom prst="line">
            <a:avLst/>
          </a:prstGeom>
          <a:noFill/>
          <a:ln w="3810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3323" name="Line 11"/>
          <p:cNvSpPr>
            <a:spLocks noChangeShapeType="1"/>
          </p:cNvSpPr>
          <p:nvPr/>
        </p:nvSpPr>
        <p:spPr bwMode="auto">
          <a:xfrm flipV="1">
            <a:off x="4533900" y="5142495"/>
            <a:ext cx="304800" cy="152400"/>
          </a:xfrm>
          <a:prstGeom prst="line">
            <a:avLst/>
          </a:prstGeom>
          <a:noFill/>
          <a:ln w="3810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3324" name="Line 12"/>
          <p:cNvSpPr>
            <a:spLocks noChangeShapeType="1"/>
          </p:cNvSpPr>
          <p:nvPr/>
        </p:nvSpPr>
        <p:spPr bwMode="auto">
          <a:xfrm flipH="1" flipV="1">
            <a:off x="7112000" y="4990095"/>
            <a:ext cx="304800" cy="304800"/>
          </a:xfrm>
          <a:prstGeom prst="line">
            <a:avLst/>
          </a:prstGeom>
          <a:noFill/>
          <a:ln w="3810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3325" name="Text Box 13"/>
          <p:cNvSpPr txBox="1">
            <a:spLocks noChangeArrowheads="1"/>
          </p:cNvSpPr>
          <p:nvPr/>
        </p:nvSpPr>
        <p:spPr bwMode="auto">
          <a:xfrm>
            <a:off x="5067300" y="2245668"/>
            <a:ext cx="140936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US" sz="2400" b="1" dirty="0"/>
              <a:t>Choices</a:t>
            </a:r>
            <a:endParaRPr lang="en-GB" sz="2400" b="1" dirty="0"/>
          </a:p>
        </p:txBody>
      </p:sp>
      <p:sp>
        <p:nvSpPr>
          <p:cNvPr id="13326" name="Line 14"/>
          <p:cNvSpPr>
            <a:spLocks noChangeShapeType="1"/>
          </p:cNvSpPr>
          <p:nvPr/>
        </p:nvSpPr>
        <p:spPr bwMode="auto">
          <a:xfrm>
            <a:off x="7010400" y="4343400"/>
            <a:ext cx="228600" cy="0"/>
          </a:xfrm>
          <a:prstGeom prst="line">
            <a:avLst/>
          </a:prstGeom>
          <a:noFill/>
          <a:ln w="3810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13327" name="Line 15"/>
          <p:cNvSpPr>
            <a:spLocks noChangeShapeType="1"/>
          </p:cNvSpPr>
          <p:nvPr/>
        </p:nvSpPr>
        <p:spPr bwMode="auto">
          <a:xfrm flipH="1">
            <a:off x="4572000" y="4343400"/>
            <a:ext cx="228600" cy="0"/>
          </a:xfrm>
          <a:prstGeom prst="line">
            <a:avLst/>
          </a:prstGeom>
          <a:noFill/>
          <a:ln w="3810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2" name="Date Placeholder 1"/>
          <p:cNvSpPr>
            <a:spLocks noGrp="1"/>
          </p:cNvSpPr>
          <p:nvPr>
            <p:ph type="dt" sz="half" idx="10"/>
          </p:nvPr>
        </p:nvSpPr>
        <p:spPr/>
        <p:txBody>
          <a:bodyPr/>
          <a:lstStyle/>
          <a:p>
            <a:fld id="{62D5EA01-E982-432C-A08A-F03083DA24D4}" type="datetime1">
              <a:rPr lang="en-US" smtClean="0"/>
              <a:t>10/1/2018</a:t>
            </a:fld>
            <a:endParaRPr lang="en-US"/>
          </a:p>
        </p:txBody>
      </p:sp>
      <p:sp>
        <p:nvSpPr>
          <p:cNvPr id="3" name="Footer Placeholder 2"/>
          <p:cNvSpPr>
            <a:spLocks noGrp="1"/>
          </p:cNvSpPr>
          <p:nvPr>
            <p:ph type="ftr" sz="quarter" idx="11"/>
          </p:nvPr>
        </p:nvSpPr>
        <p:spPr/>
        <p:txBody>
          <a:bodyPr/>
          <a:lstStyle/>
          <a:p>
            <a:r>
              <a:rPr lang="de-DE" smtClean="0"/>
              <a:t>E. Ofori-Bah Strategic Management 2012 ILGS</a:t>
            </a:r>
            <a:endParaRPr lang="en-US"/>
          </a:p>
        </p:txBody>
      </p:sp>
    </p:spTree>
    <p:extLst>
      <p:ext uri="{BB962C8B-B14F-4D97-AF65-F5344CB8AC3E}">
        <p14:creationId xmlns:p14="http://schemas.microsoft.com/office/powerpoint/2010/main" val="3451772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4"/>
          <p:cNvSpPr>
            <a:spLocks noGrp="1" noChangeArrowheads="1"/>
          </p:cNvSpPr>
          <p:nvPr>
            <p:ph type="title"/>
          </p:nvPr>
        </p:nvSpPr>
        <p:spPr>
          <a:xfrm>
            <a:off x="646111" y="452718"/>
            <a:ext cx="9404723" cy="766483"/>
          </a:xfrm>
        </p:spPr>
        <p:txBody>
          <a:bodyPr/>
          <a:lstStyle/>
          <a:p>
            <a:r>
              <a:rPr lang="en-US" dirty="0"/>
              <a:t>Hierarchy of </a:t>
            </a:r>
            <a:r>
              <a:rPr lang="en-US" dirty="0" smtClean="0"/>
              <a:t>Management Steps</a:t>
            </a:r>
            <a:endParaRPr lang="en-US" dirty="0"/>
          </a:p>
        </p:txBody>
      </p:sp>
      <p:sp>
        <p:nvSpPr>
          <p:cNvPr id="43013" name="AutoShape 5"/>
          <p:cNvSpPr>
            <a:spLocks noChangeArrowheads="1"/>
          </p:cNvSpPr>
          <p:nvPr/>
        </p:nvSpPr>
        <p:spPr bwMode="auto">
          <a:xfrm>
            <a:off x="2590800" y="1905000"/>
            <a:ext cx="6705600" cy="4495800"/>
          </a:xfrm>
          <a:prstGeom prst="triangle">
            <a:avLst>
              <a:gd name="adj" fmla="val 50000"/>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14" name="Text Box 6"/>
          <p:cNvSpPr txBox="1">
            <a:spLocks noChangeArrowheads="1"/>
          </p:cNvSpPr>
          <p:nvPr/>
        </p:nvSpPr>
        <p:spPr bwMode="auto">
          <a:xfrm>
            <a:off x="5410201" y="2362200"/>
            <a:ext cx="97334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dirty="0" smtClean="0"/>
              <a:t>  Vision</a:t>
            </a:r>
            <a:endParaRPr lang="en-US" b="1" dirty="0"/>
          </a:p>
        </p:txBody>
      </p:sp>
      <p:sp>
        <p:nvSpPr>
          <p:cNvPr id="43015" name="Rectangle 7"/>
          <p:cNvSpPr>
            <a:spLocks noChangeArrowheads="1"/>
          </p:cNvSpPr>
          <p:nvPr/>
        </p:nvSpPr>
        <p:spPr bwMode="auto">
          <a:xfrm>
            <a:off x="5410201" y="2971800"/>
            <a:ext cx="10567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dirty="0" smtClean="0"/>
              <a:t> Mission</a:t>
            </a:r>
            <a:endParaRPr lang="en-US" b="1" dirty="0"/>
          </a:p>
        </p:txBody>
      </p:sp>
      <p:sp>
        <p:nvSpPr>
          <p:cNvPr id="43016" name="Rectangle 8"/>
          <p:cNvSpPr>
            <a:spLocks noChangeArrowheads="1"/>
          </p:cNvSpPr>
          <p:nvPr/>
        </p:nvSpPr>
        <p:spPr bwMode="auto">
          <a:xfrm>
            <a:off x="5257801" y="3581401"/>
            <a:ext cx="13938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dirty="0"/>
              <a:t>Objectives</a:t>
            </a:r>
          </a:p>
        </p:txBody>
      </p:sp>
      <p:sp>
        <p:nvSpPr>
          <p:cNvPr id="43017" name="Rectangle 9"/>
          <p:cNvSpPr>
            <a:spLocks noChangeArrowheads="1"/>
          </p:cNvSpPr>
          <p:nvPr/>
        </p:nvSpPr>
        <p:spPr bwMode="auto">
          <a:xfrm>
            <a:off x="4267200" y="4431269"/>
            <a:ext cx="361555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b="1" dirty="0" smtClean="0"/>
              <a:t>Local /Political Interest/Laws</a:t>
            </a:r>
            <a:endParaRPr lang="en-US" b="1" dirty="0"/>
          </a:p>
        </p:txBody>
      </p:sp>
      <p:sp>
        <p:nvSpPr>
          <p:cNvPr id="43018" name="Rectangle 10"/>
          <p:cNvSpPr>
            <a:spLocks noChangeArrowheads="1"/>
          </p:cNvSpPr>
          <p:nvPr/>
        </p:nvSpPr>
        <p:spPr bwMode="auto">
          <a:xfrm>
            <a:off x="4083269" y="5029200"/>
            <a:ext cx="438841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b="1" dirty="0" smtClean="0"/>
              <a:t>Departmental strategies/policies</a:t>
            </a:r>
            <a:endParaRPr lang="en-US" b="1" dirty="0"/>
          </a:p>
        </p:txBody>
      </p:sp>
      <p:sp>
        <p:nvSpPr>
          <p:cNvPr id="43019" name="Rectangle 11"/>
          <p:cNvSpPr>
            <a:spLocks noChangeArrowheads="1"/>
          </p:cNvSpPr>
          <p:nvPr/>
        </p:nvSpPr>
        <p:spPr bwMode="auto">
          <a:xfrm>
            <a:off x="4876800" y="5867400"/>
            <a:ext cx="247054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b="1"/>
              <a:t>Functional strategies</a:t>
            </a:r>
          </a:p>
        </p:txBody>
      </p:sp>
      <p:sp>
        <p:nvSpPr>
          <p:cNvPr id="43020" name="Line 12"/>
          <p:cNvSpPr>
            <a:spLocks noChangeShapeType="1"/>
          </p:cNvSpPr>
          <p:nvPr/>
        </p:nvSpPr>
        <p:spPr bwMode="auto">
          <a:xfrm>
            <a:off x="5334000" y="2743200"/>
            <a:ext cx="12192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1" name="Line 13"/>
          <p:cNvSpPr>
            <a:spLocks noChangeShapeType="1"/>
          </p:cNvSpPr>
          <p:nvPr/>
        </p:nvSpPr>
        <p:spPr bwMode="auto">
          <a:xfrm>
            <a:off x="4800600" y="3429000"/>
            <a:ext cx="2286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2" name="Line 14"/>
          <p:cNvSpPr>
            <a:spLocks noChangeShapeType="1"/>
          </p:cNvSpPr>
          <p:nvPr/>
        </p:nvSpPr>
        <p:spPr bwMode="auto">
          <a:xfrm>
            <a:off x="4267200" y="4114800"/>
            <a:ext cx="3352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4" name="Line 16"/>
          <p:cNvSpPr>
            <a:spLocks noChangeShapeType="1"/>
          </p:cNvSpPr>
          <p:nvPr/>
        </p:nvSpPr>
        <p:spPr bwMode="auto">
          <a:xfrm>
            <a:off x="3733800" y="4876800"/>
            <a:ext cx="44196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3025" name="Line 17"/>
          <p:cNvSpPr>
            <a:spLocks noChangeShapeType="1"/>
          </p:cNvSpPr>
          <p:nvPr/>
        </p:nvSpPr>
        <p:spPr bwMode="auto">
          <a:xfrm>
            <a:off x="3124200" y="5715000"/>
            <a:ext cx="56388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 name="Date Placeholder 1"/>
          <p:cNvSpPr>
            <a:spLocks noGrp="1"/>
          </p:cNvSpPr>
          <p:nvPr>
            <p:ph type="dt" sz="half" idx="10"/>
          </p:nvPr>
        </p:nvSpPr>
        <p:spPr/>
        <p:txBody>
          <a:bodyPr/>
          <a:lstStyle/>
          <a:p>
            <a:fld id="{2D0BC7A4-D3D7-4346-AC59-44C28B179B28}" type="datetime1">
              <a:rPr lang="en-US" smtClean="0"/>
              <a:t>10/1/2018</a:t>
            </a:fld>
            <a:endParaRPr lang="en-US"/>
          </a:p>
        </p:txBody>
      </p:sp>
      <p:sp>
        <p:nvSpPr>
          <p:cNvPr id="3" name="Footer Placeholder 2"/>
          <p:cNvSpPr>
            <a:spLocks noGrp="1"/>
          </p:cNvSpPr>
          <p:nvPr>
            <p:ph type="ftr" sz="quarter" idx="11"/>
          </p:nvPr>
        </p:nvSpPr>
        <p:spPr/>
        <p:txBody>
          <a:bodyPr/>
          <a:lstStyle/>
          <a:p>
            <a:r>
              <a:rPr lang="de-DE" smtClean="0"/>
              <a:t>E. Ofori-Bah Strategic Management 2012 ILGS</a:t>
            </a:r>
            <a:endParaRPr lang="en-US"/>
          </a:p>
        </p:txBody>
      </p:sp>
    </p:spTree>
    <p:extLst>
      <p:ext uri="{BB962C8B-B14F-4D97-AF65-F5344CB8AC3E}">
        <p14:creationId xmlns:p14="http://schemas.microsoft.com/office/powerpoint/2010/main" val="22045042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605010" y="189186"/>
            <a:ext cx="9635359" cy="1143000"/>
          </a:xfrm>
        </p:spPr>
        <p:txBody>
          <a:bodyPr>
            <a:normAutofit fontScale="90000"/>
          </a:bodyPr>
          <a:lstStyle/>
          <a:p>
            <a:r>
              <a:rPr lang="en-US" sz="4000" b="1" dirty="0"/>
              <a:t>14 Processes Embodied in </a:t>
            </a:r>
            <a:r>
              <a:rPr lang="en-US" sz="4000" b="1" dirty="0" smtClean="0"/>
              <a:t>Managerial </a:t>
            </a:r>
            <a:r>
              <a:rPr lang="en-US" sz="4000" b="1" dirty="0"/>
              <a:t>Process</a:t>
            </a:r>
            <a:endParaRPr lang="en-GB" sz="4000" b="1" dirty="0"/>
          </a:p>
        </p:txBody>
      </p:sp>
      <p:sp>
        <p:nvSpPr>
          <p:cNvPr id="9219" name="Rectangle 3"/>
          <p:cNvSpPr>
            <a:spLocks noGrp="1" noChangeArrowheads="1"/>
          </p:cNvSpPr>
          <p:nvPr>
            <p:ph type="body" idx="1"/>
          </p:nvPr>
        </p:nvSpPr>
        <p:spPr>
          <a:xfrm>
            <a:off x="346841" y="1671145"/>
            <a:ext cx="10151698" cy="4501055"/>
          </a:xfrm>
        </p:spPr>
        <p:txBody>
          <a:bodyPr>
            <a:noAutofit/>
          </a:bodyPr>
          <a:lstStyle/>
          <a:p>
            <a:pPr marL="609600" indent="-609600">
              <a:buFontTx/>
              <a:buAutoNum type="arabicPeriod"/>
            </a:pPr>
            <a:r>
              <a:rPr lang="en-US" sz="3200" dirty="0"/>
              <a:t>Setting objectives</a:t>
            </a:r>
          </a:p>
          <a:p>
            <a:pPr marL="609600" indent="-609600">
              <a:buFontTx/>
              <a:buAutoNum type="arabicPeriod"/>
            </a:pPr>
            <a:r>
              <a:rPr lang="en-US" sz="3200" dirty="0" smtClean="0"/>
              <a:t>Establishing </a:t>
            </a:r>
            <a:r>
              <a:rPr lang="en-US" sz="3200" dirty="0"/>
              <a:t>goals</a:t>
            </a:r>
          </a:p>
          <a:p>
            <a:pPr marL="609600" indent="-609600">
              <a:buFontTx/>
              <a:buAutoNum type="arabicPeriod"/>
            </a:pPr>
            <a:r>
              <a:rPr lang="en-US" sz="3200" dirty="0"/>
              <a:t>Developing </a:t>
            </a:r>
            <a:r>
              <a:rPr lang="en-US" sz="3200" dirty="0" err="1"/>
              <a:t>organisational</a:t>
            </a:r>
            <a:r>
              <a:rPr lang="en-US" sz="3200" dirty="0"/>
              <a:t> philosophy</a:t>
            </a:r>
          </a:p>
          <a:p>
            <a:pPr marL="609600" indent="-609600">
              <a:buFontTx/>
              <a:buAutoNum type="arabicPeriod"/>
            </a:pPr>
            <a:r>
              <a:rPr lang="en-US" sz="3200" dirty="0"/>
              <a:t>Establishing policies</a:t>
            </a:r>
          </a:p>
          <a:p>
            <a:pPr marL="609600" indent="-609600">
              <a:buFontTx/>
              <a:buAutoNum type="arabicPeriod"/>
            </a:pPr>
            <a:r>
              <a:rPr lang="en-US" sz="3200" dirty="0"/>
              <a:t>Planning the </a:t>
            </a:r>
            <a:r>
              <a:rPr lang="en-US" sz="3200" dirty="0" err="1"/>
              <a:t>organisation</a:t>
            </a:r>
            <a:r>
              <a:rPr lang="en-US" sz="3200" dirty="0"/>
              <a:t> </a:t>
            </a:r>
            <a:r>
              <a:rPr lang="en-US" sz="3200" dirty="0" smtClean="0"/>
              <a:t>structure</a:t>
            </a:r>
          </a:p>
          <a:p>
            <a:pPr marL="609600" indent="-609600">
              <a:buFontTx/>
              <a:buAutoNum type="arabicPeriod"/>
            </a:pPr>
            <a:r>
              <a:rPr lang="en-US" sz="3200" dirty="0"/>
              <a:t>Planning strategy</a:t>
            </a:r>
          </a:p>
          <a:p>
            <a:pPr marL="609600" indent="-609600">
              <a:buFontTx/>
              <a:buAutoNum type="arabicPeriod"/>
            </a:pPr>
            <a:r>
              <a:rPr lang="en-US" sz="3200" dirty="0" smtClean="0"/>
              <a:t>Providing </a:t>
            </a:r>
            <a:r>
              <a:rPr lang="en-US" sz="3200" dirty="0"/>
              <a:t>personnel</a:t>
            </a:r>
            <a:endParaRPr lang="en-GB" sz="3200" dirty="0"/>
          </a:p>
        </p:txBody>
      </p:sp>
      <p:sp>
        <p:nvSpPr>
          <p:cNvPr id="2" name="Date Placeholder 1"/>
          <p:cNvSpPr>
            <a:spLocks noGrp="1"/>
          </p:cNvSpPr>
          <p:nvPr>
            <p:ph type="dt" sz="half" idx="10"/>
          </p:nvPr>
        </p:nvSpPr>
        <p:spPr/>
        <p:txBody>
          <a:bodyPr/>
          <a:lstStyle/>
          <a:p>
            <a:fld id="{7CFF0BBE-042A-410D-A2BB-E2A4081D2768}" type="datetime1">
              <a:rPr lang="en-US" smtClean="0"/>
              <a:t>10/1/2018</a:t>
            </a:fld>
            <a:endParaRPr lang="en-US"/>
          </a:p>
        </p:txBody>
      </p:sp>
      <p:sp>
        <p:nvSpPr>
          <p:cNvPr id="3" name="Footer Placeholder 2"/>
          <p:cNvSpPr>
            <a:spLocks noGrp="1"/>
          </p:cNvSpPr>
          <p:nvPr>
            <p:ph type="ftr" sz="quarter" idx="11"/>
          </p:nvPr>
        </p:nvSpPr>
        <p:spPr/>
        <p:txBody>
          <a:bodyPr/>
          <a:lstStyle/>
          <a:p>
            <a:r>
              <a:rPr lang="de-DE" smtClean="0"/>
              <a:t>E. Ofori-Bah Strategic Management 2012 ILGS</a:t>
            </a:r>
            <a:endParaRPr lang="en-US"/>
          </a:p>
        </p:txBody>
      </p:sp>
    </p:spTree>
    <p:extLst>
      <p:ext uri="{BB962C8B-B14F-4D97-AF65-F5344CB8AC3E}">
        <p14:creationId xmlns:p14="http://schemas.microsoft.com/office/powerpoint/2010/main" val="41287529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78372" y="0"/>
            <a:ext cx="9603828" cy="1056290"/>
          </a:xfrm>
        </p:spPr>
        <p:txBody>
          <a:bodyPr>
            <a:normAutofit fontScale="90000"/>
          </a:bodyPr>
          <a:lstStyle/>
          <a:p>
            <a:r>
              <a:rPr lang="en-US" sz="4000" b="1" dirty="0"/>
              <a:t>14 Processes Embodied in Managerial </a:t>
            </a:r>
            <a:r>
              <a:rPr lang="en-US" sz="4000" b="1" dirty="0" smtClean="0"/>
              <a:t>Process cont’d</a:t>
            </a:r>
            <a:endParaRPr lang="en-GB" sz="4000" b="1" dirty="0"/>
          </a:p>
        </p:txBody>
      </p:sp>
      <p:sp>
        <p:nvSpPr>
          <p:cNvPr id="10243" name="Rectangle 3"/>
          <p:cNvSpPr>
            <a:spLocks noGrp="1" noChangeArrowheads="1"/>
          </p:cNvSpPr>
          <p:nvPr>
            <p:ph type="body" idx="1"/>
          </p:nvPr>
        </p:nvSpPr>
        <p:spPr>
          <a:xfrm>
            <a:off x="378371" y="1311165"/>
            <a:ext cx="10120167" cy="5242035"/>
          </a:xfrm>
        </p:spPr>
        <p:txBody>
          <a:bodyPr>
            <a:noAutofit/>
          </a:bodyPr>
          <a:lstStyle/>
          <a:p>
            <a:pPr marL="609600" indent="-609600">
              <a:buClr>
                <a:schemeClr val="tx1"/>
              </a:buClr>
              <a:buFontTx/>
              <a:buAutoNum type="arabicPeriod" startAt="8"/>
            </a:pPr>
            <a:r>
              <a:rPr lang="en-US" sz="3600" dirty="0"/>
              <a:t>Establishing procedures</a:t>
            </a:r>
          </a:p>
          <a:p>
            <a:pPr marL="609600" indent="-609600">
              <a:buClr>
                <a:schemeClr val="tx1"/>
              </a:buClr>
              <a:buFontTx/>
              <a:buAutoNum type="arabicPeriod" startAt="8"/>
            </a:pPr>
            <a:r>
              <a:rPr lang="en-US" sz="3600" dirty="0"/>
              <a:t>Providing facilities</a:t>
            </a:r>
          </a:p>
          <a:p>
            <a:pPr marL="609600" indent="-609600">
              <a:buClr>
                <a:schemeClr val="tx1"/>
              </a:buClr>
              <a:buFontTx/>
              <a:buAutoNum type="arabicPeriod" startAt="8"/>
            </a:pPr>
            <a:r>
              <a:rPr lang="en-US" sz="3600" dirty="0"/>
              <a:t>Providing capital</a:t>
            </a:r>
          </a:p>
          <a:p>
            <a:pPr marL="609600" indent="-609600">
              <a:buClr>
                <a:schemeClr val="tx1"/>
              </a:buClr>
              <a:buFontTx/>
              <a:buAutoNum type="arabicPeriod" startAt="8"/>
            </a:pPr>
            <a:r>
              <a:rPr lang="en-US" sz="3600" dirty="0"/>
              <a:t>Setting standards</a:t>
            </a:r>
          </a:p>
          <a:p>
            <a:pPr marL="609600" indent="-609600">
              <a:buClr>
                <a:schemeClr val="tx1"/>
              </a:buClr>
              <a:buFontTx/>
              <a:buAutoNum type="arabicPeriod" startAt="8"/>
            </a:pPr>
            <a:r>
              <a:rPr lang="en-US" sz="3600" dirty="0"/>
              <a:t>Establishing management programs and operational plans</a:t>
            </a:r>
          </a:p>
          <a:p>
            <a:pPr marL="609600" indent="-609600">
              <a:buClr>
                <a:schemeClr val="tx1"/>
              </a:buClr>
              <a:buFontTx/>
              <a:buAutoNum type="arabicPeriod" startAt="8"/>
            </a:pPr>
            <a:r>
              <a:rPr lang="en-US" sz="3600" dirty="0"/>
              <a:t>Providing control information</a:t>
            </a:r>
          </a:p>
          <a:p>
            <a:pPr marL="609600" indent="-609600">
              <a:buClr>
                <a:schemeClr val="tx1"/>
              </a:buClr>
              <a:buFontTx/>
              <a:buAutoNum type="arabicPeriod" startAt="8"/>
            </a:pPr>
            <a:r>
              <a:rPr lang="en-US" sz="3600" dirty="0"/>
              <a:t>Activating people</a:t>
            </a:r>
            <a:endParaRPr lang="en-GB" sz="3600" dirty="0"/>
          </a:p>
        </p:txBody>
      </p:sp>
      <p:sp>
        <p:nvSpPr>
          <p:cNvPr id="2" name="Date Placeholder 1"/>
          <p:cNvSpPr>
            <a:spLocks noGrp="1"/>
          </p:cNvSpPr>
          <p:nvPr>
            <p:ph type="dt" sz="half" idx="10"/>
          </p:nvPr>
        </p:nvSpPr>
        <p:spPr/>
        <p:txBody>
          <a:bodyPr/>
          <a:lstStyle/>
          <a:p>
            <a:fld id="{11E491E5-CA53-4BC4-AF30-51BD7207E206}" type="datetime1">
              <a:rPr lang="en-US" smtClean="0"/>
              <a:t>10/1/2018</a:t>
            </a:fld>
            <a:endParaRPr lang="en-US"/>
          </a:p>
        </p:txBody>
      </p:sp>
      <p:sp>
        <p:nvSpPr>
          <p:cNvPr id="3" name="Footer Placeholder 2"/>
          <p:cNvSpPr>
            <a:spLocks noGrp="1"/>
          </p:cNvSpPr>
          <p:nvPr>
            <p:ph type="ftr" sz="quarter" idx="11"/>
          </p:nvPr>
        </p:nvSpPr>
        <p:spPr/>
        <p:txBody>
          <a:bodyPr/>
          <a:lstStyle/>
          <a:p>
            <a:r>
              <a:rPr lang="de-DE" smtClean="0"/>
              <a:t>E. Ofori-Bah Strategic Management 2012 ILGS</a:t>
            </a:r>
            <a:endParaRPr lang="en-US"/>
          </a:p>
        </p:txBody>
      </p:sp>
    </p:spTree>
    <p:extLst>
      <p:ext uri="{BB962C8B-B14F-4D97-AF65-F5344CB8AC3E}">
        <p14:creationId xmlns:p14="http://schemas.microsoft.com/office/powerpoint/2010/main" val="2812250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1828800" y="228600"/>
            <a:ext cx="8839200" cy="83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nchor="b"/>
          <a:lstStyle/>
          <a:p>
            <a:pPr eaLnBrk="0" hangingPunct="0"/>
            <a:r>
              <a:rPr lang="en-US" sz="4400" b="1" i="1">
                <a:latin typeface="Times New Roman" charset="0"/>
              </a:rPr>
              <a:t>Situation Appraisal: SWOT Analysis</a:t>
            </a:r>
            <a:endParaRPr lang="en-US" sz="4400" b="1">
              <a:latin typeface="Times New Roman" charset="0"/>
            </a:endParaRPr>
          </a:p>
        </p:txBody>
      </p:sp>
      <p:sp>
        <p:nvSpPr>
          <p:cNvPr id="19459" name="Rectangle 3"/>
          <p:cNvSpPr>
            <a:spLocks noChangeArrowheads="1"/>
          </p:cNvSpPr>
          <p:nvPr/>
        </p:nvSpPr>
        <p:spPr bwMode="auto">
          <a:xfrm>
            <a:off x="536028" y="1066800"/>
            <a:ext cx="11020096" cy="5791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p>
            <a:pPr marL="457200" indent="-457200" eaLnBrk="0" hangingPunct="0">
              <a:buFontTx/>
              <a:buChar char="•"/>
            </a:pPr>
            <a:r>
              <a:rPr lang="en-US" sz="3200" b="1" u="sng" dirty="0">
                <a:latin typeface="Times New Roman" charset="0"/>
              </a:rPr>
              <a:t>S</a:t>
            </a:r>
            <a:r>
              <a:rPr lang="en-US" sz="3200" dirty="0">
                <a:latin typeface="Times New Roman" charset="0"/>
              </a:rPr>
              <a:t>trengths</a:t>
            </a:r>
          </a:p>
          <a:p>
            <a:pPr marL="914400" lvl="1" indent="-457200" eaLnBrk="0" hangingPunct="0">
              <a:buFont typeface="Wingdings" pitchFamily="2" charset="2"/>
              <a:buChar char="Ø"/>
            </a:pPr>
            <a:r>
              <a:rPr lang="en-US" sz="2800" dirty="0">
                <a:latin typeface="Times New Roman" charset="0"/>
              </a:rPr>
              <a:t>Positive internal attributes of the </a:t>
            </a:r>
            <a:r>
              <a:rPr lang="en-US" sz="2800" dirty="0" smtClean="0">
                <a:latin typeface="Times New Roman" charset="0"/>
              </a:rPr>
              <a:t>district and Assembly</a:t>
            </a:r>
            <a:endParaRPr lang="en-US" sz="2800" dirty="0">
              <a:latin typeface="Times New Roman" charset="0"/>
            </a:endParaRPr>
          </a:p>
          <a:p>
            <a:pPr marL="914400" lvl="1" indent="-457200" eaLnBrk="0" hangingPunct="0"/>
            <a:endParaRPr lang="en-US" dirty="0">
              <a:latin typeface="Times New Roman" charset="0"/>
            </a:endParaRPr>
          </a:p>
          <a:p>
            <a:pPr marL="457200" indent="-457200" eaLnBrk="0" hangingPunct="0">
              <a:buFontTx/>
              <a:buChar char="•"/>
            </a:pPr>
            <a:r>
              <a:rPr lang="en-US" sz="3200" b="1" u="sng" dirty="0">
                <a:latin typeface="Times New Roman" charset="0"/>
              </a:rPr>
              <a:t>W</a:t>
            </a:r>
            <a:r>
              <a:rPr lang="en-US" sz="3200" dirty="0">
                <a:latin typeface="Times New Roman" charset="0"/>
              </a:rPr>
              <a:t>eaknesses</a:t>
            </a:r>
          </a:p>
          <a:p>
            <a:pPr marL="914400" lvl="1" indent="-457200" eaLnBrk="0" hangingPunct="0">
              <a:buFont typeface="Wingdings" pitchFamily="2" charset="2"/>
              <a:buChar char="Ø"/>
            </a:pPr>
            <a:r>
              <a:rPr lang="en-US" sz="2800" dirty="0">
                <a:latin typeface="Times New Roman" charset="0"/>
              </a:rPr>
              <a:t>Negative internal attributes of the district and </a:t>
            </a:r>
            <a:r>
              <a:rPr lang="en-US" sz="2800" dirty="0" smtClean="0">
                <a:latin typeface="Times New Roman" charset="0"/>
              </a:rPr>
              <a:t>Assembly</a:t>
            </a:r>
            <a:endParaRPr lang="en-US" sz="2800" dirty="0">
              <a:latin typeface="Times New Roman" charset="0"/>
            </a:endParaRPr>
          </a:p>
          <a:p>
            <a:pPr marL="457200" indent="-457200" eaLnBrk="0" hangingPunct="0"/>
            <a:endParaRPr lang="en-US" dirty="0">
              <a:latin typeface="Times New Roman" charset="0"/>
            </a:endParaRPr>
          </a:p>
          <a:p>
            <a:pPr marL="457200" indent="-457200" eaLnBrk="0" hangingPunct="0">
              <a:buFontTx/>
              <a:buChar char="•"/>
            </a:pPr>
            <a:r>
              <a:rPr lang="en-US" sz="3200" b="1" u="sng" dirty="0">
                <a:latin typeface="Times New Roman" charset="0"/>
              </a:rPr>
              <a:t>O</a:t>
            </a:r>
            <a:r>
              <a:rPr lang="en-US" sz="3200" dirty="0">
                <a:latin typeface="Times New Roman" charset="0"/>
              </a:rPr>
              <a:t>pportunities</a:t>
            </a:r>
          </a:p>
          <a:p>
            <a:pPr marL="914400" lvl="1" indent="-457200" eaLnBrk="0" hangingPunct="0">
              <a:buFont typeface="Wingdings" pitchFamily="2" charset="2"/>
              <a:buChar char="Ø"/>
            </a:pPr>
            <a:r>
              <a:rPr lang="en-US" sz="2800" dirty="0">
                <a:latin typeface="Times New Roman" charset="0"/>
              </a:rPr>
              <a:t>External factors which could improve the district and Assembly</a:t>
            </a:r>
          </a:p>
          <a:p>
            <a:pPr lvl="1" eaLnBrk="0" hangingPunct="0"/>
            <a:r>
              <a:rPr lang="en-US" sz="2800" dirty="0" smtClean="0">
                <a:latin typeface="Times New Roman" charset="0"/>
              </a:rPr>
              <a:t>’s prospects</a:t>
            </a:r>
          </a:p>
          <a:p>
            <a:pPr lvl="1" eaLnBrk="0" hangingPunct="0"/>
            <a:endParaRPr lang="en-US" sz="3200" dirty="0">
              <a:latin typeface="Times New Roman" charset="0"/>
            </a:endParaRPr>
          </a:p>
          <a:p>
            <a:pPr marL="457200" indent="-457200" eaLnBrk="0" hangingPunct="0">
              <a:buFontTx/>
              <a:buChar char="•"/>
            </a:pPr>
            <a:r>
              <a:rPr lang="en-US" sz="3200" b="1" u="sng" dirty="0">
                <a:latin typeface="Times New Roman" charset="0"/>
              </a:rPr>
              <a:t>T</a:t>
            </a:r>
            <a:r>
              <a:rPr lang="en-US" sz="3200" dirty="0">
                <a:latin typeface="Times New Roman" charset="0"/>
              </a:rPr>
              <a:t>hreats</a:t>
            </a:r>
          </a:p>
          <a:p>
            <a:pPr marL="914400" lvl="1" indent="-457200" eaLnBrk="0" hangingPunct="0">
              <a:buFont typeface="Wingdings" pitchFamily="2" charset="2"/>
              <a:buChar char="Ø"/>
            </a:pPr>
            <a:r>
              <a:rPr lang="en-US" sz="2800" dirty="0">
                <a:latin typeface="Times New Roman" charset="0"/>
              </a:rPr>
              <a:t>External factors which could undermine the district and Assembly</a:t>
            </a:r>
          </a:p>
          <a:p>
            <a:pPr lvl="1" eaLnBrk="0" hangingPunct="0"/>
            <a:r>
              <a:rPr lang="en-US" sz="2800" dirty="0" smtClean="0">
                <a:latin typeface="Times New Roman" charset="0"/>
              </a:rPr>
              <a:t>s </a:t>
            </a:r>
            <a:r>
              <a:rPr lang="en-US" sz="2800" dirty="0">
                <a:latin typeface="Times New Roman" charset="0"/>
              </a:rPr>
              <a:t>prospects</a:t>
            </a:r>
          </a:p>
        </p:txBody>
      </p:sp>
    </p:spTree>
    <p:extLst>
      <p:ext uri="{BB962C8B-B14F-4D97-AF65-F5344CB8AC3E}">
        <p14:creationId xmlns:p14="http://schemas.microsoft.com/office/powerpoint/2010/main" val="13362373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977463" y="0"/>
            <a:ext cx="9581002"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eaLnBrk="1" hangingPunct="1">
              <a:spcBef>
                <a:spcPct val="0"/>
              </a:spcBef>
              <a:buClrTx/>
              <a:buSzTx/>
              <a:buFontTx/>
              <a:buNone/>
            </a:pPr>
            <a:r>
              <a:rPr lang="en-GB" altLang="en-US" sz="4400" dirty="0">
                <a:solidFill>
                  <a:schemeClr val="tx2"/>
                </a:solidFill>
                <a:latin typeface="Times New Roman" panose="02020603050405020304" pitchFamily="18" charset="0"/>
              </a:rPr>
              <a:t>Procedures for using SWOT</a:t>
            </a:r>
          </a:p>
        </p:txBody>
      </p:sp>
      <p:sp>
        <p:nvSpPr>
          <p:cNvPr id="6147" name="Rectangle 3"/>
          <p:cNvSpPr>
            <a:spLocks noChangeArrowheads="1"/>
          </p:cNvSpPr>
          <p:nvPr/>
        </p:nvSpPr>
        <p:spPr bwMode="auto">
          <a:xfrm>
            <a:off x="268014" y="898357"/>
            <a:ext cx="10461056" cy="5614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514350" indent="-514350">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eaLnBrk="1" hangingPunct="1">
              <a:lnSpc>
                <a:spcPct val="90000"/>
              </a:lnSpc>
              <a:buClrTx/>
              <a:buSzTx/>
              <a:buFont typeface="Tahoma" panose="020B0604030504040204" pitchFamily="34" charset="0"/>
              <a:buAutoNum type="arabicPeriod"/>
            </a:pPr>
            <a:r>
              <a:rPr lang="en-GB" altLang="en-US" sz="3600" dirty="0">
                <a:latin typeface="Times New Roman" panose="02020603050405020304" pitchFamily="18" charset="0"/>
              </a:rPr>
              <a:t>Identifying opportunities and threats in external environment</a:t>
            </a:r>
          </a:p>
          <a:p>
            <a:pPr eaLnBrk="1" hangingPunct="1">
              <a:lnSpc>
                <a:spcPct val="90000"/>
              </a:lnSpc>
              <a:buClrTx/>
              <a:buSzTx/>
              <a:buFont typeface="Tahoma" panose="020B0604030504040204" pitchFamily="34" charset="0"/>
              <a:buAutoNum type="arabicPeriod"/>
            </a:pPr>
            <a:r>
              <a:rPr lang="en-GB" altLang="en-US" sz="3600" dirty="0">
                <a:latin typeface="Times New Roman" panose="02020603050405020304" pitchFamily="18" charset="0"/>
              </a:rPr>
              <a:t>Identifying strengths and weaknesses in internal environment</a:t>
            </a:r>
          </a:p>
          <a:p>
            <a:pPr eaLnBrk="1" hangingPunct="1">
              <a:lnSpc>
                <a:spcPct val="90000"/>
              </a:lnSpc>
              <a:buClrTx/>
              <a:buSzTx/>
              <a:buFont typeface="Tahoma" panose="020B0604030504040204" pitchFamily="34" charset="0"/>
              <a:buAutoNum type="arabicPeriod"/>
            </a:pPr>
            <a:r>
              <a:rPr lang="en-GB" altLang="en-US" sz="3600" dirty="0">
                <a:latin typeface="Times New Roman" panose="02020603050405020304" pitchFamily="18" charset="0"/>
              </a:rPr>
              <a:t>Mapping interactions between internal and external environments</a:t>
            </a:r>
          </a:p>
          <a:p>
            <a:pPr eaLnBrk="1" hangingPunct="1">
              <a:lnSpc>
                <a:spcPct val="90000"/>
              </a:lnSpc>
              <a:buClrTx/>
              <a:buSzTx/>
              <a:buFont typeface="Tahoma" panose="020B0604030504040204" pitchFamily="34" charset="0"/>
              <a:buAutoNum type="arabicPeriod"/>
            </a:pPr>
            <a:r>
              <a:rPr lang="en-GB" altLang="en-US" sz="3600" dirty="0">
                <a:latin typeface="Times New Roman" panose="02020603050405020304" pitchFamily="18" charset="0"/>
              </a:rPr>
              <a:t>Classifying strategic issues</a:t>
            </a:r>
          </a:p>
          <a:p>
            <a:pPr eaLnBrk="1" hangingPunct="1">
              <a:lnSpc>
                <a:spcPct val="90000"/>
              </a:lnSpc>
              <a:buClrTx/>
              <a:buSzTx/>
              <a:buFont typeface="Tahoma" panose="020B0604030504040204" pitchFamily="34" charset="0"/>
              <a:buAutoNum type="arabicPeriod"/>
            </a:pPr>
            <a:r>
              <a:rPr lang="en-GB" altLang="en-US" sz="3600" dirty="0">
                <a:latin typeface="Times New Roman" panose="02020603050405020304" pitchFamily="18" charset="0"/>
              </a:rPr>
              <a:t>Clarifying selected strategic issues</a:t>
            </a:r>
          </a:p>
          <a:p>
            <a:pPr eaLnBrk="1" hangingPunct="1">
              <a:lnSpc>
                <a:spcPct val="90000"/>
              </a:lnSpc>
              <a:buClrTx/>
              <a:buSzTx/>
              <a:buFont typeface="Tahoma" panose="020B0604030504040204" pitchFamily="34" charset="0"/>
              <a:buAutoNum type="arabicPeriod"/>
            </a:pPr>
            <a:r>
              <a:rPr lang="en-GB" altLang="en-US" sz="3600" dirty="0">
                <a:latin typeface="Times New Roman" panose="02020603050405020304" pitchFamily="18" charset="0"/>
              </a:rPr>
              <a:t>Ranking strategic issues in priority</a:t>
            </a:r>
          </a:p>
        </p:txBody>
      </p:sp>
      <p:sp>
        <p:nvSpPr>
          <p:cNvPr id="6148" name="Footer Placeholder 2"/>
          <p:cNvSpPr>
            <a:spLocks noGrp="1"/>
          </p:cNvSpPr>
          <p:nvPr>
            <p:ph type="ftr" sz="quarter" idx="11"/>
          </p:nvPr>
        </p:nvSpPr>
        <p:spPr>
          <a:noFill/>
        </p:spPr>
        <p:txBody>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spcBef>
                <a:spcPct val="0"/>
              </a:spcBef>
              <a:buClrTx/>
              <a:buSzTx/>
              <a:buFontTx/>
              <a:buNone/>
            </a:pPr>
            <a:r>
              <a:rPr lang="en-GB" altLang="en-US" sz="1400"/>
              <a:t>E. Ofori-Bah Strategic Management Lecture, ILGS 22/04/12</a:t>
            </a:r>
          </a:p>
        </p:txBody>
      </p:sp>
    </p:spTree>
    <p:extLst>
      <p:ext uri="{BB962C8B-B14F-4D97-AF65-F5344CB8AC3E}">
        <p14:creationId xmlns:p14="http://schemas.microsoft.com/office/powerpoint/2010/main" val="207288546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2333297" y="669628"/>
            <a:ext cx="822516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b">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eaLnBrk="1" hangingPunct="1">
              <a:spcBef>
                <a:spcPct val="0"/>
              </a:spcBef>
              <a:buClrTx/>
              <a:buSzTx/>
              <a:buFontTx/>
              <a:buNone/>
            </a:pPr>
            <a:r>
              <a:rPr lang="en-GB" altLang="en-US" sz="4400" dirty="0" smtClean="0">
                <a:solidFill>
                  <a:schemeClr val="tx2"/>
                </a:solidFill>
              </a:rPr>
              <a:t>Managing at the Local Level</a:t>
            </a:r>
            <a:endParaRPr lang="en-GB" altLang="en-US" sz="4400" dirty="0">
              <a:solidFill>
                <a:schemeClr val="tx2"/>
              </a:solidFill>
            </a:endParaRPr>
          </a:p>
        </p:txBody>
      </p:sp>
      <p:graphicFrame>
        <p:nvGraphicFramePr>
          <p:cNvPr id="10243" name="Object 3"/>
          <p:cNvGraphicFramePr>
            <a:graphicFrameLocks noChangeAspect="1"/>
          </p:cNvGraphicFramePr>
          <p:nvPr>
            <p:extLst>
              <p:ext uri="{D42A27DB-BD31-4B8C-83A1-F6EECF244321}">
                <p14:modId xmlns:p14="http://schemas.microsoft.com/office/powerpoint/2010/main" val="1614386246"/>
              </p:ext>
            </p:extLst>
          </p:nvPr>
        </p:nvGraphicFramePr>
        <p:xfrm>
          <a:off x="826813" y="1814513"/>
          <a:ext cx="10436773" cy="4054475"/>
        </p:xfrm>
        <a:graphic>
          <a:graphicData uri="http://schemas.openxmlformats.org/presentationml/2006/ole">
            <mc:AlternateContent xmlns:mc="http://schemas.openxmlformats.org/markup-compatibility/2006">
              <mc:Choice xmlns:v="urn:schemas-microsoft-com:vml" Requires="v">
                <p:oleObj spid="_x0000_s1049" name="Document" r:id="rId4" imgW="8084991" imgH="4051180" progId="Word.Document.8">
                  <p:embed/>
                </p:oleObj>
              </mc:Choice>
              <mc:Fallback>
                <p:oleObj name="Document" r:id="rId4" imgW="8084991" imgH="4051180" progId="Word.Document.8">
                  <p:embed/>
                  <p:pic>
                    <p:nvPicPr>
                      <p:cNvPr id="0" name=""/>
                      <p:cNvPicPr>
                        <a:picLocks noChangeAspect="1" noChangeArrowheads="1"/>
                      </p:cNvPicPr>
                      <p:nvPr/>
                    </p:nvPicPr>
                    <p:blipFill>
                      <a:blip r:embed="rId5"/>
                      <a:srcRect/>
                      <a:stretch>
                        <a:fillRect/>
                      </a:stretch>
                    </p:blipFill>
                    <p:spPr bwMode="auto">
                      <a:xfrm>
                        <a:off x="826813" y="1814513"/>
                        <a:ext cx="10436773" cy="4054475"/>
                      </a:xfrm>
                      <a:prstGeom prst="rect">
                        <a:avLst/>
                      </a:prstGeom>
                      <a:noFill/>
                      <a:ln>
                        <a:noFill/>
                      </a:ln>
                      <a:effectLst/>
                    </p:spPr>
                  </p:pic>
                </p:oleObj>
              </mc:Fallback>
            </mc:AlternateContent>
          </a:graphicData>
        </a:graphic>
      </p:graphicFrame>
      <p:sp>
        <p:nvSpPr>
          <p:cNvPr id="10245" name="Text Box 5"/>
          <p:cNvSpPr txBox="1">
            <a:spLocks noChangeArrowheads="1"/>
          </p:cNvSpPr>
          <p:nvPr/>
        </p:nvSpPr>
        <p:spPr bwMode="auto">
          <a:xfrm>
            <a:off x="2112963" y="1463676"/>
            <a:ext cx="25146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lgn="ctr">
              <a:spcBef>
                <a:spcPct val="0"/>
              </a:spcBef>
              <a:buClrTx/>
              <a:buSzTx/>
              <a:buFontTx/>
              <a:buNone/>
            </a:pPr>
            <a:r>
              <a:rPr lang="en-GB" altLang="en-US" sz="2000" b="1">
                <a:latin typeface="Times New Roman" panose="02020603050405020304" pitchFamily="18" charset="0"/>
              </a:rPr>
              <a:t>INTERNAL FACTORS</a:t>
            </a:r>
            <a:endParaRPr lang="en-GB" altLang="en-US" sz="2800" b="1">
              <a:latin typeface="Times New Roman" panose="02020603050405020304" pitchFamily="18" charset="0"/>
            </a:endParaRPr>
          </a:p>
        </p:txBody>
      </p:sp>
      <p:sp>
        <p:nvSpPr>
          <p:cNvPr id="10246" name="Text Box 6"/>
          <p:cNvSpPr txBox="1">
            <a:spLocks noChangeArrowheads="1"/>
          </p:cNvSpPr>
          <p:nvPr/>
        </p:nvSpPr>
        <p:spPr bwMode="auto">
          <a:xfrm>
            <a:off x="1884364" y="5502276"/>
            <a:ext cx="86741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a:spcBef>
                <a:spcPct val="0"/>
              </a:spcBef>
              <a:buClrTx/>
              <a:buSzTx/>
              <a:buFontTx/>
              <a:buNone/>
            </a:pPr>
            <a:r>
              <a:rPr lang="en-GB" altLang="en-US" sz="2000" dirty="0">
                <a:latin typeface="Times New Roman" panose="02020603050405020304" pitchFamily="18" charset="0"/>
              </a:rPr>
              <a:t>Identify salient links between internal strengths and weaknesses and external opportunities and </a:t>
            </a:r>
            <a:r>
              <a:rPr lang="en-GB" altLang="en-US" sz="2000" dirty="0" smtClean="0">
                <a:latin typeface="Times New Roman" panose="02020603050405020304" pitchFamily="18" charset="0"/>
              </a:rPr>
              <a:t>threats and how they affect each other</a:t>
            </a:r>
            <a:endParaRPr lang="en-GB" altLang="en-US" sz="2000" dirty="0">
              <a:latin typeface="Times New Roman" panose="02020603050405020304" pitchFamily="18" charset="0"/>
            </a:endParaRPr>
          </a:p>
        </p:txBody>
      </p:sp>
      <p:sp>
        <p:nvSpPr>
          <p:cNvPr id="10247" name="TextBox 2"/>
          <p:cNvSpPr txBox="1">
            <a:spLocks noChangeArrowheads="1"/>
          </p:cNvSpPr>
          <p:nvPr/>
        </p:nvSpPr>
        <p:spPr bwMode="auto">
          <a:xfrm>
            <a:off x="4441825" y="2458245"/>
            <a:ext cx="26574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eaLnBrk="1" hangingPunct="1">
              <a:spcBef>
                <a:spcPct val="0"/>
              </a:spcBef>
              <a:buClrTx/>
              <a:buSzTx/>
              <a:buFontTx/>
              <a:buNone/>
            </a:pPr>
            <a:r>
              <a:rPr lang="en-US" altLang="en-US" sz="1800" dirty="0" smtClean="0"/>
              <a:t>Full complement of professional staff to deliver quality service</a:t>
            </a:r>
            <a:endParaRPr lang="en-US" altLang="en-US" sz="1800" dirty="0"/>
          </a:p>
        </p:txBody>
      </p:sp>
      <p:sp>
        <p:nvSpPr>
          <p:cNvPr id="10248" name="Rectangle 3"/>
          <p:cNvSpPr>
            <a:spLocks noChangeArrowheads="1"/>
          </p:cNvSpPr>
          <p:nvPr/>
        </p:nvSpPr>
        <p:spPr bwMode="auto">
          <a:xfrm>
            <a:off x="4627562" y="3594369"/>
            <a:ext cx="275180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eaLnBrk="1" hangingPunct="1">
              <a:spcBef>
                <a:spcPct val="0"/>
              </a:spcBef>
              <a:buClrTx/>
              <a:buSzTx/>
              <a:buFontTx/>
              <a:buNone/>
            </a:pPr>
            <a:endParaRPr lang="en-US" altLang="en-US" sz="1600" dirty="0" smtClean="0"/>
          </a:p>
          <a:p>
            <a:pPr eaLnBrk="1" hangingPunct="1">
              <a:spcBef>
                <a:spcPct val="0"/>
              </a:spcBef>
              <a:buClrTx/>
              <a:buSzTx/>
              <a:buFontTx/>
              <a:buNone/>
            </a:pPr>
            <a:r>
              <a:rPr lang="en-US" altLang="en-US" sz="1600" dirty="0" smtClean="0"/>
              <a:t>Inadequate </a:t>
            </a:r>
            <a:r>
              <a:rPr lang="en-US" altLang="en-US" sz="1600" dirty="0"/>
              <a:t>infrastructure mitigating opportunity for </a:t>
            </a:r>
            <a:r>
              <a:rPr lang="en-US" altLang="en-US" sz="1600" dirty="0" smtClean="0"/>
              <a:t>optimal performance</a:t>
            </a:r>
            <a:endParaRPr lang="en-US" altLang="en-US" sz="1600" dirty="0"/>
          </a:p>
        </p:txBody>
      </p:sp>
      <p:sp>
        <p:nvSpPr>
          <p:cNvPr id="10249" name="Rectangle 4"/>
          <p:cNvSpPr>
            <a:spLocks noChangeArrowheads="1"/>
          </p:cNvSpPr>
          <p:nvPr/>
        </p:nvSpPr>
        <p:spPr bwMode="auto">
          <a:xfrm>
            <a:off x="8097566" y="2458245"/>
            <a:ext cx="22860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eaLnBrk="1" hangingPunct="1">
              <a:spcBef>
                <a:spcPct val="0"/>
              </a:spcBef>
              <a:buClrTx/>
              <a:buSzTx/>
              <a:buFontTx/>
              <a:buNone/>
            </a:pPr>
            <a:r>
              <a:rPr lang="en-US" altLang="en-US" sz="1800" dirty="0" smtClean="0"/>
              <a:t>Full complement but residing far away from district headquarters</a:t>
            </a:r>
            <a:endParaRPr lang="en-US" altLang="en-US" sz="1800" dirty="0"/>
          </a:p>
        </p:txBody>
      </p:sp>
      <p:sp>
        <p:nvSpPr>
          <p:cNvPr id="10250" name="Rectangle 5"/>
          <p:cNvSpPr>
            <a:spLocks noChangeArrowheads="1"/>
          </p:cNvSpPr>
          <p:nvPr/>
        </p:nvSpPr>
        <p:spPr bwMode="auto">
          <a:xfrm>
            <a:off x="7983266" y="3771900"/>
            <a:ext cx="25146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60000"/>
              <a:buFont typeface="Wingdings" panose="05000000000000000000" pitchFamily="2" charset="2"/>
              <a:buChar char="n"/>
              <a:defRPr sz="3200">
                <a:solidFill>
                  <a:schemeClr val="tx1"/>
                </a:solidFill>
                <a:latin typeface="Tahoma" panose="020B0604030504040204" pitchFamily="34" charset="0"/>
              </a:defRPr>
            </a:lvl1pPr>
            <a:lvl2pPr marL="742950" indent="-285750">
              <a:spcBef>
                <a:spcPct val="20000"/>
              </a:spcBef>
              <a:buClr>
                <a:schemeClr val="hlink"/>
              </a:buClr>
              <a:buSzPct val="55000"/>
              <a:buFont typeface="Wingdings" panose="05000000000000000000" pitchFamily="2" charset="2"/>
              <a:buChar char="n"/>
              <a:defRPr sz="2800">
                <a:solidFill>
                  <a:schemeClr val="tx1"/>
                </a:solidFill>
                <a:latin typeface="Tahoma" panose="020B0604030504040204" pitchFamily="34" charset="0"/>
              </a:defRPr>
            </a:lvl2pPr>
            <a:lvl3pPr marL="1143000" indent="-228600">
              <a:spcBef>
                <a:spcPct val="20000"/>
              </a:spcBef>
              <a:buClr>
                <a:schemeClr val="folHlink"/>
              </a:buClr>
              <a:buSzPct val="50000"/>
              <a:buFont typeface="Wingdings" panose="05000000000000000000" pitchFamily="2" charset="2"/>
              <a:buChar char="n"/>
              <a:defRPr sz="2400">
                <a:solidFill>
                  <a:schemeClr val="tx1"/>
                </a:solidFill>
                <a:latin typeface="Tahoma" panose="020B0604030504040204" pitchFamily="34" charset="0"/>
              </a:defRPr>
            </a:lvl3pPr>
            <a:lvl4pPr marL="1600200" indent="-228600">
              <a:spcBef>
                <a:spcPct val="20000"/>
              </a:spcBef>
              <a:buClr>
                <a:schemeClr val="accent2"/>
              </a:buClr>
              <a:buSzPct val="55000"/>
              <a:buFont typeface="Wingdings" panose="05000000000000000000" pitchFamily="2" charset="2"/>
              <a:buChar char="n"/>
              <a:defRPr sz="2000">
                <a:solidFill>
                  <a:schemeClr val="tx1"/>
                </a:solidFill>
                <a:latin typeface="Tahoma" panose="020B0604030504040204" pitchFamily="34" charset="0"/>
              </a:defRPr>
            </a:lvl4pPr>
            <a:lvl5pPr marL="2057400" indent="-228600">
              <a:spcBef>
                <a:spcPct val="20000"/>
              </a:spcBef>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chemeClr val="tx1"/>
                </a:solidFill>
                <a:latin typeface="Tahoma" panose="020B0604030504040204" pitchFamily="34" charset="0"/>
              </a:defRPr>
            </a:lvl9pPr>
          </a:lstStyle>
          <a:p>
            <a:pPr eaLnBrk="1" hangingPunct="1">
              <a:spcBef>
                <a:spcPct val="0"/>
              </a:spcBef>
              <a:buClrTx/>
              <a:buSzTx/>
              <a:buFontTx/>
              <a:buNone/>
            </a:pPr>
            <a:r>
              <a:rPr lang="en-US" altLang="en-US" sz="1800" dirty="0"/>
              <a:t>Overreliance on external funding in face of </a:t>
            </a:r>
            <a:r>
              <a:rPr lang="en-US" altLang="en-US" sz="1800" dirty="0" smtClean="0"/>
              <a:t>erratic IGF</a:t>
            </a:r>
            <a:endParaRPr lang="en-US" altLang="en-US" sz="1800" dirty="0"/>
          </a:p>
        </p:txBody>
      </p:sp>
    </p:spTree>
    <p:extLst>
      <p:ext uri="{BB962C8B-B14F-4D97-AF65-F5344CB8AC3E}">
        <p14:creationId xmlns:p14="http://schemas.microsoft.com/office/powerpoint/2010/main" val="1975210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p:cNvSpPr>
            <a:spLocks noGrp="1" noChangeArrowheads="1"/>
          </p:cNvSpPr>
          <p:nvPr>
            <p:ph type="title"/>
          </p:nvPr>
        </p:nvSpPr>
        <p:spPr>
          <a:xfrm>
            <a:off x="0" y="0"/>
            <a:ext cx="11983453" cy="977083"/>
          </a:xfrm>
        </p:spPr>
        <p:txBody>
          <a:bodyPr/>
          <a:lstStyle/>
          <a:p>
            <a:pPr eaLnBrk="1" hangingPunct="1"/>
            <a:r>
              <a:rPr lang="en-US" altLang="en-US" dirty="0" smtClean="0"/>
              <a:t>Essential Management Skills  at the local level</a:t>
            </a:r>
          </a:p>
        </p:txBody>
      </p:sp>
      <p:sp>
        <p:nvSpPr>
          <p:cNvPr id="4099" name="Rectangle 5"/>
          <p:cNvSpPr>
            <a:spLocks noChangeArrowheads="1"/>
          </p:cNvSpPr>
          <p:nvPr/>
        </p:nvSpPr>
        <p:spPr bwMode="auto">
          <a:xfrm>
            <a:off x="2224272" y="1806575"/>
            <a:ext cx="3124200" cy="1143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p>
        </p:txBody>
      </p:sp>
      <p:sp>
        <p:nvSpPr>
          <p:cNvPr id="4100" name="Rectangle 6"/>
          <p:cNvSpPr>
            <a:spLocks noChangeArrowheads="1"/>
          </p:cNvSpPr>
          <p:nvPr/>
        </p:nvSpPr>
        <p:spPr bwMode="auto">
          <a:xfrm>
            <a:off x="2286000" y="3504532"/>
            <a:ext cx="3124200" cy="13716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p>
        </p:txBody>
      </p:sp>
      <p:sp>
        <p:nvSpPr>
          <p:cNvPr id="4101" name="Rectangle 7"/>
          <p:cNvSpPr>
            <a:spLocks noChangeArrowheads="1"/>
          </p:cNvSpPr>
          <p:nvPr/>
        </p:nvSpPr>
        <p:spPr bwMode="auto">
          <a:xfrm>
            <a:off x="2261936" y="5346700"/>
            <a:ext cx="3124200" cy="107721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US" altLang="en-US" sz="1800"/>
          </a:p>
        </p:txBody>
      </p:sp>
      <p:sp>
        <p:nvSpPr>
          <p:cNvPr id="4102" name="Text Box 8"/>
          <p:cNvSpPr txBox="1">
            <a:spLocks noChangeArrowheads="1"/>
          </p:cNvSpPr>
          <p:nvPr/>
        </p:nvSpPr>
        <p:spPr bwMode="auto">
          <a:xfrm>
            <a:off x="2286000" y="1930284"/>
            <a:ext cx="306247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US" altLang="en-US" sz="1600" dirty="0" smtClean="0"/>
              <a:t>Communication clearly </a:t>
            </a:r>
            <a:r>
              <a:rPr lang="en-US" altLang="en-US" sz="1600" dirty="0"/>
              <a:t>defined to all </a:t>
            </a:r>
            <a:r>
              <a:rPr lang="en-US" altLang="en-US" sz="1600" dirty="0" smtClean="0"/>
              <a:t> </a:t>
            </a:r>
            <a:r>
              <a:rPr lang="en-US" altLang="en-US" sz="1600" dirty="0"/>
              <a:t>affected </a:t>
            </a:r>
            <a:r>
              <a:rPr lang="en-US" altLang="en-US" sz="1600" dirty="0" smtClean="0"/>
              <a:t>employees and stakeholders</a:t>
            </a:r>
            <a:endParaRPr lang="en-US" altLang="en-US" sz="1600" dirty="0"/>
          </a:p>
        </p:txBody>
      </p:sp>
      <p:sp>
        <p:nvSpPr>
          <p:cNvPr id="4103" name="Rectangle 9"/>
          <p:cNvSpPr>
            <a:spLocks noChangeArrowheads="1"/>
          </p:cNvSpPr>
          <p:nvPr/>
        </p:nvSpPr>
        <p:spPr bwMode="auto">
          <a:xfrm>
            <a:off x="2286000" y="3439361"/>
            <a:ext cx="3581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US" altLang="en-US" sz="1600" dirty="0"/>
              <a:t>Support</a:t>
            </a:r>
          </a:p>
          <a:p>
            <a:pPr eaLnBrk="1" hangingPunct="1">
              <a:spcBef>
                <a:spcPct val="0"/>
              </a:spcBef>
              <a:buClrTx/>
              <a:buSzTx/>
              <a:buFontTx/>
              <a:buNone/>
            </a:pPr>
            <a:r>
              <a:rPr lang="en-US" altLang="en-US" sz="1600" dirty="0"/>
              <a:t>   Appropriate </a:t>
            </a:r>
            <a:r>
              <a:rPr lang="en-US" altLang="en-US" sz="1600" dirty="0" smtClean="0"/>
              <a:t>structure</a:t>
            </a:r>
          </a:p>
          <a:p>
            <a:pPr eaLnBrk="1" hangingPunct="1">
              <a:spcBef>
                <a:spcPct val="0"/>
              </a:spcBef>
              <a:buClrTx/>
              <a:buSzTx/>
              <a:buFontTx/>
              <a:buNone/>
            </a:pPr>
            <a:r>
              <a:rPr lang="en-US" altLang="en-US" sz="1600" dirty="0" smtClean="0"/>
              <a:t>   Resources/ funds /logistics</a:t>
            </a:r>
            <a:endParaRPr lang="en-US" altLang="en-US" sz="1600" dirty="0"/>
          </a:p>
          <a:p>
            <a:pPr eaLnBrk="1" hangingPunct="1">
              <a:spcBef>
                <a:spcPct val="0"/>
              </a:spcBef>
              <a:buClrTx/>
              <a:buSzTx/>
              <a:buFontTx/>
              <a:buNone/>
            </a:pPr>
            <a:r>
              <a:rPr lang="en-US" altLang="en-US" sz="1600" dirty="0"/>
              <a:t>   Reinforcing policies</a:t>
            </a:r>
          </a:p>
          <a:p>
            <a:pPr eaLnBrk="1" hangingPunct="1">
              <a:spcBef>
                <a:spcPct val="0"/>
              </a:spcBef>
              <a:buClrTx/>
              <a:buSzTx/>
              <a:buFontTx/>
              <a:buNone/>
            </a:pPr>
            <a:r>
              <a:rPr lang="en-US" altLang="en-US" sz="1600" dirty="0"/>
              <a:t>   Sound leadership</a:t>
            </a:r>
          </a:p>
          <a:p>
            <a:pPr eaLnBrk="1" hangingPunct="1">
              <a:spcBef>
                <a:spcPct val="0"/>
              </a:spcBef>
              <a:buClrTx/>
              <a:buSzTx/>
              <a:buFontTx/>
              <a:buNone/>
            </a:pPr>
            <a:r>
              <a:rPr lang="en-US" altLang="en-US" sz="1600" dirty="0"/>
              <a:t>   Effective motivational systems</a:t>
            </a:r>
          </a:p>
        </p:txBody>
      </p:sp>
      <p:sp>
        <p:nvSpPr>
          <p:cNvPr id="4104" name="Rectangle 10"/>
          <p:cNvSpPr>
            <a:spLocks noChangeArrowheads="1"/>
          </p:cNvSpPr>
          <p:nvPr/>
        </p:nvSpPr>
        <p:spPr bwMode="auto">
          <a:xfrm>
            <a:off x="2286000" y="5346700"/>
            <a:ext cx="312420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US" altLang="en-US" sz="1600" dirty="0"/>
              <a:t>Tactics</a:t>
            </a:r>
          </a:p>
          <a:p>
            <a:pPr eaLnBrk="1" hangingPunct="1">
              <a:spcBef>
                <a:spcPct val="0"/>
              </a:spcBef>
              <a:buClrTx/>
              <a:buSzTx/>
              <a:buFontTx/>
              <a:buNone/>
            </a:pPr>
            <a:r>
              <a:rPr lang="en-US" altLang="en-US" sz="1600" dirty="0"/>
              <a:t> </a:t>
            </a:r>
            <a:r>
              <a:rPr lang="en-US" altLang="en-US" sz="1600" dirty="0" smtClean="0"/>
              <a:t>Annual objectives/ work plans </a:t>
            </a:r>
            <a:endParaRPr lang="en-US" altLang="en-US" sz="1600" dirty="0"/>
          </a:p>
          <a:p>
            <a:pPr eaLnBrk="1" hangingPunct="1">
              <a:spcBef>
                <a:spcPct val="0"/>
              </a:spcBef>
              <a:buClrTx/>
              <a:buSzTx/>
              <a:buFontTx/>
              <a:buNone/>
            </a:pPr>
            <a:r>
              <a:rPr lang="en-US" altLang="en-US" sz="1600" dirty="0"/>
              <a:t> </a:t>
            </a:r>
            <a:r>
              <a:rPr lang="en-US" altLang="en-US" sz="1600" dirty="0" smtClean="0"/>
              <a:t>Functional strategies;, Monitoring Evaluations</a:t>
            </a:r>
            <a:endParaRPr lang="en-US" altLang="en-US" sz="1600" dirty="0"/>
          </a:p>
        </p:txBody>
      </p:sp>
      <p:sp>
        <p:nvSpPr>
          <p:cNvPr id="4105" name="Line 11"/>
          <p:cNvSpPr>
            <a:spLocks noChangeShapeType="1"/>
          </p:cNvSpPr>
          <p:nvPr/>
        </p:nvSpPr>
        <p:spPr bwMode="auto">
          <a:xfrm>
            <a:off x="5348472" y="2935371"/>
            <a:ext cx="22860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6" name="Line 12"/>
          <p:cNvSpPr>
            <a:spLocks noChangeShapeType="1"/>
          </p:cNvSpPr>
          <p:nvPr/>
        </p:nvSpPr>
        <p:spPr bwMode="auto">
          <a:xfrm>
            <a:off x="5410200" y="4214395"/>
            <a:ext cx="22860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7" name="Line 13"/>
          <p:cNvSpPr>
            <a:spLocks noChangeShapeType="1"/>
          </p:cNvSpPr>
          <p:nvPr/>
        </p:nvSpPr>
        <p:spPr bwMode="auto">
          <a:xfrm flipV="1">
            <a:off x="5394157" y="4342732"/>
            <a:ext cx="2286000" cy="1066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08" name="Text Box 14"/>
          <p:cNvSpPr txBox="1">
            <a:spLocks noChangeArrowheads="1"/>
          </p:cNvSpPr>
          <p:nvPr/>
        </p:nvSpPr>
        <p:spPr bwMode="auto">
          <a:xfrm>
            <a:off x="7634472" y="3810000"/>
            <a:ext cx="250647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US" altLang="en-US" sz="1800" dirty="0" smtClean="0"/>
              <a:t>GOAL / DECISION</a:t>
            </a:r>
            <a:endParaRPr lang="en-US" altLang="en-US" sz="1800" dirty="0"/>
          </a:p>
          <a:p>
            <a:pPr eaLnBrk="1" hangingPunct="1">
              <a:spcBef>
                <a:spcPct val="0"/>
              </a:spcBef>
              <a:buClrTx/>
              <a:buSzTx/>
              <a:buFontTx/>
              <a:buNone/>
            </a:pPr>
            <a:r>
              <a:rPr lang="en-US" altLang="en-US" sz="1800" dirty="0"/>
              <a:t>IMPLEMENTATION</a:t>
            </a:r>
          </a:p>
        </p:txBody>
      </p:sp>
    </p:spTree>
    <p:extLst>
      <p:ext uri="{BB962C8B-B14F-4D97-AF65-F5344CB8AC3E}">
        <p14:creationId xmlns:p14="http://schemas.microsoft.com/office/powerpoint/2010/main" val="19347969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646111" y="112295"/>
            <a:ext cx="9404723" cy="802105"/>
          </a:xfrm>
        </p:spPr>
        <p:txBody>
          <a:bodyPr/>
          <a:lstStyle/>
          <a:p>
            <a:pPr eaLnBrk="1" hangingPunct="1"/>
            <a:r>
              <a:rPr lang="en-US" altLang="en-US" b="1" dirty="0" smtClean="0"/>
              <a:t>Basic Required Actions</a:t>
            </a:r>
          </a:p>
        </p:txBody>
      </p:sp>
      <p:sp>
        <p:nvSpPr>
          <p:cNvPr id="7171" name="Rectangle 3"/>
          <p:cNvSpPr>
            <a:spLocks noGrp="1" noChangeArrowheads="1"/>
          </p:cNvSpPr>
          <p:nvPr>
            <p:ph type="body" idx="1"/>
          </p:nvPr>
        </p:nvSpPr>
        <p:spPr>
          <a:xfrm>
            <a:off x="112295" y="914400"/>
            <a:ext cx="11855116" cy="5943602"/>
          </a:xfrm>
        </p:spPr>
        <p:txBody>
          <a:bodyPr>
            <a:noAutofit/>
          </a:bodyPr>
          <a:lstStyle/>
          <a:p>
            <a:pPr eaLnBrk="1" hangingPunct="1">
              <a:lnSpc>
                <a:spcPct val="90000"/>
              </a:lnSpc>
            </a:pPr>
            <a:r>
              <a:rPr lang="en-US" altLang="en-US" sz="3600" dirty="0" smtClean="0"/>
              <a:t>Communicate and clearly define strategies and their requirements</a:t>
            </a:r>
          </a:p>
          <a:p>
            <a:pPr eaLnBrk="1" hangingPunct="1">
              <a:lnSpc>
                <a:spcPct val="90000"/>
              </a:lnSpc>
            </a:pPr>
            <a:endParaRPr lang="en-US" altLang="en-US" sz="3600" dirty="0" smtClean="0"/>
          </a:p>
          <a:p>
            <a:pPr eaLnBrk="1" hangingPunct="1">
              <a:lnSpc>
                <a:spcPct val="90000"/>
              </a:lnSpc>
            </a:pPr>
            <a:r>
              <a:rPr lang="en-US" altLang="en-US" sz="3600" dirty="0" smtClean="0"/>
              <a:t>Provide necessary management and </a:t>
            </a:r>
            <a:r>
              <a:rPr lang="en-US" altLang="en-US" sz="3600" dirty="0" err="1" smtClean="0"/>
              <a:t>organisation</a:t>
            </a:r>
            <a:r>
              <a:rPr lang="en-US" altLang="en-US" sz="3600" dirty="0" smtClean="0"/>
              <a:t> support</a:t>
            </a:r>
          </a:p>
          <a:p>
            <a:pPr lvl="1" eaLnBrk="1" hangingPunct="1">
              <a:lnSpc>
                <a:spcPct val="90000"/>
              </a:lnSpc>
            </a:pPr>
            <a:r>
              <a:rPr lang="en-US" altLang="en-US" sz="3600" dirty="0" smtClean="0"/>
              <a:t>Proper resource allocation is the means by which strategy is implemented</a:t>
            </a:r>
          </a:p>
          <a:p>
            <a:pPr marL="0" indent="0" eaLnBrk="1" hangingPunct="1">
              <a:lnSpc>
                <a:spcPct val="90000"/>
              </a:lnSpc>
              <a:buNone/>
            </a:pPr>
            <a:endParaRPr lang="en-US" altLang="en-US" sz="3600" dirty="0" smtClean="0"/>
          </a:p>
          <a:p>
            <a:pPr eaLnBrk="1" hangingPunct="1">
              <a:lnSpc>
                <a:spcPct val="90000"/>
              </a:lnSpc>
            </a:pPr>
            <a:r>
              <a:rPr lang="en-US" altLang="en-US" sz="3600" dirty="0" smtClean="0"/>
              <a:t>Translate district goals and plans into annual objectives and functional strategies</a:t>
            </a:r>
          </a:p>
        </p:txBody>
      </p:sp>
    </p:spTree>
    <p:extLst>
      <p:ext uri="{BB962C8B-B14F-4D97-AF65-F5344CB8AC3E}">
        <p14:creationId xmlns:p14="http://schemas.microsoft.com/office/powerpoint/2010/main" val="41572881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0" y="256674"/>
            <a:ext cx="12047621" cy="914399"/>
          </a:xfrm>
        </p:spPr>
        <p:txBody>
          <a:bodyPr/>
          <a:lstStyle/>
          <a:p>
            <a:pPr eaLnBrk="1" hangingPunct="1"/>
            <a:r>
              <a:rPr lang="en-US" altLang="en-US" sz="3600" b="1" dirty="0" smtClean="0"/>
              <a:t>Management Challenges: </a:t>
            </a:r>
            <a:r>
              <a:rPr lang="en-US" altLang="en-US" sz="3600" b="1" dirty="0" err="1" smtClean="0"/>
              <a:t>Organisational</a:t>
            </a:r>
            <a:r>
              <a:rPr lang="en-US" altLang="en-US" sz="3600" b="1" dirty="0" smtClean="0"/>
              <a:t> </a:t>
            </a:r>
            <a:r>
              <a:rPr lang="en-US" altLang="en-US" sz="3600" b="1" dirty="0"/>
              <a:t>C</a:t>
            </a:r>
            <a:r>
              <a:rPr lang="en-US" altLang="en-US" sz="3600" b="1" dirty="0" smtClean="0"/>
              <a:t>ulture</a:t>
            </a:r>
          </a:p>
        </p:txBody>
      </p:sp>
      <p:sp>
        <p:nvSpPr>
          <p:cNvPr id="17411" name="Rectangle 3"/>
          <p:cNvSpPr>
            <a:spLocks noGrp="1" noChangeArrowheads="1"/>
          </p:cNvSpPr>
          <p:nvPr>
            <p:ph type="body" idx="1"/>
          </p:nvPr>
        </p:nvSpPr>
        <p:spPr>
          <a:xfrm>
            <a:off x="0" y="1155031"/>
            <a:ext cx="11792607" cy="5474369"/>
          </a:xfrm>
        </p:spPr>
        <p:txBody>
          <a:bodyPr>
            <a:normAutofit fontScale="92500"/>
          </a:bodyPr>
          <a:lstStyle/>
          <a:p>
            <a:pPr eaLnBrk="1" hangingPunct="1"/>
            <a:r>
              <a:rPr lang="en-US" altLang="en-US" sz="3600" dirty="0" smtClean="0"/>
              <a:t>Shared values and beliefs that affect staff attitudes, performance and  plan implementation</a:t>
            </a:r>
          </a:p>
          <a:p>
            <a:r>
              <a:rPr lang="en-US" altLang="en-US" sz="3600" dirty="0" smtClean="0"/>
              <a:t>Employee services and benefits/motivation </a:t>
            </a:r>
            <a:r>
              <a:rPr lang="en-US" altLang="en-US" sz="3600" dirty="0"/>
              <a:t>and </a:t>
            </a:r>
            <a:r>
              <a:rPr lang="en-US" altLang="en-US" sz="3600" dirty="0" smtClean="0"/>
              <a:t>their translation into attainment or non-attainment of objectives</a:t>
            </a:r>
          </a:p>
          <a:p>
            <a:pPr eaLnBrk="1" hangingPunct="1"/>
            <a:r>
              <a:rPr lang="en-US" altLang="en-US" sz="3600" dirty="0" smtClean="0"/>
              <a:t>Rate of </a:t>
            </a:r>
            <a:r>
              <a:rPr lang="en-US" altLang="en-US" sz="3600" dirty="0" err="1" smtClean="0"/>
              <a:t>organisational</a:t>
            </a:r>
            <a:r>
              <a:rPr lang="en-US" altLang="en-US" sz="3600" dirty="0" smtClean="0"/>
              <a:t> changes </a:t>
            </a:r>
            <a:r>
              <a:rPr lang="en-US" altLang="en-US" sz="3600" dirty="0" err="1" smtClean="0"/>
              <a:t>eg</a:t>
            </a:r>
            <a:r>
              <a:rPr lang="en-US" altLang="en-US" sz="3600" dirty="0" smtClean="0"/>
              <a:t> attrition and their impact on plan implementation</a:t>
            </a:r>
            <a:r>
              <a:rPr lang="en-US" altLang="en-US" sz="3600" dirty="0"/>
              <a:t> </a:t>
            </a:r>
            <a:r>
              <a:rPr lang="en-US" altLang="en-US" sz="3600" dirty="0" smtClean="0"/>
              <a:t>by management</a:t>
            </a:r>
          </a:p>
          <a:p>
            <a:pPr eaLnBrk="1" hangingPunct="1"/>
            <a:r>
              <a:rPr lang="en-US" altLang="en-US" sz="3600" dirty="0" smtClean="0"/>
              <a:t>Resources availability and </a:t>
            </a:r>
            <a:r>
              <a:rPr lang="en-US" altLang="en-US" sz="3600" dirty="0" err="1" smtClean="0"/>
              <a:t>mobilzation</a:t>
            </a:r>
            <a:endParaRPr lang="en-US" altLang="en-US" sz="3600" dirty="0" smtClean="0"/>
          </a:p>
          <a:p>
            <a:pPr eaLnBrk="1" hangingPunct="1"/>
            <a:r>
              <a:rPr lang="en-US" altLang="en-US" sz="3600" dirty="0" smtClean="0"/>
              <a:t>Involvement of stakeholders (citizen’s engagement)</a:t>
            </a:r>
          </a:p>
        </p:txBody>
      </p:sp>
    </p:spTree>
    <p:extLst>
      <p:ext uri="{BB962C8B-B14F-4D97-AF65-F5344CB8AC3E}">
        <p14:creationId xmlns:p14="http://schemas.microsoft.com/office/powerpoint/2010/main" val="2622176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 y="0"/>
            <a:ext cx="10625958" cy="1507958"/>
          </a:xfrm>
        </p:spPr>
        <p:txBody>
          <a:bodyPr/>
          <a:lstStyle/>
          <a:p>
            <a:pPr eaLnBrk="1" hangingPunct="1"/>
            <a:r>
              <a:rPr lang="en-US" altLang="en-US" sz="3600" b="1" dirty="0" smtClean="0"/>
              <a:t>Matching </a:t>
            </a:r>
            <a:r>
              <a:rPr lang="en-US" altLang="en-US" sz="3600" b="1" dirty="0" err="1" smtClean="0"/>
              <a:t>Organisational</a:t>
            </a:r>
            <a:r>
              <a:rPr lang="en-US" altLang="en-US" sz="3600" b="1" dirty="0" smtClean="0"/>
              <a:t> Leaders And Managers with Plan Implementation</a:t>
            </a:r>
          </a:p>
        </p:txBody>
      </p:sp>
      <p:sp>
        <p:nvSpPr>
          <p:cNvPr id="18435" name="Rectangle 3"/>
          <p:cNvSpPr>
            <a:spLocks noGrp="1" noChangeArrowheads="1"/>
          </p:cNvSpPr>
          <p:nvPr>
            <p:ph type="body" idx="1"/>
          </p:nvPr>
        </p:nvSpPr>
        <p:spPr>
          <a:xfrm>
            <a:off x="1" y="1620253"/>
            <a:ext cx="12191999" cy="5121443"/>
          </a:xfrm>
        </p:spPr>
        <p:txBody>
          <a:bodyPr>
            <a:noAutofit/>
          </a:bodyPr>
          <a:lstStyle/>
          <a:p>
            <a:pPr eaLnBrk="1" hangingPunct="1">
              <a:lnSpc>
                <a:spcPct val="90000"/>
              </a:lnSpc>
            </a:pPr>
            <a:r>
              <a:rPr lang="en-US" altLang="en-US" sz="3600" dirty="0" smtClean="0"/>
              <a:t>Need for a linkage between managers selection, appointment and delivery</a:t>
            </a:r>
          </a:p>
          <a:p>
            <a:pPr eaLnBrk="1" hangingPunct="1">
              <a:lnSpc>
                <a:spcPct val="90000"/>
              </a:lnSpc>
            </a:pPr>
            <a:r>
              <a:rPr lang="en-US" altLang="en-US" sz="3600" dirty="0" smtClean="0"/>
              <a:t>Style of managers can and does influence their effectiveness in carrying out particular strategies</a:t>
            </a:r>
          </a:p>
          <a:p>
            <a:pPr eaLnBrk="1" hangingPunct="1">
              <a:lnSpc>
                <a:spcPct val="90000"/>
              </a:lnSpc>
            </a:pPr>
            <a:r>
              <a:rPr lang="en-US" altLang="en-US" sz="3600" dirty="0" smtClean="0"/>
              <a:t>Matching managerial style to a district’s unique  situation could be difficult and unavailable</a:t>
            </a:r>
          </a:p>
          <a:p>
            <a:pPr eaLnBrk="1" hangingPunct="1">
              <a:lnSpc>
                <a:spcPct val="90000"/>
              </a:lnSpc>
            </a:pPr>
            <a:r>
              <a:rPr lang="en-US" altLang="en-US" sz="3600" dirty="0" smtClean="0"/>
              <a:t>Certain </a:t>
            </a:r>
            <a:r>
              <a:rPr lang="en-US" altLang="en-US" sz="3600" dirty="0" err="1" smtClean="0"/>
              <a:t>organisational</a:t>
            </a:r>
            <a:r>
              <a:rPr lang="en-US" altLang="en-US" sz="3600" dirty="0" smtClean="0"/>
              <a:t> cultures and goals are better suited for certain styles of leadership; not always possible to have an effective leader/manager</a:t>
            </a:r>
          </a:p>
        </p:txBody>
      </p:sp>
    </p:spTree>
    <p:extLst>
      <p:ext uri="{BB962C8B-B14F-4D97-AF65-F5344CB8AC3E}">
        <p14:creationId xmlns:p14="http://schemas.microsoft.com/office/powerpoint/2010/main" val="29211257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786</TotalTime>
  <Words>585</Words>
  <Application>Microsoft Office PowerPoint</Application>
  <PresentationFormat>Widescreen</PresentationFormat>
  <Paragraphs>131</Paragraphs>
  <Slides>16</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6" baseType="lpstr">
      <vt:lpstr>Arial</vt:lpstr>
      <vt:lpstr>Calibri</vt:lpstr>
      <vt:lpstr>Century Gothic</vt:lpstr>
      <vt:lpstr>メイリオ</vt:lpstr>
      <vt:lpstr>Tahoma</vt:lpstr>
      <vt:lpstr>Times New Roman</vt:lpstr>
      <vt:lpstr>Wingdings</vt:lpstr>
      <vt:lpstr>Wingdings 3</vt:lpstr>
      <vt:lpstr>Ion</vt:lpstr>
      <vt:lpstr>Document</vt:lpstr>
      <vt:lpstr>CAPACITY BUILDING FOR HEADS OF DECENTRALIZED DEPARTMENTS OF METROPOLITAN, MUNICIPAL AND DISTRICT ASSEMBLIES </vt:lpstr>
      <vt:lpstr>Introduction</vt:lpstr>
      <vt:lpstr>  He who has a thorough knowledge of himself and the enemy is bound to win all battles. He who knows himself but not the enemy, has only an even chance of winning. He who knows not himself and the enemy is bound to perish in all battles.</vt:lpstr>
      <vt:lpstr>MANAGEMENT</vt:lpstr>
      <vt:lpstr>Leaders vs Managers</vt:lpstr>
      <vt:lpstr>A Manager’s Dilemma</vt:lpstr>
      <vt:lpstr>Hierarchy of Management Steps</vt:lpstr>
      <vt:lpstr>14 Processes Embodied in Managerial Process</vt:lpstr>
      <vt:lpstr>14 Processes Embodied in Managerial Process cont’d</vt:lpstr>
      <vt:lpstr>PowerPoint Presentation</vt:lpstr>
      <vt:lpstr>PowerPoint Presentation</vt:lpstr>
      <vt:lpstr>PowerPoint Presentation</vt:lpstr>
      <vt:lpstr>Essential Management Skills  at the local level</vt:lpstr>
      <vt:lpstr>Basic Required Actions</vt:lpstr>
      <vt:lpstr>Management Challenges: Organisational Culture</vt:lpstr>
      <vt:lpstr>Matching Organisational Leaders And Managers with Plan Implementation</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CAPACITY BUILDING FOR NEWLY-CREATED MMDA</dc:title>
  <dc:creator>Kwasi Larnyoh</dc:creator>
  <cp:lastModifiedBy>RSIM</cp:lastModifiedBy>
  <cp:revision>85</cp:revision>
  <cp:lastPrinted>2018-09-29T14:45:48Z</cp:lastPrinted>
  <dcterms:created xsi:type="dcterms:W3CDTF">2018-09-18T07:37:09Z</dcterms:created>
  <dcterms:modified xsi:type="dcterms:W3CDTF">2018-10-01T13:36:26Z</dcterms:modified>
</cp:coreProperties>
</file>