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notesMasterIdLst>
    <p:notesMasterId r:id="rId25"/>
  </p:notesMasterIdLst>
  <p:sldIdLst>
    <p:sldId id="256" r:id="rId2"/>
    <p:sldId id="265" r:id="rId3"/>
    <p:sldId id="293" r:id="rId4"/>
    <p:sldId id="287" r:id="rId5"/>
    <p:sldId id="292" r:id="rId6"/>
    <p:sldId id="298" r:id="rId7"/>
    <p:sldId id="267" r:id="rId8"/>
    <p:sldId id="276" r:id="rId9"/>
    <p:sldId id="297" r:id="rId10"/>
    <p:sldId id="299" r:id="rId11"/>
    <p:sldId id="300" r:id="rId12"/>
    <p:sldId id="288" r:id="rId13"/>
    <p:sldId id="280" r:id="rId14"/>
    <p:sldId id="296" r:id="rId15"/>
    <p:sldId id="290" r:id="rId16"/>
    <p:sldId id="291" r:id="rId17"/>
    <p:sldId id="273" r:id="rId18"/>
    <p:sldId id="295" r:id="rId19"/>
    <p:sldId id="274" r:id="rId20"/>
    <p:sldId id="301" r:id="rId21"/>
    <p:sldId id="268" r:id="rId22"/>
    <p:sldId id="264" r:id="rId23"/>
    <p:sldId id="266" r:id="rId24"/>
  </p:sldIdLst>
  <p:sldSz cx="12192000" cy="6858000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000" autoAdjust="0"/>
    <p:restoredTop sz="94712" autoAdjust="0"/>
  </p:normalViewPr>
  <p:slideViewPr>
    <p:cSldViewPr snapToGrid="0">
      <p:cViewPr varScale="1">
        <p:scale>
          <a:sx n="69" d="100"/>
          <a:sy n="69" d="100"/>
        </p:scale>
        <p:origin x="-564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3E9444-3C97-48E4-9DAC-2120052B288D}" type="datetimeFigureOut">
              <a:rPr lang="en-US" smtClean="0"/>
              <a:pPr/>
              <a:t>1/23/2019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E364ED-8CB8-4DB8-8C76-3346EB48DB7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452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Pmt</a:t>
            </a:r>
            <a:r>
              <a:rPr lang="en-US" dirty="0" smtClean="0"/>
              <a:t> when due: eff date of reactivation, backdating promotion/new </a:t>
            </a:r>
            <a:r>
              <a:rPr lang="en-US" dirty="0" err="1" smtClean="0"/>
              <a:t>ent</a:t>
            </a:r>
            <a:endParaRPr lang="en-US" dirty="0" smtClean="0"/>
          </a:p>
          <a:p>
            <a:r>
              <a:rPr lang="en-US" dirty="0" err="1" smtClean="0"/>
              <a:t>Overpmt</a:t>
            </a:r>
            <a:r>
              <a:rPr lang="en-US" dirty="0" smtClean="0"/>
              <a:t>: what causes overpayment on payroll (quest)</a:t>
            </a:r>
          </a:p>
          <a:p>
            <a:r>
              <a:rPr lang="en-US" dirty="0" err="1" smtClean="0"/>
              <a:t>Authorised</a:t>
            </a:r>
            <a:r>
              <a:rPr lang="en-US" dirty="0" smtClean="0"/>
              <a:t> </a:t>
            </a:r>
            <a:r>
              <a:rPr lang="en-US" dirty="0" err="1" smtClean="0"/>
              <a:t>est</a:t>
            </a:r>
            <a:r>
              <a:rPr lang="en-US" dirty="0" smtClean="0"/>
              <a:t>: budget control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E364ED-8CB8-4DB8-8C76-3346EB48DB7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609980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Pmt</a:t>
            </a:r>
            <a:r>
              <a:rPr lang="en-US" dirty="0" smtClean="0"/>
              <a:t> when due: eff date of reactivation, backdating promotion/new </a:t>
            </a:r>
            <a:r>
              <a:rPr lang="en-US" dirty="0" err="1" smtClean="0"/>
              <a:t>ent</a:t>
            </a:r>
            <a:endParaRPr lang="en-US" dirty="0" smtClean="0"/>
          </a:p>
          <a:p>
            <a:r>
              <a:rPr lang="en-US" dirty="0" err="1" smtClean="0"/>
              <a:t>Overpmt</a:t>
            </a:r>
            <a:r>
              <a:rPr lang="en-US" dirty="0" smtClean="0"/>
              <a:t>: what causes overpayment on payroll (quest)</a:t>
            </a:r>
          </a:p>
          <a:p>
            <a:r>
              <a:rPr lang="en-US" dirty="0" err="1" smtClean="0"/>
              <a:t>Authorised</a:t>
            </a:r>
            <a:r>
              <a:rPr lang="en-US" dirty="0" smtClean="0"/>
              <a:t> </a:t>
            </a:r>
            <a:r>
              <a:rPr lang="en-US" dirty="0" err="1" smtClean="0"/>
              <a:t>est</a:t>
            </a:r>
            <a:r>
              <a:rPr lang="en-US" dirty="0" smtClean="0"/>
              <a:t>: budget control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E364ED-8CB8-4DB8-8C76-3346EB48DB72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98795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Stoppage: deletion (retirement,</a:t>
            </a:r>
            <a:r>
              <a:rPr lang="en-US" baseline="0" dirty="0" smtClean="0"/>
              <a:t> vacation post, deceased), Suspension (temporal), Sanctions, Study Leave, ) Double </a:t>
            </a:r>
            <a:r>
              <a:rPr lang="en-US" baseline="0" dirty="0" err="1" smtClean="0"/>
              <a:t>mech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Reactivation: Restoration (temporal stop, letter state eff date, ESPV Unverified – letter to CAGD and input to PPS)</a:t>
            </a:r>
          </a:p>
          <a:p>
            <a:r>
              <a:rPr lang="en-US" baseline="0" dirty="0" smtClean="0"/>
              <a:t>                      Reactivation (restore separated staff due to error – </a:t>
            </a:r>
            <a:r>
              <a:rPr lang="en-US" baseline="0" dirty="0" err="1" smtClean="0"/>
              <a:t>DoB</a:t>
            </a:r>
            <a:r>
              <a:rPr lang="en-US" baseline="0" dirty="0" smtClean="0"/>
              <a:t>, judicial order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E364ED-8CB8-4DB8-8C76-3346EB48DB72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69855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82368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91315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04707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01967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0285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59707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72696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87125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3091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21368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8947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1261648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GOG PAYROLL ADMINISTRATION</a:t>
            </a:r>
            <a:endParaRPr lang="en-GB" sz="6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1" y="3158836"/>
            <a:ext cx="10993549" cy="2859827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PAYROLL MANAGEMENT</a:t>
            </a:r>
          </a:p>
          <a:p>
            <a:pPr algn="ctr"/>
            <a:endParaRPr lang="en-GB" b="1" dirty="0" smtClean="0">
              <a:solidFill>
                <a:schemeClr val="bg1"/>
              </a:solidFill>
            </a:endParaRPr>
          </a:p>
          <a:p>
            <a:pPr algn="ctr"/>
            <a:r>
              <a:rPr lang="en-GB" b="1" dirty="0" smtClean="0">
                <a:solidFill>
                  <a:schemeClr val="bg1"/>
                </a:solidFill>
              </a:rPr>
              <a:t>										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427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OUTLINE</a:t>
            </a:r>
            <a:endParaRPr lang="en-US" sz="6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589" y="1916247"/>
            <a:ext cx="11897411" cy="479845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OBJECTIVE OF PRESENTATION</a:t>
            </a:r>
          </a:p>
          <a:p>
            <a:pPr>
              <a:buFont typeface="Wingdings" pitchFamily="2" charset="2"/>
              <a:buChar char="§"/>
            </a:pPr>
            <a:r>
              <a:rPr lang="en-US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LEGAL FRAMEWORK</a:t>
            </a:r>
          </a:p>
          <a:p>
            <a:pPr>
              <a:buFont typeface="Wingdings" pitchFamily="2" charset="2"/>
              <a:buChar char="§"/>
            </a:pPr>
            <a:r>
              <a:rPr lang="en-US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RESPONSIBILITIES OF HEADS OF DEPTS</a:t>
            </a:r>
          </a:p>
          <a:p>
            <a:r>
              <a:rPr lang="en-US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OVERVIEW OF GOG PAYROLL PROCESSES</a:t>
            </a:r>
          </a:p>
          <a:p>
            <a:r>
              <a:rPr lang="en-US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2019 APPROVED 10% SALARY INCREMENT</a:t>
            </a:r>
          </a:p>
          <a:p>
            <a:r>
              <a:rPr lang="en-US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RECENT PAYROLL INITIATIVES</a:t>
            </a:r>
          </a:p>
          <a:p>
            <a:r>
              <a:rPr lang="en-US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OTHER BURNING ISSUES</a:t>
            </a:r>
          </a:p>
          <a:p>
            <a:r>
              <a:rPr lang="en-US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COLLABORATION IN IMPROVING PAYROLL CREDIBILITY</a:t>
            </a:r>
          </a:p>
        </p:txBody>
      </p:sp>
    </p:spTree>
    <p:extLst>
      <p:ext uri="{BB962C8B-B14F-4D97-AF65-F5344CB8AC3E}">
        <p14:creationId xmlns:p14="http://schemas.microsoft.com/office/powerpoint/2010/main" xmlns="" val="222105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OBJECTIVE OF PRESENTATION</a:t>
            </a:r>
            <a:endParaRPr lang="en-GB" sz="5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321774" cy="4441021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sensitize Heads of MDAs / MMDAs and Validators on the GOG Mechanized Payroll System.</a:t>
            </a:r>
          </a:p>
          <a:p>
            <a:r>
              <a:rPr lang="en-US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explain their roles on the GOG Payroll</a:t>
            </a:r>
          </a:p>
          <a:p>
            <a:r>
              <a:rPr lang="en-US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discuss pertinent Issues relating to payment of salaries</a:t>
            </a:r>
            <a:endParaRPr lang="en-GB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 smtClean="0"/>
              <a:t>LEGAL FRAMEWORK</a:t>
            </a:r>
            <a:endParaRPr lang="en-GB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511249"/>
          </a:xfrm>
        </p:spPr>
        <p:txBody>
          <a:bodyPr>
            <a:noAutofit/>
          </a:bodyPr>
          <a:lstStyle/>
          <a:p>
            <a:r>
              <a:rPr lang="en-GB" sz="4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CONSTITUTION</a:t>
            </a:r>
          </a:p>
          <a:p>
            <a:r>
              <a:rPr lang="en-GB" sz="4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lang="en-GB" sz="4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PUBLIC FINANCIAL </a:t>
            </a:r>
            <a:r>
              <a:rPr lang="en-GB" sz="4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MANAGEMENT ACT</a:t>
            </a:r>
          </a:p>
          <a:p>
            <a:r>
              <a:rPr lang="en-GB" sz="4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FINANCIAL ADMINISTRATION REGULATIONS</a:t>
            </a:r>
          </a:p>
          <a:p>
            <a:r>
              <a:rPr lang="en-GB" sz="4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OTHER ADMINISTRATIVE INSTRUCTIONS</a:t>
            </a:r>
            <a:endParaRPr lang="en-GB" sz="4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895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Responsibilities of Heads of Depts.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4400" dirty="0" smtClean="0"/>
              <a:t>Regulation 293(1) of the Financial Administration Regulation 2004 (LI 1802)  requires every head of department to </a:t>
            </a:r>
            <a:r>
              <a:rPr lang="en-US" sz="4400" b="1" dirty="0" smtClean="0"/>
              <a:t>keep records of all personal emoluments of staff employed in their departments, in a form that ensures that:</a:t>
            </a:r>
            <a:endParaRPr lang="en-GB" sz="4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Responsibilities of Heads of Depts.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218585" y="2826883"/>
            <a:ext cx="11029615" cy="3678303"/>
          </a:xfrm>
        </p:spPr>
        <p:txBody>
          <a:bodyPr>
            <a:noAutofit/>
          </a:bodyPr>
          <a:lstStyle/>
          <a:p>
            <a:r>
              <a:rPr lang="en-US" sz="3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Payments are made as and when due</a:t>
            </a:r>
            <a:endParaRPr lang="en-GB" sz="35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Overpayments are not made</a:t>
            </a:r>
            <a:endParaRPr lang="en-GB" sz="35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 required deductions are made at the correct time</a:t>
            </a:r>
            <a:endParaRPr lang="en-GB" sz="35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Authorized establishments are not exceeded</a:t>
            </a:r>
            <a:endParaRPr lang="en-GB" sz="35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rates authorized for payment are not exceeded</a:t>
            </a:r>
            <a:endParaRPr lang="en-GB" sz="35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Payments are not made to staff who do not belong to the department or unit.</a:t>
            </a:r>
            <a:endParaRPr lang="en-GB" sz="35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35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376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OVERVIEW OF GOG PAYROLL</a:t>
            </a:r>
            <a:endParaRPr lang="en-US" sz="5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1810" y="2050474"/>
            <a:ext cx="11029615" cy="4405746"/>
          </a:xfrm>
        </p:spPr>
        <p:txBody>
          <a:bodyPr>
            <a:normAutofit fontScale="92500" lnSpcReduction="20000"/>
          </a:bodyPr>
          <a:lstStyle/>
          <a:p>
            <a:pPr lvl="1"/>
            <a:endParaRPr lang="en-US" sz="5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/>
            <a:r>
              <a:rPr lang="en-US" sz="5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IPPD</a:t>
            </a:r>
          </a:p>
          <a:p>
            <a:pPr lvl="1"/>
            <a:r>
              <a:rPr lang="en-US" sz="5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 PLAYERS (PPS, PPD &amp; HRMIS)</a:t>
            </a:r>
          </a:p>
          <a:p>
            <a:pPr lvl="1"/>
            <a:r>
              <a:rPr lang="en-US" sz="5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ROLE </a:t>
            </a:r>
            <a:r>
              <a:rPr lang="en-US" sz="5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PPS AND </a:t>
            </a:r>
            <a:r>
              <a:rPr lang="en-US" sz="5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PPD</a:t>
            </a:r>
          </a:p>
          <a:p>
            <a:pPr lvl="1"/>
            <a:r>
              <a:rPr lang="en-US" sz="5400" dirty="0" smtClean="0"/>
              <a:t>TYPES OF INPUT FORMS</a:t>
            </a:r>
            <a:endParaRPr lang="en-US" sz="5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6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074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921619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Role of Personnel  Processing Sections</a:t>
            </a:r>
            <a:endParaRPr lang="en-GB" sz="4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257503" y="1903751"/>
            <a:ext cx="11771587" cy="479659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 functions of PPS include the following: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Mechanize and update personnel data onto the payroll system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Register submitted input form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Check submitted input form (sign, attachment, stamp)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Submit copies of input form processed to PPD for validation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Check Transactional Report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Check and validate Test Report and effect correction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295401" y="862211"/>
            <a:ext cx="9601196" cy="996569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Functions of the Personnel  Processing Sections</a:t>
            </a:r>
            <a:endParaRPr lang="en-GB" sz="4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302173" y="1745673"/>
            <a:ext cx="11711151" cy="4710545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3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None/>
            </a:pP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following are examples of entries, updates and corrections made by PPSs</a:t>
            </a:r>
          </a:p>
          <a:p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 Entrant</a:t>
            </a:r>
          </a:p>
          <a:p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Re-instatement</a:t>
            </a:r>
          </a:p>
          <a:p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Promotion and change of grade or Up-grading</a:t>
            </a:r>
          </a:p>
          <a:p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Posting and Transfer of names from one Management Unit to another</a:t>
            </a:r>
            <a:endParaRPr lang="en-GB" sz="3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3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732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295401" y="862211"/>
            <a:ext cx="9601196" cy="996569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Functions of the Personnel  Processing Sections</a:t>
            </a:r>
            <a:endParaRPr lang="en-GB" sz="4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232541" y="1828800"/>
            <a:ext cx="11726916" cy="4779818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None/>
            </a:pP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following are examples of entries, updates and corrections made by PPSs</a:t>
            </a:r>
          </a:p>
          <a:p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Correction of wrongly spelt names</a:t>
            </a:r>
          </a:p>
          <a:p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 of name</a:t>
            </a:r>
          </a:p>
          <a:p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Correction of date of birth</a:t>
            </a:r>
            <a:endParaRPr lang="en-GB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Insertion and correction of wrong SSNIT numbers</a:t>
            </a:r>
            <a:endParaRPr lang="en-GB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 of bank details</a:t>
            </a:r>
            <a:endParaRPr lang="en-GB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Correction of grade/job</a:t>
            </a:r>
            <a:endParaRPr lang="en-GB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805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b="1" dirty="0" smtClean="0"/>
              <a:t>Functions of the Payroll  Processing Directorate - PPD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 3" pitchFamily="18" charset="2"/>
              <a:buNone/>
            </a:pPr>
            <a:r>
              <a:rPr lang="en-GB" sz="4400" b="1" dirty="0" smtClean="0">
                <a:solidFill>
                  <a:schemeClr val="tx1"/>
                </a:solidFill>
              </a:rPr>
              <a:t>Some of the  functions of PPD  include:</a:t>
            </a:r>
          </a:p>
          <a:p>
            <a:pPr>
              <a:buFont typeface="Wingdings" pitchFamily="2" charset="2"/>
              <a:buChar char="Ø"/>
            </a:pPr>
            <a:r>
              <a:rPr lang="en-GB" sz="4400" b="1" dirty="0" smtClean="0">
                <a:solidFill>
                  <a:schemeClr val="tx1"/>
                </a:solidFill>
              </a:rPr>
              <a:t>Processing of Salaries</a:t>
            </a:r>
          </a:p>
          <a:p>
            <a:r>
              <a:rPr lang="en-GB" sz="4400" b="1" dirty="0" smtClean="0">
                <a:solidFill>
                  <a:schemeClr val="tx1"/>
                </a:solidFill>
              </a:rPr>
              <a:t>Prepare and distribute Pay Schedule</a:t>
            </a:r>
          </a:p>
          <a:p>
            <a:r>
              <a:rPr lang="en-GB" sz="4400" b="1" dirty="0" smtClean="0">
                <a:solidFill>
                  <a:schemeClr val="tx1"/>
                </a:solidFill>
              </a:rPr>
              <a:t>Prepare and distribute monthly payroll time table to stakeholders</a:t>
            </a:r>
          </a:p>
        </p:txBody>
      </p:sp>
    </p:spTree>
    <p:extLst>
      <p:ext uri="{BB962C8B-B14F-4D97-AF65-F5344CB8AC3E}">
        <p14:creationId xmlns:p14="http://schemas.microsoft.com/office/powerpoint/2010/main" xmlns="" val="300280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Functions of the Payroll  Processing Directorate - PPD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116" y="2101668"/>
            <a:ext cx="11941884" cy="4614442"/>
          </a:xfrm>
        </p:spPr>
        <p:txBody>
          <a:bodyPr>
            <a:noAutofit/>
          </a:bodyPr>
          <a:lstStyle/>
          <a:p>
            <a:pPr>
              <a:buFont typeface="Wingdings 3" pitchFamily="18" charset="2"/>
              <a:buNone/>
            </a:pPr>
            <a:r>
              <a:rPr lang="en-GB" sz="4000" b="1" dirty="0" smtClean="0">
                <a:solidFill>
                  <a:schemeClr val="tx1"/>
                </a:solidFill>
              </a:rPr>
              <a:t>Some of the  functions of PPD  include:</a:t>
            </a:r>
          </a:p>
          <a:p>
            <a:r>
              <a:rPr lang="en-GB" sz="4000" b="1" dirty="0" smtClean="0">
                <a:solidFill>
                  <a:schemeClr val="tx1"/>
                </a:solidFill>
              </a:rPr>
              <a:t>Validation of payroll Input forms</a:t>
            </a:r>
          </a:p>
          <a:p>
            <a:r>
              <a:rPr lang="en-GB" sz="4000" b="1" dirty="0" smtClean="0">
                <a:solidFill>
                  <a:schemeClr val="tx1"/>
                </a:solidFill>
              </a:rPr>
              <a:t>Process allowances and deductions for GOG employees</a:t>
            </a:r>
          </a:p>
          <a:p>
            <a:r>
              <a:rPr lang="en-GB" sz="4000" b="1" dirty="0" smtClean="0">
                <a:solidFill>
                  <a:schemeClr val="tx1"/>
                </a:solidFill>
              </a:rPr>
              <a:t>Validation of third - party transactions</a:t>
            </a:r>
          </a:p>
          <a:p>
            <a:r>
              <a:rPr lang="en-GB" sz="4000" b="1" dirty="0" smtClean="0">
                <a:solidFill>
                  <a:schemeClr val="tx1"/>
                </a:solidFill>
              </a:rPr>
              <a:t>Provide reports to stakeholders</a:t>
            </a:r>
            <a:endParaRPr lang="en-GB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b="1" dirty="0" smtClean="0"/>
              <a:t>PROCESSES AND PROCEDURES</a:t>
            </a:r>
            <a:endParaRPr lang="en-US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891" y="2632364"/>
            <a:ext cx="11028916" cy="3034146"/>
          </a:xfrm>
        </p:spPr>
        <p:txBody>
          <a:bodyPr>
            <a:noAutofit/>
          </a:bodyPr>
          <a:lstStyle/>
          <a:p>
            <a:pPr marL="457200" lvl="1" indent="0"/>
            <a:r>
              <a:rPr lang="en-US" sz="4000" dirty="0" smtClean="0"/>
              <a:t>PAYROLL CYCLE (Timetable)</a:t>
            </a:r>
          </a:p>
          <a:p>
            <a:pPr marL="457200" lvl="1" indent="0"/>
            <a:r>
              <a:rPr lang="en-US" sz="4000" dirty="0" smtClean="0"/>
              <a:t>PROCESSES</a:t>
            </a:r>
          </a:p>
          <a:p>
            <a:endParaRPr lang="en-US" sz="4400" dirty="0" smtClean="0"/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xmlns="" val="244374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29763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6600" b="1" dirty="0" smtClean="0">
                <a:latin typeface="Tahoma" pitchFamily="34" charset="0"/>
                <a:cs typeface="Tahoma" pitchFamily="34" charset="0"/>
              </a:rPr>
              <a:t>THE PAYROLL CYCLE</a:t>
            </a:r>
            <a:endParaRPr lang="en-GB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585" y="2070137"/>
            <a:ext cx="11973415" cy="47878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 smtClean="0"/>
              <a:t>Data Entry</a:t>
            </a:r>
          </a:p>
          <a:p>
            <a:pPr>
              <a:defRPr/>
            </a:pPr>
            <a:r>
              <a:rPr lang="en-US" sz="3600" dirty="0" smtClean="0"/>
              <a:t>Test Payroll Run</a:t>
            </a:r>
          </a:p>
          <a:p>
            <a:pPr>
              <a:defRPr/>
            </a:pPr>
            <a:r>
              <a:rPr lang="en-US" sz="3600" dirty="0" smtClean="0"/>
              <a:t>ESPV Validation (MDAs/MMDAs)</a:t>
            </a:r>
          </a:p>
          <a:p>
            <a:pPr>
              <a:defRPr/>
            </a:pPr>
            <a:r>
              <a:rPr lang="en-US" sz="3600" dirty="0" smtClean="0"/>
              <a:t>Test Report checking by PPS and PPD</a:t>
            </a:r>
          </a:p>
          <a:p>
            <a:pPr>
              <a:defRPr/>
            </a:pPr>
            <a:r>
              <a:rPr lang="en-US" sz="3600" dirty="0" smtClean="0"/>
              <a:t>Final Payroll Run</a:t>
            </a:r>
          </a:p>
          <a:p>
            <a:pPr>
              <a:defRPr/>
            </a:pPr>
            <a:r>
              <a:rPr lang="en-US" sz="3600" dirty="0" smtClean="0"/>
              <a:t>Distribution of Payroll Report to key stakeholders (BOG/ All Banks)</a:t>
            </a:r>
          </a:p>
          <a:p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ahoma" pitchFamily="34" charset="0"/>
                <a:cs typeface="Tahoma" pitchFamily="34" charset="0"/>
              </a:rPr>
              <a:t>THE PAYROLL CYCLE – Cont’d..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24" y="1995055"/>
            <a:ext cx="12036476" cy="4721056"/>
          </a:xfrm>
        </p:spPr>
        <p:txBody>
          <a:bodyPr>
            <a:noAutofit/>
          </a:bodyPr>
          <a:lstStyle/>
          <a:p>
            <a:pPr marL="0" indent="0">
              <a:buFont typeface="Wingdings 3" pitchFamily="18" charset="2"/>
              <a:buNone/>
              <a:defRPr/>
            </a:pPr>
            <a:r>
              <a:rPr lang="en-US" sz="3600" b="1" dirty="0" smtClean="0"/>
              <a:t>Post Payroll Run activities</a:t>
            </a:r>
          </a:p>
          <a:p>
            <a:pPr lvl="2" algn="just">
              <a:buFont typeface="Wingdings" panose="05000000000000000000" pitchFamily="2" charset="2"/>
              <a:buChar char="Ø"/>
              <a:defRPr/>
            </a:pPr>
            <a:r>
              <a:rPr lang="en-US" sz="3200" b="1" dirty="0" smtClean="0"/>
              <a:t>Preparation of Third Party Remittance Schedule</a:t>
            </a:r>
            <a:endParaRPr lang="en-US" sz="3200" dirty="0" smtClean="0"/>
          </a:p>
          <a:p>
            <a:pPr lvl="2" algn="just">
              <a:buFont typeface="Wingdings" panose="05000000000000000000" pitchFamily="2" charset="2"/>
              <a:buChar char="Ø"/>
              <a:defRPr/>
            </a:pPr>
            <a:r>
              <a:rPr lang="en-US" sz="3200" b="1" dirty="0" smtClean="0"/>
              <a:t>Submission of Final Mechanized Payment Vouchers (PV) electronically to the various</a:t>
            </a:r>
            <a:r>
              <a:rPr lang="en-US" sz="3200" dirty="0" smtClean="0"/>
              <a:t> </a:t>
            </a:r>
            <a:r>
              <a:rPr lang="en-US" sz="3200" b="1" dirty="0" smtClean="0"/>
              <a:t>MDAs/MMDAs.</a:t>
            </a:r>
            <a:endParaRPr lang="en-US" sz="3200" dirty="0" smtClean="0"/>
          </a:p>
          <a:p>
            <a:pPr lvl="2" algn="just">
              <a:buFont typeface="Wingdings" panose="05000000000000000000" pitchFamily="2" charset="2"/>
              <a:buChar char="Ø"/>
              <a:defRPr/>
            </a:pPr>
            <a:r>
              <a:rPr lang="en-US" sz="3200" b="1" dirty="0" smtClean="0"/>
              <a:t>Checking and certification of PVs by the Heads</a:t>
            </a:r>
            <a:r>
              <a:rPr lang="en-US" sz="3200" dirty="0" smtClean="0"/>
              <a:t> </a:t>
            </a:r>
            <a:r>
              <a:rPr lang="en-US" sz="3200" b="1" dirty="0" smtClean="0"/>
              <a:t>of MDAs/MMDAs</a:t>
            </a:r>
            <a:endParaRPr lang="en-US" sz="3200" dirty="0" smtClean="0"/>
          </a:p>
          <a:p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6600" b="1" dirty="0" smtClean="0">
                <a:latin typeface="Tahoma" pitchFamily="34" charset="0"/>
                <a:cs typeface="Tahoma" pitchFamily="34" charset="0"/>
              </a:rPr>
              <a:t>PAYROLL REPORTS</a:t>
            </a:r>
            <a:endParaRPr lang="en-US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676" y="1894363"/>
            <a:ext cx="11790411" cy="4963637"/>
          </a:xfrm>
        </p:spPr>
        <p:txBody>
          <a:bodyPr>
            <a:noAutofit/>
          </a:bodyPr>
          <a:lstStyle/>
          <a:p>
            <a:endParaRPr lang="en-US" sz="33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3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3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DIFFERENT CATEGORIES OF PAYROLL REPORTS FOR DIFFERENT STAKEHOLDERS:</a:t>
            </a:r>
          </a:p>
          <a:p>
            <a:r>
              <a:rPr lang="en-US" sz="33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CAGD</a:t>
            </a:r>
          </a:p>
          <a:p>
            <a:r>
              <a:rPr lang="en-US" sz="33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PPS – Transactional Reports/ Exceptional Reports / Test Report</a:t>
            </a:r>
          </a:p>
          <a:p>
            <a:r>
              <a:rPr lang="en-US" sz="33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EMPLOYERS – Electronic Salary Vouchers/ Payroll Cost Details</a:t>
            </a:r>
          </a:p>
          <a:p>
            <a:r>
              <a:rPr lang="en-US" sz="33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EMPLOYEES – Electronic </a:t>
            </a:r>
            <a:r>
              <a:rPr lang="en-US" sz="33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Payslips</a:t>
            </a:r>
            <a:endParaRPr lang="en-US" sz="33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33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3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076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5"/>
            <a:ext cx="11029616" cy="1284299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 smtClean="0"/>
              <a:t>SALARY STOPPAGE AND REACTIVATION</a:t>
            </a:r>
            <a:endParaRPr lang="en-GB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9529" y="1986454"/>
            <a:ext cx="11785092" cy="4673653"/>
          </a:xfrm>
        </p:spPr>
        <p:txBody>
          <a:bodyPr>
            <a:normAutofit/>
          </a:bodyPr>
          <a:lstStyle/>
          <a:p>
            <a:endParaRPr lang="en-GB" sz="3200" dirty="0" smtClean="0"/>
          </a:p>
          <a:p>
            <a:endParaRPr lang="en-GB" sz="3200" dirty="0"/>
          </a:p>
          <a:p>
            <a:r>
              <a:rPr lang="en-GB" sz="3200" dirty="0" smtClean="0"/>
              <a:t>REASONS FOR SALARY STOPPAGE (Deletion, Suspension)</a:t>
            </a:r>
          </a:p>
          <a:p>
            <a:pPr>
              <a:buNone/>
            </a:pPr>
            <a:endParaRPr lang="en-GB" sz="3200" dirty="0" smtClean="0"/>
          </a:p>
          <a:p>
            <a:r>
              <a:rPr lang="en-GB" sz="3200" dirty="0" smtClean="0"/>
              <a:t>HOW TO REPORT STOPPAGE (choosing the right instruction)</a:t>
            </a:r>
          </a:p>
          <a:p>
            <a:pPr>
              <a:buNone/>
            </a:pPr>
            <a:endParaRPr lang="en-GB" sz="3200" dirty="0" smtClean="0"/>
          </a:p>
          <a:p>
            <a:r>
              <a:rPr lang="en-GB" sz="3200" dirty="0" smtClean="0"/>
              <a:t>REACTIVATION PROCESS</a:t>
            </a:r>
          </a:p>
          <a:p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/>
              <a:t>INTERPRETING THE PAYSLIP</a:t>
            </a:r>
            <a:endParaRPr lang="en-US" sz="6000" b="1" dirty="0"/>
          </a:p>
        </p:txBody>
      </p:sp>
      <p:pic>
        <p:nvPicPr>
          <p:cNvPr id="4" name="Content Placeholder 3" descr="Screenshot_20181212-10402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3345" y="1620982"/>
            <a:ext cx="11291455" cy="5029200"/>
          </a:xfrm>
        </p:spPr>
      </p:pic>
    </p:spTree>
    <p:extLst>
      <p:ext uri="{BB962C8B-B14F-4D97-AF65-F5344CB8AC3E}">
        <p14:creationId xmlns:p14="http://schemas.microsoft.com/office/powerpoint/2010/main" xmlns="" val="428240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600" b="1" dirty="0" smtClean="0"/>
              <a:t>2019 Approved Single Spine Salary Structure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GB" sz="3200" b="1" dirty="0" smtClean="0"/>
              <a:t>10% across-board-salary increment </a:t>
            </a:r>
          </a:p>
          <a:p>
            <a:pPr>
              <a:buFont typeface="Wingdings" pitchFamily="2" charset="2"/>
              <a:buChar char="§"/>
            </a:pPr>
            <a:r>
              <a:rPr lang="en-GB" sz="3200" b="1" dirty="0" smtClean="0"/>
              <a:t>effective Jan 1, 2019</a:t>
            </a:r>
          </a:p>
          <a:p>
            <a:pPr>
              <a:buFont typeface="Wingdings" pitchFamily="2" charset="2"/>
              <a:buChar char="§"/>
            </a:pPr>
            <a:r>
              <a:rPr lang="en-GB" sz="3200" b="1" dirty="0" smtClean="0"/>
              <a:t>No effect on Interim Market Premium (absolute amount calculated on 2012 single spine base salary)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/>
              <a:t>RECENT PAYROLL INITIATIVES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3662" y="1884218"/>
            <a:ext cx="9862047" cy="4322619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3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TPRS</a:t>
            </a:r>
          </a:p>
          <a:p>
            <a:r>
              <a:rPr lang="en-US" sz="3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HRMIS</a:t>
            </a:r>
          </a:p>
          <a:p>
            <a:r>
              <a:rPr lang="en-US" sz="3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Budgetary Control &amp; Management of Payroll Cost</a:t>
            </a:r>
            <a:endParaRPr lang="en-US" sz="3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None/>
            </a:pPr>
            <a:endParaRPr lang="en-US" sz="3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3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7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842" y="477634"/>
            <a:ext cx="9601196" cy="1123759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 smtClean="0"/>
              <a:t>BURNING ISSUES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9491" y="1898072"/>
            <a:ext cx="11762509" cy="3699164"/>
          </a:xfrm>
        </p:spPr>
        <p:txBody>
          <a:bodyPr>
            <a:noAutofit/>
          </a:bodyPr>
          <a:lstStyle/>
          <a:p>
            <a:pPr>
              <a:buNone/>
            </a:pPr>
            <a:endParaRPr lang="en-GB" sz="3200" b="1" dirty="0" smtClean="0"/>
          </a:p>
          <a:p>
            <a:r>
              <a:rPr lang="en-GB" sz="3200" b="1" dirty="0" smtClean="0"/>
              <a:t>ARREARS</a:t>
            </a:r>
          </a:p>
          <a:p>
            <a:r>
              <a:rPr lang="en-GB" sz="3200" b="1" dirty="0" smtClean="0"/>
              <a:t>Management Unit Creation (PV) </a:t>
            </a:r>
          </a:p>
          <a:p>
            <a:r>
              <a:rPr lang="en-GB" sz="3200" b="1" dirty="0" err="1" smtClean="0"/>
              <a:t>MoF</a:t>
            </a:r>
            <a:r>
              <a:rPr lang="en-GB" sz="3200" b="1" dirty="0" smtClean="0"/>
              <a:t> Biometric Registration</a:t>
            </a:r>
          </a:p>
          <a:p>
            <a:r>
              <a:rPr lang="en-GB" sz="3200" b="1" dirty="0" smtClean="0"/>
              <a:t>SSNIT Re-Enrolment</a:t>
            </a:r>
          </a:p>
          <a:p>
            <a:r>
              <a:rPr lang="en-GB" sz="3200" b="1" dirty="0" smtClean="0"/>
              <a:t>Payroll Frauds</a:t>
            </a:r>
          </a:p>
        </p:txBody>
      </p:sp>
    </p:spTree>
    <p:extLst>
      <p:ext uri="{BB962C8B-B14F-4D97-AF65-F5344CB8AC3E}">
        <p14:creationId xmlns:p14="http://schemas.microsoft.com/office/powerpoint/2010/main" xmlns="" val="361317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/>
              <a:t>END OF PRESENTATION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US" sz="7200" dirty="0" smtClean="0"/>
          </a:p>
          <a:p>
            <a:pPr algn="ctr"/>
            <a:r>
              <a:rPr lang="en-US" sz="7200" dirty="0" smtClean="0"/>
              <a:t>THANK YOU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xmlns="" val="3002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4726</TotalTime>
  <Words>759</Words>
  <Application>Microsoft Office PowerPoint</Application>
  <PresentationFormat>Custom</PresentationFormat>
  <Paragraphs>136</Paragraphs>
  <Slides>23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Dividend</vt:lpstr>
      <vt:lpstr>GOG PAYROLL ADMINISTRATION</vt:lpstr>
      <vt:lpstr>OUTLINE</vt:lpstr>
      <vt:lpstr>OBJECTIVE OF PRESENTATION</vt:lpstr>
      <vt:lpstr>LEGAL FRAMEWORK</vt:lpstr>
      <vt:lpstr>Responsibilities of Heads of Depts.</vt:lpstr>
      <vt:lpstr>Responsibilities of Heads of Depts.</vt:lpstr>
      <vt:lpstr>OVERVIEW OF GOG PAYROLL</vt:lpstr>
      <vt:lpstr>Role of Personnel  Processing Sections</vt:lpstr>
      <vt:lpstr>Functions of the Personnel  Processing Sections</vt:lpstr>
      <vt:lpstr>Functions of the Personnel  Processing Sections</vt:lpstr>
      <vt:lpstr>Functions of the Payroll  Processing Directorate - PPD</vt:lpstr>
      <vt:lpstr>Functions of the Payroll  Processing Directorate - PPD</vt:lpstr>
      <vt:lpstr>PROCESSES AND PROCEDURES</vt:lpstr>
      <vt:lpstr>Slide 14</vt:lpstr>
      <vt:lpstr>THE PAYROLL CYCLE</vt:lpstr>
      <vt:lpstr>THE PAYROLL CYCLE – Cont’d..</vt:lpstr>
      <vt:lpstr>PAYROLL REPORTS</vt:lpstr>
      <vt:lpstr>SALARY STOPPAGE AND REACTIVATION</vt:lpstr>
      <vt:lpstr>INTERPRETING THE PAYSLIP</vt:lpstr>
      <vt:lpstr>2019 Approved Single Spine Salary Structure</vt:lpstr>
      <vt:lpstr>RECENT PAYROLL INITIATIVES</vt:lpstr>
      <vt:lpstr>BURNING ISSUES</vt:lpstr>
      <vt:lpstr>END OF PRESENTATION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STARTING A PROVIDENT FUND</dc:title>
  <dc:creator>Monitoring1</dc:creator>
  <cp:lastModifiedBy>BA</cp:lastModifiedBy>
  <cp:revision>79</cp:revision>
  <cp:lastPrinted>2016-02-19T23:05:23Z</cp:lastPrinted>
  <dcterms:created xsi:type="dcterms:W3CDTF">2016-02-19T19:35:28Z</dcterms:created>
  <dcterms:modified xsi:type="dcterms:W3CDTF">2019-01-25T10:26:16Z</dcterms:modified>
</cp:coreProperties>
</file>