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8" r:id="rId3"/>
    <p:sldId id="259" r:id="rId4"/>
    <p:sldId id="260" r:id="rId5"/>
    <p:sldId id="261" r:id="rId6"/>
    <p:sldId id="262" r:id="rId7"/>
    <p:sldId id="263" r:id="rId8"/>
    <p:sldId id="265" r:id="rId9"/>
    <p:sldId id="266" r:id="rId10"/>
    <p:sldId id="267" r:id="rId11"/>
    <p:sldId id="268" r:id="rId12"/>
    <p:sldId id="269" r:id="rId13"/>
    <p:sldId id="270" r:id="rId14"/>
    <p:sldId id="271" r:id="rId15"/>
    <p:sldId id="272" r:id="rId16"/>
    <p:sldId id="273" r:id="rId17"/>
    <p:sldId id="274" r:id="rId18"/>
    <p:sldId id="275" r:id="rId19"/>
    <p:sldId id="277" r:id="rId20"/>
    <p:sldId id="278"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5761"/>
    <p:restoredTop sz="94673"/>
  </p:normalViewPr>
  <p:slideViewPr>
    <p:cSldViewPr snapToGrid="0" snapToObjects="1">
      <p:cViewPr varScale="1">
        <p:scale>
          <a:sx n="157" d="100"/>
          <a:sy n="157" d="100"/>
        </p:scale>
        <p:origin x="288" y="1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E5863-EB26-0341-AA66-E4582849DDC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21C5B1E-37F8-FB4C-A46F-FB75AB858B4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8C69300-3BB8-334F-8EA4-63171CFF0BAF}"/>
              </a:ext>
            </a:extLst>
          </p:cNvPr>
          <p:cNvSpPr>
            <a:spLocks noGrp="1"/>
          </p:cNvSpPr>
          <p:nvPr>
            <p:ph type="dt" sz="half" idx="10"/>
          </p:nvPr>
        </p:nvSpPr>
        <p:spPr/>
        <p:txBody>
          <a:bodyPr/>
          <a:lstStyle/>
          <a:p>
            <a:fld id="{50A9E261-7B53-BA47-947F-EEE3441E58A2}" type="datetimeFigureOut">
              <a:rPr lang="en-US" smtClean="0"/>
              <a:t>10/2/18</a:t>
            </a:fld>
            <a:endParaRPr lang="en-US"/>
          </a:p>
        </p:txBody>
      </p:sp>
      <p:sp>
        <p:nvSpPr>
          <p:cNvPr id="5" name="Footer Placeholder 4">
            <a:extLst>
              <a:ext uri="{FF2B5EF4-FFF2-40B4-BE49-F238E27FC236}">
                <a16:creationId xmlns:a16="http://schemas.microsoft.com/office/drawing/2014/main" id="{62FE73C8-3940-E342-A677-5842D43D966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EAC2A7-22F7-6141-9408-AA8EE3B9B7D3}"/>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4855162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4AF20-A7E0-0448-9228-CDB14F98659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6AEE2C9-4CDA-2641-B6CD-9056063DAD5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E0FFDAD-0843-B34D-A633-7A885B6275B7}"/>
              </a:ext>
            </a:extLst>
          </p:cNvPr>
          <p:cNvSpPr>
            <a:spLocks noGrp="1"/>
          </p:cNvSpPr>
          <p:nvPr>
            <p:ph type="dt" sz="half" idx="10"/>
          </p:nvPr>
        </p:nvSpPr>
        <p:spPr/>
        <p:txBody>
          <a:bodyPr/>
          <a:lstStyle/>
          <a:p>
            <a:fld id="{50A9E261-7B53-BA47-947F-EEE3441E58A2}" type="datetimeFigureOut">
              <a:rPr lang="en-US" smtClean="0"/>
              <a:t>10/2/18</a:t>
            </a:fld>
            <a:endParaRPr lang="en-US"/>
          </a:p>
        </p:txBody>
      </p:sp>
      <p:sp>
        <p:nvSpPr>
          <p:cNvPr id="5" name="Footer Placeholder 4">
            <a:extLst>
              <a:ext uri="{FF2B5EF4-FFF2-40B4-BE49-F238E27FC236}">
                <a16:creationId xmlns:a16="http://schemas.microsoft.com/office/drawing/2014/main" id="{2EB35178-9C83-574E-8A9F-90CDB24A9B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39CDC44-2B01-B343-8BDC-96766DDC4692}"/>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1947799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659F1-8101-4B41-B405-11A8AEFAA88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7DB8F2F-399F-854F-9B8A-6F388E3EDD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6D700D6-5F37-B14E-876A-55EEF5FCCA93}"/>
              </a:ext>
            </a:extLst>
          </p:cNvPr>
          <p:cNvSpPr>
            <a:spLocks noGrp="1"/>
          </p:cNvSpPr>
          <p:nvPr>
            <p:ph type="dt" sz="half" idx="10"/>
          </p:nvPr>
        </p:nvSpPr>
        <p:spPr/>
        <p:txBody>
          <a:bodyPr/>
          <a:lstStyle/>
          <a:p>
            <a:fld id="{50A9E261-7B53-BA47-947F-EEE3441E58A2}" type="datetimeFigureOut">
              <a:rPr lang="en-US" smtClean="0"/>
              <a:t>10/2/18</a:t>
            </a:fld>
            <a:endParaRPr lang="en-US"/>
          </a:p>
        </p:txBody>
      </p:sp>
      <p:sp>
        <p:nvSpPr>
          <p:cNvPr id="5" name="Footer Placeholder 4">
            <a:extLst>
              <a:ext uri="{FF2B5EF4-FFF2-40B4-BE49-F238E27FC236}">
                <a16:creationId xmlns:a16="http://schemas.microsoft.com/office/drawing/2014/main" id="{6F9EAAC4-30F0-8D47-B006-7A3A016F43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F15E9B-EF94-0245-BD00-0CB1A2CC81B3}"/>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4621221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9D7E9-0D43-7B47-8E2F-6205702E4B6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7140505-A92F-A245-926C-B6C347F7BF8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3BD86B9-8939-074E-B951-CEDD6250DE3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FE32472-FCFA-114F-8355-B73ABDE8D79C}"/>
              </a:ext>
            </a:extLst>
          </p:cNvPr>
          <p:cNvSpPr>
            <a:spLocks noGrp="1"/>
          </p:cNvSpPr>
          <p:nvPr>
            <p:ph type="dt" sz="half" idx="10"/>
          </p:nvPr>
        </p:nvSpPr>
        <p:spPr/>
        <p:txBody>
          <a:bodyPr/>
          <a:lstStyle/>
          <a:p>
            <a:fld id="{50A9E261-7B53-BA47-947F-EEE3441E58A2}" type="datetimeFigureOut">
              <a:rPr lang="en-US" smtClean="0"/>
              <a:t>10/2/18</a:t>
            </a:fld>
            <a:endParaRPr lang="en-US"/>
          </a:p>
        </p:txBody>
      </p:sp>
      <p:sp>
        <p:nvSpPr>
          <p:cNvPr id="6" name="Footer Placeholder 5">
            <a:extLst>
              <a:ext uri="{FF2B5EF4-FFF2-40B4-BE49-F238E27FC236}">
                <a16:creationId xmlns:a16="http://schemas.microsoft.com/office/drawing/2014/main" id="{6B4F745C-512F-1640-9DAF-9B356DA1FEA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13F398A-8BAF-D04A-8005-8479C6DBB3EE}"/>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4088124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850C3-ABE4-0648-909C-1308356EA30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441BF25-B8B0-0648-9952-672522D235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16280B0-53B5-C345-AC76-DF42FCE77A1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984DBBB-455B-964E-9008-11A403298C2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DFD5A5B-56CF-124F-A697-F1D9D2D90C8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F845558-372F-8644-8567-960A9AEDFD32}"/>
              </a:ext>
            </a:extLst>
          </p:cNvPr>
          <p:cNvSpPr>
            <a:spLocks noGrp="1"/>
          </p:cNvSpPr>
          <p:nvPr>
            <p:ph type="dt" sz="half" idx="10"/>
          </p:nvPr>
        </p:nvSpPr>
        <p:spPr/>
        <p:txBody>
          <a:bodyPr/>
          <a:lstStyle/>
          <a:p>
            <a:fld id="{50A9E261-7B53-BA47-947F-EEE3441E58A2}" type="datetimeFigureOut">
              <a:rPr lang="en-US" smtClean="0"/>
              <a:t>10/2/18</a:t>
            </a:fld>
            <a:endParaRPr lang="en-US"/>
          </a:p>
        </p:txBody>
      </p:sp>
      <p:sp>
        <p:nvSpPr>
          <p:cNvPr id="8" name="Footer Placeholder 7">
            <a:extLst>
              <a:ext uri="{FF2B5EF4-FFF2-40B4-BE49-F238E27FC236}">
                <a16:creationId xmlns:a16="http://schemas.microsoft.com/office/drawing/2014/main" id="{B231C8A8-DBC5-B34F-8691-87804CA539E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B11819D-1491-C941-8DBE-95A8F2147F78}"/>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25491307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D476A-C252-EB43-8D3E-022F4CE738E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F3FE31E-8382-FE49-B34A-5D3472D8D466}"/>
              </a:ext>
            </a:extLst>
          </p:cNvPr>
          <p:cNvSpPr>
            <a:spLocks noGrp="1"/>
          </p:cNvSpPr>
          <p:nvPr>
            <p:ph type="dt" sz="half" idx="10"/>
          </p:nvPr>
        </p:nvSpPr>
        <p:spPr/>
        <p:txBody>
          <a:bodyPr/>
          <a:lstStyle/>
          <a:p>
            <a:fld id="{50A9E261-7B53-BA47-947F-EEE3441E58A2}" type="datetimeFigureOut">
              <a:rPr lang="en-US" smtClean="0"/>
              <a:t>10/2/18</a:t>
            </a:fld>
            <a:endParaRPr lang="en-US"/>
          </a:p>
        </p:txBody>
      </p:sp>
      <p:sp>
        <p:nvSpPr>
          <p:cNvPr id="4" name="Footer Placeholder 3">
            <a:extLst>
              <a:ext uri="{FF2B5EF4-FFF2-40B4-BE49-F238E27FC236}">
                <a16:creationId xmlns:a16="http://schemas.microsoft.com/office/drawing/2014/main" id="{DBFE1525-68CB-0C47-A938-EB49D74BE74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E2E7E39-CDA1-4C4A-A87E-442BA10C693E}"/>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20996865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FD2BC2E-9B13-4445-9D7E-A6D7212F9A42}"/>
              </a:ext>
            </a:extLst>
          </p:cNvPr>
          <p:cNvSpPr>
            <a:spLocks noGrp="1"/>
          </p:cNvSpPr>
          <p:nvPr>
            <p:ph type="dt" sz="half" idx="10"/>
          </p:nvPr>
        </p:nvSpPr>
        <p:spPr/>
        <p:txBody>
          <a:bodyPr/>
          <a:lstStyle/>
          <a:p>
            <a:fld id="{50A9E261-7B53-BA47-947F-EEE3441E58A2}" type="datetimeFigureOut">
              <a:rPr lang="en-US" smtClean="0"/>
              <a:t>10/2/18</a:t>
            </a:fld>
            <a:endParaRPr lang="en-US"/>
          </a:p>
        </p:txBody>
      </p:sp>
      <p:sp>
        <p:nvSpPr>
          <p:cNvPr id="3" name="Footer Placeholder 2">
            <a:extLst>
              <a:ext uri="{FF2B5EF4-FFF2-40B4-BE49-F238E27FC236}">
                <a16:creationId xmlns:a16="http://schemas.microsoft.com/office/drawing/2014/main" id="{1ABBDF81-23EA-2F43-A41A-14B5A2360BC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D9330A6-A1D3-904D-A114-8CDD9FCF7753}"/>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742272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A99CB-616D-DB4C-9BBB-B4DAF32644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552815C-24F2-2742-91A6-EDF3DBF225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A0A3084-74EC-D740-AD87-12BA8E98C7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4425EBB-965F-264B-BC3A-782FD1CFD976}"/>
              </a:ext>
            </a:extLst>
          </p:cNvPr>
          <p:cNvSpPr>
            <a:spLocks noGrp="1"/>
          </p:cNvSpPr>
          <p:nvPr>
            <p:ph type="dt" sz="half" idx="10"/>
          </p:nvPr>
        </p:nvSpPr>
        <p:spPr/>
        <p:txBody>
          <a:bodyPr/>
          <a:lstStyle/>
          <a:p>
            <a:fld id="{50A9E261-7B53-BA47-947F-EEE3441E58A2}" type="datetimeFigureOut">
              <a:rPr lang="en-US" smtClean="0"/>
              <a:t>10/2/18</a:t>
            </a:fld>
            <a:endParaRPr lang="en-US"/>
          </a:p>
        </p:txBody>
      </p:sp>
      <p:sp>
        <p:nvSpPr>
          <p:cNvPr id="6" name="Footer Placeholder 5">
            <a:extLst>
              <a:ext uri="{FF2B5EF4-FFF2-40B4-BE49-F238E27FC236}">
                <a16:creationId xmlns:a16="http://schemas.microsoft.com/office/drawing/2014/main" id="{065278F4-FF25-3D46-9210-CEEE4AA2E5F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239C325-5103-7844-858A-8B6467543D28}"/>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29553616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86DF0-6472-2648-8377-141CBA3CA64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874A161-F552-2A44-BCE1-CB6E3864E9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882EA8B-1DC4-0A45-81C1-2503634AA7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9DC1116-DA13-1243-B5DD-E2BF5B3BFF38}"/>
              </a:ext>
            </a:extLst>
          </p:cNvPr>
          <p:cNvSpPr>
            <a:spLocks noGrp="1"/>
          </p:cNvSpPr>
          <p:nvPr>
            <p:ph type="dt" sz="half" idx="10"/>
          </p:nvPr>
        </p:nvSpPr>
        <p:spPr/>
        <p:txBody>
          <a:bodyPr/>
          <a:lstStyle/>
          <a:p>
            <a:fld id="{50A9E261-7B53-BA47-947F-EEE3441E58A2}" type="datetimeFigureOut">
              <a:rPr lang="en-US" smtClean="0"/>
              <a:t>10/2/18</a:t>
            </a:fld>
            <a:endParaRPr lang="en-US"/>
          </a:p>
        </p:txBody>
      </p:sp>
      <p:sp>
        <p:nvSpPr>
          <p:cNvPr id="6" name="Footer Placeholder 5">
            <a:extLst>
              <a:ext uri="{FF2B5EF4-FFF2-40B4-BE49-F238E27FC236}">
                <a16:creationId xmlns:a16="http://schemas.microsoft.com/office/drawing/2014/main" id="{C0540C85-58D9-9A44-80DE-A1B5A7A263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C475709-56D9-0241-9D3C-D990D748D21D}"/>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1314606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B4758-28AF-8F43-BB96-468F8771659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4710A98-7131-AA49-9DC5-78671234F84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8EC5A4-297F-8546-9821-F9121DF603ED}"/>
              </a:ext>
            </a:extLst>
          </p:cNvPr>
          <p:cNvSpPr>
            <a:spLocks noGrp="1"/>
          </p:cNvSpPr>
          <p:nvPr>
            <p:ph type="dt" sz="half" idx="10"/>
          </p:nvPr>
        </p:nvSpPr>
        <p:spPr/>
        <p:txBody>
          <a:bodyPr/>
          <a:lstStyle/>
          <a:p>
            <a:fld id="{50A9E261-7B53-BA47-947F-EEE3441E58A2}" type="datetimeFigureOut">
              <a:rPr lang="en-US" smtClean="0"/>
              <a:t>10/2/18</a:t>
            </a:fld>
            <a:endParaRPr lang="en-US"/>
          </a:p>
        </p:txBody>
      </p:sp>
      <p:sp>
        <p:nvSpPr>
          <p:cNvPr id="5" name="Footer Placeholder 4">
            <a:extLst>
              <a:ext uri="{FF2B5EF4-FFF2-40B4-BE49-F238E27FC236}">
                <a16:creationId xmlns:a16="http://schemas.microsoft.com/office/drawing/2014/main" id="{3FD00902-29EB-E24F-BD45-C66CFEDB8C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525ABC-3A90-514F-A505-5D09E0530A6C}"/>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36906127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1355ED-B944-F141-8B1D-8407E60FA4D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8484346-72A2-854E-B47A-8DB3E6954E9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832E970-ADBD-AF45-B336-B250CFE0D37B}"/>
              </a:ext>
            </a:extLst>
          </p:cNvPr>
          <p:cNvSpPr>
            <a:spLocks noGrp="1"/>
          </p:cNvSpPr>
          <p:nvPr>
            <p:ph type="dt" sz="half" idx="10"/>
          </p:nvPr>
        </p:nvSpPr>
        <p:spPr/>
        <p:txBody>
          <a:bodyPr/>
          <a:lstStyle/>
          <a:p>
            <a:fld id="{50A9E261-7B53-BA47-947F-EEE3441E58A2}" type="datetimeFigureOut">
              <a:rPr lang="en-US" smtClean="0"/>
              <a:t>10/2/18</a:t>
            </a:fld>
            <a:endParaRPr lang="en-US"/>
          </a:p>
        </p:txBody>
      </p:sp>
      <p:sp>
        <p:nvSpPr>
          <p:cNvPr id="5" name="Footer Placeholder 4">
            <a:extLst>
              <a:ext uri="{FF2B5EF4-FFF2-40B4-BE49-F238E27FC236}">
                <a16:creationId xmlns:a16="http://schemas.microsoft.com/office/drawing/2014/main" id="{7C9647A3-739B-424F-A69F-16EF849967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902669-4AA6-4F4B-9584-B645C585D711}"/>
              </a:ext>
            </a:extLst>
          </p:cNvPr>
          <p:cNvSpPr>
            <a:spLocks noGrp="1"/>
          </p:cNvSpPr>
          <p:nvPr>
            <p:ph type="sldNum" sz="quarter" idx="12"/>
          </p:nvPr>
        </p:nvSpPr>
        <p:spPr/>
        <p:txBody>
          <a:bodyPr/>
          <a:lstStyle/>
          <a:p>
            <a:fld id="{1FF65EAA-121F-B849-B8CC-6C88CF38FA4F}" type="slidenum">
              <a:rPr lang="en-US" smtClean="0"/>
              <a:t>‹#›</a:t>
            </a:fld>
            <a:endParaRPr lang="en-US"/>
          </a:p>
        </p:txBody>
      </p:sp>
    </p:spTree>
    <p:extLst>
      <p:ext uri="{BB962C8B-B14F-4D97-AF65-F5344CB8AC3E}">
        <p14:creationId xmlns:p14="http://schemas.microsoft.com/office/powerpoint/2010/main" val="2605802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569A288-CF99-A549-8F52-B3B020594BA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BF413B9-DEFA-0948-A941-B042F893783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D83629-5B75-EE47-8B61-74EF39843EF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A9E261-7B53-BA47-947F-EEE3441E58A2}" type="datetimeFigureOut">
              <a:rPr lang="en-US" smtClean="0"/>
              <a:t>10/2/18</a:t>
            </a:fld>
            <a:endParaRPr lang="en-US"/>
          </a:p>
        </p:txBody>
      </p:sp>
      <p:sp>
        <p:nvSpPr>
          <p:cNvPr id="5" name="Footer Placeholder 4">
            <a:extLst>
              <a:ext uri="{FF2B5EF4-FFF2-40B4-BE49-F238E27FC236}">
                <a16:creationId xmlns:a16="http://schemas.microsoft.com/office/drawing/2014/main" id="{D058FF6F-F433-AB49-837C-FD3E14B0EF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682EBBB-0FEB-4340-9B16-B1882048A6E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F65EAA-121F-B849-B8CC-6C88CF38FA4F}" type="slidenum">
              <a:rPr lang="en-US" smtClean="0"/>
              <a:t>‹#›</a:t>
            </a:fld>
            <a:endParaRPr lang="en-US"/>
          </a:p>
        </p:txBody>
      </p:sp>
    </p:spTree>
    <p:extLst>
      <p:ext uri="{BB962C8B-B14F-4D97-AF65-F5344CB8AC3E}">
        <p14:creationId xmlns:p14="http://schemas.microsoft.com/office/powerpoint/2010/main" val="14958847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5.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BE9C8-E33F-7242-BA88-CEEFA99FF273}"/>
              </a:ext>
            </a:extLst>
          </p:cNvPr>
          <p:cNvSpPr>
            <a:spLocks noGrp="1"/>
          </p:cNvSpPr>
          <p:nvPr>
            <p:ph type="ctrTitle"/>
          </p:nvPr>
        </p:nvSpPr>
        <p:spPr>
          <a:xfrm>
            <a:off x="1796432" y="1448473"/>
            <a:ext cx="8537097" cy="3528129"/>
          </a:xfrm>
        </p:spPr>
        <p:txBody>
          <a:bodyPr>
            <a:noAutofit/>
          </a:bodyPr>
          <a:lstStyle/>
          <a:p>
            <a:br>
              <a:rPr lang="en-US" sz="2800" b="1" dirty="0"/>
            </a:br>
            <a:br>
              <a:rPr lang="en-US" sz="2800" b="1" dirty="0"/>
            </a:br>
            <a:br>
              <a:rPr lang="en-US" sz="2800" b="1" dirty="0"/>
            </a:br>
            <a:br>
              <a:rPr lang="en-US" sz="2800" b="1" dirty="0"/>
            </a:br>
            <a:r>
              <a:rPr lang="en-US" sz="2800" b="1" dirty="0"/>
              <a:t>Online HR Software Application </a:t>
            </a:r>
            <a:br>
              <a:rPr lang="en-US" sz="2800" b="1" dirty="0"/>
            </a:br>
            <a:r>
              <a:rPr lang="en-US" sz="2800" b="1" dirty="0"/>
              <a:t>for </a:t>
            </a:r>
            <a:br>
              <a:rPr lang="en-US" sz="2800" b="1" dirty="0"/>
            </a:br>
            <a:r>
              <a:rPr lang="en-US" sz="2800" b="1" dirty="0"/>
              <a:t>Office of the Head of Local Government Service (OHLGS)</a:t>
            </a:r>
            <a:br>
              <a:rPr lang="en-US" sz="2800" b="1" dirty="0"/>
            </a:br>
            <a:br>
              <a:rPr lang="en-US" sz="2800" b="1" dirty="0"/>
            </a:br>
            <a:r>
              <a:rPr lang="en-US" sz="1800" dirty="0"/>
              <a:t>For Newly Recruited Staff of the</a:t>
            </a:r>
            <a:br>
              <a:rPr lang="en-US" sz="1800" dirty="0"/>
            </a:br>
            <a:r>
              <a:rPr lang="en-US" sz="1800" dirty="0"/>
              <a:t>Ghana Local Government Service</a:t>
            </a:r>
            <a:br>
              <a:rPr lang="en-US" sz="1800" dirty="0"/>
            </a:br>
            <a:r>
              <a:rPr lang="en-US" sz="1800" dirty="0"/>
              <a:t>AH Hotel</a:t>
            </a:r>
            <a:br>
              <a:rPr lang="en-US" sz="1800" dirty="0"/>
            </a:br>
            <a:r>
              <a:rPr lang="en-US" sz="1800" dirty="0"/>
              <a:t>Accra</a:t>
            </a:r>
            <a:br>
              <a:rPr lang="en-US" sz="1800" dirty="0"/>
            </a:br>
            <a:br>
              <a:rPr lang="en-US" sz="1800" dirty="0"/>
            </a:br>
            <a:r>
              <a:rPr lang="en-US" sz="1800" dirty="0"/>
              <a:t>02-10-2018</a:t>
            </a:r>
            <a:br>
              <a:rPr lang="en-US" sz="2000" dirty="0"/>
            </a:br>
            <a:endParaRPr lang="en-US" sz="3200" dirty="0"/>
          </a:p>
        </p:txBody>
      </p:sp>
      <p:sp>
        <p:nvSpPr>
          <p:cNvPr id="3" name="Subtitle 2">
            <a:extLst>
              <a:ext uri="{FF2B5EF4-FFF2-40B4-BE49-F238E27FC236}">
                <a16:creationId xmlns:a16="http://schemas.microsoft.com/office/drawing/2014/main" id="{09283639-D209-D547-9D6F-73B2D78A09A8}"/>
              </a:ext>
            </a:extLst>
          </p:cNvPr>
          <p:cNvSpPr>
            <a:spLocks noGrp="1"/>
          </p:cNvSpPr>
          <p:nvPr>
            <p:ph type="subTitle" idx="1"/>
          </p:nvPr>
        </p:nvSpPr>
        <p:spPr>
          <a:xfrm>
            <a:off x="2387150" y="5049430"/>
            <a:ext cx="7331385" cy="1375645"/>
          </a:xfrm>
        </p:spPr>
        <p:txBody>
          <a:bodyPr>
            <a:noAutofit/>
          </a:bodyPr>
          <a:lstStyle/>
          <a:p>
            <a:r>
              <a:rPr lang="en-US" sz="2000" dirty="0"/>
              <a:t>Bernard A. Arthur (MGIP)</a:t>
            </a:r>
          </a:p>
          <a:p>
            <a:r>
              <a:rPr lang="en-US" sz="2000" dirty="0"/>
              <a:t>C.E.O </a:t>
            </a:r>
          </a:p>
          <a:p>
            <a:r>
              <a:rPr lang="en-US" sz="2000" dirty="0"/>
              <a:t>NIEWTREE GH.LTD32</a:t>
            </a:r>
          </a:p>
        </p:txBody>
      </p:sp>
      <p:pic>
        <p:nvPicPr>
          <p:cNvPr id="4" name="Picture 3">
            <a:extLst>
              <a:ext uri="{FF2B5EF4-FFF2-40B4-BE49-F238E27FC236}">
                <a16:creationId xmlns:a16="http://schemas.microsoft.com/office/drawing/2014/main" id="{E2F11254-B0EE-154C-A33F-48B003952D2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583504" y="178024"/>
            <a:ext cx="1084335" cy="930584"/>
          </a:xfrm>
          <a:prstGeom prst="rect">
            <a:avLst/>
          </a:prstGeom>
          <a:noFill/>
          <a:ln>
            <a:noFill/>
          </a:ln>
        </p:spPr>
      </p:pic>
    </p:spTree>
    <p:extLst>
      <p:ext uri="{BB962C8B-B14F-4D97-AF65-F5344CB8AC3E}">
        <p14:creationId xmlns:p14="http://schemas.microsoft.com/office/powerpoint/2010/main" val="33601852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7313" y="142101"/>
            <a:ext cx="10515600" cy="522134"/>
          </a:xfrm>
        </p:spPr>
        <p:txBody>
          <a:bodyPr>
            <a:normAutofit fontScale="90000"/>
          </a:bodyPr>
          <a:lstStyle/>
          <a:p>
            <a:pPr algn="ctr"/>
            <a:r>
              <a:rPr lang="en-US" sz="3600" b="1" dirty="0"/>
              <a:t>TERMS OF REFERENCE</a:t>
            </a:r>
          </a:p>
        </p:txBody>
      </p:sp>
      <p:sp>
        <p:nvSpPr>
          <p:cNvPr id="3" name="Content Placeholder 2"/>
          <p:cNvSpPr>
            <a:spLocks noGrp="1"/>
          </p:cNvSpPr>
          <p:nvPr>
            <p:ph idx="1"/>
          </p:nvPr>
        </p:nvSpPr>
        <p:spPr>
          <a:xfrm>
            <a:off x="144966" y="1115122"/>
            <a:ext cx="11835223" cy="5177189"/>
          </a:xfrm>
        </p:spPr>
        <p:txBody>
          <a:bodyPr>
            <a:normAutofit fontScale="92500"/>
          </a:bodyPr>
          <a:lstStyle/>
          <a:p>
            <a:pPr lvl="0"/>
            <a:r>
              <a:rPr lang="en-US" dirty="0"/>
              <a:t>The Terms of Reference provided for this assignment essentially aimed at providing the Office of the Head of Local Government Service (OHLGS) the indication that policies and procedures on HR as set are being followed with a high level of accountability within real time. Specifically:</a:t>
            </a:r>
            <a:endParaRPr lang="en-GB" dirty="0"/>
          </a:p>
          <a:p>
            <a:pPr lvl="1"/>
            <a:r>
              <a:rPr lang="en-US" dirty="0"/>
              <a:t>To ensure that the OHLGS, Regional Coordinating Councils (RCCs) and Metropolitan, Municipal and District Assemblies (MMDAs) are more competent and able to deliver on their mandates with a software to manage recruitment, retention, training and development, HR planning, compensation and benefits and complement the existing HRMIS </a:t>
            </a:r>
            <a:endParaRPr lang="en-GB" dirty="0"/>
          </a:p>
          <a:p>
            <a:pPr lvl="1"/>
            <a:r>
              <a:rPr lang="en-US" dirty="0"/>
              <a:t>To develop and deploy a simple but efficient Human Resource System for OHLGS to run all of its MMDAs and partners</a:t>
            </a:r>
            <a:endParaRPr lang="en-GB" dirty="0"/>
          </a:p>
          <a:p>
            <a:pPr lvl="1"/>
            <a:r>
              <a:rPr lang="en-US" dirty="0"/>
              <a:t>Establish a comprehensive human resource system that will serve the entire Human Resource-Operations (right from entry to exit) with features for business intelligence and analytics in the form of dashboards for reporting and greater insight/visibility into current operations.  </a:t>
            </a:r>
            <a:endParaRPr lang="en-GB" dirty="0"/>
          </a:p>
          <a:p>
            <a:pPr lvl="1"/>
            <a:r>
              <a:rPr lang="en-US" dirty="0"/>
              <a:t>Deploy a cutting-edge human capital management solution, comparable to those used by many blue-chip entities. </a:t>
            </a:r>
            <a:endParaRPr lang="en-GB" dirty="0"/>
          </a:p>
          <a:p>
            <a:endParaRPr lang="en-US" dirty="0"/>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11312912" y="6121831"/>
            <a:ext cx="879087" cy="704481"/>
          </a:xfrm>
          <a:prstGeom prst="rect">
            <a:avLst/>
          </a:prstGeom>
          <a:noFill/>
          <a:ln>
            <a:noFill/>
          </a:ln>
        </p:spPr>
      </p:pic>
    </p:spTree>
    <p:extLst>
      <p:ext uri="{BB962C8B-B14F-4D97-AF65-F5344CB8AC3E}">
        <p14:creationId xmlns:p14="http://schemas.microsoft.com/office/powerpoint/2010/main" val="3014545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81155"/>
            <a:ext cx="10515600" cy="785003"/>
          </a:xfrm>
        </p:spPr>
        <p:txBody>
          <a:bodyPr>
            <a:normAutofit/>
          </a:bodyPr>
          <a:lstStyle/>
          <a:p>
            <a:pPr algn="ctr"/>
            <a:r>
              <a:rPr lang="en-US" sz="3600" b="1" dirty="0"/>
              <a:t>METHODOLOGY </a:t>
            </a:r>
          </a:p>
        </p:txBody>
      </p:sp>
      <p:sp>
        <p:nvSpPr>
          <p:cNvPr id="3" name="Content Placeholder 2"/>
          <p:cNvSpPr>
            <a:spLocks noGrp="1"/>
          </p:cNvSpPr>
          <p:nvPr>
            <p:ph idx="1"/>
          </p:nvPr>
        </p:nvSpPr>
        <p:spPr>
          <a:xfrm>
            <a:off x="345057" y="966158"/>
            <a:ext cx="11008743" cy="5210805"/>
          </a:xfrm>
        </p:spPr>
        <p:txBody>
          <a:bodyPr>
            <a:normAutofit/>
          </a:bodyPr>
          <a:lstStyle/>
          <a:p>
            <a:r>
              <a:rPr lang="en-US" dirty="0"/>
              <a:t>The team used a number of approaches in undertaking this assignment and that included</a:t>
            </a:r>
          </a:p>
          <a:p>
            <a:pPr lvl="1"/>
            <a:r>
              <a:rPr lang="en-US" dirty="0"/>
              <a:t>Desktop reviews</a:t>
            </a:r>
          </a:p>
          <a:p>
            <a:pPr lvl="1"/>
            <a:r>
              <a:rPr lang="en-US" dirty="0"/>
              <a:t>Surveys</a:t>
            </a:r>
          </a:p>
          <a:p>
            <a:pPr lvl="1"/>
            <a:r>
              <a:rPr lang="en-US" dirty="0"/>
              <a:t>Meetings</a:t>
            </a:r>
          </a:p>
          <a:p>
            <a:pPr lvl="1"/>
            <a:r>
              <a:rPr lang="en-US" dirty="0"/>
              <a:t>Interviews based on an agreed questionnaire</a:t>
            </a:r>
          </a:p>
          <a:p>
            <a:pPr lvl="1"/>
            <a:r>
              <a:rPr lang="en-US" dirty="0"/>
              <a:t>Inter-personal discussions with appropriate officials in selected Regional Coordinating Councils, Metropolitan, Municipal and District Assemblies. </a:t>
            </a:r>
          </a:p>
          <a:p>
            <a:pPr marL="457200" lvl="1" indent="0">
              <a:buNone/>
            </a:pPr>
            <a:endParaRPr lang="en-US" sz="2000" dirty="0"/>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2014812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9509" y="120770"/>
            <a:ext cx="10534291" cy="543464"/>
          </a:xfrm>
        </p:spPr>
        <p:txBody>
          <a:bodyPr>
            <a:noAutofit/>
          </a:bodyPr>
          <a:lstStyle/>
          <a:p>
            <a:pPr algn="ctr"/>
            <a:r>
              <a:rPr lang="en-US" sz="3600" b="1" dirty="0"/>
              <a:t>SCOPE</a:t>
            </a:r>
          </a:p>
        </p:txBody>
      </p:sp>
      <p:sp>
        <p:nvSpPr>
          <p:cNvPr id="3" name="Content Placeholder 2"/>
          <p:cNvSpPr>
            <a:spLocks noGrp="1"/>
          </p:cNvSpPr>
          <p:nvPr>
            <p:ph idx="1"/>
          </p:nvPr>
        </p:nvSpPr>
        <p:spPr>
          <a:xfrm>
            <a:off x="310551" y="828136"/>
            <a:ext cx="11543195" cy="5717630"/>
          </a:xfrm>
        </p:spPr>
        <p:txBody>
          <a:bodyPr/>
          <a:lstStyle/>
          <a:p>
            <a:pPr marL="0" indent="0">
              <a:buNone/>
            </a:pPr>
            <a:r>
              <a:rPr lang="en-US" dirty="0"/>
              <a:t>The scope of work was intended to cover a maximum of 12 weeks duration, as detailed in the proposal: </a:t>
            </a:r>
          </a:p>
          <a:p>
            <a:pPr marL="0" indent="0">
              <a:buNone/>
            </a:pPr>
            <a:endParaRPr lang="en-US" dirty="0"/>
          </a:p>
          <a:p>
            <a:pPr lvl="0"/>
            <a:r>
              <a:rPr lang="en-US" sz="2400" dirty="0"/>
              <a:t>Scoping exercise to establish the system parameters and levels of integration </a:t>
            </a:r>
          </a:p>
          <a:p>
            <a:pPr lvl="0"/>
            <a:endParaRPr lang="en-US" sz="2400" dirty="0"/>
          </a:p>
          <a:p>
            <a:pPr lvl="0"/>
            <a:r>
              <a:rPr lang="en-US" sz="2400" dirty="0"/>
              <a:t>The design and development of the Human Capital Management Solution Software and </a:t>
            </a:r>
          </a:p>
          <a:p>
            <a:pPr lvl="0"/>
            <a:endParaRPr lang="en-US" sz="2400" dirty="0"/>
          </a:p>
          <a:p>
            <a:pPr lvl="0"/>
            <a:r>
              <a:rPr lang="en-US" sz="2400" dirty="0"/>
              <a:t>Activities related to module test run, demonstration and validation exercises. </a:t>
            </a:r>
          </a:p>
          <a:p>
            <a:pPr lvl="1"/>
            <a:r>
              <a:rPr lang="en-US" sz="2000" dirty="0"/>
              <a:t>Unit testing</a:t>
            </a:r>
          </a:p>
          <a:p>
            <a:pPr lvl="1"/>
            <a:r>
              <a:rPr lang="en-US" sz="2000" dirty="0"/>
              <a:t>Functional testing</a:t>
            </a:r>
          </a:p>
          <a:p>
            <a:pPr lvl="1"/>
            <a:r>
              <a:rPr lang="en-US" sz="2000" dirty="0"/>
              <a:t>Usability testing</a:t>
            </a:r>
          </a:p>
          <a:p>
            <a:pPr lvl="1"/>
            <a:r>
              <a:rPr lang="en-US" sz="2000" dirty="0"/>
              <a:t>Acceptance testing</a:t>
            </a:r>
          </a:p>
          <a:p>
            <a:pPr lvl="1"/>
            <a:r>
              <a:rPr lang="en-US" sz="2000" dirty="0"/>
              <a:t>Beta testing</a:t>
            </a:r>
          </a:p>
          <a:p>
            <a:pPr lvl="2"/>
            <a:endParaRPr lang="en-US" sz="1600" dirty="0"/>
          </a:p>
          <a:p>
            <a:endParaRPr lang="en-US" dirty="0"/>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16265022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1918" y="153253"/>
            <a:ext cx="10515600" cy="627334"/>
          </a:xfrm>
        </p:spPr>
        <p:txBody>
          <a:bodyPr>
            <a:normAutofit/>
          </a:bodyPr>
          <a:lstStyle/>
          <a:p>
            <a:pPr algn="ctr"/>
            <a:r>
              <a:rPr lang="en-US" sz="3600" b="1" dirty="0"/>
              <a:t>OUR UNDERSTANDING OF THE ASSIGNMENT</a:t>
            </a:r>
          </a:p>
        </p:txBody>
      </p:sp>
      <p:sp>
        <p:nvSpPr>
          <p:cNvPr id="3" name="Content Placeholder 2"/>
          <p:cNvSpPr>
            <a:spLocks noGrp="1"/>
          </p:cNvSpPr>
          <p:nvPr>
            <p:ph idx="1"/>
          </p:nvPr>
        </p:nvSpPr>
        <p:spPr>
          <a:xfrm>
            <a:off x="224287" y="1078302"/>
            <a:ext cx="11796728" cy="5489766"/>
          </a:xfrm>
        </p:spPr>
        <p:txBody>
          <a:bodyPr>
            <a:normAutofit fontScale="70000" lnSpcReduction="20000"/>
          </a:bodyPr>
          <a:lstStyle/>
          <a:p>
            <a:r>
              <a:rPr lang="en-US" dirty="0"/>
              <a:t>We understand that, the Local Government Service intends to fully scale up its Human Resource system from the current paper-based system to a more credible on-line based system which would offer almost a near real time system devoid of the numerous inconsistencies currently bedeviling the Service. </a:t>
            </a:r>
          </a:p>
          <a:p>
            <a:endParaRPr lang="en-US" dirty="0"/>
          </a:p>
          <a:p>
            <a:r>
              <a:rPr lang="en-US" dirty="0"/>
              <a:t>Objectives</a:t>
            </a:r>
            <a:endParaRPr lang="en-GB" dirty="0"/>
          </a:p>
          <a:p>
            <a:pPr lvl="1"/>
            <a:r>
              <a:rPr lang="en-GB" dirty="0"/>
              <a:t>T</a:t>
            </a:r>
            <a:r>
              <a:rPr lang="en-US" dirty="0"/>
              <a:t>o</a:t>
            </a:r>
            <a:r>
              <a:rPr lang="en-GB" dirty="0"/>
              <a:t> </a:t>
            </a:r>
            <a:r>
              <a:rPr lang="en-US" dirty="0"/>
              <a:t>give the OHLGS the indication that policies and procedures on HR as set are being followed with a high level of accountability within real time.</a:t>
            </a:r>
            <a:endParaRPr lang="en-GB" dirty="0"/>
          </a:p>
          <a:p>
            <a:pPr lvl="1"/>
            <a:r>
              <a:rPr lang="en-US" dirty="0"/>
              <a:t>To establish a comprehensive human resource system that will serve the entire Human Resource-Operations (right from entry to exit) with features for business intelligence and analytics in the form of dashboards for reporting and greater insight/visibility into current operations.  </a:t>
            </a:r>
            <a:endParaRPr lang="en-GB" dirty="0"/>
          </a:p>
          <a:p>
            <a:pPr lvl="1"/>
            <a:r>
              <a:rPr lang="en-US" dirty="0"/>
              <a:t>To help the OHLGS to run a simple but efficient human resource system for all of its MMDAs and partners</a:t>
            </a:r>
          </a:p>
          <a:p>
            <a:pPr marL="457200" lvl="1" indent="0">
              <a:buNone/>
            </a:pPr>
            <a:endParaRPr lang="en-GB" dirty="0"/>
          </a:p>
          <a:p>
            <a:pPr lvl="0"/>
            <a:r>
              <a:rPr lang="en-GB" dirty="0"/>
              <a:t>Our Understanding </a:t>
            </a:r>
          </a:p>
          <a:p>
            <a:pPr marL="457200" lvl="1" indent="0">
              <a:buNone/>
            </a:pPr>
            <a:r>
              <a:rPr lang="en-US" dirty="0"/>
              <a:t>The system as discussed with both entities was to have the following </a:t>
            </a:r>
            <a:r>
              <a:rPr lang="en-US" b="1" dirty="0"/>
              <a:t>features:</a:t>
            </a:r>
            <a:endParaRPr lang="en-GB" dirty="0"/>
          </a:p>
          <a:p>
            <a:pPr lvl="1"/>
            <a:r>
              <a:rPr lang="en-US" dirty="0"/>
              <a:t>To capture data for the entire human resources and capacity development interventions of the Local Government Service (LGS) </a:t>
            </a:r>
            <a:endParaRPr lang="en-GB" dirty="0"/>
          </a:p>
          <a:p>
            <a:pPr lvl="1"/>
            <a:r>
              <a:rPr lang="en-US" dirty="0"/>
              <a:t>To streamline and standardize Human Resources processes such as entry, movements and exit as well as provide accurate forecasting into the future for human resource planning </a:t>
            </a:r>
            <a:endParaRPr lang="en-GB" dirty="0"/>
          </a:p>
          <a:p>
            <a:pPr lvl="1"/>
            <a:r>
              <a:rPr lang="en-US" dirty="0"/>
              <a:t>To generate timely statistic and dynamic reports for management decisions</a:t>
            </a:r>
            <a:endParaRPr lang="en-GB" dirty="0"/>
          </a:p>
          <a:p>
            <a:pPr lvl="1"/>
            <a:r>
              <a:rPr lang="en-US" dirty="0"/>
              <a:t>To provide platforms for tracking activities at all levels including events and business intelligence cues</a:t>
            </a:r>
            <a:endParaRPr lang="en-GB" dirty="0"/>
          </a:p>
          <a:p>
            <a:endParaRPr lang="en-US" dirty="0"/>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3751154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175" y="365126"/>
            <a:ext cx="11731083" cy="560426"/>
          </a:xfrm>
        </p:spPr>
        <p:txBody>
          <a:bodyPr>
            <a:normAutofit fontScale="90000"/>
          </a:bodyPr>
          <a:lstStyle/>
          <a:p>
            <a:r>
              <a:rPr lang="en-US" dirty="0"/>
              <a:t>Our Approach</a:t>
            </a:r>
            <a:r>
              <a:rPr lang="en-GB" dirty="0"/>
              <a:t> </a:t>
            </a:r>
            <a:endParaRPr lang="en-US" dirty="0"/>
          </a:p>
        </p:txBody>
      </p:sp>
      <p:sp>
        <p:nvSpPr>
          <p:cNvPr id="3" name="Content Placeholder 2"/>
          <p:cNvSpPr>
            <a:spLocks noGrp="1"/>
          </p:cNvSpPr>
          <p:nvPr>
            <p:ph idx="1"/>
          </p:nvPr>
        </p:nvSpPr>
        <p:spPr>
          <a:xfrm>
            <a:off x="234176" y="1103972"/>
            <a:ext cx="10397662" cy="5079852"/>
          </a:xfrm>
        </p:spPr>
        <p:txBody>
          <a:bodyPr>
            <a:normAutofit fontScale="85000" lnSpcReduction="20000"/>
          </a:bodyPr>
          <a:lstStyle/>
          <a:p>
            <a:pPr algn="just"/>
            <a:r>
              <a:rPr lang="en-US" dirty="0"/>
              <a:t>Our understanding of the assignment per the </a:t>
            </a:r>
            <a:r>
              <a:rPr lang="en-US" dirty="0" err="1"/>
              <a:t>ToR</a:t>
            </a:r>
            <a:r>
              <a:rPr lang="en-US" dirty="0"/>
              <a:t>, juxtaposed against the conceptual framework identified and the methodology envisaged for this work as well as lessons from international practices gleaned, our approach to the assignment would entail the </a:t>
            </a:r>
            <a:r>
              <a:rPr lang="en-US" b="1" dirty="0"/>
              <a:t>Input, Process and Output</a:t>
            </a:r>
            <a:r>
              <a:rPr lang="en-US" dirty="0"/>
              <a:t> syndications. </a:t>
            </a:r>
          </a:p>
          <a:p>
            <a:pPr algn="just"/>
            <a:r>
              <a:rPr lang="en-US" b="1" u="sng" dirty="0"/>
              <a:t>INPUT</a:t>
            </a:r>
            <a:endParaRPr lang="en-GB" dirty="0"/>
          </a:p>
          <a:p>
            <a:pPr lvl="0" algn="just"/>
            <a:r>
              <a:rPr lang="en-US" b="1" dirty="0"/>
              <a:t>Establishment Data: </a:t>
            </a:r>
            <a:r>
              <a:rPr lang="en-US" dirty="0"/>
              <a:t>This is </a:t>
            </a:r>
            <a:r>
              <a:rPr lang="en-US" b="1" i="1" u="sng" dirty="0">
                <a:solidFill>
                  <a:srgbClr val="FF0000"/>
                </a:solidFill>
              </a:rPr>
              <a:t>to capture and store information as set up data including, service scheme and service group, units and activities, organizational structure, standard position, actual position, job description, postings, key result areas and the required logistical resources of the position</a:t>
            </a:r>
            <a:r>
              <a:rPr lang="en-US" dirty="0"/>
              <a:t>.</a:t>
            </a:r>
            <a:endParaRPr lang="en-GB" dirty="0"/>
          </a:p>
          <a:p>
            <a:pPr algn="just"/>
            <a:r>
              <a:rPr lang="en-US" b="1" dirty="0"/>
              <a:t>Personal Record</a:t>
            </a:r>
            <a:r>
              <a:rPr lang="en-GB" dirty="0"/>
              <a:t>: </a:t>
            </a:r>
            <a:r>
              <a:rPr lang="en-US" dirty="0"/>
              <a:t>This is </a:t>
            </a:r>
            <a:r>
              <a:rPr lang="en-US" b="1" i="1" u="sng" dirty="0">
                <a:solidFill>
                  <a:srgbClr val="FFC000"/>
                </a:solidFill>
              </a:rPr>
              <a:t>to capture and store basic biodata of staff including, name, personal and family particulars, language proficiency, academic qualifications, date of birth, department, and work experience prior to joining the service and awards received.</a:t>
            </a:r>
            <a:endParaRPr lang="en-GB" b="1" i="1" u="sng" dirty="0">
              <a:solidFill>
                <a:srgbClr val="FFC000"/>
              </a:solidFill>
            </a:endParaRPr>
          </a:p>
          <a:p>
            <a:pPr lvl="0" algn="just"/>
            <a:r>
              <a:rPr lang="en-US" b="1" dirty="0"/>
              <a:t>Separation Module</a:t>
            </a:r>
            <a:r>
              <a:rPr lang="en-GB" dirty="0"/>
              <a:t>: </a:t>
            </a:r>
            <a:r>
              <a:rPr lang="en-US" dirty="0"/>
              <a:t>This module provides a comprehensive process </a:t>
            </a:r>
            <a:r>
              <a:rPr lang="en-US" b="1" i="1" u="sng" dirty="0">
                <a:solidFill>
                  <a:schemeClr val="accent6"/>
                </a:solidFill>
              </a:rPr>
              <a:t>to manage the exit of officers from the service through compulsory retirement, early retirement, resignation, death, dismissal, and so on. It also enables officers to prepare task handover notes and exit interviews before leaving the service</a:t>
            </a:r>
            <a:r>
              <a:rPr lang="en-US" dirty="0">
                <a:solidFill>
                  <a:schemeClr val="accent6"/>
                </a:solidFill>
              </a:rPr>
              <a:t>.</a:t>
            </a:r>
            <a:endParaRPr lang="en-GB" dirty="0">
              <a:solidFill>
                <a:schemeClr val="accent6"/>
              </a:solidFill>
            </a:endParaRPr>
          </a:p>
          <a:p>
            <a:endParaRPr lang="en-GB" dirty="0"/>
          </a:p>
          <a:p>
            <a:endParaRPr lang="en-US" dirty="0"/>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42840972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94602"/>
          </a:xfrm>
        </p:spPr>
        <p:txBody>
          <a:bodyPr/>
          <a:lstStyle/>
          <a:p>
            <a:pPr algn="ctr"/>
            <a:r>
              <a:rPr lang="en-US" dirty="0"/>
              <a:t>CONCEPTUAL FRAMEWORK</a:t>
            </a:r>
          </a:p>
        </p:txBody>
      </p:sp>
      <p:pic>
        <p:nvPicPr>
          <p:cNvPr id="4" name="Content Placeholder 3" descr="C:\Users\daniel.adjei-nyarko\Documents\Mobile Reports\print\sex.PN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04693" y="1382752"/>
            <a:ext cx="9511990" cy="5163014"/>
          </a:xfrm>
          <a:prstGeom prst="rect">
            <a:avLst/>
          </a:prstGeom>
          <a:noFill/>
          <a:ln>
            <a:noFill/>
          </a:ln>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10125963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59825" y="225503"/>
            <a:ext cx="5976851" cy="452494"/>
          </a:xfrm>
        </p:spPr>
        <p:txBody>
          <a:bodyPr>
            <a:normAutofit fontScale="90000"/>
          </a:bodyPr>
          <a:lstStyle/>
          <a:p>
            <a:pPr algn="ctr"/>
            <a:r>
              <a:rPr lang="en-US" sz="4000" b="1" dirty="0"/>
              <a:t>TECHNICAL ASPECT</a:t>
            </a:r>
          </a:p>
        </p:txBody>
      </p:sp>
      <p:sp>
        <p:nvSpPr>
          <p:cNvPr id="3" name="Text Placeholder 2"/>
          <p:cNvSpPr>
            <a:spLocks noGrp="1"/>
          </p:cNvSpPr>
          <p:nvPr>
            <p:ph type="body" idx="1"/>
          </p:nvPr>
        </p:nvSpPr>
        <p:spPr>
          <a:xfrm>
            <a:off x="731723" y="892893"/>
            <a:ext cx="4114597" cy="421753"/>
          </a:xfrm>
        </p:spPr>
        <p:txBody>
          <a:bodyPr/>
          <a:lstStyle/>
          <a:p>
            <a:pPr algn="ctr"/>
            <a:r>
              <a:rPr lang="en-US" dirty="0"/>
              <a:t>CURRENT SYSTEM	</a:t>
            </a:r>
          </a:p>
        </p:txBody>
      </p:sp>
      <p:sp>
        <p:nvSpPr>
          <p:cNvPr id="4" name="Content Placeholder 3"/>
          <p:cNvSpPr>
            <a:spLocks noGrp="1"/>
          </p:cNvSpPr>
          <p:nvPr>
            <p:ph sz="half" idx="2"/>
          </p:nvPr>
        </p:nvSpPr>
        <p:spPr>
          <a:xfrm>
            <a:off x="653953" y="1529542"/>
            <a:ext cx="5098453" cy="4579503"/>
          </a:xfrm>
        </p:spPr>
        <p:txBody>
          <a:bodyPr>
            <a:normAutofit/>
          </a:bodyPr>
          <a:lstStyle/>
          <a:p>
            <a:r>
              <a:rPr lang="en-US" sz="2000" dirty="0"/>
              <a:t>Software Requirements</a:t>
            </a:r>
          </a:p>
          <a:p>
            <a:pPr lvl="1"/>
            <a:r>
              <a:rPr lang="en-US" sz="2000" dirty="0"/>
              <a:t>Microsoft Office Access database</a:t>
            </a:r>
          </a:p>
          <a:p>
            <a:pPr lvl="1"/>
            <a:r>
              <a:rPr lang="en-US" sz="2000" dirty="0"/>
              <a:t>Microsoft Office Access Forms</a:t>
            </a:r>
          </a:p>
          <a:p>
            <a:pPr lvl="1"/>
            <a:r>
              <a:rPr lang="en-US" sz="2000" dirty="0"/>
              <a:t>Microsoft Office Access Reporting Forms</a:t>
            </a:r>
          </a:p>
          <a:p>
            <a:pPr lvl="1"/>
            <a:r>
              <a:rPr lang="en-US" sz="2000" dirty="0"/>
              <a:t>Limited database capacity (2 GB)</a:t>
            </a:r>
          </a:p>
          <a:p>
            <a:pPr lvl="1"/>
            <a:r>
              <a:rPr lang="en-US" sz="2000" dirty="0"/>
              <a:t>Multi-user deficiency </a:t>
            </a:r>
          </a:p>
          <a:p>
            <a:pPr lvl="1"/>
            <a:r>
              <a:rPr lang="en-US" sz="2000" dirty="0"/>
              <a:t>Static setups</a:t>
            </a:r>
          </a:p>
          <a:p>
            <a:r>
              <a:rPr lang="en-US" sz="2000" dirty="0"/>
              <a:t>Hardware Requirements</a:t>
            </a:r>
          </a:p>
          <a:p>
            <a:pPr lvl="1"/>
            <a:r>
              <a:rPr lang="en-US" sz="2000" dirty="0"/>
              <a:t>Standard Desktop computers</a:t>
            </a:r>
          </a:p>
        </p:txBody>
      </p:sp>
      <p:sp>
        <p:nvSpPr>
          <p:cNvPr id="5" name="Text Placeholder 4"/>
          <p:cNvSpPr>
            <a:spLocks noGrp="1"/>
          </p:cNvSpPr>
          <p:nvPr>
            <p:ph type="body" sz="quarter" idx="3"/>
          </p:nvPr>
        </p:nvSpPr>
        <p:spPr>
          <a:xfrm>
            <a:off x="6292603" y="696133"/>
            <a:ext cx="5183188" cy="421753"/>
          </a:xfrm>
        </p:spPr>
        <p:txBody>
          <a:bodyPr/>
          <a:lstStyle/>
          <a:p>
            <a:pPr algn="ctr"/>
            <a:r>
              <a:rPr lang="en-US" dirty="0"/>
              <a:t>NEW SYSTEM</a:t>
            </a:r>
          </a:p>
        </p:txBody>
      </p:sp>
      <p:sp>
        <p:nvSpPr>
          <p:cNvPr id="6" name="Content Placeholder 5"/>
          <p:cNvSpPr>
            <a:spLocks noGrp="1"/>
          </p:cNvSpPr>
          <p:nvPr>
            <p:ph sz="quarter" idx="4"/>
          </p:nvPr>
        </p:nvSpPr>
        <p:spPr>
          <a:xfrm>
            <a:off x="5889509" y="1221972"/>
            <a:ext cx="5989377" cy="4869312"/>
          </a:xfrm>
        </p:spPr>
        <p:txBody>
          <a:bodyPr>
            <a:normAutofit fontScale="55000" lnSpcReduction="20000"/>
          </a:bodyPr>
          <a:lstStyle/>
          <a:p>
            <a:pPr marL="0" indent="0">
              <a:buNone/>
            </a:pPr>
            <a:r>
              <a:rPr lang="en-US" dirty="0"/>
              <a:t>The </a:t>
            </a:r>
            <a:r>
              <a:rPr lang="en-US" b="1" dirty="0"/>
              <a:t>Software Requirements </a:t>
            </a:r>
            <a:r>
              <a:rPr lang="en-US" dirty="0"/>
              <a:t>were discussed and detailed to include:</a:t>
            </a:r>
          </a:p>
          <a:p>
            <a:pPr lvl="0"/>
            <a:r>
              <a:rPr lang="en-US" dirty="0"/>
              <a:t>Microsoft SQL Server 2012 - 11.0.2218.0 (X64) Enterprise Edition </a:t>
            </a:r>
          </a:p>
          <a:p>
            <a:pPr lvl="0"/>
            <a:r>
              <a:rPr lang="en-US" dirty="0"/>
              <a:t>Microsoft Visual Studio 2012 for the front end</a:t>
            </a:r>
          </a:p>
          <a:p>
            <a:pPr lvl="0"/>
            <a:r>
              <a:rPr lang="en-US" dirty="0"/>
              <a:t>Crystal Report 2010 Static reports generation</a:t>
            </a:r>
          </a:p>
          <a:p>
            <a:pPr lvl="0"/>
            <a:r>
              <a:rPr lang="en-US" dirty="0"/>
              <a:t>Microsoft Analysis Services for dynamic Reporting</a:t>
            </a:r>
          </a:p>
          <a:p>
            <a:pPr lvl="0"/>
            <a:r>
              <a:rPr lang="en-US" dirty="0"/>
              <a:t>Microsoft Excel for OLAP Cubes</a:t>
            </a:r>
          </a:p>
          <a:p>
            <a:pPr lvl="0"/>
            <a:r>
              <a:rPr lang="en-US" dirty="0"/>
              <a:t>Microsoft Power BI for dashboards</a:t>
            </a:r>
          </a:p>
          <a:p>
            <a:pPr lvl="0"/>
            <a:r>
              <a:rPr lang="en-US" dirty="0"/>
              <a:t>Microsoft Visual C Sharp programming language.</a:t>
            </a:r>
          </a:p>
          <a:p>
            <a:pPr marL="0" indent="0">
              <a:buNone/>
            </a:pPr>
            <a:endParaRPr lang="en-US" dirty="0"/>
          </a:p>
          <a:p>
            <a:pPr marL="0" indent="0">
              <a:buNone/>
            </a:pPr>
            <a:r>
              <a:rPr lang="en-US" dirty="0"/>
              <a:t>The </a:t>
            </a:r>
            <a:r>
              <a:rPr lang="en-US" b="1" dirty="0"/>
              <a:t>Hardware Requirements </a:t>
            </a:r>
            <a:r>
              <a:rPr lang="en-US" dirty="0"/>
              <a:t>were also intended to have the following features:</a:t>
            </a:r>
          </a:p>
          <a:p>
            <a:pPr lvl="0"/>
            <a:r>
              <a:rPr lang="en-US" dirty="0"/>
              <a:t>Dell or HP Server</a:t>
            </a:r>
          </a:p>
          <a:p>
            <a:pPr lvl="0"/>
            <a:r>
              <a:rPr lang="en-US" dirty="0"/>
              <a:t>Windows Server 2008/2012 R2 Enterprise Operating System</a:t>
            </a:r>
          </a:p>
          <a:p>
            <a:pPr lvl="0"/>
            <a:r>
              <a:rPr lang="en-US" dirty="0"/>
              <a:t>Phoenix BIOS 4.0 Release 6.0 </a:t>
            </a:r>
          </a:p>
          <a:p>
            <a:pPr lvl="0"/>
            <a:r>
              <a:rPr lang="en-US" dirty="0"/>
              <a:t>128 GB RAM</a:t>
            </a:r>
          </a:p>
          <a:p>
            <a:pPr lvl="0"/>
            <a:r>
              <a:rPr lang="en-US" dirty="0"/>
              <a:t>Intel(R) Xeon(R) CPU E5-2670 v2 @ 2.50GHz (32 CPUs), ~2.5GHz Processor</a:t>
            </a:r>
          </a:p>
          <a:p>
            <a:endParaRPr lang="en-US" dirty="0"/>
          </a:p>
        </p:txBody>
      </p:sp>
      <p:pic>
        <p:nvPicPr>
          <p:cNvPr id="8" name="Picture 7"/>
          <p:cNvPicPr/>
          <p:nvPr/>
        </p:nvPicPr>
        <p:blipFill>
          <a:blip r:embed="rId2">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32472602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5650" y="135310"/>
            <a:ext cx="10515600" cy="561578"/>
          </a:xfrm>
        </p:spPr>
        <p:txBody>
          <a:bodyPr>
            <a:normAutofit fontScale="90000"/>
          </a:bodyPr>
          <a:lstStyle/>
          <a:p>
            <a:pPr algn="ctr"/>
            <a:r>
              <a:rPr lang="en-US" sz="4000" b="1" dirty="0"/>
              <a:t>WORK DONE / STATUS OF WORK</a:t>
            </a:r>
          </a:p>
        </p:txBody>
      </p:sp>
      <p:sp>
        <p:nvSpPr>
          <p:cNvPr id="3" name="Content Placeholder 2"/>
          <p:cNvSpPr>
            <a:spLocks noGrp="1"/>
          </p:cNvSpPr>
          <p:nvPr>
            <p:ph idx="1"/>
          </p:nvPr>
        </p:nvSpPr>
        <p:spPr>
          <a:xfrm>
            <a:off x="556953" y="872835"/>
            <a:ext cx="10784296" cy="5744096"/>
          </a:xfrm>
        </p:spPr>
        <p:txBody>
          <a:bodyPr>
            <a:normAutofit fontScale="92500" lnSpcReduction="10000"/>
          </a:bodyPr>
          <a:lstStyle/>
          <a:p>
            <a:r>
              <a:rPr lang="en-US" sz="2200" dirty="0"/>
              <a:t>Interactions to shape work and gain deeper understanding</a:t>
            </a:r>
          </a:p>
          <a:p>
            <a:r>
              <a:rPr lang="en-US" sz="2200" dirty="0"/>
              <a:t>Interactions with OHLGS Project Coordinator</a:t>
            </a:r>
          </a:p>
          <a:p>
            <a:r>
              <a:rPr lang="en-US" sz="2200" dirty="0"/>
              <a:t>Submission of inception report</a:t>
            </a:r>
          </a:p>
          <a:p>
            <a:r>
              <a:rPr lang="en-US" sz="2200" dirty="0"/>
              <a:t>Requirements gathering</a:t>
            </a:r>
          </a:p>
          <a:p>
            <a:pPr lvl="1"/>
            <a:r>
              <a:rPr lang="en-US" sz="2200" dirty="0"/>
              <a:t>Sample personnel data forms</a:t>
            </a:r>
          </a:p>
          <a:p>
            <a:pPr lvl="1"/>
            <a:r>
              <a:rPr lang="en-US" sz="2200" dirty="0"/>
              <a:t>Conditions of service document</a:t>
            </a:r>
          </a:p>
          <a:p>
            <a:pPr lvl="1"/>
            <a:r>
              <a:rPr lang="en-US" sz="2200" dirty="0"/>
              <a:t>Sample leave request and approval form</a:t>
            </a:r>
          </a:p>
          <a:p>
            <a:pPr lvl="1"/>
            <a:r>
              <a:rPr lang="en-US" sz="2200" dirty="0"/>
              <a:t>Sample posting form</a:t>
            </a:r>
          </a:p>
          <a:p>
            <a:r>
              <a:rPr lang="en-US" sz="2200" dirty="0"/>
              <a:t>Discussion  and Partial Demonstration of software to </a:t>
            </a:r>
          </a:p>
          <a:p>
            <a:pPr lvl="1"/>
            <a:r>
              <a:rPr lang="en-US" sz="2200" dirty="0"/>
              <a:t>Management of OHLGS</a:t>
            </a:r>
          </a:p>
          <a:p>
            <a:pPr lvl="1"/>
            <a:r>
              <a:rPr lang="en-US" sz="2200" dirty="0"/>
              <a:t>IMCC and Decentralization Steering Committee</a:t>
            </a:r>
          </a:p>
          <a:p>
            <a:pPr lvl="1"/>
            <a:r>
              <a:rPr lang="en-US" sz="2200" dirty="0"/>
              <a:t>Presentation to selected HR and IT staff from the regions concluded</a:t>
            </a:r>
          </a:p>
          <a:p>
            <a:pPr lvl="1"/>
            <a:r>
              <a:rPr lang="en-US" sz="2200" dirty="0"/>
              <a:t>Presentation made to joint OHLGS management and IMCC</a:t>
            </a:r>
          </a:p>
          <a:p>
            <a:r>
              <a:rPr lang="en-US" sz="2200" dirty="0"/>
              <a:t>Software design completed and ready for installation </a:t>
            </a:r>
            <a:r>
              <a:rPr lang="mr-IN" sz="2200" dirty="0"/>
              <a:t>–</a:t>
            </a:r>
            <a:r>
              <a:rPr lang="en-US" sz="2200" dirty="0"/>
              <a:t> April, 2018</a:t>
            </a:r>
          </a:p>
          <a:p>
            <a:r>
              <a:rPr lang="en-US" sz="2200" dirty="0"/>
              <a:t>Awaiting Approval of proposal for Training of Head Office staff, MMDCDs, HR, IT staff on the use of the software</a:t>
            </a:r>
          </a:p>
          <a:p>
            <a:endParaRPr lang="en-US" dirty="0"/>
          </a:p>
          <a:p>
            <a:endParaRPr lang="en-US" dirty="0"/>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1341249" y="6184668"/>
            <a:ext cx="668179" cy="557892"/>
          </a:xfrm>
          <a:prstGeom prst="rect">
            <a:avLst/>
          </a:prstGeom>
          <a:noFill/>
          <a:ln>
            <a:noFill/>
          </a:ln>
        </p:spPr>
      </p:pic>
    </p:spTree>
    <p:extLst>
      <p:ext uri="{BB962C8B-B14F-4D97-AF65-F5344CB8AC3E}">
        <p14:creationId xmlns:p14="http://schemas.microsoft.com/office/powerpoint/2010/main" val="31863722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146650" y="664233"/>
            <a:ext cx="5850926" cy="6047117"/>
          </a:xfrm>
        </p:spPr>
        <p:txBody>
          <a:bodyPr/>
          <a:lstStyle/>
          <a:p>
            <a:r>
              <a:rPr lang="en-US" sz="1400" dirty="0"/>
              <a:t>MAIN MENUS</a:t>
            </a:r>
          </a:p>
          <a:p>
            <a:endParaRPr lang="en-US" sz="1400" dirty="0"/>
          </a:p>
          <a:p>
            <a:pPr marL="0" indent="0">
              <a:buNone/>
            </a:pPr>
            <a:endParaRPr lang="en-US" sz="1400" dirty="0"/>
          </a:p>
          <a:p>
            <a:r>
              <a:rPr lang="en-US" sz="1400" dirty="0"/>
              <a:t>PERSONAL DATA MENU</a:t>
            </a:r>
          </a:p>
          <a:p>
            <a:endParaRPr lang="en-US" sz="1400" dirty="0"/>
          </a:p>
          <a:p>
            <a:endParaRPr lang="en-US" sz="1400" dirty="0"/>
          </a:p>
          <a:p>
            <a:endParaRPr lang="en-US" sz="1400" dirty="0"/>
          </a:p>
          <a:p>
            <a:endParaRPr lang="en-US" sz="1400" dirty="0"/>
          </a:p>
          <a:p>
            <a:endParaRPr lang="en-US" sz="1400" dirty="0"/>
          </a:p>
          <a:p>
            <a:endParaRPr lang="en-US" sz="1400" dirty="0"/>
          </a:p>
          <a:p>
            <a:r>
              <a:rPr lang="en-US" sz="1400" dirty="0"/>
              <a:t>REQUEST MENU</a:t>
            </a:r>
          </a:p>
          <a:p>
            <a:pPr marL="0" indent="0">
              <a:buNone/>
            </a:pPr>
            <a:endParaRPr lang="en-US" dirty="0"/>
          </a:p>
          <a:p>
            <a:endParaRPr lang="en-US" dirty="0"/>
          </a:p>
          <a:p>
            <a:endParaRPr lang="en-US" dirty="0"/>
          </a:p>
          <a:p>
            <a:endParaRPr lang="en-US" dirty="0"/>
          </a:p>
        </p:txBody>
      </p:sp>
      <p:sp>
        <p:nvSpPr>
          <p:cNvPr id="6" name="Content Placeholder 5"/>
          <p:cNvSpPr>
            <a:spLocks noGrp="1"/>
          </p:cNvSpPr>
          <p:nvPr>
            <p:ph sz="quarter" idx="4"/>
          </p:nvPr>
        </p:nvSpPr>
        <p:spPr>
          <a:xfrm>
            <a:off x="6098875" y="664233"/>
            <a:ext cx="5857336" cy="6047118"/>
          </a:xfrm>
        </p:spPr>
        <p:txBody>
          <a:bodyPr/>
          <a:lstStyle/>
          <a:p>
            <a:r>
              <a:rPr lang="en-US" sz="1400" dirty="0"/>
              <a:t>APPROVALS MENU</a:t>
            </a:r>
          </a:p>
          <a:p>
            <a:endParaRPr lang="en-US" sz="1400" dirty="0"/>
          </a:p>
          <a:p>
            <a:endParaRPr lang="en-US" sz="1400" dirty="0"/>
          </a:p>
          <a:p>
            <a:endParaRPr lang="en-US" sz="1400" dirty="0"/>
          </a:p>
          <a:p>
            <a:endParaRPr lang="en-US" sz="1400" dirty="0"/>
          </a:p>
          <a:p>
            <a:endParaRPr lang="en-US" sz="1400" dirty="0"/>
          </a:p>
          <a:p>
            <a:endParaRPr lang="en-US" sz="1400" dirty="0"/>
          </a:p>
          <a:p>
            <a:endParaRPr lang="en-US" sz="1400" dirty="0"/>
          </a:p>
          <a:p>
            <a:r>
              <a:rPr lang="en-US" sz="1400" dirty="0"/>
              <a:t>SETUPS MENU</a:t>
            </a:r>
          </a:p>
          <a:p>
            <a:pPr marL="0" indent="0">
              <a:buNone/>
            </a:pPr>
            <a:endParaRPr lang="en-US" sz="1400" dirty="0"/>
          </a:p>
          <a:p>
            <a:endParaRPr lang="en-US" dirty="0"/>
          </a:p>
        </p:txBody>
      </p:sp>
      <p:pic>
        <p:nvPicPr>
          <p:cNvPr id="7" name="Picture 6"/>
          <p:cNvPicPr>
            <a:picLocks noChangeAspect="1"/>
          </p:cNvPicPr>
          <p:nvPr/>
        </p:nvPicPr>
        <p:blipFill>
          <a:blip r:embed="rId2"/>
          <a:stretch>
            <a:fillRect/>
          </a:stretch>
        </p:blipFill>
        <p:spPr>
          <a:xfrm>
            <a:off x="234979" y="893708"/>
            <a:ext cx="4924425" cy="647700"/>
          </a:xfrm>
          <a:prstGeom prst="rect">
            <a:avLst/>
          </a:prstGeom>
        </p:spPr>
      </p:pic>
      <p:pic>
        <p:nvPicPr>
          <p:cNvPr id="8" name="Picture 7"/>
          <p:cNvPicPr>
            <a:picLocks noChangeAspect="1"/>
          </p:cNvPicPr>
          <p:nvPr/>
        </p:nvPicPr>
        <p:blipFill>
          <a:blip r:embed="rId3"/>
          <a:stretch>
            <a:fillRect/>
          </a:stretch>
        </p:blipFill>
        <p:spPr>
          <a:xfrm>
            <a:off x="234979" y="1877787"/>
            <a:ext cx="5257800" cy="1952625"/>
          </a:xfrm>
          <a:prstGeom prst="rect">
            <a:avLst/>
          </a:prstGeom>
        </p:spPr>
      </p:pic>
      <p:pic>
        <p:nvPicPr>
          <p:cNvPr id="9" name="Picture 8"/>
          <p:cNvPicPr>
            <a:picLocks noChangeAspect="1"/>
          </p:cNvPicPr>
          <p:nvPr/>
        </p:nvPicPr>
        <p:blipFill>
          <a:blip r:embed="rId4"/>
          <a:stretch>
            <a:fillRect/>
          </a:stretch>
        </p:blipFill>
        <p:spPr>
          <a:xfrm>
            <a:off x="234979" y="4166791"/>
            <a:ext cx="5114925" cy="2282949"/>
          </a:xfrm>
          <a:prstGeom prst="rect">
            <a:avLst/>
          </a:prstGeom>
        </p:spPr>
      </p:pic>
      <p:pic>
        <p:nvPicPr>
          <p:cNvPr id="10" name="Picture 9"/>
          <p:cNvPicPr>
            <a:picLocks noChangeAspect="1"/>
          </p:cNvPicPr>
          <p:nvPr/>
        </p:nvPicPr>
        <p:blipFill>
          <a:blip r:embed="rId5"/>
          <a:stretch>
            <a:fillRect/>
          </a:stretch>
        </p:blipFill>
        <p:spPr>
          <a:xfrm>
            <a:off x="6309953" y="893708"/>
            <a:ext cx="5248275" cy="2209800"/>
          </a:xfrm>
          <a:prstGeom prst="rect">
            <a:avLst/>
          </a:prstGeom>
        </p:spPr>
      </p:pic>
      <p:pic>
        <p:nvPicPr>
          <p:cNvPr id="11" name="Picture 10"/>
          <p:cNvPicPr>
            <a:picLocks noChangeAspect="1"/>
          </p:cNvPicPr>
          <p:nvPr/>
        </p:nvPicPr>
        <p:blipFill>
          <a:blip r:embed="rId6"/>
          <a:stretch>
            <a:fillRect/>
          </a:stretch>
        </p:blipFill>
        <p:spPr>
          <a:xfrm>
            <a:off x="6241750" y="3516779"/>
            <a:ext cx="5562600" cy="2781300"/>
          </a:xfrm>
          <a:prstGeom prst="rect">
            <a:avLst/>
          </a:prstGeom>
        </p:spPr>
      </p:pic>
      <p:sp>
        <p:nvSpPr>
          <p:cNvPr id="12" name="TextBox 11"/>
          <p:cNvSpPr txBox="1"/>
          <p:nvPr/>
        </p:nvSpPr>
        <p:spPr>
          <a:xfrm>
            <a:off x="3072113" y="181155"/>
            <a:ext cx="5071223" cy="461665"/>
          </a:xfrm>
          <a:prstGeom prst="rect">
            <a:avLst/>
          </a:prstGeom>
          <a:noFill/>
        </p:spPr>
        <p:txBody>
          <a:bodyPr wrap="square" rtlCol="0">
            <a:spAutoFit/>
          </a:bodyPr>
          <a:lstStyle/>
          <a:p>
            <a:pPr algn="ctr"/>
            <a:r>
              <a:rPr lang="en-US" sz="2400" dirty="0"/>
              <a:t>WHAT HAS BEEN DONE SO FAR</a:t>
            </a:r>
          </a:p>
        </p:txBody>
      </p:sp>
      <p:pic>
        <p:nvPicPr>
          <p:cNvPr id="14" name="Picture 13"/>
          <p:cNvPicPr/>
          <p:nvPr/>
        </p:nvPicPr>
        <p:blipFill>
          <a:blip r:embed="rId7">
            <a:extLst>
              <a:ext uri="{28A0092B-C50C-407E-A947-70E740481C1C}">
                <a14:useLocalDpi xmlns:a14="http://schemas.microsoft.com/office/drawing/2010/main" val="0"/>
              </a:ext>
            </a:extLst>
          </a:blip>
          <a:srcRect/>
          <a:stretch>
            <a:fillRect/>
          </a:stretch>
        </p:blipFill>
        <p:spPr bwMode="auto">
          <a:xfrm>
            <a:off x="11558228" y="6152827"/>
            <a:ext cx="633772" cy="673485"/>
          </a:xfrm>
          <a:prstGeom prst="rect">
            <a:avLst/>
          </a:prstGeom>
          <a:noFill/>
          <a:ln>
            <a:noFill/>
          </a:ln>
        </p:spPr>
      </p:pic>
    </p:spTree>
    <p:extLst>
      <p:ext uri="{BB962C8B-B14F-4D97-AF65-F5344CB8AC3E}">
        <p14:creationId xmlns:p14="http://schemas.microsoft.com/office/powerpoint/2010/main" val="23671787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MMDA SETUP MODULE</a:t>
            </a:r>
          </a:p>
        </p:txBody>
      </p:sp>
      <p:pic>
        <p:nvPicPr>
          <p:cNvPr id="4" name="Content Placeholder 3"/>
          <p:cNvPicPr>
            <a:picLocks noGrp="1" noChangeAspect="1"/>
          </p:cNvPicPr>
          <p:nvPr>
            <p:ph idx="1"/>
          </p:nvPr>
        </p:nvPicPr>
        <p:blipFill>
          <a:blip r:embed="rId2"/>
          <a:stretch>
            <a:fillRect/>
          </a:stretch>
        </p:blipFill>
        <p:spPr>
          <a:xfrm>
            <a:off x="2589043" y="1825625"/>
            <a:ext cx="7013913" cy="4351338"/>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32590643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dirty="0"/>
              <a:t>IDENTIFICATION AND BIO DATA MODULE</a:t>
            </a:r>
          </a:p>
        </p:txBody>
      </p:sp>
      <p:pic>
        <p:nvPicPr>
          <p:cNvPr id="5" name="Content Placeholder 4"/>
          <p:cNvPicPr>
            <a:picLocks noGrp="1" noChangeAspect="1"/>
          </p:cNvPicPr>
          <p:nvPr>
            <p:ph idx="1"/>
          </p:nvPr>
        </p:nvPicPr>
        <p:blipFill>
          <a:blip r:embed="rId2"/>
          <a:stretch>
            <a:fillRect/>
          </a:stretch>
        </p:blipFill>
        <p:spPr>
          <a:xfrm>
            <a:off x="1664898" y="1471942"/>
            <a:ext cx="8721306" cy="4945966"/>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353800" y="6059837"/>
            <a:ext cx="838200" cy="766475"/>
          </a:xfrm>
          <a:prstGeom prst="rect">
            <a:avLst/>
          </a:prstGeom>
          <a:noFill/>
          <a:ln>
            <a:noFill/>
          </a:ln>
        </p:spPr>
      </p:pic>
    </p:spTree>
    <p:extLst>
      <p:ext uri="{BB962C8B-B14F-4D97-AF65-F5344CB8AC3E}">
        <p14:creationId xmlns:p14="http://schemas.microsoft.com/office/powerpoint/2010/main" val="7073794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LEAVE REQUEST MODULE</a:t>
            </a:r>
          </a:p>
        </p:txBody>
      </p:sp>
      <p:pic>
        <p:nvPicPr>
          <p:cNvPr id="4" name="Content Placeholder 3"/>
          <p:cNvPicPr>
            <a:picLocks noGrp="1" noChangeAspect="1"/>
          </p:cNvPicPr>
          <p:nvPr>
            <p:ph idx="1"/>
          </p:nvPr>
        </p:nvPicPr>
        <p:blipFill>
          <a:blip r:embed="rId2"/>
          <a:stretch>
            <a:fillRect/>
          </a:stretch>
        </p:blipFill>
        <p:spPr>
          <a:xfrm>
            <a:off x="595223" y="1463315"/>
            <a:ext cx="10698192" cy="4721824"/>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30127259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POSTING REQUEST MODULE</a:t>
            </a:r>
          </a:p>
        </p:txBody>
      </p:sp>
      <p:pic>
        <p:nvPicPr>
          <p:cNvPr id="4" name="Content Placeholder 3"/>
          <p:cNvPicPr>
            <a:picLocks noGrp="1" noChangeAspect="1"/>
          </p:cNvPicPr>
          <p:nvPr>
            <p:ph idx="1"/>
          </p:nvPr>
        </p:nvPicPr>
        <p:blipFill>
          <a:blip r:embed="rId2"/>
          <a:stretch>
            <a:fillRect/>
          </a:stretch>
        </p:blipFill>
        <p:spPr>
          <a:xfrm>
            <a:off x="1380228" y="1446062"/>
            <a:ext cx="9161252" cy="4704571"/>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353800" y="6150633"/>
            <a:ext cx="838200" cy="675679"/>
          </a:xfrm>
          <a:prstGeom prst="rect">
            <a:avLst/>
          </a:prstGeom>
          <a:noFill/>
          <a:ln>
            <a:noFill/>
          </a:ln>
        </p:spPr>
      </p:pic>
    </p:spTree>
    <p:extLst>
      <p:ext uri="{BB962C8B-B14F-4D97-AF65-F5344CB8AC3E}">
        <p14:creationId xmlns:p14="http://schemas.microsoft.com/office/powerpoint/2010/main" val="2475358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LEAVE REQUEST – APPROVAL MODULE</a:t>
            </a:r>
          </a:p>
        </p:txBody>
      </p:sp>
      <p:pic>
        <p:nvPicPr>
          <p:cNvPr id="4" name="Content Placeholder 3"/>
          <p:cNvPicPr>
            <a:picLocks noGrp="1" noChangeAspect="1"/>
          </p:cNvPicPr>
          <p:nvPr>
            <p:ph idx="1"/>
          </p:nvPr>
        </p:nvPicPr>
        <p:blipFill>
          <a:blip r:embed="rId2"/>
          <a:stretch>
            <a:fillRect/>
          </a:stretch>
        </p:blipFill>
        <p:spPr>
          <a:xfrm>
            <a:off x="414068" y="1420183"/>
            <a:ext cx="10843404" cy="4661439"/>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28152720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POSTING APPROVAL MODULE</a:t>
            </a:r>
          </a:p>
        </p:txBody>
      </p:sp>
      <p:pic>
        <p:nvPicPr>
          <p:cNvPr id="4" name="Content Placeholder 3"/>
          <p:cNvPicPr>
            <a:picLocks noGrp="1" noChangeAspect="1"/>
          </p:cNvPicPr>
          <p:nvPr>
            <p:ph idx="1"/>
          </p:nvPr>
        </p:nvPicPr>
        <p:blipFill>
          <a:blip r:embed="rId2"/>
          <a:stretch>
            <a:fillRect/>
          </a:stretch>
        </p:blipFill>
        <p:spPr>
          <a:xfrm>
            <a:off x="838200" y="1602395"/>
            <a:ext cx="10515600" cy="4116918"/>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30793102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3821" y="140838"/>
            <a:ext cx="10515600" cy="601033"/>
          </a:xfrm>
        </p:spPr>
        <p:txBody>
          <a:bodyPr>
            <a:normAutofit/>
          </a:bodyPr>
          <a:lstStyle/>
          <a:p>
            <a:pPr algn="ctr"/>
            <a:r>
              <a:rPr lang="en-US" sz="3600" b="1" dirty="0"/>
              <a:t>OUTPUT MODULE – DASHBOARD</a:t>
            </a:r>
          </a:p>
        </p:txBody>
      </p:sp>
      <p:pic>
        <p:nvPicPr>
          <p:cNvPr id="4" name="Content Placeholder 3"/>
          <p:cNvPicPr>
            <a:picLocks noGrp="1"/>
          </p:cNvPicPr>
          <p:nvPr>
            <p:ph idx="1"/>
          </p:nvPr>
        </p:nvPicPr>
        <p:blipFill>
          <a:blip r:embed="rId2"/>
          <a:stretch>
            <a:fillRect/>
          </a:stretch>
        </p:blipFill>
        <p:spPr>
          <a:xfrm>
            <a:off x="293299" y="802258"/>
            <a:ext cx="11490384" cy="5667553"/>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246604" y="5958407"/>
            <a:ext cx="945396" cy="867905"/>
          </a:xfrm>
          <a:prstGeom prst="rect">
            <a:avLst/>
          </a:prstGeom>
          <a:noFill/>
          <a:ln>
            <a:noFill/>
          </a:ln>
        </p:spPr>
      </p:pic>
    </p:spTree>
    <p:extLst>
      <p:ext uri="{BB962C8B-B14F-4D97-AF65-F5344CB8AC3E}">
        <p14:creationId xmlns:p14="http://schemas.microsoft.com/office/powerpoint/2010/main" val="39468837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15661"/>
            <a:ext cx="10515600" cy="672860"/>
          </a:xfrm>
        </p:spPr>
        <p:txBody>
          <a:bodyPr>
            <a:normAutofit/>
          </a:bodyPr>
          <a:lstStyle/>
          <a:p>
            <a:pPr algn="ctr"/>
            <a:r>
              <a:rPr lang="en-US" sz="3600" b="1" dirty="0"/>
              <a:t>OUTPUT MODULE – OLAP CUBE</a:t>
            </a:r>
          </a:p>
        </p:txBody>
      </p:sp>
      <p:pic>
        <p:nvPicPr>
          <p:cNvPr id="4" name="Content Placeholder 3"/>
          <p:cNvPicPr>
            <a:picLocks noGrp="1"/>
          </p:cNvPicPr>
          <p:nvPr>
            <p:ph idx="1"/>
          </p:nvPr>
        </p:nvPicPr>
        <p:blipFill>
          <a:blip r:embed="rId2"/>
          <a:stretch>
            <a:fillRect/>
          </a:stretch>
        </p:blipFill>
        <p:spPr>
          <a:xfrm>
            <a:off x="431321" y="1173192"/>
            <a:ext cx="11059064" cy="5037827"/>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353800" y="6013342"/>
            <a:ext cx="838200" cy="812970"/>
          </a:xfrm>
          <a:prstGeom prst="rect">
            <a:avLst/>
          </a:prstGeom>
          <a:noFill/>
          <a:ln>
            <a:noFill/>
          </a:ln>
        </p:spPr>
      </p:pic>
    </p:spTree>
    <p:extLst>
      <p:ext uri="{BB962C8B-B14F-4D97-AF65-F5344CB8AC3E}">
        <p14:creationId xmlns:p14="http://schemas.microsoft.com/office/powerpoint/2010/main" val="38745036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6667" y="76201"/>
            <a:ext cx="10515600" cy="457200"/>
          </a:xfrm>
        </p:spPr>
        <p:txBody>
          <a:bodyPr>
            <a:normAutofit fontScale="90000"/>
          </a:bodyPr>
          <a:lstStyle/>
          <a:p>
            <a:pPr algn="ctr"/>
            <a:r>
              <a:rPr lang="en-US" sz="4000" b="1" dirty="0"/>
              <a:t>OUTSTANDINGS</a:t>
            </a:r>
          </a:p>
        </p:txBody>
      </p:sp>
      <p:sp>
        <p:nvSpPr>
          <p:cNvPr id="3" name="Content Placeholder 2"/>
          <p:cNvSpPr>
            <a:spLocks noGrp="1"/>
          </p:cNvSpPr>
          <p:nvPr>
            <p:ph idx="1"/>
          </p:nvPr>
        </p:nvSpPr>
        <p:spPr>
          <a:xfrm>
            <a:off x="656705" y="821267"/>
            <a:ext cx="10773295" cy="5770726"/>
          </a:xfrm>
        </p:spPr>
        <p:txBody>
          <a:bodyPr>
            <a:normAutofit fontScale="62500" lnSpcReduction="20000"/>
          </a:bodyPr>
          <a:lstStyle/>
          <a:p>
            <a:pPr marL="514350" indent="-514350" algn="just">
              <a:lnSpc>
                <a:spcPct val="120000"/>
              </a:lnSpc>
              <a:buFont typeface="+mj-lt"/>
              <a:buAutoNum type="arabicPeriod"/>
            </a:pPr>
            <a:r>
              <a:rPr lang="en-US" dirty="0"/>
              <a:t>Migration of current data into the new HRMIS application (Additional issues to be discussed – Need to clean current data before migration)</a:t>
            </a:r>
          </a:p>
          <a:p>
            <a:pPr marL="514350" indent="-514350" algn="just">
              <a:lnSpc>
                <a:spcPct val="120000"/>
              </a:lnSpc>
              <a:buFont typeface="+mj-lt"/>
              <a:buAutoNum type="arabicPeriod"/>
            </a:pPr>
            <a:r>
              <a:rPr lang="en-US" dirty="0"/>
              <a:t>Server and network/internet availability (Discussion with NITA for hosting a Virtual Server completed)</a:t>
            </a:r>
          </a:p>
          <a:p>
            <a:pPr marL="514350" indent="-514350" algn="just">
              <a:lnSpc>
                <a:spcPct val="120000"/>
              </a:lnSpc>
              <a:buFont typeface="+mj-lt"/>
              <a:buAutoNum type="arabicPeriod"/>
            </a:pPr>
            <a:r>
              <a:rPr lang="en-US" dirty="0"/>
              <a:t>Installation and training of staff at Head Office, RCC and Metros (Proposed and awaiting approval by OHLGS)</a:t>
            </a:r>
          </a:p>
          <a:p>
            <a:pPr marL="514350" indent="-514350" algn="just">
              <a:lnSpc>
                <a:spcPct val="120000"/>
              </a:lnSpc>
              <a:buFont typeface="+mj-lt"/>
              <a:buAutoNum type="arabicPeriod"/>
            </a:pPr>
            <a:r>
              <a:rPr lang="en-US" dirty="0"/>
              <a:t>Integration between Capacity Building framework and HRMIS</a:t>
            </a:r>
          </a:p>
          <a:p>
            <a:pPr marL="514350" indent="-514350" algn="just">
              <a:lnSpc>
                <a:spcPct val="120000"/>
              </a:lnSpc>
              <a:buFont typeface="+mj-lt"/>
              <a:buAutoNum type="arabicPeriod"/>
            </a:pPr>
            <a:r>
              <a:rPr lang="en-US" dirty="0"/>
              <a:t>Software has been completed</a:t>
            </a:r>
          </a:p>
          <a:p>
            <a:pPr marL="514350" indent="-514350" algn="just">
              <a:lnSpc>
                <a:spcPct val="120000"/>
              </a:lnSpc>
              <a:buFont typeface="+mj-lt"/>
              <a:buAutoNum type="arabicPeriod"/>
            </a:pPr>
            <a:r>
              <a:rPr lang="en-US" b="1" i="1" dirty="0">
                <a:solidFill>
                  <a:srgbClr val="FF0000"/>
                </a:solidFill>
              </a:rPr>
              <a:t>Test-Run to be commenced at three (3) levels </a:t>
            </a:r>
            <a:r>
              <a:rPr lang="mr-IN" b="1" i="1" dirty="0">
                <a:solidFill>
                  <a:srgbClr val="FF0000"/>
                </a:solidFill>
              </a:rPr>
              <a:t>–</a:t>
            </a:r>
            <a:r>
              <a:rPr lang="en-US" b="1" i="1" dirty="0">
                <a:solidFill>
                  <a:srgbClr val="FF0000"/>
                </a:solidFill>
              </a:rPr>
              <a:t> Head Office, RCC and Metro/Municipal</a:t>
            </a:r>
          </a:p>
          <a:p>
            <a:pPr marL="514350" indent="-514350" algn="just">
              <a:lnSpc>
                <a:spcPct val="120000"/>
              </a:lnSpc>
              <a:buFont typeface="+mj-lt"/>
              <a:buAutoNum type="arabicPeriod"/>
            </a:pPr>
            <a:r>
              <a:rPr lang="en-US" b="1" i="1" dirty="0">
                <a:solidFill>
                  <a:srgbClr val="FF0000"/>
                </a:solidFill>
              </a:rPr>
              <a:t>Full deployment in July </a:t>
            </a:r>
            <a:r>
              <a:rPr lang="mr-IN" b="1" i="1" dirty="0">
                <a:solidFill>
                  <a:srgbClr val="FF0000"/>
                </a:solidFill>
              </a:rPr>
              <a:t>–</a:t>
            </a:r>
            <a:r>
              <a:rPr lang="en-US" b="1" i="1" dirty="0">
                <a:solidFill>
                  <a:srgbClr val="FF0000"/>
                </a:solidFill>
              </a:rPr>
              <a:t> All MMDAs</a:t>
            </a:r>
          </a:p>
          <a:p>
            <a:pPr marL="514350" indent="-514350" algn="just">
              <a:lnSpc>
                <a:spcPct val="120000"/>
              </a:lnSpc>
              <a:buFont typeface="+mj-lt"/>
              <a:buAutoNum type="arabicPeriod"/>
            </a:pPr>
            <a:r>
              <a:rPr lang="en-US" b="1" i="1" dirty="0">
                <a:solidFill>
                  <a:srgbClr val="FF0000"/>
                </a:solidFill>
              </a:rPr>
              <a:t>OHLGS to procure fast-speed Internet connectivity at all levels (including </a:t>
            </a:r>
            <a:r>
              <a:rPr lang="en-US" b="1" i="1" dirty="0" err="1">
                <a:solidFill>
                  <a:srgbClr val="FF0000"/>
                </a:solidFill>
              </a:rPr>
              <a:t>wifi</a:t>
            </a:r>
            <a:r>
              <a:rPr lang="en-US" b="1" i="1" dirty="0">
                <a:solidFill>
                  <a:srgbClr val="FF0000"/>
                </a:solidFill>
              </a:rPr>
              <a:t> installation)</a:t>
            </a:r>
          </a:p>
          <a:p>
            <a:pPr marL="514350" indent="-514350" algn="just">
              <a:lnSpc>
                <a:spcPct val="120000"/>
              </a:lnSpc>
              <a:buFont typeface="+mj-lt"/>
              <a:buAutoNum type="arabicPeriod"/>
            </a:pPr>
            <a:r>
              <a:rPr lang="en-US" b="1" i="1" dirty="0">
                <a:solidFill>
                  <a:srgbClr val="FF0000"/>
                </a:solidFill>
              </a:rPr>
              <a:t>Activation of a secure website and email address for all relevant staff </a:t>
            </a:r>
          </a:p>
          <a:p>
            <a:pPr marL="514350" indent="-514350" algn="just">
              <a:lnSpc>
                <a:spcPct val="120000"/>
              </a:lnSpc>
              <a:buFont typeface="+mj-lt"/>
              <a:buAutoNum type="arabicPeriod"/>
            </a:pPr>
            <a:r>
              <a:rPr lang="en-US" b="1" i="1" dirty="0">
                <a:solidFill>
                  <a:srgbClr val="FF0000"/>
                </a:solidFill>
              </a:rPr>
              <a:t>Back-Stopping </a:t>
            </a:r>
            <a:r>
              <a:rPr lang="en-US" b="1" i="1" dirty="0" err="1">
                <a:solidFill>
                  <a:srgbClr val="FF0000"/>
                </a:solidFill>
              </a:rPr>
              <a:t>programme</a:t>
            </a:r>
            <a:r>
              <a:rPr lang="en-US" b="1" i="1" dirty="0">
                <a:solidFill>
                  <a:srgbClr val="FF0000"/>
                </a:solidFill>
              </a:rPr>
              <a:t> for the next 6 months after installation </a:t>
            </a:r>
          </a:p>
          <a:p>
            <a:pPr lvl="1" algn="just">
              <a:lnSpc>
                <a:spcPct val="120000"/>
              </a:lnSpc>
            </a:pPr>
            <a:r>
              <a:rPr lang="en-US" b="1" i="1" dirty="0">
                <a:solidFill>
                  <a:srgbClr val="FF0000"/>
                </a:solidFill>
              </a:rPr>
              <a:t>Training for HR/MIS Department at Head office</a:t>
            </a:r>
          </a:p>
          <a:p>
            <a:pPr lvl="1" algn="just">
              <a:lnSpc>
                <a:spcPct val="120000"/>
              </a:lnSpc>
            </a:pPr>
            <a:r>
              <a:rPr lang="en-US" b="1" i="1" dirty="0">
                <a:solidFill>
                  <a:srgbClr val="FF0000"/>
                </a:solidFill>
              </a:rPr>
              <a:t>Training all HR Heads in the use of the software</a:t>
            </a:r>
          </a:p>
          <a:p>
            <a:pPr lvl="1" algn="just">
              <a:lnSpc>
                <a:spcPct val="120000"/>
              </a:lnSpc>
            </a:pPr>
            <a:r>
              <a:rPr lang="en-US" b="1" i="1" dirty="0">
                <a:solidFill>
                  <a:srgbClr val="FF0000"/>
                </a:solidFill>
              </a:rPr>
              <a:t>Training all MIS staff in the use of the software</a:t>
            </a:r>
          </a:p>
          <a:p>
            <a:pPr lvl="1" algn="just">
              <a:lnSpc>
                <a:spcPct val="120000"/>
              </a:lnSpc>
            </a:pPr>
            <a:r>
              <a:rPr lang="en-US" b="1" i="1" dirty="0">
                <a:solidFill>
                  <a:srgbClr val="FF0000"/>
                </a:solidFill>
              </a:rPr>
              <a:t>Hands-on training at 4 </a:t>
            </a:r>
            <a:r>
              <a:rPr lang="en-US" b="1" i="1" dirty="0" err="1">
                <a:solidFill>
                  <a:srgbClr val="FF0000"/>
                </a:solidFill>
              </a:rPr>
              <a:t>centres</a:t>
            </a:r>
            <a:r>
              <a:rPr lang="en-US" b="1" i="1" dirty="0">
                <a:solidFill>
                  <a:srgbClr val="FF0000"/>
                </a:solidFill>
              </a:rPr>
              <a:t> (Northern, Middles, Eastern and Western)</a:t>
            </a:r>
          </a:p>
          <a:p>
            <a:pPr lvl="1"/>
            <a:endParaRPr lang="en-US" dirty="0"/>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1353800" y="6059837"/>
            <a:ext cx="838200" cy="766475"/>
          </a:xfrm>
          <a:prstGeom prst="rect">
            <a:avLst/>
          </a:prstGeom>
          <a:noFill/>
          <a:ln>
            <a:noFill/>
          </a:ln>
        </p:spPr>
      </p:pic>
    </p:spTree>
    <p:extLst>
      <p:ext uri="{BB962C8B-B14F-4D97-AF65-F5344CB8AC3E}">
        <p14:creationId xmlns:p14="http://schemas.microsoft.com/office/powerpoint/2010/main" val="7972331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HRMIS Next Steps</a:t>
            </a:r>
            <a:br>
              <a:rPr lang="en-US" dirty="0"/>
            </a:br>
            <a:r>
              <a:rPr lang="en-US" sz="3600" b="0" dirty="0"/>
              <a:t>Questions and wrap-up</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20331" y="1825625"/>
            <a:ext cx="4351338" cy="4351338"/>
          </a:xfrm>
          <a:prstGeom prst="rect">
            <a:avLst/>
          </a:prstGeo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11353800" y="6044339"/>
            <a:ext cx="838200" cy="781973"/>
          </a:xfrm>
          <a:prstGeom prst="rect">
            <a:avLst/>
          </a:prstGeom>
          <a:noFill/>
          <a:ln>
            <a:noFill/>
          </a:ln>
        </p:spPr>
      </p:pic>
    </p:spTree>
    <p:extLst>
      <p:ext uri="{BB962C8B-B14F-4D97-AF65-F5344CB8AC3E}">
        <p14:creationId xmlns:p14="http://schemas.microsoft.com/office/powerpoint/2010/main" val="33273904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TotalTime>
  <Words>1109</Words>
  <Application>Microsoft Macintosh PowerPoint</Application>
  <PresentationFormat>Widescreen</PresentationFormat>
  <Paragraphs>141</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Mangal</vt:lpstr>
      <vt:lpstr>Office Theme</vt:lpstr>
      <vt:lpstr>    Online HR Software Application  for  Office of the Head of Local Government Service (OHLGS)  For Newly Recruited Staff of the Ghana Local Government Service AH Hotel Accra  02-10-2018 </vt:lpstr>
      <vt:lpstr>TERMS OF REFERENCE</vt:lpstr>
      <vt:lpstr>METHODOLOGY </vt:lpstr>
      <vt:lpstr>SCOPE</vt:lpstr>
      <vt:lpstr>OUR UNDERSTANDING OF THE ASSIGNMENT</vt:lpstr>
      <vt:lpstr>Our Approach </vt:lpstr>
      <vt:lpstr>CONCEPTUAL FRAMEWORK</vt:lpstr>
      <vt:lpstr>TECHNICAL ASPECT</vt:lpstr>
      <vt:lpstr>WORK DONE / STATUS OF WORK</vt:lpstr>
      <vt:lpstr>PowerPoint Presentation</vt:lpstr>
      <vt:lpstr>MMDA SETUP MODULE</vt:lpstr>
      <vt:lpstr>IDENTIFICATION AND BIO DATA MODULE</vt:lpstr>
      <vt:lpstr>LEAVE REQUEST MODULE</vt:lpstr>
      <vt:lpstr>POSTING REQUEST MODULE</vt:lpstr>
      <vt:lpstr>LEAVE REQUEST – APPROVAL MODULE</vt:lpstr>
      <vt:lpstr>POSTING APPROVAL MODULE</vt:lpstr>
      <vt:lpstr>OUTPUT MODULE – DASHBOARD</vt:lpstr>
      <vt:lpstr>OUTPUT MODULE – OLAP CUBE</vt:lpstr>
      <vt:lpstr>OUTSTANDINGS</vt:lpstr>
      <vt:lpstr>HRMIS Next Steps Questions and wrap-up</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of Online HR Software Application for Office of the Head of Local Government Service (OHLGS)</dc:title>
  <dc:creator>Microsoft Office User</dc:creator>
  <cp:lastModifiedBy>Microsoft Office User</cp:lastModifiedBy>
  <cp:revision>7</cp:revision>
  <dcterms:created xsi:type="dcterms:W3CDTF">2018-10-02T08:58:22Z</dcterms:created>
  <dcterms:modified xsi:type="dcterms:W3CDTF">2018-10-02T10:09:50Z</dcterms:modified>
</cp:coreProperties>
</file>