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57" r:id="rId3"/>
    <p:sldId id="271" r:id="rId4"/>
    <p:sldId id="272" r:id="rId5"/>
    <p:sldId id="273" r:id="rId6"/>
    <p:sldId id="274" r:id="rId7"/>
    <p:sldId id="275" r:id="rId8"/>
    <p:sldId id="276" r:id="rId9"/>
    <p:sldId id="277" r:id="rId10"/>
    <p:sldId id="278" r:id="rId11"/>
    <p:sldId id="279" r:id="rId12"/>
    <p:sldId id="280" r:id="rId13"/>
    <p:sldId id="281" r:id="rId14"/>
    <p:sldId id="282" r:id="rId15"/>
    <p:sldId id="283" r:id="rId16"/>
    <p:sldId id="298"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434" autoAdjust="0"/>
  </p:normalViewPr>
  <p:slideViewPr>
    <p:cSldViewPr snapToGrid="0">
      <p:cViewPr varScale="1">
        <p:scale>
          <a:sx n="45" d="100"/>
          <a:sy n="45" d="100"/>
        </p:scale>
        <p:origin x="2238" y="60"/>
      </p:cViewPr>
      <p:guideLst/>
    </p:cSldViewPr>
  </p:slideViewPr>
  <p:notesTextViewPr>
    <p:cViewPr>
      <p:scale>
        <a:sx n="1" d="1"/>
        <a:sy n="1" d="1"/>
      </p:scale>
      <p:origin x="0" y="0"/>
    </p:cViewPr>
  </p:notesTextViewPr>
  <p:sorterViewPr>
    <p:cViewPr>
      <p:scale>
        <a:sx n="100" d="100"/>
        <a:sy n="100" d="100"/>
      </p:scale>
      <p:origin x="0" y="-978"/>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B780910-0F15-4B80-9B4D-C297048FF169}" type="datetimeFigureOut">
              <a:rPr lang="en-US" smtClean="0"/>
              <a:t>9/27/2018</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DF6FE79-D7ED-4385-A2D1-A7DDA96390A2}" type="slidenum">
              <a:rPr lang="en-US" smtClean="0"/>
              <a:t>‹#›</a:t>
            </a:fld>
            <a:endParaRPr lang="en-US"/>
          </a:p>
        </p:txBody>
      </p:sp>
    </p:spTree>
    <p:extLst>
      <p:ext uri="{BB962C8B-B14F-4D97-AF65-F5344CB8AC3E}">
        <p14:creationId xmlns:p14="http://schemas.microsoft.com/office/powerpoint/2010/main" val="10856296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9ECCF4C-81AD-4AFE-AE51-A1852031390F}" type="datetimeFigureOut">
              <a:rPr lang="en-US" smtClean="0"/>
              <a:t>9/27/2018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5B1F59-6BA0-4E11-BC53-B284F353A9A7}" type="slidenum">
              <a:rPr lang="en-US" smtClean="0"/>
              <a:t>‹#›</a:t>
            </a:fld>
            <a:endParaRPr lang="en-US"/>
          </a:p>
        </p:txBody>
      </p:sp>
    </p:spTree>
    <p:extLst>
      <p:ext uri="{BB962C8B-B14F-4D97-AF65-F5344CB8AC3E}">
        <p14:creationId xmlns:p14="http://schemas.microsoft.com/office/powerpoint/2010/main" val="10568408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9ECCF4C-81AD-4AFE-AE51-A1852031390F}" type="datetimeFigureOut">
              <a:rPr lang="en-US" smtClean="0"/>
              <a:t>9/27/2018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5B1F59-6BA0-4E11-BC53-B284F353A9A7}" type="slidenum">
              <a:rPr lang="en-US" smtClean="0"/>
              <a:t>‹#›</a:t>
            </a:fld>
            <a:endParaRPr lang="en-US"/>
          </a:p>
        </p:txBody>
      </p:sp>
    </p:spTree>
    <p:extLst>
      <p:ext uri="{BB962C8B-B14F-4D97-AF65-F5344CB8AC3E}">
        <p14:creationId xmlns:p14="http://schemas.microsoft.com/office/powerpoint/2010/main" val="35259365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9ECCF4C-81AD-4AFE-AE51-A1852031390F}" type="datetimeFigureOut">
              <a:rPr lang="en-US" smtClean="0"/>
              <a:t>9/27/2018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5B1F59-6BA0-4E11-BC53-B284F353A9A7}" type="slidenum">
              <a:rPr lang="en-US" smtClean="0"/>
              <a:t>‹#›</a:t>
            </a:fld>
            <a:endParaRPr lang="en-US"/>
          </a:p>
        </p:txBody>
      </p:sp>
    </p:spTree>
    <p:extLst>
      <p:ext uri="{BB962C8B-B14F-4D97-AF65-F5344CB8AC3E}">
        <p14:creationId xmlns:p14="http://schemas.microsoft.com/office/powerpoint/2010/main" val="31805269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9ECCF4C-81AD-4AFE-AE51-A1852031390F}" type="datetimeFigureOut">
              <a:rPr lang="en-US" smtClean="0"/>
              <a:t>9/27/2018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05B1F59-6BA0-4E11-BC53-B284F353A9A7}" type="slidenum">
              <a:rPr lang="en-US" smtClean="0"/>
              <a:t>‹#›</a:t>
            </a:fld>
            <a:endParaRPr lang="en-US"/>
          </a:p>
        </p:txBody>
      </p:sp>
    </p:spTree>
    <p:extLst>
      <p:ext uri="{BB962C8B-B14F-4D97-AF65-F5344CB8AC3E}">
        <p14:creationId xmlns:p14="http://schemas.microsoft.com/office/powerpoint/2010/main" val="21913731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9ECCF4C-81AD-4AFE-AE51-A1852031390F}" type="datetimeFigureOut">
              <a:rPr lang="en-US" smtClean="0"/>
              <a:t>9/27/2018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05B1F59-6BA0-4E11-BC53-B284F353A9A7}" type="slidenum">
              <a:rPr lang="en-US" smtClean="0"/>
              <a:t>‹#›</a:t>
            </a:fld>
            <a:endParaRPr lang="en-US"/>
          </a:p>
        </p:txBody>
      </p:sp>
    </p:spTree>
    <p:extLst>
      <p:ext uri="{BB962C8B-B14F-4D97-AF65-F5344CB8AC3E}">
        <p14:creationId xmlns:p14="http://schemas.microsoft.com/office/powerpoint/2010/main" val="25018476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9ECCF4C-81AD-4AFE-AE51-A1852031390F}" type="datetimeFigureOut">
              <a:rPr lang="en-US" smtClean="0"/>
              <a:t>9/27/2018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05B1F59-6BA0-4E11-BC53-B284F353A9A7}" type="slidenum">
              <a:rPr lang="en-US" smtClean="0"/>
              <a:t>‹#›</a:t>
            </a:fld>
            <a:endParaRPr lang="en-US"/>
          </a:p>
        </p:txBody>
      </p:sp>
    </p:spTree>
    <p:extLst>
      <p:ext uri="{BB962C8B-B14F-4D97-AF65-F5344CB8AC3E}">
        <p14:creationId xmlns:p14="http://schemas.microsoft.com/office/powerpoint/2010/main" val="32818445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ECCF4C-81AD-4AFE-AE51-A1852031390F}" type="datetimeFigureOut">
              <a:rPr lang="en-US" smtClean="0"/>
              <a:t>9/27/2018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05B1F59-6BA0-4E11-BC53-B284F353A9A7}" type="slidenum">
              <a:rPr lang="en-US" smtClean="0"/>
              <a:t>‹#›</a:t>
            </a:fld>
            <a:endParaRPr lang="en-US"/>
          </a:p>
        </p:txBody>
      </p:sp>
    </p:spTree>
    <p:extLst>
      <p:ext uri="{BB962C8B-B14F-4D97-AF65-F5344CB8AC3E}">
        <p14:creationId xmlns:p14="http://schemas.microsoft.com/office/powerpoint/2010/main" val="28793471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9ECCF4C-81AD-4AFE-AE51-A1852031390F}" type="datetimeFigureOut">
              <a:rPr lang="en-US" smtClean="0"/>
              <a:t>9/27/2018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05B1F59-6BA0-4E11-BC53-B284F353A9A7}" type="slidenum">
              <a:rPr lang="en-US" smtClean="0"/>
              <a:t>‹#›</a:t>
            </a:fld>
            <a:endParaRPr lang="en-US"/>
          </a:p>
        </p:txBody>
      </p:sp>
    </p:spTree>
    <p:extLst>
      <p:ext uri="{BB962C8B-B14F-4D97-AF65-F5344CB8AC3E}">
        <p14:creationId xmlns:p14="http://schemas.microsoft.com/office/powerpoint/2010/main" val="18711162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9ECCF4C-81AD-4AFE-AE51-A1852031390F}" type="datetimeFigureOut">
              <a:rPr lang="en-US" smtClean="0"/>
              <a:t>9/27/2018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05B1F59-6BA0-4E11-BC53-B284F353A9A7}" type="slidenum">
              <a:rPr lang="en-US" smtClean="0"/>
              <a:t>‹#›</a:t>
            </a:fld>
            <a:endParaRPr lang="en-US"/>
          </a:p>
        </p:txBody>
      </p:sp>
    </p:spTree>
    <p:extLst>
      <p:ext uri="{BB962C8B-B14F-4D97-AF65-F5344CB8AC3E}">
        <p14:creationId xmlns:p14="http://schemas.microsoft.com/office/powerpoint/2010/main" val="25141199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9ECCF4C-81AD-4AFE-AE51-A1852031390F}" type="datetimeFigureOut">
              <a:rPr lang="en-US" smtClean="0"/>
              <a:t>9/27/2018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5B1F59-6BA0-4E11-BC53-B284F353A9A7}" type="slidenum">
              <a:rPr lang="en-US" smtClean="0"/>
              <a:t>‹#›</a:t>
            </a:fld>
            <a:endParaRPr lang="en-US"/>
          </a:p>
        </p:txBody>
      </p:sp>
    </p:spTree>
    <p:extLst>
      <p:ext uri="{BB962C8B-B14F-4D97-AF65-F5344CB8AC3E}">
        <p14:creationId xmlns:p14="http://schemas.microsoft.com/office/powerpoint/2010/main" val="19380107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9ECCF4C-81AD-4AFE-AE51-A1852031390F}" type="datetimeFigureOut">
              <a:rPr lang="en-US" smtClean="0"/>
              <a:t>9/27/2018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05B1F59-6BA0-4E11-BC53-B284F353A9A7}" type="slidenum">
              <a:rPr lang="en-US" smtClean="0"/>
              <a:t>‹#›</a:t>
            </a:fld>
            <a:endParaRPr lang="en-US"/>
          </a:p>
        </p:txBody>
      </p:sp>
    </p:spTree>
    <p:extLst>
      <p:ext uri="{BB962C8B-B14F-4D97-AF65-F5344CB8AC3E}">
        <p14:creationId xmlns:p14="http://schemas.microsoft.com/office/powerpoint/2010/main" val="30167711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9ECCF4C-81AD-4AFE-AE51-A1852031390F}" type="datetimeFigureOut">
              <a:rPr lang="en-US" smtClean="0"/>
              <a:t>9/27/2018</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05B1F59-6BA0-4E11-BC53-B284F353A9A7}" type="slidenum">
              <a:rPr lang="en-US" smtClean="0"/>
              <a:t>‹#›</a:t>
            </a:fld>
            <a:endParaRPr lang="en-US"/>
          </a:p>
        </p:txBody>
      </p:sp>
    </p:spTree>
    <p:extLst>
      <p:ext uri="{BB962C8B-B14F-4D97-AF65-F5344CB8AC3E}">
        <p14:creationId xmlns:p14="http://schemas.microsoft.com/office/powerpoint/2010/main" val="20628856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81053"/>
            <a:ext cx="12192000" cy="7039053"/>
          </a:xfrm>
          <a:prstGeom prst="rect">
            <a:avLst/>
          </a:prstGeom>
        </p:spPr>
      </p:pic>
      <p:sp>
        <p:nvSpPr>
          <p:cNvPr id="2" name="Title 1"/>
          <p:cNvSpPr>
            <a:spLocks noGrp="1"/>
          </p:cNvSpPr>
          <p:nvPr>
            <p:ph type="ctrTitle"/>
          </p:nvPr>
        </p:nvSpPr>
        <p:spPr>
          <a:xfrm>
            <a:off x="514066" y="-40472"/>
            <a:ext cx="11163867" cy="4366040"/>
          </a:xfrm>
        </p:spPr>
        <p:txBody>
          <a:bodyPr>
            <a:noAutofit/>
          </a:bodyPr>
          <a:lstStyle/>
          <a:p>
            <a:r>
              <a:rPr lang="en-US" sz="3600" b="1" dirty="0">
                <a:latin typeface="Garamond" panose="02020404030301010803" pitchFamily="18" charset="0"/>
              </a:rPr>
              <a:t>MODULE 30</a:t>
            </a:r>
            <a:br>
              <a:rPr lang="en-US" sz="3600" b="1" dirty="0">
                <a:latin typeface="Garamond" panose="02020404030301010803" pitchFamily="18" charset="0"/>
              </a:rPr>
            </a:br>
            <a:r>
              <a:rPr lang="en-US" sz="3600" b="1" dirty="0">
                <a:latin typeface="Garamond" panose="02020404030301010803" pitchFamily="18" charset="0"/>
              </a:rPr>
              <a:t> </a:t>
            </a:r>
            <a:br>
              <a:rPr lang="en-US" sz="3600" b="1" dirty="0">
                <a:latin typeface="Garamond" panose="02020404030301010803" pitchFamily="18" charset="0"/>
              </a:rPr>
            </a:br>
            <a:r>
              <a:rPr lang="en-US" sz="3200" b="1" dirty="0">
                <a:latin typeface="Garamond" panose="02020404030301010803" pitchFamily="18" charset="0"/>
              </a:rPr>
              <a:t>THE ROLE OF METROPOLITAN, MUNICIPAL AND DISTRICT ASSEMBLIES (MMDAs) AS STIPULATED IN THE LOCAL GOVERNANCE ACT 936</a:t>
            </a:r>
            <a:endParaRPr lang="en-US" sz="3600" b="1" dirty="0">
              <a:latin typeface="Garamond" panose="02020404030301010803" pitchFamily="18" charset="0"/>
            </a:endParaRPr>
          </a:p>
        </p:txBody>
      </p:sp>
      <p:grpSp>
        <p:nvGrpSpPr>
          <p:cNvPr id="12" name="Group 11"/>
          <p:cNvGrpSpPr/>
          <p:nvPr/>
        </p:nvGrpSpPr>
        <p:grpSpPr>
          <a:xfrm>
            <a:off x="38238" y="6369662"/>
            <a:ext cx="11913125" cy="369332"/>
            <a:chOff x="38238" y="6369662"/>
            <a:chExt cx="11913125" cy="369332"/>
          </a:xfrm>
        </p:grpSpPr>
        <p:sp>
          <p:nvSpPr>
            <p:cNvPr id="9" name="TextBox 8"/>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10"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11" name="TextBox 10"/>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30</a:t>
              </a:r>
              <a:endParaRPr lang="en-US" dirty="0">
                <a:solidFill>
                  <a:schemeClr val="bg1"/>
                </a:solidFill>
              </a:endParaRPr>
            </a:p>
          </p:txBody>
        </p:sp>
      </p:grpSp>
    </p:spTree>
    <p:extLst>
      <p:ext uri="{BB962C8B-B14F-4D97-AF65-F5344CB8AC3E}">
        <p14:creationId xmlns:p14="http://schemas.microsoft.com/office/powerpoint/2010/main" val="27920181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10"/>
          <p:cNvGrpSpPr/>
          <p:nvPr/>
        </p:nvGrpSpPr>
        <p:grpSpPr>
          <a:xfrm>
            <a:off x="0" y="-160421"/>
            <a:ext cx="12192000" cy="7039053"/>
            <a:chOff x="0" y="-160421"/>
            <a:chExt cx="12192000" cy="7039053"/>
          </a:xfrm>
        </p:grpSpPr>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cxnSp>
          <p:nvCxnSpPr>
            <p:cNvPr id="6" name="Straight Connector 5"/>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7" name="Group 6"/>
            <p:cNvGrpSpPr/>
            <p:nvPr/>
          </p:nvGrpSpPr>
          <p:grpSpPr>
            <a:xfrm>
              <a:off x="38238" y="6369662"/>
              <a:ext cx="11913125" cy="369332"/>
              <a:chOff x="38238" y="6369662"/>
              <a:chExt cx="11913125" cy="369332"/>
            </a:xfrm>
          </p:grpSpPr>
          <p:sp>
            <p:nvSpPr>
              <p:cNvPr id="8" name="TextBox 7"/>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9"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10" name="TextBox 9"/>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30</a:t>
                </a:r>
                <a:endParaRPr lang="en-US" dirty="0">
                  <a:solidFill>
                    <a:schemeClr val="bg1"/>
                  </a:solidFill>
                </a:endParaRPr>
              </a:p>
            </p:txBody>
          </p:sp>
        </p:grpSp>
      </p:grpSp>
      <p:sp>
        <p:nvSpPr>
          <p:cNvPr id="2" name="Title 1"/>
          <p:cNvSpPr>
            <a:spLocks noGrp="1"/>
          </p:cNvSpPr>
          <p:nvPr>
            <p:ph type="title"/>
          </p:nvPr>
        </p:nvSpPr>
        <p:spPr>
          <a:xfrm>
            <a:off x="790074" y="333042"/>
            <a:ext cx="10515600" cy="1031544"/>
          </a:xfrm>
        </p:spPr>
        <p:txBody>
          <a:bodyPr>
            <a:normAutofit/>
          </a:bodyPr>
          <a:lstStyle/>
          <a:p>
            <a:pPr algn="ctr"/>
            <a:r>
              <a:rPr lang="en-US" sz="3600" b="1" dirty="0">
                <a:latin typeface="Garamond" panose="02020404030301010803" pitchFamily="18" charset="0"/>
              </a:rPr>
              <a:t>MODULE OBJECTIVES</a:t>
            </a:r>
          </a:p>
        </p:txBody>
      </p:sp>
      <p:sp>
        <p:nvSpPr>
          <p:cNvPr id="3" name="Content Placeholder 2"/>
          <p:cNvSpPr>
            <a:spLocks noGrp="1"/>
          </p:cNvSpPr>
          <p:nvPr>
            <p:ph idx="1"/>
          </p:nvPr>
        </p:nvSpPr>
        <p:spPr>
          <a:xfrm>
            <a:off x="838200" y="1488743"/>
            <a:ext cx="10776284" cy="4351338"/>
          </a:xfrm>
        </p:spPr>
        <p:txBody>
          <a:bodyPr>
            <a:normAutofit/>
          </a:bodyPr>
          <a:lstStyle/>
          <a:p>
            <a:pPr algn="just">
              <a:buClr>
                <a:schemeClr val="accent6">
                  <a:lumMod val="75000"/>
                </a:schemeClr>
              </a:buClr>
              <a:buFont typeface="Wingdings" panose="05000000000000000000" pitchFamily="2" charset="2"/>
              <a:buChar char="q"/>
            </a:pPr>
            <a:r>
              <a:rPr lang="en-GB" dirty="0">
                <a:latin typeface="Garamond" panose="02020404030301010803" pitchFamily="18" charset="0"/>
              </a:rPr>
              <a:t>By the end of this module, participants will be able to:</a:t>
            </a:r>
            <a:endParaRPr lang="en-US" dirty="0">
              <a:latin typeface="Garamond" panose="02020404030301010803" pitchFamily="18" charset="0"/>
              <a:ea typeface="Arial Unicode MS" panose="020B0604020202020204" pitchFamily="34" charset="-128"/>
              <a:cs typeface="Arial Unicode MS" panose="020B0604020202020204" pitchFamily="34" charset="-128"/>
            </a:endParaRPr>
          </a:p>
          <a:p>
            <a:pPr lvl="1" algn="just">
              <a:buClr>
                <a:schemeClr val="accent6">
                  <a:lumMod val="75000"/>
                </a:schemeClr>
              </a:buClr>
            </a:pPr>
            <a:r>
              <a:rPr lang="en-US" sz="2800" dirty="0">
                <a:latin typeface="Garamond" panose="02020404030301010803" pitchFamily="18" charset="0"/>
                <a:ea typeface="Arial Unicode MS" panose="020B0604020202020204" pitchFamily="34" charset="-128"/>
                <a:cs typeface="Arial Unicode MS" panose="020B0604020202020204" pitchFamily="34" charset="-128"/>
              </a:rPr>
              <a:t>  Explain the creation of Metropolitan, Municipal and Districts   	Assemblies (MMDAs)</a:t>
            </a:r>
          </a:p>
          <a:p>
            <a:pPr lvl="1" algn="just">
              <a:buClr>
                <a:schemeClr val="accent6">
                  <a:lumMod val="75000"/>
                </a:schemeClr>
              </a:buClr>
            </a:pPr>
            <a:r>
              <a:rPr lang="en-US" sz="2800" dirty="0">
                <a:latin typeface="Garamond" panose="02020404030301010803" pitchFamily="18" charset="0"/>
                <a:ea typeface="Arial Unicode MS" panose="020B0604020202020204" pitchFamily="34" charset="-128"/>
                <a:cs typeface="Arial Unicode MS" panose="020B0604020202020204" pitchFamily="34" charset="-128"/>
              </a:rPr>
              <a:t>  Describe the functions of MMDAs</a:t>
            </a:r>
          </a:p>
          <a:p>
            <a:pPr lvl="1" algn="just">
              <a:buClr>
                <a:schemeClr val="accent6">
                  <a:lumMod val="75000"/>
                </a:schemeClr>
              </a:buClr>
            </a:pPr>
            <a:r>
              <a:rPr lang="en-US" sz="2800" dirty="0">
                <a:latin typeface="Garamond" panose="02020404030301010803" pitchFamily="18" charset="0"/>
                <a:ea typeface="Arial Unicode MS" panose="020B0604020202020204" pitchFamily="34" charset="-128"/>
                <a:cs typeface="Arial Unicode MS" panose="020B0604020202020204" pitchFamily="34" charset="-128"/>
              </a:rPr>
              <a:t>  Explain the procurement processes and tender procedures at 	MMDAs</a:t>
            </a:r>
          </a:p>
          <a:p>
            <a:pPr lvl="1" algn="just">
              <a:buClr>
                <a:schemeClr val="accent6">
                  <a:lumMod val="75000"/>
                </a:schemeClr>
              </a:buClr>
            </a:pPr>
            <a:r>
              <a:rPr lang="en-US" sz="2800" dirty="0">
                <a:latin typeface="Garamond" panose="02020404030301010803" pitchFamily="18" charset="0"/>
                <a:ea typeface="Arial Unicode MS" panose="020B0604020202020204" pitchFamily="34" charset="-128"/>
                <a:cs typeface="Arial Unicode MS" panose="020B0604020202020204" pitchFamily="34" charset="-128"/>
              </a:rPr>
              <a:t>  Describe the Procurement Structure at the MMDA Levels</a:t>
            </a:r>
          </a:p>
        </p:txBody>
      </p:sp>
    </p:spTree>
    <p:extLst>
      <p:ext uri="{BB962C8B-B14F-4D97-AF65-F5344CB8AC3E}">
        <p14:creationId xmlns:p14="http://schemas.microsoft.com/office/powerpoint/2010/main" val="29909175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sp>
        <p:nvSpPr>
          <p:cNvPr id="18" name="Title 1"/>
          <p:cNvSpPr txBox="1">
            <a:spLocks/>
          </p:cNvSpPr>
          <p:nvPr/>
        </p:nvSpPr>
        <p:spPr>
          <a:xfrm>
            <a:off x="481263" y="301113"/>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000" b="1" dirty="0">
                <a:latin typeface="Garamond" panose="02020404030301010803" pitchFamily="18" charset="0"/>
                <a:ea typeface="Arial Unicode MS" panose="020B0604020202020204" pitchFamily="34" charset="-128"/>
                <a:cs typeface="Arial Unicode MS" panose="020B0604020202020204" pitchFamily="34" charset="-128"/>
              </a:rPr>
              <a:t> </a:t>
            </a:r>
            <a:r>
              <a:rPr lang="en-US" sz="2400" b="1" dirty="0">
                <a:latin typeface="Garamond" panose="02020404030301010803" pitchFamily="18" charset="0"/>
                <a:ea typeface="Arial Unicode MS" panose="020B0604020202020204" pitchFamily="34" charset="-128"/>
                <a:cs typeface="Arial Unicode MS" panose="020B0604020202020204" pitchFamily="34" charset="-128"/>
              </a:rPr>
              <a:t>THE LOCAL GOVERNANCE ACT, 2016 (ACT 936) </a:t>
            </a:r>
          </a:p>
        </p:txBody>
      </p:sp>
      <p:sp>
        <p:nvSpPr>
          <p:cNvPr id="19" name="Content Placeholder 2"/>
          <p:cNvSpPr txBox="1">
            <a:spLocks/>
          </p:cNvSpPr>
          <p:nvPr/>
        </p:nvSpPr>
        <p:spPr>
          <a:xfrm>
            <a:off x="810904" y="1209825"/>
            <a:ext cx="10515600" cy="474128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chemeClr val="accent6">
                  <a:lumMod val="75000"/>
                </a:schemeClr>
              </a:buClr>
              <a:buFont typeface="Wingdings" panose="05000000000000000000" pitchFamily="2" charset="2"/>
              <a:buChar char="q"/>
            </a:pPr>
            <a:r>
              <a:rPr lang="en-US" sz="2400" dirty="0">
                <a:latin typeface="Garamond" panose="02020404030301010803" pitchFamily="18" charset="0"/>
                <a:ea typeface="Arial Unicode MS" panose="020B0604020202020204" pitchFamily="34" charset="-128"/>
                <a:cs typeface="Arial Unicode MS" panose="020B0604020202020204" pitchFamily="34" charset="-128"/>
              </a:rPr>
              <a:t> Districts are usually created by The President by an Executive Instrument based on the recommendations of the Electoral Commission. </a:t>
            </a:r>
          </a:p>
          <a:p>
            <a:pPr>
              <a:buClr>
                <a:schemeClr val="accent6">
                  <a:lumMod val="75000"/>
                </a:schemeClr>
              </a:buClr>
              <a:buFont typeface="Wingdings" panose="05000000000000000000" pitchFamily="2" charset="2"/>
              <a:buChar char="q"/>
            </a:pPr>
            <a:r>
              <a:rPr lang="en-US" sz="2400" dirty="0">
                <a:latin typeface="Garamond" panose="02020404030301010803" pitchFamily="18" charset="0"/>
                <a:ea typeface="Arial Unicode MS" panose="020B0604020202020204" pitchFamily="34" charset="-128"/>
                <a:cs typeface="Arial Unicode MS" panose="020B0604020202020204" pitchFamily="34" charset="-128"/>
              </a:rPr>
              <a:t> One of the key factors for declaring an area as District, Municipality or Metropolis is the population. The minimum population requirements are:</a:t>
            </a:r>
          </a:p>
          <a:p>
            <a:pPr lvl="1">
              <a:buClr>
                <a:schemeClr val="accent6">
                  <a:lumMod val="75000"/>
                </a:schemeClr>
              </a:buClr>
            </a:pPr>
            <a:r>
              <a:rPr lang="en-US" dirty="0">
                <a:latin typeface="Garamond" panose="02020404030301010803" pitchFamily="18" charset="0"/>
                <a:ea typeface="Arial Unicode MS" panose="020B0604020202020204" pitchFamily="34" charset="-128"/>
                <a:cs typeface="Arial Unicode MS" panose="020B0604020202020204" pitchFamily="34" charset="-128"/>
              </a:rPr>
              <a:t>District			75,000 and above</a:t>
            </a:r>
          </a:p>
          <a:p>
            <a:pPr lvl="1">
              <a:buClr>
                <a:schemeClr val="accent6">
                  <a:lumMod val="75000"/>
                </a:schemeClr>
              </a:buClr>
            </a:pPr>
            <a:r>
              <a:rPr lang="en-US" dirty="0">
                <a:latin typeface="Garamond" panose="02020404030301010803" pitchFamily="18" charset="0"/>
                <a:ea typeface="Arial Unicode MS" panose="020B0604020202020204" pitchFamily="34" charset="-128"/>
                <a:cs typeface="Arial Unicode MS" panose="020B0604020202020204" pitchFamily="34" charset="-128"/>
              </a:rPr>
              <a:t>Municipality		95,000 and above</a:t>
            </a:r>
          </a:p>
          <a:p>
            <a:pPr lvl="1">
              <a:buClr>
                <a:schemeClr val="accent6">
                  <a:lumMod val="75000"/>
                </a:schemeClr>
              </a:buClr>
            </a:pPr>
            <a:r>
              <a:rPr lang="en-US" dirty="0">
                <a:latin typeface="Garamond" panose="02020404030301010803" pitchFamily="18" charset="0"/>
                <a:ea typeface="Arial Unicode MS" panose="020B0604020202020204" pitchFamily="34" charset="-128"/>
                <a:cs typeface="Arial Unicode MS" panose="020B0604020202020204" pitchFamily="34" charset="-128"/>
              </a:rPr>
              <a:t>Metropolis		250,000 and above</a:t>
            </a:r>
          </a:p>
          <a:p>
            <a:pPr>
              <a:buClr>
                <a:schemeClr val="accent6">
                  <a:lumMod val="75000"/>
                </a:schemeClr>
              </a:buClr>
              <a:buFont typeface="Wingdings" panose="05000000000000000000" pitchFamily="2" charset="2"/>
              <a:buChar char="q"/>
            </a:pPr>
            <a:r>
              <a:rPr lang="en-US" sz="2400" dirty="0">
                <a:latin typeface="Garamond" panose="02020404030301010803" pitchFamily="18" charset="0"/>
                <a:ea typeface="Arial Unicode MS" panose="020B0604020202020204" pitchFamily="34" charset="-128"/>
                <a:cs typeface="Arial Unicode MS" panose="020B0604020202020204" pitchFamily="34" charset="-128"/>
              </a:rPr>
              <a:t> In addition to population, geographical contiguity and economic viability of the area, namely, the ability of the area to provide the basic infrastructural and any other developmental needs from the monetary and any other resources generated in the area are considered in the creation of a district.</a:t>
            </a:r>
          </a:p>
          <a:p>
            <a:pPr>
              <a:buClr>
                <a:schemeClr val="accent6">
                  <a:lumMod val="75000"/>
                </a:schemeClr>
              </a:buClr>
              <a:buFont typeface="Wingdings" panose="05000000000000000000" pitchFamily="2" charset="2"/>
              <a:buChar char="q"/>
            </a:pPr>
            <a:r>
              <a:rPr lang="en-US" sz="2400" dirty="0">
                <a:latin typeface="Garamond" panose="02020404030301010803" pitchFamily="18" charset="0"/>
                <a:ea typeface="Arial Unicode MS" panose="020B0604020202020204" pitchFamily="34" charset="-128"/>
                <a:cs typeface="Arial Unicode MS" panose="020B0604020202020204" pitchFamily="34" charset="-128"/>
              </a:rPr>
              <a:t>It should be noted that District Assembly is interpreted to include Metropolitan and Municipal Assemblies (Section 234 of Act 936).</a:t>
            </a:r>
          </a:p>
        </p:txBody>
      </p:sp>
      <p:cxnSp>
        <p:nvCxnSpPr>
          <p:cNvPr id="21" name="Straight Connector 20"/>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30</a:t>
              </a:r>
              <a:endParaRPr lang="en-US" dirty="0">
                <a:solidFill>
                  <a:schemeClr val="bg1"/>
                </a:solidFill>
              </a:endParaRPr>
            </a:p>
          </p:txBody>
        </p:sp>
      </p:grpSp>
    </p:spTree>
    <p:extLst>
      <p:ext uri="{BB962C8B-B14F-4D97-AF65-F5344CB8AC3E}">
        <p14:creationId xmlns:p14="http://schemas.microsoft.com/office/powerpoint/2010/main" val="16715283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sp>
        <p:nvSpPr>
          <p:cNvPr id="18" name="Title 1"/>
          <p:cNvSpPr txBox="1">
            <a:spLocks/>
          </p:cNvSpPr>
          <p:nvPr/>
        </p:nvSpPr>
        <p:spPr>
          <a:xfrm>
            <a:off x="481263" y="301113"/>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000" b="1" dirty="0">
                <a:latin typeface="Garamond" panose="02020404030301010803" pitchFamily="18" charset="0"/>
                <a:ea typeface="Arial Unicode MS" panose="020B0604020202020204" pitchFamily="34" charset="-128"/>
                <a:cs typeface="Arial Unicode MS" panose="020B0604020202020204" pitchFamily="34" charset="-128"/>
              </a:rPr>
              <a:t> </a:t>
            </a:r>
            <a:r>
              <a:rPr lang="en-US" sz="2400" b="1" dirty="0">
                <a:latin typeface="Garamond" panose="02020404030301010803" pitchFamily="18" charset="0"/>
                <a:ea typeface="Arial Unicode MS" panose="020B0604020202020204" pitchFamily="34" charset="-128"/>
                <a:cs typeface="Arial Unicode MS" panose="020B0604020202020204" pitchFamily="34" charset="-128"/>
              </a:rPr>
              <a:t>THE LOCAL GOVERNANCE ACT, 2016 (ACT 936) – Cont’d</a:t>
            </a:r>
          </a:p>
        </p:txBody>
      </p:sp>
      <p:sp>
        <p:nvSpPr>
          <p:cNvPr id="19" name="Content Placeholder 2"/>
          <p:cNvSpPr txBox="1">
            <a:spLocks/>
          </p:cNvSpPr>
          <p:nvPr/>
        </p:nvSpPr>
        <p:spPr>
          <a:xfrm>
            <a:off x="810904" y="1209825"/>
            <a:ext cx="10515600" cy="474128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chemeClr val="accent6">
                  <a:lumMod val="75000"/>
                </a:schemeClr>
              </a:buClr>
              <a:buFont typeface="Wingdings" panose="05000000000000000000" pitchFamily="2" charset="2"/>
              <a:buChar char="q"/>
            </a:pPr>
            <a:r>
              <a:rPr lang="en-US" sz="2400" b="1" dirty="0">
                <a:latin typeface="Garamond" panose="02020404030301010803" pitchFamily="18" charset="0"/>
                <a:ea typeface="Arial Unicode MS" panose="020B0604020202020204" pitchFamily="34" charset="-128"/>
                <a:cs typeface="Arial Unicode MS" panose="020B0604020202020204" pitchFamily="34" charset="-128"/>
              </a:rPr>
              <a:t> Repeals and Savings </a:t>
            </a:r>
          </a:p>
          <a:p>
            <a:pPr>
              <a:buClr>
                <a:schemeClr val="accent6">
                  <a:lumMod val="75000"/>
                </a:schemeClr>
              </a:buClr>
              <a:buFont typeface="Wingdings" panose="05000000000000000000" pitchFamily="2" charset="2"/>
              <a:buChar char="q"/>
            </a:pPr>
            <a:r>
              <a:rPr lang="en-US" sz="2400" dirty="0">
                <a:latin typeface="Garamond" panose="02020404030301010803" pitchFamily="18" charset="0"/>
                <a:ea typeface="Arial Unicode MS" panose="020B0604020202020204" pitchFamily="34" charset="-128"/>
                <a:cs typeface="Arial Unicode MS" panose="020B0604020202020204" pitchFamily="34" charset="-128"/>
              </a:rPr>
              <a:t>With the coming into force of Local Governance Act, 2016 (Act 936) the following enactments have been repealed (Section 235 (1)):</a:t>
            </a:r>
          </a:p>
          <a:p>
            <a:pPr lvl="1">
              <a:buClr>
                <a:schemeClr val="accent6">
                  <a:lumMod val="75000"/>
                </a:schemeClr>
              </a:buClr>
            </a:pPr>
            <a:r>
              <a:rPr lang="en-US" dirty="0">
                <a:latin typeface="Garamond" panose="02020404030301010803" pitchFamily="18" charset="0"/>
                <a:ea typeface="Arial Unicode MS" panose="020B0604020202020204" pitchFamily="34" charset="-128"/>
                <a:cs typeface="Arial Unicode MS" panose="020B0604020202020204" pitchFamily="34" charset="-128"/>
              </a:rPr>
              <a:t>District Assemblies Common Fund Act, 1993 (Act 455)</a:t>
            </a:r>
          </a:p>
          <a:p>
            <a:pPr lvl="1">
              <a:buClr>
                <a:schemeClr val="accent6">
                  <a:lumMod val="75000"/>
                </a:schemeClr>
              </a:buClr>
            </a:pPr>
            <a:r>
              <a:rPr lang="en-US" dirty="0">
                <a:latin typeface="Garamond" panose="02020404030301010803" pitchFamily="18" charset="0"/>
                <a:ea typeface="Arial Unicode MS" panose="020B0604020202020204" pitchFamily="34" charset="-128"/>
                <a:cs typeface="Arial Unicode MS" panose="020B0604020202020204" pitchFamily="34" charset="-128"/>
              </a:rPr>
              <a:t>Local Government Act, 1993 (Act 462)</a:t>
            </a:r>
          </a:p>
          <a:p>
            <a:pPr lvl="1">
              <a:buClr>
                <a:schemeClr val="accent6">
                  <a:lumMod val="75000"/>
                </a:schemeClr>
              </a:buClr>
            </a:pPr>
            <a:r>
              <a:rPr lang="en-US" dirty="0">
                <a:latin typeface="Garamond" panose="02020404030301010803" pitchFamily="18" charset="0"/>
                <a:ea typeface="Arial Unicode MS" panose="020B0604020202020204" pitchFamily="34" charset="-128"/>
                <a:cs typeface="Arial Unicode MS" panose="020B0604020202020204" pitchFamily="34" charset="-128"/>
              </a:rPr>
              <a:t>Local Government Service Act, 2003 (Act 656).</a:t>
            </a:r>
          </a:p>
          <a:p>
            <a:pPr marL="0" indent="0">
              <a:buClr>
                <a:schemeClr val="accent6">
                  <a:lumMod val="75000"/>
                </a:schemeClr>
              </a:buClr>
              <a:buNone/>
            </a:pPr>
            <a:endParaRPr lang="en-US" sz="2400" dirty="0">
              <a:latin typeface="Garamond" panose="02020404030301010803" pitchFamily="18" charset="0"/>
              <a:ea typeface="Arial Unicode MS" panose="020B0604020202020204" pitchFamily="34" charset="-128"/>
              <a:cs typeface="Arial Unicode MS" panose="020B0604020202020204" pitchFamily="34" charset="-128"/>
            </a:endParaRPr>
          </a:p>
        </p:txBody>
      </p:sp>
      <p:cxnSp>
        <p:nvCxnSpPr>
          <p:cNvPr id="21" name="Straight Connector 20"/>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30</a:t>
              </a:r>
              <a:endParaRPr lang="en-US" dirty="0">
                <a:solidFill>
                  <a:schemeClr val="bg1"/>
                </a:solidFill>
              </a:endParaRPr>
            </a:p>
          </p:txBody>
        </p:sp>
      </p:grpSp>
    </p:spTree>
    <p:extLst>
      <p:ext uri="{BB962C8B-B14F-4D97-AF65-F5344CB8AC3E}">
        <p14:creationId xmlns:p14="http://schemas.microsoft.com/office/powerpoint/2010/main" val="29440982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sp>
        <p:nvSpPr>
          <p:cNvPr id="18" name="Title 1"/>
          <p:cNvSpPr txBox="1">
            <a:spLocks/>
          </p:cNvSpPr>
          <p:nvPr/>
        </p:nvSpPr>
        <p:spPr>
          <a:xfrm>
            <a:off x="481263" y="301113"/>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1800" b="1" dirty="0">
                <a:latin typeface="Garamond" panose="02020404030301010803" pitchFamily="18" charset="0"/>
                <a:ea typeface="Arial Unicode MS" panose="020B0604020202020204" pitchFamily="34" charset="-128"/>
                <a:cs typeface="Arial Unicode MS" panose="020B0604020202020204" pitchFamily="34" charset="-128"/>
              </a:rPr>
              <a:t> </a:t>
            </a:r>
            <a:r>
              <a:rPr lang="en-US" sz="2000" b="1" dirty="0">
                <a:latin typeface="Garamond" panose="02020404030301010803" pitchFamily="18" charset="0"/>
                <a:ea typeface="Arial Unicode MS" panose="020B0604020202020204" pitchFamily="34" charset="-128"/>
                <a:cs typeface="Arial Unicode MS" panose="020B0604020202020204" pitchFamily="34" charset="-128"/>
              </a:rPr>
              <a:t>FUNCTIONS OF DISTRICT ASSEMBLIES (SECTIONS 12 &amp; 13 OF ACT 936)</a:t>
            </a:r>
          </a:p>
        </p:txBody>
      </p:sp>
      <p:sp>
        <p:nvSpPr>
          <p:cNvPr id="19" name="Content Placeholder 2"/>
          <p:cNvSpPr txBox="1">
            <a:spLocks/>
          </p:cNvSpPr>
          <p:nvPr/>
        </p:nvSpPr>
        <p:spPr>
          <a:xfrm>
            <a:off x="810904" y="1209825"/>
            <a:ext cx="10515600" cy="474128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chemeClr val="accent6">
                  <a:lumMod val="75000"/>
                </a:schemeClr>
              </a:buClr>
              <a:buFont typeface="Wingdings" panose="05000000000000000000" pitchFamily="2" charset="2"/>
              <a:buChar char="q"/>
            </a:pPr>
            <a:r>
              <a:rPr lang="en-US" sz="2400" dirty="0">
                <a:latin typeface="Garamond" panose="02020404030301010803" pitchFamily="18" charset="0"/>
                <a:ea typeface="Arial Unicode MS" panose="020B0604020202020204" pitchFamily="34" charset="-128"/>
                <a:cs typeface="Arial Unicode MS" panose="020B0604020202020204" pitchFamily="34" charset="-128"/>
              </a:rPr>
              <a:t>District Assemblies derive their functions from Sections 12 and 13 of Act 936. </a:t>
            </a:r>
          </a:p>
          <a:p>
            <a:pPr>
              <a:buClr>
                <a:schemeClr val="accent6">
                  <a:lumMod val="75000"/>
                </a:schemeClr>
              </a:buClr>
              <a:buFont typeface="Wingdings" panose="05000000000000000000" pitchFamily="2" charset="2"/>
              <a:buChar char="q"/>
            </a:pPr>
            <a:r>
              <a:rPr lang="en-US" sz="2400" dirty="0">
                <a:latin typeface="Garamond" panose="02020404030301010803" pitchFamily="18" charset="0"/>
                <a:ea typeface="Arial Unicode MS" panose="020B0604020202020204" pitchFamily="34" charset="-128"/>
                <a:cs typeface="Arial Unicode MS" panose="020B0604020202020204" pitchFamily="34" charset="-128"/>
              </a:rPr>
              <a:t>Their functions include but not limited to the exercise of both political and administrative authority in the district. </a:t>
            </a:r>
          </a:p>
          <a:p>
            <a:pPr>
              <a:buClr>
                <a:schemeClr val="accent6">
                  <a:lumMod val="75000"/>
                </a:schemeClr>
              </a:buClr>
              <a:buFont typeface="Wingdings" panose="05000000000000000000" pitchFamily="2" charset="2"/>
              <a:buChar char="q"/>
            </a:pPr>
            <a:r>
              <a:rPr lang="en-US" sz="2400" dirty="0">
                <a:latin typeface="Garamond" panose="02020404030301010803" pitchFamily="18" charset="0"/>
                <a:ea typeface="Arial Unicode MS" panose="020B0604020202020204" pitchFamily="34" charset="-128"/>
                <a:cs typeface="Arial Unicode MS" panose="020B0604020202020204" pitchFamily="34" charset="-128"/>
              </a:rPr>
              <a:t> Functions (Sections 12 &amp; 13 of Act 936) of MMDAs include: </a:t>
            </a:r>
          </a:p>
          <a:p>
            <a:pPr lvl="1">
              <a:buClr>
                <a:schemeClr val="accent6">
                  <a:lumMod val="75000"/>
                </a:schemeClr>
              </a:buClr>
            </a:pPr>
            <a:r>
              <a:rPr lang="en-US" sz="2000" dirty="0">
                <a:latin typeface="Garamond" panose="02020404030301010803" pitchFamily="18" charset="0"/>
                <a:ea typeface="Arial Unicode MS" panose="020B0604020202020204" pitchFamily="34" charset="-128"/>
                <a:cs typeface="Arial Unicode MS" panose="020B0604020202020204" pitchFamily="34" charset="-128"/>
              </a:rPr>
              <a:t>Formulation and execution of plans, programmes and strategies for the effective mobilization of the resources necessary for the overall development of the district;</a:t>
            </a:r>
          </a:p>
          <a:p>
            <a:pPr lvl="1">
              <a:buClr>
                <a:schemeClr val="accent6">
                  <a:lumMod val="75000"/>
                </a:schemeClr>
              </a:buClr>
            </a:pPr>
            <a:r>
              <a:rPr lang="en-US" sz="2000" dirty="0">
                <a:latin typeface="Garamond" panose="02020404030301010803" pitchFamily="18" charset="0"/>
                <a:ea typeface="Arial Unicode MS" panose="020B0604020202020204" pitchFamily="34" charset="-128"/>
                <a:cs typeface="Arial Unicode MS" panose="020B0604020202020204" pitchFamily="34" charset="-128"/>
              </a:rPr>
              <a:t>Promoting and supporting productive activity and social development in the district and removing any obstacles to initiative and development;</a:t>
            </a:r>
          </a:p>
          <a:p>
            <a:pPr lvl="1">
              <a:buClr>
                <a:schemeClr val="accent6">
                  <a:lumMod val="75000"/>
                </a:schemeClr>
              </a:buClr>
            </a:pPr>
            <a:r>
              <a:rPr lang="en-US" sz="2000" dirty="0">
                <a:latin typeface="Garamond" panose="02020404030301010803" pitchFamily="18" charset="0"/>
                <a:ea typeface="Arial Unicode MS" panose="020B0604020202020204" pitchFamily="34" charset="-128"/>
                <a:cs typeface="Arial Unicode MS" panose="020B0604020202020204" pitchFamily="34" charset="-128"/>
              </a:rPr>
              <a:t>Sponsoring the education of students from the district to fill particular manpower needs of the district especially in the social sectors of education and health, making sure that the sponsorship is fairly and equitably balanced between male and female students;</a:t>
            </a:r>
          </a:p>
          <a:p>
            <a:pPr lvl="1">
              <a:buClr>
                <a:schemeClr val="accent6">
                  <a:lumMod val="75000"/>
                </a:schemeClr>
              </a:buClr>
            </a:pPr>
            <a:r>
              <a:rPr lang="en-US" sz="2000" dirty="0">
                <a:latin typeface="Garamond" panose="02020404030301010803" pitchFamily="18" charset="0"/>
                <a:ea typeface="Arial Unicode MS" panose="020B0604020202020204" pitchFamily="34" charset="-128"/>
                <a:cs typeface="Arial Unicode MS" panose="020B0604020202020204" pitchFamily="34" charset="-128"/>
              </a:rPr>
              <a:t>Initiating </a:t>
            </a:r>
            <a:r>
              <a:rPr lang="en-US" sz="2000" dirty="0" err="1">
                <a:latin typeface="Garamond" panose="02020404030301010803" pitchFamily="18" charset="0"/>
                <a:ea typeface="Arial Unicode MS" panose="020B0604020202020204" pitchFamily="34" charset="-128"/>
                <a:cs typeface="Arial Unicode MS" panose="020B0604020202020204" pitchFamily="34" charset="-128"/>
              </a:rPr>
              <a:t>programmes</a:t>
            </a:r>
            <a:r>
              <a:rPr lang="en-US" sz="2000" dirty="0">
                <a:latin typeface="Garamond" panose="02020404030301010803" pitchFamily="18" charset="0"/>
                <a:ea typeface="Arial Unicode MS" panose="020B0604020202020204" pitchFamily="34" charset="-128"/>
                <a:cs typeface="Arial Unicode MS" panose="020B0604020202020204" pitchFamily="34" charset="-128"/>
              </a:rPr>
              <a:t> for the development of basic infrastructure and provide municipal works and services in the district;</a:t>
            </a:r>
          </a:p>
          <a:p>
            <a:pPr lvl="1">
              <a:buClr>
                <a:schemeClr val="accent6">
                  <a:lumMod val="75000"/>
                </a:schemeClr>
              </a:buClr>
            </a:pPr>
            <a:r>
              <a:rPr lang="en-US" sz="2000" dirty="0">
                <a:latin typeface="Garamond" panose="02020404030301010803" pitchFamily="18" charset="0"/>
                <a:ea typeface="Arial Unicode MS" panose="020B0604020202020204" pitchFamily="34" charset="-128"/>
                <a:cs typeface="Arial Unicode MS" panose="020B0604020202020204" pitchFamily="34" charset="-128"/>
              </a:rPr>
              <a:t>Being responsible for the development, improvement and management of human settlements and the environment in the district;</a:t>
            </a:r>
          </a:p>
          <a:p>
            <a:pPr marL="0" indent="0">
              <a:buClr>
                <a:schemeClr val="accent6">
                  <a:lumMod val="75000"/>
                </a:schemeClr>
              </a:buClr>
              <a:buNone/>
            </a:pPr>
            <a:endParaRPr lang="en-US" sz="2400" dirty="0">
              <a:latin typeface="Garamond" panose="02020404030301010803" pitchFamily="18" charset="0"/>
              <a:ea typeface="Arial Unicode MS" panose="020B0604020202020204" pitchFamily="34" charset="-128"/>
              <a:cs typeface="Arial Unicode MS" panose="020B0604020202020204" pitchFamily="34" charset="-128"/>
            </a:endParaRPr>
          </a:p>
        </p:txBody>
      </p:sp>
      <p:cxnSp>
        <p:nvCxnSpPr>
          <p:cNvPr id="21" name="Straight Connector 20"/>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30</a:t>
              </a:r>
              <a:endParaRPr lang="en-US" dirty="0">
                <a:solidFill>
                  <a:schemeClr val="bg1"/>
                </a:solidFill>
              </a:endParaRPr>
            </a:p>
          </p:txBody>
        </p:sp>
      </p:grpSp>
    </p:spTree>
    <p:extLst>
      <p:ext uri="{BB962C8B-B14F-4D97-AF65-F5344CB8AC3E}">
        <p14:creationId xmlns:p14="http://schemas.microsoft.com/office/powerpoint/2010/main" val="10222359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sp>
        <p:nvSpPr>
          <p:cNvPr id="18" name="Title 1"/>
          <p:cNvSpPr txBox="1">
            <a:spLocks/>
          </p:cNvSpPr>
          <p:nvPr/>
        </p:nvSpPr>
        <p:spPr>
          <a:xfrm>
            <a:off x="481263" y="301113"/>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1800" b="1" dirty="0">
                <a:latin typeface="Garamond" panose="02020404030301010803" pitchFamily="18" charset="0"/>
                <a:ea typeface="Arial Unicode MS" panose="020B0604020202020204" pitchFamily="34" charset="-128"/>
                <a:cs typeface="Arial Unicode MS" panose="020B0604020202020204" pitchFamily="34" charset="-128"/>
              </a:rPr>
              <a:t> </a:t>
            </a:r>
            <a:r>
              <a:rPr lang="en-US" sz="2000" b="1" dirty="0">
                <a:latin typeface="Garamond" panose="02020404030301010803" pitchFamily="18" charset="0"/>
                <a:ea typeface="Arial Unicode MS" panose="020B0604020202020204" pitchFamily="34" charset="-128"/>
                <a:cs typeface="Arial Unicode MS" panose="020B0604020202020204" pitchFamily="34" charset="-128"/>
              </a:rPr>
              <a:t>FUNCTIONS OF DISTRICT ASSEMBLIES (SECTIONS 12 &amp; 13 OF ACT 936) – Cont’d</a:t>
            </a:r>
          </a:p>
        </p:txBody>
      </p:sp>
      <p:sp>
        <p:nvSpPr>
          <p:cNvPr id="19" name="Content Placeholder 2"/>
          <p:cNvSpPr txBox="1">
            <a:spLocks/>
          </p:cNvSpPr>
          <p:nvPr/>
        </p:nvSpPr>
        <p:spPr>
          <a:xfrm>
            <a:off x="810904" y="1209825"/>
            <a:ext cx="10515600" cy="474128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chemeClr val="accent6">
                  <a:lumMod val="75000"/>
                </a:schemeClr>
              </a:buClr>
              <a:buFont typeface="Wingdings" panose="05000000000000000000" pitchFamily="2" charset="2"/>
              <a:buChar char="q"/>
            </a:pPr>
            <a:r>
              <a:rPr lang="en-US" sz="2400" dirty="0">
                <a:latin typeface="Garamond" panose="02020404030301010803" pitchFamily="18" charset="0"/>
                <a:ea typeface="Arial Unicode MS" panose="020B0604020202020204" pitchFamily="34" charset="-128"/>
                <a:cs typeface="Arial Unicode MS" panose="020B0604020202020204" pitchFamily="34" charset="-128"/>
              </a:rPr>
              <a:t> Functions (Sections 12 &amp; 13 of Act 936) of MMDAs include: </a:t>
            </a:r>
          </a:p>
          <a:p>
            <a:pPr lvl="1">
              <a:buClr>
                <a:schemeClr val="accent6">
                  <a:lumMod val="75000"/>
                </a:schemeClr>
              </a:buClr>
            </a:pPr>
            <a:r>
              <a:rPr lang="en-US" sz="2000" dirty="0">
                <a:latin typeface="Garamond" panose="02020404030301010803" pitchFamily="18" charset="0"/>
                <a:ea typeface="Arial Unicode MS" panose="020B0604020202020204" pitchFamily="34" charset="-128"/>
                <a:cs typeface="Arial Unicode MS" panose="020B0604020202020204" pitchFamily="34" charset="-128"/>
              </a:rPr>
              <a:t>Cooperating with the appropriate national and local security agencies for the maintenance of security and public safety in the district;</a:t>
            </a:r>
          </a:p>
          <a:p>
            <a:pPr lvl="1">
              <a:buClr>
                <a:schemeClr val="accent6">
                  <a:lumMod val="75000"/>
                </a:schemeClr>
              </a:buClr>
            </a:pPr>
            <a:r>
              <a:rPr lang="en-US" sz="2000" dirty="0">
                <a:latin typeface="Garamond" panose="02020404030301010803" pitchFamily="18" charset="0"/>
                <a:ea typeface="Arial Unicode MS" panose="020B0604020202020204" pitchFamily="34" charset="-128"/>
                <a:cs typeface="Arial Unicode MS" panose="020B0604020202020204" pitchFamily="34" charset="-128"/>
              </a:rPr>
              <a:t>Ensuring ready access to courts in the district for the promotion of justice;</a:t>
            </a:r>
          </a:p>
          <a:p>
            <a:pPr lvl="1">
              <a:buClr>
                <a:schemeClr val="accent6">
                  <a:lumMod val="75000"/>
                </a:schemeClr>
              </a:buClr>
            </a:pPr>
            <a:r>
              <a:rPr lang="en-US" sz="2000" dirty="0">
                <a:latin typeface="Garamond" panose="02020404030301010803" pitchFamily="18" charset="0"/>
                <a:ea typeface="Arial Unicode MS" panose="020B0604020202020204" pitchFamily="34" charset="-128"/>
                <a:cs typeface="Arial Unicode MS" panose="020B0604020202020204" pitchFamily="34" charset="-128"/>
              </a:rPr>
              <a:t>Acting to preserve and promote the cultural heritage within the district;</a:t>
            </a:r>
          </a:p>
          <a:p>
            <a:pPr lvl="1">
              <a:buClr>
                <a:schemeClr val="accent6">
                  <a:lumMod val="75000"/>
                </a:schemeClr>
              </a:buClr>
            </a:pPr>
            <a:r>
              <a:rPr lang="en-US" sz="2000" dirty="0">
                <a:latin typeface="Garamond" panose="02020404030301010803" pitchFamily="18" charset="0"/>
                <a:ea typeface="Arial Unicode MS" panose="020B0604020202020204" pitchFamily="34" charset="-128"/>
                <a:cs typeface="Arial Unicode MS" panose="020B0604020202020204" pitchFamily="34" charset="-128"/>
              </a:rPr>
              <a:t>Initiating, sponsoring or carrying out studies that may be necessary for the discharge of its obligations; </a:t>
            </a:r>
          </a:p>
          <a:p>
            <a:pPr lvl="1">
              <a:buClr>
                <a:schemeClr val="accent6">
                  <a:lumMod val="75000"/>
                </a:schemeClr>
              </a:buClr>
            </a:pPr>
            <a:r>
              <a:rPr lang="en-US" sz="2000" dirty="0">
                <a:latin typeface="Garamond" panose="02020404030301010803" pitchFamily="18" charset="0"/>
                <a:ea typeface="Arial Unicode MS" panose="020B0604020202020204" pitchFamily="34" charset="-128"/>
                <a:cs typeface="Arial Unicode MS" panose="020B0604020202020204" pitchFamily="34" charset="-128"/>
              </a:rPr>
              <a:t>Guiding, encouraging and supporting sub-district local structures, public agencies and local communities to perform their functions in the execution of approved development plans;</a:t>
            </a:r>
          </a:p>
          <a:p>
            <a:pPr lvl="1">
              <a:buClr>
                <a:schemeClr val="accent6">
                  <a:lumMod val="75000"/>
                </a:schemeClr>
              </a:buClr>
            </a:pPr>
            <a:r>
              <a:rPr lang="en-US" sz="2000" dirty="0">
                <a:latin typeface="Garamond" panose="02020404030301010803" pitchFamily="18" charset="0"/>
                <a:ea typeface="Arial Unicode MS" panose="020B0604020202020204" pitchFamily="34" charset="-128"/>
                <a:cs typeface="Arial Unicode MS" panose="020B0604020202020204" pitchFamily="34" charset="-128"/>
              </a:rPr>
              <a:t>Initiating and encouraging joint participation with other persons or bodies to execute approved development plans;</a:t>
            </a:r>
          </a:p>
          <a:p>
            <a:pPr lvl="1">
              <a:buClr>
                <a:schemeClr val="accent6">
                  <a:lumMod val="75000"/>
                </a:schemeClr>
              </a:buClr>
            </a:pPr>
            <a:r>
              <a:rPr lang="en-US" sz="2000" dirty="0">
                <a:latin typeface="Garamond" panose="02020404030301010803" pitchFamily="18" charset="0"/>
                <a:ea typeface="Arial Unicode MS" panose="020B0604020202020204" pitchFamily="34" charset="-128"/>
                <a:cs typeface="Arial Unicode MS" panose="020B0604020202020204" pitchFamily="34" charset="-128"/>
              </a:rPr>
              <a:t>Monitoring the execution of projects under approved development plans and assessing and evaluating their impact on the development of the district and national economy in accordance with government policy</a:t>
            </a:r>
          </a:p>
          <a:p>
            <a:pPr marL="0" indent="0">
              <a:buClr>
                <a:schemeClr val="accent6">
                  <a:lumMod val="75000"/>
                </a:schemeClr>
              </a:buClr>
              <a:buNone/>
            </a:pPr>
            <a:endParaRPr lang="en-US" sz="2400" dirty="0">
              <a:latin typeface="Garamond" panose="02020404030301010803" pitchFamily="18" charset="0"/>
              <a:ea typeface="Arial Unicode MS" panose="020B0604020202020204" pitchFamily="34" charset="-128"/>
              <a:cs typeface="Arial Unicode MS" panose="020B0604020202020204" pitchFamily="34" charset="-128"/>
            </a:endParaRPr>
          </a:p>
        </p:txBody>
      </p:sp>
      <p:cxnSp>
        <p:nvCxnSpPr>
          <p:cNvPr id="21" name="Straight Connector 20"/>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30</a:t>
              </a:r>
              <a:endParaRPr lang="en-US" dirty="0">
                <a:solidFill>
                  <a:schemeClr val="bg1"/>
                </a:solidFill>
              </a:endParaRPr>
            </a:p>
          </p:txBody>
        </p:sp>
      </p:grpSp>
    </p:spTree>
    <p:extLst>
      <p:ext uri="{BB962C8B-B14F-4D97-AF65-F5344CB8AC3E}">
        <p14:creationId xmlns:p14="http://schemas.microsoft.com/office/powerpoint/2010/main" val="143016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sp>
        <p:nvSpPr>
          <p:cNvPr id="18" name="Title 1"/>
          <p:cNvSpPr txBox="1">
            <a:spLocks/>
          </p:cNvSpPr>
          <p:nvPr/>
        </p:nvSpPr>
        <p:spPr>
          <a:xfrm>
            <a:off x="481263" y="301113"/>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1800" b="1" dirty="0">
                <a:latin typeface="Garamond" panose="02020404030301010803" pitchFamily="18" charset="0"/>
                <a:ea typeface="Arial Unicode MS" panose="020B0604020202020204" pitchFamily="34" charset="-128"/>
                <a:cs typeface="Arial Unicode MS" panose="020B0604020202020204" pitchFamily="34" charset="-128"/>
              </a:rPr>
              <a:t>PROCUREMENT POWERS AND TENDER PROCEDURES OF DISTRICT ASSEMBLIES</a:t>
            </a:r>
          </a:p>
        </p:txBody>
      </p:sp>
      <p:sp>
        <p:nvSpPr>
          <p:cNvPr id="19" name="Content Placeholder 2"/>
          <p:cNvSpPr txBox="1">
            <a:spLocks/>
          </p:cNvSpPr>
          <p:nvPr/>
        </p:nvSpPr>
        <p:spPr>
          <a:xfrm>
            <a:off x="810904" y="1209825"/>
            <a:ext cx="10515600" cy="474128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Clr>
                <a:schemeClr val="accent6">
                  <a:lumMod val="75000"/>
                </a:schemeClr>
              </a:buClr>
              <a:buFont typeface="Wingdings" panose="05000000000000000000" pitchFamily="2" charset="2"/>
              <a:buChar char="q"/>
            </a:pPr>
            <a:r>
              <a:rPr lang="en-US" sz="2400" dirty="0">
                <a:latin typeface="Garamond" panose="02020404030301010803" pitchFamily="18" charset="0"/>
                <a:ea typeface="Arial Unicode MS" panose="020B0604020202020204" pitchFamily="34" charset="-128"/>
                <a:cs typeface="Arial Unicode MS" panose="020B0604020202020204" pitchFamily="34" charset="-128"/>
              </a:rPr>
              <a:t> MMDAs are required to undertake procurement using the relevant procurement laws of Ghana. Section 33 of Local Governance Act, 2016 (Act 936) stipulates that </a:t>
            </a:r>
            <a:r>
              <a:rPr lang="en-US" sz="2400" b="1" i="1" dirty="0">
                <a:latin typeface="Garamond" panose="02020404030301010803" pitchFamily="18" charset="0"/>
                <a:ea typeface="Arial Unicode MS" panose="020B0604020202020204" pitchFamily="34" charset="-128"/>
                <a:cs typeface="Arial Unicode MS" panose="020B0604020202020204" pitchFamily="34" charset="-128"/>
              </a:rPr>
              <a:t>"The procurement powers and tender procedures of a District Assembly shall be in accordance with the relevant procurement laws". </a:t>
            </a:r>
          </a:p>
          <a:p>
            <a:pPr algn="just">
              <a:buClr>
                <a:schemeClr val="accent6">
                  <a:lumMod val="75000"/>
                </a:schemeClr>
              </a:buClr>
              <a:buFont typeface="Wingdings" panose="05000000000000000000" pitchFamily="2" charset="2"/>
              <a:buChar char="q"/>
            </a:pPr>
            <a:r>
              <a:rPr lang="en-US" sz="2400" dirty="0">
                <a:latin typeface="Garamond" panose="02020404030301010803" pitchFamily="18" charset="0"/>
                <a:ea typeface="Arial Unicode MS" panose="020B0604020202020204" pitchFamily="34" charset="-128"/>
                <a:cs typeface="Arial Unicode MS" panose="020B0604020202020204" pitchFamily="34" charset="-128"/>
              </a:rPr>
              <a:t> The relevant procurement law of Ghana is the Public Procurement Act, 2003 (Act 663) as amended, which is applicable to all MMDAs in Ghana. </a:t>
            </a:r>
          </a:p>
          <a:p>
            <a:pPr algn="just">
              <a:buClr>
                <a:schemeClr val="accent6">
                  <a:lumMod val="75000"/>
                </a:schemeClr>
              </a:buClr>
              <a:buFont typeface="Wingdings" panose="05000000000000000000" pitchFamily="2" charset="2"/>
              <a:buChar char="q"/>
            </a:pPr>
            <a:r>
              <a:rPr lang="en-US" sz="2400" dirty="0">
                <a:latin typeface="Garamond" panose="02020404030301010803" pitchFamily="18" charset="0"/>
                <a:ea typeface="Arial Unicode MS" panose="020B0604020202020204" pitchFamily="34" charset="-128"/>
                <a:cs typeface="Arial Unicode MS" panose="020B0604020202020204" pitchFamily="34" charset="-128"/>
              </a:rPr>
              <a:t>Section 14 of Act 663 as amended specifies the scope and application of the act in public procurement. </a:t>
            </a:r>
          </a:p>
          <a:p>
            <a:pPr algn="just">
              <a:buClr>
                <a:schemeClr val="accent6">
                  <a:lumMod val="75000"/>
                </a:schemeClr>
              </a:buClr>
              <a:buFont typeface="Wingdings" panose="05000000000000000000" pitchFamily="2" charset="2"/>
              <a:buChar char="q"/>
            </a:pPr>
            <a:r>
              <a:rPr lang="en-US" sz="2400" dirty="0">
                <a:latin typeface="Garamond" panose="02020404030301010803" pitchFamily="18" charset="0"/>
                <a:ea typeface="Arial Unicode MS" panose="020B0604020202020204" pitchFamily="34" charset="-128"/>
                <a:cs typeface="Arial Unicode MS" panose="020B0604020202020204" pitchFamily="34" charset="-128"/>
              </a:rPr>
              <a:t> Specially, Section 14 (2(d)) mentions governance institutions which include Regional Co-</a:t>
            </a:r>
            <a:r>
              <a:rPr lang="en-US" sz="2400" dirty="0" err="1">
                <a:latin typeface="Garamond" panose="02020404030301010803" pitchFamily="18" charset="0"/>
                <a:ea typeface="Arial Unicode MS" panose="020B0604020202020204" pitchFamily="34" charset="-128"/>
                <a:cs typeface="Arial Unicode MS" panose="020B0604020202020204" pitchFamily="34" charset="-128"/>
              </a:rPr>
              <a:t>ordinating</a:t>
            </a:r>
            <a:r>
              <a:rPr lang="en-US" sz="2400" dirty="0">
                <a:latin typeface="Garamond" panose="02020404030301010803" pitchFamily="18" charset="0"/>
                <a:ea typeface="Arial Unicode MS" panose="020B0604020202020204" pitchFamily="34" charset="-128"/>
                <a:cs typeface="Arial Unicode MS" panose="020B0604020202020204" pitchFamily="34" charset="-128"/>
              </a:rPr>
              <a:t> Councils, District, Metropolitan and Municipal Assemblies as institutions that must conduct procurement in accordance with the Act.</a:t>
            </a:r>
          </a:p>
          <a:p>
            <a:pPr marL="0" indent="0">
              <a:buClr>
                <a:schemeClr val="accent6">
                  <a:lumMod val="75000"/>
                </a:schemeClr>
              </a:buClr>
              <a:buNone/>
            </a:pPr>
            <a:endParaRPr lang="en-US" sz="2400" dirty="0">
              <a:latin typeface="Garamond" panose="02020404030301010803" pitchFamily="18" charset="0"/>
              <a:ea typeface="Arial Unicode MS" panose="020B0604020202020204" pitchFamily="34" charset="-128"/>
              <a:cs typeface="Arial Unicode MS" panose="020B0604020202020204" pitchFamily="34" charset="-128"/>
            </a:endParaRPr>
          </a:p>
        </p:txBody>
      </p:sp>
      <p:cxnSp>
        <p:nvCxnSpPr>
          <p:cNvPr id="21" name="Straight Connector 20"/>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30</a:t>
              </a:r>
              <a:endParaRPr lang="en-US" dirty="0">
                <a:solidFill>
                  <a:schemeClr val="bg1"/>
                </a:solidFill>
              </a:endParaRPr>
            </a:p>
          </p:txBody>
        </p:sp>
      </p:grpSp>
    </p:spTree>
    <p:extLst>
      <p:ext uri="{BB962C8B-B14F-4D97-AF65-F5344CB8AC3E}">
        <p14:creationId xmlns:p14="http://schemas.microsoft.com/office/powerpoint/2010/main" val="3308022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sp>
        <p:nvSpPr>
          <p:cNvPr id="18" name="Title 1"/>
          <p:cNvSpPr txBox="1">
            <a:spLocks/>
          </p:cNvSpPr>
          <p:nvPr/>
        </p:nvSpPr>
        <p:spPr>
          <a:xfrm>
            <a:off x="481263" y="301113"/>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1800" b="1" dirty="0">
                <a:latin typeface="Garamond" panose="02020404030301010803" pitchFamily="18" charset="0"/>
                <a:ea typeface="Arial Unicode MS" panose="020B0604020202020204" pitchFamily="34" charset="-128"/>
                <a:cs typeface="Arial Unicode MS" panose="020B0604020202020204" pitchFamily="34" charset="-128"/>
              </a:rPr>
              <a:t>PROCUREMENT POWERS AND TENDER PROCEDURES OF DISTRICT ASSEMBLIES (Cont’d)</a:t>
            </a:r>
          </a:p>
        </p:txBody>
      </p:sp>
      <p:sp>
        <p:nvSpPr>
          <p:cNvPr id="19" name="Content Placeholder 2"/>
          <p:cNvSpPr txBox="1">
            <a:spLocks/>
          </p:cNvSpPr>
          <p:nvPr/>
        </p:nvSpPr>
        <p:spPr>
          <a:xfrm>
            <a:off x="810904" y="1209825"/>
            <a:ext cx="10515600" cy="474128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chemeClr val="accent6">
                  <a:lumMod val="75000"/>
                </a:schemeClr>
              </a:buClr>
              <a:buFont typeface="Wingdings" panose="05000000000000000000" pitchFamily="2" charset="2"/>
              <a:buChar char="q"/>
            </a:pPr>
            <a:endParaRPr lang="en-US" sz="2400" dirty="0" smtClean="0">
              <a:latin typeface="Garamond" panose="02020404030301010803" pitchFamily="18" charset="0"/>
              <a:ea typeface="Arial Unicode MS" panose="020B0604020202020204" pitchFamily="34" charset="-128"/>
              <a:cs typeface="Arial Unicode MS" panose="020B0604020202020204" pitchFamily="34" charset="-128"/>
            </a:endParaRPr>
          </a:p>
          <a:p>
            <a:pPr>
              <a:buClr>
                <a:schemeClr val="accent6">
                  <a:lumMod val="75000"/>
                </a:schemeClr>
              </a:buClr>
              <a:buFont typeface="Wingdings" panose="05000000000000000000" pitchFamily="2" charset="2"/>
              <a:buChar char="q"/>
            </a:pPr>
            <a:r>
              <a:rPr lang="en-US" sz="2400" b="1" dirty="0" smtClean="0">
                <a:latin typeface="Garamond" panose="02020404030301010803" pitchFamily="18" charset="0"/>
                <a:ea typeface="Arial Unicode MS" panose="020B0604020202020204" pitchFamily="34" charset="-128"/>
                <a:cs typeface="Arial Unicode MS" panose="020B0604020202020204" pitchFamily="34" charset="-128"/>
              </a:rPr>
              <a:t>Categorization </a:t>
            </a:r>
            <a:r>
              <a:rPr lang="en-US" sz="2400" b="1" dirty="0">
                <a:latin typeface="Garamond" panose="02020404030301010803" pitchFamily="18" charset="0"/>
                <a:ea typeface="Arial Unicode MS" panose="020B0604020202020204" pitchFamily="34" charset="-128"/>
                <a:cs typeface="Arial Unicode MS" panose="020B0604020202020204" pitchFamily="34" charset="-128"/>
              </a:rPr>
              <a:t>of Procurement Entities</a:t>
            </a:r>
          </a:p>
          <a:p>
            <a:pPr>
              <a:buClr>
                <a:schemeClr val="accent6">
                  <a:lumMod val="75000"/>
                </a:schemeClr>
              </a:buClr>
            </a:pPr>
            <a:r>
              <a:rPr lang="en-US" sz="2400" dirty="0">
                <a:latin typeface="Garamond" panose="02020404030301010803" pitchFamily="18" charset="0"/>
                <a:ea typeface="Arial Unicode MS" panose="020B0604020202020204" pitchFamily="34" charset="-128"/>
                <a:cs typeface="Arial Unicode MS" panose="020B0604020202020204" pitchFamily="34" charset="-128"/>
              </a:rPr>
              <a:t>The </a:t>
            </a:r>
            <a:r>
              <a:rPr lang="en-US" sz="2400" b="1" dirty="0">
                <a:latin typeface="Garamond" panose="02020404030301010803" pitchFamily="18" charset="0"/>
                <a:ea typeface="Arial Unicode MS" panose="020B0604020202020204" pitchFamily="34" charset="-128"/>
                <a:cs typeface="Arial Unicode MS" panose="020B0604020202020204" pitchFamily="34" charset="-128"/>
              </a:rPr>
              <a:t>First Schedule of Act </a:t>
            </a:r>
            <a:r>
              <a:rPr lang="en-US" sz="2400" b="1" dirty="0" smtClean="0">
                <a:latin typeface="Garamond" panose="02020404030301010803" pitchFamily="18" charset="0"/>
                <a:ea typeface="Arial Unicode MS" panose="020B0604020202020204" pitchFamily="34" charset="-128"/>
                <a:cs typeface="Arial Unicode MS" panose="020B0604020202020204" pitchFamily="34" charset="-128"/>
              </a:rPr>
              <a:t>663 </a:t>
            </a:r>
            <a:r>
              <a:rPr lang="en-US" sz="2400" b="1" dirty="0">
                <a:latin typeface="Garamond" panose="02020404030301010803" pitchFamily="18" charset="0"/>
                <a:ea typeface="Arial Unicode MS" panose="020B0604020202020204" pitchFamily="34" charset="-128"/>
                <a:cs typeface="Arial Unicode MS" panose="020B0604020202020204" pitchFamily="34" charset="-128"/>
              </a:rPr>
              <a:t>as amended </a:t>
            </a:r>
            <a:r>
              <a:rPr lang="en-US" sz="2400" dirty="0">
                <a:latin typeface="Garamond" panose="02020404030301010803" pitchFamily="18" charset="0"/>
                <a:ea typeface="Arial Unicode MS" panose="020B0604020202020204" pitchFamily="34" charset="-128"/>
                <a:cs typeface="Arial Unicode MS" panose="020B0604020202020204" pitchFamily="34" charset="-128"/>
              </a:rPr>
              <a:t>provides the list of all categories of Entity Tender Committees. Metropolitan, Municipal and District Assemblies that fall under </a:t>
            </a:r>
            <a:r>
              <a:rPr lang="en-US" sz="2400" b="1" dirty="0">
                <a:latin typeface="Garamond" panose="02020404030301010803" pitchFamily="18" charset="0"/>
                <a:ea typeface="Arial Unicode MS" panose="020B0604020202020204" pitchFamily="34" charset="-128"/>
                <a:cs typeface="Arial Unicode MS" panose="020B0604020202020204" pitchFamily="34" charset="-128"/>
              </a:rPr>
              <a:t>category F</a:t>
            </a:r>
            <a:r>
              <a:rPr lang="en-US" sz="2400" dirty="0">
                <a:latin typeface="Garamond" panose="02020404030301010803" pitchFamily="18" charset="0"/>
                <a:ea typeface="Arial Unicode MS" panose="020B0604020202020204" pitchFamily="34" charset="-128"/>
                <a:cs typeface="Arial Unicode MS" panose="020B0604020202020204" pitchFamily="34" charset="-128"/>
              </a:rPr>
              <a:t> of the schedule. </a:t>
            </a:r>
          </a:p>
          <a:p>
            <a:pPr>
              <a:buClr>
                <a:schemeClr val="accent6">
                  <a:lumMod val="75000"/>
                </a:schemeClr>
              </a:buClr>
            </a:pPr>
            <a:r>
              <a:rPr lang="en-US" sz="2400" dirty="0">
                <a:latin typeface="Garamond" panose="02020404030301010803" pitchFamily="18" charset="0"/>
                <a:ea typeface="Arial Unicode MS" panose="020B0604020202020204" pitchFamily="34" charset="-128"/>
                <a:cs typeface="Arial Unicode MS" panose="020B0604020202020204" pitchFamily="34" charset="-128"/>
              </a:rPr>
              <a:t>The composition of Entity Tender Committees (ETC) for the MMDAs has been defined under </a:t>
            </a:r>
            <a:r>
              <a:rPr lang="en-US" sz="2400" b="1" dirty="0">
                <a:latin typeface="Garamond" panose="02020404030301010803" pitchFamily="18" charset="0"/>
                <a:ea typeface="Arial Unicode MS" panose="020B0604020202020204" pitchFamily="34" charset="-128"/>
                <a:cs typeface="Arial Unicode MS" panose="020B0604020202020204" pitchFamily="34" charset="-128"/>
              </a:rPr>
              <a:t>Schedule 1C</a:t>
            </a:r>
            <a:r>
              <a:rPr lang="en-US" sz="2400" dirty="0">
                <a:latin typeface="Garamond" panose="02020404030301010803" pitchFamily="18" charset="0"/>
                <a:ea typeface="Arial Unicode MS" panose="020B0604020202020204" pitchFamily="34" charset="-128"/>
                <a:cs typeface="Arial Unicode MS" panose="020B0604020202020204" pitchFamily="34" charset="-128"/>
              </a:rPr>
              <a:t>. </a:t>
            </a:r>
          </a:p>
          <a:p>
            <a:pPr>
              <a:buClr>
                <a:schemeClr val="accent6">
                  <a:lumMod val="75000"/>
                </a:schemeClr>
              </a:buClr>
            </a:pPr>
            <a:r>
              <a:rPr lang="en-US" sz="2400" dirty="0">
                <a:latin typeface="Garamond" panose="02020404030301010803" pitchFamily="18" charset="0"/>
                <a:ea typeface="Arial Unicode MS" panose="020B0604020202020204" pitchFamily="34" charset="-128"/>
                <a:cs typeface="Arial Unicode MS" panose="020B0604020202020204" pitchFamily="34" charset="-128"/>
              </a:rPr>
              <a:t>The Metropolitan, Municipal or District Chief Executive is the Chairperson of the nine-member ETC of each assembly. </a:t>
            </a:r>
          </a:p>
          <a:p>
            <a:pPr>
              <a:buClr>
                <a:schemeClr val="accent6">
                  <a:lumMod val="75000"/>
                </a:schemeClr>
              </a:buClr>
            </a:pPr>
            <a:r>
              <a:rPr lang="en-US" sz="2400" dirty="0">
                <a:latin typeface="Garamond" panose="02020404030301010803" pitchFamily="18" charset="0"/>
                <a:ea typeface="Arial Unicode MS" panose="020B0604020202020204" pitchFamily="34" charset="-128"/>
                <a:cs typeface="Arial Unicode MS" panose="020B0604020202020204" pitchFamily="34" charset="-128"/>
              </a:rPr>
              <a:t>The Head of Procurement serves as the Secretary to the Entity Tender Committee. </a:t>
            </a:r>
          </a:p>
          <a:p>
            <a:pPr marL="0" indent="0">
              <a:buClr>
                <a:schemeClr val="accent6">
                  <a:lumMod val="75000"/>
                </a:schemeClr>
              </a:buClr>
              <a:buNone/>
            </a:pPr>
            <a:endParaRPr lang="en-US" sz="2400" dirty="0">
              <a:latin typeface="Garamond" panose="02020404030301010803" pitchFamily="18" charset="0"/>
              <a:ea typeface="Arial Unicode MS" panose="020B0604020202020204" pitchFamily="34" charset="-128"/>
              <a:cs typeface="Arial Unicode MS" panose="020B0604020202020204" pitchFamily="34" charset="-128"/>
            </a:endParaRPr>
          </a:p>
        </p:txBody>
      </p:sp>
      <p:cxnSp>
        <p:nvCxnSpPr>
          <p:cNvPr id="21" name="Straight Connector 20"/>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30</a:t>
              </a:r>
              <a:endParaRPr lang="en-US" dirty="0">
                <a:solidFill>
                  <a:schemeClr val="bg1"/>
                </a:solidFill>
              </a:endParaRPr>
            </a:p>
          </p:txBody>
        </p:sp>
      </p:grpSp>
    </p:spTree>
    <p:extLst>
      <p:ext uri="{BB962C8B-B14F-4D97-AF65-F5344CB8AC3E}">
        <p14:creationId xmlns:p14="http://schemas.microsoft.com/office/powerpoint/2010/main" val="3277140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sp>
        <p:nvSpPr>
          <p:cNvPr id="18" name="Title 1"/>
          <p:cNvSpPr txBox="1">
            <a:spLocks/>
          </p:cNvSpPr>
          <p:nvPr/>
        </p:nvSpPr>
        <p:spPr>
          <a:xfrm>
            <a:off x="481263" y="82745"/>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1800" b="1" dirty="0">
                <a:latin typeface="Garamond" panose="02020404030301010803" pitchFamily="18" charset="0"/>
                <a:ea typeface="Arial Unicode MS" panose="020B0604020202020204" pitchFamily="34" charset="-128"/>
                <a:cs typeface="Arial Unicode MS" panose="020B0604020202020204" pitchFamily="34" charset="-128"/>
              </a:rPr>
              <a:t>PROCUREMENT POWERS AND TENDER PROCEDURES OF DISTRICT ASSEMBLIES (Cont’d)</a:t>
            </a:r>
          </a:p>
        </p:txBody>
      </p:sp>
      <p:sp>
        <p:nvSpPr>
          <p:cNvPr id="19" name="Content Placeholder 2"/>
          <p:cNvSpPr txBox="1">
            <a:spLocks/>
          </p:cNvSpPr>
          <p:nvPr/>
        </p:nvSpPr>
        <p:spPr>
          <a:xfrm>
            <a:off x="810904" y="1209825"/>
            <a:ext cx="10515600" cy="474128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chemeClr val="accent6">
                  <a:lumMod val="75000"/>
                </a:schemeClr>
              </a:buClr>
              <a:buFont typeface="Wingdings" panose="05000000000000000000" pitchFamily="2" charset="2"/>
              <a:buChar char="q"/>
            </a:pPr>
            <a:r>
              <a:rPr lang="en-US" sz="2400" dirty="0">
                <a:latin typeface="Garamond" panose="02020404030301010803" pitchFamily="18" charset="0"/>
                <a:ea typeface="Arial Unicode MS" panose="020B0604020202020204" pitchFamily="34" charset="-128"/>
                <a:cs typeface="Arial Unicode MS" panose="020B0604020202020204" pitchFamily="34" charset="-128"/>
              </a:rPr>
              <a:t> </a:t>
            </a:r>
          </a:p>
        </p:txBody>
      </p:sp>
      <p:cxnSp>
        <p:nvCxnSpPr>
          <p:cNvPr id="21" name="Straight Connector 20"/>
          <p:cNvCxnSpPr/>
          <p:nvPr/>
        </p:nvCxnSpPr>
        <p:spPr>
          <a:xfrm>
            <a:off x="481263" y="84352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30</a:t>
              </a:r>
              <a:endParaRPr lang="en-US" dirty="0">
                <a:solidFill>
                  <a:schemeClr val="bg1"/>
                </a:solidFill>
              </a:endParaRPr>
            </a:p>
          </p:txBody>
        </p:sp>
      </p:grpSp>
      <p:graphicFrame>
        <p:nvGraphicFramePr>
          <p:cNvPr id="2" name="Table 1"/>
          <p:cNvGraphicFramePr>
            <a:graphicFrameLocks noGrp="1"/>
          </p:cNvGraphicFramePr>
          <p:nvPr>
            <p:extLst>
              <p:ext uri="{D42A27DB-BD31-4B8C-83A1-F6EECF244321}">
                <p14:modId xmlns:p14="http://schemas.microsoft.com/office/powerpoint/2010/main" val="614357010"/>
              </p:ext>
            </p:extLst>
          </p:nvPr>
        </p:nvGraphicFramePr>
        <p:xfrm>
          <a:off x="570269" y="827687"/>
          <a:ext cx="10402531" cy="5187360"/>
        </p:xfrm>
        <a:graphic>
          <a:graphicData uri="http://schemas.openxmlformats.org/drawingml/2006/table">
            <a:tbl>
              <a:tblPr firstRow="1" firstCol="1" bandRow="1">
                <a:tableStyleId>{2A488322-F2BA-4B5B-9748-0D474271808F}</a:tableStyleId>
              </a:tblPr>
              <a:tblGrid>
                <a:gridCol w="1877095">
                  <a:extLst>
                    <a:ext uri="{9D8B030D-6E8A-4147-A177-3AD203B41FA5}">
                      <a16:colId xmlns:a16="http://schemas.microsoft.com/office/drawing/2014/main" xmlns="" val="20000"/>
                    </a:ext>
                  </a:extLst>
                </a:gridCol>
                <a:gridCol w="4170358">
                  <a:extLst>
                    <a:ext uri="{9D8B030D-6E8A-4147-A177-3AD203B41FA5}">
                      <a16:colId xmlns:a16="http://schemas.microsoft.com/office/drawing/2014/main" xmlns="" val="20001"/>
                    </a:ext>
                  </a:extLst>
                </a:gridCol>
                <a:gridCol w="4355078">
                  <a:extLst>
                    <a:ext uri="{9D8B030D-6E8A-4147-A177-3AD203B41FA5}">
                      <a16:colId xmlns:a16="http://schemas.microsoft.com/office/drawing/2014/main" xmlns="" val="20002"/>
                    </a:ext>
                  </a:extLst>
                </a:gridCol>
              </a:tblGrid>
              <a:tr h="220196">
                <a:tc gridSpan="3">
                  <a:txBody>
                    <a:bodyPr/>
                    <a:lstStyle/>
                    <a:p>
                      <a:pPr marL="0" marR="0" algn="ctr">
                        <a:lnSpc>
                          <a:spcPct val="115000"/>
                        </a:lnSpc>
                        <a:spcBef>
                          <a:spcPts val="0"/>
                        </a:spcBef>
                        <a:spcAft>
                          <a:spcPts val="0"/>
                        </a:spcAft>
                      </a:pPr>
                      <a:r>
                        <a:rPr lang="en-GB" sz="1600" dirty="0">
                          <a:effectLst/>
                          <a:latin typeface="Garamond" panose="02020404030301010803" pitchFamily="18" charset="0"/>
                        </a:rPr>
                        <a:t>PROCUREMENT ENTITY COMPOSITION AT MMDAS</a:t>
                      </a:r>
                      <a:endParaRPr lang="en-US" sz="1200" dirty="0">
                        <a:effectLst/>
                        <a:latin typeface="Garamond" panose="02020404030301010803" pitchFamily="18" charset="0"/>
                        <a:ea typeface="Calibri" panose="020F0502020204030204" pitchFamily="34" charset="0"/>
                        <a:cs typeface="Times New Roman" panose="02020603050405020304" pitchFamily="18" charset="0"/>
                      </a:endParaRPr>
                    </a:p>
                  </a:txBody>
                  <a:tcPr marL="64496" marR="64496" marT="0" marB="0"/>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xmlns="" val="10000"/>
                  </a:ext>
                </a:extLst>
              </a:tr>
              <a:tr h="220196">
                <a:tc>
                  <a:txBody>
                    <a:bodyPr/>
                    <a:lstStyle/>
                    <a:p>
                      <a:pPr marL="0" marR="0" algn="just">
                        <a:lnSpc>
                          <a:spcPct val="115000"/>
                        </a:lnSpc>
                        <a:spcBef>
                          <a:spcPts val="0"/>
                        </a:spcBef>
                        <a:spcAft>
                          <a:spcPts val="0"/>
                        </a:spcAft>
                      </a:pPr>
                      <a:r>
                        <a:rPr lang="en-GB" sz="1600">
                          <a:effectLst/>
                          <a:latin typeface="Garamond" panose="02020404030301010803" pitchFamily="18" charset="0"/>
                        </a:rPr>
                        <a:t>Item</a:t>
                      </a:r>
                      <a:endParaRPr lang="en-US" sz="1200">
                        <a:effectLst/>
                        <a:latin typeface="Garamond" panose="02020404030301010803" pitchFamily="18" charset="0"/>
                        <a:ea typeface="Calibri" panose="020F0502020204030204" pitchFamily="34" charset="0"/>
                        <a:cs typeface="Times New Roman" panose="02020603050405020304" pitchFamily="18" charset="0"/>
                      </a:endParaRPr>
                    </a:p>
                  </a:txBody>
                  <a:tcPr marL="64496" marR="64496" marT="0" marB="0"/>
                </a:tc>
                <a:tc>
                  <a:txBody>
                    <a:bodyPr/>
                    <a:lstStyle/>
                    <a:p>
                      <a:pPr marL="0" marR="0" algn="just">
                        <a:lnSpc>
                          <a:spcPct val="115000"/>
                        </a:lnSpc>
                        <a:spcBef>
                          <a:spcPts val="0"/>
                        </a:spcBef>
                        <a:spcAft>
                          <a:spcPts val="0"/>
                        </a:spcAft>
                      </a:pPr>
                      <a:r>
                        <a:rPr lang="en-GB" sz="1600">
                          <a:effectLst/>
                          <a:latin typeface="Garamond" panose="02020404030301010803" pitchFamily="18" charset="0"/>
                        </a:rPr>
                        <a:t>Metropolitan Assemblies</a:t>
                      </a:r>
                      <a:endParaRPr lang="en-US" sz="1200">
                        <a:effectLst/>
                        <a:latin typeface="Garamond" panose="02020404030301010803" pitchFamily="18" charset="0"/>
                        <a:ea typeface="Calibri" panose="020F0502020204030204" pitchFamily="34" charset="0"/>
                        <a:cs typeface="Times New Roman" panose="02020603050405020304" pitchFamily="18" charset="0"/>
                      </a:endParaRPr>
                    </a:p>
                  </a:txBody>
                  <a:tcPr marL="64496" marR="64496" marT="0" marB="0"/>
                </a:tc>
                <a:tc>
                  <a:txBody>
                    <a:bodyPr/>
                    <a:lstStyle/>
                    <a:p>
                      <a:pPr marL="0" marR="0" algn="just">
                        <a:lnSpc>
                          <a:spcPct val="115000"/>
                        </a:lnSpc>
                        <a:spcBef>
                          <a:spcPts val="0"/>
                        </a:spcBef>
                        <a:spcAft>
                          <a:spcPts val="0"/>
                        </a:spcAft>
                      </a:pPr>
                      <a:r>
                        <a:rPr lang="en-GB" sz="1600">
                          <a:effectLst/>
                          <a:latin typeface="Garamond" panose="02020404030301010803" pitchFamily="18" charset="0"/>
                        </a:rPr>
                        <a:t>Municipal and District Assemblies</a:t>
                      </a:r>
                      <a:endParaRPr lang="en-US" sz="1200">
                        <a:effectLst/>
                        <a:latin typeface="Garamond" panose="02020404030301010803" pitchFamily="18" charset="0"/>
                        <a:ea typeface="Calibri" panose="020F0502020204030204" pitchFamily="34" charset="0"/>
                        <a:cs typeface="Times New Roman" panose="02020603050405020304" pitchFamily="18" charset="0"/>
                      </a:endParaRPr>
                    </a:p>
                  </a:txBody>
                  <a:tcPr marL="64496" marR="64496" marT="0" marB="0"/>
                </a:tc>
                <a:extLst>
                  <a:ext uri="{0D108BD9-81ED-4DB2-BD59-A6C34878D82A}">
                    <a16:rowId xmlns:a16="http://schemas.microsoft.com/office/drawing/2014/main" xmlns="" val="10001"/>
                  </a:ext>
                </a:extLst>
              </a:tr>
              <a:tr h="440391">
                <a:tc>
                  <a:txBody>
                    <a:bodyPr/>
                    <a:lstStyle/>
                    <a:p>
                      <a:pPr marL="0" marR="0" algn="just">
                        <a:lnSpc>
                          <a:spcPct val="115000"/>
                        </a:lnSpc>
                        <a:spcBef>
                          <a:spcPts val="0"/>
                        </a:spcBef>
                        <a:spcAft>
                          <a:spcPts val="0"/>
                        </a:spcAft>
                      </a:pPr>
                      <a:r>
                        <a:rPr lang="en-GB" sz="1600">
                          <a:effectLst/>
                          <a:latin typeface="Garamond" panose="02020404030301010803" pitchFamily="18" charset="0"/>
                        </a:rPr>
                        <a:t>Chairperson</a:t>
                      </a:r>
                      <a:endParaRPr lang="en-US" sz="1200">
                        <a:effectLst/>
                        <a:latin typeface="Garamond" panose="02020404030301010803" pitchFamily="18" charset="0"/>
                        <a:ea typeface="Calibri" panose="020F0502020204030204" pitchFamily="34" charset="0"/>
                        <a:cs typeface="Times New Roman" panose="02020603050405020304" pitchFamily="18" charset="0"/>
                      </a:endParaRPr>
                    </a:p>
                  </a:txBody>
                  <a:tcPr marL="64496" marR="64496" marT="0" marB="0"/>
                </a:tc>
                <a:tc>
                  <a:txBody>
                    <a:bodyPr/>
                    <a:lstStyle/>
                    <a:p>
                      <a:pPr marL="0" marR="0" algn="l">
                        <a:lnSpc>
                          <a:spcPct val="115000"/>
                        </a:lnSpc>
                        <a:spcBef>
                          <a:spcPts val="0"/>
                        </a:spcBef>
                        <a:spcAft>
                          <a:spcPts val="0"/>
                        </a:spcAft>
                      </a:pPr>
                      <a:r>
                        <a:rPr lang="en-GB" sz="1600" dirty="0">
                          <a:effectLst/>
                          <a:latin typeface="Garamond" panose="02020404030301010803" pitchFamily="18" charset="0"/>
                        </a:rPr>
                        <a:t>Metropolitan Chief Executive</a:t>
                      </a:r>
                      <a:endParaRPr lang="en-US" sz="1200" dirty="0">
                        <a:effectLst/>
                        <a:latin typeface="Garamond" panose="02020404030301010803" pitchFamily="18" charset="0"/>
                        <a:ea typeface="Calibri" panose="020F0502020204030204" pitchFamily="34" charset="0"/>
                        <a:cs typeface="Times New Roman" panose="02020603050405020304" pitchFamily="18" charset="0"/>
                      </a:endParaRPr>
                    </a:p>
                  </a:txBody>
                  <a:tcPr marL="64496" marR="64496" marT="0" marB="0"/>
                </a:tc>
                <a:tc>
                  <a:txBody>
                    <a:bodyPr/>
                    <a:lstStyle/>
                    <a:p>
                      <a:pPr marL="0" marR="0" algn="l">
                        <a:lnSpc>
                          <a:spcPct val="115000"/>
                        </a:lnSpc>
                        <a:spcBef>
                          <a:spcPts val="0"/>
                        </a:spcBef>
                        <a:spcAft>
                          <a:spcPts val="0"/>
                        </a:spcAft>
                      </a:pPr>
                      <a:r>
                        <a:rPr lang="en-GB" sz="1600">
                          <a:effectLst/>
                          <a:latin typeface="Garamond" panose="02020404030301010803" pitchFamily="18" charset="0"/>
                        </a:rPr>
                        <a:t>Municipal or District Chief Executive</a:t>
                      </a:r>
                      <a:endParaRPr lang="en-US" sz="1200">
                        <a:effectLst/>
                        <a:latin typeface="Garamond" panose="02020404030301010803" pitchFamily="18" charset="0"/>
                        <a:ea typeface="Calibri" panose="020F0502020204030204" pitchFamily="34" charset="0"/>
                        <a:cs typeface="Times New Roman" panose="02020603050405020304" pitchFamily="18" charset="0"/>
                      </a:endParaRPr>
                    </a:p>
                  </a:txBody>
                  <a:tcPr marL="64496" marR="64496" marT="0" marB="0"/>
                </a:tc>
                <a:extLst>
                  <a:ext uri="{0D108BD9-81ED-4DB2-BD59-A6C34878D82A}">
                    <a16:rowId xmlns:a16="http://schemas.microsoft.com/office/drawing/2014/main" xmlns="" val="10002"/>
                  </a:ext>
                </a:extLst>
              </a:tr>
              <a:tr h="220196">
                <a:tc>
                  <a:txBody>
                    <a:bodyPr/>
                    <a:lstStyle/>
                    <a:p>
                      <a:pPr marL="0" marR="0" algn="just">
                        <a:lnSpc>
                          <a:spcPct val="115000"/>
                        </a:lnSpc>
                        <a:spcBef>
                          <a:spcPts val="0"/>
                        </a:spcBef>
                        <a:spcAft>
                          <a:spcPts val="0"/>
                        </a:spcAft>
                      </a:pPr>
                      <a:r>
                        <a:rPr lang="en-GB" sz="1600">
                          <a:effectLst/>
                          <a:latin typeface="Garamond" panose="02020404030301010803" pitchFamily="18" charset="0"/>
                        </a:rPr>
                        <a:t>Members</a:t>
                      </a:r>
                      <a:endParaRPr lang="en-US" sz="1200">
                        <a:effectLst/>
                        <a:latin typeface="Garamond" panose="02020404030301010803" pitchFamily="18" charset="0"/>
                        <a:ea typeface="Calibri" panose="020F0502020204030204" pitchFamily="34" charset="0"/>
                        <a:cs typeface="Times New Roman" panose="02020603050405020304" pitchFamily="18" charset="0"/>
                      </a:endParaRPr>
                    </a:p>
                  </a:txBody>
                  <a:tcPr marL="64496" marR="64496" marT="0" marB="0"/>
                </a:tc>
                <a:tc>
                  <a:txBody>
                    <a:bodyPr/>
                    <a:lstStyle/>
                    <a:p>
                      <a:pPr marL="0" marR="0" algn="l">
                        <a:lnSpc>
                          <a:spcPct val="115000"/>
                        </a:lnSpc>
                        <a:spcBef>
                          <a:spcPts val="0"/>
                        </a:spcBef>
                        <a:spcAft>
                          <a:spcPts val="0"/>
                        </a:spcAft>
                      </a:pPr>
                      <a:r>
                        <a:rPr lang="en-GB" sz="1600">
                          <a:effectLst/>
                          <a:latin typeface="Garamond" panose="02020404030301010803" pitchFamily="18" charset="0"/>
                        </a:rPr>
                        <a:t>Director of Finance</a:t>
                      </a:r>
                      <a:endParaRPr lang="en-US" sz="1200">
                        <a:effectLst/>
                        <a:latin typeface="Garamond" panose="02020404030301010803" pitchFamily="18" charset="0"/>
                        <a:ea typeface="Calibri" panose="020F0502020204030204" pitchFamily="34" charset="0"/>
                        <a:cs typeface="Times New Roman" panose="02020603050405020304" pitchFamily="18" charset="0"/>
                      </a:endParaRPr>
                    </a:p>
                  </a:txBody>
                  <a:tcPr marL="64496" marR="64496" marT="0" marB="0"/>
                </a:tc>
                <a:tc>
                  <a:txBody>
                    <a:bodyPr/>
                    <a:lstStyle/>
                    <a:p>
                      <a:pPr marL="0" marR="0" algn="l">
                        <a:lnSpc>
                          <a:spcPct val="115000"/>
                        </a:lnSpc>
                        <a:spcBef>
                          <a:spcPts val="0"/>
                        </a:spcBef>
                        <a:spcAft>
                          <a:spcPts val="0"/>
                        </a:spcAft>
                      </a:pPr>
                      <a:r>
                        <a:rPr lang="en-GB" sz="1600">
                          <a:effectLst/>
                          <a:latin typeface="Garamond" panose="02020404030301010803" pitchFamily="18" charset="0"/>
                        </a:rPr>
                        <a:t>Director of Finance</a:t>
                      </a:r>
                      <a:endParaRPr lang="en-US" sz="1200">
                        <a:effectLst/>
                        <a:latin typeface="Garamond" panose="02020404030301010803" pitchFamily="18" charset="0"/>
                        <a:ea typeface="Calibri" panose="020F0502020204030204" pitchFamily="34" charset="0"/>
                        <a:cs typeface="Times New Roman" panose="02020603050405020304" pitchFamily="18" charset="0"/>
                      </a:endParaRPr>
                    </a:p>
                  </a:txBody>
                  <a:tcPr marL="64496" marR="64496" marT="0" marB="0"/>
                </a:tc>
                <a:extLst>
                  <a:ext uri="{0D108BD9-81ED-4DB2-BD59-A6C34878D82A}">
                    <a16:rowId xmlns:a16="http://schemas.microsoft.com/office/drawing/2014/main" xmlns="" val="10003"/>
                  </a:ext>
                </a:extLst>
              </a:tr>
              <a:tr h="880783">
                <a:tc>
                  <a:txBody>
                    <a:bodyPr/>
                    <a:lstStyle/>
                    <a:p>
                      <a:pPr marL="0" marR="0" algn="just">
                        <a:lnSpc>
                          <a:spcPct val="115000"/>
                        </a:lnSpc>
                        <a:spcBef>
                          <a:spcPts val="0"/>
                        </a:spcBef>
                        <a:spcAft>
                          <a:spcPts val="0"/>
                        </a:spcAft>
                      </a:pPr>
                      <a:r>
                        <a:rPr lang="en-GB" sz="1600">
                          <a:effectLst/>
                          <a:latin typeface="Garamond" panose="02020404030301010803" pitchFamily="18" charset="0"/>
                        </a:rPr>
                        <a:t> </a:t>
                      </a:r>
                      <a:endParaRPr lang="en-US" sz="1200">
                        <a:effectLst/>
                        <a:latin typeface="Garamond" panose="02020404030301010803" pitchFamily="18" charset="0"/>
                        <a:ea typeface="Calibri" panose="020F0502020204030204" pitchFamily="34" charset="0"/>
                        <a:cs typeface="Times New Roman" panose="02020603050405020304" pitchFamily="18" charset="0"/>
                      </a:endParaRPr>
                    </a:p>
                  </a:txBody>
                  <a:tcPr marL="64496" marR="64496" marT="0" marB="0"/>
                </a:tc>
                <a:tc>
                  <a:txBody>
                    <a:bodyPr/>
                    <a:lstStyle/>
                    <a:p>
                      <a:pPr marL="0" marR="0" algn="l">
                        <a:lnSpc>
                          <a:spcPct val="115000"/>
                        </a:lnSpc>
                        <a:spcBef>
                          <a:spcPts val="0"/>
                        </a:spcBef>
                        <a:spcAft>
                          <a:spcPts val="0"/>
                        </a:spcAft>
                      </a:pPr>
                      <a:r>
                        <a:rPr lang="en-GB" sz="1600" dirty="0">
                          <a:effectLst/>
                          <a:latin typeface="Garamond" panose="02020404030301010803" pitchFamily="18" charset="0"/>
                        </a:rPr>
                        <a:t>Legal Officer of the Metropolitan Assembly or a lawyer appointed by Metropolitan Assembly </a:t>
                      </a:r>
                      <a:endParaRPr lang="en-US" sz="1200" dirty="0">
                        <a:effectLst/>
                        <a:latin typeface="Garamond" panose="02020404030301010803" pitchFamily="18" charset="0"/>
                        <a:ea typeface="Calibri" panose="020F0502020204030204" pitchFamily="34" charset="0"/>
                        <a:cs typeface="Times New Roman" panose="02020603050405020304" pitchFamily="18" charset="0"/>
                      </a:endParaRPr>
                    </a:p>
                  </a:txBody>
                  <a:tcPr marL="64496" marR="64496" marT="0" marB="0"/>
                </a:tc>
                <a:tc>
                  <a:txBody>
                    <a:bodyPr/>
                    <a:lstStyle/>
                    <a:p>
                      <a:pPr marL="0" marR="0" algn="l">
                        <a:lnSpc>
                          <a:spcPct val="115000"/>
                        </a:lnSpc>
                        <a:spcBef>
                          <a:spcPts val="0"/>
                        </a:spcBef>
                        <a:spcAft>
                          <a:spcPts val="0"/>
                        </a:spcAft>
                      </a:pPr>
                      <a:r>
                        <a:rPr lang="en-GB" sz="1600">
                          <a:effectLst/>
                          <a:latin typeface="Garamond" panose="02020404030301010803" pitchFamily="18" charset="0"/>
                        </a:rPr>
                        <a:t>Legal Officer of the Municipal and District Assembly or a lawyer appointed by the Municipal or District Assembly </a:t>
                      </a:r>
                      <a:endParaRPr lang="en-US" sz="1200">
                        <a:effectLst/>
                        <a:latin typeface="Garamond" panose="02020404030301010803" pitchFamily="18" charset="0"/>
                        <a:ea typeface="Calibri" panose="020F0502020204030204" pitchFamily="34" charset="0"/>
                        <a:cs typeface="Times New Roman" panose="02020603050405020304" pitchFamily="18" charset="0"/>
                      </a:endParaRPr>
                    </a:p>
                  </a:txBody>
                  <a:tcPr marL="64496" marR="64496" marT="0" marB="0"/>
                </a:tc>
                <a:extLst>
                  <a:ext uri="{0D108BD9-81ED-4DB2-BD59-A6C34878D82A}">
                    <a16:rowId xmlns:a16="http://schemas.microsoft.com/office/drawing/2014/main" xmlns="" val="10004"/>
                  </a:ext>
                </a:extLst>
              </a:tr>
              <a:tr h="440391">
                <a:tc>
                  <a:txBody>
                    <a:bodyPr/>
                    <a:lstStyle/>
                    <a:p>
                      <a:pPr marL="0" marR="0" algn="just">
                        <a:lnSpc>
                          <a:spcPct val="115000"/>
                        </a:lnSpc>
                        <a:spcBef>
                          <a:spcPts val="0"/>
                        </a:spcBef>
                        <a:spcAft>
                          <a:spcPts val="0"/>
                        </a:spcAft>
                      </a:pPr>
                      <a:r>
                        <a:rPr lang="en-GB" sz="1600">
                          <a:effectLst/>
                          <a:latin typeface="Garamond" panose="02020404030301010803" pitchFamily="18" charset="0"/>
                        </a:rPr>
                        <a:t> </a:t>
                      </a:r>
                      <a:endParaRPr lang="en-US" sz="1200">
                        <a:effectLst/>
                        <a:latin typeface="Garamond" panose="02020404030301010803" pitchFamily="18" charset="0"/>
                        <a:ea typeface="Calibri" panose="020F0502020204030204" pitchFamily="34" charset="0"/>
                        <a:cs typeface="Times New Roman" panose="02020603050405020304" pitchFamily="18" charset="0"/>
                      </a:endParaRPr>
                    </a:p>
                  </a:txBody>
                  <a:tcPr marL="64496" marR="64496" marT="0" marB="0"/>
                </a:tc>
                <a:tc>
                  <a:txBody>
                    <a:bodyPr/>
                    <a:lstStyle/>
                    <a:p>
                      <a:pPr marL="0" marR="0" algn="l">
                        <a:lnSpc>
                          <a:spcPct val="115000"/>
                        </a:lnSpc>
                        <a:spcBef>
                          <a:spcPts val="0"/>
                        </a:spcBef>
                        <a:spcAft>
                          <a:spcPts val="0"/>
                        </a:spcAft>
                      </a:pPr>
                      <a:r>
                        <a:rPr lang="en-GB" sz="1600">
                          <a:effectLst/>
                          <a:latin typeface="Garamond" panose="02020404030301010803" pitchFamily="18" charset="0"/>
                        </a:rPr>
                        <a:t>2 Chairpersons of committee (Works/Finance) of the Assembly</a:t>
                      </a:r>
                      <a:endParaRPr lang="en-US" sz="1200">
                        <a:effectLst/>
                        <a:latin typeface="Garamond" panose="02020404030301010803" pitchFamily="18" charset="0"/>
                        <a:ea typeface="Calibri" panose="020F0502020204030204" pitchFamily="34" charset="0"/>
                        <a:cs typeface="Times New Roman" panose="02020603050405020304" pitchFamily="18" charset="0"/>
                      </a:endParaRPr>
                    </a:p>
                  </a:txBody>
                  <a:tcPr marL="64496" marR="64496" marT="0" marB="0"/>
                </a:tc>
                <a:tc>
                  <a:txBody>
                    <a:bodyPr/>
                    <a:lstStyle/>
                    <a:p>
                      <a:pPr marL="0" marR="0" algn="l">
                        <a:lnSpc>
                          <a:spcPct val="115000"/>
                        </a:lnSpc>
                        <a:spcBef>
                          <a:spcPts val="0"/>
                        </a:spcBef>
                        <a:spcAft>
                          <a:spcPts val="0"/>
                        </a:spcAft>
                      </a:pPr>
                      <a:r>
                        <a:rPr lang="en-GB" sz="1600">
                          <a:effectLst/>
                          <a:latin typeface="Garamond" panose="02020404030301010803" pitchFamily="18" charset="0"/>
                        </a:rPr>
                        <a:t>2 Chairpersons of committee (Works/Finance) of the Assembly</a:t>
                      </a:r>
                      <a:endParaRPr lang="en-US" sz="1200">
                        <a:effectLst/>
                        <a:latin typeface="Garamond" panose="02020404030301010803" pitchFamily="18" charset="0"/>
                        <a:ea typeface="Calibri" panose="020F0502020204030204" pitchFamily="34" charset="0"/>
                        <a:cs typeface="Times New Roman" panose="02020603050405020304" pitchFamily="18" charset="0"/>
                      </a:endParaRPr>
                    </a:p>
                  </a:txBody>
                  <a:tcPr marL="64496" marR="64496" marT="0" marB="0"/>
                </a:tc>
                <a:extLst>
                  <a:ext uri="{0D108BD9-81ED-4DB2-BD59-A6C34878D82A}">
                    <a16:rowId xmlns:a16="http://schemas.microsoft.com/office/drawing/2014/main" xmlns="" val="10005"/>
                  </a:ext>
                </a:extLst>
              </a:tr>
              <a:tr h="660587">
                <a:tc>
                  <a:txBody>
                    <a:bodyPr/>
                    <a:lstStyle/>
                    <a:p>
                      <a:pPr marL="0" marR="0" algn="just">
                        <a:lnSpc>
                          <a:spcPct val="115000"/>
                        </a:lnSpc>
                        <a:spcBef>
                          <a:spcPts val="0"/>
                        </a:spcBef>
                        <a:spcAft>
                          <a:spcPts val="0"/>
                        </a:spcAft>
                      </a:pPr>
                      <a:r>
                        <a:rPr lang="en-GB" sz="1600">
                          <a:effectLst/>
                          <a:latin typeface="Garamond" panose="02020404030301010803" pitchFamily="18" charset="0"/>
                        </a:rPr>
                        <a:t> </a:t>
                      </a:r>
                      <a:endParaRPr lang="en-US" sz="1200">
                        <a:effectLst/>
                        <a:latin typeface="Garamond" panose="02020404030301010803" pitchFamily="18" charset="0"/>
                        <a:ea typeface="Calibri" panose="020F0502020204030204" pitchFamily="34" charset="0"/>
                        <a:cs typeface="Times New Roman" panose="02020603050405020304" pitchFamily="18" charset="0"/>
                      </a:endParaRPr>
                    </a:p>
                  </a:txBody>
                  <a:tcPr marL="64496" marR="64496" marT="0" marB="0"/>
                </a:tc>
                <a:tc>
                  <a:txBody>
                    <a:bodyPr/>
                    <a:lstStyle/>
                    <a:p>
                      <a:pPr marL="0" marR="0" algn="l">
                        <a:lnSpc>
                          <a:spcPct val="115000"/>
                        </a:lnSpc>
                        <a:spcBef>
                          <a:spcPts val="0"/>
                        </a:spcBef>
                        <a:spcAft>
                          <a:spcPts val="0"/>
                        </a:spcAft>
                      </a:pPr>
                      <a:r>
                        <a:rPr lang="en-GB" sz="1600">
                          <a:effectLst/>
                          <a:latin typeface="Garamond" panose="02020404030301010803" pitchFamily="18" charset="0"/>
                        </a:rPr>
                        <a:t>2 Heads of Department within the Metropolitan Assembly, including the user Department</a:t>
                      </a:r>
                      <a:endParaRPr lang="en-US" sz="1200">
                        <a:effectLst/>
                        <a:latin typeface="Garamond" panose="02020404030301010803" pitchFamily="18" charset="0"/>
                        <a:ea typeface="Calibri" panose="020F0502020204030204" pitchFamily="34" charset="0"/>
                        <a:cs typeface="Times New Roman" panose="02020603050405020304" pitchFamily="18" charset="0"/>
                      </a:endParaRPr>
                    </a:p>
                  </a:txBody>
                  <a:tcPr marL="64496" marR="64496" marT="0" marB="0"/>
                </a:tc>
                <a:tc>
                  <a:txBody>
                    <a:bodyPr/>
                    <a:lstStyle/>
                    <a:p>
                      <a:pPr marL="0" marR="0" algn="l">
                        <a:lnSpc>
                          <a:spcPct val="115000"/>
                        </a:lnSpc>
                        <a:spcBef>
                          <a:spcPts val="0"/>
                        </a:spcBef>
                        <a:spcAft>
                          <a:spcPts val="0"/>
                        </a:spcAft>
                      </a:pPr>
                      <a:r>
                        <a:rPr lang="en-GB" sz="1600">
                          <a:effectLst/>
                          <a:latin typeface="Garamond" panose="02020404030301010803" pitchFamily="18" charset="0"/>
                        </a:rPr>
                        <a:t>2 Heads of Department within the Municipal or District Assembly, including the user Department</a:t>
                      </a:r>
                      <a:endParaRPr lang="en-US" sz="1200">
                        <a:effectLst/>
                        <a:latin typeface="Garamond" panose="02020404030301010803" pitchFamily="18" charset="0"/>
                        <a:ea typeface="Calibri" panose="020F0502020204030204" pitchFamily="34" charset="0"/>
                        <a:cs typeface="Times New Roman" panose="02020603050405020304" pitchFamily="18" charset="0"/>
                      </a:endParaRPr>
                    </a:p>
                  </a:txBody>
                  <a:tcPr marL="64496" marR="64496" marT="0" marB="0"/>
                </a:tc>
                <a:extLst>
                  <a:ext uri="{0D108BD9-81ED-4DB2-BD59-A6C34878D82A}">
                    <a16:rowId xmlns:a16="http://schemas.microsoft.com/office/drawing/2014/main" xmlns="" val="10006"/>
                  </a:ext>
                </a:extLst>
              </a:tr>
              <a:tr h="440391">
                <a:tc>
                  <a:txBody>
                    <a:bodyPr/>
                    <a:lstStyle/>
                    <a:p>
                      <a:pPr marL="0" marR="0" algn="just">
                        <a:lnSpc>
                          <a:spcPct val="115000"/>
                        </a:lnSpc>
                        <a:spcBef>
                          <a:spcPts val="0"/>
                        </a:spcBef>
                        <a:spcAft>
                          <a:spcPts val="0"/>
                        </a:spcAft>
                      </a:pPr>
                      <a:r>
                        <a:rPr lang="en-GB" sz="1600">
                          <a:effectLst/>
                          <a:latin typeface="Garamond" panose="02020404030301010803" pitchFamily="18" charset="0"/>
                        </a:rPr>
                        <a:t> </a:t>
                      </a:r>
                      <a:endParaRPr lang="en-US" sz="1200">
                        <a:effectLst/>
                        <a:latin typeface="Garamond" panose="02020404030301010803" pitchFamily="18" charset="0"/>
                        <a:ea typeface="Calibri" panose="020F0502020204030204" pitchFamily="34" charset="0"/>
                        <a:cs typeface="Times New Roman" panose="02020603050405020304" pitchFamily="18" charset="0"/>
                      </a:endParaRPr>
                    </a:p>
                  </a:txBody>
                  <a:tcPr marL="64496" marR="64496" marT="0" marB="0"/>
                </a:tc>
                <a:tc>
                  <a:txBody>
                    <a:bodyPr/>
                    <a:lstStyle/>
                    <a:p>
                      <a:pPr marL="0" marR="0" algn="l">
                        <a:lnSpc>
                          <a:spcPct val="115000"/>
                        </a:lnSpc>
                        <a:spcBef>
                          <a:spcPts val="0"/>
                        </a:spcBef>
                        <a:spcAft>
                          <a:spcPts val="0"/>
                        </a:spcAft>
                      </a:pPr>
                      <a:r>
                        <a:rPr lang="en-GB" sz="1600">
                          <a:effectLst/>
                          <a:latin typeface="Garamond" panose="02020404030301010803" pitchFamily="18" charset="0"/>
                        </a:rPr>
                        <a:t>Budget Officer of the Metropolitan Assembly</a:t>
                      </a:r>
                      <a:endParaRPr lang="en-US" sz="1200">
                        <a:effectLst/>
                        <a:latin typeface="Garamond" panose="02020404030301010803" pitchFamily="18" charset="0"/>
                        <a:ea typeface="Calibri" panose="020F0502020204030204" pitchFamily="34" charset="0"/>
                        <a:cs typeface="Times New Roman" panose="02020603050405020304" pitchFamily="18" charset="0"/>
                      </a:endParaRPr>
                    </a:p>
                  </a:txBody>
                  <a:tcPr marL="64496" marR="64496" marT="0" marB="0"/>
                </a:tc>
                <a:tc>
                  <a:txBody>
                    <a:bodyPr/>
                    <a:lstStyle/>
                    <a:p>
                      <a:pPr marL="0" marR="0" algn="l">
                        <a:lnSpc>
                          <a:spcPct val="115000"/>
                        </a:lnSpc>
                        <a:spcBef>
                          <a:spcPts val="0"/>
                        </a:spcBef>
                        <a:spcAft>
                          <a:spcPts val="0"/>
                        </a:spcAft>
                      </a:pPr>
                      <a:r>
                        <a:rPr lang="en-GB" sz="1600">
                          <a:effectLst/>
                          <a:latin typeface="Garamond" panose="02020404030301010803" pitchFamily="18" charset="0"/>
                        </a:rPr>
                        <a:t>Municipal or District Budget Officer </a:t>
                      </a:r>
                      <a:endParaRPr lang="en-US" sz="1200">
                        <a:effectLst/>
                        <a:latin typeface="Garamond" panose="02020404030301010803" pitchFamily="18" charset="0"/>
                        <a:ea typeface="Calibri" panose="020F0502020204030204" pitchFamily="34" charset="0"/>
                        <a:cs typeface="Times New Roman" panose="02020603050405020304" pitchFamily="18" charset="0"/>
                      </a:endParaRPr>
                    </a:p>
                  </a:txBody>
                  <a:tcPr marL="64496" marR="64496" marT="0" marB="0"/>
                </a:tc>
                <a:extLst>
                  <a:ext uri="{0D108BD9-81ED-4DB2-BD59-A6C34878D82A}">
                    <a16:rowId xmlns:a16="http://schemas.microsoft.com/office/drawing/2014/main" xmlns="" val="10007"/>
                  </a:ext>
                </a:extLst>
              </a:tr>
              <a:tr h="440391">
                <a:tc>
                  <a:txBody>
                    <a:bodyPr/>
                    <a:lstStyle/>
                    <a:p>
                      <a:pPr marL="0" marR="0" algn="just">
                        <a:lnSpc>
                          <a:spcPct val="115000"/>
                        </a:lnSpc>
                        <a:spcBef>
                          <a:spcPts val="0"/>
                        </a:spcBef>
                        <a:spcAft>
                          <a:spcPts val="0"/>
                        </a:spcAft>
                      </a:pPr>
                      <a:r>
                        <a:rPr lang="en-GB" sz="1600">
                          <a:effectLst/>
                          <a:latin typeface="Garamond" panose="02020404030301010803" pitchFamily="18" charset="0"/>
                        </a:rPr>
                        <a:t> </a:t>
                      </a:r>
                      <a:endParaRPr lang="en-US" sz="1200">
                        <a:effectLst/>
                        <a:latin typeface="Garamond" panose="02020404030301010803" pitchFamily="18" charset="0"/>
                        <a:ea typeface="Calibri" panose="020F0502020204030204" pitchFamily="34" charset="0"/>
                        <a:cs typeface="Times New Roman" panose="02020603050405020304" pitchFamily="18" charset="0"/>
                      </a:endParaRPr>
                    </a:p>
                  </a:txBody>
                  <a:tcPr marL="64496" marR="64496" marT="0" marB="0"/>
                </a:tc>
                <a:tc>
                  <a:txBody>
                    <a:bodyPr/>
                    <a:lstStyle/>
                    <a:p>
                      <a:pPr marL="0" marR="0" algn="l">
                        <a:lnSpc>
                          <a:spcPct val="115000"/>
                        </a:lnSpc>
                        <a:spcBef>
                          <a:spcPts val="0"/>
                        </a:spcBef>
                        <a:spcAft>
                          <a:spcPts val="0"/>
                        </a:spcAft>
                      </a:pPr>
                      <a:r>
                        <a:rPr lang="en-GB" sz="1600">
                          <a:effectLst/>
                          <a:latin typeface="Garamond" panose="02020404030301010803" pitchFamily="18" charset="0"/>
                        </a:rPr>
                        <a:t>Metropolitan Co-ordinating Director</a:t>
                      </a:r>
                      <a:endParaRPr lang="en-US" sz="1200">
                        <a:effectLst/>
                        <a:latin typeface="Garamond" panose="02020404030301010803" pitchFamily="18" charset="0"/>
                        <a:ea typeface="Calibri" panose="020F0502020204030204" pitchFamily="34" charset="0"/>
                        <a:cs typeface="Times New Roman" panose="02020603050405020304" pitchFamily="18" charset="0"/>
                      </a:endParaRPr>
                    </a:p>
                  </a:txBody>
                  <a:tcPr marL="64496" marR="64496" marT="0" marB="0"/>
                </a:tc>
                <a:tc>
                  <a:txBody>
                    <a:bodyPr/>
                    <a:lstStyle/>
                    <a:p>
                      <a:pPr marL="0" marR="0" algn="l">
                        <a:lnSpc>
                          <a:spcPct val="115000"/>
                        </a:lnSpc>
                        <a:spcBef>
                          <a:spcPts val="0"/>
                        </a:spcBef>
                        <a:spcAft>
                          <a:spcPts val="0"/>
                        </a:spcAft>
                      </a:pPr>
                      <a:r>
                        <a:rPr lang="en-GB" sz="1600">
                          <a:effectLst/>
                          <a:latin typeface="Garamond" panose="02020404030301010803" pitchFamily="18" charset="0"/>
                        </a:rPr>
                        <a:t>Municipal or District Co-ordinating Director</a:t>
                      </a:r>
                      <a:endParaRPr lang="en-US" sz="1200">
                        <a:effectLst/>
                        <a:latin typeface="Garamond" panose="02020404030301010803" pitchFamily="18" charset="0"/>
                        <a:ea typeface="Calibri" panose="020F0502020204030204" pitchFamily="34" charset="0"/>
                        <a:cs typeface="Times New Roman" panose="02020603050405020304" pitchFamily="18" charset="0"/>
                      </a:endParaRPr>
                    </a:p>
                  </a:txBody>
                  <a:tcPr marL="64496" marR="64496" marT="0" marB="0"/>
                </a:tc>
                <a:extLst>
                  <a:ext uri="{0D108BD9-81ED-4DB2-BD59-A6C34878D82A}">
                    <a16:rowId xmlns:a16="http://schemas.microsoft.com/office/drawing/2014/main" xmlns="" val="10008"/>
                  </a:ext>
                </a:extLst>
              </a:tr>
              <a:tr h="220196">
                <a:tc>
                  <a:txBody>
                    <a:bodyPr/>
                    <a:lstStyle/>
                    <a:p>
                      <a:pPr marL="0" marR="0" algn="just">
                        <a:lnSpc>
                          <a:spcPct val="115000"/>
                        </a:lnSpc>
                        <a:spcBef>
                          <a:spcPts val="0"/>
                        </a:spcBef>
                        <a:spcAft>
                          <a:spcPts val="0"/>
                        </a:spcAft>
                      </a:pPr>
                      <a:r>
                        <a:rPr lang="en-GB" sz="1600">
                          <a:effectLst/>
                          <a:latin typeface="Garamond" panose="02020404030301010803" pitchFamily="18" charset="0"/>
                        </a:rPr>
                        <a:t>Secretary</a:t>
                      </a:r>
                      <a:endParaRPr lang="en-US" sz="1200">
                        <a:effectLst/>
                        <a:latin typeface="Garamond" panose="02020404030301010803" pitchFamily="18" charset="0"/>
                        <a:ea typeface="Calibri" panose="020F0502020204030204" pitchFamily="34" charset="0"/>
                        <a:cs typeface="Times New Roman" panose="02020603050405020304" pitchFamily="18" charset="0"/>
                      </a:endParaRPr>
                    </a:p>
                  </a:txBody>
                  <a:tcPr marL="64496" marR="64496" marT="0" marB="0"/>
                </a:tc>
                <a:tc>
                  <a:txBody>
                    <a:bodyPr/>
                    <a:lstStyle/>
                    <a:p>
                      <a:pPr marL="0" marR="0" algn="just">
                        <a:lnSpc>
                          <a:spcPct val="115000"/>
                        </a:lnSpc>
                        <a:spcBef>
                          <a:spcPts val="0"/>
                        </a:spcBef>
                        <a:spcAft>
                          <a:spcPts val="0"/>
                        </a:spcAft>
                      </a:pPr>
                      <a:r>
                        <a:rPr lang="en-GB" sz="1600">
                          <a:effectLst/>
                          <a:latin typeface="Garamond" panose="02020404030301010803" pitchFamily="18" charset="0"/>
                        </a:rPr>
                        <a:t>Head of Procurement Unit</a:t>
                      </a:r>
                      <a:endParaRPr lang="en-US" sz="1200">
                        <a:effectLst/>
                        <a:latin typeface="Garamond" panose="02020404030301010803" pitchFamily="18" charset="0"/>
                        <a:ea typeface="Calibri" panose="020F0502020204030204" pitchFamily="34" charset="0"/>
                        <a:cs typeface="Times New Roman" panose="02020603050405020304" pitchFamily="18" charset="0"/>
                      </a:endParaRPr>
                    </a:p>
                  </a:txBody>
                  <a:tcPr marL="64496" marR="64496" marT="0" marB="0"/>
                </a:tc>
                <a:tc>
                  <a:txBody>
                    <a:bodyPr/>
                    <a:lstStyle/>
                    <a:p>
                      <a:pPr marL="0" marR="0" algn="just">
                        <a:lnSpc>
                          <a:spcPct val="115000"/>
                        </a:lnSpc>
                        <a:spcBef>
                          <a:spcPts val="0"/>
                        </a:spcBef>
                        <a:spcAft>
                          <a:spcPts val="0"/>
                        </a:spcAft>
                      </a:pPr>
                      <a:r>
                        <a:rPr lang="en-GB" sz="1600">
                          <a:effectLst/>
                          <a:latin typeface="Garamond" panose="02020404030301010803" pitchFamily="18" charset="0"/>
                        </a:rPr>
                        <a:t>Head of Procurement Unit</a:t>
                      </a:r>
                      <a:endParaRPr lang="en-US" sz="1200">
                        <a:effectLst/>
                        <a:latin typeface="Garamond" panose="02020404030301010803" pitchFamily="18" charset="0"/>
                        <a:ea typeface="Calibri" panose="020F0502020204030204" pitchFamily="34" charset="0"/>
                        <a:cs typeface="Times New Roman" panose="02020603050405020304" pitchFamily="18" charset="0"/>
                      </a:endParaRPr>
                    </a:p>
                  </a:txBody>
                  <a:tcPr marL="64496" marR="64496" marT="0" marB="0"/>
                </a:tc>
                <a:extLst>
                  <a:ext uri="{0D108BD9-81ED-4DB2-BD59-A6C34878D82A}">
                    <a16:rowId xmlns:a16="http://schemas.microsoft.com/office/drawing/2014/main" xmlns="" val="10009"/>
                  </a:ext>
                </a:extLst>
              </a:tr>
              <a:tr h="440391">
                <a:tc>
                  <a:txBody>
                    <a:bodyPr/>
                    <a:lstStyle/>
                    <a:p>
                      <a:pPr marL="0" marR="0" algn="just">
                        <a:lnSpc>
                          <a:spcPct val="115000"/>
                        </a:lnSpc>
                        <a:spcBef>
                          <a:spcPts val="0"/>
                        </a:spcBef>
                        <a:spcAft>
                          <a:spcPts val="0"/>
                        </a:spcAft>
                      </a:pPr>
                      <a:r>
                        <a:rPr lang="en-GB" sz="1600">
                          <a:effectLst/>
                          <a:latin typeface="Garamond" panose="02020404030301010803" pitchFamily="18" charset="0"/>
                        </a:rPr>
                        <a:t>Total membership</a:t>
                      </a:r>
                      <a:endParaRPr lang="en-US" sz="1200">
                        <a:effectLst/>
                        <a:latin typeface="Garamond" panose="02020404030301010803" pitchFamily="18" charset="0"/>
                        <a:ea typeface="Calibri" panose="020F0502020204030204" pitchFamily="34" charset="0"/>
                        <a:cs typeface="Times New Roman" panose="02020603050405020304" pitchFamily="18" charset="0"/>
                      </a:endParaRPr>
                    </a:p>
                  </a:txBody>
                  <a:tcPr marL="64496" marR="64496" marT="0" marB="0"/>
                </a:tc>
                <a:tc>
                  <a:txBody>
                    <a:bodyPr/>
                    <a:lstStyle/>
                    <a:p>
                      <a:pPr marL="0" marR="0" algn="ctr">
                        <a:lnSpc>
                          <a:spcPct val="115000"/>
                        </a:lnSpc>
                        <a:spcBef>
                          <a:spcPts val="0"/>
                        </a:spcBef>
                        <a:spcAft>
                          <a:spcPts val="0"/>
                        </a:spcAft>
                      </a:pPr>
                      <a:r>
                        <a:rPr lang="en-GB" sz="1600">
                          <a:effectLst/>
                          <a:latin typeface="Garamond" panose="02020404030301010803" pitchFamily="18" charset="0"/>
                        </a:rPr>
                        <a:t>9</a:t>
                      </a:r>
                      <a:endParaRPr lang="en-US" sz="1200">
                        <a:effectLst/>
                        <a:latin typeface="Garamond" panose="02020404030301010803" pitchFamily="18" charset="0"/>
                        <a:ea typeface="Calibri" panose="020F0502020204030204" pitchFamily="34" charset="0"/>
                        <a:cs typeface="Times New Roman" panose="02020603050405020304" pitchFamily="18" charset="0"/>
                      </a:endParaRPr>
                    </a:p>
                  </a:txBody>
                  <a:tcPr marL="64496" marR="64496" marT="0" marB="0"/>
                </a:tc>
                <a:tc>
                  <a:txBody>
                    <a:bodyPr/>
                    <a:lstStyle/>
                    <a:p>
                      <a:pPr marL="0" marR="0" algn="ctr">
                        <a:lnSpc>
                          <a:spcPct val="115000"/>
                        </a:lnSpc>
                        <a:spcBef>
                          <a:spcPts val="0"/>
                        </a:spcBef>
                        <a:spcAft>
                          <a:spcPts val="0"/>
                        </a:spcAft>
                      </a:pPr>
                      <a:r>
                        <a:rPr lang="en-GB" sz="1600">
                          <a:effectLst/>
                          <a:latin typeface="Garamond" panose="02020404030301010803" pitchFamily="18" charset="0"/>
                        </a:rPr>
                        <a:t>9</a:t>
                      </a:r>
                      <a:endParaRPr lang="en-US" sz="1200">
                        <a:effectLst/>
                        <a:latin typeface="Garamond" panose="02020404030301010803" pitchFamily="18" charset="0"/>
                        <a:ea typeface="Calibri" panose="020F0502020204030204" pitchFamily="34" charset="0"/>
                        <a:cs typeface="Times New Roman" panose="02020603050405020304" pitchFamily="18" charset="0"/>
                      </a:endParaRPr>
                    </a:p>
                  </a:txBody>
                  <a:tcPr marL="64496" marR="64496" marT="0" marB="0"/>
                </a:tc>
                <a:extLst>
                  <a:ext uri="{0D108BD9-81ED-4DB2-BD59-A6C34878D82A}">
                    <a16:rowId xmlns:a16="http://schemas.microsoft.com/office/drawing/2014/main" xmlns="" val="10010"/>
                  </a:ext>
                </a:extLst>
              </a:tr>
              <a:tr h="220196">
                <a:tc>
                  <a:txBody>
                    <a:bodyPr/>
                    <a:lstStyle/>
                    <a:p>
                      <a:pPr marL="0" marR="0" algn="just">
                        <a:lnSpc>
                          <a:spcPct val="115000"/>
                        </a:lnSpc>
                        <a:spcBef>
                          <a:spcPts val="0"/>
                        </a:spcBef>
                        <a:spcAft>
                          <a:spcPts val="0"/>
                        </a:spcAft>
                      </a:pPr>
                      <a:r>
                        <a:rPr lang="en-GB" sz="1600">
                          <a:effectLst/>
                          <a:latin typeface="Garamond" panose="02020404030301010803" pitchFamily="18" charset="0"/>
                        </a:rPr>
                        <a:t>Quorum</a:t>
                      </a:r>
                      <a:endParaRPr lang="en-US" sz="1200">
                        <a:effectLst/>
                        <a:latin typeface="Garamond" panose="02020404030301010803" pitchFamily="18" charset="0"/>
                        <a:ea typeface="Calibri" panose="020F0502020204030204" pitchFamily="34" charset="0"/>
                        <a:cs typeface="Times New Roman" panose="02020603050405020304" pitchFamily="18" charset="0"/>
                      </a:endParaRPr>
                    </a:p>
                  </a:txBody>
                  <a:tcPr marL="64496" marR="64496" marT="0" marB="0"/>
                </a:tc>
                <a:tc>
                  <a:txBody>
                    <a:bodyPr/>
                    <a:lstStyle/>
                    <a:p>
                      <a:pPr marL="0" marR="0" algn="just">
                        <a:lnSpc>
                          <a:spcPct val="115000"/>
                        </a:lnSpc>
                        <a:spcBef>
                          <a:spcPts val="0"/>
                        </a:spcBef>
                        <a:spcAft>
                          <a:spcPts val="0"/>
                        </a:spcAft>
                      </a:pPr>
                      <a:r>
                        <a:rPr lang="en-GB" sz="1600">
                          <a:effectLst/>
                          <a:latin typeface="Garamond" panose="02020404030301010803" pitchFamily="18" charset="0"/>
                        </a:rPr>
                        <a:t>Chairperson and 4 others</a:t>
                      </a:r>
                      <a:endParaRPr lang="en-US" sz="1200">
                        <a:effectLst/>
                        <a:latin typeface="Garamond" panose="02020404030301010803" pitchFamily="18" charset="0"/>
                        <a:ea typeface="Calibri" panose="020F0502020204030204" pitchFamily="34" charset="0"/>
                        <a:cs typeface="Times New Roman" panose="02020603050405020304" pitchFamily="18" charset="0"/>
                      </a:endParaRPr>
                    </a:p>
                  </a:txBody>
                  <a:tcPr marL="64496" marR="64496" marT="0" marB="0"/>
                </a:tc>
                <a:tc>
                  <a:txBody>
                    <a:bodyPr/>
                    <a:lstStyle/>
                    <a:p>
                      <a:pPr marL="0" marR="0" algn="just">
                        <a:lnSpc>
                          <a:spcPct val="115000"/>
                        </a:lnSpc>
                        <a:spcBef>
                          <a:spcPts val="0"/>
                        </a:spcBef>
                        <a:spcAft>
                          <a:spcPts val="0"/>
                        </a:spcAft>
                      </a:pPr>
                      <a:r>
                        <a:rPr lang="en-GB" sz="1600" dirty="0">
                          <a:effectLst/>
                          <a:latin typeface="Garamond" panose="02020404030301010803" pitchFamily="18" charset="0"/>
                        </a:rPr>
                        <a:t>Chairperson and 4 others</a:t>
                      </a:r>
                      <a:endParaRPr lang="en-US" sz="1200" dirty="0">
                        <a:effectLst/>
                        <a:latin typeface="Garamond" panose="02020404030301010803" pitchFamily="18" charset="0"/>
                        <a:ea typeface="Calibri" panose="020F0502020204030204" pitchFamily="34" charset="0"/>
                        <a:cs typeface="Times New Roman" panose="02020603050405020304" pitchFamily="18" charset="0"/>
                      </a:endParaRPr>
                    </a:p>
                  </a:txBody>
                  <a:tcPr marL="64496" marR="64496" marT="0" marB="0"/>
                </a:tc>
                <a:extLst>
                  <a:ext uri="{0D108BD9-81ED-4DB2-BD59-A6C34878D82A}">
                    <a16:rowId xmlns:a16="http://schemas.microsoft.com/office/drawing/2014/main" xmlns="" val="10011"/>
                  </a:ext>
                </a:extLst>
              </a:tr>
            </a:tbl>
          </a:graphicData>
        </a:graphic>
      </p:graphicFrame>
    </p:spTree>
    <p:extLst>
      <p:ext uri="{BB962C8B-B14F-4D97-AF65-F5344CB8AC3E}">
        <p14:creationId xmlns:p14="http://schemas.microsoft.com/office/powerpoint/2010/main" val="10045991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sp>
        <p:nvSpPr>
          <p:cNvPr id="18" name="Title 1"/>
          <p:cNvSpPr txBox="1">
            <a:spLocks/>
          </p:cNvSpPr>
          <p:nvPr/>
        </p:nvSpPr>
        <p:spPr>
          <a:xfrm>
            <a:off x="481263" y="301113"/>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1800" b="1" dirty="0">
                <a:latin typeface="Garamond" panose="02020404030301010803" pitchFamily="18" charset="0"/>
                <a:ea typeface="Arial Unicode MS" panose="020B0604020202020204" pitchFamily="34" charset="-128"/>
                <a:cs typeface="Arial Unicode MS" panose="020B0604020202020204" pitchFamily="34" charset="-128"/>
              </a:rPr>
              <a:t>PROCUREMENT POWERS AND TENDER PROCEDURES OF DISTRICT ASSEMBLIES (Cont’d)</a:t>
            </a:r>
          </a:p>
        </p:txBody>
      </p:sp>
      <p:sp>
        <p:nvSpPr>
          <p:cNvPr id="19" name="Content Placeholder 2"/>
          <p:cNvSpPr txBox="1">
            <a:spLocks/>
          </p:cNvSpPr>
          <p:nvPr/>
        </p:nvSpPr>
        <p:spPr>
          <a:xfrm>
            <a:off x="810904" y="1209825"/>
            <a:ext cx="10515600" cy="474128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Clr>
                <a:schemeClr val="accent6">
                  <a:lumMod val="75000"/>
                </a:schemeClr>
              </a:buClr>
              <a:buNone/>
            </a:pPr>
            <a:r>
              <a:rPr lang="en-US" b="1" dirty="0">
                <a:latin typeface="Garamond" panose="02020404030301010803" pitchFamily="18" charset="0"/>
                <a:ea typeface="Arial Unicode MS" panose="020B0604020202020204" pitchFamily="34" charset="-128"/>
                <a:cs typeface="Arial Unicode MS" panose="020B0604020202020204" pitchFamily="34" charset="-128"/>
              </a:rPr>
              <a:t>Approving Authorities</a:t>
            </a:r>
          </a:p>
          <a:p>
            <a:pPr>
              <a:buClr>
                <a:schemeClr val="accent6">
                  <a:lumMod val="75000"/>
                </a:schemeClr>
              </a:buClr>
              <a:buFont typeface="Wingdings" panose="05000000000000000000" pitchFamily="2" charset="2"/>
              <a:buChar char="q"/>
            </a:pPr>
            <a:r>
              <a:rPr lang="en-US" dirty="0">
                <a:latin typeface="Garamond" panose="02020404030301010803" pitchFamily="18" charset="0"/>
                <a:ea typeface="Arial Unicode MS" panose="020B0604020202020204" pitchFamily="34" charset="-128"/>
                <a:cs typeface="Arial Unicode MS" panose="020B0604020202020204" pitchFamily="34" charset="-128"/>
              </a:rPr>
              <a:t> There are three approving authorities at the MMDA level. </a:t>
            </a:r>
          </a:p>
        </p:txBody>
      </p:sp>
      <p:cxnSp>
        <p:nvCxnSpPr>
          <p:cNvPr id="21" name="Straight Connector 20"/>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30</a:t>
              </a:r>
              <a:endParaRPr lang="en-US" dirty="0">
                <a:solidFill>
                  <a:schemeClr val="bg1"/>
                </a:solidFill>
              </a:endParaRPr>
            </a:p>
          </p:txBody>
        </p:sp>
      </p:grpSp>
      <p:grpSp>
        <p:nvGrpSpPr>
          <p:cNvPr id="10" name="Group 9"/>
          <p:cNvGrpSpPr>
            <a:grpSpLocks/>
          </p:cNvGrpSpPr>
          <p:nvPr/>
        </p:nvGrpSpPr>
        <p:grpSpPr bwMode="auto">
          <a:xfrm>
            <a:off x="3247580" y="2617660"/>
            <a:ext cx="4949930" cy="2275847"/>
            <a:chOff x="3750" y="2464"/>
            <a:chExt cx="4056" cy="1913"/>
          </a:xfrm>
        </p:grpSpPr>
        <p:grpSp>
          <p:nvGrpSpPr>
            <p:cNvPr id="11" name="Group 10"/>
            <p:cNvGrpSpPr>
              <a:grpSpLocks/>
            </p:cNvGrpSpPr>
            <p:nvPr/>
          </p:nvGrpSpPr>
          <p:grpSpPr bwMode="auto">
            <a:xfrm>
              <a:off x="5558" y="2891"/>
              <a:ext cx="441" cy="1301"/>
              <a:chOff x="5524" y="2891"/>
              <a:chExt cx="441" cy="1301"/>
            </a:xfrm>
          </p:grpSpPr>
          <p:sp>
            <p:nvSpPr>
              <p:cNvPr id="15" name="AutoShape 12"/>
              <p:cNvSpPr>
                <a:spLocks noChangeArrowheads="1"/>
              </p:cNvSpPr>
              <p:nvPr/>
            </p:nvSpPr>
            <p:spPr bwMode="auto">
              <a:xfrm rot="10800000">
                <a:off x="5524" y="2891"/>
                <a:ext cx="441" cy="582"/>
              </a:xfrm>
              <a:prstGeom prst="downArrow">
                <a:avLst>
                  <a:gd name="adj1" fmla="val 50000"/>
                  <a:gd name="adj2" fmla="val 32993"/>
                </a:avLst>
              </a:prstGeom>
              <a:gradFill rotWithShape="0">
                <a:gsLst>
                  <a:gs pos="0">
                    <a:srgbClr val="4F81BD">
                      <a:lumMod val="20000"/>
                      <a:lumOff val="80000"/>
                    </a:srgbClr>
                  </a:gs>
                  <a:gs pos="100000">
                    <a:srgbClr val="4F81BD">
                      <a:lumMod val="20000"/>
                      <a:lumOff val="80000"/>
                    </a:srgbClr>
                  </a:gs>
                </a:gsLst>
                <a:lin ang="2700000" scaled="1"/>
              </a:gradFill>
              <a:ln w="9525">
                <a:solidFill>
                  <a:srgbClr val="000000"/>
                </a:solidFill>
                <a:miter lim="800000"/>
                <a:headEnd/>
                <a:tailEnd/>
              </a:ln>
            </p:spPr>
            <p:txBody>
              <a:bodyPr rot="0" vert="eaVert" wrap="square" lIns="91440" tIns="45720" rIns="91440" bIns="45720" anchor="t" anchorCtr="0" upright="1">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4000" b="1" i="0" u="none" strike="noStrike" kern="0" cap="none" spc="0" normalizeH="0" baseline="0" noProof="0">
                  <a:ln>
                    <a:noFill/>
                  </a:ln>
                  <a:solidFill>
                    <a:sysClr val="windowText" lastClr="000000"/>
                  </a:solidFill>
                  <a:effectLst/>
                  <a:uLnTx/>
                  <a:uFillTx/>
                  <a:latin typeface="Garamond" panose="02020404030301010803" pitchFamily="18" charset="0"/>
                </a:endParaRPr>
              </a:p>
            </p:txBody>
          </p:sp>
          <p:sp>
            <p:nvSpPr>
              <p:cNvPr id="16" name="AutoShape 13"/>
              <p:cNvSpPr>
                <a:spLocks noChangeArrowheads="1"/>
              </p:cNvSpPr>
              <p:nvPr/>
            </p:nvSpPr>
            <p:spPr bwMode="auto">
              <a:xfrm rot="10800000">
                <a:off x="5524" y="3610"/>
                <a:ext cx="441" cy="582"/>
              </a:xfrm>
              <a:prstGeom prst="downArrow">
                <a:avLst>
                  <a:gd name="adj1" fmla="val 50000"/>
                  <a:gd name="adj2" fmla="val 32993"/>
                </a:avLst>
              </a:prstGeom>
              <a:gradFill rotWithShape="0">
                <a:gsLst>
                  <a:gs pos="0">
                    <a:srgbClr val="4F81BD">
                      <a:lumMod val="20000"/>
                      <a:lumOff val="80000"/>
                    </a:srgbClr>
                  </a:gs>
                  <a:gs pos="100000">
                    <a:srgbClr val="4F81BD">
                      <a:lumMod val="20000"/>
                      <a:lumOff val="80000"/>
                    </a:srgbClr>
                  </a:gs>
                </a:gsLst>
                <a:lin ang="18900000" scaled="1"/>
              </a:gradFill>
              <a:ln w="9525">
                <a:solidFill>
                  <a:srgbClr val="000000"/>
                </a:solidFill>
                <a:miter lim="800000"/>
                <a:headEnd/>
                <a:tailEnd/>
              </a:ln>
            </p:spPr>
            <p:txBody>
              <a:bodyPr rot="0" vert="eaVert" wrap="square" lIns="91440" tIns="45720" rIns="91440" bIns="45720" anchor="t" anchorCtr="0" upright="1">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4000" b="1" i="0" u="none" strike="noStrike" kern="0" cap="none" spc="0" normalizeH="0" baseline="0" noProof="0">
                  <a:ln>
                    <a:noFill/>
                  </a:ln>
                  <a:solidFill>
                    <a:sysClr val="windowText" lastClr="000000"/>
                  </a:solidFill>
                  <a:effectLst/>
                  <a:uLnTx/>
                  <a:uFillTx/>
                  <a:latin typeface="Garamond" panose="02020404030301010803" pitchFamily="18" charset="0"/>
                </a:endParaRPr>
              </a:p>
            </p:txBody>
          </p:sp>
        </p:grpSp>
        <p:sp>
          <p:nvSpPr>
            <p:cNvPr id="12" name="Text Box 7"/>
            <p:cNvSpPr txBox="1">
              <a:spLocks noChangeArrowheads="1"/>
            </p:cNvSpPr>
            <p:nvPr/>
          </p:nvSpPr>
          <p:spPr bwMode="auto">
            <a:xfrm>
              <a:off x="3750" y="2464"/>
              <a:ext cx="4055" cy="419"/>
            </a:xfrm>
            <a:prstGeom prst="rect">
              <a:avLst/>
            </a:prstGeom>
            <a:solidFill>
              <a:srgbClr val="4F81BD">
                <a:lumMod val="20000"/>
                <a:lumOff val="80000"/>
              </a:srgbClr>
            </a:solidFill>
            <a:ln w="9525">
              <a:solidFill>
                <a:srgbClr val="002060"/>
              </a:solidFill>
              <a:miter lim="800000"/>
              <a:headEnd/>
              <a:tailEnd/>
            </a:ln>
          </p:spPr>
          <p:txBody>
            <a:bodyPr rot="0" vert="horz" wrap="square" lIns="91440" tIns="45720" rIns="91440" bIns="45720" anchor="t" anchorCtr="0" upright="1">
              <a:noAutofit/>
            </a:bodyPr>
            <a:lstStyle/>
            <a:p>
              <a:pPr marL="0" marR="0" lvl="0" indent="0" algn="ctr" defTabSz="914400" eaLnBrk="1" fontAlgn="auto" latinLnBrk="0" hangingPunct="1">
                <a:lnSpc>
                  <a:spcPct val="115000"/>
                </a:lnSpc>
                <a:spcBef>
                  <a:spcPts val="0"/>
                </a:spcBef>
                <a:spcAft>
                  <a:spcPts val="1000"/>
                </a:spcAft>
                <a:buClrTx/>
                <a:buSzTx/>
                <a:buFontTx/>
                <a:buNone/>
                <a:tabLst/>
                <a:defRPr/>
              </a:pPr>
              <a:r>
                <a:rPr kumimoji="0" lang="en-GB" sz="2400" b="1" i="0" u="none" strike="noStrike" kern="0" cap="none" spc="0" normalizeH="0" baseline="0" noProof="0" dirty="0">
                  <a:ln>
                    <a:noFill/>
                  </a:ln>
                  <a:solidFill>
                    <a:sysClr val="windowText" lastClr="000000"/>
                  </a:solidFill>
                  <a:effectLst/>
                  <a:uLnTx/>
                  <a:uFillTx/>
                  <a:latin typeface="Garamond" panose="02020404030301010803" pitchFamily="18" charset="0"/>
                  <a:ea typeface="Calibri" panose="020F0502020204030204" pitchFamily="34" charset="0"/>
                  <a:cs typeface="Times New Roman" panose="02020603050405020304" pitchFamily="18" charset="0"/>
                </a:rPr>
                <a:t>Regional Tender Review Committee</a:t>
              </a:r>
              <a:endParaRPr kumimoji="0" lang="en-US" sz="2400" b="1" i="0" u="none" strike="noStrike" kern="0" cap="none" spc="0" normalizeH="0" baseline="0" noProof="0" dirty="0">
                <a:ln>
                  <a:noFill/>
                </a:ln>
                <a:solidFill>
                  <a:sysClr val="windowText" lastClr="000000"/>
                </a:solidFill>
                <a:effectLst/>
                <a:uLnTx/>
                <a:uFillTx/>
                <a:latin typeface="Garamond" panose="02020404030301010803" pitchFamily="18" charset="0"/>
                <a:ea typeface="Calibri" panose="020F0502020204030204" pitchFamily="34" charset="0"/>
                <a:cs typeface="Times New Roman" panose="02020603050405020304" pitchFamily="18" charset="0"/>
              </a:endParaRPr>
            </a:p>
          </p:txBody>
        </p:sp>
        <p:sp>
          <p:nvSpPr>
            <p:cNvPr id="13" name="Text Box 8"/>
            <p:cNvSpPr txBox="1">
              <a:spLocks noChangeArrowheads="1"/>
            </p:cNvSpPr>
            <p:nvPr/>
          </p:nvSpPr>
          <p:spPr bwMode="auto">
            <a:xfrm>
              <a:off x="3750" y="3261"/>
              <a:ext cx="4055" cy="336"/>
            </a:xfrm>
            <a:prstGeom prst="rect">
              <a:avLst/>
            </a:prstGeom>
            <a:solidFill>
              <a:srgbClr val="4F81BD">
                <a:lumMod val="20000"/>
                <a:lumOff val="80000"/>
              </a:srgbClr>
            </a:solidFill>
            <a:ln w="9525">
              <a:solidFill>
                <a:srgbClr val="002060"/>
              </a:solidFill>
              <a:miter lim="800000"/>
              <a:headEnd/>
              <a:tailEnd/>
            </a:ln>
          </p:spPr>
          <p:txBody>
            <a:bodyPr rot="0" vert="horz" wrap="square" lIns="91440" tIns="45720" rIns="91440" bIns="45720" anchor="t" anchorCtr="0" upright="1">
              <a:noAutofit/>
            </a:bodyPr>
            <a:lstStyle/>
            <a:p>
              <a:pPr marL="0" marR="0" lvl="0" indent="0" algn="ctr" defTabSz="914400" eaLnBrk="1" fontAlgn="auto" latinLnBrk="0" hangingPunct="1">
                <a:lnSpc>
                  <a:spcPct val="115000"/>
                </a:lnSpc>
                <a:spcBef>
                  <a:spcPts val="0"/>
                </a:spcBef>
                <a:spcAft>
                  <a:spcPts val="1000"/>
                </a:spcAft>
                <a:buClrTx/>
                <a:buSzTx/>
                <a:buFontTx/>
                <a:buNone/>
                <a:tabLst/>
                <a:defRPr/>
              </a:pPr>
              <a:r>
                <a:rPr kumimoji="0" lang="en-GB" sz="2400" b="1" i="0" u="none" strike="noStrike" kern="0" cap="none" spc="0" normalizeH="0" baseline="0" noProof="0">
                  <a:ln>
                    <a:noFill/>
                  </a:ln>
                  <a:solidFill>
                    <a:sysClr val="windowText" lastClr="000000"/>
                  </a:solidFill>
                  <a:effectLst/>
                  <a:uLnTx/>
                  <a:uFillTx/>
                  <a:latin typeface="Garamond" panose="02020404030301010803" pitchFamily="18" charset="0"/>
                  <a:ea typeface="Calibri" panose="020F0502020204030204" pitchFamily="34" charset="0"/>
                  <a:cs typeface="Times New Roman" panose="02020603050405020304" pitchFamily="18" charset="0"/>
                </a:rPr>
                <a:t>Entity Tender Committee</a:t>
              </a:r>
              <a:endParaRPr kumimoji="0" lang="en-US" sz="2400" b="1" i="0" u="none" strike="noStrike" kern="0" cap="none" spc="0" normalizeH="0" baseline="0" noProof="0">
                <a:ln>
                  <a:noFill/>
                </a:ln>
                <a:solidFill>
                  <a:sysClr val="windowText" lastClr="000000"/>
                </a:solidFill>
                <a:effectLst/>
                <a:uLnTx/>
                <a:uFillTx/>
                <a:latin typeface="Garamond" panose="02020404030301010803" pitchFamily="18" charset="0"/>
                <a:ea typeface="Calibri" panose="020F0502020204030204" pitchFamily="34" charset="0"/>
                <a:cs typeface="Times New Roman" panose="02020603050405020304" pitchFamily="18" charset="0"/>
              </a:endParaRPr>
            </a:p>
          </p:txBody>
        </p:sp>
        <p:sp>
          <p:nvSpPr>
            <p:cNvPr id="14" name="Text Box 9"/>
            <p:cNvSpPr txBox="1">
              <a:spLocks noChangeArrowheads="1"/>
            </p:cNvSpPr>
            <p:nvPr/>
          </p:nvSpPr>
          <p:spPr bwMode="auto">
            <a:xfrm>
              <a:off x="3751" y="3958"/>
              <a:ext cx="4055" cy="419"/>
            </a:xfrm>
            <a:prstGeom prst="rect">
              <a:avLst/>
            </a:prstGeom>
            <a:solidFill>
              <a:srgbClr val="4F81BD">
                <a:lumMod val="20000"/>
                <a:lumOff val="80000"/>
              </a:srgbClr>
            </a:solidFill>
            <a:ln w="9525">
              <a:solidFill>
                <a:srgbClr val="002060"/>
              </a:solidFill>
              <a:miter lim="800000"/>
              <a:headEnd/>
              <a:tailEnd/>
            </a:ln>
          </p:spPr>
          <p:txBody>
            <a:bodyPr rot="0" vert="horz" wrap="square" lIns="91440" tIns="45720" rIns="91440" bIns="45720" anchor="t" anchorCtr="0" upright="1">
              <a:noAutofit/>
            </a:bodyPr>
            <a:lstStyle/>
            <a:p>
              <a:pPr marL="0" marR="0" lvl="0" indent="0" algn="ctr" defTabSz="914400" eaLnBrk="1" fontAlgn="auto" latinLnBrk="0" hangingPunct="1">
                <a:lnSpc>
                  <a:spcPct val="115000"/>
                </a:lnSpc>
                <a:spcBef>
                  <a:spcPts val="0"/>
                </a:spcBef>
                <a:spcAft>
                  <a:spcPts val="1000"/>
                </a:spcAft>
                <a:buClrTx/>
                <a:buSzTx/>
                <a:buFontTx/>
                <a:buNone/>
                <a:tabLst/>
                <a:defRPr/>
              </a:pPr>
              <a:r>
                <a:rPr kumimoji="0" lang="en-GB" sz="2400" b="1" i="0" u="none" strike="noStrike" kern="0" cap="none" spc="0" normalizeH="0" baseline="0" noProof="0">
                  <a:ln>
                    <a:noFill/>
                  </a:ln>
                  <a:solidFill>
                    <a:sysClr val="windowText" lastClr="000000"/>
                  </a:solidFill>
                  <a:effectLst/>
                  <a:uLnTx/>
                  <a:uFillTx/>
                  <a:latin typeface="Garamond" panose="02020404030301010803" pitchFamily="18" charset="0"/>
                  <a:ea typeface="Calibri" panose="020F0502020204030204" pitchFamily="34" charset="0"/>
                  <a:cs typeface="Times New Roman" panose="02020603050405020304" pitchFamily="18" charset="0"/>
                </a:rPr>
                <a:t>Head of Entity</a:t>
              </a:r>
              <a:endParaRPr kumimoji="0" lang="en-US" sz="2400" b="1" i="0" u="none" strike="noStrike" kern="0" cap="none" spc="0" normalizeH="0" baseline="0" noProof="0">
                <a:ln>
                  <a:noFill/>
                </a:ln>
                <a:solidFill>
                  <a:sysClr val="windowText" lastClr="000000"/>
                </a:solidFill>
                <a:effectLst/>
                <a:uLnTx/>
                <a:uFillTx/>
                <a:latin typeface="Garamond" panose="02020404030301010803" pitchFamily="18" charset="0"/>
                <a:ea typeface="Calibri" panose="020F0502020204030204" pitchFamily="34" charset="0"/>
                <a:cs typeface="Times New Roman" panose="02020603050405020304" pitchFamily="18" charset="0"/>
              </a:endParaRPr>
            </a:p>
            <a:p>
              <a:pPr marL="0" marR="0" lvl="0" indent="0" algn="ctr" defTabSz="914400" eaLnBrk="1" fontAlgn="auto" latinLnBrk="0" hangingPunct="1">
                <a:lnSpc>
                  <a:spcPct val="115000"/>
                </a:lnSpc>
                <a:spcBef>
                  <a:spcPts val="0"/>
                </a:spcBef>
                <a:spcAft>
                  <a:spcPts val="1000"/>
                </a:spcAft>
                <a:buClrTx/>
                <a:buSzTx/>
                <a:buFontTx/>
                <a:buNone/>
                <a:tabLst/>
                <a:defRPr/>
              </a:pPr>
              <a:r>
                <a:rPr kumimoji="0" lang="en-GB" sz="2400" b="1" i="0" u="none" strike="noStrike" kern="0" cap="none" spc="0" normalizeH="0" baseline="0" noProof="0">
                  <a:ln>
                    <a:noFill/>
                  </a:ln>
                  <a:solidFill>
                    <a:sysClr val="windowText" lastClr="000000"/>
                  </a:solidFill>
                  <a:effectLst/>
                  <a:uLnTx/>
                  <a:uFillTx/>
                  <a:latin typeface="Garamond" panose="02020404030301010803" pitchFamily="18" charset="0"/>
                  <a:ea typeface="Calibri" panose="020F0502020204030204" pitchFamily="34" charset="0"/>
                  <a:cs typeface="Times New Roman" panose="02020603050405020304" pitchFamily="18" charset="0"/>
                </a:rPr>
                <a:t> </a:t>
              </a:r>
              <a:endParaRPr kumimoji="0" lang="en-US" sz="2400" b="1" i="0" u="none" strike="noStrike" kern="0" cap="none" spc="0" normalizeH="0" baseline="0" noProof="0">
                <a:ln>
                  <a:noFill/>
                </a:ln>
                <a:solidFill>
                  <a:sysClr val="windowText" lastClr="000000"/>
                </a:solidFill>
                <a:effectLst/>
                <a:uLnTx/>
                <a:uFillTx/>
                <a:latin typeface="Garamond" panose="02020404030301010803" pitchFamily="18" charset="0"/>
                <a:ea typeface="Calibri" panose="020F0502020204030204" pitchFamily="34" charset="0"/>
                <a:cs typeface="Times New Roman" panose="02020603050405020304" pitchFamily="18" charset="0"/>
              </a:endParaRPr>
            </a:p>
            <a:p>
              <a:pPr marL="0" marR="0" lvl="0" indent="0" algn="ctr" defTabSz="914400" eaLnBrk="1" fontAlgn="auto" latinLnBrk="0" hangingPunct="1">
                <a:lnSpc>
                  <a:spcPct val="115000"/>
                </a:lnSpc>
                <a:spcBef>
                  <a:spcPts val="0"/>
                </a:spcBef>
                <a:spcAft>
                  <a:spcPts val="1000"/>
                </a:spcAft>
                <a:buClrTx/>
                <a:buSzTx/>
                <a:buFontTx/>
                <a:buNone/>
                <a:tabLst/>
                <a:defRPr/>
              </a:pPr>
              <a:r>
                <a:rPr kumimoji="0" lang="en-GB" sz="2400" b="1" i="0" u="none" strike="noStrike" kern="0" cap="none" spc="0" normalizeH="0" baseline="0" noProof="0">
                  <a:ln>
                    <a:noFill/>
                  </a:ln>
                  <a:solidFill>
                    <a:sysClr val="windowText" lastClr="000000"/>
                  </a:solidFill>
                  <a:effectLst/>
                  <a:uLnTx/>
                  <a:uFillTx/>
                  <a:latin typeface="Garamond" panose="02020404030301010803" pitchFamily="18" charset="0"/>
                  <a:ea typeface="Calibri" panose="020F0502020204030204" pitchFamily="34" charset="0"/>
                  <a:cs typeface="Times New Roman" panose="02020603050405020304" pitchFamily="18" charset="0"/>
                </a:rPr>
                <a:t> </a:t>
              </a:r>
              <a:endParaRPr kumimoji="0" lang="en-US" sz="2400" b="1" i="0" u="none" strike="noStrike" kern="0" cap="none" spc="0" normalizeH="0" baseline="0" noProof="0">
                <a:ln>
                  <a:noFill/>
                </a:ln>
                <a:solidFill>
                  <a:sysClr val="windowText" lastClr="000000"/>
                </a:solidFill>
                <a:effectLst/>
                <a:uLnTx/>
                <a:uFillTx/>
                <a:latin typeface="Garamond" panose="02020404030301010803" pitchFamily="18" charset="0"/>
                <a:ea typeface="Calibri" panose="020F0502020204030204" pitchFamily="34" charset="0"/>
                <a:cs typeface="Times New Roman" panose="02020603050405020304" pitchFamily="18" charset="0"/>
              </a:endParaRPr>
            </a:p>
          </p:txBody>
        </p:sp>
      </p:grpSp>
    </p:spTree>
    <p:extLst>
      <p:ext uri="{BB962C8B-B14F-4D97-AF65-F5344CB8AC3E}">
        <p14:creationId xmlns:p14="http://schemas.microsoft.com/office/powerpoint/2010/main" val="23152714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60421"/>
            <a:ext cx="12192000" cy="7039053"/>
          </a:xfrm>
          <a:prstGeom prst="rect">
            <a:avLst/>
          </a:prstGeom>
        </p:spPr>
      </p:pic>
      <p:sp>
        <p:nvSpPr>
          <p:cNvPr id="18" name="Title 1"/>
          <p:cNvSpPr txBox="1">
            <a:spLocks/>
          </p:cNvSpPr>
          <p:nvPr/>
        </p:nvSpPr>
        <p:spPr>
          <a:xfrm>
            <a:off x="481263" y="301113"/>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1800" b="1" dirty="0">
                <a:latin typeface="Garamond" panose="02020404030301010803" pitchFamily="18" charset="0"/>
                <a:ea typeface="Arial Unicode MS" panose="020B0604020202020204" pitchFamily="34" charset="-128"/>
                <a:cs typeface="Arial Unicode MS" panose="020B0604020202020204" pitchFamily="34" charset="-128"/>
              </a:rPr>
              <a:t>PROCUREMENT POWERS AND TENDER PROCEDURES OF DISTRICT ASSEMBLIES (Cont’d)</a:t>
            </a:r>
          </a:p>
        </p:txBody>
      </p:sp>
      <p:sp>
        <p:nvSpPr>
          <p:cNvPr id="19" name="Content Placeholder 2"/>
          <p:cNvSpPr txBox="1">
            <a:spLocks/>
          </p:cNvSpPr>
          <p:nvPr/>
        </p:nvSpPr>
        <p:spPr>
          <a:xfrm>
            <a:off x="810904" y="1209825"/>
            <a:ext cx="10515600" cy="474128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chemeClr val="accent6">
                  <a:lumMod val="75000"/>
                </a:schemeClr>
              </a:buClr>
              <a:buFont typeface="Wingdings" panose="05000000000000000000" pitchFamily="2" charset="2"/>
              <a:buChar char="q"/>
            </a:pPr>
            <a:r>
              <a:rPr lang="en-US" sz="2400" dirty="0">
                <a:latin typeface="Garamond" panose="02020404030301010803" pitchFamily="18" charset="0"/>
                <a:ea typeface="Arial Unicode MS" panose="020B0604020202020204" pitchFamily="34" charset="-128"/>
                <a:cs typeface="Arial Unicode MS" panose="020B0604020202020204" pitchFamily="34" charset="-128"/>
              </a:rPr>
              <a:t> </a:t>
            </a:r>
            <a:r>
              <a:rPr lang="en-US" sz="2400" b="1" dirty="0">
                <a:latin typeface="Garamond" panose="02020404030301010803" pitchFamily="18" charset="0"/>
                <a:ea typeface="Arial Unicode MS" panose="020B0604020202020204" pitchFamily="34" charset="-128"/>
                <a:cs typeface="Arial Unicode MS" panose="020B0604020202020204" pitchFamily="34" charset="-128"/>
              </a:rPr>
              <a:t>Establishment of Procurement Units at MMDAs</a:t>
            </a:r>
          </a:p>
          <a:p>
            <a:pPr lvl="1" algn="just">
              <a:buClr>
                <a:schemeClr val="accent6">
                  <a:lumMod val="75000"/>
                </a:schemeClr>
              </a:buClr>
            </a:pPr>
            <a:r>
              <a:rPr lang="en-US" b="1" dirty="0">
                <a:latin typeface="Garamond" panose="02020404030301010803" pitchFamily="18" charset="0"/>
                <a:ea typeface="Arial Unicode MS" panose="020B0604020202020204" pitchFamily="34" charset="-128"/>
                <a:cs typeface="Arial Unicode MS" panose="020B0604020202020204" pitchFamily="34" charset="-128"/>
              </a:rPr>
              <a:t>Sections 18 and 19 </a:t>
            </a:r>
            <a:r>
              <a:rPr lang="en-US" dirty="0">
                <a:latin typeface="Garamond" panose="02020404030301010803" pitchFamily="18" charset="0"/>
                <a:ea typeface="Arial Unicode MS" panose="020B0604020202020204" pitchFamily="34" charset="-128"/>
                <a:cs typeface="Arial Unicode MS" panose="020B0604020202020204" pitchFamily="34" charset="-128"/>
              </a:rPr>
              <a:t>of Act 663 as amended enjoins the Head of Entity (District Chief Executive) of MMDAs to establish procurement units. </a:t>
            </a:r>
          </a:p>
          <a:p>
            <a:pPr lvl="1" algn="just">
              <a:buClr>
                <a:schemeClr val="accent6">
                  <a:lumMod val="75000"/>
                </a:schemeClr>
              </a:buClr>
            </a:pPr>
            <a:r>
              <a:rPr lang="en-US" dirty="0">
                <a:latin typeface="Garamond" panose="02020404030301010803" pitchFamily="18" charset="0"/>
                <a:ea typeface="Arial Unicode MS" panose="020B0604020202020204" pitchFamily="34" charset="-128"/>
                <a:cs typeface="Arial Unicode MS" panose="020B0604020202020204" pitchFamily="34" charset="-128"/>
              </a:rPr>
              <a:t> These procurement units are supposed to be staffed with qualified procurement personnel. </a:t>
            </a:r>
          </a:p>
          <a:p>
            <a:pPr lvl="1" algn="just">
              <a:buClr>
                <a:schemeClr val="accent6">
                  <a:lumMod val="75000"/>
                </a:schemeClr>
              </a:buClr>
            </a:pPr>
            <a:r>
              <a:rPr lang="en-US" dirty="0">
                <a:latin typeface="Garamond" panose="02020404030301010803" pitchFamily="18" charset="0"/>
                <a:ea typeface="Arial Unicode MS" panose="020B0604020202020204" pitchFamily="34" charset="-128"/>
                <a:cs typeface="Arial Unicode MS" panose="020B0604020202020204" pitchFamily="34" charset="-128"/>
              </a:rPr>
              <a:t> The Head of Entity is responsible for appointment of a head of procurement unit of the District Assembly. </a:t>
            </a:r>
          </a:p>
          <a:p>
            <a:pPr lvl="1" algn="just">
              <a:buClr>
                <a:schemeClr val="accent6">
                  <a:lumMod val="75000"/>
                </a:schemeClr>
              </a:buClr>
            </a:pPr>
            <a:r>
              <a:rPr lang="en-US" b="1" dirty="0">
                <a:latin typeface="Garamond" panose="02020404030301010803" pitchFamily="18" charset="0"/>
                <a:ea typeface="Arial Unicode MS" panose="020B0604020202020204" pitchFamily="34" charset="-128"/>
                <a:cs typeface="Arial Unicode MS" panose="020B0604020202020204" pitchFamily="34" charset="-128"/>
              </a:rPr>
              <a:t> Section 19 (2) </a:t>
            </a:r>
            <a:r>
              <a:rPr lang="en-US" dirty="0">
                <a:latin typeface="Garamond" panose="02020404030301010803" pitchFamily="18" charset="0"/>
                <a:ea typeface="Arial Unicode MS" panose="020B0604020202020204" pitchFamily="34" charset="-128"/>
                <a:cs typeface="Arial Unicode MS" panose="020B0604020202020204" pitchFamily="34" charset="-128"/>
              </a:rPr>
              <a:t>of Act 663 as amended stipulates that the Head of Procurement shall be the Secretary to the Entity Tender Committee of the MMDA.</a:t>
            </a:r>
          </a:p>
          <a:p>
            <a:pPr marL="0" indent="0">
              <a:buClr>
                <a:schemeClr val="accent6">
                  <a:lumMod val="75000"/>
                </a:schemeClr>
              </a:buClr>
              <a:buNone/>
            </a:pPr>
            <a:endParaRPr lang="en-US" sz="2400" dirty="0">
              <a:latin typeface="Garamond" panose="02020404030301010803" pitchFamily="18" charset="0"/>
              <a:ea typeface="Arial Unicode MS" panose="020B0604020202020204" pitchFamily="34" charset="-128"/>
              <a:cs typeface="Arial Unicode MS" panose="020B0604020202020204" pitchFamily="34" charset="-128"/>
            </a:endParaRPr>
          </a:p>
        </p:txBody>
      </p:sp>
      <p:cxnSp>
        <p:nvCxnSpPr>
          <p:cNvPr id="21" name="Straight Connector 20"/>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30</a:t>
              </a:r>
              <a:endParaRPr lang="en-US" dirty="0">
                <a:solidFill>
                  <a:schemeClr val="bg1"/>
                </a:solidFill>
              </a:endParaRPr>
            </a:p>
          </p:txBody>
        </p:sp>
      </p:grpSp>
    </p:spTree>
    <p:extLst>
      <p:ext uri="{BB962C8B-B14F-4D97-AF65-F5344CB8AC3E}">
        <p14:creationId xmlns:p14="http://schemas.microsoft.com/office/powerpoint/2010/main" val="14542826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131806" y="-181053"/>
            <a:ext cx="12192000" cy="7039053"/>
          </a:xfrm>
          <a:prstGeom prst="rect">
            <a:avLst/>
          </a:prstGeom>
        </p:spPr>
      </p:pic>
      <p:sp>
        <p:nvSpPr>
          <p:cNvPr id="18" name="Title 1"/>
          <p:cNvSpPr txBox="1">
            <a:spLocks/>
          </p:cNvSpPr>
          <p:nvPr/>
        </p:nvSpPr>
        <p:spPr>
          <a:xfrm>
            <a:off x="481263" y="301113"/>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1800" b="1" dirty="0">
                <a:latin typeface="Garamond" panose="02020404030301010803" pitchFamily="18" charset="0"/>
                <a:ea typeface="Arial Unicode MS" panose="020B0604020202020204" pitchFamily="34" charset="-128"/>
                <a:cs typeface="Arial Unicode MS" panose="020B0604020202020204" pitchFamily="34" charset="-128"/>
              </a:rPr>
              <a:t>PROCUREMENT POWERS AND TENDER PROCEDURES OF DISTRICT ASSEMBLIES (Cont’d)</a:t>
            </a:r>
          </a:p>
        </p:txBody>
      </p:sp>
      <p:sp>
        <p:nvSpPr>
          <p:cNvPr id="19" name="Content Placeholder 2"/>
          <p:cNvSpPr txBox="1">
            <a:spLocks/>
          </p:cNvSpPr>
          <p:nvPr/>
        </p:nvSpPr>
        <p:spPr>
          <a:xfrm>
            <a:off x="810904" y="1209825"/>
            <a:ext cx="10515600" cy="474128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chemeClr val="accent6">
                  <a:lumMod val="75000"/>
                </a:schemeClr>
              </a:buClr>
              <a:buFont typeface="Wingdings" panose="05000000000000000000" pitchFamily="2" charset="2"/>
              <a:buChar char="q"/>
            </a:pPr>
            <a:r>
              <a:rPr lang="en-US" sz="2400" dirty="0">
                <a:latin typeface="Garamond" panose="02020404030301010803" pitchFamily="18" charset="0"/>
                <a:ea typeface="Arial Unicode MS" panose="020B0604020202020204" pitchFamily="34" charset="-128"/>
                <a:cs typeface="Arial Unicode MS" panose="020B0604020202020204" pitchFamily="34" charset="-128"/>
              </a:rPr>
              <a:t> </a:t>
            </a:r>
            <a:r>
              <a:rPr lang="en-US" sz="2400" b="1" dirty="0">
                <a:latin typeface="Garamond" panose="02020404030301010803" pitchFamily="18" charset="0"/>
                <a:ea typeface="Arial Unicode MS" panose="020B0604020202020204" pitchFamily="34" charset="-128"/>
                <a:cs typeface="Arial Unicode MS" panose="020B0604020202020204" pitchFamily="34" charset="-128"/>
              </a:rPr>
              <a:t>Contract Administration at the MMDA</a:t>
            </a:r>
          </a:p>
          <a:p>
            <a:pPr algn="just">
              <a:buClr>
                <a:schemeClr val="accent6">
                  <a:lumMod val="75000"/>
                </a:schemeClr>
              </a:buClr>
            </a:pPr>
            <a:r>
              <a:rPr lang="en-US" sz="2400" dirty="0">
                <a:latin typeface="Garamond" panose="02020404030301010803" pitchFamily="18" charset="0"/>
                <a:ea typeface="Arial Unicode MS" panose="020B0604020202020204" pitchFamily="34" charset="-128"/>
                <a:cs typeface="Arial Unicode MS" panose="020B0604020202020204" pitchFamily="34" charset="-128"/>
              </a:rPr>
              <a:t> The role of the Contract Administrator is two-fold: </a:t>
            </a:r>
          </a:p>
          <a:p>
            <a:pPr lvl="1" algn="just">
              <a:buClr>
                <a:schemeClr val="accent6">
                  <a:lumMod val="75000"/>
                </a:schemeClr>
              </a:buClr>
              <a:buFont typeface="Wingdings" panose="05000000000000000000" pitchFamily="2" charset="2"/>
              <a:buChar char="ü"/>
            </a:pPr>
            <a:r>
              <a:rPr lang="en-US" dirty="0">
                <a:latin typeface="Garamond" panose="02020404030301010803" pitchFamily="18" charset="0"/>
                <a:ea typeface="Arial Unicode MS" panose="020B0604020202020204" pitchFamily="34" charset="-128"/>
                <a:cs typeface="Arial Unicode MS" panose="020B0604020202020204" pitchFamily="34" charset="-128"/>
              </a:rPr>
              <a:t>He/she manages the obligations and duties of the employer (procurement entity)</a:t>
            </a:r>
          </a:p>
          <a:p>
            <a:pPr lvl="1" algn="just">
              <a:buClr>
                <a:schemeClr val="accent6">
                  <a:lumMod val="75000"/>
                </a:schemeClr>
              </a:buClr>
              <a:buFont typeface="Wingdings" panose="05000000000000000000" pitchFamily="2" charset="2"/>
              <a:buChar char="ü"/>
            </a:pPr>
            <a:r>
              <a:rPr lang="en-US" dirty="0">
                <a:latin typeface="Garamond" panose="02020404030301010803" pitchFamily="18" charset="0"/>
                <a:ea typeface="Arial Unicode MS" panose="020B0604020202020204" pitchFamily="34" charset="-128"/>
                <a:cs typeface="Arial Unicode MS" panose="020B0604020202020204" pitchFamily="34" charset="-128"/>
              </a:rPr>
              <a:t>He/she ensures the supplier or contractor executes the contract in line with the terms and conditions of the contract</a:t>
            </a:r>
          </a:p>
          <a:p>
            <a:pPr algn="just">
              <a:buClr>
                <a:schemeClr val="accent6">
                  <a:lumMod val="75000"/>
                </a:schemeClr>
              </a:buClr>
            </a:pPr>
            <a:r>
              <a:rPr lang="en-US" sz="2400" dirty="0">
                <a:latin typeface="Garamond" panose="02020404030301010803" pitchFamily="18" charset="0"/>
                <a:ea typeface="Arial Unicode MS" panose="020B0604020202020204" pitchFamily="34" charset="-128"/>
                <a:cs typeface="Arial Unicode MS" panose="020B0604020202020204" pitchFamily="34" charset="-128"/>
              </a:rPr>
              <a:t> Section 14 (3) of Act 663 as amended stipulates that the </a:t>
            </a:r>
            <a:r>
              <a:rPr lang="en-US" sz="2400" i="1" dirty="0">
                <a:latin typeface="Garamond" panose="02020404030301010803" pitchFamily="18" charset="0"/>
                <a:ea typeface="Arial Unicode MS" panose="020B0604020202020204" pitchFamily="34" charset="-128"/>
                <a:cs typeface="Arial Unicode MS" panose="020B0604020202020204" pitchFamily="34" charset="-128"/>
              </a:rPr>
              <a:t>Contract Administrator shall manage the obligations and duties of the procurement entity specified in the contract and also ensure that the supplier or contractor performs the contract in accordance with its terms and conditions</a:t>
            </a:r>
          </a:p>
          <a:p>
            <a:pPr marL="0" indent="0">
              <a:buClr>
                <a:schemeClr val="accent6">
                  <a:lumMod val="75000"/>
                </a:schemeClr>
              </a:buClr>
              <a:buNone/>
            </a:pPr>
            <a:endParaRPr lang="en-US" sz="2400" dirty="0">
              <a:latin typeface="Garamond" panose="02020404030301010803" pitchFamily="18" charset="0"/>
              <a:ea typeface="Arial Unicode MS" panose="020B0604020202020204" pitchFamily="34" charset="-128"/>
              <a:cs typeface="Arial Unicode MS" panose="020B0604020202020204" pitchFamily="34" charset="-128"/>
            </a:endParaRPr>
          </a:p>
        </p:txBody>
      </p:sp>
      <p:cxnSp>
        <p:nvCxnSpPr>
          <p:cNvPr id="21" name="Straight Connector 20"/>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30</a:t>
              </a:r>
              <a:endParaRPr lang="en-US" dirty="0">
                <a:solidFill>
                  <a:schemeClr val="bg1"/>
                </a:solidFill>
              </a:endParaRPr>
            </a:p>
          </p:txBody>
        </p:sp>
      </p:grpSp>
    </p:spTree>
    <p:extLst>
      <p:ext uri="{BB962C8B-B14F-4D97-AF65-F5344CB8AC3E}">
        <p14:creationId xmlns:p14="http://schemas.microsoft.com/office/powerpoint/2010/main" val="18674247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81053"/>
            <a:ext cx="12192000" cy="7039053"/>
          </a:xfrm>
          <a:prstGeom prst="rect">
            <a:avLst/>
          </a:prstGeom>
        </p:spPr>
      </p:pic>
      <p:sp>
        <p:nvSpPr>
          <p:cNvPr id="18" name="Title 1"/>
          <p:cNvSpPr txBox="1">
            <a:spLocks/>
          </p:cNvSpPr>
          <p:nvPr/>
        </p:nvSpPr>
        <p:spPr>
          <a:xfrm>
            <a:off x="481263" y="301113"/>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400" b="1" dirty="0">
                <a:latin typeface="Garamond" panose="02020404030301010803" pitchFamily="18" charset="0"/>
                <a:ea typeface="Arial Unicode MS" panose="020B0604020202020204" pitchFamily="34" charset="-128"/>
                <a:cs typeface="Arial Unicode MS" panose="020B0604020202020204" pitchFamily="34" charset="-128"/>
              </a:rPr>
              <a:t>PROCUREMENT STRUCTURE AT THE MMDA LEVEL</a:t>
            </a:r>
          </a:p>
        </p:txBody>
      </p:sp>
      <p:sp>
        <p:nvSpPr>
          <p:cNvPr id="19" name="Content Placeholder 2"/>
          <p:cNvSpPr txBox="1">
            <a:spLocks/>
          </p:cNvSpPr>
          <p:nvPr/>
        </p:nvSpPr>
        <p:spPr>
          <a:xfrm>
            <a:off x="810904" y="1209825"/>
            <a:ext cx="10515600" cy="474128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chemeClr val="accent6">
                  <a:lumMod val="75000"/>
                </a:schemeClr>
              </a:buClr>
              <a:buFont typeface="Wingdings" panose="05000000000000000000" pitchFamily="2" charset="2"/>
              <a:buChar char="q"/>
            </a:pPr>
            <a:r>
              <a:rPr lang="en-US" sz="2000" dirty="0">
                <a:latin typeface="Garamond" panose="02020404030301010803" pitchFamily="18" charset="0"/>
                <a:ea typeface="Arial Unicode MS" panose="020B0604020202020204" pitchFamily="34" charset="-128"/>
                <a:cs typeface="Arial Unicode MS" panose="020B0604020202020204" pitchFamily="34" charset="-128"/>
              </a:rPr>
              <a:t>On the organizational structure of the procurement unit at the MMDA, the Local Government (Departments of District Assemblies) (Commencement) Instrument, 2009 (L.I. 1961) establishes and defines the roles of the various departments in every District Assembly. </a:t>
            </a:r>
          </a:p>
          <a:p>
            <a:pPr>
              <a:buClr>
                <a:schemeClr val="accent6">
                  <a:lumMod val="75000"/>
                </a:schemeClr>
              </a:buClr>
              <a:buFont typeface="Wingdings" panose="05000000000000000000" pitchFamily="2" charset="2"/>
              <a:buChar char="q"/>
            </a:pPr>
            <a:r>
              <a:rPr lang="en-US" sz="2000" dirty="0">
                <a:latin typeface="Garamond" panose="02020404030301010803" pitchFamily="18" charset="0"/>
                <a:ea typeface="Arial Unicode MS" panose="020B0604020202020204" pitchFamily="34" charset="-128"/>
                <a:cs typeface="Arial Unicode MS" panose="020B0604020202020204" pitchFamily="34" charset="-128"/>
              </a:rPr>
              <a:t> One of the key Departments is Central Administration which was established to provide support services, and efficient general administration and organization of the District Assembly. The Department is responsible for the management of the following:</a:t>
            </a:r>
          </a:p>
          <a:p>
            <a:pPr lvl="1">
              <a:buClr>
                <a:schemeClr val="accent6">
                  <a:lumMod val="75000"/>
                </a:schemeClr>
              </a:buClr>
            </a:pPr>
            <a:r>
              <a:rPr lang="en-US" sz="2000" dirty="0">
                <a:latin typeface="Garamond" panose="02020404030301010803" pitchFamily="18" charset="0"/>
                <a:ea typeface="Arial Unicode MS" panose="020B0604020202020204" pitchFamily="34" charset="-128"/>
                <a:cs typeface="Arial Unicode MS" panose="020B0604020202020204" pitchFamily="34" charset="-128"/>
              </a:rPr>
              <a:t>Records</a:t>
            </a:r>
          </a:p>
          <a:p>
            <a:pPr lvl="1">
              <a:buClr>
                <a:schemeClr val="accent6">
                  <a:lumMod val="75000"/>
                </a:schemeClr>
              </a:buClr>
            </a:pPr>
            <a:r>
              <a:rPr lang="en-US" sz="2000" dirty="0">
                <a:latin typeface="Garamond" panose="02020404030301010803" pitchFamily="18" charset="0"/>
                <a:ea typeface="Arial Unicode MS" panose="020B0604020202020204" pitchFamily="34" charset="-128"/>
                <a:cs typeface="Arial Unicode MS" panose="020B0604020202020204" pitchFamily="34" charset="-128"/>
              </a:rPr>
              <a:t>Estate</a:t>
            </a:r>
          </a:p>
          <a:p>
            <a:pPr lvl="1">
              <a:buClr>
                <a:schemeClr val="accent6">
                  <a:lumMod val="75000"/>
                </a:schemeClr>
              </a:buClr>
            </a:pPr>
            <a:r>
              <a:rPr lang="en-US" sz="2000" dirty="0">
                <a:latin typeface="Garamond" panose="02020404030301010803" pitchFamily="18" charset="0"/>
                <a:ea typeface="Arial Unicode MS" panose="020B0604020202020204" pitchFamily="34" charset="-128"/>
                <a:cs typeface="Arial Unicode MS" panose="020B0604020202020204" pitchFamily="34" charset="-128"/>
              </a:rPr>
              <a:t>Transport</a:t>
            </a:r>
          </a:p>
          <a:p>
            <a:pPr lvl="1">
              <a:buClr>
                <a:schemeClr val="accent6">
                  <a:lumMod val="75000"/>
                </a:schemeClr>
              </a:buClr>
            </a:pPr>
            <a:r>
              <a:rPr lang="en-US" sz="2000" b="1" i="1" dirty="0">
                <a:latin typeface="Garamond" panose="02020404030301010803" pitchFamily="18" charset="0"/>
                <a:ea typeface="Arial Unicode MS" panose="020B0604020202020204" pitchFamily="34" charset="-128"/>
                <a:cs typeface="Arial Unicode MS" panose="020B0604020202020204" pitchFamily="34" charset="-128"/>
              </a:rPr>
              <a:t>Logistics and Procurement</a:t>
            </a:r>
          </a:p>
          <a:p>
            <a:pPr lvl="1">
              <a:buClr>
                <a:schemeClr val="accent6">
                  <a:lumMod val="75000"/>
                </a:schemeClr>
              </a:buClr>
            </a:pPr>
            <a:r>
              <a:rPr lang="en-US" sz="2000" dirty="0">
                <a:latin typeface="Garamond" panose="02020404030301010803" pitchFamily="18" charset="0"/>
                <a:ea typeface="Arial Unicode MS" panose="020B0604020202020204" pitchFamily="34" charset="-128"/>
                <a:cs typeface="Arial Unicode MS" panose="020B0604020202020204" pitchFamily="34" charset="-128"/>
              </a:rPr>
              <a:t>Stores</a:t>
            </a:r>
          </a:p>
          <a:p>
            <a:pPr lvl="1">
              <a:buClr>
                <a:schemeClr val="accent6">
                  <a:lumMod val="75000"/>
                </a:schemeClr>
              </a:buClr>
            </a:pPr>
            <a:r>
              <a:rPr lang="en-US" sz="2000" dirty="0">
                <a:latin typeface="Garamond" panose="02020404030301010803" pitchFamily="18" charset="0"/>
                <a:ea typeface="Arial Unicode MS" panose="020B0604020202020204" pitchFamily="34" charset="-128"/>
                <a:cs typeface="Arial Unicode MS" panose="020B0604020202020204" pitchFamily="34" charset="-128"/>
              </a:rPr>
              <a:t>Accounts</a:t>
            </a:r>
          </a:p>
          <a:p>
            <a:pPr lvl="1">
              <a:buClr>
                <a:schemeClr val="accent6">
                  <a:lumMod val="75000"/>
                </a:schemeClr>
              </a:buClr>
            </a:pPr>
            <a:r>
              <a:rPr lang="en-US" sz="2000" dirty="0">
                <a:latin typeface="Garamond" panose="02020404030301010803" pitchFamily="18" charset="0"/>
                <a:ea typeface="Arial Unicode MS" panose="020B0604020202020204" pitchFamily="34" charset="-128"/>
                <a:cs typeface="Arial Unicode MS" panose="020B0604020202020204" pitchFamily="34" charset="-128"/>
              </a:rPr>
              <a:t>Security and</a:t>
            </a:r>
          </a:p>
          <a:p>
            <a:pPr lvl="1">
              <a:buClr>
                <a:schemeClr val="accent6">
                  <a:lumMod val="75000"/>
                </a:schemeClr>
              </a:buClr>
            </a:pPr>
            <a:r>
              <a:rPr lang="en-US" sz="2000" dirty="0">
                <a:latin typeface="Garamond" panose="02020404030301010803" pitchFamily="18" charset="0"/>
                <a:ea typeface="Arial Unicode MS" panose="020B0604020202020204" pitchFamily="34" charset="-128"/>
                <a:cs typeface="Arial Unicode MS" panose="020B0604020202020204" pitchFamily="34" charset="-128"/>
              </a:rPr>
              <a:t>Human Resource Management</a:t>
            </a:r>
          </a:p>
          <a:p>
            <a:pPr marL="0" indent="0">
              <a:buClr>
                <a:schemeClr val="accent6">
                  <a:lumMod val="75000"/>
                </a:schemeClr>
              </a:buClr>
              <a:buNone/>
            </a:pPr>
            <a:endParaRPr lang="en-US" sz="2400" dirty="0">
              <a:latin typeface="Garamond" panose="02020404030301010803" pitchFamily="18" charset="0"/>
              <a:ea typeface="Arial Unicode MS" panose="020B0604020202020204" pitchFamily="34" charset="-128"/>
              <a:cs typeface="Arial Unicode MS" panose="020B0604020202020204" pitchFamily="34" charset="-128"/>
            </a:endParaRPr>
          </a:p>
        </p:txBody>
      </p:sp>
      <p:cxnSp>
        <p:nvCxnSpPr>
          <p:cNvPr id="21" name="Straight Connector 20"/>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30</a:t>
              </a:r>
              <a:endParaRPr lang="en-US" dirty="0">
                <a:solidFill>
                  <a:schemeClr val="bg1"/>
                </a:solidFill>
              </a:endParaRPr>
            </a:p>
          </p:txBody>
        </p:sp>
      </p:grpSp>
    </p:spTree>
    <p:extLst>
      <p:ext uri="{BB962C8B-B14F-4D97-AF65-F5344CB8AC3E}">
        <p14:creationId xmlns:p14="http://schemas.microsoft.com/office/powerpoint/2010/main" val="1012184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81053"/>
            <a:ext cx="12192000" cy="7039053"/>
          </a:xfrm>
          <a:prstGeom prst="rect">
            <a:avLst/>
          </a:prstGeom>
        </p:spPr>
      </p:pic>
      <p:sp>
        <p:nvSpPr>
          <p:cNvPr id="18" name="Title 1"/>
          <p:cNvSpPr txBox="1">
            <a:spLocks/>
          </p:cNvSpPr>
          <p:nvPr/>
        </p:nvSpPr>
        <p:spPr>
          <a:xfrm>
            <a:off x="481263" y="301113"/>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400" b="1" dirty="0">
                <a:latin typeface="Garamond" panose="02020404030301010803" pitchFamily="18" charset="0"/>
                <a:ea typeface="Arial Unicode MS" panose="020B0604020202020204" pitchFamily="34" charset="-128"/>
                <a:cs typeface="Arial Unicode MS" panose="020B0604020202020204" pitchFamily="34" charset="-128"/>
              </a:rPr>
              <a:t>PROCUREMENT STRUCTURE AT THE MMDA LEVEL (Cont’d)</a:t>
            </a:r>
          </a:p>
        </p:txBody>
      </p:sp>
      <p:sp>
        <p:nvSpPr>
          <p:cNvPr id="19" name="Content Placeholder 2"/>
          <p:cNvSpPr txBox="1">
            <a:spLocks/>
          </p:cNvSpPr>
          <p:nvPr/>
        </p:nvSpPr>
        <p:spPr>
          <a:xfrm>
            <a:off x="810904" y="1209825"/>
            <a:ext cx="10515600" cy="474128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Clr>
                <a:schemeClr val="accent6">
                  <a:lumMod val="75000"/>
                </a:schemeClr>
              </a:buClr>
              <a:buFont typeface="Wingdings" panose="05000000000000000000" pitchFamily="2" charset="2"/>
              <a:buChar char="q"/>
            </a:pPr>
            <a:r>
              <a:rPr lang="en-US" sz="2400" b="1" dirty="0">
                <a:latin typeface="Garamond" panose="02020404030301010803" pitchFamily="18" charset="0"/>
                <a:ea typeface="Arial Unicode MS" panose="020B0604020202020204" pitchFamily="34" charset="-128"/>
                <a:cs typeface="Arial Unicode MS" panose="020B0604020202020204" pitchFamily="34" charset="-128"/>
              </a:rPr>
              <a:t>Possible Source of Conflict</a:t>
            </a:r>
          </a:p>
          <a:p>
            <a:pPr algn="just">
              <a:buClr>
                <a:schemeClr val="accent6">
                  <a:lumMod val="75000"/>
                </a:schemeClr>
              </a:buClr>
              <a:buFont typeface="Wingdings" panose="05000000000000000000" pitchFamily="2" charset="2"/>
              <a:buChar char="q"/>
            </a:pPr>
            <a:r>
              <a:rPr lang="en-US" sz="2400" dirty="0">
                <a:latin typeface="Garamond" panose="02020404030301010803" pitchFamily="18" charset="0"/>
                <a:ea typeface="Arial Unicode MS" panose="020B0604020202020204" pitchFamily="34" charset="-128"/>
                <a:cs typeface="Arial Unicode MS" panose="020B0604020202020204" pitchFamily="34" charset="-128"/>
              </a:rPr>
              <a:t>The Works Department was established under the LI 1961.  </a:t>
            </a:r>
          </a:p>
          <a:p>
            <a:pPr algn="just">
              <a:buClr>
                <a:schemeClr val="accent6">
                  <a:lumMod val="75000"/>
                </a:schemeClr>
              </a:buClr>
              <a:buFont typeface="Wingdings" panose="05000000000000000000" pitchFamily="2" charset="2"/>
              <a:buChar char="q"/>
            </a:pPr>
            <a:r>
              <a:rPr lang="en-US" sz="2400" dirty="0">
                <a:latin typeface="Garamond" panose="02020404030301010803" pitchFamily="18" charset="0"/>
                <a:ea typeface="Arial Unicode MS" panose="020B0604020202020204" pitchFamily="34" charset="-128"/>
                <a:cs typeface="Arial Unicode MS" panose="020B0604020202020204" pitchFamily="34" charset="-128"/>
              </a:rPr>
              <a:t>One of the key functions of the Works Department in every District Assembly is to </a:t>
            </a:r>
            <a:r>
              <a:rPr lang="en-US" sz="2400" b="1" i="1" dirty="0">
                <a:latin typeface="Garamond" panose="02020404030301010803" pitchFamily="18" charset="0"/>
                <a:ea typeface="Arial Unicode MS" panose="020B0604020202020204" pitchFamily="34" charset="-128"/>
                <a:cs typeface="Arial Unicode MS" panose="020B0604020202020204" pitchFamily="34" charset="-128"/>
              </a:rPr>
              <a:t>assist to prepare tender documents for all civil works projects to be undertaken by the Assembly through contracts or community initiated projects</a:t>
            </a:r>
            <a:r>
              <a:rPr lang="en-US" sz="2400" dirty="0">
                <a:latin typeface="Garamond" panose="02020404030301010803" pitchFamily="18" charset="0"/>
                <a:ea typeface="Arial Unicode MS" panose="020B0604020202020204" pitchFamily="34" charset="-128"/>
                <a:cs typeface="Arial Unicode MS" panose="020B0604020202020204" pitchFamily="34" charset="-128"/>
              </a:rPr>
              <a:t> (Regulation 10(e) of L. I. 1961). </a:t>
            </a:r>
          </a:p>
          <a:p>
            <a:pPr algn="just">
              <a:buClr>
                <a:schemeClr val="accent6">
                  <a:lumMod val="75000"/>
                </a:schemeClr>
              </a:buClr>
              <a:buFont typeface="Wingdings" panose="05000000000000000000" pitchFamily="2" charset="2"/>
              <a:buChar char="q"/>
            </a:pPr>
            <a:r>
              <a:rPr lang="en-US" sz="2400" dirty="0">
                <a:latin typeface="Garamond" panose="02020404030301010803" pitchFamily="18" charset="0"/>
                <a:ea typeface="Arial Unicode MS" panose="020B0604020202020204" pitchFamily="34" charset="-128"/>
                <a:cs typeface="Arial Unicode MS" panose="020B0604020202020204" pitchFamily="34" charset="-128"/>
              </a:rPr>
              <a:t> The Department of Works is required to provide assistance to the Procurement Unit in the preparation of the tender documents for civil works. </a:t>
            </a:r>
          </a:p>
          <a:p>
            <a:pPr algn="just">
              <a:buClr>
                <a:schemeClr val="accent6">
                  <a:lumMod val="75000"/>
                </a:schemeClr>
              </a:buClr>
              <a:buFont typeface="Wingdings" panose="05000000000000000000" pitchFamily="2" charset="2"/>
              <a:buChar char="q"/>
            </a:pPr>
            <a:r>
              <a:rPr lang="en-US" sz="2400" dirty="0">
                <a:latin typeface="Garamond" panose="02020404030301010803" pitchFamily="18" charset="0"/>
                <a:ea typeface="Arial Unicode MS" panose="020B0604020202020204" pitchFamily="34" charset="-128"/>
                <a:cs typeface="Arial Unicode MS" panose="020B0604020202020204" pitchFamily="34" charset="-128"/>
              </a:rPr>
              <a:t> Imperative for the Head of Entity (MMDCE) in every District Assembly to ensure that the provision in the Public Procurement Act 663 as amended is adhered to in order to ensure the achievement of the objects of the law. </a:t>
            </a:r>
          </a:p>
          <a:p>
            <a:pPr marL="0" indent="0">
              <a:buClr>
                <a:schemeClr val="accent6">
                  <a:lumMod val="75000"/>
                </a:schemeClr>
              </a:buClr>
              <a:buNone/>
            </a:pPr>
            <a:endParaRPr lang="en-US" sz="2400" dirty="0">
              <a:latin typeface="Garamond" panose="02020404030301010803" pitchFamily="18" charset="0"/>
              <a:ea typeface="Arial Unicode MS" panose="020B0604020202020204" pitchFamily="34" charset="-128"/>
              <a:cs typeface="Arial Unicode MS" panose="020B0604020202020204" pitchFamily="34" charset="-128"/>
            </a:endParaRPr>
          </a:p>
        </p:txBody>
      </p:sp>
      <p:cxnSp>
        <p:nvCxnSpPr>
          <p:cNvPr id="21" name="Straight Connector 20"/>
          <p:cNvCxnSpPr/>
          <p:nvPr/>
        </p:nvCxnSpPr>
        <p:spPr>
          <a:xfrm>
            <a:off x="481263" y="1171075"/>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30</a:t>
              </a:r>
              <a:endParaRPr lang="en-US" dirty="0">
                <a:solidFill>
                  <a:schemeClr val="bg1"/>
                </a:solidFill>
              </a:endParaRPr>
            </a:p>
          </p:txBody>
        </p:sp>
      </p:grpSp>
    </p:spTree>
    <p:extLst>
      <p:ext uri="{BB962C8B-B14F-4D97-AF65-F5344CB8AC3E}">
        <p14:creationId xmlns:p14="http://schemas.microsoft.com/office/powerpoint/2010/main" val="35034605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2">
            <a:extLst>
              <a:ext uri="{28A0092B-C50C-407E-A947-70E740481C1C}">
                <a14:useLocalDpi xmlns:a14="http://schemas.microsoft.com/office/drawing/2010/main" val="0"/>
              </a:ext>
            </a:extLst>
          </a:blip>
          <a:srcRect t="15738"/>
          <a:stretch/>
        </p:blipFill>
        <p:spPr>
          <a:xfrm>
            <a:off x="0" y="-181053"/>
            <a:ext cx="12192000" cy="7039053"/>
          </a:xfrm>
          <a:prstGeom prst="rect">
            <a:avLst/>
          </a:prstGeom>
        </p:spPr>
      </p:pic>
      <p:sp>
        <p:nvSpPr>
          <p:cNvPr id="18" name="Title 1"/>
          <p:cNvSpPr txBox="1">
            <a:spLocks/>
          </p:cNvSpPr>
          <p:nvPr/>
        </p:nvSpPr>
        <p:spPr>
          <a:xfrm>
            <a:off x="481263" y="191929"/>
            <a:ext cx="11133221" cy="1031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1400" b="1" dirty="0">
                <a:latin typeface="Garamond" panose="02020404030301010803" pitchFamily="18" charset="0"/>
                <a:ea typeface="Arial Unicode MS" panose="020B0604020202020204" pitchFamily="34" charset="-128"/>
                <a:cs typeface="Arial Unicode MS" panose="020B0604020202020204" pitchFamily="34" charset="-128"/>
              </a:rPr>
              <a:t>THIRD SCHEDULE OF ACT 663 AS AMENDED</a:t>
            </a:r>
          </a:p>
          <a:p>
            <a:pPr algn="ctr"/>
            <a:r>
              <a:rPr lang="en-US" sz="1400" b="1" dirty="0">
                <a:latin typeface="Garamond" panose="02020404030301010803" pitchFamily="18" charset="0"/>
                <a:ea typeface="Arial Unicode MS" panose="020B0604020202020204" pitchFamily="34" charset="-128"/>
                <a:cs typeface="Arial Unicode MS" panose="020B0604020202020204" pitchFamily="34" charset="-128"/>
              </a:rPr>
              <a:t>(Sections 18, 20, 20B, 20C and 44)</a:t>
            </a:r>
          </a:p>
          <a:p>
            <a:pPr algn="ctr"/>
            <a:endParaRPr lang="en-US" sz="1400" b="1" dirty="0">
              <a:latin typeface="Garamond" panose="02020404030301010803" pitchFamily="18" charset="0"/>
              <a:ea typeface="Arial Unicode MS" panose="020B0604020202020204" pitchFamily="34" charset="-128"/>
              <a:cs typeface="Arial Unicode MS" panose="020B0604020202020204" pitchFamily="34" charset="-128"/>
            </a:endParaRPr>
          </a:p>
          <a:p>
            <a:pPr algn="ctr"/>
            <a:r>
              <a:rPr lang="en-US" sz="1400" b="1" dirty="0">
                <a:latin typeface="Garamond" panose="02020404030301010803" pitchFamily="18" charset="0"/>
                <a:ea typeface="Arial Unicode MS" panose="020B0604020202020204" pitchFamily="34" charset="-128"/>
                <a:cs typeface="Arial Unicode MS" panose="020B0604020202020204" pitchFamily="34" charset="-128"/>
              </a:rPr>
              <a:t>THRESHOLDS FOR REGIONAL COORDINATING COUNCILS AND METROPOLITAN, MUNICIPAL AND DISTRICT ASSEMBLIES– APPROVING AUTHORITIES</a:t>
            </a:r>
          </a:p>
        </p:txBody>
      </p:sp>
      <p:sp>
        <p:nvSpPr>
          <p:cNvPr id="19" name="Content Placeholder 2"/>
          <p:cNvSpPr txBox="1">
            <a:spLocks/>
          </p:cNvSpPr>
          <p:nvPr/>
        </p:nvSpPr>
        <p:spPr>
          <a:xfrm>
            <a:off x="810904" y="1209825"/>
            <a:ext cx="10515600" cy="474128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Clr>
                <a:schemeClr val="accent6">
                  <a:lumMod val="75000"/>
                </a:schemeClr>
              </a:buClr>
              <a:buNone/>
            </a:pPr>
            <a:endParaRPr lang="en-US" sz="2400" dirty="0">
              <a:latin typeface="Garamond" panose="02020404030301010803" pitchFamily="18" charset="0"/>
              <a:ea typeface="Arial Unicode MS" panose="020B0604020202020204" pitchFamily="34" charset="-128"/>
              <a:cs typeface="Arial Unicode MS" panose="020B0604020202020204" pitchFamily="34" charset="-128"/>
            </a:endParaRPr>
          </a:p>
        </p:txBody>
      </p:sp>
      <p:cxnSp>
        <p:nvCxnSpPr>
          <p:cNvPr id="21" name="Straight Connector 20"/>
          <p:cNvCxnSpPr/>
          <p:nvPr/>
        </p:nvCxnSpPr>
        <p:spPr>
          <a:xfrm>
            <a:off x="481263" y="1225667"/>
            <a:ext cx="11133221"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grpSp>
        <p:nvGrpSpPr>
          <p:cNvPr id="25" name="Group 24"/>
          <p:cNvGrpSpPr/>
          <p:nvPr/>
        </p:nvGrpSpPr>
        <p:grpSpPr>
          <a:xfrm>
            <a:off x="38238" y="6369662"/>
            <a:ext cx="11913125" cy="369332"/>
            <a:chOff x="38238" y="6369662"/>
            <a:chExt cx="11913125" cy="369332"/>
          </a:xfrm>
        </p:grpSpPr>
        <p:sp>
          <p:nvSpPr>
            <p:cNvPr id="22" name="TextBox 21"/>
            <p:cNvSpPr txBox="1"/>
            <p:nvPr/>
          </p:nvSpPr>
          <p:spPr>
            <a:xfrm>
              <a:off x="8197510" y="6400801"/>
              <a:ext cx="3753853" cy="276999"/>
            </a:xfrm>
            <a:prstGeom prst="rect">
              <a:avLst/>
            </a:prstGeom>
            <a:noFill/>
          </p:spPr>
          <p:txBody>
            <a:bodyPr wrap="square" rtlCol="0">
              <a:spAutoFit/>
            </a:bodyPr>
            <a:lstStyle/>
            <a:p>
              <a:r>
                <a:rPr lang="en-US" sz="1200" b="1" dirty="0">
                  <a:solidFill>
                    <a:schemeClr val="bg1"/>
                  </a:solidFill>
                  <a:latin typeface="Arial Narrow" panose="020B0606020202030204" pitchFamily="34" charset="0"/>
                </a:rPr>
                <a:t>Public Procurement Authority (PPA), Ghana</a:t>
              </a:r>
            </a:p>
          </p:txBody>
        </p:sp>
        <p:sp>
          <p:nvSpPr>
            <p:cNvPr id="23" name="Rectangle 3"/>
            <p:cNvSpPr txBox="1">
              <a:spLocks noChangeArrowheads="1"/>
            </p:cNvSpPr>
            <p:nvPr/>
          </p:nvSpPr>
          <p:spPr bwMode="auto">
            <a:xfrm>
              <a:off x="38238" y="6394270"/>
              <a:ext cx="1872208" cy="2880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None/>
                <a:defRPr sz="3200">
                  <a:solidFill>
                    <a:schemeClr val="tx1"/>
                  </a:solidFill>
                  <a:latin typeface="+mn-lt"/>
                  <a:ea typeface="+mn-ea"/>
                  <a:cs typeface="+mn-cs"/>
                </a:defRPr>
              </a:lvl1pPr>
              <a:lvl2pPr marL="457200" indent="0" algn="ctr" rtl="0" eaLnBrk="0" fontAlgn="base" hangingPunct="0">
                <a:spcBef>
                  <a:spcPct val="20000"/>
                </a:spcBef>
                <a:spcAft>
                  <a:spcPct val="0"/>
                </a:spcAft>
                <a:buNone/>
                <a:defRPr sz="2800">
                  <a:solidFill>
                    <a:schemeClr val="tx1"/>
                  </a:solidFill>
                  <a:latin typeface="+mn-lt"/>
                  <a:cs typeface="+mn-cs"/>
                </a:defRPr>
              </a:lvl2pPr>
              <a:lvl3pPr marL="914400" indent="0" algn="ctr" rtl="0" eaLnBrk="0" fontAlgn="base" hangingPunct="0">
                <a:spcBef>
                  <a:spcPct val="20000"/>
                </a:spcBef>
                <a:spcAft>
                  <a:spcPct val="0"/>
                </a:spcAft>
                <a:buNone/>
                <a:defRPr sz="2400">
                  <a:solidFill>
                    <a:schemeClr val="tx1"/>
                  </a:solidFill>
                  <a:latin typeface="+mn-lt"/>
                  <a:cs typeface="+mn-cs"/>
                </a:defRPr>
              </a:lvl3pPr>
              <a:lvl4pPr marL="1371600" indent="0" algn="ctr" rtl="0" eaLnBrk="0" fontAlgn="base" hangingPunct="0">
                <a:spcBef>
                  <a:spcPct val="20000"/>
                </a:spcBef>
                <a:spcAft>
                  <a:spcPct val="0"/>
                </a:spcAft>
                <a:buNone/>
                <a:defRPr sz="2000">
                  <a:solidFill>
                    <a:schemeClr val="tx1"/>
                  </a:solidFill>
                  <a:latin typeface="+mn-lt"/>
                  <a:cs typeface="+mn-cs"/>
                </a:defRPr>
              </a:lvl4pPr>
              <a:lvl5pPr marL="1828800" indent="0" algn="ctr" rtl="0" eaLnBrk="0" fontAlgn="base" hangingPunct="0">
                <a:spcBef>
                  <a:spcPct val="20000"/>
                </a:spcBef>
                <a:spcAft>
                  <a:spcPct val="0"/>
                </a:spcAft>
                <a:buNone/>
                <a:defRPr sz="2000">
                  <a:solidFill>
                    <a:schemeClr val="tx1"/>
                  </a:solidFill>
                  <a:latin typeface="+mn-lt"/>
                  <a:cs typeface="+mn-cs"/>
                </a:defRPr>
              </a:lvl5pPr>
              <a:lvl6pPr marL="2286000" indent="0" algn="ctr" rtl="0" fontAlgn="base">
                <a:spcBef>
                  <a:spcPct val="20000"/>
                </a:spcBef>
                <a:spcAft>
                  <a:spcPct val="0"/>
                </a:spcAft>
                <a:buNone/>
                <a:defRPr sz="2000">
                  <a:solidFill>
                    <a:schemeClr val="tx1"/>
                  </a:solidFill>
                  <a:latin typeface="+mn-lt"/>
                  <a:cs typeface="+mn-cs"/>
                </a:defRPr>
              </a:lvl6pPr>
              <a:lvl7pPr marL="2743200" indent="0" algn="ctr" rtl="0" fontAlgn="base">
                <a:spcBef>
                  <a:spcPct val="20000"/>
                </a:spcBef>
                <a:spcAft>
                  <a:spcPct val="0"/>
                </a:spcAft>
                <a:buNone/>
                <a:defRPr sz="2000">
                  <a:solidFill>
                    <a:schemeClr val="tx1"/>
                  </a:solidFill>
                  <a:latin typeface="+mn-lt"/>
                  <a:cs typeface="+mn-cs"/>
                </a:defRPr>
              </a:lvl7pPr>
              <a:lvl8pPr marL="3200400" indent="0" algn="ctr" rtl="0" fontAlgn="base">
                <a:spcBef>
                  <a:spcPct val="20000"/>
                </a:spcBef>
                <a:spcAft>
                  <a:spcPct val="0"/>
                </a:spcAft>
                <a:buNone/>
                <a:defRPr sz="2000">
                  <a:solidFill>
                    <a:schemeClr val="tx1"/>
                  </a:solidFill>
                  <a:latin typeface="+mn-lt"/>
                  <a:cs typeface="+mn-cs"/>
                </a:defRPr>
              </a:lvl8pPr>
              <a:lvl9pPr marL="3657600" indent="0" algn="ctr" rtl="0" fontAlgn="base">
                <a:spcBef>
                  <a:spcPct val="20000"/>
                </a:spcBef>
                <a:spcAft>
                  <a:spcPct val="0"/>
                </a:spcAft>
                <a:buNone/>
                <a:defRPr sz="2000">
                  <a:solidFill>
                    <a:schemeClr val="tx1"/>
                  </a:solidFill>
                  <a:latin typeface="+mn-lt"/>
                  <a:cs typeface="+mn-cs"/>
                </a:defRPr>
              </a:lvl9pPr>
            </a:lstStyle>
            <a:p>
              <a:pPr eaLnBrk="1" hangingPunct="1"/>
              <a:r>
                <a:rPr lang="en-GB" altLang="en-US" sz="1050" kern="0" dirty="0">
                  <a:solidFill>
                    <a:schemeClr val="bg1"/>
                  </a:solidFill>
                  <a:latin typeface="Arial Narrow" panose="020B0606020202030204" pitchFamily="34" charset="0"/>
                </a:rPr>
                <a:t>Prepared by GIMPA Consultancy</a:t>
              </a:r>
              <a:endParaRPr lang="en-US" altLang="en-US" sz="1050" kern="0" dirty="0">
                <a:solidFill>
                  <a:schemeClr val="bg1"/>
                </a:solidFill>
                <a:latin typeface="Arial Narrow" panose="020B0606020202030204" pitchFamily="34" charset="0"/>
              </a:endParaRPr>
            </a:p>
          </p:txBody>
        </p:sp>
        <p:sp>
          <p:nvSpPr>
            <p:cNvPr id="24" name="TextBox 23"/>
            <p:cNvSpPr txBox="1"/>
            <p:nvPr/>
          </p:nvSpPr>
          <p:spPr>
            <a:xfrm>
              <a:off x="4219073" y="6369662"/>
              <a:ext cx="2791326" cy="369332"/>
            </a:xfrm>
            <a:prstGeom prst="rect">
              <a:avLst/>
            </a:prstGeom>
            <a:noFill/>
          </p:spPr>
          <p:txBody>
            <a:bodyPr wrap="square" rtlCol="0">
              <a:spAutoFit/>
            </a:bodyPr>
            <a:lstStyle/>
            <a:p>
              <a:pPr algn="ctr"/>
              <a:r>
                <a:rPr lang="en-US" b="1" dirty="0">
                  <a:solidFill>
                    <a:schemeClr val="bg1"/>
                  </a:solidFill>
                  <a:latin typeface="Garamond" panose="02020404030301010803" pitchFamily="18" charset="0"/>
                </a:rPr>
                <a:t>MODULE 30</a:t>
              </a:r>
              <a:endParaRPr lang="en-US" dirty="0">
                <a:solidFill>
                  <a:schemeClr val="bg1"/>
                </a:solidFill>
              </a:endParaRPr>
            </a:p>
          </p:txBody>
        </p:sp>
      </p:grpSp>
      <p:graphicFrame>
        <p:nvGraphicFramePr>
          <p:cNvPr id="2" name="Table 1"/>
          <p:cNvGraphicFramePr>
            <a:graphicFrameLocks noGrp="1"/>
          </p:cNvGraphicFramePr>
          <p:nvPr>
            <p:extLst>
              <p:ext uri="{D42A27DB-BD31-4B8C-83A1-F6EECF244321}">
                <p14:modId xmlns:p14="http://schemas.microsoft.com/office/powerpoint/2010/main" val="4245739035"/>
              </p:ext>
            </p:extLst>
          </p:nvPr>
        </p:nvGraphicFramePr>
        <p:xfrm>
          <a:off x="504968" y="1446610"/>
          <a:ext cx="11109515" cy="4375281"/>
        </p:xfrm>
        <a:graphic>
          <a:graphicData uri="http://schemas.openxmlformats.org/drawingml/2006/table">
            <a:tbl>
              <a:tblPr firstRow="1" firstCol="1" bandRow="1">
                <a:tableStyleId>{2A488322-F2BA-4B5B-9748-0D474271808F}</a:tableStyleId>
              </a:tblPr>
              <a:tblGrid>
                <a:gridCol w="1304822">
                  <a:extLst>
                    <a:ext uri="{9D8B030D-6E8A-4147-A177-3AD203B41FA5}">
                      <a16:colId xmlns:a16="http://schemas.microsoft.com/office/drawing/2014/main" xmlns="" val="20000"/>
                    </a:ext>
                  </a:extLst>
                </a:gridCol>
                <a:gridCol w="1159841">
                  <a:extLst>
                    <a:ext uri="{9D8B030D-6E8A-4147-A177-3AD203B41FA5}">
                      <a16:colId xmlns:a16="http://schemas.microsoft.com/office/drawing/2014/main" xmlns="" val="20001"/>
                    </a:ext>
                  </a:extLst>
                </a:gridCol>
                <a:gridCol w="960924">
                  <a:extLst>
                    <a:ext uri="{9D8B030D-6E8A-4147-A177-3AD203B41FA5}">
                      <a16:colId xmlns:a16="http://schemas.microsoft.com/office/drawing/2014/main" xmlns="" val="20002"/>
                    </a:ext>
                  </a:extLst>
                </a:gridCol>
                <a:gridCol w="982639">
                  <a:extLst>
                    <a:ext uri="{9D8B030D-6E8A-4147-A177-3AD203B41FA5}">
                      <a16:colId xmlns:a16="http://schemas.microsoft.com/office/drawing/2014/main" xmlns="" val="20003"/>
                    </a:ext>
                  </a:extLst>
                </a:gridCol>
                <a:gridCol w="738573">
                  <a:extLst>
                    <a:ext uri="{9D8B030D-6E8A-4147-A177-3AD203B41FA5}">
                      <a16:colId xmlns:a16="http://schemas.microsoft.com/office/drawing/2014/main" xmlns="" val="20004"/>
                    </a:ext>
                  </a:extLst>
                </a:gridCol>
                <a:gridCol w="942372">
                  <a:extLst>
                    <a:ext uri="{9D8B030D-6E8A-4147-A177-3AD203B41FA5}">
                      <a16:colId xmlns:a16="http://schemas.microsoft.com/office/drawing/2014/main" xmlns="" val="20005"/>
                    </a:ext>
                  </a:extLst>
                </a:gridCol>
                <a:gridCol w="1430745">
                  <a:extLst>
                    <a:ext uri="{9D8B030D-6E8A-4147-A177-3AD203B41FA5}">
                      <a16:colId xmlns:a16="http://schemas.microsoft.com/office/drawing/2014/main" xmlns="" val="20006"/>
                    </a:ext>
                  </a:extLst>
                </a:gridCol>
                <a:gridCol w="907464">
                  <a:extLst>
                    <a:ext uri="{9D8B030D-6E8A-4147-A177-3AD203B41FA5}">
                      <a16:colId xmlns:a16="http://schemas.microsoft.com/office/drawing/2014/main" xmlns="" val="20007"/>
                    </a:ext>
                  </a:extLst>
                </a:gridCol>
                <a:gridCol w="1087353">
                  <a:extLst>
                    <a:ext uri="{9D8B030D-6E8A-4147-A177-3AD203B41FA5}">
                      <a16:colId xmlns:a16="http://schemas.microsoft.com/office/drawing/2014/main" xmlns="" val="20008"/>
                    </a:ext>
                  </a:extLst>
                </a:gridCol>
                <a:gridCol w="1594782">
                  <a:extLst>
                    <a:ext uri="{9D8B030D-6E8A-4147-A177-3AD203B41FA5}">
                      <a16:colId xmlns:a16="http://schemas.microsoft.com/office/drawing/2014/main" xmlns="" val="20009"/>
                    </a:ext>
                  </a:extLst>
                </a:gridCol>
              </a:tblGrid>
              <a:tr h="302630">
                <a:tc>
                  <a:txBody>
                    <a:bodyPr/>
                    <a:lstStyle/>
                    <a:p>
                      <a:pPr marL="0" marR="0">
                        <a:lnSpc>
                          <a:spcPct val="115000"/>
                        </a:lnSpc>
                        <a:spcBef>
                          <a:spcPts val="0"/>
                        </a:spcBef>
                        <a:spcAft>
                          <a:spcPts val="1000"/>
                        </a:spcAft>
                      </a:pPr>
                      <a:r>
                        <a:rPr lang="en-GB" sz="1600" dirty="0">
                          <a:effectLst/>
                          <a:latin typeface="Garamond" panose="02020404030301010803" pitchFamily="18" charset="0"/>
                        </a:rPr>
                        <a:t>Approving Authority</a:t>
                      </a:r>
                      <a:endParaRPr lang="en-US" sz="2000" dirty="0">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tc>
                <a:tc gridSpan="3">
                  <a:txBody>
                    <a:bodyPr/>
                    <a:lstStyle/>
                    <a:p>
                      <a:pPr marL="0" marR="0" algn="ctr">
                        <a:lnSpc>
                          <a:spcPct val="100000"/>
                        </a:lnSpc>
                        <a:spcBef>
                          <a:spcPts val="0"/>
                        </a:spcBef>
                        <a:spcAft>
                          <a:spcPts val="0"/>
                        </a:spcAft>
                      </a:pPr>
                      <a:r>
                        <a:rPr lang="en-GB" sz="1600" dirty="0">
                          <a:effectLst/>
                          <a:latin typeface="Garamond" panose="02020404030301010803" pitchFamily="18" charset="0"/>
                        </a:rPr>
                        <a:t>Category F1</a:t>
                      </a:r>
                      <a:endParaRPr lang="en-US" sz="2000" dirty="0">
                        <a:effectLst/>
                        <a:latin typeface="Garamond" panose="02020404030301010803" pitchFamily="18" charset="0"/>
                      </a:endParaRPr>
                    </a:p>
                    <a:p>
                      <a:pPr marL="0" marR="0" algn="ctr">
                        <a:lnSpc>
                          <a:spcPct val="100000"/>
                        </a:lnSpc>
                        <a:spcBef>
                          <a:spcPts val="0"/>
                        </a:spcBef>
                        <a:spcAft>
                          <a:spcPts val="0"/>
                        </a:spcAft>
                      </a:pPr>
                      <a:r>
                        <a:rPr lang="en-GB" sz="1600" dirty="0">
                          <a:effectLst/>
                          <a:latin typeface="Garamond" panose="02020404030301010803" pitchFamily="18" charset="0"/>
                        </a:rPr>
                        <a:t>Regional Coordinating Council</a:t>
                      </a:r>
                      <a:endParaRPr lang="en-US" sz="2000" dirty="0">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US"/>
                    </a:p>
                  </a:txBody>
                  <a:tcPr/>
                </a:tc>
                <a:tc hMerge="1">
                  <a:txBody>
                    <a:bodyPr/>
                    <a:lstStyle/>
                    <a:p>
                      <a:endParaRPr lang="en-US"/>
                    </a:p>
                  </a:txBody>
                  <a:tcPr/>
                </a:tc>
                <a:tc gridSpan="3">
                  <a:txBody>
                    <a:bodyPr/>
                    <a:lstStyle/>
                    <a:p>
                      <a:pPr marL="0" marR="0" algn="ctr">
                        <a:lnSpc>
                          <a:spcPct val="100000"/>
                        </a:lnSpc>
                        <a:spcBef>
                          <a:spcPts val="0"/>
                        </a:spcBef>
                        <a:spcAft>
                          <a:spcPts val="0"/>
                        </a:spcAft>
                      </a:pPr>
                      <a:r>
                        <a:rPr lang="en-GB" sz="1600" dirty="0">
                          <a:effectLst/>
                          <a:latin typeface="Garamond" panose="02020404030301010803" pitchFamily="18" charset="0"/>
                        </a:rPr>
                        <a:t>Category F2</a:t>
                      </a:r>
                      <a:endParaRPr lang="en-US" sz="2000" dirty="0">
                        <a:effectLst/>
                        <a:latin typeface="Garamond" panose="02020404030301010803" pitchFamily="18" charset="0"/>
                      </a:endParaRPr>
                    </a:p>
                    <a:p>
                      <a:pPr marL="0" marR="0" algn="ctr">
                        <a:lnSpc>
                          <a:spcPct val="100000"/>
                        </a:lnSpc>
                        <a:spcBef>
                          <a:spcPts val="0"/>
                        </a:spcBef>
                        <a:spcAft>
                          <a:spcPts val="0"/>
                        </a:spcAft>
                      </a:pPr>
                      <a:r>
                        <a:rPr lang="en-GB" sz="1600" dirty="0">
                          <a:effectLst/>
                          <a:latin typeface="Garamond" panose="02020404030301010803" pitchFamily="18" charset="0"/>
                        </a:rPr>
                        <a:t>Metropolitan Assemblies</a:t>
                      </a:r>
                      <a:endParaRPr lang="en-US" sz="2000" dirty="0">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US"/>
                    </a:p>
                  </a:txBody>
                  <a:tcPr/>
                </a:tc>
                <a:tc hMerge="1">
                  <a:txBody>
                    <a:bodyPr/>
                    <a:lstStyle/>
                    <a:p>
                      <a:endParaRPr lang="en-US"/>
                    </a:p>
                  </a:txBody>
                  <a:tcPr/>
                </a:tc>
                <a:tc gridSpan="3">
                  <a:txBody>
                    <a:bodyPr/>
                    <a:lstStyle/>
                    <a:p>
                      <a:pPr marL="0" marR="0" algn="ctr">
                        <a:lnSpc>
                          <a:spcPct val="100000"/>
                        </a:lnSpc>
                        <a:spcBef>
                          <a:spcPts val="0"/>
                        </a:spcBef>
                        <a:spcAft>
                          <a:spcPts val="0"/>
                        </a:spcAft>
                      </a:pPr>
                      <a:r>
                        <a:rPr lang="en-GB" sz="1600" dirty="0">
                          <a:effectLst/>
                          <a:latin typeface="Garamond" panose="02020404030301010803" pitchFamily="18" charset="0"/>
                        </a:rPr>
                        <a:t>Category F3</a:t>
                      </a:r>
                      <a:endParaRPr lang="en-US" sz="2000" dirty="0">
                        <a:effectLst/>
                        <a:latin typeface="Garamond" panose="02020404030301010803" pitchFamily="18" charset="0"/>
                      </a:endParaRPr>
                    </a:p>
                    <a:p>
                      <a:pPr marL="0" marR="0" algn="ctr">
                        <a:lnSpc>
                          <a:spcPct val="100000"/>
                        </a:lnSpc>
                        <a:spcBef>
                          <a:spcPts val="0"/>
                        </a:spcBef>
                        <a:spcAft>
                          <a:spcPts val="0"/>
                        </a:spcAft>
                      </a:pPr>
                      <a:r>
                        <a:rPr lang="en-GB" sz="1600" dirty="0">
                          <a:effectLst/>
                          <a:latin typeface="Garamond" panose="02020404030301010803" pitchFamily="18" charset="0"/>
                        </a:rPr>
                        <a:t>Municipal and District Assemblies</a:t>
                      </a:r>
                      <a:endParaRPr lang="en-US" sz="2000" dirty="0">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xmlns="" val="10000"/>
                  </a:ext>
                </a:extLst>
              </a:tr>
              <a:tr h="240667">
                <a:tc>
                  <a:txBody>
                    <a:bodyPr/>
                    <a:lstStyle/>
                    <a:p>
                      <a:pPr marL="0" marR="0">
                        <a:lnSpc>
                          <a:spcPct val="115000"/>
                        </a:lnSpc>
                        <a:spcBef>
                          <a:spcPts val="0"/>
                        </a:spcBef>
                        <a:spcAft>
                          <a:spcPts val="1000"/>
                        </a:spcAft>
                      </a:pPr>
                      <a:r>
                        <a:rPr lang="en-GB" sz="1600">
                          <a:effectLst/>
                          <a:latin typeface="Garamond" panose="02020404030301010803" pitchFamily="18" charset="0"/>
                        </a:rPr>
                        <a:t> </a:t>
                      </a:r>
                      <a:endParaRPr lang="en-US" sz="2000">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1000"/>
                        </a:spcAft>
                      </a:pPr>
                      <a:r>
                        <a:rPr lang="en-GB" sz="1600" b="1" dirty="0">
                          <a:effectLst/>
                          <a:latin typeface="Garamond" panose="02020404030301010803" pitchFamily="18" charset="0"/>
                        </a:rPr>
                        <a:t>Goods</a:t>
                      </a:r>
                      <a:endParaRPr lang="en-US" sz="2000" b="1" dirty="0">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1000"/>
                        </a:spcAft>
                      </a:pPr>
                      <a:r>
                        <a:rPr lang="en-GB" sz="1600" b="1">
                          <a:effectLst/>
                          <a:latin typeface="Garamond" panose="02020404030301010803" pitchFamily="18" charset="0"/>
                        </a:rPr>
                        <a:t>Works</a:t>
                      </a:r>
                      <a:endParaRPr lang="en-US" sz="2000" b="1">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1000"/>
                        </a:spcAft>
                      </a:pPr>
                      <a:r>
                        <a:rPr lang="en-GB" sz="1600" b="1">
                          <a:effectLst/>
                          <a:latin typeface="Garamond" panose="02020404030301010803" pitchFamily="18" charset="0"/>
                        </a:rPr>
                        <a:t>Services</a:t>
                      </a:r>
                      <a:endParaRPr lang="en-US" sz="2000" b="1">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1000"/>
                        </a:spcAft>
                      </a:pPr>
                      <a:r>
                        <a:rPr lang="en-GB" sz="1600" b="1">
                          <a:effectLst/>
                          <a:latin typeface="Garamond" panose="02020404030301010803" pitchFamily="18" charset="0"/>
                        </a:rPr>
                        <a:t>Goods</a:t>
                      </a:r>
                      <a:endParaRPr lang="en-US" sz="2000" b="1">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1000"/>
                        </a:spcAft>
                      </a:pPr>
                      <a:r>
                        <a:rPr lang="en-GB" sz="1600" b="1" dirty="0">
                          <a:effectLst/>
                          <a:latin typeface="Garamond" panose="02020404030301010803" pitchFamily="18" charset="0"/>
                        </a:rPr>
                        <a:t>Works</a:t>
                      </a:r>
                      <a:endParaRPr lang="en-US" sz="2000" b="1" dirty="0">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1000"/>
                        </a:spcAft>
                      </a:pPr>
                      <a:r>
                        <a:rPr lang="en-GB" sz="1600" b="1" dirty="0">
                          <a:effectLst/>
                          <a:latin typeface="Garamond" panose="02020404030301010803" pitchFamily="18" charset="0"/>
                        </a:rPr>
                        <a:t>Services</a:t>
                      </a:r>
                      <a:endParaRPr lang="en-US" sz="2000" b="1" dirty="0">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1000"/>
                        </a:spcAft>
                      </a:pPr>
                      <a:r>
                        <a:rPr lang="en-GB" sz="1600" b="1" dirty="0">
                          <a:effectLst/>
                          <a:latin typeface="Garamond" panose="02020404030301010803" pitchFamily="18" charset="0"/>
                        </a:rPr>
                        <a:t>Goods</a:t>
                      </a:r>
                      <a:endParaRPr lang="en-US" sz="2000" b="1" dirty="0">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1000"/>
                        </a:spcAft>
                      </a:pPr>
                      <a:r>
                        <a:rPr lang="en-GB" sz="1600" b="1" dirty="0">
                          <a:effectLst/>
                          <a:latin typeface="Garamond" panose="02020404030301010803" pitchFamily="18" charset="0"/>
                        </a:rPr>
                        <a:t>Works</a:t>
                      </a:r>
                      <a:endParaRPr lang="en-US" sz="2000" b="1" dirty="0">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1000"/>
                        </a:spcAft>
                      </a:pPr>
                      <a:r>
                        <a:rPr lang="en-GB" sz="1600" b="1" dirty="0">
                          <a:effectLst/>
                          <a:latin typeface="Garamond" panose="02020404030301010803" pitchFamily="18" charset="0"/>
                        </a:rPr>
                        <a:t>Services</a:t>
                      </a:r>
                      <a:endParaRPr lang="en-US" sz="2000" b="1" dirty="0">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xmlns="" val="10001"/>
                  </a:ext>
                </a:extLst>
              </a:tr>
              <a:tr h="465988">
                <a:tc>
                  <a:txBody>
                    <a:bodyPr/>
                    <a:lstStyle/>
                    <a:p>
                      <a:pPr marL="0" marR="0">
                        <a:lnSpc>
                          <a:spcPct val="115000"/>
                        </a:lnSpc>
                        <a:spcBef>
                          <a:spcPts val="0"/>
                        </a:spcBef>
                        <a:spcAft>
                          <a:spcPts val="1000"/>
                        </a:spcAft>
                      </a:pPr>
                      <a:r>
                        <a:rPr lang="en-GB" sz="1600">
                          <a:effectLst/>
                          <a:latin typeface="Garamond" panose="02020404030301010803" pitchFamily="18" charset="0"/>
                        </a:rPr>
                        <a:t>Central Tender Review Committee</a:t>
                      </a:r>
                      <a:endParaRPr lang="en-US" sz="2000">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1000"/>
                        </a:spcAft>
                      </a:pPr>
                      <a:r>
                        <a:rPr lang="en-GB" sz="1600" dirty="0">
                          <a:effectLst/>
                          <a:latin typeface="Garamond" panose="02020404030301010803" pitchFamily="18" charset="0"/>
                        </a:rPr>
                        <a:t>Above 750,000</a:t>
                      </a:r>
                      <a:endParaRPr lang="en-US" sz="2000" dirty="0">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1000"/>
                        </a:spcAft>
                      </a:pPr>
                      <a:r>
                        <a:rPr lang="en-GB" sz="1600" dirty="0">
                          <a:effectLst/>
                          <a:latin typeface="Garamond" panose="02020404030301010803" pitchFamily="18" charset="0"/>
                        </a:rPr>
                        <a:t>Above 1,000,000</a:t>
                      </a:r>
                      <a:endParaRPr lang="en-US" sz="2000" dirty="0">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1000"/>
                        </a:spcAft>
                      </a:pPr>
                      <a:r>
                        <a:rPr lang="en-GB" sz="1600" dirty="0">
                          <a:effectLst/>
                          <a:latin typeface="Garamond" panose="02020404030301010803" pitchFamily="18" charset="0"/>
                        </a:rPr>
                        <a:t>Above 750,000</a:t>
                      </a:r>
                      <a:endParaRPr lang="en-US" sz="2000" dirty="0">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1000"/>
                        </a:spcAft>
                      </a:pPr>
                      <a:r>
                        <a:rPr lang="en-GB" sz="1600" dirty="0">
                          <a:effectLst/>
                          <a:latin typeface="Garamond" panose="02020404030301010803" pitchFamily="18" charset="0"/>
                        </a:rPr>
                        <a:t>Above 550,000</a:t>
                      </a:r>
                      <a:endParaRPr lang="en-US" sz="2000" dirty="0">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1000"/>
                        </a:spcAft>
                      </a:pPr>
                      <a:r>
                        <a:rPr lang="en-GB" sz="1600" dirty="0">
                          <a:effectLst/>
                          <a:latin typeface="Garamond" panose="02020404030301010803" pitchFamily="18" charset="0"/>
                        </a:rPr>
                        <a:t>Above 750,000</a:t>
                      </a:r>
                      <a:endParaRPr lang="en-US" sz="2000" dirty="0">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1000"/>
                        </a:spcAft>
                      </a:pPr>
                      <a:r>
                        <a:rPr lang="en-GB" sz="1600">
                          <a:effectLst/>
                          <a:latin typeface="Garamond" panose="02020404030301010803" pitchFamily="18" charset="0"/>
                        </a:rPr>
                        <a:t>Above 550,000</a:t>
                      </a:r>
                      <a:endParaRPr lang="en-US" sz="2000" dirty="0">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1000"/>
                        </a:spcAft>
                      </a:pPr>
                      <a:r>
                        <a:rPr lang="en-GB" sz="1600">
                          <a:effectLst/>
                          <a:latin typeface="Garamond" panose="02020404030301010803" pitchFamily="18" charset="0"/>
                        </a:rPr>
                        <a:t>Above 400,000</a:t>
                      </a:r>
                      <a:endParaRPr lang="en-US" sz="2000">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1000"/>
                        </a:spcAft>
                      </a:pPr>
                      <a:r>
                        <a:rPr lang="en-GB" sz="1600">
                          <a:effectLst/>
                          <a:latin typeface="Garamond" panose="02020404030301010803" pitchFamily="18" charset="0"/>
                        </a:rPr>
                        <a:t>Above 550,000</a:t>
                      </a:r>
                      <a:endParaRPr lang="en-US" sz="2000">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1000"/>
                        </a:spcAft>
                      </a:pPr>
                      <a:r>
                        <a:rPr lang="en-GB" sz="1600">
                          <a:effectLst/>
                          <a:latin typeface="Garamond" panose="02020404030301010803" pitchFamily="18" charset="0"/>
                        </a:rPr>
                        <a:t>Above </a:t>
                      </a:r>
                      <a:endParaRPr lang="en-US" sz="2000">
                        <a:effectLst/>
                        <a:latin typeface="Garamond" panose="02020404030301010803" pitchFamily="18" charset="0"/>
                      </a:endParaRPr>
                    </a:p>
                    <a:p>
                      <a:pPr marL="0" marR="0" algn="ctr">
                        <a:lnSpc>
                          <a:spcPct val="115000"/>
                        </a:lnSpc>
                        <a:spcBef>
                          <a:spcPts val="0"/>
                        </a:spcBef>
                        <a:spcAft>
                          <a:spcPts val="1000"/>
                        </a:spcAft>
                      </a:pPr>
                      <a:r>
                        <a:rPr lang="en-GB" sz="1600">
                          <a:effectLst/>
                          <a:latin typeface="Garamond" panose="02020404030301010803" pitchFamily="18" charset="0"/>
                        </a:rPr>
                        <a:t>400,000</a:t>
                      </a:r>
                      <a:endParaRPr lang="en-US" sz="2000">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xmlns="" val="10002"/>
                  </a:ext>
                </a:extLst>
              </a:tr>
              <a:tr h="1191416">
                <a:tc>
                  <a:txBody>
                    <a:bodyPr/>
                    <a:lstStyle/>
                    <a:p>
                      <a:pPr marL="0" marR="0">
                        <a:lnSpc>
                          <a:spcPct val="115000"/>
                        </a:lnSpc>
                        <a:spcBef>
                          <a:spcPts val="0"/>
                        </a:spcBef>
                        <a:spcAft>
                          <a:spcPts val="1000"/>
                        </a:spcAft>
                      </a:pPr>
                      <a:endParaRPr lang="en-GB" sz="1600" dirty="0">
                        <a:effectLst/>
                        <a:latin typeface="Garamond" panose="02020404030301010803" pitchFamily="18" charset="0"/>
                      </a:endParaRPr>
                    </a:p>
                    <a:p>
                      <a:pPr marL="0" marR="0">
                        <a:lnSpc>
                          <a:spcPct val="115000"/>
                        </a:lnSpc>
                        <a:spcBef>
                          <a:spcPts val="0"/>
                        </a:spcBef>
                        <a:spcAft>
                          <a:spcPts val="1000"/>
                        </a:spcAft>
                      </a:pPr>
                      <a:r>
                        <a:rPr lang="en-GB" sz="1600" dirty="0">
                          <a:effectLst/>
                          <a:latin typeface="Garamond" panose="02020404030301010803" pitchFamily="18" charset="0"/>
                        </a:rPr>
                        <a:t>Entity Tender Committee</a:t>
                      </a:r>
                      <a:endParaRPr lang="en-US" sz="2000" dirty="0">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1000"/>
                        </a:spcAft>
                      </a:pPr>
                      <a:r>
                        <a:rPr lang="en-GB" sz="1600">
                          <a:effectLst/>
                          <a:latin typeface="Garamond" panose="02020404030301010803" pitchFamily="18" charset="0"/>
                        </a:rPr>
                        <a:t>Above 100,000 </a:t>
                      </a:r>
                      <a:endParaRPr lang="en-US" sz="2000">
                        <a:effectLst/>
                        <a:latin typeface="Garamond" panose="02020404030301010803" pitchFamily="18" charset="0"/>
                      </a:endParaRPr>
                    </a:p>
                    <a:p>
                      <a:pPr marL="0" marR="0" algn="ctr">
                        <a:lnSpc>
                          <a:spcPct val="115000"/>
                        </a:lnSpc>
                        <a:spcBef>
                          <a:spcPts val="0"/>
                        </a:spcBef>
                        <a:spcAft>
                          <a:spcPts val="1000"/>
                        </a:spcAft>
                      </a:pPr>
                      <a:r>
                        <a:rPr lang="en-GB" sz="1600">
                          <a:effectLst/>
                          <a:latin typeface="Garamond" panose="02020404030301010803" pitchFamily="18" charset="0"/>
                        </a:rPr>
                        <a:t>to 750,000</a:t>
                      </a:r>
                      <a:endParaRPr lang="en-US" sz="2000">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1000"/>
                        </a:spcAft>
                      </a:pPr>
                      <a:r>
                        <a:rPr lang="en-GB" sz="1600" dirty="0">
                          <a:effectLst/>
                          <a:latin typeface="Garamond" panose="02020404030301010803" pitchFamily="18" charset="0"/>
                        </a:rPr>
                        <a:t>Above 150,000 </a:t>
                      </a:r>
                      <a:endParaRPr lang="en-US" sz="2000" dirty="0">
                        <a:effectLst/>
                        <a:latin typeface="Garamond" panose="02020404030301010803" pitchFamily="18" charset="0"/>
                      </a:endParaRPr>
                    </a:p>
                    <a:p>
                      <a:pPr marL="0" marR="0" algn="ctr">
                        <a:lnSpc>
                          <a:spcPct val="115000"/>
                        </a:lnSpc>
                        <a:spcBef>
                          <a:spcPts val="0"/>
                        </a:spcBef>
                        <a:spcAft>
                          <a:spcPts val="1000"/>
                        </a:spcAft>
                      </a:pPr>
                      <a:r>
                        <a:rPr lang="en-GB" sz="1600" dirty="0">
                          <a:effectLst/>
                          <a:latin typeface="Garamond" panose="02020404030301010803" pitchFamily="18" charset="0"/>
                        </a:rPr>
                        <a:t>to 1,000,000</a:t>
                      </a:r>
                      <a:endParaRPr lang="en-US" sz="2000" dirty="0">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1000"/>
                        </a:spcAft>
                      </a:pPr>
                      <a:r>
                        <a:rPr lang="en-GB" sz="1600" dirty="0">
                          <a:effectLst/>
                          <a:latin typeface="Garamond" panose="02020404030301010803" pitchFamily="18" charset="0"/>
                        </a:rPr>
                        <a:t>Above 100,000 to 750,000</a:t>
                      </a:r>
                      <a:endParaRPr lang="en-US" sz="2000" dirty="0">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1000"/>
                        </a:spcAft>
                      </a:pPr>
                      <a:r>
                        <a:rPr lang="en-GB" sz="1600" dirty="0">
                          <a:effectLst/>
                          <a:latin typeface="Garamond" panose="02020404030301010803" pitchFamily="18" charset="0"/>
                        </a:rPr>
                        <a:t>Above </a:t>
                      </a:r>
                      <a:endParaRPr lang="en-US" sz="2000" dirty="0">
                        <a:effectLst/>
                        <a:latin typeface="Garamond" panose="02020404030301010803" pitchFamily="18" charset="0"/>
                      </a:endParaRPr>
                    </a:p>
                    <a:p>
                      <a:pPr marL="0" marR="0" algn="ctr">
                        <a:lnSpc>
                          <a:spcPct val="115000"/>
                        </a:lnSpc>
                        <a:spcBef>
                          <a:spcPts val="0"/>
                        </a:spcBef>
                        <a:spcAft>
                          <a:spcPts val="1000"/>
                        </a:spcAft>
                      </a:pPr>
                      <a:r>
                        <a:rPr lang="en-GB" sz="1600" dirty="0">
                          <a:effectLst/>
                          <a:latin typeface="Garamond" panose="02020404030301010803" pitchFamily="18" charset="0"/>
                        </a:rPr>
                        <a:t>75,000</a:t>
                      </a:r>
                      <a:endParaRPr lang="en-US" sz="2000" dirty="0">
                        <a:effectLst/>
                        <a:latin typeface="Garamond" panose="02020404030301010803" pitchFamily="18" charset="0"/>
                      </a:endParaRPr>
                    </a:p>
                    <a:p>
                      <a:pPr marL="0" marR="0" algn="ctr">
                        <a:lnSpc>
                          <a:spcPct val="115000"/>
                        </a:lnSpc>
                        <a:spcBef>
                          <a:spcPts val="0"/>
                        </a:spcBef>
                        <a:spcAft>
                          <a:spcPts val="1000"/>
                        </a:spcAft>
                      </a:pPr>
                      <a:r>
                        <a:rPr lang="en-GB" sz="1600" dirty="0">
                          <a:effectLst/>
                          <a:latin typeface="Garamond" panose="02020404030301010803" pitchFamily="18" charset="0"/>
                        </a:rPr>
                        <a:t> to </a:t>
                      </a:r>
                      <a:endParaRPr lang="en-US" sz="2000" dirty="0">
                        <a:effectLst/>
                        <a:latin typeface="Garamond" panose="02020404030301010803" pitchFamily="18" charset="0"/>
                      </a:endParaRPr>
                    </a:p>
                    <a:p>
                      <a:pPr marL="0" marR="0" algn="ctr">
                        <a:lnSpc>
                          <a:spcPct val="115000"/>
                        </a:lnSpc>
                        <a:spcBef>
                          <a:spcPts val="0"/>
                        </a:spcBef>
                        <a:spcAft>
                          <a:spcPts val="1000"/>
                        </a:spcAft>
                      </a:pPr>
                      <a:r>
                        <a:rPr lang="en-GB" sz="1600" dirty="0">
                          <a:effectLst/>
                          <a:latin typeface="Garamond" panose="02020404030301010803" pitchFamily="18" charset="0"/>
                        </a:rPr>
                        <a:t>550,000</a:t>
                      </a:r>
                      <a:endParaRPr lang="en-US" sz="2000" dirty="0">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1000"/>
                        </a:spcAft>
                      </a:pPr>
                      <a:r>
                        <a:rPr lang="en-GB" sz="1600" dirty="0">
                          <a:effectLst/>
                          <a:latin typeface="Garamond" panose="02020404030301010803" pitchFamily="18" charset="0"/>
                        </a:rPr>
                        <a:t>Above 125,000 </a:t>
                      </a:r>
                      <a:endParaRPr lang="en-US" sz="2000" dirty="0">
                        <a:effectLst/>
                        <a:latin typeface="Garamond" panose="02020404030301010803" pitchFamily="18" charset="0"/>
                      </a:endParaRPr>
                    </a:p>
                    <a:p>
                      <a:pPr marL="0" marR="0" algn="ctr">
                        <a:lnSpc>
                          <a:spcPct val="115000"/>
                        </a:lnSpc>
                        <a:spcBef>
                          <a:spcPts val="0"/>
                        </a:spcBef>
                        <a:spcAft>
                          <a:spcPts val="1000"/>
                        </a:spcAft>
                      </a:pPr>
                      <a:r>
                        <a:rPr lang="en-GB" sz="1600" dirty="0">
                          <a:effectLst/>
                          <a:latin typeface="Garamond" panose="02020404030301010803" pitchFamily="18" charset="0"/>
                        </a:rPr>
                        <a:t>to </a:t>
                      </a:r>
                      <a:endParaRPr lang="en-US" sz="2000" dirty="0">
                        <a:effectLst/>
                        <a:latin typeface="Garamond" panose="02020404030301010803" pitchFamily="18" charset="0"/>
                      </a:endParaRPr>
                    </a:p>
                    <a:p>
                      <a:pPr marL="0" marR="0" algn="ctr">
                        <a:lnSpc>
                          <a:spcPct val="115000"/>
                        </a:lnSpc>
                        <a:spcBef>
                          <a:spcPts val="0"/>
                        </a:spcBef>
                        <a:spcAft>
                          <a:spcPts val="1000"/>
                        </a:spcAft>
                      </a:pPr>
                      <a:r>
                        <a:rPr lang="en-GB" sz="1600" dirty="0">
                          <a:effectLst/>
                          <a:latin typeface="Garamond" panose="02020404030301010803" pitchFamily="18" charset="0"/>
                        </a:rPr>
                        <a:t>750,000</a:t>
                      </a:r>
                      <a:endParaRPr lang="en-US" sz="2000" dirty="0">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1000"/>
                        </a:spcAft>
                      </a:pPr>
                      <a:r>
                        <a:rPr lang="en-GB" sz="1600" dirty="0">
                          <a:effectLst/>
                          <a:latin typeface="Garamond" panose="02020404030301010803" pitchFamily="18" charset="0"/>
                        </a:rPr>
                        <a:t>Above </a:t>
                      </a:r>
                      <a:endParaRPr lang="en-US" sz="2000" dirty="0">
                        <a:effectLst/>
                        <a:latin typeface="Garamond" panose="02020404030301010803" pitchFamily="18" charset="0"/>
                      </a:endParaRPr>
                    </a:p>
                    <a:p>
                      <a:pPr marL="0" marR="0" algn="ctr">
                        <a:lnSpc>
                          <a:spcPct val="115000"/>
                        </a:lnSpc>
                        <a:spcBef>
                          <a:spcPts val="0"/>
                        </a:spcBef>
                        <a:spcAft>
                          <a:spcPts val="1000"/>
                        </a:spcAft>
                      </a:pPr>
                      <a:r>
                        <a:rPr lang="en-GB" sz="1600" dirty="0">
                          <a:effectLst/>
                          <a:latin typeface="Garamond" panose="02020404030301010803" pitchFamily="18" charset="0"/>
                        </a:rPr>
                        <a:t>75,000</a:t>
                      </a:r>
                      <a:endParaRPr lang="en-US" sz="2000" dirty="0">
                        <a:effectLst/>
                        <a:latin typeface="Garamond" panose="02020404030301010803" pitchFamily="18" charset="0"/>
                      </a:endParaRPr>
                    </a:p>
                    <a:p>
                      <a:pPr marL="0" marR="0" algn="ctr">
                        <a:lnSpc>
                          <a:spcPct val="115000"/>
                        </a:lnSpc>
                        <a:spcBef>
                          <a:spcPts val="0"/>
                        </a:spcBef>
                        <a:spcAft>
                          <a:spcPts val="1000"/>
                        </a:spcAft>
                      </a:pPr>
                      <a:r>
                        <a:rPr lang="en-GB" sz="1600" dirty="0">
                          <a:effectLst/>
                          <a:latin typeface="Garamond" panose="02020404030301010803" pitchFamily="18" charset="0"/>
                        </a:rPr>
                        <a:t> to </a:t>
                      </a:r>
                      <a:endParaRPr lang="en-US" sz="2000" dirty="0">
                        <a:effectLst/>
                        <a:latin typeface="Garamond" panose="02020404030301010803" pitchFamily="18" charset="0"/>
                      </a:endParaRPr>
                    </a:p>
                    <a:p>
                      <a:pPr marL="0" marR="0" algn="ctr">
                        <a:lnSpc>
                          <a:spcPct val="115000"/>
                        </a:lnSpc>
                        <a:spcBef>
                          <a:spcPts val="0"/>
                        </a:spcBef>
                        <a:spcAft>
                          <a:spcPts val="1000"/>
                        </a:spcAft>
                      </a:pPr>
                      <a:r>
                        <a:rPr lang="en-GB" sz="1600" dirty="0">
                          <a:effectLst/>
                          <a:latin typeface="Garamond" panose="02020404030301010803" pitchFamily="18" charset="0"/>
                        </a:rPr>
                        <a:t>550,000</a:t>
                      </a:r>
                      <a:endParaRPr lang="en-US" sz="2000" dirty="0">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1000"/>
                        </a:spcAft>
                      </a:pPr>
                      <a:r>
                        <a:rPr lang="en-GB" sz="1600" dirty="0">
                          <a:effectLst/>
                          <a:latin typeface="Garamond" panose="02020404030301010803" pitchFamily="18" charset="0"/>
                        </a:rPr>
                        <a:t>Above </a:t>
                      </a:r>
                      <a:endParaRPr lang="en-US" sz="2000" dirty="0">
                        <a:effectLst/>
                        <a:latin typeface="Garamond" panose="02020404030301010803" pitchFamily="18" charset="0"/>
                      </a:endParaRPr>
                    </a:p>
                    <a:p>
                      <a:pPr marL="0" marR="0" algn="ctr">
                        <a:lnSpc>
                          <a:spcPct val="115000"/>
                        </a:lnSpc>
                        <a:spcBef>
                          <a:spcPts val="0"/>
                        </a:spcBef>
                        <a:spcAft>
                          <a:spcPts val="1000"/>
                        </a:spcAft>
                      </a:pPr>
                      <a:r>
                        <a:rPr lang="en-GB" sz="1600" dirty="0">
                          <a:effectLst/>
                          <a:latin typeface="Garamond" panose="02020404030301010803" pitchFamily="18" charset="0"/>
                        </a:rPr>
                        <a:t>50,000</a:t>
                      </a:r>
                      <a:endParaRPr lang="en-US" sz="2000" dirty="0">
                        <a:effectLst/>
                        <a:latin typeface="Garamond" panose="02020404030301010803" pitchFamily="18" charset="0"/>
                      </a:endParaRPr>
                    </a:p>
                    <a:p>
                      <a:pPr marL="0" marR="0" algn="ctr">
                        <a:lnSpc>
                          <a:spcPct val="115000"/>
                        </a:lnSpc>
                        <a:spcBef>
                          <a:spcPts val="0"/>
                        </a:spcBef>
                        <a:spcAft>
                          <a:spcPts val="1000"/>
                        </a:spcAft>
                      </a:pPr>
                      <a:r>
                        <a:rPr lang="en-GB" sz="1600" dirty="0">
                          <a:effectLst/>
                          <a:latin typeface="Garamond" panose="02020404030301010803" pitchFamily="18" charset="0"/>
                        </a:rPr>
                        <a:t> to </a:t>
                      </a:r>
                      <a:endParaRPr lang="en-US" sz="2000" dirty="0">
                        <a:effectLst/>
                        <a:latin typeface="Garamond" panose="02020404030301010803" pitchFamily="18" charset="0"/>
                      </a:endParaRPr>
                    </a:p>
                    <a:p>
                      <a:pPr marL="0" marR="0" algn="ctr">
                        <a:lnSpc>
                          <a:spcPct val="115000"/>
                        </a:lnSpc>
                        <a:spcBef>
                          <a:spcPts val="0"/>
                        </a:spcBef>
                        <a:spcAft>
                          <a:spcPts val="1000"/>
                        </a:spcAft>
                      </a:pPr>
                      <a:r>
                        <a:rPr lang="en-GB" sz="1600" dirty="0">
                          <a:effectLst/>
                          <a:latin typeface="Garamond" panose="02020404030301010803" pitchFamily="18" charset="0"/>
                        </a:rPr>
                        <a:t>400,000</a:t>
                      </a:r>
                      <a:endParaRPr lang="en-US" sz="2000" dirty="0">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1000"/>
                        </a:spcAft>
                      </a:pPr>
                      <a:r>
                        <a:rPr lang="en-GB" sz="1600" dirty="0">
                          <a:effectLst/>
                          <a:latin typeface="Garamond" panose="02020404030301010803" pitchFamily="18" charset="0"/>
                        </a:rPr>
                        <a:t>Above </a:t>
                      </a:r>
                      <a:endParaRPr lang="en-US" sz="2000" dirty="0">
                        <a:effectLst/>
                        <a:latin typeface="Garamond" panose="02020404030301010803" pitchFamily="18" charset="0"/>
                      </a:endParaRPr>
                    </a:p>
                    <a:p>
                      <a:pPr marL="0" marR="0" algn="ctr">
                        <a:lnSpc>
                          <a:spcPct val="115000"/>
                        </a:lnSpc>
                        <a:spcBef>
                          <a:spcPts val="0"/>
                        </a:spcBef>
                        <a:spcAft>
                          <a:spcPts val="1000"/>
                        </a:spcAft>
                      </a:pPr>
                      <a:r>
                        <a:rPr lang="en-GB" sz="1600" dirty="0">
                          <a:effectLst/>
                          <a:latin typeface="Garamond" panose="02020404030301010803" pitchFamily="18" charset="0"/>
                        </a:rPr>
                        <a:t>90,000</a:t>
                      </a:r>
                      <a:endParaRPr lang="en-US" sz="2000" dirty="0">
                        <a:effectLst/>
                        <a:latin typeface="Garamond" panose="02020404030301010803" pitchFamily="18" charset="0"/>
                      </a:endParaRPr>
                    </a:p>
                    <a:p>
                      <a:pPr marL="0" marR="0" algn="ctr">
                        <a:lnSpc>
                          <a:spcPct val="115000"/>
                        </a:lnSpc>
                        <a:spcBef>
                          <a:spcPts val="0"/>
                        </a:spcBef>
                        <a:spcAft>
                          <a:spcPts val="1000"/>
                        </a:spcAft>
                      </a:pPr>
                      <a:r>
                        <a:rPr lang="en-GB" sz="1600" dirty="0">
                          <a:effectLst/>
                          <a:latin typeface="Garamond" panose="02020404030301010803" pitchFamily="18" charset="0"/>
                        </a:rPr>
                        <a:t> to </a:t>
                      </a:r>
                      <a:endParaRPr lang="en-US" sz="2000" dirty="0">
                        <a:effectLst/>
                        <a:latin typeface="Garamond" panose="02020404030301010803" pitchFamily="18" charset="0"/>
                      </a:endParaRPr>
                    </a:p>
                    <a:p>
                      <a:pPr marL="0" marR="0" algn="ctr">
                        <a:lnSpc>
                          <a:spcPct val="115000"/>
                        </a:lnSpc>
                        <a:spcBef>
                          <a:spcPts val="0"/>
                        </a:spcBef>
                        <a:spcAft>
                          <a:spcPts val="1000"/>
                        </a:spcAft>
                      </a:pPr>
                      <a:r>
                        <a:rPr lang="en-GB" sz="1600" dirty="0">
                          <a:effectLst/>
                          <a:latin typeface="Garamond" panose="02020404030301010803" pitchFamily="18" charset="0"/>
                        </a:rPr>
                        <a:t>550,000</a:t>
                      </a:r>
                      <a:endParaRPr lang="en-US" sz="2000" dirty="0">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1000"/>
                        </a:spcAft>
                      </a:pPr>
                      <a:r>
                        <a:rPr lang="en-GB" sz="1600" dirty="0">
                          <a:effectLst/>
                          <a:latin typeface="Garamond" panose="02020404030301010803" pitchFamily="18" charset="0"/>
                        </a:rPr>
                        <a:t>Above </a:t>
                      </a:r>
                      <a:endParaRPr lang="en-US" sz="2000" dirty="0">
                        <a:effectLst/>
                        <a:latin typeface="Garamond" panose="02020404030301010803" pitchFamily="18" charset="0"/>
                      </a:endParaRPr>
                    </a:p>
                    <a:p>
                      <a:pPr marL="0" marR="0" algn="ctr">
                        <a:lnSpc>
                          <a:spcPct val="115000"/>
                        </a:lnSpc>
                        <a:spcBef>
                          <a:spcPts val="0"/>
                        </a:spcBef>
                        <a:spcAft>
                          <a:spcPts val="1000"/>
                        </a:spcAft>
                      </a:pPr>
                      <a:r>
                        <a:rPr lang="en-GB" sz="1600" dirty="0">
                          <a:effectLst/>
                          <a:latin typeface="Garamond" panose="02020404030301010803" pitchFamily="18" charset="0"/>
                        </a:rPr>
                        <a:t>50,000</a:t>
                      </a:r>
                      <a:endParaRPr lang="en-US" sz="2000" dirty="0">
                        <a:effectLst/>
                        <a:latin typeface="Garamond" panose="02020404030301010803" pitchFamily="18" charset="0"/>
                      </a:endParaRPr>
                    </a:p>
                    <a:p>
                      <a:pPr marL="0" marR="0" algn="ctr">
                        <a:lnSpc>
                          <a:spcPct val="115000"/>
                        </a:lnSpc>
                        <a:spcBef>
                          <a:spcPts val="0"/>
                        </a:spcBef>
                        <a:spcAft>
                          <a:spcPts val="1000"/>
                        </a:spcAft>
                      </a:pPr>
                      <a:r>
                        <a:rPr lang="en-GB" sz="1600" dirty="0">
                          <a:effectLst/>
                          <a:latin typeface="Garamond" panose="02020404030301010803" pitchFamily="18" charset="0"/>
                        </a:rPr>
                        <a:t> to </a:t>
                      </a:r>
                      <a:endParaRPr lang="en-US" sz="2000" dirty="0">
                        <a:effectLst/>
                        <a:latin typeface="Garamond" panose="02020404030301010803" pitchFamily="18" charset="0"/>
                      </a:endParaRPr>
                    </a:p>
                    <a:p>
                      <a:pPr marL="0" marR="0" algn="ctr">
                        <a:lnSpc>
                          <a:spcPct val="115000"/>
                        </a:lnSpc>
                        <a:spcBef>
                          <a:spcPts val="0"/>
                        </a:spcBef>
                        <a:spcAft>
                          <a:spcPts val="1000"/>
                        </a:spcAft>
                      </a:pPr>
                      <a:r>
                        <a:rPr lang="en-GB" sz="1600" dirty="0">
                          <a:effectLst/>
                          <a:latin typeface="Garamond" panose="02020404030301010803" pitchFamily="18" charset="0"/>
                        </a:rPr>
                        <a:t>400,000</a:t>
                      </a:r>
                      <a:endParaRPr lang="en-US" sz="2000" dirty="0">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xmlns="" val="10003"/>
                  </a:ext>
                </a:extLst>
              </a:tr>
              <a:tr h="681613">
                <a:tc>
                  <a:txBody>
                    <a:bodyPr/>
                    <a:lstStyle/>
                    <a:p>
                      <a:pPr marL="0" marR="0">
                        <a:lnSpc>
                          <a:spcPct val="115000"/>
                        </a:lnSpc>
                        <a:spcBef>
                          <a:spcPts val="0"/>
                        </a:spcBef>
                        <a:spcAft>
                          <a:spcPts val="1000"/>
                        </a:spcAft>
                      </a:pPr>
                      <a:r>
                        <a:rPr lang="en-GB" sz="1600">
                          <a:effectLst/>
                          <a:latin typeface="Garamond" panose="02020404030301010803" pitchFamily="18" charset="0"/>
                        </a:rPr>
                        <a:t>Entity Head</a:t>
                      </a:r>
                      <a:endParaRPr lang="en-US" sz="2000">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1000"/>
                        </a:spcAft>
                      </a:pPr>
                      <a:r>
                        <a:rPr lang="en-GB" sz="1600">
                          <a:effectLst/>
                          <a:latin typeface="Garamond" panose="02020404030301010803" pitchFamily="18" charset="0"/>
                        </a:rPr>
                        <a:t>Up to</a:t>
                      </a:r>
                      <a:endParaRPr lang="en-US" sz="2000">
                        <a:effectLst/>
                        <a:latin typeface="Garamond" panose="02020404030301010803" pitchFamily="18" charset="0"/>
                      </a:endParaRPr>
                    </a:p>
                    <a:p>
                      <a:pPr marL="0" marR="0" algn="ctr">
                        <a:lnSpc>
                          <a:spcPct val="115000"/>
                        </a:lnSpc>
                        <a:spcBef>
                          <a:spcPts val="0"/>
                        </a:spcBef>
                        <a:spcAft>
                          <a:spcPts val="1000"/>
                        </a:spcAft>
                      </a:pPr>
                      <a:r>
                        <a:rPr lang="en-GB" sz="1600">
                          <a:effectLst/>
                          <a:latin typeface="Garamond" panose="02020404030301010803" pitchFamily="18" charset="0"/>
                        </a:rPr>
                        <a:t>100,000</a:t>
                      </a:r>
                      <a:endParaRPr lang="en-US" sz="2000">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1000"/>
                        </a:spcAft>
                      </a:pPr>
                      <a:r>
                        <a:rPr lang="en-GB" sz="1600">
                          <a:effectLst/>
                          <a:latin typeface="Garamond" panose="02020404030301010803" pitchFamily="18" charset="0"/>
                        </a:rPr>
                        <a:t>Up to</a:t>
                      </a:r>
                      <a:endParaRPr lang="en-US" sz="2000">
                        <a:effectLst/>
                        <a:latin typeface="Garamond" panose="02020404030301010803" pitchFamily="18" charset="0"/>
                      </a:endParaRPr>
                    </a:p>
                    <a:p>
                      <a:pPr marL="0" marR="0" algn="ctr">
                        <a:lnSpc>
                          <a:spcPct val="115000"/>
                        </a:lnSpc>
                        <a:spcBef>
                          <a:spcPts val="0"/>
                        </a:spcBef>
                        <a:spcAft>
                          <a:spcPts val="1000"/>
                        </a:spcAft>
                      </a:pPr>
                      <a:r>
                        <a:rPr lang="en-GB" sz="1600">
                          <a:effectLst/>
                          <a:latin typeface="Garamond" panose="02020404030301010803" pitchFamily="18" charset="0"/>
                        </a:rPr>
                        <a:t>150,000</a:t>
                      </a:r>
                      <a:endParaRPr lang="en-US" sz="2000">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1000"/>
                        </a:spcAft>
                      </a:pPr>
                      <a:r>
                        <a:rPr lang="en-GB" sz="1600">
                          <a:effectLst/>
                          <a:latin typeface="Garamond" panose="02020404030301010803" pitchFamily="18" charset="0"/>
                        </a:rPr>
                        <a:t>Up to</a:t>
                      </a:r>
                      <a:endParaRPr lang="en-US" sz="2000">
                        <a:effectLst/>
                        <a:latin typeface="Garamond" panose="02020404030301010803" pitchFamily="18" charset="0"/>
                      </a:endParaRPr>
                    </a:p>
                    <a:p>
                      <a:pPr marL="0" marR="0" algn="ctr">
                        <a:lnSpc>
                          <a:spcPct val="115000"/>
                        </a:lnSpc>
                        <a:spcBef>
                          <a:spcPts val="0"/>
                        </a:spcBef>
                        <a:spcAft>
                          <a:spcPts val="1000"/>
                        </a:spcAft>
                      </a:pPr>
                      <a:r>
                        <a:rPr lang="en-GB" sz="1600">
                          <a:effectLst/>
                          <a:latin typeface="Garamond" panose="02020404030301010803" pitchFamily="18" charset="0"/>
                        </a:rPr>
                        <a:t>100,000</a:t>
                      </a:r>
                      <a:endParaRPr lang="en-US" sz="2000">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1000"/>
                        </a:spcAft>
                      </a:pPr>
                      <a:r>
                        <a:rPr lang="en-GB" sz="1600">
                          <a:effectLst/>
                          <a:latin typeface="Garamond" panose="02020404030301010803" pitchFamily="18" charset="0"/>
                        </a:rPr>
                        <a:t>Up to</a:t>
                      </a:r>
                      <a:endParaRPr lang="en-US" sz="2000">
                        <a:effectLst/>
                        <a:latin typeface="Garamond" panose="02020404030301010803" pitchFamily="18" charset="0"/>
                      </a:endParaRPr>
                    </a:p>
                    <a:p>
                      <a:pPr marL="0" marR="0" algn="ctr">
                        <a:lnSpc>
                          <a:spcPct val="115000"/>
                        </a:lnSpc>
                        <a:spcBef>
                          <a:spcPts val="0"/>
                        </a:spcBef>
                        <a:spcAft>
                          <a:spcPts val="1000"/>
                        </a:spcAft>
                      </a:pPr>
                      <a:r>
                        <a:rPr lang="en-GB" sz="1600">
                          <a:effectLst/>
                          <a:latin typeface="Garamond" panose="02020404030301010803" pitchFamily="18" charset="0"/>
                        </a:rPr>
                        <a:t>75,000</a:t>
                      </a:r>
                      <a:endParaRPr lang="en-US" sz="2000">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1000"/>
                        </a:spcAft>
                      </a:pPr>
                      <a:r>
                        <a:rPr lang="en-GB" sz="1600">
                          <a:effectLst/>
                          <a:latin typeface="Garamond" panose="02020404030301010803" pitchFamily="18" charset="0"/>
                        </a:rPr>
                        <a:t>Up to</a:t>
                      </a:r>
                      <a:endParaRPr lang="en-US" sz="2000">
                        <a:effectLst/>
                        <a:latin typeface="Garamond" panose="02020404030301010803" pitchFamily="18" charset="0"/>
                      </a:endParaRPr>
                    </a:p>
                    <a:p>
                      <a:pPr marL="0" marR="0" algn="ctr">
                        <a:lnSpc>
                          <a:spcPct val="115000"/>
                        </a:lnSpc>
                        <a:spcBef>
                          <a:spcPts val="0"/>
                        </a:spcBef>
                        <a:spcAft>
                          <a:spcPts val="1000"/>
                        </a:spcAft>
                      </a:pPr>
                      <a:r>
                        <a:rPr lang="en-GB" sz="1600">
                          <a:effectLst/>
                          <a:latin typeface="Garamond" panose="02020404030301010803" pitchFamily="18" charset="0"/>
                        </a:rPr>
                        <a:t>125,000</a:t>
                      </a:r>
                      <a:endParaRPr lang="en-US" sz="2000">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1000"/>
                        </a:spcAft>
                      </a:pPr>
                      <a:r>
                        <a:rPr lang="en-GB" sz="1600">
                          <a:effectLst/>
                          <a:latin typeface="Garamond" panose="02020404030301010803" pitchFamily="18" charset="0"/>
                        </a:rPr>
                        <a:t>Up to</a:t>
                      </a:r>
                      <a:endParaRPr lang="en-US" sz="2000">
                        <a:effectLst/>
                        <a:latin typeface="Garamond" panose="02020404030301010803" pitchFamily="18" charset="0"/>
                      </a:endParaRPr>
                    </a:p>
                    <a:p>
                      <a:pPr marL="0" marR="0" algn="ctr">
                        <a:lnSpc>
                          <a:spcPct val="115000"/>
                        </a:lnSpc>
                        <a:spcBef>
                          <a:spcPts val="0"/>
                        </a:spcBef>
                        <a:spcAft>
                          <a:spcPts val="1000"/>
                        </a:spcAft>
                      </a:pPr>
                      <a:r>
                        <a:rPr lang="en-GB" sz="1600">
                          <a:effectLst/>
                          <a:latin typeface="Garamond" panose="02020404030301010803" pitchFamily="18" charset="0"/>
                        </a:rPr>
                        <a:t>75,000</a:t>
                      </a:r>
                      <a:endParaRPr lang="en-US" sz="2000">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1000"/>
                        </a:spcAft>
                      </a:pPr>
                      <a:r>
                        <a:rPr lang="en-GB" sz="1600">
                          <a:effectLst/>
                          <a:latin typeface="Garamond" panose="02020404030301010803" pitchFamily="18" charset="0"/>
                        </a:rPr>
                        <a:t>Up to</a:t>
                      </a:r>
                      <a:endParaRPr lang="en-US" sz="2000">
                        <a:effectLst/>
                        <a:latin typeface="Garamond" panose="02020404030301010803" pitchFamily="18" charset="0"/>
                      </a:endParaRPr>
                    </a:p>
                    <a:p>
                      <a:pPr marL="0" marR="0" algn="ctr">
                        <a:lnSpc>
                          <a:spcPct val="115000"/>
                        </a:lnSpc>
                        <a:spcBef>
                          <a:spcPts val="0"/>
                        </a:spcBef>
                        <a:spcAft>
                          <a:spcPts val="1000"/>
                        </a:spcAft>
                      </a:pPr>
                      <a:r>
                        <a:rPr lang="en-GB" sz="1600">
                          <a:effectLst/>
                          <a:latin typeface="Garamond" panose="02020404030301010803" pitchFamily="18" charset="0"/>
                        </a:rPr>
                        <a:t>50,000</a:t>
                      </a:r>
                      <a:endParaRPr lang="en-US" sz="2000">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1000"/>
                        </a:spcAft>
                      </a:pPr>
                      <a:r>
                        <a:rPr lang="en-GB" sz="1600">
                          <a:effectLst/>
                          <a:latin typeface="Garamond" panose="02020404030301010803" pitchFamily="18" charset="0"/>
                        </a:rPr>
                        <a:t>Up to</a:t>
                      </a:r>
                      <a:endParaRPr lang="en-US" sz="2000">
                        <a:effectLst/>
                        <a:latin typeface="Garamond" panose="02020404030301010803" pitchFamily="18" charset="0"/>
                      </a:endParaRPr>
                    </a:p>
                    <a:p>
                      <a:pPr marL="0" marR="0" algn="ctr">
                        <a:lnSpc>
                          <a:spcPct val="115000"/>
                        </a:lnSpc>
                        <a:spcBef>
                          <a:spcPts val="0"/>
                        </a:spcBef>
                        <a:spcAft>
                          <a:spcPts val="1000"/>
                        </a:spcAft>
                      </a:pPr>
                      <a:r>
                        <a:rPr lang="en-GB" sz="1600">
                          <a:effectLst/>
                          <a:latin typeface="Garamond" panose="02020404030301010803" pitchFamily="18" charset="0"/>
                        </a:rPr>
                        <a:t>90,000</a:t>
                      </a:r>
                      <a:endParaRPr lang="en-US" sz="2000">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1000"/>
                        </a:spcAft>
                      </a:pPr>
                      <a:r>
                        <a:rPr lang="en-GB" sz="1600" dirty="0">
                          <a:effectLst/>
                          <a:latin typeface="Garamond" panose="02020404030301010803" pitchFamily="18" charset="0"/>
                        </a:rPr>
                        <a:t>Up to</a:t>
                      </a:r>
                      <a:endParaRPr lang="en-US" sz="2000" dirty="0">
                        <a:effectLst/>
                        <a:latin typeface="Garamond" panose="02020404030301010803" pitchFamily="18" charset="0"/>
                      </a:endParaRPr>
                    </a:p>
                    <a:p>
                      <a:pPr marL="0" marR="0" algn="ctr">
                        <a:lnSpc>
                          <a:spcPct val="115000"/>
                        </a:lnSpc>
                        <a:spcBef>
                          <a:spcPts val="0"/>
                        </a:spcBef>
                        <a:spcAft>
                          <a:spcPts val="1000"/>
                        </a:spcAft>
                      </a:pPr>
                      <a:r>
                        <a:rPr lang="en-GB" sz="1600" dirty="0">
                          <a:effectLst/>
                          <a:latin typeface="Garamond" panose="02020404030301010803" pitchFamily="18" charset="0"/>
                        </a:rPr>
                        <a:t>50,000</a:t>
                      </a:r>
                      <a:endParaRPr lang="en-US" sz="2000" dirty="0">
                        <a:effectLst/>
                        <a:latin typeface="Garamond" panose="02020404030301010803"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xmlns="" val="10004"/>
                  </a:ext>
                </a:extLst>
              </a:tr>
            </a:tbl>
          </a:graphicData>
        </a:graphic>
      </p:graphicFrame>
    </p:spTree>
    <p:extLst>
      <p:ext uri="{BB962C8B-B14F-4D97-AF65-F5344CB8AC3E}">
        <p14:creationId xmlns:p14="http://schemas.microsoft.com/office/powerpoint/2010/main" val="219692137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BC0FCF1F-124D-4B6C-9B3B-2ED2439970E5}"/>
              </a:ext>
            </a:extLst>
          </p:cNvPr>
          <p:cNvSpPr>
            <a:spLocks noGrp="1"/>
          </p:cNvSpPr>
          <p:nvPr>
            <p:ph idx="1"/>
          </p:nvPr>
        </p:nvSpPr>
        <p:spPr>
          <a:xfrm>
            <a:off x="838200" y="419878"/>
            <a:ext cx="10515600" cy="5757085"/>
          </a:xfrm>
        </p:spPr>
        <p:txBody>
          <a:bodyPr/>
          <a:lstStyle/>
          <a:p>
            <a:pPr>
              <a:buFont typeface="Wingdings" panose="05000000000000000000" pitchFamily="2" charset="2"/>
              <a:buChar char="q"/>
            </a:pPr>
            <a:endParaRPr lang="en-US" b="1" dirty="0">
              <a:latin typeface="Garamond" panose="02020404030301010803" pitchFamily="18" charset="0"/>
            </a:endParaRPr>
          </a:p>
          <a:p>
            <a:pPr>
              <a:buFont typeface="Wingdings" panose="05000000000000000000" pitchFamily="2" charset="2"/>
              <a:buChar char="q"/>
            </a:pPr>
            <a:r>
              <a:rPr lang="en-US" b="1" dirty="0">
                <a:latin typeface="Garamond" panose="02020404030301010803" pitchFamily="18" charset="0"/>
              </a:rPr>
              <a:t>QUESTIONS &amp; DISCUSSIONS</a:t>
            </a:r>
          </a:p>
          <a:p>
            <a:pPr marL="0" indent="0" algn="ctr">
              <a:buNone/>
            </a:pPr>
            <a:endParaRPr lang="en-US" b="1" dirty="0">
              <a:latin typeface="Garamond" panose="02020404030301010803" pitchFamily="18" charset="0"/>
            </a:endParaRPr>
          </a:p>
          <a:p>
            <a:pPr marL="0" indent="0" algn="ctr">
              <a:buNone/>
            </a:pPr>
            <a:endParaRPr lang="en-US" b="1" dirty="0">
              <a:latin typeface="Garamond" panose="02020404030301010803" pitchFamily="18" charset="0"/>
            </a:endParaRPr>
          </a:p>
          <a:p>
            <a:pPr marL="0" indent="0" algn="ctr">
              <a:buNone/>
            </a:pPr>
            <a:endParaRPr lang="en-US" b="1" dirty="0">
              <a:latin typeface="Garamond" panose="02020404030301010803" pitchFamily="18" charset="0"/>
            </a:endParaRPr>
          </a:p>
          <a:p>
            <a:pPr marL="0" indent="0" algn="ctr">
              <a:buNone/>
            </a:pPr>
            <a:endParaRPr lang="en-US" b="1" dirty="0">
              <a:latin typeface="Garamond" panose="02020404030301010803" pitchFamily="18" charset="0"/>
            </a:endParaRPr>
          </a:p>
          <a:p>
            <a:pPr>
              <a:buFont typeface="Wingdings" panose="05000000000000000000" pitchFamily="2" charset="2"/>
              <a:buChar char="q"/>
            </a:pPr>
            <a:r>
              <a:rPr lang="en-US" b="1" dirty="0">
                <a:latin typeface="Garamond" panose="02020404030301010803" pitchFamily="18" charset="0"/>
              </a:rPr>
              <a:t>MODULE 30 – EXERCISE:</a:t>
            </a:r>
            <a:endParaRPr lang="en-GB" dirty="0"/>
          </a:p>
        </p:txBody>
      </p:sp>
    </p:spTree>
    <p:extLst>
      <p:ext uri="{BB962C8B-B14F-4D97-AF65-F5344CB8AC3E}">
        <p14:creationId xmlns:p14="http://schemas.microsoft.com/office/powerpoint/2010/main" val="52426422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7024</TotalTime>
  <Words>1766</Words>
  <Application>Microsoft Office PowerPoint</Application>
  <PresentationFormat>Widescreen</PresentationFormat>
  <Paragraphs>257</Paragraphs>
  <Slides>16</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16</vt:i4>
      </vt:variant>
    </vt:vector>
  </HeadingPairs>
  <TitlesOfParts>
    <vt:vector size="25" baseType="lpstr">
      <vt:lpstr>Arial Unicode MS</vt:lpstr>
      <vt:lpstr>Arial</vt:lpstr>
      <vt:lpstr>Arial Narrow</vt:lpstr>
      <vt:lpstr>Calibri</vt:lpstr>
      <vt:lpstr>Calibri Light</vt:lpstr>
      <vt:lpstr>Garamond</vt:lpstr>
      <vt:lpstr>Times New Roman</vt:lpstr>
      <vt:lpstr>Wingdings</vt:lpstr>
      <vt:lpstr>Office Theme</vt:lpstr>
      <vt:lpstr>MODULE 30   THE ROLE OF METROPOLITAN, MUNICIPAL AND DISTRICT ASSEMBLIES (MMDAs) AS STIPULATED IN THE LOCAL GOVERNANCE ACT 936</vt:lpstr>
      <vt:lpstr>MODULE OBJECTIVES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Asafo Adjei</dc:creator>
  <cp:lastModifiedBy>MANAGER</cp:lastModifiedBy>
  <cp:revision>521</cp:revision>
  <dcterms:created xsi:type="dcterms:W3CDTF">2018-05-22T15:43:43Z</dcterms:created>
  <dcterms:modified xsi:type="dcterms:W3CDTF">2018-09-27T02:11:33Z</dcterms:modified>
</cp:coreProperties>
</file>