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58" r:id="rId3"/>
    <p:sldId id="271" r:id="rId4"/>
    <p:sldId id="276" r:id="rId5"/>
    <p:sldId id="277" r:id="rId6"/>
    <p:sldId id="278" r:id="rId7"/>
    <p:sldId id="259" r:id="rId8"/>
    <p:sldId id="272" r:id="rId9"/>
    <p:sldId id="273" r:id="rId10"/>
    <p:sldId id="275" r:id="rId11"/>
    <p:sldId id="260" r:id="rId12"/>
    <p:sldId id="279" r:id="rId13"/>
    <p:sldId id="270" r:id="rId14"/>
    <p:sldId id="268" r:id="rId15"/>
    <p:sldId id="265"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14" autoAdjust="0"/>
    <p:restoredTop sz="94660"/>
  </p:normalViewPr>
  <p:slideViewPr>
    <p:cSldViewPr snapToGrid="0">
      <p:cViewPr varScale="1">
        <p:scale>
          <a:sx n="69" d="100"/>
          <a:sy n="69" d="100"/>
        </p:scale>
        <p:origin x="57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CB3112-60A0-44DF-A875-FF947B6A47E9}" type="doc">
      <dgm:prSet loTypeId="urn:microsoft.com/office/officeart/2005/8/layout/gear1" loCatId="cycle" qsTypeId="urn:microsoft.com/office/officeart/2005/8/quickstyle/simple2" qsCatId="simple" csTypeId="urn:microsoft.com/office/officeart/2005/8/colors/accent2_1" csCatId="accent2" phldr="1"/>
      <dgm:spPr/>
    </dgm:pt>
    <dgm:pt modelId="{08ED658E-FE64-45D9-A2AF-8111D44D3DEE}">
      <dgm:prSet phldrT="[Text]" custT="1"/>
      <dgm:spPr>
        <a:solidFill>
          <a:srgbClr val="FF0000"/>
        </a:solidFill>
      </dgm:spPr>
      <dgm:t>
        <a:bodyPr/>
        <a:lstStyle/>
        <a:p>
          <a:r>
            <a:rPr lang="en-US" sz="2000" b="1" dirty="0">
              <a:solidFill>
                <a:srgbClr val="FFFF00"/>
              </a:solidFill>
            </a:rPr>
            <a:t>Societal </a:t>
          </a:r>
          <a:r>
            <a:rPr lang="en-US" sz="2000" b="1" dirty="0" err="1">
              <a:solidFill>
                <a:srgbClr val="FFFF00"/>
              </a:solidFill>
            </a:rPr>
            <a:t>Behavioural</a:t>
          </a:r>
          <a:r>
            <a:rPr lang="en-US" sz="2000" b="1" dirty="0">
              <a:solidFill>
                <a:srgbClr val="FFFF00"/>
              </a:solidFill>
            </a:rPr>
            <a:t> change</a:t>
          </a:r>
        </a:p>
      </dgm:t>
    </dgm:pt>
    <dgm:pt modelId="{AFCDB4ED-A369-43FB-956D-109A9B051087}" type="parTrans" cxnId="{DEB44C98-5623-4E3D-9980-01719665DF54}">
      <dgm:prSet/>
      <dgm:spPr/>
      <dgm:t>
        <a:bodyPr/>
        <a:lstStyle/>
        <a:p>
          <a:endParaRPr lang="en-US"/>
        </a:p>
      </dgm:t>
    </dgm:pt>
    <dgm:pt modelId="{0604F117-0B02-435D-98A3-C3725D65563B}" type="sibTrans" cxnId="{DEB44C98-5623-4E3D-9980-01719665DF54}">
      <dgm:prSet/>
      <dgm:spPr>
        <a:solidFill>
          <a:srgbClr val="FFFF00"/>
        </a:solidFill>
      </dgm:spPr>
      <dgm:t>
        <a:bodyPr/>
        <a:lstStyle/>
        <a:p>
          <a:endParaRPr lang="en-US"/>
        </a:p>
      </dgm:t>
    </dgm:pt>
    <dgm:pt modelId="{124EAF13-C314-453D-BB85-1D22834FD866}">
      <dgm:prSet phldrT="[Text]" custT="1"/>
      <dgm:spPr>
        <a:solidFill>
          <a:srgbClr val="FF0000"/>
        </a:solidFill>
      </dgm:spPr>
      <dgm:t>
        <a:bodyPr/>
        <a:lstStyle/>
        <a:p>
          <a:r>
            <a:rPr lang="en-US" sz="1600" b="1" dirty="0">
              <a:solidFill>
                <a:srgbClr val="FFFF00"/>
              </a:solidFill>
            </a:rPr>
            <a:t>Child and Family Welfare and Justice Services</a:t>
          </a:r>
        </a:p>
      </dgm:t>
    </dgm:pt>
    <dgm:pt modelId="{00DDFEC4-BFBF-47DE-AEE1-450BC7779E04}" type="parTrans" cxnId="{852F2D2E-5984-410F-856D-1CF4545EDF8C}">
      <dgm:prSet/>
      <dgm:spPr/>
      <dgm:t>
        <a:bodyPr/>
        <a:lstStyle/>
        <a:p>
          <a:endParaRPr lang="en-US"/>
        </a:p>
      </dgm:t>
    </dgm:pt>
    <dgm:pt modelId="{8CCA58AD-2481-4568-A9B9-5573BB232353}" type="sibTrans" cxnId="{852F2D2E-5984-410F-856D-1CF4545EDF8C}">
      <dgm:prSet/>
      <dgm:spPr>
        <a:solidFill>
          <a:srgbClr val="FFFF00"/>
        </a:solidFill>
      </dgm:spPr>
      <dgm:t>
        <a:bodyPr/>
        <a:lstStyle/>
        <a:p>
          <a:endParaRPr lang="en-US"/>
        </a:p>
      </dgm:t>
    </dgm:pt>
    <dgm:pt modelId="{A3A89E62-B78E-4083-B9C9-53C20997A294}">
      <dgm:prSet phldrT="[Text]" custT="1"/>
      <dgm:spPr>
        <a:solidFill>
          <a:srgbClr val="FF0000"/>
        </a:solidFill>
      </dgm:spPr>
      <dgm:t>
        <a:bodyPr/>
        <a:lstStyle/>
        <a:p>
          <a:r>
            <a:rPr lang="en-US" sz="2000" b="1" dirty="0">
              <a:solidFill>
                <a:srgbClr val="FFFF00"/>
              </a:solidFill>
            </a:rPr>
            <a:t>Laws </a:t>
          </a:r>
          <a:r>
            <a:rPr lang="en-US" sz="1800" b="1" dirty="0">
              <a:solidFill>
                <a:srgbClr val="FFFF00"/>
              </a:solidFill>
            </a:rPr>
            <a:t>and</a:t>
          </a:r>
          <a:r>
            <a:rPr lang="en-US" sz="2000" b="1" dirty="0">
              <a:solidFill>
                <a:srgbClr val="FFFF00"/>
              </a:solidFill>
            </a:rPr>
            <a:t> policies</a:t>
          </a:r>
        </a:p>
      </dgm:t>
    </dgm:pt>
    <dgm:pt modelId="{492E83AD-AEFF-4C59-9C03-381B04E8FC1F}" type="parTrans" cxnId="{DCBA93F3-54BE-4B79-93E6-65158FEECF89}">
      <dgm:prSet/>
      <dgm:spPr/>
      <dgm:t>
        <a:bodyPr/>
        <a:lstStyle/>
        <a:p>
          <a:endParaRPr lang="en-US"/>
        </a:p>
      </dgm:t>
    </dgm:pt>
    <dgm:pt modelId="{FFB82C90-3C7F-46C0-8E88-262DBB0D778E}" type="sibTrans" cxnId="{DCBA93F3-54BE-4B79-93E6-65158FEECF89}">
      <dgm:prSet/>
      <dgm:spPr>
        <a:solidFill>
          <a:srgbClr val="FFFF00"/>
        </a:solidFill>
      </dgm:spPr>
      <dgm:t>
        <a:bodyPr/>
        <a:lstStyle/>
        <a:p>
          <a:endParaRPr lang="en-US"/>
        </a:p>
      </dgm:t>
    </dgm:pt>
    <dgm:pt modelId="{8B2B9380-6A9F-4D76-8669-5FFE4B6014A4}" type="pres">
      <dgm:prSet presAssocID="{24CB3112-60A0-44DF-A875-FF947B6A47E9}" presName="composite" presStyleCnt="0">
        <dgm:presLayoutVars>
          <dgm:chMax val="3"/>
          <dgm:animLvl val="lvl"/>
          <dgm:resizeHandles val="exact"/>
        </dgm:presLayoutVars>
      </dgm:prSet>
      <dgm:spPr/>
    </dgm:pt>
    <dgm:pt modelId="{14816915-64F8-451E-9289-8B2F13B83919}" type="pres">
      <dgm:prSet presAssocID="{08ED658E-FE64-45D9-A2AF-8111D44D3DEE}" presName="gear1" presStyleLbl="node1" presStyleIdx="0" presStyleCnt="3" custScaleX="122727" custLinFactNeighborX="4392" custLinFactNeighborY="10767">
        <dgm:presLayoutVars>
          <dgm:chMax val="1"/>
          <dgm:bulletEnabled val="1"/>
        </dgm:presLayoutVars>
      </dgm:prSet>
      <dgm:spPr/>
      <dgm:t>
        <a:bodyPr/>
        <a:lstStyle/>
        <a:p>
          <a:endParaRPr lang="en-US"/>
        </a:p>
      </dgm:t>
    </dgm:pt>
    <dgm:pt modelId="{288A1ED5-9DFC-4710-A401-0402C361C000}" type="pres">
      <dgm:prSet presAssocID="{08ED658E-FE64-45D9-A2AF-8111D44D3DEE}" presName="gear1srcNode" presStyleLbl="node1" presStyleIdx="0" presStyleCnt="3"/>
      <dgm:spPr/>
      <dgm:t>
        <a:bodyPr/>
        <a:lstStyle/>
        <a:p>
          <a:endParaRPr lang="en-US"/>
        </a:p>
      </dgm:t>
    </dgm:pt>
    <dgm:pt modelId="{CE86EA69-4D9B-4916-9A95-B205B0F60BCD}" type="pres">
      <dgm:prSet presAssocID="{08ED658E-FE64-45D9-A2AF-8111D44D3DEE}" presName="gear1dstNode" presStyleLbl="node1" presStyleIdx="0" presStyleCnt="3"/>
      <dgm:spPr/>
      <dgm:t>
        <a:bodyPr/>
        <a:lstStyle/>
        <a:p>
          <a:endParaRPr lang="en-US"/>
        </a:p>
      </dgm:t>
    </dgm:pt>
    <dgm:pt modelId="{DBA6465A-8F3D-4E8D-BE7D-9CDF8825A7D2}" type="pres">
      <dgm:prSet presAssocID="{124EAF13-C314-453D-BB85-1D22834FD866}" presName="gear2" presStyleLbl="node1" presStyleIdx="1" presStyleCnt="3" custScaleX="166453" custScaleY="123331" custLinFactNeighborX="-23438" custLinFactNeighborY="18752">
        <dgm:presLayoutVars>
          <dgm:chMax val="1"/>
          <dgm:bulletEnabled val="1"/>
        </dgm:presLayoutVars>
      </dgm:prSet>
      <dgm:spPr/>
      <dgm:t>
        <a:bodyPr/>
        <a:lstStyle/>
        <a:p>
          <a:endParaRPr lang="en-US"/>
        </a:p>
      </dgm:t>
    </dgm:pt>
    <dgm:pt modelId="{CFF8E2E7-8A91-41C9-BB6C-D2D62C673032}" type="pres">
      <dgm:prSet presAssocID="{124EAF13-C314-453D-BB85-1D22834FD866}" presName="gear2srcNode" presStyleLbl="node1" presStyleIdx="1" presStyleCnt="3"/>
      <dgm:spPr/>
      <dgm:t>
        <a:bodyPr/>
        <a:lstStyle/>
        <a:p>
          <a:endParaRPr lang="en-US"/>
        </a:p>
      </dgm:t>
    </dgm:pt>
    <dgm:pt modelId="{E8FA0A92-DE57-41E4-B4AF-8E1239CD0FA6}" type="pres">
      <dgm:prSet presAssocID="{124EAF13-C314-453D-BB85-1D22834FD866}" presName="gear2dstNode" presStyleLbl="node1" presStyleIdx="1" presStyleCnt="3"/>
      <dgm:spPr/>
      <dgm:t>
        <a:bodyPr/>
        <a:lstStyle/>
        <a:p>
          <a:endParaRPr lang="en-US"/>
        </a:p>
      </dgm:t>
    </dgm:pt>
    <dgm:pt modelId="{18BC5666-D75E-4ECA-B379-7333A63132C8}" type="pres">
      <dgm:prSet presAssocID="{A3A89E62-B78E-4083-B9C9-53C20997A294}" presName="gear3" presStyleLbl="node1" presStyleIdx="2" presStyleCnt="3" custScaleX="137052" custScaleY="119789" custLinFactNeighborX="6026" custLinFactNeighborY="12760"/>
      <dgm:spPr/>
      <dgm:t>
        <a:bodyPr/>
        <a:lstStyle/>
        <a:p>
          <a:endParaRPr lang="en-US"/>
        </a:p>
      </dgm:t>
    </dgm:pt>
    <dgm:pt modelId="{7F87A937-462D-4212-B82A-A857C90F61C5}" type="pres">
      <dgm:prSet presAssocID="{A3A89E62-B78E-4083-B9C9-53C20997A294}" presName="gear3tx" presStyleLbl="node1" presStyleIdx="2" presStyleCnt="3">
        <dgm:presLayoutVars>
          <dgm:chMax val="1"/>
          <dgm:bulletEnabled val="1"/>
        </dgm:presLayoutVars>
      </dgm:prSet>
      <dgm:spPr/>
      <dgm:t>
        <a:bodyPr/>
        <a:lstStyle/>
        <a:p>
          <a:endParaRPr lang="en-US"/>
        </a:p>
      </dgm:t>
    </dgm:pt>
    <dgm:pt modelId="{989EF86D-2FE1-4CC0-9491-75AEC286C446}" type="pres">
      <dgm:prSet presAssocID="{A3A89E62-B78E-4083-B9C9-53C20997A294}" presName="gear3srcNode" presStyleLbl="node1" presStyleIdx="2" presStyleCnt="3"/>
      <dgm:spPr/>
      <dgm:t>
        <a:bodyPr/>
        <a:lstStyle/>
        <a:p>
          <a:endParaRPr lang="en-US"/>
        </a:p>
      </dgm:t>
    </dgm:pt>
    <dgm:pt modelId="{90998EFF-866D-43AD-BDDE-F1FF0F1483FF}" type="pres">
      <dgm:prSet presAssocID="{A3A89E62-B78E-4083-B9C9-53C20997A294}" presName="gear3dstNode" presStyleLbl="node1" presStyleIdx="2" presStyleCnt="3"/>
      <dgm:spPr/>
      <dgm:t>
        <a:bodyPr/>
        <a:lstStyle/>
        <a:p>
          <a:endParaRPr lang="en-US"/>
        </a:p>
      </dgm:t>
    </dgm:pt>
    <dgm:pt modelId="{3A0840A6-58E8-4D8D-97AA-F338B85B019F}" type="pres">
      <dgm:prSet presAssocID="{0604F117-0B02-435D-98A3-C3725D65563B}" presName="connector1" presStyleLbl="sibTrans2D1" presStyleIdx="0" presStyleCnt="3" custScaleX="132284"/>
      <dgm:spPr/>
      <dgm:t>
        <a:bodyPr/>
        <a:lstStyle/>
        <a:p>
          <a:endParaRPr lang="en-US"/>
        </a:p>
      </dgm:t>
    </dgm:pt>
    <dgm:pt modelId="{71790781-B3BA-45C6-B6BA-6C69DE346C79}" type="pres">
      <dgm:prSet presAssocID="{8CCA58AD-2481-4568-A9B9-5573BB232353}" presName="connector2" presStyleLbl="sibTrans2D1" presStyleIdx="1" presStyleCnt="3" custAng="1420800" custScaleX="120689" custLinFactNeighborX="-32991" custLinFactNeighborY="18218"/>
      <dgm:spPr/>
      <dgm:t>
        <a:bodyPr/>
        <a:lstStyle/>
        <a:p>
          <a:endParaRPr lang="en-US"/>
        </a:p>
      </dgm:t>
    </dgm:pt>
    <dgm:pt modelId="{26D46906-C32B-484A-8C1B-391812C0CFE5}" type="pres">
      <dgm:prSet presAssocID="{FFB82C90-3C7F-46C0-8E88-262DBB0D778E}" presName="connector3" presStyleLbl="sibTrans2D1" presStyleIdx="2" presStyleCnt="3" custAng="2166712"/>
      <dgm:spPr/>
      <dgm:t>
        <a:bodyPr/>
        <a:lstStyle/>
        <a:p>
          <a:endParaRPr lang="en-US"/>
        </a:p>
      </dgm:t>
    </dgm:pt>
  </dgm:ptLst>
  <dgm:cxnLst>
    <dgm:cxn modelId="{54A9A8A0-106B-4C6D-B1A2-3B59CD0DDFB6}" type="presOf" srcId="{124EAF13-C314-453D-BB85-1D22834FD866}" destId="{CFF8E2E7-8A91-41C9-BB6C-D2D62C673032}" srcOrd="1" destOrd="0" presId="urn:microsoft.com/office/officeart/2005/8/layout/gear1"/>
    <dgm:cxn modelId="{C525A47A-FA94-444B-B6DB-5881694A312D}" type="presOf" srcId="{08ED658E-FE64-45D9-A2AF-8111D44D3DEE}" destId="{14816915-64F8-451E-9289-8B2F13B83919}" srcOrd="0" destOrd="0" presId="urn:microsoft.com/office/officeart/2005/8/layout/gear1"/>
    <dgm:cxn modelId="{7116AA2D-A16C-45BB-B1D6-BB9D001B3F0B}" type="presOf" srcId="{8CCA58AD-2481-4568-A9B9-5573BB232353}" destId="{71790781-B3BA-45C6-B6BA-6C69DE346C79}" srcOrd="0" destOrd="0" presId="urn:microsoft.com/office/officeart/2005/8/layout/gear1"/>
    <dgm:cxn modelId="{DCBA93F3-54BE-4B79-93E6-65158FEECF89}" srcId="{24CB3112-60A0-44DF-A875-FF947B6A47E9}" destId="{A3A89E62-B78E-4083-B9C9-53C20997A294}" srcOrd="2" destOrd="0" parTransId="{492E83AD-AEFF-4C59-9C03-381B04E8FC1F}" sibTransId="{FFB82C90-3C7F-46C0-8E88-262DBB0D778E}"/>
    <dgm:cxn modelId="{E9F78174-81E5-412E-AEAE-ADE812958A04}" type="presOf" srcId="{124EAF13-C314-453D-BB85-1D22834FD866}" destId="{E8FA0A92-DE57-41E4-B4AF-8E1239CD0FA6}" srcOrd="2" destOrd="0" presId="urn:microsoft.com/office/officeart/2005/8/layout/gear1"/>
    <dgm:cxn modelId="{8CE28E55-5147-41C3-8282-2E5E63BE07C7}" type="presOf" srcId="{0604F117-0B02-435D-98A3-C3725D65563B}" destId="{3A0840A6-58E8-4D8D-97AA-F338B85B019F}" srcOrd="0" destOrd="0" presId="urn:microsoft.com/office/officeart/2005/8/layout/gear1"/>
    <dgm:cxn modelId="{DEB44C98-5623-4E3D-9980-01719665DF54}" srcId="{24CB3112-60A0-44DF-A875-FF947B6A47E9}" destId="{08ED658E-FE64-45D9-A2AF-8111D44D3DEE}" srcOrd="0" destOrd="0" parTransId="{AFCDB4ED-A369-43FB-956D-109A9B051087}" sibTransId="{0604F117-0B02-435D-98A3-C3725D65563B}"/>
    <dgm:cxn modelId="{BDF7169F-8CFE-41F8-A44D-8E5BEAE6E605}" type="presOf" srcId="{A3A89E62-B78E-4083-B9C9-53C20997A294}" destId="{18BC5666-D75E-4ECA-B379-7333A63132C8}" srcOrd="0" destOrd="0" presId="urn:microsoft.com/office/officeart/2005/8/layout/gear1"/>
    <dgm:cxn modelId="{A0D83E84-BA7A-4E1E-9C2B-8C9F3DFF1F33}" type="presOf" srcId="{08ED658E-FE64-45D9-A2AF-8111D44D3DEE}" destId="{288A1ED5-9DFC-4710-A401-0402C361C000}" srcOrd="1" destOrd="0" presId="urn:microsoft.com/office/officeart/2005/8/layout/gear1"/>
    <dgm:cxn modelId="{9955EE34-E9A4-48D3-8A55-431AD4A18E79}" type="presOf" srcId="{124EAF13-C314-453D-BB85-1D22834FD866}" destId="{DBA6465A-8F3D-4E8D-BE7D-9CDF8825A7D2}" srcOrd="0" destOrd="0" presId="urn:microsoft.com/office/officeart/2005/8/layout/gear1"/>
    <dgm:cxn modelId="{852F2D2E-5984-410F-856D-1CF4545EDF8C}" srcId="{24CB3112-60A0-44DF-A875-FF947B6A47E9}" destId="{124EAF13-C314-453D-BB85-1D22834FD866}" srcOrd="1" destOrd="0" parTransId="{00DDFEC4-BFBF-47DE-AEE1-450BC7779E04}" sibTransId="{8CCA58AD-2481-4568-A9B9-5573BB232353}"/>
    <dgm:cxn modelId="{5A378512-26BE-4A73-9592-BAD9BC64B8A9}" type="presOf" srcId="{A3A89E62-B78E-4083-B9C9-53C20997A294}" destId="{989EF86D-2FE1-4CC0-9491-75AEC286C446}" srcOrd="2" destOrd="0" presId="urn:microsoft.com/office/officeart/2005/8/layout/gear1"/>
    <dgm:cxn modelId="{9BECC9FC-24A3-4EAB-9874-955125BA13E4}" type="presOf" srcId="{A3A89E62-B78E-4083-B9C9-53C20997A294}" destId="{7F87A937-462D-4212-B82A-A857C90F61C5}" srcOrd="1" destOrd="0" presId="urn:microsoft.com/office/officeart/2005/8/layout/gear1"/>
    <dgm:cxn modelId="{074DFBBF-2059-4EAB-87BD-24C7357DB0BC}" type="presOf" srcId="{A3A89E62-B78E-4083-B9C9-53C20997A294}" destId="{90998EFF-866D-43AD-BDDE-F1FF0F1483FF}" srcOrd="3" destOrd="0" presId="urn:microsoft.com/office/officeart/2005/8/layout/gear1"/>
    <dgm:cxn modelId="{3BA36CC5-2204-4666-BC16-2EF802D5DC9A}" type="presOf" srcId="{08ED658E-FE64-45D9-A2AF-8111D44D3DEE}" destId="{CE86EA69-4D9B-4916-9A95-B205B0F60BCD}" srcOrd="2" destOrd="0" presId="urn:microsoft.com/office/officeart/2005/8/layout/gear1"/>
    <dgm:cxn modelId="{028FD29A-EA63-4C13-959B-C57E5F5A5B6E}" type="presOf" srcId="{24CB3112-60A0-44DF-A875-FF947B6A47E9}" destId="{8B2B9380-6A9F-4D76-8669-5FFE4B6014A4}" srcOrd="0" destOrd="0" presId="urn:microsoft.com/office/officeart/2005/8/layout/gear1"/>
    <dgm:cxn modelId="{83A9019E-809E-46BA-9C99-7D25B03033F1}" type="presOf" srcId="{FFB82C90-3C7F-46C0-8E88-262DBB0D778E}" destId="{26D46906-C32B-484A-8C1B-391812C0CFE5}" srcOrd="0" destOrd="0" presId="urn:microsoft.com/office/officeart/2005/8/layout/gear1"/>
    <dgm:cxn modelId="{37DEF00E-1379-4A93-A2C1-D26A7C4770FB}" type="presParOf" srcId="{8B2B9380-6A9F-4D76-8669-5FFE4B6014A4}" destId="{14816915-64F8-451E-9289-8B2F13B83919}" srcOrd="0" destOrd="0" presId="urn:microsoft.com/office/officeart/2005/8/layout/gear1"/>
    <dgm:cxn modelId="{FD35D696-DCB5-4D7A-AC7A-7BD585C8027F}" type="presParOf" srcId="{8B2B9380-6A9F-4D76-8669-5FFE4B6014A4}" destId="{288A1ED5-9DFC-4710-A401-0402C361C000}" srcOrd="1" destOrd="0" presId="urn:microsoft.com/office/officeart/2005/8/layout/gear1"/>
    <dgm:cxn modelId="{044F2093-D2AF-450F-A5CA-C22361DD1291}" type="presParOf" srcId="{8B2B9380-6A9F-4D76-8669-5FFE4B6014A4}" destId="{CE86EA69-4D9B-4916-9A95-B205B0F60BCD}" srcOrd="2" destOrd="0" presId="urn:microsoft.com/office/officeart/2005/8/layout/gear1"/>
    <dgm:cxn modelId="{0374C74E-C2A9-4B08-99BC-0E43CCA74A8E}" type="presParOf" srcId="{8B2B9380-6A9F-4D76-8669-5FFE4B6014A4}" destId="{DBA6465A-8F3D-4E8D-BE7D-9CDF8825A7D2}" srcOrd="3" destOrd="0" presId="urn:microsoft.com/office/officeart/2005/8/layout/gear1"/>
    <dgm:cxn modelId="{FCC3D546-8B4E-481D-9687-A7AA87A90E9D}" type="presParOf" srcId="{8B2B9380-6A9F-4D76-8669-5FFE4B6014A4}" destId="{CFF8E2E7-8A91-41C9-BB6C-D2D62C673032}" srcOrd="4" destOrd="0" presId="urn:microsoft.com/office/officeart/2005/8/layout/gear1"/>
    <dgm:cxn modelId="{33CFB37E-12C6-4638-8611-CD19C34EB771}" type="presParOf" srcId="{8B2B9380-6A9F-4D76-8669-5FFE4B6014A4}" destId="{E8FA0A92-DE57-41E4-B4AF-8E1239CD0FA6}" srcOrd="5" destOrd="0" presId="urn:microsoft.com/office/officeart/2005/8/layout/gear1"/>
    <dgm:cxn modelId="{C694943F-F809-4891-87A8-7115E2549777}" type="presParOf" srcId="{8B2B9380-6A9F-4D76-8669-5FFE4B6014A4}" destId="{18BC5666-D75E-4ECA-B379-7333A63132C8}" srcOrd="6" destOrd="0" presId="urn:microsoft.com/office/officeart/2005/8/layout/gear1"/>
    <dgm:cxn modelId="{3C87FAD7-BC09-4672-84A9-5107DFAE94FC}" type="presParOf" srcId="{8B2B9380-6A9F-4D76-8669-5FFE4B6014A4}" destId="{7F87A937-462D-4212-B82A-A857C90F61C5}" srcOrd="7" destOrd="0" presId="urn:microsoft.com/office/officeart/2005/8/layout/gear1"/>
    <dgm:cxn modelId="{617971A2-BBBD-4E78-AE11-09888003AFFD}" type="presParOf" srcId="{8B2B9380-6A9F-4D76-8669-5FFE4B6014A4}" destId="{989EF86D-2FE1-4CC0-9491-75AEC286C446}" srcOrd="8" destOrd="0" presId="urn:microsoft.com/office/officeart/2005/8/layout/gear1"/>
    <dgm:cxn modelId="{56371496-7ADB-41C6-B304-47D5D793B793}" type="presParOf" srcId="{8B2B9380-6A9F-4D76-8669-5FFE4B6014A4}" destId="{90998EFF-866D-43AD-BDDE-F1FF0F1483FF}" srcOrd="9" destOrd="0" presId="urn:microsoft.com/office/officeart/2005/8/layout/gear1"/>
    <dgm:cxn modelId="{76898E76-4D30-4583-91B6-0896C9238D53}" type="presParOf" srcId="{8B2B9380-6A9F-4D76-8669-5FFE4B6014A4}" destId="{3A0840A6-58E8-4D8D-97AA-F338B85B019F}" srcOrd="10" destOrd="0" presId="urn:microsoft.com/office/officeart/2005/8/layout/gear1"/>
    <dgm:cxn modelId="{F75C9EAC-0166-4022-86C5-C9280F961E86}" type="presParOf" srcId="{8B2B9380-6A9F-4D76-8669-5FFE4B6014A4}" destId="{71790781-B3BA-45C6-B6BA-6C69DE346C79}" srcOrd="11" destOrd="0" presId="urn:microsoft.com/office/officeart/2005/8/layout/gear1"/>
    <dgm:cxn modelId="{F4B42EA0-723B-4684-AF04-E3DBBCB03F5E}" type="presParOf" srcId="{8B2B9380-6A9F-4D76-8669-5FFE4B6014A4}" destId="{26D46906-C32B-484A-8C1B-391812C0CFE5}"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816915-64F8-451E-9289-8B2F13B83919}">
      <dsp:nvSpPr>
        <dsp:cNvPr id="0" name=""/>
        <dsp:cNvSpPr/>
      </dsp:nvSpPr>
      <dsp:spPr>
        <a:xfrm>
          <a:off x="2432302" y="1552278"/>
          <a:ext cx="2211700" cy="1802130"/>
        </a:xfrm>
        <a:prstGeom prst="gear9">
          <a:avLst/>
        </a:prstGeom>
        <a:solidFill>
          <a:srgbClr val="FF0000"/>
        </a:solidFill>
        <a:ln w="25400"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a:solidFill>
                <a:srgbClr val="FFFF00"/>
              </a:solidFill>
            </a:rPr>
            <a:t>Societal </a:t>
          </a:r>
          <a:r>
            <a:rPr lang="en-US" sz="2000" b="1" kern="1200" dirty="0" err="1">
              <a:solidFill>
                <a:srgbClr val="FFFF00"/>
              </a:solidFill>
            </a:rPr>
            <a:t>Behavioural</a:t>
          </a:r>
          <a:r>
            <a:rPr lang="en-US" sz="2000" b="1" kern="1200" dirty="0">
              <a:solidFill>
                <a:srgbClr val="FFFF00"/>
              </a:solidFill>
            </a:rPr>
            <a:t> change</a:t>
          </a:r>
        </a:p>
      </dsp:txBody>
      <dsp:txXfrm>
        <a:off x="2846341" y="1974418"/>
        <a:ext cx="1383622" cy="926332"/>
      </dsp:txXfrm>
    </dsp:sp>
    <dsp:sp modelId="{DBA6465A-8F3D-4E8D-BE7D-9CDF8825A7D2}">
      <dsp:nvSpPr>
        <dsp:cNvPr id="0" name=""/>
        <dsp:cNvSpPr/>
      </dsp:nvSpPr>
      <dsp:spPr>
        <a:xfrm>
          <a:off x="766758" y="1219199"/>
          <a:ext cx="2181599" cy="1616425"/>
        </a:xfrm>
        <a:prstGeom prst="gear6">
          <a:avLst/>
        </a:prstGeom>
        <a:solidFill>
          <a:srgbClr val="FF0000"/>
        </a:solidFill>
        <a:ln w="25400"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b="1" kern="1200" dirty="0">
              <a:solidFill>
                <a:srgbClr val="FFFF00"/>
              </a:solidFill>
            </a:rPr>
            <a:t>Child and Family Welfare and Justice Services</a:t>
          </a:r>
        </a:p>
      </dsp:txBody>
      <dsp:txXfrm>
        <a:off x="1255852" y="1628598"/>
        <a:ext cx="1203411" cy="797627"/>
      </dsp:txXfrm>
    </dsp:sp>
    <dsp:sp modelId="{18BC5666-D75E-4ECA-B379-7333A63132C8}">
      <dsp:nvSpPr>
        <dsp:cNvPr id="0" name=""/>
        <dsp:cNvSpPr/>
      </dsp:nvSpPr>
      <dsp:spPr>
        <a:xfrm rot="20700000">
          <a:off x="2059819" y="336308"/>
          <a:ext cx="1841108" cy="1457139"/>
        </a:xfrm>
        <a:prstGeom prst="gear6">
          <a:avLst/>
        </a:prstGeom>
        <a:solidFill>
          <a:srgbClr val="FF0000"/>
        </a:solidFill>
        <a:ln w="25400" cap="rnd" cmpd="sng" algn="ctr">
          <a:solidFill>
            <a:schemeClr val="accent2">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a:solidFill>
                <a:srgbClr val="FFFF00"/>
              </a:solidFill>
            </a:rPr>
            <a:t>Laws </a:t>
          </a:r>
          <a:r>
            <a:rPr lang="en-US" sz="1800" b="1" kern="1200" dirty="0">
              <a:solidFill>
                <a:srgbClr val="FFFF00"/>
              </a:solidFill>
            </a:rPr>
            <a:t>and</a:t>
          </a:r>
          <a:r>
            <a:rPr lang="en-US" sz="2000" b="1" kern="1200" dirty="0">
              <a:solidFill>
                <a:srgbClr val="FFFF00"/>
              </a:solidFill>
            </a:rPr>
            <a:t> policies</a:t>
          </a:r>
        </a:p>
      </dsp:txBody>
      <dsp:txXfrm rot="-20700000">
        <a:off x="2486402" y="633127"/>
        <a:ext cx="987942" cy="863501"/>
      </dsp:txXfrm>
    </dsp:sp>
    <dsp:sp modelId="{3A0840A6-58E8-4D8D-97AA-F338B85B019F}">
      <dsp:nvSpPr>
        <dsp:cNvPr id="0" name=""/>
        <dsp:cNvSpPr/>
      </dsp:nvSpPr>
      <dsp:spPr>
        <a:xfrm>
          <a:off x="2037203" y="1285875"/>
          <a:ext cx="3051429" cy="2306726"/>
        </a:xfrm>
        <a:prstGeom prst="circularArrow">
          <a:avLst>
            <a:gd name="adj1" fmla="val 4688"/>
            <a:gd name="adj2" fmla="val 299029"/>
            <a:gd name="adj3" fmla="val 2489472"/>
            <a:gd name="adj4" fmla="val 15920025"/>
            <a:gd name="adj5" fmla="val 5469"/>
          </a:avLst>
        </a:prstGeom>
        <a:solidFill>
          <a:srgbClr val="FFFF00"/>
        </a:solidFill>
        <a:ln>
          <a:noFill/>
        </a:ln>
        <a:effectLst/>
      </dsp:spPr>
      <dsp:style>
        <a:lnRef idx="0">
          <a:scrgbClr r="0" g="0" b="0"/>
        </a:lnRef>
        <a:fillRef idx="1">
          <a:scrgbClr r="0" g="0" b="0"/>
        </a:fillRef>
        <a:effectRef idx="1">
          <a:scrgbClr r="0" g="0" b="0"/>
        </a:effectRef>
        <a:fontRef idx="minor">
          <a:schemeClr val="lt1"/>
        </a:fontRef>
      </dsp:style>
    </dsp:sp>
    <dsp:sp modelId="{71790781-B3BA-45C6-B6BA-6C69DE346C79}">
      <dsp:nvSpPr>
        <dsp:cNvPr id="0" name=""/>
        <dsp:cNvSpPr/>
      </dsp:nvSpPr>
      <dsp:spPr>
        <a:xfrm rot="1420800">
          <a:off x="551019" y="1145594"/>
          <a:ext cx="2022724" cy="1675980"/>
        </a:xfrm>
        <a:prstGeom prst="leftCircularArrow">
          <a:avLst>
            <a:gd name="adj1" fmla="val 6452"/>
            <a:gd name="adj2" fmla="val 429999"/>
            <a:gd name="adj3" fmla="val 10489124"/>
            <a:gd name="adj4" fmla="val 14837806"/>
            <a:gd name="adj5" fmla="val 7527"/>
          </a:avLst>
        </a:prstGeom>
        <a:solidFill>
          <a:srgbClr val="FFFF00"/>
        </a:solidFill>
        <a:ln>
          <a:noFill/>
        </a:ln>
        <a:effectLst/>
      </dsp:spPr>
      <dsp:style>
        <a:lnRef idx="0">
          <a:scrgbClr r="0" g="0" b="0"/>
        </a:lnRef>
        <a:fillRef idx="1">
          <a:scrgbClr r="0" g="0" b="0"/>
        </a:fillRef>
        <a:effectRef idx="1">
          <a:scrgbClr r="0" g="0" b="0"/>
        </a:effectRef>
        <a:fontRef idx="minor">
          <a:schemeClr val="lt1"/>
        </a:fontRef>
      </dsp:style>
    </dsp:sp>
    <dsp:sp modelId="{26D46906-C32B-484A-8C1B-391812C0CFE5}">
      <dsp:nvSpPr>
        <dsp:cNvPr id="0" name=""/>
        <dsp:cNvSpPr/>
      </dsp:nvSpPr>
      <dsp:spPr>
        <a:xfrm rot="2166712">
          <a:off x="1946479" y="-55227"/>
          <a:ext cx="1807044" cy="1807044"/>
        </a:xfrm>
        <a:prstGeom prst="circularArrow">
          <a:avLst>
            <a:gd name="adj1" fmla="val 5984"/>
            <a:gd name="adj2" fmla="val 394124"/>
            <a:gd name="adj3" fmla="val 13313824"/>
            <a:gd name="adj4" fmla="val 10508221"/>
            <a:gd name="adj5" fmla="val 6981"/>
          </a:avLst>
        </a:prstGeom>
        <a:solidFill>
          <a:srgbClr val="FFFF00"/>
        </a:solidFill>
        <a:ln>
          <a:noFill/>
        </a:ln>
        <a:effectLst/>
      </dsp:spPr>
      <dsp:style>
        <a:lnRef idx="0">
          <a:scrgbClr r="0" g="0" b="0"/>
        </a:lnRef>
        <a:fillRef idx="1">
          <a:scrgbClr r="0" g="0" b="0"/>
        </a:fillRef>
        <a:effectRef idx="1">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D28AFE-5BD1-45A0-888C-CA5F0A4D8EF9}" type="datetimeFigureOut">
              <a:rPr lang="en-US" smtClean="0"/>
              <a:t>10/6/2022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8710A1-8B64-4440-ACE3-349ACEE2BDA5}" type="slidenum">
              <a:rPr lang="en-US" smtClean="0"/>
              <a:t>‹#›</a:t>
            </a:fld>
            <a:endParaRPr lang="en-US"/>
          </a:p>
        </p:txBody>
      </p:sp>
    </p:spTree>
    <p:extLst>
      <p:ext uri="{BB962C8B-B14F-4D97-AF65-F5344CB8AC3E}">
        <p14:creationId xmlns:p14="http://schemas.microsoft.com/office/powerpoint/2010/main" val="1457658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GB" dirty="0"/>
              <a:t>The most effective approach is to create a protective environment, where girls and boys are free from violence, exploitation, and unnecessary separation from family; and where laws, services, behaviours and practices minimize children’s vulnerability, address known risk factors, and strengthen children’s own resilience. In brief, a protective environment is made up of three things: </a:t>
            </a:r>
            <a:r>
              <a:rPr lang="en-GB" dirty="0" err="1"/>
              <a:t>i</a:t>
            </a:r>
            <a:r>
              <a:rPr lang="en-GB" dirty="0"/>
              <a:t>) good laws and policies; ii) strong child and family welfare and justice systems; and iii) processes of social, behavioural change. The combination of  these three components form a strong child protection system. </a:t>
            </a:r>
            <a:endParaRPr lang="en-US" dirty="0"/>
          </a:p>
          <a:p>
            <a:endParaRPr lang="en-US" dirty="0"/>
          </a:p>
        </p:txBody>
      </p:sp>
      <p:sp>
        <p:nvSpPr>
          <p:cNvPr id="4" name="Slide Number Placeholder 3"/>
          <p:cNvSpPr>
            <a:spLocks noGrp="1"/>
          </p:cNvSpPr>
          <p:nvPr>
            <p:ph type="sldNum" sz="quarter" idx="10"/>
          </p:nvPr>
        </p:nvSpPr>
        <p:spPr/>
        <p:txBody>
          <a:bodyPr/>
          <a:lstStyle/>
          <a:p>
            <a:fld id="{438F255C-71A4-4299-B6E7-A90DA85EE85D}" type="slidenum">
              <a:rPr lang="en-US" smtClean="0"/>
              <a:pPr/>
              <a:t>8</a:t>
            </a:fld>
            <a:endParaRPr lang="en-US"/>
          </a:p>
        </p:txBody>
      </p:sp>
    </p:spTree>
    <p:extLst>
      <p:ext uri="{BB962C8B-B14F-4D97-AF65-F5344CB8AC3E}">
        <p14:creationId xmlns:p14="http://schemas.microsoft.com/office/powerpoint/2010/main" val="491803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strengthen the system, the Government of Ghana has decided to develop a new Child Protection Policy framework and is aiming to have such framework ready before the end of the year 2013. Such Policy framework should inform the design of a child and family welfare service deliver system and juvenile justice system that draws on the strengths of existing community structures and traditions, and outlines a realistic, sustainable and culturally appropriate system based on a dynamic partnership between the formal system and communities.  </a:t>
            </a:r>
          </a:p>
          <a:p>
            <a:endParaRPr lang="en-US" dirty="0"/>
          </a:p>
        </p:txBody>
      </p:sp>
      <p:sp>
        <p:nvSpPr>
          <p:cNvPr id="4" name="Slide Number Placeholder 3"/>
          <p:cNvSpPr>
            <a:spLocks noGrp="1"/>
          </p:cNvSpPr>
          <p:nvPr>
            <p:ph type="sldNum" sz="quarter" idx="10"/>
          </p:nvPr>
        </p:nvSpPr>
        <p:spPr/>
        <p:txBody>
          <a:bodyPr/>
          <a:lstStyle/>
          <a:p>
            <a:fld id="{438F255C-71A4-4299-B6E7-A90DA85EE85D}" type="slidenum">
              <a:rPr lang="en-US" smtClean="0"/>
              <a:pPr/>
              <a:t>9</a:t>
            </a:fld>
            <a:endParaRPr lang="en-US"/>
          </a:p>
        </p:txBody>
      </p:sp>
    </p:spTree>
    <p:extLst>
      <p:ext uri="{BB962C8B-B14F-4D97-AF65-F5344CB8AC3E}">
        <p14:creationId xmlns:p14="http://schemas.microsoft.com/office/powerpoint/2010/main" val="1286045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a:defRPr sz="2400">
                <a:solidFill>
                  <a:schemeClr val="tx1"/>
                </a:solidFill>
                <a:latin typeface="Times" pitchFamily="18" charset="0"/>
              </a:defRPr>
            </a:lvl1pPr>
            <a:lvl2pPr marL="757066" indent="-291179">
              <a:defRPr sz="2400">
                <a:solidFill>
                  <a:schemeClr val="tx1"/>
                </a:solidFill>
                <a:latin typeface="Times" pitchFamily="18" charset="0"/>
              </a:defRPr>
            </a:lvl2pPr>
            <a:lvl3pPr marL="1164717" indent="-232943">
              <a:defRPr sz="2400">
                <a:solidFill>
                  <a:schemeClr val="tx1"/>
                </a:solidFill>
                <a:latin typeface="Times" pitchFamily="18" charset="0"/>
              </a:defRPr>
            </a:lvl3pPr>
            <a:lvl4pPr marL="1630604" indent="-232943">
              <a:defRPr sz="2400">
                <a:solidFill>
                  <a:schemeClr val="tx1"/>
                </a:solidFill>
                <a:latin typeface="Times" pitchFamily="18" charset="0"/>
              </a:defRPr>
            </a:lvl4pPr>
            <a:lvl5pPr marL="2096491" indent="-232943">
              <a:defRPr sz="2400">
                <a:solidFill>
                  <a:schemeClr val="tx1"/>
                </a:solidFill>
                <a:latin typeface="Times" pitchFamily="18" charset="0"/>
              </a:defRPr>
            </a:lvl5pPr>
            <a:lvl6pPr marL="2562377" indent="-232943" eaLnBrk="0" fontAlgn="base" hangingPunct="0">
              <a:spcBef>
                <a:spcPct val="0"/>
              </a:spcBef>
              <a:spcAft>
                <a:spcPct val="0"/>
              </a:spcAft>
              <a:defRPr sz="2400">
                <a:solidFill>
                  <a:schemeClr val="tx1"/>
                </a:solidFill>
                <a:latin typeface="Times" pitchFamily="18" charset="0"/>
              </a:defRPr>
            </a:lvl6pPr>
            <a:lvl7pPr marL="3028264" indent="-232943" eaLnBrk="0" fontAlgn="base" hangingPunct="0">
              <a:spcBef>
                <a:spcPct val="0"/>
              </a:spcBef>
              <a:spcAft>
                <a:spcPct val="0"/>
              </a:spcAft>
              <a:defRPr sz="2400">
                <a:solidFill>
                  <a:schemeClr val="tx1"/>
                </a:solidFill>
                <a:latin typeface="Times" pitchFamily="18" charset="0"/>
              </a:defRPr>
            </a:lvl7pPr>
            <a:lvl8pPr marL="3494151" indent="-232943" eaLnBrk="0" fontAlgn="base" hangingPunct="0">
              <a:spcBef>
                <a:spcPct val="0"/>
              </a:spcBef>
              <a:spcAft>
                <a:spcPct val="0"/>
              </a:spcAft>
              <a:defRPr sz="2400">
                <a:solidFill>
                  <a:schemeClr val="tx1"/>
                </a:solidFill>
                <a:latin typeface="Times" pitchFamily="18" charset="0"/>
              </a:defRPr>
            </a:lvl8pPr>
            <a:lvl9pPr marL="3960038" indent="-232943" eaLnBrk="0" fontAlgn="base" hangingPunct="0">
              <a:spcBef>
                <a:spcPct val="0"/>
              </a:spcBef>
              <a:spcAft>
                <a:spcPct val="0"/>
              </a:spcAft>
              <a:defRPr sz="2400">
                <a:solidFill>
                  <a:schemeClr val="tx1"/>
                </a:solidFill>
                <a:latin typeface="Times" pitchFamily="18" charset="0"/>
              </a:defRPr>
            </a:lvl9pPr>
          </a:lstStyle>
          <a:p>
            <a:fld id="{10560474-5832-4931-A8D1-7AEB7D29180D}" type="slidenum">
              <a:rPr lang="en-US" sz="1200" smtClean="0">
                <a:latin typeface="Times New Roman" pitchFamily="18" charset="0"/>
              </a:rPr>
              <a:pPr/>
              <a:t>10</a:t>
            </a:fld>
            <a:endParaRPr lang="en-US" sz="1200" dirty="0">
              <a:latin typeface="Times New Roman" pitchFamily="18"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xfrm>
            <a:off x="701040" y="4415790"/>
            <a:ext cx="5608320" cy="4183380"/>
          </a:xfrm>
          <a:noFill/>
        </p:spPr>
        <p:txBody>
          <a:bodyPr/>
          <a:lstStyle/>
          <a:p>
            <a:pPr eaLnBrk="1" hangingPunct="1"/>
            <a:endParaRPr lang="th-TH"/>
          </a:p>
        </p:txBody>
      </p:sp>
    </p:spTree>
    <p:extLst>
      <p:ext uri="{BB962C8B-B14F-4D97-AF65-F5344CB8AC3E}">
        <p14:creationId xmlns:p14="http://schemas.microsoft.com/office/powerpoint/2010/main" val="3081455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10/6/2022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CHILD PROTECTION IN GHANA</a:t>
            </a:r>
          </a:p>
        </p:txBody>
      </p:sp>
      <p:sp>
        <p:nvSpPr>
          <p:cNvPr id="3" name="Subtitle 2"/>
          <p:cNvSpPr>
            <a:spLocks noGrp="1"/>
          </p:cNvSpPr>
          <p:nvPr>
            <p:ph type="subTitle" idx="1"/>
          </p:nvPr>
        </p:nvSpPr>
        <p:spPr/>
        <p:txBody>
          <a:bodyPr/>
          <a:lstStyle/>
          <a:p>
            <a:r>
              <a:rPr lang="en-US" dirty="0"/>
              <a:t>BY DEPARTMENT OF CHILDREN </a:t>
            </a:r>
          </a:p>
        </p:txBody>
      </p:sp>
    </p:spTree>
    <p:extLst>
      <p:ext uri="{BB962C8B-B14F-4D97-AF65-F5344CB8AC3E}">
        <p14:creationId xmlns:p14="http://schemas.microsoft.com/office/powerpoint/2010/main" val="803942261"/>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 </a:t>
            </a:r>
          </a:p>
        </p:txBody>
      </p:sp>
      <p:sp>
        <p:nvSpPr>
          <p:cNvPr id="3" name="Content Placeholder 2"/>
          <p:cNvSpPr>
            <a:spLocks noGrp="1"/>
          </p:cNvSpPr>
          <p:nvPr>
            <p:ph idx="1"/>
          </p:nvPr>
        </p:nvSpPr>
        <p:spPr/>
        <p:txBody>
          <a:bodyPr>
            <a:normAutofit fontScale="85000" lnSpcReduction="20000"/>
          </a:bodyPr>
          <a:lstStyle/>
          <a:p>
            <a:r>
              <a:rPr lang="en-US" dirty="0"/>
              <a:t>What is child </a:t>
            </a:r>
            <a:r>
              <a:rPr lang="en-US" dirty="0" smtClean="0"/>
              <a:t>Protection</a:t>
            </a:r>
          </a:p>
          <a:p>
            <a:r>
              <a:rPr lang="en-US" dirty="0"/>
              <a:t>What does Child Protection seek to </a:t>
            </a:r>
            <a:r>
              <a:rPr lang="en-US" dirty="0" smtClean="0"/>
              <a:t>do</a:t>
            </a:r>
          </a:p>
          <a:p>
            <a:r>
              <a:rPr lang="en-US" dirty="0" smtClean="0"/>
              <a:t> </a:t>
            </a:r>
            <a:r>
              <a:rPr lang="en-US" dirty="0"/>
              <a:t>Child Protection is part of a broader concept of children’s right </a:t>
            </a:r>
            <a:endParaRPr lang="en-US" dirty="0" smtClean="0"/>
          </a:p>
          <a:p>
            <a:r>
              <a:rPr lang="en-US" dirty="0"/>
              <a:t>What are Child Protection Violations?</a:t>
            </a:r>
          </a:p>
          <a:p>
            <a:r>
              <a:rPr lang="en-US" dirty="0"/>
              <a:t>Child protection issues</a:t>
            </a:r>
          </a:p>
          <a:p>
            <a:r>
              <a:rPr lang="en-US" dirty="0"/>
              <a:t>What constitutes child </a:t>
            </a:r>
            <a:r>
              <a:rPr lang="en-US" dirty="0" smtClean="0"/>
              <a:t>protection system </a:t>
            </a:r>
            <a:endParaRPr lang="en-US" dirty="0"/>
          </a:p>
          <a:p>
            <a:r>
              <a:rPr lang="en-US" dirty="0"/>
              <a:t>What is child protection made up of </a:t>
            </a:r>
          </a:p>
          <a:p>
            <a:r>
              <a:rPr lang="en-US" dirty="0"/>
              <a:t>What does child protection requires </a:t>
            </a:r>
          </a:p>
          <a:p>
            <a:r>
              <a:rPr lang="en-US" dirty="0"/>
              <a:t>Child protection laws and </a:t>
            </a:r>
            <a:r>
              <a:rPr lang="en-US" dirty="0" smtClean="0"/>
              <a:t>policies</a:t>
            </a:r>
          </a:p>
          <a:p>
            <a:r>
              <a:rPr lang="en-US" dirty="0"/>
              <a:t>Social Behavioral Change </a:t>
            </a:r>
            <a:endParaRPr lang="en-US" dirty="0" smtClean="0"/>
          </a:p>
          <a:p>
            <a:r>
              <a:rPr lang="en-US" dirty="0" smtClean="0"/>
              <a:t>Coordinating </a:t>
            </a:r>
            <a:r>
              <a:rPr lang="en-US" dirty="0"/>
              <a:t>structures</a:t>
            </a:r>
          </a:p>
          <a:p>
            <a:r>
              <a:rPr lang="en-US" dirty="0" smtClean="0"/>
              <a:t>Challenges </a:t>
            </a:r>
            <a:endParaRPr lang="en-US" dirty="0"/>
          </a:p>
          <a:p>
            <a:endParaRPr lang="en-US" dirty="0"/>
          </a:p>
          <a:p>
            <a:endParaRPr lang="en-US" dirty="0"/>
          </a:p>
          <a:p>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239974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child Protection</a:t>
            </a:r>
            <a:br>
              <a:rPr lang="en-US" dirty="0"/>
            </a:br>
            <a:endParaRPr lang="en-US" dirty="0"/>
          </a:p>
        </p:txBody>
      </p:sp>
      <p:sp>
        <p:nvSpPr>
          <p:cNvPr id="3" name="Content Placeholder 2"/>
          <p:cNvSpPr>
            <a:spLocks noGrp="1"/>
          </p:cNvSpPr>
          <p:nvPr>
            <p:ph idx="1"/>
          </p:nvPr>
        </p:nvSpPr>
        <p:spPr/>
        <p:txBody>
          <a:bodyPr/>
          <a:lstStyle/>
          <a:p>
            <a:r>
              <a:rPr lang="en-US" dirty="0" smtClean="0"/>
              <a:t>Child protection is the term used to describe the philosophies, policies, standards, strategies, guidelines and procedures to protect from all forms of intentional and un-intentional harm</a:t>
            </a:r>
            <a:endParaRPr lang="en-US" dirty="0"/>
          </a:p>
        </p:txBody>
      </p:sp>
    </p:spTree>
    <p:extLst>
      <p:ext uri="{BB962C8B-B14F-4D97-AF65-F5344CB8AC3E}">
        <p14:creationId xmlns:p14="http://schemas.microsoft.com/office/powerpoint/2010/main" val="2420925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Child Protection seek to do </a:t>
            </a:r>
            <a:endParaRPr lang="en-US" dirty="0"/>
          </a:p>
        </p:txBody>
      </p:sp>
      <p:sp>
        <p:nvSpPr>
          <p:cNvPr id="3" name="Content Placeholder 2"/>
          <p:cNvSpPr>
            <a:spLocks noGrp="1"/>
          </p:cNvSpPr>
          <p:nvPr>
            <p:ph idx="1"/>
          </p:nvPr>
        </p:nvSpPr>
        <p:spPr/>
        <p:txBody>
          <a:bodyPr/>
          <a:lstStyle/>
          <a:p>
            <a:r>
              <a:rPr lang="en-US" dirty="0" smtClean="0"/>
              <a:t>Child  protection seeks to guarantee the right of all children to a life free from violence, abuse and neglect</a:t>
            </a:r>
            <a:endParaRPr lang="en-US" dirty="0"/>
          </a:p>
        </p:txBody>
      </p:sp>
    </p:spTree>
    <p:extLst>
      <p:ext uri="{BB962C8B-B14F-4D97-AF65-F5344CB8AC3E}">
        <p14:creationId xmlns:p14="http://schemas.microsoft.com/office/powerpoint/2010/main" val="1318123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Child Protection is part of a broader concept of children’s right </a:t>
            </a:r>
            <a:endParaRPr lang="en-US" dirty="0"/>
          </a:p>
        </p:txBody>
      </p:sp>
      <p:sp>
        <p:nvSpPr>
          <p:cNvPr id="3" name="Content Placeholder 2"/>
          <p:cNvSpPr>
            <a:spLocks noGrp="1"/>
          </p:cNvSpPr>
          <p:nvPr>
            <p:ph idx="1"/>
          </p:nvPr>
        </p:nvSpPr>
        <p:spPr/>
        <p:txBody>
          <a:bodyPr/>
          <a:lstStyle/>
          <a:p>
            <a:r>
              <a:rPr lang="en-US" dirty="0" smtClean="0"/>
              <a:t>Under CRC , all children have the right to be protected from all forms of child abuse, neglect, exploitation and violence</a:t>
            </a:r>
          </a:p>
          <a:p>
            <a:r>
              <a:rPr lang="en-US" dirty="0" smtClean="0"/>
              <a:t>Children’s Right are broader than child protection</a:t>
            </a:r>
          </a:p>
          <a:p>
            <a:r>
              <a:rPr lang="en-US" dirty="0" smtClean="0"/>
              <a:t>There are links between child protection and other rights of children survival, development and participation</a:t>
            </a:r>
            <a:endParaRPr lang="en-US" dirty="0"/>
          </a:p>
        </p:txBody>
      </p:sp>
    </p:spTree>
    <p:extLst>
      <p:ext uri="{BB962C8B-B14F-4D97-AF65-F5344CB8AC3E}">
        <p14:creationId xmlns:p14="http://schemas.microsoft.com/office/powerpoint/2010/main" val="4192161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Child Protection Violations?</a:t>
            </a:r>
            <a:endParaRPr lang="en-US" dirty="0"/>
          </a:p>
        </p:txBody>
      </p:sp>
      <p:sp>
        <p:nvSpPr>
          <p:cNvPr id="3" name="Content Placeholder 2"/>
          <p:cNvSpPr>
            <a:spLocks noGrp="1"/>
          </p:cNvSpPr>
          <p:nvPr>
            <p:ph idx="1"/>
          </p:nvPr>
        </p:nvSpPr>
        <p:spPr/>
        <p:txBody>
          <a:bodyPr/>
          <a:lstStyle/>
          <a:p>
            <a:r>
              <a:rPr lang="en-US" dirty="0" smtClean="0"/>
              <a:t>Child protection violations is any act of abuse, neglect and exploitation by a person or institutions that deprives the child of safety</a:t>
            </a:r>
          </a:p>
          <a:p>
            <a:r>
              <a:rPr lang="en-US" dirty="0" smtClean="0"/>
              <a:t>Key factors underlying  child protection violations include poverty, societal norms and weakness of protective structures/ systems </a:t>
            </a:r>
            <a:endParaRPr lang="en-US" dirty="0"/>
          </a:p>
        </p:txBody>
      </p:sp>
    </p:spTree>
    <p:extLst>
      <p:ext uri="{BB962C8B-B14F-4D97-AF65-F5344CB8AC3E}">
        <p14:creationId xmlns:p14="http://schemas.microsoft.com/office/powerpoint/2010/main" val="3253013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Child Protection Issues in Ghana </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Child protection issues in Ghana are </a:t>
            </a:r>
          </a:p>
          <a:p>
            <a:r>
              <a:rPr lang="en-US" dirty="0"/>
              <a:t>corporal punishment , </a:t>
            </a:r>
          </a:p>
          <a:p>
            <a:r>
              <a:rPr lang="en-US" dirty="0"/>
              <a:t>Teenage pregnancy, </a:t>
            </a:r>
          </a:p>
          <a:p>
            <a:r>
              <a:rPr lang="en-US" dirty="0"/>
              <a:t>child trafficking,</a:t>
            </a:r>
          </a:p>
          <a:p>
            <a:r>
              <a:rPr lang="en-US" dirty="0"/>
              <a:t> child abuse, </a:t>
            </a:r>
          </a:p>
          <a:p>
            <a:r>
              <a:rPr lang="en-US" dirty="0"/>
              <a:t>child neglect, </a:t>
            </a:r>
          </a:p>
          <a:p>
            <a:r>
              <a:rPr lang="en-US" dirty="0"/>
              <a:t>child marriage , </a:t>
            </a:r>
          </a:p>
          <a:p>
            <a:r>
              <a:rPr lang="en-US" dirty="0"/>
              <a:t>child </a:t>
            </a:r>
            <a:r>
              <a:rPr lang="en-US" dirty="0" err="1"/>
              <a:t>labour</a:t>
            </a:r>
            <a:r>
              <a:rPr lang="en-US" dirty="0"/>
              <a:t> , </a:t>
            </a:r>
          </a:p>
          <a:p>
            <a:r>
              <a:rPr lang="en-US" dirty="0"/>
              <a:t>Child online abuse</a:t>
            </a:r>
          </a:p>
          <a:p>
            <a:r>
              <a:rPr lang="en-US" dirty="0"/>
              <a:t>lack of access to justice; </a:t>
            </a:r>
          </a:p>
          <a:p>
            <a:r>
              <a:rPr lang="en-US" dirty="0"/>
              <a:t>Unnecessary institutionalization</a:t>
            </a:r>
          </a:p>
          <a:p>
            <a:endParaRPr lang="en-US" dirty="0"/>
          </a:p>
        </p:txBody>
      </p:sp>
    </p:spTree>
    <p:extLst>
      <p:ext uri="{BB962C8B-B14F-4D97-AF65-F5344CB8AC3E}">
        <p14:creationId xmlns:p14="http://schemas.microsoft.com/office/powerpoint/2010/main" val="2790980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9732" y="216430"/>
            <a:ext cx="8596668" cy="871470"/>
          </a:xfrm>
        </p:spPr>
        <p:txBody>
          <a:bodyPr>
            <a:normAutofit fontScale="90000"/>
          </a:bodyPr>
          <a:lstStyle/>
          <a:p>
            <a:r>
              <a:rPr lang="en-US" b="1" dirty="0">
                <a:ea typeface="ＭＳ Ｐゴシック" pitchFamily="34" charset="-128"/>
              </a:rPr>
              <a:t>What constitute an effective Child Protection system? </a:t>
            </a:r>
          </a:p>
        </p:txBody>
      </p:sp>
      <p:graphicFrame>
        <p:nvGraphicFramePr>
          <p:cNvPr id="5" name="Diagram 4"/>
          <p:cNvGraphicFramePr/>
          <p:nvPr>
            <p:extLst>
              <p:ext uri="{D42A27DB-BD31-4B8C-83A1-F6EECF244321}">
                <p14:modId xmlns:p14="http://schemas.microsoft.com/office/powerpoint/2010/main" val="1102582564"/>
              </p:ext>
            </p:extLst>
          </p:nvPr>
        </p:nvGraphicFramePr>
        <p:xfrm>
          <a:off x="1066800" y="1424519"/>
          <a:ext cx="5638800" cy="3276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Right Brace 9"/>
          <p:cNvSpPr/>
          <p:nvPr/>
        </p:nvSpPr>
        <p:spPr>
          <a:xfrm>
            <a:off x="6248400" y="1447800"/>
            <a:ext cx="1066800" cy="3429000"/>
          </a:xfrm>
          <a:prstGeom prst="rightBrace">
            <a:avLst/>
          </a:prstGeom>
          <a:noFill/>
          <a:effectLst>
            <a:outerShdw blurRad="50800" dist="38100" dir="8100000" algn="tr"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p:cNvSpPr txBox="1"/>
          <p:nvPr/>
        </p:nvSpPr>
        <p:spPr>
          <a:xfrm>
            <a:off x="7623220" y="1371231"/>
            <a:ext cx="1981200" cy="3416320"/>
          </a:xfrm>
          <a:prstGeom prst="rect">
            <a:avLst/>
          </a:prstGeom>
          <a:solidFill>
            <a:schemeClr val="bg1">
              <a:lumMod val="85000"/>
            </a:schemeClr>
          </a:solidFill>
        </p:spPr>
        <p:txBody>
          <a:bodyPr wrap="square" rtlCol="0">
            <a:spAutoFit/>
          </a:bodyPr>
          <a:lstStyle/>
          <a:p>
            <a:r>
              <a:rPr lang="en-US" dirty="0"/>
              <a:t>1. Working together, the three elements form a strong </a:t>
            </a:r>
            <a:r>
              <a:rPr lang="en-US" b="1" dirty="0"/>
              <a:t>child protection system </a:t>
            </a:r>
            <a:r>
              <a:rPr lang="en-US" dirty="0"/>
              <a:t>that effectively prevents  and keeps children safe from </a:t>
            </a:r>
            <a:r>
              <a:rPr lang="en-US" b="1" dirty="0"/>
              <a:t>violence, abuse and exploitation</a:t>
            </a:r>
          </a:p>
        </p:txBody>
      </p:sp>
      <p:sp>
        <p:nvSpPr>
          <p:cNvPr id="3" name="TextBox 2"/>
          <p:cNvSpPr txBox="1"/>
          <p:nvPr/>
        </p:nvSpPr>
        <p:spPr>
          <a:xfrm>
            <a:off x="495300" y="5401614"/>
            <a:ext cx="1981200" cy="369332"/>
          </a:xfrm>
          <a:prstGeom prst="rect">
            <a:avLst/>
          </a:prstGeom>
          <a:solidFill>
            <a:srgbClr val="FFC000"/>
          </a:solidFill>
        </p:spPr>
        <p:txBody>
          <a:bodyPr wrap="square" rtlCol="0">
            <a:spAutoFit/>
          </a:bodyPr>
          <a:lstStyle/>
          <a:p>
            <a:r>
              <a:rPr lang="en-US" dirty="0"/>
              <a:t>Social Protection</a:t>
            </a:r>
          </a:p>
        </p:txBody>
      </p:sp>
      <p:sp>
        <p:nvSpPr>
          <p:cNvPr id="8" name="TextBox 7"/>
          <p:cNvSpPr txBox="1"/>
          <p:nvPr/>
        </p:nvSpPr>
        <p:spPr>
          <a:xfrm>
            <a:off x="5361904" y="5413988"/>
            <a:ext cx="1981200" cy="369332"/>
          </a:xfrm>
          <a:prstGeom prst="rect">
            <a:avLst/>
          </a:prstGeom>
          <a:solidFill>
            <a:srgbClr val="FFC000"/>
          </a:solidFill>
        </p:spPr>
        <p:txBody>
          <a:bodyPr wrap="square" rtlCol="0">
            <a:spAutoFit/>
          </a:bodyPr>
          <a:lstStyle/>
          <a:p>
            <a:r>
              <a:rPr lang="en-US" dirty="0"/>
              <a:t>Education system </a:t>
            </a:r>
          </a:p>
        </p:txBody>
      </p:sp>
      <p:sp>
        <p:nvSpPr>
          <p:cNvPr id="9" name="TextBox 8"/>
          <p:cNvSpPr txBox="1"/>
          <p:nvPr/>
        </p:nvSpPr>
        <p:spPr>
          <a:xfrm>
            <a:off x="2895600" y="5379261"/>
            <a:ext cx="1981200" cy="369332"/>
          </a:xfrm>
          <a:prstGeom prst="rect">
            <a:avLst/>
          </a:prstGeom>
          <a:solidFill>
            <a:srgbClr val="FFC000"/>
          </a:solidFill>
        </p:spPr>
        <p:txBody>
          <a:bodyPr wrap="square" rtlCol="0">
            <a:spAutoFit/>
          </a:bodyPr>
          <a:lstStyle/>
          <a:p>
            <a:r>
              <a:rPr lang="en-US" dirty="0"/>
              <a:t>Health system</a:t>
            </a:r>
          </a:p>
        </p:txBody>
      </p:sp>
      <p:sp>
        <p:nvSpPr>
          <p:cNvPr id="7" name="Right Brace 6"/>
          <p:cNvSpPr/>
          <p:nvPr/>
        </p:nvSpPr>
        <p:spPr>
          <a:xfrm rot="16200000">
            <a:off x="3200400" y="1964775"/>
            <a:ext cx="914400" cy="655903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TextBox 12"/>
          <p:cNvSpPr txBox="1"/>
          <p:nvPr/>
        </p:nvSpPr>
        <p:spPr>
          <a:xfrm>
            <a:off x="699732" y="5948552"/>
            <a:ext cx="6493546" cy="923330"/>
          </a:xfrm>
          <a:prstGeom prst="rect">
            <a:avLst/>
          </a:prstGeom>
          <a:solidFill>
            <a:schemeClr val="bg1">
              <a:lumMod val="85000"/>
            </a:schemeClr>
          </a:solidFill>
        </p:spPr>
        <p:txBody>
          <a:bodyPr wrap="square" rtlCol="0">
            <a:spAutoFit/>
          </a:bodyPr>
          <a:lstStyle/>
          <a:p>
            <a:r>
              <a:rPr lang="en-US" dirty="0"/>
              <a:t>2. There are important links to be made between the Child Protection system and social protection, health and education systems.</a:t>
            </a:r>
            <a:endParaRPr lang="en-US" b="1" dirty="0"/>
          </a:p>
        </p:txBody>
      </p:sp>
    </p:spTree>
    <p:extLst>
      <p:ext uri="{BB962C8B-B14F-4D97-AF65-F5344CB8AC3E}">
        <p14:creationId xmlns:p14="http://schemas.microsoft.com/office/powerpoint/2010/main" val="2140970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04045"/>
          </a:xfrm>
        </p:spPr>
        <p:txBody>
          <a:bodyPr>
            <a:normAutofit fontScale="90000"/>
          </a:bodyPr>
          <a:lstStyle/>
          <a:p>
            <a:r>
              <a:rPr lang="en-US" b="1" dirty="0">
                <a:ea typeface="ＭＳ Ｐゴシック" pitchFamily="34" charset="-128"/>
              </a:rPr>
              <a:t>Child Protection is made up of Child and Family Welfare and Child Justice</a:t>
            </a:r>
          </a:p>
        </p:txBody>
      </p:sp>
      <p:grpSp>
        <p:nvGrpSpPr>
          <p:cNvPr id="6" name="Group 5"/>
          <p:cNvGrpSpPr/>
          <p:nvPr/>
        </p:nvGrpSpPr>
        <p:grpSpPr>
          <a:xfrm>
            <a:off x="831760" y="1990859"/>
            <a:ext cx="7772400" cy="3505200"/>
            <a:chOff x="0" y="0"/>
            <a:chExt cx="4813935" cy="2971973"/>
          </a:xfrm>
        </p:grpSpPr>
        <p:grpSp>
          <p:nvGrpSpPr>
            <p:cNvPr id="7" name="Group 6"/>
            <p:cNvGrpSpPr/>
            <p:nvPr/>
          </p:nvGrpSpPr>
          <p:grpSpPr>
            <a:xfrm>
              <a:off x="0" y="0"/>
              <a:ext cx="4813935" cy="2012315"/>
              <a:chOff x="0" y="0"/>
              <a:chExt cx="8210550" cy="3948793"/>
            </a:xfrm>
          </p:grpSpPr>
          <p:sp>
            <p:nvSpPr>
              <p:cNvPr id="9" name="Oval 8"/>
              <p:cNvSpPr/>
              <p:nvPr/>
            </p:nvSpPr>
            <p:spPr>
              <a:xfrm>
                <a:off x="0" y="0"/>
                <a:ext cx="8210550" cy="3948793"/>
              </a:xfrm>
              <a:prstGeom prst="ellipse">
                <a:avLst/>
              </a:prstGeom>
              <a:solidFill>
                <a:schemeClr val="accent2">
                  <a:lumMod val="20000"/>
                  <a:lumOff val="80000"/>
                </a:schemeClr>
              </a:solidFill>
              <a:ln>
                <a:solidFill>
                  <a:srgbClr val="FFFF00"/>
                </a:solidFill>
              </a:ln>
            </p:spPr>
            <p:style>
              <a:lnRef idx="2">
                <a:schemeClr val="accent2"/>
              </a:lnRef>
              <a:fillRef idx="1">
                <a:schemeClr val="lt1"/>
              </a:fillRef>
              <a:effectRef idx="0">
                <a:schemeClr val="accent2"/>
              </a:effectRef>
              <a:fontRef idx="minor">
                <a:schemeClr val="dk1"/>
              </a:fontRef>
            </p:style>
            <p:txBody>
              <a:bodyPr rtlCol="0" anchor="ctr"/>
              <a:lstStyle/>
              <a:p>
                <a:pPr algn="ctr" fontAlgn="base"/>
                <a:r>
                  <a:rPr lang="en-US" sz="1200" b="1">
                    <a:ln w="17996" cap="flat" cmpd="sng" algn="ctr">
                      <a:solidFill>
                        <a:srgbClr val="D73A36"/>
                      </a:solidFill>
                      <a:prstDash val="solid"/>
                      <a:miter lim="100000"/>
                    </a:ln>
                    <a:noFill/>
                    <a:effectLst>
                      <a:outerShdw blurRad="25527" dist="22987" dir="7020000" algn="tl">
                        <a:srgbClr val="000000">
                          <a:alpha val="50000"/>
                        </a:srgbClr>
                      </a:outerShdw>
                    </a:effectLst>
                    <a:ea typeface="Times New Roman"/>
                    <a:cs typeface="Times New Roman"/>
                  </a:rPr>
                  <a:t>ChC</a:t>
                </a:r>
                <a:endParaRPr lang="en-US" sz="1200">
                  <a:latin typeface="Times New Roman"/>
                  <a:ea typeface="Times New Roman"/>
                </a:endParaRPr>
              </a:p>
            </p:txBody>
          </p:sp>
          <p:sp>
            <p:nvSpPr>
              <p:cNvPr id="10" name="Oval 9"/>
              <p:cNvSpPr/>
              <p:nvPr/>
            </p:nvSpPr>
            <p:spPr>
              <a:xfrm>
                <a:off x="1603169" y="819398"/>
                <a:ext cx="2952750" cy="2500993"/>
              </a:xfrm>
              <a:prstGeom prst="ellipse">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fontAlgn="base"/>
                <a:r>
                  <a:rPr lang="en-US" sz="2000" b="1" dirty="0">
                    <a:solidFill>
                      <a:srgbClr val="FF0000"/>
                    </a:solidFill>
                    <a:latin typeface="Arial"/>
                    <a:ea typeface="Times New Roman"/>
                  </a:rPr>
                  <a:t>Child and Family Welfare</a:t>
                </a:r>
                <a:endParaRPr lang="en-US" sz="2000" dirty="0">
                  <a:solidFill>
                    <a:srgbClr val="FF0000"/>
                  </a:solidFill>
                  <a:latin typeface="Times New Roman"/>
                  <a:ea typeface="Times New Roman"/>
                </a:endParaRPr>
              </a:p>
            </p:txBody>
          </p:sp>
          <p:sp>
            <p:nvSpPr>
              <p:cNvPr id="11" name="Oval 10"/>
              <p:cNvSpPr/>
              <p:nvPr/>
            </p:nvSpPr>
            <p:spPr>
              <a:xfrm>
                <a:off x="4132613" y="819398"/>
                <a:ext cx="2941864" cy="2500993"/>
              </a:xfrm>
              <a:prstGeom prst="ellipse">
                <a:avLst/>
              </a:prstGeom>
              <a:solidFill>
                <a:srgbClr val="FFC000"/>
              </a:solidFill>
            </p:spPr>
            <p:style>
              <a:lnRef idx="1">
                <a:schemeClr val="accent1"/>
              </a:lnRef>
              <a:fillRef idx="3">
                <a:schemeClr val="accent1"/>
              </a:fillRef>
              <a:effectRef idx="2">
                <a:schemeClr val="accent1"/>
              </a:effectRef>
              <a:fontRef idx="minor">
                <a:schemeClr val="lt1"/>
              </a:fontRef>
            </p:style>
            <p:txBody>
              <a:bodyPr rtlCol="0" anchor="ctr"/>
              <a:lstStyle/>
              <a:p>
                <a:pPr algn="ctr" fontAlgn="base"/>
                <a:r>
                  <a:rPr lang="en-US" sz="2000" b="1" dirty="0">
                    <a:solidFill>
                      <a:srgbClr val="FF0000"/>
                    </a:solidFill>
                    <a:latin typeface="Arial"/>
                    <a:ea typeface="Times New Roman"/>
                  </a:rPr>
                  <a:t>Child Justice</a:t>
                </a:r>
                <a:endParaRPr lang="en-US" sz="2000" dirty="0">
                  <a:solidFill>
                    <a:srgbClr val="FF0000"/>
                  </a:solidFill>
                  <a:latin typeface="Times New Roman"/>
                  <a:ea typeface="Times New Roman"/>
                </a:endParaRPr>
              </a:p>
            </p:txBody>
          </p:sp>
        </p:grpSp>
        <p:sp>
          <p:nvSpPr>
            <p:cNvPr id="8" name="Text Box 10"/>
            <p:cNvSpPr txBox="1"/>
            <p:nvPr/>
          </p:nvSpPr>
          <p:spPr>
            <a:xfrm>
              <a:off x="148871" y="1873635"/>
              <a:ext cx="4548249" cy="1098338"/>
            </a:xfrm>
            <a:prstGeom prst="rect">
              <a:avLst/>
            </a:prstGeom>
            <a:solidFill>
              <a:srgbClr val="00B0F0"/>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US" sz="2000" b="1" dirty="0">
                  <a:solidFill>
                    <a:schemeClr val="bg1"/>
                  </a:solidFill>
                  <a:latin typeface="+mj-lt"/>
                  <a:ea typeface="Times"/>
                </a:rPr>
                <a:t>The Child and Family Welfare and Justice for Children Policies was designed to enhance  child and family welfare service delivery system and juvenile justice system  that effectively prevents, protects and respond to the  child protection abuses</a:t>
              </a:r>
              <a:endParaRPr lang="en-US" sz="2000" dirty="0">
                <a:solidFill>
                  <a:schemeClr val="bg1"/>
                </a:solidFill>
                <a:latin typeface="+mj-lt"/>
                <a:ea typeface="Times"/>
              </a:endParaRPr>
            </a:p>
          </p:txBody>
        </p:sp>
      </p:grpSp>
    </p:spTree>
    <p:extLst>
      <p:ext uri="{BB962C8B-B14F-4D97-AF65-F5344CB8AC3E}">
        <p14:creationId xmlns:p14="http://schemas.microsoft.com/office/powerpoint/2010/main" val="135232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Oval 2"/>
          <p:cNvSpPr>
            <a:spLocks noChangeArrowheads="1"/>
          </p:cNvSpPr>
          <p:nvPr/>
        </p:nvSpPr>
        <p:spPr bwMode="auto">
          <a:xfrm>
            <a:off x="4492397" y="2910242"/>
            <a:ext cx="2140409" cy="1882337"/>
          </a:xfrm>
          <a:prstGeom prst="ellipse">
            <a:avLst/>
          </a:prstGeom>
          <a:solidFill>
            <a:srgbClr val="FF6969"/>
          </a:solidFill>
          <a:ln w="28575">
            <a:solidFill>
              <a:srgbClr val="800000"/>
            </a:solidFill>
            <a:round/>
            <a:headEnd/>
            <a:tailEnd/>
          </a:ln>
        </p:spPr>
        <p:txBody>
          <a:bodyPr/>
          <a:lstStyle/>
          <a:p>
            <a:pPr eaLnBrk="1" hangingPunct="1"/>
            <a:endParaRPr lang="th-TH">
              <a:latin typeface="Arial" charset="0"/>
              <a:cs typeface="Arial" charset="0"/>
            </a:endParaRPr>
          </a:p>
        </p:txBody>
      </p:sp>
      <p:sp>
        <p:nvSpPr>
          <p:cNvPr id="19459" name="Oval 3"/>
          <p:cNvSpPr>
            <a:spLocks noChangeArrowheads="1"/>
          </p:cNvSpPr>
          <p:nvPr/>
        </p:nvSpPr>
        <p:spPr bwMode="auto">
          <a:xfrm>
            <a:off x="4989408" y="3321718"/>
            <a:ext cx="1106593" cy="1174083"/>
          </a:xfrm>
          <a:prstGeom prst="ellipse">
            <a:avLst/>
          </a:prstGeom>
          <a:solidFill>
            <a:srgbClr val="FF9999"/>
          </a:solidFill>
          <a:ln w="19050">
            <a:solidFill>
              <a:srgbClr val="800000"/>
            </a:solidFill>
            <a:round/>
            <a:headEnd/>
            <a:tailEnd/>
          </a:ln>
        </p:spPr>
        <p:txBody>
          <a:bodyPr/>
          <a:lstStyle/>
          <a:p>
            <a:endParaRPr lang="en-US"/>
          </a:p>
        </p:txBody>
      </p:sp>
      <p:sp>
        <p:nvSpPr>
          <p:cNvPr id="19460" name="Oval 4"/>
          <p:cNvSpPr>
            <a:spLocks noChangeArrowheads="1"/>
          </p:cNvSpPr>
          <p:nvPr/>
        </p:nvSpPr>
        <p:spPr bwMode="auto">
          <a:xfrm>
            <a:off x="5219701" y="3509994"/>
            <a:ext cx="685801" cy="381001"/>
          </a:xfrm>
          <a:prstGeom prst="ellipse">
            <a:avLst/>
          </a:prstGeom>
          <a:solidFill>
            <a:srgbClr val="FF0000"/>
          </a:solidFill>
          <a:ln w="9525">
            <a:solidFill>
              <a:srgbClr val="000000"/>
            </a:solidFill>
            <a:round/>
            <a:headEnd/>
            <a:tailEnd/>
          </a:ln>
        </p:spPr>
        <p:txBody>
          <a:bodyPr/>
          <a:lstStyle/>
          <a:p>
            <a:endParaRPr lang="en-US"/>
          </a:p>
        </p:txBody>
      </p:sp>
      <p:sp>
        <p:nvSpPr>
          <p:cNvPr id="19461" name="WordArt 5"/>
          <p:cNvSpPr>
            <a:spLocks noChangeArrowheads="1" noChangeShapeType="1" noTextEdit="1"/>
          </p:cNvSpPr>
          <p:nvPr/>
        </p:nvSpPr>
        <p:spPr bwMode="auto">
          <a:xfrm>
            <a:off x="4824730" y="3177442"/>
            <a:ext cx="1475740" cy="671763"/>
          </a:xfrm>
          <a:prstGeom prst="rect">
            <a:avLst/>
          </a:prstGeom>
        </p:spPr>
        <p:txBody>
          <a:bodyPr spcFirstLastPara="1" wrap="none" fromWordArt="1">
            <a:prstTxWarp prst="textArchUp">
              <a:avLst>
                <a:gd name="adj" fmla="val 10679424"/>
              </a:avLst>
            </a:prstTxWarp>
          </a:bodyPr>
          <a:lstStyle/>
          <a:p>
            <a:pPr algn="ctr"/>
            <a:r>
              <a:rPr lang="en-US" sz="3600" kern="10" dirty="0">
                <a:ln w="9525">
                  <a:solidFill>
                    <a:srgbClr val="000000"/>
                  </a:solidFill>
                  <a:round/>
                  <a:headEnd/>
                  <a:tailEnd/>
                </a:ln>
                <a:solidFill>
                  <a:srgbClr val="000000"/>
                </a:solidFill>
                <a:latin typeface="Comic Sans MS"/>
              </a:rPr>
              <a:t>Community &amp; Peers</a:t>
            </a:r>
          </a:p>
        </p:txBody>
      </p:sp>
      <p:sp>
        <p:nvSpPr>
          <p:cNvPr id="19462" name="WordArt 6"/>
          <p:cNvSpPr>
            <a:spLocks noChangeArrowheads="1" noChangeShapeType="1" noTextEdit="1"/>
          </p:cNvSpPr>
          <p:nvPr/>
        </p:nvSpPr>
        <p:spPr bwMode="auto">
          <a:xfrm>
            <a:off x="5240951" y="3890995"/>
            <a:ext cx="762000" cy="295275"/>
          </a:xfrm>
          <a:prstGeom prst="rect">
            <a:avLst/>
          </a:prstGeom>
        </p:spPr>
        <p:txBody>
          <a:bodyPr wrap="none" fromWordArt="1">
            <a:prstTxWarp prst="textCanDown">
              <a:avLst>
                <a:gd name="adj" fmla="val 25639"/>
              </a:avLst>
            </a:prstTxWarp>
          </a:bodyPr>
          <a:lstStyle/>
          <a:p>
            <a:pPr algn="ctr"/>
            <a:r>
              <a:rPr lang="en-US" sz="1400" kern="10" dirty="0">
                <a:ln w="9525">
                  <a:solidFill>
                    <a:srgbClr val="000000"/>
                  </a:solidFill>
                  <a:round/>
                  <a:headEnd/>
                  <a:tailEnd/>
                </a:ln>
                <a:solidFill>
                  <a:srgbClr val="000000"/>
                </a:solidFill>
                <a:latin typeface="Comic Sans MS"/>
              </a:rPr>
              <a:t>Family</a:t>
            </a:r>
          </a:p>
        </p:txBody>
      </p:sp>
      <p:sp>
        <p:nvSpPr>
          <p:cNvPr id="19463" name="WordArt 7"/>
          <p:cNvSpPr>
            <a:spLocks noChangeArrowheads="1" noChangeShapeType="1" noTextEdit="1"/>
          </p:cNvSpPr>
          <p:nvPr/>
        </p:nvSpPr>
        <p:spPr bwMode="auto">
          <a:xfrm>
            <a:off x="5372101" y="3509993"/>
            <a:ext cx="533400" cy="277814"/>
          </a:xfrm>
          <a:prstGeom prst="rect">
            <a:avLst/>
          </a:prstGeom>
        </p:spPr>
        <p:txBody>
          <a:bodyPr wrap="none" fromWordArt="1">
            <a:prstTxWarp prst="textDeflate">
              <a:avLst>
                <a:gd name="adj" fmla="val 26227"/>
              </a:avLst>
            </a:prstTxWarp>
          </a:bodyPr>
          <a:lstStyle/>
          <a:p>
            <a:pPr algn="ctr"/>
            <a:r>
              <a:rPr lang="en-US" sz="3600" kern="10" dirty="0">
                <a:ln w="9525">
                  <a:solidFill>
                    <a:srgbClr val="000000"/>
                  </a:solidFill>
                  <a:round/>
                  <a:headEnd/>
                  <a:tailEnd/>
                </a:ln>
                <a:solidFill>
                  <a:srgbClr val="000000"/>
                </a:solidFill>
                <a:latin typeface="Comic Sans MS"/>
              </a:rPr>
              <a:t>CHILD</a:t>
            </a:r>
          </a:p>
        </p:txBody>
      </p:sp>
      <p:sp>
        <p:nvSpPr>
          <p:cNvPr id="19464" name="Oval 8"/>
          <p:cNvSpPr>
            <a:spLocks noChangeArrowheads="1"/>
          </p:cNvSpPr>
          <p:nvPr/>
        </p:nvSpPr>
        <p:spPr bwMode="auto">
          <a:xfrm>
            <a:off x="4724401" y="1534026"/>
            <a:ext cx="1335193" cy="1209174"/>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Social Welfare </a:t>
            </a:r>
          </a:p>
          <a:p>
            <a:pPr algn="ctr"/>
            <a:r>
              <a:rPr lang="en-US" sz="1400" b="1" dirty="0">
                <a:latin typeface="Arial" charset="0"/>
                <a:cs typeface="Arial" charset="0"/>
              </a:rPr>
              <a:t>Authority</a:t>
            </a:r>
          </a:p>
        </p:txBody>
      </p:sp>
      <p:sp>
        <p:nvSpPr>
          <p:cNvPr id="19465" name="Oval 9"/>
          <p:cNvSpPr>
            <a:spLocks noChangeArrowheads="1"/>
          </p:cNvSpPr>
          <p:nvPr/>
        </p:nvSpPr>
        <p:spPr bwMode="auto">
          <a:xfrm>
            <a:off x="5065608" y="5194674"/>
            <a:ext cx="1335193" cy="1141997"/>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NGOs/</a:t>
            </a:r>
          </a:p>
          <a:p>
            <a:pPr algn="ctr"/>
            <a:r>
              <a:rPr lang="en-US" sz="1400" b="1" dirty="0">
                <a:latin typeface="Arial" charset="0"/>
                <a:cs typeface="Arial" charset="0"/>
              </a:rPr>
              <a:t>CBOs</a:t>
            </a:r>
          </a:p>
        </p:txBody>
      </p:sp>
      <p:sp>
        <p:nvSpPr>
          <p:cNvPr id="19466" name="Oval 10"/>
          <p:cNvSpPr>
            <a:spLocks noChangeArrowheads="1"/>
          </p:cNvSpPr>
          <p:nvPr/>
        </p:nvSpPr>
        <p:spPr bwMode="auto">
          <a:xfrm>
            <a:off x="2545926" y="2881405"/>
            <a:ext cx="1443565" cy="1209174"/>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Police</a:t>
            </a:r>
          </a:p>
        </p:txBody>
      </p:sp>
      <p:sp>
        <p:nvSpPr>
          <p:cNvPr id="19467" name="Oval 11"/>
          <p:cNvSpPr>
            <a:spLocks noChangeArrowheads="1"/>
          </p:cNvSpPr>
          <p:nvPr/>
        </p:nvSpPr>
        <p:spPr bwMode="auto">
          <a:xfrm>
            <a:off x="3677074" y="4961022"/>
            <a:ext cx="1405467" cy="1141997"/>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Community</a:t>
            </a:r>
          </a:p>
          <a:p>
            <a:pPr algn="ctr"/>
            <a:r>
              <a:rPr lang="en-US" sz="1400" b="1" dirty="0">
                <a:latin typeface="Arial" charset="0"/>
                <a:cs typeface="Arial" charset="0"/>
              </a:rPr>
              <a:t>Leaders</a:t>
            </a:r>
          </a:p>
        </p:txBody>
      </p:sp>
      <p:sp>
        <p:nvSpPr>
          <p:cNvPr id="19468" name="Oval 12"/>
          <p:cNvSpPr>
            <a:spLocks noChangeArrowheads="1"/>
          </p:cNvSpPr>
          <p:nvPr/>
        </p:nvSpPr>
        <p:spPr bwMode="auto">
          <a:xfrm>
            <a:off x="6124956" y="1768245"/>
            <a:ext cx="1264920" cy="1141997"/>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Health Care </a:t>
            </a:r>
          </a:p>
          <a:p>
            <a:pPr algn="ctr"/>
            <a:r>
              <a:rPr lang="en-US" sz="1400" b="1" dirty="0">
                <a:latin typeface="Arial" charset="0"/>
                <a:cs typeface="Arial" charset="0"/>
              </a:rPr>
              <a:t>Providers</a:t>
            </a:r>
          </a:p>
        </p:txBody>
      </p:sp>
      <p:sp>
        <p:nvSpPr>
          <p:cNvPr id="19469" name="Oval 13"/>
          <p:cNvSpPr>
            <a:spLocks noChangeArrowheads="1"/>
          </p:cNvSpPr>
          <p:nvPr/>
        </p:nvSpPr>
        <p:spPr bwMode="auto">
          <a:xfrm>
            <a:off x="7040880" y="3886201"/>
            <a:ext cx="1264920" cy="1074821"/>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a:latin typeface="Arial" charset="0"/>
                <a:cs typeface="Arial" charset="0"/>
              </a:rPr>
              <a:t>Schools</a:t>
            </a:r>
          </a:p>
        </p:txBody>
      </p:sp>
      <p:sp>
        <p:nvSpPr>
          <p:cNvPr id="19470" name="Oval 14"/>
          <p:cNvSpPr>
            <a:spLocks noChangeArrowheads="1"/>
          </p:cNvSpPr>
          <p:nvPr/>
        </p:nvSpPr>
        <p:spPr bwMode="auto">
          <a:xfrm>
            <a:off x="2362200" y="1447800"/>
            <a:ext cx="6324600" cy="5105400"/>
          </a:xfrm>
          <a:prstGeom prst="ellipse">
            <a:avLst/>
          </a:prstGeom>
          <a:noFill/>
          <a:ln w="38100">
            <a:solidFill>
              <a:srgbClr val="000080"/>
            </a:solidFill>
            <a:round/>
            <a:headEnd/>
            <a:tailEnd/>
          </a:ln>
          <a:extLst>
            <a:ext uri="{909E8E84-426E-40DD-AFC4-6F175D3DCCD1}">
              <a14:hiddenFill xmlns:a14="http://schemas.microsoft.com/office/drawing/2010/main">
                <a:solidFill>
                  <a:srgbClr val="FFFFFF"/>
                </a:solidFill>
              </a14:hiddenFill>
            </a:ext>
          </a:extLst>
        </p:spPr>
        <p:txBody>
          <a:bodyPr/>
          <a:lstStyle/>
          <a:p>
            <a:pPr eaLnBrk="1" hangingPunct="1"/>
            <a:r>
              <a:rPr lang="en-GB" b="1">
                <a:latin typeface="Arial" charset="0"/>
                <a:cs typeface="Arial" charset="0"/>
              </a:rPr>
              <a:t> </a:t>
            </a:r>
            <a:endParaRPr lang="en-US" b="1">
              <a:latin typeface="Arial" charset="0"/>
              <a:cs typeface="Arial" charset="0"/>
            </a:endParaRPr>
          </a:p>
        </p:txBody>
      </p:sp>
      <p:sp>
        <p:nvSpPr>
          <p:cNvPr id="15" name="Oval 13"/>
          <p:cNvSpPr>
            <a:spLocks noChangeArrowheads="1"/>
          </p:cNvSpPr>
          <p:nvPr/>
        </p:nvSpPr>
        <p:spPr bwMode="auto">
          <a:xfrm>
            <a:off x="6431280" y="4876801"/>
            <a:ext cx="1264920" cy="1074821"/>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Judiciary</a:t>
            </a:r>
          </a:p>
        </p:txBody>
      </p:sp>
      <p:sp>
        <p:nvSpPr>
          <p:cNvPr id="16" name="Oval 8"/>
          <p:cNvSpPr>
            <a:spLocks noChangeArrowheads="1"/>
          </p:cNvSpPr>
          <p:nvPr/>
        </p:nvSpPr>
        <p:spPr bwMode="auto">
          <a:xfrm>
            <a:off x="3394710" y="1856316"/>
            <a:ext cx="1335193" cy="1209174"/>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Community</a:t>
            </a:r>
          </a:p>
          <a:p>
            <a:pPr algn="ctr"/>
            <a:r>
              <a:rPr lang="en-US" sz="1400" b="1" dirty="0">
                <a:latin typeface="Arial" charset="0"/>
                <a:cs typeface="Arial" charset="0"/>
              </a:rPr>
              <a:t> Development</a:t>
            </a:r>
          </a:p>
        </p:txBody>
      </p:sp>
      <p:sp>
        <p:nvSpPr>
          <p:cNvPr id="17" name="Oval 13"/>
          <p:cNvSpPr>
            <a:spLocks noChangeArrowheads="1"/>
          </p:cNvSpPr>
          <p:nvPr/>
        </p:nvSpPr>
        <p:spPr bwMode="auto">
          <a:xfrm>
            <a:off x="6915912" y="2743201"/>
            <a:ext cx="1264920" cy="1074821"/>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Local </a:t>
            </a:r>
          </a:p>
          <a:p>
            <a:pPr algn="ctr"/>
            <a:r>
              <a:rPr lang="en-US" sz="1400" b="1" dirty="0">
                <a:latin typeface="Arial" charset="0"/>
                <a:cs typeface="Arial" charset="0"/>
              </a:rPr>
              <a:t>Authorities</a:t>
            </a:r>
          </a:p>
        </p:txBody>
      </p:sp>
      <p:sp>
        <p:nvSpPr>
          <p:cNvPr id="18" name="Oval 11"/>
          <p:cNvSpPr>
            <a:spLocks noChangeArrowheads="1"/>
          </p:cNvSpPr>
          <p:nvPr/>
        </p:nvSpPr>
        <p:spPr bwMode="auto">
          <a:xfrm>
            <a:off x="2656839" y="4148854"/>
            <a:ext cx="1405467" cy="1141997"/>
          </a:xfrm>
          <a:prstGeom prst="ellipse">
            <a:avLst/>
          </a:prstGeom>
          <a:solidFill>
            <a:srgbClr val="99C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400" b="1" dirty="0">
                <a:latin typeface="Arial" charset="0"/>
                <a:cs typeface="Arial" charset="0"/>
              </a:rPr>
              <a:t>Religious</a:t>
            </a:r>
          </a:p>
          <a:p>
            <a:pPr algn="ctr"/>
            <a:r>
              <a:rPr lang="en-US" sz="1400" b="1" dirty="0">
                <a:latin typeface="Arial" charset="0"/>
                <a:cs typeface="Arial" charset="0"/>
              </a:rPr>
              <a:t>Leaders</a:t>
            </a:r>
          </a:p>
        </p:txBody>
      </p:sp>
      <p:sp>
        <p:nvSpPr>
          <p:cNvPr id="4" name="TextBox 3"/>
          <p:cNvSpPr txBox="1"/>
          <p:nvPr/>
        </p:nvSpPr>
        <p:spPr>
          <a:xfrm>
            <a:off x="1687132" y="618186"/>
            <a:ext cx="8036417" cy="923330"/>
          </a:xfrm>
          <a:prstGeom prst="rect">
            <a:avLst/>
          </a:prstGeom>
          <a:noFill/>
        </p:spPr>
        <p:txBody>
          <a:bodyPr wrap="square" rtlCol="0">
            <a:spAutoFit/>
          </a:bodyPr>
          <a:lstStyle/>
          <a:p>
            <a:r>
              <a:rPr lang="en-US" b="1" dirty="0">
                <a:ea typeface="ＭＳ Ｐゴシック" pitchFamily="34" charset="-128"/>
              </a:rPr>
              <a:t>Strengthening the Child Protection system requires support from many…..</a:t>
            </a:r>
          </a:p>
          <a:p>
            <a:endParaRPr lang="en-US" dirty="0"/>
          </a:p>
        </p:txBody>
      </p:sp>
    </p:spTree>
    <p:extLst>
      <p:ext uri="{BB962C8B-B14F-4D97-AF65-F5344CB8AC3E}">
        <p14:creationId xmlns:p14="http://schemas.microsoft.com/office/powerpoint/2010/main" val="1658355529"/>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6772"/>
          </a:xfrm>
        </p:spPr>
        <p:txBody>
          <a:bodyPr>
            <a:normAutofit fontScale="90000"/>
          </a:bodyPr>
          <a:lstStyle/>
          <a:p>
            <a:r>
              <a:rPr lang="en-US" dirty="0"/>
              <a:t>Child protection laws and Policies </a:t>
            </a:r>
          </a:p>
        </p:txBody>
      </p:sp>
      <p:sp>
        <p:nvSpPr>
          <p:cNvPr id="3" name="Content Placeholder 2"/>
          <p:cNvSpPr>
            <a:spLocks noGrp="1"/>
          </p:cNvSpPr>
          <p:nvPr>
            <p:ph idx="1"/>
          </p:nvPr>
        </p:nvSpPr>
        <p:spPr>
          <a:xfrm>
            <a:off x="677334" y="1017432"/>
            <a:ext cx="8596668" cy="5615188"/>
          </a:xfrm>
        </p:spPr>
        <p:txBody>
          <a:bodyPr>
            <a:normAutofit fontScale="92500" lnSpcReduction="10000"/>
          </a:bodyPr>
          <a:lstStyle/>
          <a:p>
            <a:r>
              <a:rPr lang="en-US" dirty="0"/>
              <a:t>Laws  and policies that protect children in Ghana are </a:t>
            </a:r>
          </a:p>
          <a:p>
            <a:pPr fontAlgn="t"/>
            <a:r>
              <a:rPr lang="en-US" b="1" dirty="0"/>
              <a:t>Justice for Children Policy  </a:t>
            </a:r>
            <a:endParaRPr lang="en-US" dirty="0"/>
          </a:p>
          <a:p>
            <a:pPr fontAlgn="t"/>
            <a:r>
              <a:rPr lang="en-US" b="1" dirty="0"/>
              <a:t>Child and Family Welfare Policy</a:t>
            </a:r>
            <a:endParaRPr lang="en-US" dirty="0"/>
          </a:p>
          <a:p>
            <a:pPr fontAlgn="t"/>
            <a:r>
              <a:rPr lang="en-US" b="1" dirty="0"/>
              <a:t>Social Protection Policy </a:t>
            </a:r>
            <a:endParaRPr lang="en-US" dirty="0"/>
          </a:p>
          <a:p>
            <a:pPr fontAlgn="t"/>
            <a:r>
              <a:rPr lang="en-US" b="1" dirty="0"/>
              <a:t>National School Feeding  Policy</a:t>
            </a:r>
          </a:p>
          <a:p>
            <a:pPr fontAlgn="t"/>
            <a:r>
              <a:rPr lang="en-US" b="1" dirty="0"/>
              <a:t>Early Childhood Care and Development Policy </a:t>
            </a:r>
            <a:endParaRPr lang="en-US" dirty="0"/>
          </a:p>
          <a:p>
            <a:pPr fontAlgn="t"/>
            <a:r>
              <a:rPr lang="en-US" b="1" dirty="0"/>
              <a:t>Adolescent Reproductive Health Policy,</a:t>
            </a:r>
          </a:p>
          <a:p>
            <a:pPr fontAlgn="t"/>
            <a:r>
              <a:rPr lang="en-US" dirty="0"/>
              <a:t>Inclusive Education Policy</a:t>
            </a:r>
            <a:endParaRPr lang="en-US" b="1" dirty="0"/>
          </a:p>
          <a:p>
            <a:pPr algn="just">
              <a:lnSpc>
                <a:spcPct val="150000"/>
              </a:lnSpc>
              <a:spcBef>
                <a:spcPts val="0"/>
              </a:spcBef>
              <a:buSzTx/>
            </a:pPr>
            <a:r>
              <a:rPr lang="en-US" b="1" dirty="0">
                <a:latin typeface="Calibri" panose="020F0502020204030204" pitchFamily="34" charset="0"/>
                <a:ea typeface="Times New Roman" panose="02020603050405020304" pitchFamily="18" charset="0"/>
              </a:rPr>
              <a:t>National Strategic Framework on  Ending Marriage </a:t>
            </a:r>
          </a:p>
          <a:p>
            <a:pPr algn="just">
              <a:lnSpc>
                <a:spcPct val="150000"/>
              </a:lnSpc>
              <a:spcBef>
                <a:spcPts val="0"/>
              </a:spcBef>
              <a:buSzTx/>
            </a:pPr>
            <a:r>
              <a:rPr lang="en-US" b="1" dirty="0">
                <a:latin typeface="Calibri" panose="020F0502020204030204" pitchFamily="34" charset="0"/>
                <a:ea typeface="Times New Roman" panose="02020603050405020304" pitchFamily="18" charset="0"/>
              </a:rPr>
              <a:t>Social and Behavior Communication Strategy</a:t>
            </a:r>
            <a:endParaRPr lang="en-US" b="1" dirty="0"/>
          </a:p>
          <a:p>
            <a:pPr algn="just">
              <a:lnSpc>
                <a:spcPct val="150000"/>
              </a:lnSpc>
              <a:spcBef>
                <a:spcPts val="0"/>
              </a:spcBef>
              <a:buSzTx/>
            </a:pPr>
            <a:r>
              <a:rPr lang="en-US" b="1" dirty="0">
                <a:solidFill>
                  <a:prstClr val="black"/>
                </a:solidFill>
                <a:latin typeface="Calibri" panose="020F0502020204030204" pitchFamily="34" charset="0"/>
              </a:rPr>
              <a:t>The Children’s Act 560,1998 </a:t>
            </a:r>
          </a:p>
          <a:p>
            <a:pPr algn="just">
              <a:lnSpc>
                <a:spcPct val="150000"/>
              </a:lnSpc>
              <a:spcBef>
                <a:spcPts val="0"/>
              </a:spcBef>
              <a:buSzTx/>
            </a:pPr>
            <a:r>
              <a:rPr lang="en-US" b="1" dirty="0">
                <a:solidFill>
                  <a:prstClr val="black"/>
                </a:solidFill>
                <a:latin typeface="Calibri" panose="020F0502020204030204" pitchFamily="34" charset="0"/>
              </a:rPr>
              <a:t>The Juvenile Justice Act 2000, (Act 653)</a:t>
            </a:r>
          </a:p>
          <a:p>
            <a:pPr algn="just">
              <a:lnSpc>
                <a:spcPct val="150000"/>
              </a:lnSpc>
              <a:spcBef>
                <a:spcPts val="0"/>
              </a:spcBef>
              <a:buSzTx/>
            </a:pPr>
            <a:r>
              <a:rPr lang="en-US" b="1" dirty="0">
                <a:solidFill>
                  <a:prstClr val="black"/>
                </a:solidFill>
                <a:latin typeface="Calibri" panose="020F0502020204030204" pitchFamily="34" charset="0"/>
              </a:rPr>
              <a:t>The Criminal  Code and other Offences 1960( Act 29)</a:t>
            </a:r>
          </a:p>
          <a:p>
            <a:pPr algn="just">
              <a:lnSpc>
                <a:spcPct val="150000"/>
              </a:lnSpc>
              <a:spcBef>
                <a:spcPts val="0"/>
              </a:spcBef>
              <a:buSzTx/>
            </a:pPr>
            <a:r>
              <a:rPr lang="en-US" b="1" dirty="0">
                <a:latin typeface="Calibri" panose="020F0502020204030204" pitchFamily="34" charset="0"/>
                <a:ea typeface="Times New Roman" panose="02020603050405020304" pitchFamily="18" charset="0"/>
              </a:rPr>
              <a:t>The Human Trafficking Act, 2005 (Act 694),</a:t>
            </a:r>
          </a:p>
          <a:p>
            <a:pPr algn="just">
              <a:lnSpc>
                <a:spcPct val="150000"/>
              </a:lnSpc>
              <a:spcBef>
                <a:spcPts val="0"/>
              </a:spcBef>
              <a:buSzTx/>
            </a:pPr>
            <a:r>
              <a:rPr lang="en-US" b="1" dirty="0">
                <a:latin typeface="Calibri" panose="020F0502020204030204" pitchFamily="34" charset="0"/>
                <a:ea typeface="Times New Roman" panose="02020603050405020304" pitchFamily="18" charset="0"/>
              </a:rPr>
              <a:t> The Domestic Violence Act, 2007 (Act 732</a:t>
            </a:r>
            <a:r>
              <a:rPr lang="en-US" dirty="0">
                <a:latin typeface="Calibri" panose="020F0502020204030204" pitchFamily="34" charset="0"/>
                <a:ea typeface="Times New Roman" panose="02020603050405020304" pitchFamily="18" charset="0"/>
              </a:rPr>
              <a:t>), </a:t>
            </a:r>
          </a:p>
          <a:p>
            <a:pPr algn="just">
              <a:lnSpc>
                <a:spcPct val="150000"/>
              </a:lnSpc>
              <a:spcBef>
                <a:spcPts val="0"/>
              </a:spcBef>
              <a:buSzTx/>
            </a:pPr>
            <a:endParaRPr lang="en-US" dirty="0">
              <a:latin typeface="Calibri" panose="020F0502020204030204" pitchFamily="34" charset="0"/>
              <a:ea typeface="Times New Roman" panose="02020603050405020304" pitchFamily="18" charset="0"/>
            </a:endParaRPr>
          </a:p>
          <a:p>
            <a:pPr algn="just">
              <a:lnSpc>
                <a:spcPct val="150000"/>
              </a:lnSpc>
              <a:spcBef>
                <a:spcPts val="0"/>
              </a:spcBef>
              <a:buSzTx/>
            </a:pPr>
            <a:endParaRPr lang="en-US" dirty="0">
              <a:latin typeface="Calibri" panose="020F0502020204030204" pitchFamily="34" charset="0"/>
              <a:ea typeface="Times New Roman" panose="02020603050405020304" pitchFamily="18" charset="0"/>
            </a:endParaRPr>
          </a:p>
          <a:p>
            <a:pPr fontAlgn="t"/>
            <a:endParaRPr lang="en-US" dirty="0"/>
          </a:p>
          <a:p>
            <a:pPr fontAlgn="t"/>
            <a:endParaRPr lang="en-US" dirty="0"/>
          </a:p>
          <a:p>
            <a:endParaRPr lang="en-US" dirty="0"/>
          </a:p>
        </p:txBody>
      </p:sp>
    </p:spTree>
    <p:extLst>
      <p:ext uri="{BB962C8B-B14F-4D97-AF65-F5344CB8AC3E}">
        <p14:creationId xmlns:p14="http://schemas.microsoft.com/office/powerpoint/2010/main" val="2003908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Behavioral Change </a:t>
            </a:r>
            <a:endParaRPr lang="en-US" dirty="0"/>
          </a:p>
        </p:txBody>
      </p:sp>
      <p:sp>
        <p:nvSpPr>
          <p:cNvPr id="3" name="Content Placeholder 2"/>
          <p:cNvSpPr>
            <a:spLocks noGrp="1"/>
          </p:cNvSpPr>
          <p:nvPr>
            <p:ph idx="1"/>
          </p:nvPr>
        </p:nvSpPr>
        <p:spPr/>
        <p:txBody>
          <a:bodyPr/>
          <a:lstStyle/>
          <a:p>
            <a:r>
              <a:rPr lang="en-US" dirty="0" smtClean="0"/>
              <a:t>Ghanaian Against Child Abuse(GACA)</a:t>
            </a:r>
          </a:p>
          <a:p>
            <a:r>
              <a:rPr lang="en-US" dirty="0" smtClean="0"/>
              <a:t>Community Child Protection Toolkits</a:t>
            </a:r>
            <a:endParaRPr lang="en-US" dirty="0"/>
          </a:p>
        </p:txBody>
      </p:sp>
    </p:spTree>
    <p:extLst>
      <p:ext uri="{BB962C8B-B14F-4D97-AF65-F5344CB8AC3E}">
        <p14:creationId xmlns:p14="http://schemas.microsoft.com/office/powerpoint/2010/main" val="1395052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Coordinating Structures </a:t>
            </a:r>
          </a:p>
        </p:txBody>
      </p:sp>
      <p:sp>
        <p:nvSpPr>
          <p:cNvPr id="3" name="Content Placeholder 2"/>
          <p:cNvSpPr>
            <a:spLocks noGrp="1"/>
          </p:cNvSpPr>
          <p:nvPr>
            <p:ph idx="1"/>
          </p:nvPr>
        </p:nvSpPr>
        <p:spPr/>
        <p:txBody>
          <a:bodyPr/>
          <a:lstStyle/>
          <a:p>
            <a:r>
              <a:rPr lang="en-US" dirty="0"/>
              <a:t>Coordinating structures are </a:t>
            </a:r>
          </a:p>
          <a:p>
            <a:r>
              <a:rPr lang="en-US" dirty="0"/>
              <a:t>National Child protection committee</a:t>
            </a:r>
          </a:p>
          <a:p>
            <a:r>
              <a:rPr lang="en-US" dirty="0"/>
              <a:t>Regional Child Protection Committee</a:t>
            </a:r>
          </a:p>
          <a:p>
            <a:r>
              <a:rPr lang="en-US" dirty="0"/>
              <a:t>District Child protection committee</a:t>
            </a:r>
          </a:p>
          <a:p>
            <a:r>
              <a:rPr lang="en-US" dirty="0"/>
              <a:t>Community child protection </a:t>
            </a:r>
          </a:p>
        </p:txBody>
      </p:sp>
    </p:spTree>
    <p:extLst>
      <p:ext uri="{BB962C8B-B14F-4D97-AF65-F5344CB8AC3E}">
        <p14:creationId xmlns:p14="http://schemas.microsoft.com/office/powerpoint/2010/main" val="727183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Institutions</a:t>
            </a:r>
          </a:p>
        </p:txBody>
      </p:sp>
      <p:sp>
        <p:nvSpPr>
          <p:cNvPr id="3" name="Content Placeholder 2"/>
          <p:cNvSpPr>
            <a:spLocks noGrp="1"/>
          </p:cNvSpPr>
          <p:nvPr>
            <p:ph idx="1"/>
          </p:nvPr>
        </p:nvSpPr>
        <p:spPr/>
        <p:txBody>
          <a:bodyPr/>
          <a:lstStyle/>
          <a:p>
            <a:r>
              <a:rPr lang="en-US" dirty="0"/>
              <a:t>Community level </a:t>
            </a:r>
          </a:p>
          <a:p>
            <a:r>
              <a:rPr lang="en-US" dirty="0"/>
              <a:t>Traditional leaders</a:t>
            </a:r>
          </a:p>
          <a:p>
            <a:r>
              <a:rPr lang="en-US" dirty="0"/>
              <a:t> Queen mother</a:t>
            </a:r>
          </a:p>
          <a:p>
            <a:r>
              <a:rPr lang="en-US" dirty="0"/>
              <a:t>Religious leaders</a:t>
            </a:r>
          </a:p>
          <a:p>
            <a:r>
              <a:rPr lang="en-US" dirty="0"/>
              <a:t> Assembly Members</a:t>
            </a:r>
          </a:p>
          <a:p>
            <a:r>
              <a:rPr lang="en-US" dirty="0"/>
              <a:t>Teachers</a:t>
            </a:r>
          </a:p>
          <a:p>
            <a:r>
              <a:rPr lang="en-US" dirty="0"/>
              <a:t> Opinion Leaders</a:t>
            </a:r>
          </a:p>
        </p:txBody>
      </p:sp>
    </p:spTree>
    <p:extLst>
      <p:ext uri="{BB962C8B-B14F-4D97-AF65-F5344CB8AC3E}">
        <p14:creationId xmlns:p14="http://schemas.microsoft.com/office/powerpoint/2010/main" val="3921648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b="1" dirty="0">
                <a:solidFill>
                  <a:srgbClr val="0070C0"/>
                </a:solidFill>
                <a:effectLst>
                  <a:outerShdw blurRad="38100" dist="38100" dir="2700000" algn="tl">
                    <a:srgbClr val="000000">
                      <a:alpha val="43137"/>
                    </a:srgbClr>
                  </a:outerShdw>
                </a:effectLst>
              </a:rPr>
              <a:t>CHALLENGES </a:t>
            </a:r>
          </a:p>
        </p:txBody>
      </p:sp>
      <p:sp>
        <p:nvSpPr>
          <p:cNvPr id="2" name="Content Placeholder 1"/>
          <p:cNvSpPr>
            <a:spLocks noGrp="1"/>
          </p:cNvSpPr>
          <p:nvPr>
            <p:ph sz="quarter" idx="1"/>
          </p:nvPr>
        </p:nvSpPr>
        <p:spPr>
          <a:xfrm>
            <a:off x="1847529" y="1412776"/>
            <a:ext cx="8496943" cy="5328592"/>
          </a:xfrm>
        </p:spPr>
        <p:txBody>
          <a:bodyPr>
            <a:normAutofit/>
          </a:bodyPr>
          <a:lstStyle/>
          <a:p>
            <a:pPr marL="0" indent="0">
              <a:buNone/>
            </a:pPr>
            <a:endParaRPr lang="en-GB" b="1" dirty="0">
              <a:solidFill>
                <a:srgbClr val="0070C0"/>
              </a:solidFill>
            </a:endParaRPr>
          </a:p>
          <a:p>
            <a:pPr lvl="1">
              <a:buFont typeface="Arial" pitchFamily="34" charset="0"/>
              <a:buChar char="•"/>
            </a:pPr>
            <a:r>
              <a:rPr lang="en-GB" dirty="0" smtClean="0">
                <a:solidFill>
                  <a:schemeClr val="tx1"/>
                </a:solidFill>
              </a:rPr>
              <a:t>Inability </a:t>
            </a:r>
            <a:r>
              <a:rPr lang="en-GB" dirty="0">
                <a:solidFill>
                  <a:schemeClr val="tx1"/>
                </a:solidFill>
              </a:rPr>
              <a:t>to sustain projects and  programs funded by donors and stakeholders </a:t>
            </a:r>
          </a:p>
          <a:p>
            <a:pPr lvl="1">
              <a:buFont typeface="Arial" pitchFamily="34" charset="0"/>
              <a:buChar char="•"/>
            </a:pPr>
            <a:r>
              <a:rPr lang="en-GB" dirty="0">
                <a:solidFill>
                  <a:schemeClr val="tx1"/>
                </a:solidFill>
              </a:rPr>
              <a:t>Weak enforcement of laws protecting  children from violence and discrimination</a:t>
            </a:r>
          </a:p>
          <a:p>
            <a:pPr lvl="1">
              <a:buFont typeface="Arial" pitchFamily="34" charset="0"/>
              <a:buChar char="•"/>
            </a:pPr>
            <a:r>
              <a:rPr lang="en-US" dirty="0" smtClean="0"/>
              <a:t>Cultural </a:t>
            </a:r>
            <a:r>
              <a:rPr lang="en-US" dirty="0"/>
              <a:t>practices inhibiting the ability of survivors of violence to come forward</a:t>
            </a:r>
            <a:r>
              <a:rPr lang="en-US" dirty="0" smtClean="0"/>
              <a:t>.</a:t>
            </a:r>
            <a:endParaRPr lang="en-US" dirty="0"/>
          </a:p>
        </p:txBody>
      </p:sp>
    </p:spTree>
    <p:extLst>
      <p:ext uri="{BB962C8B-B14F-4D97-AF65-F5344CB8AC3E}">
        <p14:creationId xmlns:p14="http://schemas.microsoft.com/office/powerpoint/2010/main" val="3768070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Punched Tape 1"/>
          <p:cNvSpPr/>
          <p:nvPr/>
        </p:nvSpPr>
        <p:spPr>
          <a:xfrm>
            <a:off x="2318197" y="2472744"/>
            <a:ext cx="6993228" cy="2434107"/>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3065172" y="3348507"/>
            <a:ext cx="4675031" cy="369332"/>
          </a:xfrm>
          <a:prstGeom prst="rect">
            <a:avLst/>
          </a:prstGeom>
          <a:noFill/>
        </p:spPr>
        <p:txBody>
          <a:bodyPr wrap="square" rtlCol="0">
            <a:spAutoFit/>
          </a:bodyPr>
          <a:lstStyle/>
          <a:p>
            <a:pPr algn="ctr"/>
            <a:r>
              <a:rPr lang="en-US" dirty="0"/>
              <a:t>THANK  YOU</a:t>
            </a:r>
          </a:p>
        </p:txBody>
      </p:sp>
    </p:spTree>
    <p:extLst>
      <p:ext uri="{BB962C8B-B14F-4D97-AF65-F5344CB8AC3E}">
        <p14:creationId xmlns:p14="http://schemas.microsoft.com/office/powerpoint/2010/main" val="406911557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docProps/app.xml><?xml version="1.0" encoding="utf-8"?>
<Properties xmlns="http://schemas.openxmlformats.org/officeDocument/2006/extended-properties" xmlns:vt="http://schemas.openxmlformats.org/officeDocument/2006/docPropsVTypes">
  <Template/>
  <TotalTime>3681</TotalTime>
  <Words>836</Words>
  <Application>Microsoft Office PowerPoint</Application>
  <PresentationFormat>Widescreen</PresentationFormat>
  <Paragraphs>124</Paragraphs>
  <Slides>16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ＭＳ Ｐゴシック</vt:lpstr>
      <vt:lpstr>Arial</vt:lpstr>
      <vt:lpstr>Calibri</vt:lpstr>
      <vt:lpstr>Comic Sans MS</vt:lpstr>
      <vt:lpstr>Cordia New</vt:lpstr>
      <vt:lpstr>Times</vt:lpstr>
      <vt:lpstr>Times New Roman</vt:lpstr>
      <vt:lpstr>Trebuchet MS</vt:lpstr>
      <vt:lpstr>Wingdings 3</vt:lpstr>
      <vt:lpstr>Facet</vt:lpstr>
      <vt:lpstr>CHILD PROTECTION IN GHANA</vt:lpstr>
      <vt:lpstr>Outline </vt:lpstr>
      <vt:lpstr>What is child Protection </vt:lpstr>
      <vt:lpstr>What does Child Protection seek to do </vt:lpstr>
      <vt:lpstr>Child Protection is part of a broader concept of children’s right </vt:lpstr>
      <vt:lpstr>What are Child Protection Violations?</vt:lpstr>
      <vt:lpstr>Child Protection Issues in Ghana  </vt:lpstr>
      <vt:lpstr>What constitute an effective Child Protection system? </vt:lpstr>
      <vt:lpstr>Child Protection is made up of Child and Family Welfare and Child Justice</vt:lpstr>
      <vt:lpstr>PowerPoint Presentation</vt:lpstr>
      <vt:lpstr>Child protection laws and Policies </vt:lpstr>
      <vt:lpstr>Social Behavioral Change </vt:lpstr>
      <vt:lpstr>Coordinating Structures </vt:lpstr>
      <vt:lpstr>Institutions</vt:lpstr>
      <vt:lpstr>CHALLENGES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 PROTECTION IN GHANA</dc:title>
  <dc:creator>INTEL</dc:creator>
  <cp:lastModifiedBy>Abena Aprekua Badu-Aboagye</cp:lastModifiedBy>
  <cp:revision>35</cp:revision>
  <dcterms:created xsi:type="dcterms:W3CDTF">2019-11-24T21:42:52Z</dcterms:created>
  <dcterms:modified xsi:type="dcterms:W3CDTF">2022-10-06T09:21:54Z</dcterms:modified>
</cp:coreProperties>
</file>