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5" r:id="rId2"/>
    <p:sldId id="276" r:id="rId3"/>
    <p:sldId id="257" r:id="rId4"/>
    <p:sldId id="268" r:id="rId5"/>
    <p:sldId id="269" r:id="rId6"/>
    <p:sldId id="270" r:id="rId7"/>
    <p:sldId id="271" r:id="rId8"/>
    <p:sldId id="273" r:id="rId9"/>
    <p:sldId id="274" r:id="rId10"/>
    <p:sldId id="275" r:id="rId11"/>
    <p:sldId id="27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94660"/>
  </p:normalViewPr>
  <p:slideViewPr>
    <p:cSldViewPr snapToGrid="0">
      <p:cViewPr varScale="1">
        <p:scale>
          <a:sx n="72" d="100"/>
          <a:sy n="72"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D1966A-EED9-44D6-AA68-B21D9014B3F5}" type="datetimeFigureOut">
              <a:rPr lang="en-US" smtClean="0"/>
              <a:t>10/4/2018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EEC6B7-6F17-4E28-A8E3-32230FE8E881}" type="slidenum">
              <a:rPr lang="en-US" smtClean="0"/>
              <a:t>‹#›</a:t>
            </a:fld>
            <a:endParaRPr lang="en-US"/>
          </a:p>
        </p:txBody>
      </p:sp>
    </p:spTree>
    <p:extLst>
      <p:ext uri="{BB962C8B-B14F-4D97-AF65-F5344CB8AC3E}">
        <p14:creationId xmlns:p14="http://schemas.microsoft.com/office/powerpoint/2010/main" val="1448458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AB95E1F-0E16-9041-B7F2-F780B1DFEBE7}" type="slidenum">
              <a:rPr lang="en-US" smtClean="0"/>
              <a:t>1</a:t>
            </a:fld>
            <a:endParaRPr lang="en-US"/>
          </a:p>
        </p:txBody>
      </p:sp>
    </p:spTree>
    <p:extLst>
      <p:ext uri="{BB962C8B-B14F-4D97-AF65-F5344CB8AC3E}">
        <p14:creationId xmlns:p14="http://schemas.microsoft.com/office/powerpoint/2010/main" val="2162164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7FEC224-F36F-4DEB-AFD1-C69570C1A002}"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1379195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FEC224-F36F-4DEB-AFD1-C69570C1A002}"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2031392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FEC224-F36F-4DEB-AFD1-C69570C1A002}"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3052856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7FEC224-F36F-4DEB-AFD1-C69570C1A002}"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416975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7FEC224-F36F-4DEB-AFD1-C69570C1A002}" type="datetimeFigureOut">
              <a:rPr lang="en-GB" smtClean="0"/>
              <a:t>04/10/2018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393281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7FEC224-F36F-4DEB-AFD1-C69570C1A002}" type="datetimeFigureOut">
              <a:rPr lang="en-GB" smtClean="0"/>
              <a:t>04/10/2018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3501029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FEC224-F36F-4DEB-AFD1-C69570C1A002}" type="datetimeFigureOut">
              <a:rPr lang="en-GB" smtClean="0"/>
              <a:t>04/10/2018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4023090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FEC224-F36F-4DEB-AFD1-C69570C1A002}"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2975550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FEC224-F36F-4DEB-AFD1-C69570C1A002}" type="datetimeFigureOut">
              <a:rPr lang="en-GB" smtClean="0"/>
              <a:t>04/10/2018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1420175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FEC224-F36F-4DEB-AFD1-C69570C1A002}"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2774756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FEC224-F36F-4DEB-AFD1-C69570C1A002}" type="datetimeFigureOut">
              <a:rPr lang="en-GB" smtClean="0"/>
              <a:t>04/10/2018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EA476C-89C3-47F1-BA02-4C31A4A91A03}" type="slidenum">
              <a:rPr lang="en-GB" smtClean="0"/>
              <a:t>‹#›</a:t>
            </a:fld>
            <a:endParaRPr lang="en-GB"/>
          </a:p>
        </p:txBody>
      </p:sp>
    </p:spTree>
    <p:extLst>
      <p:ext uri="{BB962C8B-B14F-4D97-AF65-F5344CB8AC3E}">
        <p14:creationId xmlns:p14="http://schemas.microsoft.com/office/powerpoint/2010/main" val="1615783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FEC224-F36F-4DEB-AFD1-C69570C1A002}" type="datetimeFigureOut">
              <a:rPr lang="en-GB" smtClean="0"/>
              <a:t>04/10/2018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A476C-89C3-47F1-BA02-4C31A4A91A03}" type="slidenum">
              <a:rPr lang="en-GB" smtClean="0"/>
              <a:t>‹#›</a:t>
            </a:fld>
            <a:endParaRPr lang="en-GB"/>
          </a:p>
        </p:txBody>
      </p:sp>
    </p:spTree>
    <p:extLst>
      <p:ext uri="{BB962C8B-B14F-4D97-AF65-F5344CB8AC3E}">
        <p14:creationId xmlns:p14="http://schemas.microsoft.com/office/powerpoint/2010/main" val="2799078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1849125" y="381379"/>
            <a:ext cx="9401179" cy="1697648"/>
          </a:xfrm>
          <a:prstGeom prst="rect">
            <a:avLst/>
          </a:prstGeom>
        </p:spPr>
        <p:txBody>
          <a:bodyPr/>
          <a:lstStyle>
            <a:lvl1pPr algn="l" defTabSz="685800" rtl="0" eaLnBrk="1" latinLnBrk="0" hangingPunct="1">
              <a:lnSpc>
                <a:spcPct val="90000"/>
              </a:lnSpc>
              <a:spcBef>
                <a:spcPct val="0"/>
              </a:spcBef>
              <a:buNone/>
              <a:defRPr sz="3400" kern="1200">
                <a:solidFill>
                  <a:srgbClr val="0099FF"/>
                </a:solidFill>
                <a:latin typeface="+mj-lt"/>
                <a:ea typeface="+mj-ea"/>
                <a:cs typeface="+mj-cs"/>
              </a:defRPr>
            </a:lvl1pPr>
          </a:lstStyle>
          <a:p>
            <a:pPr algn="r"/>
            <a:r>
              <a:rPr lang="en-US" sz="3000" b="1" dirty="0">
                <a:solidFill>
                  <a:srgbClr val="00B0F0"/>
                </a:solidFill>
                <a:effectLst>
                  <a:outerShdw blurRad="38100" dist="38100" dir="2700000" algn="tl">
                    <a:srgbClr val="000000">
                      <a:alpha val="43137"/>
                    </a:srgbClr>
                  </a:outerShdw>
                </a:effectLst>
                <a:latin typeface="Arial Rounded MT Bold" panose="020F0704030504030204" pitchFamily="34" charset="0"/>
              </a:rPr>
              <a:t>General Duties of the </a:t>
            </a:r>
          </a:p>
          <a:p>
            <a:pPr algn="r"/>
            <a:r>
              <a:rPr lang="en-US" sz="3000" b="1" dirty="0">
                <a:solidFill>
                  <a:srgbClr val="00B0F0"/>
                </a:solidFill>
                <a:effectLst>
                  <a:outerShdw blurRad="38100" dist="38100" dir="2700000" algn="tl">
                    <a:srgbClr val="000000">
                      <a:alpha val="43137"/>
                    </a:srgbClr>
                  </a:outerShdw>
                </a:effectLst>
                <a:latin typeface="Arial Rounded MT Bold" panose="020F0704030504030204" pitchFamily="34" charset="0"/>
              </a:rPr>
              <a:t>Environmental Health Officers and</a:t>
            </a:r>
          </a:p>
          <a:p>
            <a:pPr algn="r"/>
            <a:r>
              <a:rPr lang="en-US" sz="3000" b="1" dirty="0">
                <a:solidFill>
                  <a:srgbClr val="00B0F0"/>
                </a:solidFill>
                <a:effectLst>
                  <a:outerShdw blurRad="38100" dist="38100" dir="2700000" algn="tl">
                    <a:srgbClr val="000000">
                      <a:alpha val="43137"/>
                    </a:srgbClr>
                  </a:outerShdw>
                </a:effectLst>
                <a:latin typeface="Arial Rounded MT Bold" panose="020F0704030504030204" pitchFamily="34" charset="0"/>
              </a:rPr>
              <a:t> Environmental Health Assistants </a:t>
            </a:r>
            <a:endParaRPr lang="en-US" sz="3000" b="1" dirty="0">
              <a:solidFill>
                <a:srgbClr val="00B0F0"/>
              </a:solidFill>
              <a:effectLst>
                <a:outerShdw blurRad="38100" dist="38100" dir="2700000" algn="tl">
                  <a:srgbClr val="000000">
                    <a:alpha val="43137"/>
                  </a:srgbClr>
                </a:outerShdw>
              </a:effectLst>
              <a:latin typeface="Arial Rounded MT Bold" panose="020F0704030504030204" pitchFamily="34" charset="0"/>
              <a:ea typeface="Arial" charset="0"/>
              <a:cs typeface="Arial" charset="0"/>
            </a:endParaRPr>
          </a:p>
        </p:txBody>
      </p:sp>
      <p:sp>
        <p:nvSpPr>
          <p:cNvPr id="5" name="Subtitle 2"/>
          <p:cNvSpPr txBox="1">
            <a:spLocks/>
          </p:cNvSpPr>
          <p:nvPr/>
        </p:nvSpPr>
        <p:spPr>
          <a:xfrm>
            <a:off x="244505" y="5666318"/>
            <a:ext cx="8029923" cy="107640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600" kern="1200">
                <a:solidFill>
                  <a:srgbClr val="0099FF"/>
                </a:solidFill>
                <a:latin typeface="+mn-lt"/>
                <a:ea typeface="+mn-ea"/>
                <a:cs typeface="+mn-cs"/>
              </a:defRPr>
            </a:lvl1pPr>
            <a:lvl2pPr marL="457200" indent="0" algn="ctr" defTabSz="685800" rtl="0" eaLnBrk="1" latinLnBrk="0" hangingPunct="1">
              <a:lnSpc>
                <a:spcPct val="90000"/>
              </a:lnSpc>
              <a:spcBef>
                <a:spcPts val="375"/>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685800" rtl="0" eaLnBrk="1" latinLnBrk="0" hangingPunct="1">
              <a:lnSpc>
                <a:spcPct val="90000"/>
              </a:lnSpc>
              <a:spcBef>
                <a:spcPts val="375"/>
              </a:spcBef>
              <a:buFont typeface="Arial" panose="020B0604020202020204" pitchFamily="34" charset="0"/>
              <a:buNone/>
              <a:defRPr sz="1500" kern="1200">
                <a:solidFill>
                  <a:schemeClr val="tx1">
                    <a:tint val="75000"/>
                  </a:schemeClr>
                </a:solidFill>
                <a:latin typeface="+mn-lt"/>
                <a:ea typeface="+mn-ea"/>
                <a:cs typeface="+mn-cs"/>
              </a:defRPr>
            </a:lvl3pPr>
            <a:lvl4pPr marL="13716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4pPr>
            <a:lvl5pPr marL="18288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5pPr>
            <a:lvl6pPr marL="22860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6pPr>
            <a:lvl7pPr marL="27432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7pPr>
            <a:lvl8pPr marL="32004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8pPr>
            <a:lvl9pPr marL="36576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9pPr>
          </a:lstStyle>
          <a:p>
            <a:pPr>
              <a:spcBef>
                <a:spcPts val="0"/>
              </a:spcBef>
            </a:pPr>
            <a:r>
              <a:rPr lang="en-US" sz="2400" b="1" dirty="0">
                <a:solidFill>
                  <a:schemeClr val="bg1"/>
                </a:solidFill>
                <a:effectLst>
                  <a:outerShdw blurRad="38100" dist="38100" dir="2700000" algn="tl">
                    <a:srgbClr val="000000">
                      <a:alpha val="43137"/>
                    </a:srgbClr>
                  </a:outerShdw>
                </a:effectLst>
                <a:ea typeface="Arial" charset="0"/>
                <a:cs typeface="Arial" charset="0"/>
              </a:rPr>
              <a:t>Kweku Quansah</a:t>
            </a:r>
          </a:p>
          <a:p>
            <a:pPr>
              <a:spcBef>
                <a:spcPts val="0"/>
              </a:spcBef>
            </a:pPr>
            <a:r>
              <a:rPr lang="en-US" sz="2400" b="1" dirty="0">
                <a:solidFill>
                  <a:schemeClr val="bg1"/>
                </a:solidFill>
                <a:effectLst>
                  <a:outerShdw blurRad="38100" dist="38100" dir="2700000" algn="tl">
                    <a:srgbClr val="000000">
                      <a:alpha val="43137"/>
                    </a:srgbClr>
                  </a:outerShdw>
                </a:effectLst>
                <a:ea typeface="Arial" charset="0"/>
                <a:cs typeface="Arial" charset="0"/>
              </a:rPr>
              <a:t>EHSD of the MSWR</a:t>
            </a:r>
            <a:endParaRPr lang="en-US" sz="1067" b="1" dirty="0">
              <a:solidFill>
                <a:schemeClr val="bg1"/>
              </a:solidFill>
              <a:effectLst>
                <a:outerShdw blurRad="38100" dist="38100" dir="2700000" algn="tl">
                  <a:srgbClr val="000000">
                    <a:alpha val="43137"/>
                  </a:srgbClr>
                </a:outerShdw>
              </a:effectLst>
              <a:ea typeface="Arial" charset="0"/>
              <a:cs typeface="Arial" charset="0"/>
            </a:endParaRPr>
          </a:p>
          <a:p>
            <a:pPr>
              <a:spcBef>
                <a:spcPts val="0"/>
              </a:spcBef>
            </a:pPr>
            <a:r>
              <a:rPr lang="en-US" sz="2400" b="1" dirty="0">
                <a:solidFill>
                  <a:schemeClr val="bg1"/>
                </a:solidFill>
                <a:effectLst>
                  <a:outerShdw blurRad="38100" dist="38100" dir="2700000" algn="tl">
                    <a:srgbClr val="000000">
                      <a:alpha val="43137"/>
                    </a:srgbClr>
                  </a:outerShdw>
                </a:effectLst>
                <a:ea typeface="Arial" charset="0"/>
                <a:cs typeface="Arial" charset="0"/>
              </a:rPr>
              <a:t>4</a:t>
            </a:r>
            <a:r>
              <a:rPr lang="en-US" sz="2400" b="1" baseline="30000" dirty="0">
                <a:solidFill>
                  <a:schemeClr val="bg1"/>
                </a:solidFill>
                <a:effectLst>
                  <a:outerShdw blurRad="38100" dist="38100" dir="2700000" algn="tl">
                    <a:srgbClr val="000000">
                      <a:alpha val="43137"/>
                    </a:srgbClr>
                  </a:outerShdw>
                </a:effectLst>
                <a:ea typeface="Arial" charset="0"/>
                <a:cs typeface="Arial" charset="0"/>
              </a:rPr>
              <a:t>th</a:t>
            </a:r>
            <a:r>
              <a:rPr lang="en-US" sz="2400" b="1" dirty="0">
                <a:solidFill>
                  <a:schemeClr val="bg1"/>
                </a:solidFill>
                <a:effectLst>
                  <a:outerShdw blurRad="38100" dist="38100" dir="2700000" algn="tl">
                    <a:srgbClr val="000000">
                      <a:alpha val="43137"/>
                    </a:srgbClr>
                  </a:outerShdw>
                </a:effectLst>
                <a:ea typeface="Arial" charset="0"/>
                <a:cs typeface="Arial" charset="0"/>
              </a:rPr>
              <a:t> October 2018</a:t>
            </a:r>
          </a:p>
        </p:txBody>
      </p:sp>
      <p:sp>
        <p:nvSpPr>
          <p:cNvPr id="6" name="Content Placeholder 2"/>
          <p:cNvSpPr txBox="1">
            <a:spLocks/>
          </p:cNvSpPr>
          <p:nvPr/>
        </p:nvSpPr>
        <p:spPr>
          <a:xfrm>
            <a:off x="6384165" y="-1008620"/>
            <a:ext cx="10972800" cy="1023351"/>
          </a:xfrm>
          <a:prstGeom prst="rect">
            <a:avLst/>
          </a:prstGeom>
        </p:spPr>
        <p:txBody>
          <a:bodyPr vert="horz" lIns="121920" tIns="60960" rIns="121920" bIns="60960" rtlCol="0" anchor="ctr"/>
          <a:lstStyle>
            <a:defPPr>
              <a:defRPr lang="en-US"/>
            </a:defPPr>
            <a:lvl1pPr marL="0" indent="0" algn="l" defTabSz="685800" rtl="0" eaLnBrk="1" latinLnBrk="0" hangingPunct="1">
              <a:buNone/>
              <a:defRPr sz="1800" kern="1200">
                <a:solidFill>
                  <a:srgbClr val="FFFFFF"/>
                </a:solidFill>
                <a:latin typeface="+mn-lt"/>
                <a:ea typeface="+mn-ea"/>
                <a:cs typeface="+mn-cs"/>
              </a:defRPr>
            </a:lvl1pPr>
            <a:lvl2pPr marL="342900" algn="l" defTabSz="685800" rtl="0" eaLnBrk="1" latinLnBrk="0" hangingPunct="1">
              <a:defRPr sz="2400" kern="1200">
                <a:solidFill>
                  <a:schemeClr val="tx1"/>
                </a:solidFill>
                <a:latin typeface="+mn-lt"/>
                <a:ea typeface="+mn-ea"/>
                <a:cs typeface="+mn-cs"/>
              </a:defRPr>
            </a:lvl2pPr>
            <a:lvl3pPr marL="685800" algn="l" defTabSz="685800" rtl="0" eaLnBrk="1" latinLnBrk="0" hangingPunct="1">
              <a:defRPr sz="2400" kern="1200">
                <a:solidFill>
                  <a:schemeClr val="tx1"/>
                </a:solidFill>
                <a:latin typeface="+mn-lt"/>
                <a:ea typeface="+mn-ea"/>
                <a:cs typeface="+mn-cs"/>
              </a:defRPr>
            </a:lvl3pPr>
            <a:lvl4pPr marL="1028700" algn="l" defTabSz="685800" rtl="0" eaLnBrk="1" latinLnBrk="0" hangingPunct="1">
              <a:defRPr sz="2400" kern="1200">
                <a:solidFill>
                  <a:schemeClr val="tx1"/>
                </a:solidFill>
                <a:latin typeface="+mn-lt"/>
                <a:ea typeface="+mn-ea"/>
                <a:cs typeface="+mn-cs"/>
              </a:defRPr>
            </a:lvl4pPr>
            <a:lvl5pPr marL="1371600" algn="l" defTabSz="685800" rtl="0" eaLnBrk="1" latinLnBrk="0" hangingPunct="1">
              <a:defRPr sz="240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endParaRPr lang="fr-CH" sz="2400" b="1" dirty="0">
              <a:solidFill>
                <a:schemeClr val="tx1"/>
              </a:solidFill>
              <a:ea typeface="Arial" charset="0"/>
              <a:cs typeface="Arial" charset="0"/>
            </a:endParaRPr>
          </a:p>
        </p:txBody>
      </p:sp>
    </p:spTree>
    <p:extLst>
      <p:ext uri="{BB962C8B-B14F-4D97-AF65-F5344CB8AC3E}">
        <p14:creationId xmlns:p14="http://schemas.microsoft.com/office/powerpoint/2010/main" val="2978578949"/>
      </p:ext>
    </p:extLst>
  </p:cSld>
  <p:clrMapOvr>
    <a:masterClrMapping/>
  </p:clrMapOvr>
  <mc:AlternateContent xmlns:mc="http://schemas.openxmlformats.org/markup-compatibility/2006" xmlns:p14="http://schemas.microsoft.com/office/powerpoint/2010/main">
    <mc:Choice Requires="p14">
      <p:transition spd="slow" p14:dur="2000" advTm="31081"/>
    </mc:Choice>
    <mc:Fallback xmlns="">
      <p:transition spd="slow" advTm="310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BE069-B9C6-4D2F-A2E6-225C0638CA8F}"/>
              </a:ext>
            </a:extLst>
          </p:cNvPr>
          <p:cNvSpPr>
            <a:spLocks noGrp="1"/>
          </p:cNvSpPr>
          <p:nvPr>
            <p:ph type="title"/>
          </p:nvPr>
        </p:nvSpPr>
        <p:spPr>
          <a:xfrm>
            <a:off x="155713" y="219352"/>
            <a:ext cx="10515600" cy="483014"/>
          </a:xfrm>
        </p:spPr>
        <p:txBody>
          <a:bodyPr>
            <a:normAutofit fontScale="90000"/>
          </a:bodyPr>
          <a:lstStyle/>
          <a:p>
            <a:r>
              <a:rPr lang="en-US" b="1" dirty="0"/>
              <a:t>What do you see in this picture?</a:t>
            </a:r>
            <a:endParaRPr lang="en-GB" b="1" dirty="0"/>
          </a:p>
        </p:txBody>
      </p:sp>
      <p:pic>
        <p:nvPicPr>
          <p:cNvPr id="4" name="Picture 4" descr="trend">
            <a:extLst>
              <a:ext uri="{FF2B5EF4-FFF2-40B4-BE49-F238E27FC236}">
                <a16:creationId xmlns:a16="http://schemas.microsoft.com/office/drawing/2014/main" id="{8A933669-C008-4A50-A941-8D4A52959DAB}"/>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126734" y="3070128"/>
            <a:ext cx="1938532" cy="1862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trend">
            <a:extLst>
              <a:ext uri="{FF2B5EF4-FFF2-40B4-BE49-F238E27FC236}">
                <a16:creationId xmlns:a16="http://schemas.microsoft.com/office/drawing/2014/main" id="{AD88817D-9BA9-4ED7-A604-66BA7525CB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104" y="848139"/>
            <a:ext cx="10363199" cy="6009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154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9216"/>
            <a:ext cx="10515600" cy="426646"/>
          </a:xfrm>
        </p:spPr>
        <p:txBody>
          <a:bodyPr>
            <a:normAutofit fontScale="90000"/>
          </a:bodyPr>
          <a:lstStyle/>
          <a:p>
            <a:pPr algn="ctr"/>
            <a:r>
              <a:rPr lang="en-GB" sz="3600" b="1" dirty="0">
                <a:effectLst>
                  <a:outerShdw blurRad="38100" dist="38100" dir="2700000" algn="tl">
                    <a:srgbClr val="000000">
                      <a:alpha val="43137"/>
                    </a:srgbClr>
                  </a:outerShdw>
                </a:effectLst>
                <a:latin typeface="Arial Rounded MT Bold" panose="020F0704030504030204" pitchFamily="34" charset="0"/>
              </a:rPr>
              <a:t>Introduction</a:t>
            </a:r>
            <a:endParaRPr lang="en-GB" sz="3600" dirty="0">
              <a:effectLst>
                <a:outerShdw blurRad="38100" dist="38100" dir="2700000" algn="tl">
                  <a:srgbClr val="000000">
                    <a:alpha val="43137"/>
                  </a:srgbClr>
                </a:outerShdw>
              </a:effectLst>
              <a:latin typeface="Arial Rounded MT Bold" panose="020F0704030504030204" pitchFamily="34" charset="0"/>
            </a:endParaRPr>
          </a:p>
        </p:txBody>
      </p:sp>
      <p:sp>
        <p:nvSpPr>
          <p:cNvPr id="3" name="Title 1"/>
          <p:cNvSpPr txBox="1">
            <a:spLocks/>
          </p:cNvSpPr>
          <p:nvPr/>
        </p:nvSpPr>
        <p:spPr>
          <a:xfrm>
            <a:off x="197005" y="838840"/>
            <a:ext cx="11797989" cy="5769944"/>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2"/>
            <a:endParaRPr lang="en-GB" b="1" dirty="0"/>
          </a:p>
          <a:p>
            <a:pPr marL="571500" indent="-571500">
              <a:lnSpc>
                <a:spcPct val="120000"/>
              </a:lnSpc>
              <a:buFont typeface="Wingdings" panose="05000000000000000000" pitchFamily="2" charset="2"/>
              <a:buChar char="q"/>
            </a:pPr>
            <a:r>
              <a:rPr lang="en-GB" sz="8000" dirty="0">
                <a:latin typeface="Arial Rounded MT Bold" panose="020F0704030504030204" pitchFamily="34" charset="0"/>
              </a:rPr>
              <a:t>The WHO definition of environmental health amply describes the role of the EHOs and Assistants in ensuring a healthy and safe human settlement.</a:t>
            </a:r>
          </a:p>
          <a:p>
            <a:endParaRPr lang="en-GB" sz="8000" dirty="0">
              <a:latin typeface="Arial Rounded MT Bold" panose="020F0704030504030204" pitchFamily="34" charset="0"/>
            </a:endParaRPr>
          </a:p>
          <a:p>
            <a:endParaRPr lang="en-GB" sz="8000" dirty="0">
              <a:latin typeface="Arial Rounded MT Bold" panose="020F0704030504030204" pitchFamily="34" charset="0"/>
            </a:endParaRPr>
          </a:p>
          <a:p>
            <a:pPr marL="571500" indent="-571500">
              <a:lnSpc>
                <a:spcPct val="120000"/>
              </a:lnSpc>
              <a:buFont typeface="Wingdings" panose="05000000000000000000" pitchFamily="2" charset="2"/>
              <a:buChar char="q"/>
            </a:pPr>
            <a:r>
              <a:rPr lang="en-GB" altLang="en-US" sz="8000" dirty="0">
                <a:latin typeface="Arial Rounded MT Bold" panose="020F0704030504030204" pitchFamily="34" charset="0"/>
              </a:rPr>
              <a:t>“Environmental Health comprises those aspects of human health, including quality of life, that are determined by physical, biological, social and psycho-social factors in the environment.  It also refers to the theory and practice of </a:t>
            </a:r>
            <a:r>
              <a:rPr lang="en-GB" altLang="en-US" sz="8000" b="1" u="sng" dirty="0">
                <a:latin typeface="Arial Rounded MT Bold" panose="020F0704030504030204" pitchFamily="34" charset="0"/>
              </a:rPr>
              <a:t>assessing</a:t>
            </a:r>
            <a:r>
              <a:rPr lang="en-GB" altLang="en-US" sz="8000" b="1" dirty="0">
                <a:latin typeface="Arial Rounded MT Bold" panose="020F0704030504030204" pitchFamily="34" charset="0"/>
              </a:rPr>
              <a:t>, </a:t>
            </a:r>
            <a:r>
              <a:rPr lang="en-GB" altLang="en-US" sz="8000" b="1" u="sng" dirty="0">
                <a:latin typeface="Arial Rounded MT Bold" panose="020F0704030504030204" pitchFamily="34" charset="0"/>
              </a:rPr>
              <a:t>correcting</a:t>
            </a:r>
            <a:r>
              <a:rPr lang="en-GB" altLang="en-US" sz="8000" b="1" dirty="0">
                <a:latin typeface="Arial Rounded MT Bold" panose="020F0704030504030204" pitchFamily="34" charset="0"/>
              </a:rPr>
              <a:t>, </a:t>
            </a:r>
            <a:r>
              <a:rPr lang="en-GB" altLang="en-US" sz="8000" b="1" u="sng" dirty="0">
                <a:latin typeface="Arial Rounded MT Bold" panose="020F0704030504030204" pitchFamily="34" charset="0"/>
              </a:rPr>
              <a:t>controlling</a:t>
            </a:r>
            <a:r>
              <a:rPr lang="en-GB" altLang="en-US" sz="8000" b="1" dirty="0">
                <a:latin typeface="Arial Rounded MT Bold" panose="020F0704030504030204" pitchFamily="34" charset="0"/>
              </a:rPr>
              <a:t> and </a:t>
            </a:r>
            <a:r>
              <a:rPr lang="en-GB" altLang="en-US" sz="8000" b="1" u="sng" dirty="0">
                <a:latin typeface="Arial Rounded MT Bold" panose="020F0704030504030204" pitchFamily="34" charset="0"/>
              </a:rPr>
              <a:t>preventing</a:t>
            </a:r>
            <a:r>
              <a:rPr lang="en-GB" altLang="en-US" sz="8000" dirty="0">
                <a:latin typeface="Arial Rounded MT Bold" panose="020F0704030504030204" pitchFamily="34" charset="0"/>
              </a:rPr>
              <a:t> those factors in the environment that can </a:t>
            </a:r>
            <a:r>
              <a:rPr lang="en-GB" altLang="en-US" sz="8000" b="1" dirty="0">
                <a:latin typeface="Arial Rounded MT Bold" panose="020F0704030504030204" pitchFamily="34" charset="0"/>
              </a:rPr>
              <a:t>potentially affect adversely health </a:t>
            </a:r>
            <a:r>
              <a:rPr lang="en-GB" altLang="en-US" sz="8000" dirty="0">
                <a:latin typeface="Arial Rounded MT Bold" panose="020F0704030504030204" pitchFamily="34" charset="0"/>
              </a:rPr>
              <a:t>of present and future generations"</a:t>
            </a:r>
            <a:endParaRPr lang="en-GB" altLang="en-US" sz="8000" i="1" dirty="0">
              <a:latin typeface="Arial Rounded MT Bold" panose="020F0704030504030204" pitchFamily="34" charset="0"/>
            </a:endParaRPr>
          </a:p>
          <a:p>
            <a:pPr marL="571500" indent="-571500">
              <a:buFont typeface="Wingdings" panose="05000000000000000000" pitchFamily="2" charset="2"/>
              <a:buChar char="q"/>
            </a:pPr>
            <a:endParaRPr lang="en-GB" sz="8000" dirty="0">
              <a:latin typeface="Arial Rounded MT Bold" panose="020F0704030504030204" pitchFamily="34" charset="0"/>
            </a:endParaRPr>
          </a:p>
          <a:p>
            <a:endParaRPr lang="en-GB" sz="8000" dirty="0">
              <a:latin typeface="Arial Rounded MT Bold" panose="020F0704030504030204" pitchFamily="34" charset="0"/>
            </a:endParaRPr>
          </a:p>
          <a:p>
            <a:pPr marL="857250" indent="-857250">
              <a:buFont typeface="Wingdings" panose="05000000000000000000" pitchFamily="2" charset="2"/>
              <a:buChar char="q"/>
            </a:pPr>
            <a:r>
              <a:rPr lang="en-GB" sz="8000" dirty="0">
                <a:latin typeface="Arial Rounded MT Bold" panose="020F0704030504030204" pitchFamily="34" charset="0"/>
              </a:rPr>
              <a:t>The EH achieves this through relying on his/her skills to:</a:t>
            </a:r>
          </a:p>
          <a:p>
            <a:endParaRPr lang="en-GB" sz="8000" dirty="0">
              <a:latin typeface="Arial Rounded MT Bold" panose="020F0704030504030204" pitchFamily="34" charset="0"/>
            </a:endParaRPr>
          </a:p>
          <a:p>
            <a:pPr marL="1314450" lvl="1" indent="-857250">
              <a:lnSpc>
                <a:spcPct val="120000"/>
              </a:lnSpc>
              <a:buFont typeface="Wingdings" panose="05000000000000000000" pitchFamily="2" charset="2"/>
              <a:buChar char="q"/>
            </a:pPr>
            <a:r>
              <a:rPr lang="en-GB" sz="8000" b="1" u="sng" dirty="0">
                <a:latin typeface="Arial Rounded MT Bold" panose="020F0704030504030204" pitchFamily="34" charset="0"/>
              </a:rPr>
              <a:t>Assess</a:t>
            </a:r>
            <a:r>
              <a:rPr lang="en-GB" sz="8000" dirty="0">
                <a:latin typeface="Arial Rounded MT Bold" panose="020F0704030504030204" pitchFamily="34" charset="0"/>
              </a:rPr>
              <a:t> and </a:t>
            </a:r>
            <a:r>
              <a:rPr lang="en-GB" sz="8000" b="1" u="sng" dirty="0">
                <a:latin typeface="Arial Rounded MT Bold" panose="020F0704030504030204" pitchFamily="34" charset="0"/>
              </a:rPr>
              <a:t>understand</a:t>
            </a:r>
            <a:r>
              <a:rPr lang="en-GB" sz="8000" dirty="0">
                <a:latin typeface="Arial Rounded MT Bold" panose="020F0704030504030204" pitchFamily="34" charset="0"/>
              </a:rPr>
              <a:t> the EH Problem,</a:t>
            </a:r>
          </a:p>
          <a:p>
            <a:pPr marL="1314450" lvl="1" indent="-857250">
              <a:lnSpc>
                <a:spcPct val="120000"/>
              </a:lnSpc>
              <a:buFont typeface="Wingdings" panose="05000000000000000000" pitchFamily="2" charset="2"/>
              <a:buChar char="q"/>
            </a:pPr>
            <a:r>
              <a:rPr lang="en-GB" sz="8000" b="1" u="sng" dirty="0">
                <a:latin typeface="Arial Rounded MT Bold" panose="020F0704030504030204" pitchFamily="34" charset="0"/>
              </a:rPr>
              <a:t>Prescribe</a:t>
            </a:r>
            <a:r>
              <a:rPr lang="en-GB" sz="8000" dirty="0">
                <a:latin typeface="Arial Rounded MT Bold" panose="020F0704030504030204" pitchFamily="34" charset="0"/>
              </a:rPr>
              <a:t> a solution to the problem,</a:t>
            </a:r>
          </a:p>
          <a:p>
            <a:pPr marL="1314450" lvl="1" indent="-857250">
              <a:lnSpc>
                <a:spcPct val="120000"/>
              </a:lnSpc>
              <a:buFont typeface="Wingdings" panose="05000000000000000000" pitchFamily="2" charset="2"/>
              <a:buChar char="q"/>
            </a:pPr>
            <a:r>
              <a:rPr lang="en-GB" sz="8000" b="1" u="sng" dirty="0">
                <a:latin typeface="Arial Rounded MT Bold" panose="020F0704030504030204" pitchFamily="34" charset="0"/>
              </a:rPr>
              <a:t>Supervise and monitor </a:t>
            </a:r>
            <a:r>
              <a:rPr lang="en-GB" sz="8000" dirty="0">
                <a:latin typeface="Arial Rounded MT Bold" panose="020F0704030504030204" pitchFamily="34" charset="0"/>
              </a:rPr>
              <a:t>the implementation of the solution,</a:t>
            </a:r>
          </a:p>
          <a:p>
            <a:pPr marL="1314450" lvl="1" indent="-857250">
              <a:lnSpc>
                <a:spcPct val="120000"/>
              </a:lnSpc>
              <a:buFont typeface="Wingdings" panose="05000000000000000000" pitchFamily="2" charset="2"/>
              <a:buChar char="q"/>
            </a:pPr>
            <a:r>
              <a:rPr lang="en-GB" sz="8000" b="1" u="sng" dirty="0">
                <a:latin typeface="Arial Rounded MT Bold" panose="020F0704030504030204" pitchFamily="34" charset="0"/>
              </a:rPr>
              <a:t>Monitor the environment </a:t>
            </a:r>
            <a:r>
              <a:rPr lang="en-GB" sz="8000" dirty="0">
                <a:latin typeface="Arial Rounded MT Bold" panose="020F0704030504030204" pitchFamily="34" charset="0"/>
              </a:rPr>
              <a:t>for any after-effect and to </a:t>
            </a:r>
            <a:r>
              <a:rPr lang="en-GB" sz="8000" b="1" u="sng" dirty="0">
                <a:latin typeface="Arial Rounded MT Bold" panose="020F0704030504030204" pitchFamily="34" charset="0"/>
              </a:rPr>
              <a:t>prevent the recurrence </a:t>
            </a:r>
            <a:r>
              <a:rPr lang="en-GB" sz="8000" dirty="0">
                <a:latin typeface="Arial Rounded MT Bold" panose="020F0704030504030204" pitchFamily="34" charset="0"/>
              </a:rPr>
              <a:t>of the problem,</a:t>
            </a:r>
          </a:p>
          <a:p>
            <a:pPr marL="1314450" lvl="1" indent="-857250">
              <a:lnSpc>
                <a:spcPct val="120000"/>
              </a:lnSpc>
              <a:buFont typeface="Wingdings" panose="05000000000000000000" pitchFamily="2" charset="2"/>
              <a:buChar char="q"/>
            </a:pPr>
            <a:r>
              <a:rPr lang="en-GB" sz="8000" b="1" u="sng" dirty="0">
                <a:latin typeface="Arial Rounded MT Bold" panose="020F0704030504030204" pitchFamily="34" charset="0"/>
              </a:rPr>
              <a:t>Communicate</a:t>
            </a:r>
            <a:r>
              <a:rPr lang="en-GB" sz="8000" u="sng" dirty="0">
                <a:latin typeface="Arial Rounded MT Bold" panose="020F0704030504030204" pitchFamily="34" charset="0"/>
              </a:rPr>
              <a:t> </a:t>
            </a:r>
            <a:r>
              <a:rPr lang="en-GB" sz="8000" dirty="0">
                <a:latin typeface="Arial Rounded MT Bold" panose="020F0704030504030204" pitchFamily="34" charset="0"/>
              </a:rPr>
              <a:t>the problem and actions taken in a </a:t>
            </a:r>
            <a:r>
              <a:rPr lang="en-GB" sz="8000" u="sng" dirty="0">
                <a:latin typeface="Arial Rounded MT Bold" panose="020F0704030504030204" pitchFamily="34" charset="0"/>
              </a:rPr>
              <a:t>report</a:t>
            </a:r>
            <a:r>
              <a:rPr lang="en-GB" sz="8000" dirty="0">
                <a:latin typeface="Arial Rounded MT Bold" panose="020F0704030504030204" pitchFamily="34" charset="0"/>
              </a:rPr>
              <a:t> form to superiors and to other stakeholders</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1753400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DD11B-D1DB-4057-BE1D-BF9DB72A42A5}"/>
              </a:ext>
            </a:extLst>
          </p:cNvPr>
          <p:cNvSpPr>
            <a:spLocks noGrp="1"/>
          </p:cNvSpPr>
          <p:nvPr>
            <p:ph type="title"/>
          </p:nvPr>
        </p:nvSpPr>
        <p:spPr>
          <a:xfrm>
            <a:off x="838200" y="365125"/>
            <a:ext cx="10515600" cy="880579"/>
          </a:xfrm>
        </p:spPr>
        <p:txBody>
          <a:bodyPr>
            <a:normAutofit fontScale="90000"/>
          </a:bodyPr>
          <a:lstStyle/>
          <a:p>
            <a:r>
              <a:rPr lang="en-GB" sz="3900" b="1" dirty="0">
                <a:effectLst>
                  <a:outerShdw blurRad="38100" dist="38100" dir="2700000" algn="tl">
                    <a:srgbClr val="000000">
                      <a:alpha val="43137"/>
                    </a:srgbClr>
                  </a:outerShdw>
                </a:effectLst>
                <a:latin typeface="Arial Rounded MT Bold" panose="020F0704030504030204" pitchFamily="34" charset="0"/>
              </a:rPr>
              <a:t>(1) Assessing Problems</a:t>
            </a:r>
            <a:br>
              <a:rPr lang="en-GB" dirty="0"/>
            </a:br>
            <a:endParaRPr lang="en-GB" dirty="0"/>
          </a:p>
        </p:txBody>
      </p:sp>
      <p:sp>
        <p:nvSpPr>
          <p:cNvPr id="3" name="Content Placeholder 2">
            <a:extLst>
              <a:ext uri="{FF2B5EF4-FFF2-40B4-BE49-F238E27FC236}">
                <a16:creationId xmlns:a16="http://schemas.microsoft.com/office/drawing/2014/main" id="{40401FEB-7628-42B9-BE66-3CA9834FAD51}"/>
              </a:ext>
            </a:extLst>
          </p:cNvPr>
          <p:cNvSpPr>
            <a:spLocks noGrp="1"/>
          </p:cNvSpPr>
          <p:nvPr>
            <p:ph idx="1"/>
          </p:nvPr>
        </p:nvSpPr>
        <p:spPr>
          <a:xfrm>
            <a:off x="838200" y="1046922"/>
            <a:ext cx="10515600" cy="5671930"/>
          </a:xfrm>
        </p:spPr>
        <p:txBody>
          <a:bodyPr/>
          <a:lstStyle/>
          <a:p>
            <a:pPr>
              <a:buFont typeface="Wingdings" panose="05000000000000000000" pitchFamily="2" charset="2"/>
              <a:buChar char="q"/>
            </a:pPr>
            <a:r>
              <a:rPr lang="en-GB" dirty="0"/>
              <a:t>It </a:t>
            </a:r>
            <a:r>
              <a:rPr lang="en-GB" sz="2500" dirty="0">
                <a:latin typeface="Arial Rounded MT Bold" panose="020F0704030504030204" pitchFamily="34" charset="0"/>
              </a:rPr>
              <a:t>is of paramount importance that environmental factors that can potentially affect public health are thoroughly </a:t>
            </a:r>
            <a:r>
              <a:rPr lang="en-GB" sz="2500" b="1" i="1" u="sng" dirty="0">
                <a:latin typeface="Arial Rounded MT Bold" panose="020F0704030504030204" pitchFamily="34" charset="0"/>
              </a:rPr>
              <a:t>assessed</a:t>
            </a:r>
            <a:r>
              <a:rPr lang="en-GB" sz="2500" dirty="0">
                <a:latin typeface="Arial Rounded MT Bold" panose="020F0704030504030204" pitchFamily="34" charset="0"/>
              </a:rPr>
              <a:t> before solutions are prescribed for them.  </a:t>
            </a:r>
          </a:p>
          <a:p>
            <a:pPr marL="0" indent="0">
              <a:buNone/>
            </a:pPr>
            <a:endParaRPr lang="en-GB" sz="2500" dirty="0">
              <a:latin typeface="Arial Rounded MT Bold" panose="020F0704030504030204" pitchFamily="34" charset="0"/>
            </a:endParaRPr>
          </a:p>
          <a:p>
            <a:pPr>
              <a:buFont typeface="Wingdings" panose="05000000000000000000" pitchFamily="2" charset="2"/>
              <a:buChar char="q"/>
            </a:pPr>
            <a:r>
              <a:rPr lang="en-GB" sz="2500" dirty="0">
                <a:latin typeface="Arial Rounded MT Bold" panose="020F0704030504030204" pitchFamily="34" charset="0"/>
              </a:rPr>
              <a:t>This is because two or more apparently similar EH problems may have developed differently or for different reasons. </a:t>
            </a:r>
          </a:p>
          <a:p>
            <a:pPr marL="0" indent="0">
              <a:buNone/>
            </a:pPr>
            <a:endParaRPr lang="en-GB" sz="2500" dirty="0">
              <a:latin typeface="Arial Rounded MT Bold" panose="020F0704030504030204" pitchFamily="34" charset="0"/>
            </a:endParaRPr>
          </a:p>
          <a:p>
            <a:pPr>
              <a:buFont typeface="Wingdings" panose="05000000000000000000" pitchFamily="2" charset="2"/>
              <a:buChar char="q"/>
            </a:pPr>
            <a:r>
              <a:rPr lang="en-GB" sz="2500" dirty="0">
                <a:latin typeface="Arial Rounded MT Bold" panose="020F0704030504030204" pitchFamily="34" charset="0"/>
              </a:rPr>
              <a:t> </a:t>
            </a:r>
            <a:r>
              <a:rPr lang="en-GB" sz="2500" b="1" i="1" u="sng" dirty="0">
                <a:latin typeface="Arial Rounded MT Bold" panose="020F0704030504030204" pitchFamily="34" charset="0"/>
              </a:rPr>
              <a:t>Assessment</a:t>
            </a:r>
            <a:r>
              <a:rPr lang="en-GB" sz="2500" dirty="0">
                <a:latin typeface="Arial Rounded MT Bold" panose="020F0704030504030204" pitchFamily="34" charset="0"/>
              </a:rPr>
              <a:t> of the problem will also ensure that the solutions prescribed will actually solve, and not replace the problem with a worse situation or condition</a:t>
            </a:r>
          </a:p>
        </p:txBody>
      </p:sp>
      <p:pic>
        <p:nvPicPr>
          <p:cNvPr id="4" name="Picture 6" descr="RÃ©sultat de recherche d'images pour &quot;risks symbol&quot;">
            <a:extLst>
              <a:ext uri="{FF2B5EF4-FFF2-40B4-BE49-F238E27FC236}">
                <a16:creationId xmlns:a16="http://schemas.microsoft.com/office/drawing/2014/main" id="{C83D7BBA-D6CA-4633-863E-B0EF3683E2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82753">
            <a:off x="10141135" y="5010107"/>
            <a:ext cx="1786467" cy="1482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26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E3564-DF1B-4D8C-AFB6-3E1B77079C80}"/>
              </a:ext>
            </a:extLst>
          </p:cNvPr>
          <p:cNvSpPr>
            <a:spLocks noGrp="1"/>
          </p:cNvSpPr>
          <p:nvPr>
            <p:ph type="title"/>
          </p:nvPr>
        </p:nvSpPr>
        <p:spPr>
          <a:xfrm>
            <a:off x="838200" y="365125"/>
            <a:ext cx="10515600" cy="522771"/>
          </a:xfrm>
        </p:spPr>
        <p:txBody>
          <a:bodyPr>
            <a:normAutofit fontScale="90000"/>
          </a:bodyPr>
          <a:lstStyle/>
          <a:p>
            <a:r>
              <a:rPr lang="en-GB" b="1" dirty="0">
                <a:effectLst>
                  <a:outerShdw blurRad="38100" dist="38100" dir="2700000" algn="tl">
                    <a:srgbClr val="000000">
                      <a:alpha val="43137"/>
                    </a:srgbClr>
                  </a:outerShdw>
                </a:effectLst>
                <a:latin typeface="Arial Rounded MT Bold" panose="020F0704030504030204" pitchFamily="34" charset="0"/>
              </a:rPr>
              <a:t>Assessing Problems…/2</a:t>
            </a:r>
            <a:endParaRPr lang="en-GB" dirty="0"/>
          </a:p>
        </p:txBody>
      </p:sp>
      <p:sp>
        <p:nvSpPr>
          <p:cNvPr id="3" name="Content Placeholder 2">
            <a:extLst>
              <a:ext uri="{FF2B5EF4-FFF2-40B4-BE49-F238E27FC236}">
                <a16:creationId xmlns:a16="http://schemas.microsoft.com/office/drawing/2014/main" id="{159D7DC9-7383-4CB4-88BB-F08B2D614CFA}"/>
              </a:ext>
            </a:extLst>
          </p:cNvPr>
          <p:cNvSpPr>
            <a:spLocks noGrp="1"/>
          </p:cNvSpPr>
          <p:nvPr>
            <p:ph idx="1"/>
          </p:nvPr>
        </p:nvSpPr>
        <p:spPr>
          <a:xfrm>
            <a:off x="636104" y="1272209"/>
            <a:ext cx="10717696" cy="4904754"/>
          </a:xfrm>
        </p:spPr>
        <p:txBody>
          <a:bodyPr>
            <a:normAutofit fontScale="85000" lnSpcReduction="20000"/>
          </a:bodyPr>
          <a:lstStyle/>
          <a:p>
            <a:pPr marL="0" indent="0">
              <a:lnSpc>
                <a:spcPct val="120000"/>
              </a:lnSpc>
              <a:buNone/>
            </a:pPr>
            <a:r>
              <a:rPr lang="en-GB" sz="2500" b="1" dirty="0">
                <a:latin typeface="Arial Rounded MT Bold" panose="020F0704030504030204" pitchFamily="34" charset="0"/>
              </a:rPr>
              <a:t>Assessing</a:t>
            </a:r>
            <a:r>
              <a:rPr lang="en-GB" sz="2500" dirty="0">
                <a:latin typeface="Arial Rounded MT Bold" panose="020F0704030504030204" pitchFamily="34" charset="0"/>
              </a:rPr>
              <a:t> EH factors simply means </a:t>
            </a:r>
            <a:r>
              <a:rPr lang="en-GB" sz="2500" b="1" dirty="0">
                <a:latin typeface="Arial Rounded MT Bold" panose="020F0704030504030204" pitchFamily="34" charset="0"/>
              </a:rPr>
              <a:t>appraising, evaluating or understanding </a:t>
            </a:r>
            <a:r>
              <a:rPr lang="en-GB" sz="2500" dirty="0">
                <a:latin typeface="Arial Rounded MT Bold" panose="020F0704030504030204" pitchFamily="34" charset="0"/>
              </a:rPr>
              <a:t>them by asking and carefully considering simple questions such as:</a:t>
            </a:r>
          </a:p>
          <a:p>
            <a:pPr marL="0"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Why the problem? </a:t>
            </a:r>
          </a:p>
          <a:p>
            <a:pPr marL="457200" lvl="1"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What led to the problem?</a:t>
            </a:r>
          </a:p>
          <a:p>
            <a:pPr marL="457200" lvl="1"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 How did it evolve? </a:t>
            </a:r>
          </a:p>
          <a:p>
            <a:pPr marL="457200" lvl="1"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When did the problem begin and under what circumstances? (</a:t>
            </a:r>
            <a:r>
              <a:rPr lang="en-GB" sz="2500" b="1" i="1" u="sng" dirty="0">
                <a:latin typeface="Arial Rounded MT Bold" panose="020F0704030504030204" pitchFamily="34" charset="0"/>
              </a:rPr>
              <a:t>Problem analysis</a:t>
            </a:r>
            <a:r>
              <a:rPr lang="en-GB" sz="2500" dirty="0">
                <a:latin typeface="Arial Rounded MT Bold" panose="020F0704030504030204" pitchFamily="34" charset="0"/>
              </a:rPr>
              <a:t>)</a:t>
            </a:r>
          </a:p>
          <a:p>
            <a:pPr marL="457200" lvl="1"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Who is responsible? </a:t>
            </a:r>
          </a:p>
          <a:p>
            <a:pPr marL="457200" lvl="1" indent="0">
              <a:buNone/>
            </a:pPr>
            <a:endParaRPr lang="en-GB" sz="2500" dirty="0">
              <a:latin typeface="Arial Rounded MT Bold" panose="020F0704030504030204" pitchFamily="34" charset="0"/>
            </a:endParaRPr>
          </a:p>
          <a:p>
            <a:pPr lvl="1">
              <a:buFont typeface="Wingdings" panose="05000000000000000000" pitchFamily="2" charset="2"/>
              <a:buChar char="q"/>
            </a:pPr>
            <a:r>
              <a:rPr lang="en-GB" sz="2500" dirty="0">
                <a:latin typeface="Arial Rounded MT Bold" panose="020F0704030504030204" pitchFamily="34" charset="0"/>
              </a:rPr>
              <a:t>Who is affected?</a:t>
            </a:r>
          </a:p>
          <a:p>
            <a:endParaRPr lang="en-GB" dirty="0"/>
          </a:p>
        </p:txBody>
      </p:sp>
      <p:pic>
        <p:nvPicPr>
          <p:cNvPr id="4" name="Picture 3">
            <a:extLst>
              <a:ext uri="{FF2B5EF4-FFF2-40B4-BE49-F238E27FC236}">
                <a16:creationId xmlns:a16="http://schemas.microsoft.com/office/drawing/2014/main" id="{D1097458-9457-442F-9311-EB85CC4CD07A}"/>
              </a:ext>
            </a:extLst>
          </p:cNvPr>
          <p:cNvPicPr>
            <a:picLocks noChangeAspect="1"/>
          </p:cNvPicPr>
          <p:nvPr/>
        </p:nvPicPr>
        <p:blipFill>
          <a:blip r:embed="rId2">
            <a:duotone>
              <a:prstClr val="black"/>
              <a:schemeClr val="accent6">
                <a:tint val="45000"/>
                <a:satMod val="400000"/>
              </a:schemeClr>
            </a:duotone>
          </a:blip>
          <a:stretch>
            <a:fillRect/>
          </a:stretch>
        </p:blipFill>
        <p:spPr>
          <a:xfrm>
            <a:off x="9570115" y="1918492"/>
            <a:ext cx="2250824" cy="2043908"/>
          </a:xfrm>
          <a:prstGeom prst="rect">
            <a:avLst/>
          </a:prstGeom>
        </p:spPr>
      </p:pic>
    </p:spTree>
    <p:extLst>
      <p:ext uri="{BB962C8B-B14F-4D97-AF65-F5344CB8AC3E}">
        <p14:creationId xmlns:p14="http://schemas.microsoft.com/office/powerpoint/2010/main" val="95434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54235-F57B-4ABC-9255-59E157D38F5D}"/>
              </a:ext>
            </a:extLst>
          </p:cNvPr>
          <p:cNvSpPr>
            <a:spLocks noGrp="1"/>
          </p:cNvSpPr>
          <p:nvPr>
            <p:ph type="title"/>
          </p:nvPr>
        </p:nvSpPr>
        <p:spPr>
          <a:xfrm>
            <a:off x="838200" y="365126"/>
            <a:ext cx="10515600" cy="615536"/>
          </a:xfrm>
        </p:spPr>
        <p:txBody>
          <a:bodyPr>
            <a:normAutofit fontScale="90000"/>
          </a:bodyPr>
          <a:lstStyle/>
          <a:p>
            <a:r>
              <a:rPr lang="en-GB" sz="3900" b="1" dirty="0">
                <a:latin typeface="Arial Rounded MT Bold" panose="020F0704030504030204" pitchFamily="34" charset="0"/>
              </a:rPr>
              <a:t>(2)Prescribing Solutions</a:t>
            </a:r>
            <a:br>
              <a:rPr lang="en-GB" dirty="0"/>
            </a:br>
            <a:endParaRPr lang="en-GB" dirty="0"/>
          </a:p>
        </p:txBody>
      </p:sp>
      <p:sp>
        <p:nvSpPr>
          <p:cNvPr id="3" name="Content Placeholder 2">
            <a:extLst>
              <a:ext uri="{FF2B5EF4-FFF2-40B4-BE49-F238E27FC236}">
                <a16:creationId xmlns:a16="http://schemas.microsoft.com/office/drawing/2014/main" id="{8BD7C133-A7E5-41A2-9DB0-5151F6D10C60}"/>
              </a:ext>
            </a:extLst>
          </p:cNvPr>
          <p:cNvSpPr>
            <a:spLocks noGrp="1"/>
          </p:cNvSpPr>
          <p:nvPr>
            <p:ph idx="1"/>
          </p:nvPr>
        </p:nvSpPr>
        <p:spPr>
          <a:xfrm>
            <a:off x="410817" y="781878"/>
            <a:ext cx="10942983" cy="5395085"/>
          </a:xfrm>
        </p:spPr>
        <p:txBody>
          <a:bodyPr>
            <a:normAutofit fontScale="92500"/>
          </a:bodyPr>
          <a:lstStyle/>
          <a:p>
            <a:pPr>
              <a:buFont typeface="Wingdings" panose="05000000000000000000" pitchFamily="2" charset="2"/>
              <a:buChar char="q"/>
            </a:pPr>
            <a:r>
              <a:rPr lang="en-GB" sz="2500" dirty="0">
                <a:latin typeface="Arial Rounded MT Bold" panose="020F0704030504030204" pitchFamily="34" charset="0"/>
              </a:rPr>
              <a:t> Having understood the problem, one can proceed to prescribe a solution.  This could be to </a:t>
            </a:r>
            <a:r>
              <a:rPr lang="en-GB" sz="2500" b="1" u="sng" dirty="0">
                <a:latin typeface="Arial Rounded MT Bold" panose="020F0704030504030204" pitchFamily="34" charset="0"/>
              </a:rPr>
              <a:t>correct</a:t>
            </a:r>
            <a:r>
              <a:rPr lang="en-GB" sz="2500" b="1" dirty="0">
                <a:latin typeface="Arial Rounded MT Bold" panose="020F0704030504030204" pitchFamily="34" charset="0"/>
              </a:rPr>
              <a:t> </a:t>
            </a:r>
            <a:r>
              <a:rPr lang="en-GB" sz="2500" dirty="0">
                <a:latin typeface="Arial Rounded MT Bold" panose="020F0704030504030204" pitchFamily="34" charset="0"/>
              </a:rPr>
              <a:t>or </a:t>
            </a:r>
            <a:r>
              <a:rPr lang="en-GB" sz="2500" b="1" u="sng" dirty="0">
                <a:latin typeface="Arial Rounded MT Bold" panose="020F0704030504030204" pitchFamily="34" charset="0"/>
              </a:rPr>
              <a:t>control</a:t>
            </a:r>
            <a:r>
              <a:rPr lang="en-GB" sz="2500" b="1" dirty="0">
                <a:latin typeface="Arial Rounded MT Bold" panose="020F0704030504030204" pitchFamily="34" charset="0"/>
              </a:rPr>
              <a:t> </a:t>
            </a:r>
            <a:r>
              <a:rPr lang="en-GB" sz="2500" dirty="0">
                <a:latin typeface="Arial Rounded MT Bold" panose="020F0704030504030204" pitchFamily="34" charset="0"/>
              </a:rPr>
              <a:t>the presence of any hazard or negative impact or</a:t>
            </a:r>
            <a:r>
              <a:rPr lang="en-GB" sz="2500" b="1" dirty="0">
                <a:latin typeface="Arial Rounded MT Bold" panose="020F0704030504030204" pitchFamily="34" charset="0"/>
              </a:rPr>
              <a:t> </a:t>
            </a:r>
            <a:r>
              <a:rPr lang="en-GB" sz="2500" b="1" u="sng" dirty="0">
                <a:latin typeface="Arial Rounded MT Bold" panose="020F0704030504030204" pitchFamily="34" charset="0"/>
              </a:rPr>
              <a:t>prevent</a:t>
            </a:r>
            <a:r>
              <a:rPr lang="en-GB" sz="2500" dirty="0">
                <a:latin typeface="Arial Rounded MT Bold" panose="020F0704030504030204" pitchFamily="34" charset="0"/>
              </a:rPr>
              <a:t> the future occurrence of any negative impact.</a:t>
            </a:r>
          </a:p>
          <a:p>
            <a:pPr marL="0" indent="0">
              <a:buNone/>
            </a:pPr>
            <a:endParaRPr lang="en-US" sz="2500" dirty="0">
              <a:latin typeface="Arial Rounded MT Bold" panose="020F0704030504030204" pitchFamily="34" charset="0"/>
            </a:endParaRPr>
          </a:p>
          <a:p>
            <a:pPr>
              <a:buFont typeface="Wingdings" panose="05000000000000000000" pitchFamily="2" charset="2"/>
              <a:buChar char="q"/>
            </a:pPr>
            <a:r>
              <a:rPr lang="en-GB" sz="2500" b="1" u="sng" dirty="0">
                <a:latin typeface="Arial Rounded MT Bold" panose="020F0704030504030204" pitchFamily="34" charset="0"/>
              </a:rPr>
              <a:t>Correcting</a:t>
            </a:r>
            <a:r>
              <a:rPr lang="en-GB" sz="2500" b="1" dirty="0">
                <a:latin typeface="Arial Rounded MT Bold" panose="020F0704030504030204" pitchFamily="34" charset="0"/>
              </a:rPr>
              <a:t> </a:t>
            </a:r>
            <a:r>
              <a:rPr lang="en-GB" sz="2500" dirty="0">
                <a:latin typeface="Arial Rounded MT Bold" panose="020F0704030504030204" pitchFamily="34" charset="0"/>
              </a:rPr>
              <a:t>or </a:t>
            </a:r>
            <a:r>
              <a:rPr lang="en-GB" sz="2500" b="1" u="sng" dirty="0">
                <a:latin typeface="Arial Rounded MT Bold" panose="020F0704030504030204" pitchFamily="34" charset="0"/>
              </a:rPr>
              <a:t>controlling</a:t>
            </a:r>
            <a:r>
              <a:rPr lang="en-GB" sz="2500" dirty="0">
                <a:latin typeface="Arial Rounded MT Bold" panose="020F0704030504030204" pitchFamily="34" charset="0"/>
              </a:rPr>
              <a:t> EH factors </a:t>
            </a:r>
            <a:r>
              <a:rPr lang="en-GB" sz="2500" b="1" u="sng" dirty="0">
                <a:latin typeface="Arial Rounded MT Bold" panose="020F0704030504030204" pitchFamily="34" charset="0"/>
              </a:rPr>
              <a:t>(i.e. dealing with present EH hazards)</a:t>
            </a:r>
            <a:r>
              <a:rPr lang="en-GB" sz="2500" dirty="0">
                <a:latin typeface="Arial Rounded MT Bold" panose="020F0704030504030204" pitchFamily="34" charset="0"/>
              </a:rPr>
              <a:t> For those factors that have already resulted or are on-going it is important to institute measures either to correct or control them or minimise any impact they are likely to have on public health. </a:t>
            </a:r>
          </a:p>
          <a:p>
            <a:pPr marL="0" indent="0">
              <a:buNone/>
            </a:pPr>
            <a:endParaRPr lang="en-GB" sz="2500" dirty="0">
              <a:latin typeface="Arial Rounded MT Bold" panose="020F0704030504030204" pitchFamily="34" charset="0"/>
            </a:endParaRPr>
          </a:p>
          <a:p>
            <a:pPr>
              <a:buFont typeface="Wingdings" panose="05000000000000000000" pitchFamily="2" charset="2"/>
              <a:buChar char="q"/>
            </a:pPr>
            <a:r>
              <a:rPr lang="en-GB" sz="2500" dirty="0">
                <a:latin typeface="Arial Rounded MT Bold" panose="020F0704030504030204" pitchFamily="34" charset="0"/>
              </a:rPr>
              <a:t> The measures to achieve this could be </a:t>
            </a:r>
            <a:r>
              <a:rPr lang="en-GB" sz="2500" b="1" u="sng" dirty="0">
                <a:latin typeface="Arial Rounded MT Bold" panose="020F0704030504030204" pitchFamily="34" charset="0"/>
              </a:rPr>
              <a:t>to advise, serve notice or using legal means to abate, fix, regulate, reduce or contain the problem</a:t>
            </a:r>
            <a:r>
              <a:rPr lang="en-GB" sz="2500" dirty="0">
                <a:latin typeface="Arial Rounded MT Bold" panose="020F0704030504030204" pitchFamily="34" charset="0"/>
              </a:rPr>
              <a:t>.  </a:t>
            </a:r>
          </a:p>
          <a:p>
            <a:pPr marL="0" indent="0">
              <a:buNone/>
            </a:pPr>
            <a:endParaRPr lang="en-GB" sz="2500" dirty="0">
              <a:latin typeface="Arial Rounded MT Bold" panose="020F0704030504030204" pitchFamily="34" charset="0"/>
            </a:endParaRPr>
          </a:p>
          <a:p>
            <a:pPr>
              <a:buFont typeface="Wingdings" panose="05000000000000000000" pitchFamily="2" charset="2"/>
              <a:buChar char="q"/>
            </a:pPr>
            <a:r>
              <a:rPr lang="en-GB" sz="2500" dirty="0">
                <a:latin typeface="Arial Rounded MT Bold" panose="020F0704030504030204" pitchFamily="34" charset="0"/>
              </a:rPr>
              <a:t>However, care must be taken to ensure that if an unsatisfactory practice is to be stopped, a better alternative is immediately available</a:t>
            </a:r>
          </a:p>
          <a:p>
            <a:endParaRPr lang="en-GB" dirty="0"/>
          </a:p>
        </p:txBody>
      </p:sp>
      <p:pic>
        <p:nvPicPr>
          <p:cNvPr id="4" name="Picture 2" descr="RÃ©sultat de recherche d'images pour &quot;hammer symbol&quot;">
            <a:extLst>
              <a:ext uri="{FF2B5EF4-FFF2-40B4-BE49-F238E27FC236}">
                <a16:creationId xmlns:a16="http://schemas.microsoft.com/office/drawing/2014/main" id="{486C13A1-ED33-4D8C-9FC9-3057F4E4AF4D}"/>
              </a:ext>
            </a:extLst>
          </p:cNvPr>
          <p:cNvPicPr>
            <a:picLocks noChangeAspect="1" noChangeArrowheads="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503707">
            <a:off x="10816759" y="3030018"/>
            <a:ext cx="1271863" cy="1191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4257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869F36-956C-4C99-939F-4A195664F277}"/>
              </a:ext>
            </a:extLst>
          </p:cNvPr>
          <p:cNvSpPr>
            <a:spLocks noGrp="1"/>
          </p:cNvSpPr>
          <p:nvPr>
            <p:ph idx="1"/>
          </p:nvPr>
        </p:nvSpPr>
        <p:spPr>
          <a:xfrm>
            <a:off x="838200" y="503583"/>
            <a:ext cx="10515600" cy="5673380"/>
          </a:xfrm>
        </p:spPr>
        <p:txBody>
          <a:bodyPr/>
          <a:lstStyle/>
          <a:p>
            <a:pPr marL="0" indent="0">
              <a:buNone/>
            </a:pPr>
            <a:endParaRPr lang="en-GB" b="1" i="1" u="sng" dirty="0"/>
          </a:p>
          <a:p>
            <a:pPr>
              <a:buFont typeface="Wingdings" panose="05000000000000000000" pitchFamily="2" charset="2"/>
              <a:buChar char="q"/>
            </a:pPr>
            <a:r>
              <a:rPr lang="en-GB" b="1" i="1" u="sng" dirty="0"/>
              <a:t>Preventing</a:t>
            </a:r>
            <a:r>
              <a:rPr lang="en-GB" dirty="0"/>
              <a:t> EH factors </a:t>
            </a:r>
            <a:r>
              <a:rPr lang="en-GB" b="1" i="1" u="sng" dirty="0"/>
              <a:t>(i.e. preventing future EH problems)</a:t>
            </a:r>
            <a:r>
              <a:rPr lang="en-GB" dirty="0"/>
              <a:t>: - Based on the</a:t>
            </a:r>
            <a:r>
              <a:rPr lang="en-GB" b="1" i="1" dirty="0"/>
              <a:t> </a:t>
            </a:r>
            <a:r>
              <a:rPr lang="en-GB" b="1" i="1" u="sng" dirty="0"/>
              <a:t>level of experience</a:t>
            </a:r>
            <a:r>
              <a:rPr lang="en-GB" dirty="0"/>
              <a:t> of the officer, s/he should be in position to forecast problems that are likely to affect the environment and health and so stop or prescribe mitigating measures for activities likely to lead to EH problems. </a:t>
            </a:r>
          </a:p>
          <a:p>
            <a:pPr marL="0" indent="0">
              <a:buNone/>
            </a:pPr>
            <a:r>
              <a:rPr lang="en-GB" dirty="0"/>
              <a:t> </a:t>
            </a:r>
          </a:p>
          <a:p>
            <a:pPr>
              <a:buFont typeface="Wingdings" panose="05000000000000000000" pitchFamily="2" charset="2"/>
              <a:buChar char="q"/>
            </a:pPr>
            <a:r>
              <a:rPr lang="en-GB" dirty="0"/>
              <a:t>This is particularly important when planning and implementing development and economic projects, which require very heavy inputs.</a:t>
            </a:r>
          </a:p>
        </p:txBody>
      </p:sp>
      <p:grpSp>
        <p:nvGrpSpPr>
          <p:cNvPr id="4" name="Group 3">
            <a:extLst>
              <a:ext uri="{FF2B5EF4-FFF2-40B4-BE49-F238E27FC236}">
                <a16:creationId xmlns:a16="http://schemas.microsoft.com/office/drawing/2014/main" id="{9D96D534-6A31-4440-85DD-21EF4A1FA2F0}"/>
              </a:ext>
            </a:extLst>
          </p:cNvPr>
          <p:cNvGrpSpPr/>
          <p:nvPr/>
        </p:nvGrpSpPr>
        <p:grpSpPr>
          <a:xfrm rot="12272049">
            <a:off x="4641354" y="4917557"/>
            <a:ext cx="2326640" cy="1541240"/>
            <a:chOff x="650240" y="937754"/>
            <a:chExt cx="2326640" cy="1541240"/>
          </a:xfrm>
        </p:grpSpPr>
        <p:pic>
          <p:nvPicPr>
            <p:cNvPr id="5" name="Picture 4" descr="RÃ©sultat de recherche d'images pour &quot;footsteps symbol&quot;">
              <a:extLst>
                <a:ext uri="{FF2B5EF4-FFF2-40B4-BE49-F238E27FC236}">
                  <a16:creationId xmlns:a16="http://schemas.microsoft.com/office/drawing/2014/main" id="{0124CD8D-9F70-4FDD-9AED-CA79A0E25463}"/>
                </a:ext>
              </a:extLst>
            </p:cNvPr>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flipV="1">
              <a:off x="660113" y="937754"/>
              <a:ext cx="2313305" cy="15412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974C1A-5690-49F7-BAD2-DB68EF10CB93}"/>
                </a:ext>
              </a:extLst>
            </p:cNvPr>
            <p:cNvSpPr/>
            <p:nvPr/>
          </p:nvSpPr>
          <p:spPr>
            <a:xfrm>
              <a:off x="650240" y="937754"/>
              <a:ext cx="2326640" cy="1531126"/>
            </a:xfrm>
            <a:prstGeom prst="rect">
              <a:avLst/>
            </a:prstGeom>
            <a:solidFill>
              <a:schemeClr val="bg1">
                <a:alpha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73988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CFCC-1A5C-41F2-AC84-149FFFE0869B}"/>
              </a:ext>
            </a:extLst>
          </p:cNvPr>
          <p:cNvSpPr>
            <a:spLocks noGrp="1"/>
          </p:cNvSpPr>
          <p:nvPr>
            <p:ph type="title"/>
          </p:nvPr>
        </p:nvSpPr>
        <p:spPr>
          <a:xfrm>
            <a:off x="838200" y="365125"/>
            <a:ext cx="10515600" cy="783191"/>
          </a:xfrm>
        </p:spPr>
        <p:txBody>
          <a:bodyPr>
            <a:normAutofit/>
          </a:bodyPr>
          <a:lstStyle/>
          <a:p>
            <a:r>
              <a:rPr lang="en-US" sz="3500" b="1" dirty="0">
                <a:latin typeface="Arial Rounded MT Bold" panose="020F0704030504030204" pitchFamily="34" charset="0"/>
              </a:rPr>
              <a:t>General Duties of the EHOs/EHAs</a:t>
            </a:r>
            <a:endParaRPr lang="en-GB" sz="3500" b="1" dirty="0">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1A9CD799-785D-47EB-B935-A119F0F24FDA}"/>
              </a:ext>
            </a:extLst>
          </p:cNvPr>
          <p:cNvSpPr>
            <a:spLocks noGrp="1"/>
          </p:cNvSpPr>
          <p:nvPr>
            <p:ph idx="1"/>
          </p:nvPr>
        </p:nvSpPr>
        <p:spPr>
          <a:xfrm>
            <a:off x="407581" y="1446027"/>
            <a:ext cx="11376837" cy="5709684"/>
          </a:xfrm>
        </p:spPr>
        <p:txBody>
          <a:bodyPr>
            <a:normAutofit fontScale="85000" lnSpcReduction="10000"/>
          </a:bodyPr>
          <a:lstStyle/>
          <a:p>
            <a:pPr marL="0" indent="0">
              <a:buNone/>
            </a:pPr>
            <a:r>
              <a:rPr lang="en-GB" sz="2500" b="1" dirty="0">
                <a:latin typeface="Arial Rounded MT Bold" panose="020F0704030504030204" pitchFamily="34" charset="0"/>
              </a:rPr>
              <a:t>1. </a:t>
            </a:r>
            <a:r>
              <a:rPr lang="en-GB" sz="2400" b="1" dirty="0">
                <a:latin typeface="Arial Rounded MT Bold" panose="020F0704030504030204" pitchFamily="34" charset="0"/>
              </a:rPr>
              <a:t>Solid Waste Management </a:t>
            </a:r>
            <a:r>
              <a:rPr lang="en-GB" sz="2400" b="1" i="1" dirty="0">
                <a:latin typeface="Arial Rounded MT Bold" panose="020F0704030504030204" pitchFamily="34" charset="0"/>
              </a:rPr>
              <a:t>(including collection, transportation, treatment and disposal)</a:t>
            </a:r>
            <a:endParaRPr lang="en-GB" sz="2400" dirty="0">
              <a:latin typeface="Arial Rounded MT Bold" panose="020F0704030504030204" pitchFamily="34" charset="0"/>
            </a:endParaRPr>
          </a:p>
          <a:p>
            <a:pPr lvl="0"/>
            <a:r>
              <a:rPr lang="en-GB" sz="2400" dirty="0">
                <a:latin typeface="Arial Rounded MT Bold" panose="020F0704030504030204" pitchFamily="34" charset="0"/>
              </a:rPr>
              <a:t>Domestic waste,</a:t>
            </a:r>
          </a:p>
          <a:p>
            <a:pPr lvl="0"/>
            <a:r>
              <a:rPr lang="en-GB" sz="2400" dirty="0">
                <a:latin typeface="Arial Rounded MT Bold" panose="020F0704030504030204" pitchFamily="34" charset="0"/>
              </a:rPr>
              <a:t>Health care and veterinary waste,</a:t>
            </a:r>
          </a:p>
          <a:p>
            <a:pPr lvl="0"/>
            <a:r>
              <a:rPr lang="en-GB" sz="2400" dirty="0">
                <a:latin typeface="Arial Rounded MT Bold" panose="020F0704030504030204" pitchFamily="34" charset="0"/>
              </a:rPr>
              <a:t>Industrial waste,</a:t>
            </a:r>
          </a:p>
          <a:p>
            <a:pPr lvl="0"/>
            <a:r>
              <a:rPr lang="en-GB" sz="2400" dirty="0">
                <a:latin typeface="Arial Rounded MT Bold" panose="020F0704030504030204" pitchFamily="34" charset="0"/>
              </a:rPr>
              <a:t>Public cleansing,</a:t>
            </a:r>
          </a:p>
          <a:p>
            <a:pPr lvl="0"/>
            <a:r>
              <a:rPr lang="en-GB" sz="2400" dirty="0">
                <a:latin typeface="Arial Rounded MT Bold" panose="020F0704030504030204" pitchFamily="34" charset="0"/>
              </a:rPr>
              <a:t>Acquisition, care and after-care of disposal sites,</a:t>
            </a:r>
          </a:p>
          <a:p>
            <a:r>
              <a:rPr lang="en-GB" sz="2400" dirty="0">
                <a:latin typeface="Arial Rounded MT Bold" panose="020F0704030504030204" pitchFamily="34" charset="0"/>
              </a:rPr>
              <a:t>Promotion of composting &amp; source reduction</a:t>
            </a:r>
          </a:p>
          <a:p>
            <a:endParaRPr lang="en-US" sz="2400" dirty="0">
              <a:latin typeface="Arial Rounded MT Bold" panose="020F0704030504030204" pitchFamily="34" charset="0"/>
            </a:endParaRPr>
          </a:p>
          <a:p>
            <a:pPr marL="0" indent="0">
              <a:buNone/>
            </a:pPr>
            <a:r>
              <a:rPr lang="en-US" sz="2400" dirty="0">
                <a:latin typeface="Arial Rounded MT Bold" panose="020F0704030504030204" pitchFamily="34" charset="0"/>
              </a:rPr>
              <a:t>2</a:t>
            </a:r>
            <a:r>
              <a:rPr lang="en-GB" sz="2400" dirty="0">
                <a:latin typeface="Arial Rounded MT Bold" panose="020F0704030504030204" pitchFamily="34" charset="0"/>
              </a:rPr>
              <a:t>. </a:t>
            </a:r>
            <a:r>
              <a:rPr lang="en-GB" sz="2400" b="1" dirty="0">
                <a:latin typeface="Arial Rounded MT Bold" panose="020F0704030504030204" pitchFamily="34" charset="0"/>
              </a:rPr>
              <a:t>Management of Liquid Waste</a:t>
            </a:r>
            <a:endParaRPr lang="en-GB" sz="2400" dirty="0">
              <a:latin typeface="Arial Rounded MT Bold" panose="020F0704030504030204" pitchFamily="34" charset="0"/>
            </a:endParaRPr>
          </a:p>
          <a:p>
            <a:pPr lvl="0"/>
            <a:r>
              <a:rPr lang="en-GB" sz="2400" dirty="0">
                <a:latin typeface="Arial Rounded MT Bold" panose="020F0704030504030204" pitchFamily="34" charset="0"/>
              </a:rPr>
              <a:t>Household toilets incl. substitution of pan latrines,</a:t>
            </a:r>
          </a:p>
          <a:p>
            <a:pPr lvl="0"/>
            <a:r>
              <a:rPr lang="en-GB" sz="2400" dirty="0">
                <a:latin typeface="Arial Rounded MT Bold" panose="020F0704030504030204" pitchFamily="34" charset="0"/>
              </a:rPr>
              <a:t>Public toilets (incl. Toilets in the markets, lorry parks, schools and other public places),</a:t>
            </a:r>
          </a:p>
          <a:p>
            <a:pPr lvl="0"/>
            <a:r>
              <a:rPr lang="en-GB" sz="2400" dirty="0">
                <a:latin typeface="Arial Rounded MT Bold" panose="020F0704030504030204" pitchFamily="34" charset="0"/>
              </a:rPr>
              <a:t>Drainage management including street drains, storm water drainage and lagoons,</a:t>
            </a:r>
          </a:p>
          <a:p>
            <a:pPr lvl="0"/>
            <a:r>
              <a:rPr lang="en-GB" sz="2400" dirty="0">
                <a:latin typeface="Arial Rounded MT Bold" panose="020F0704030504030204" pitchFamily="34" charset="0"/>
              </a:rPr>
              <a:t>Sewerage management,</a:t>
            </a:r>
          </a:p>
          <a:p>
            <a:r>
              <a:rPr lang="en-GB" sz="2400" dirty="0">
                <a:latin typeface="Arial Rounded MT Bold" panose="020F0704030504030204" pitchFamily="34" charset="0"/>
              </a:rPr>
              <a:t>Liquid waste treatment plants</a:t>
            </a:r>
          </a:p>
        </p:txBody>
      </p:sp>
    </p:spTree>
    <p:extLst>
      <p:ext uri="{BB962C8B-B14F-4D97-AF65-F5344CB8AC3E}">
        <p14:creationId xmlns:p14="http://schemas.microsoft.com/office/powerpoint/2010/main" val="3628678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E8D99C-DD5E-4D87-8015-BF645C6A550E}"/>
              </a:ext>
            </a:extLst>
          </p:cNvPr>
          <p:cNvSpPr>
            <a:spLocks noGrp="1"/>
          </p:cNvSpPr>
          <p:nvPr>
            <p:ph idx="1"/>
          </p:nvPr>
        </p:nvSpPr>
        <p:spPr>
          <a:xfrm>
            <a:off x="382772" y="255181"/>
            <a:ext cx="11546958" cy="6762307"/>
          </a:xfrm>
        </p:spPr>
        <p:txBody>
          <a:bodyPr>
            <a:normAutofit fontScale="92500" lnSpcReduction="20000"/>
          </a:bodyPr>
          <a:lstStyle/>
          <a:p>
            <a:pPr marL="0" indent="0">
              <a:buNone/>
            </a:pPr>
            <a:r>
              <a:rPr lang="en-GB" b="1" dirty="0"/>
              <a:t>3. </a:t>
            </a:r>
            <a:r>
              <a:rPr lang="en-GB" sz="2500" b="1" dirty="0">
                <a:latin typeface="Arial Rounded MT Bold" panose="020F0704030504030204" pitchFamily="34" charset="0"/>
              </a:rPr>
              <a:t>Environmental Protection Services</a:t>
            </a:r>
            <a:endParaRPr lang="en-GB" sz="2500" dirty="0">
              <a:latin typeface="Arial Rounded MT Bold" panose="020F0704030504030204" pitchFamily="34" charset="0"/>
            </a:endParaRPr>
          </a:p>
          <a:p>
            <a:pPr lvl="0"/>
            <a:r>
              <a:rPr lang="en-GB" sz="2500" dirty="0">
                <a:latin typeface="Arial Rounded MT Bold" panose="020F0704030504030204" pitchFamily="34" charset="0"/>
              </a:rPr>
              <a:t>On-premises management of wastes, including disposal of waste water</a:t>
            </a:r>
          </a:p>
          <a:p>
            <a:pPr lvl="0"/>
            <a:r>
              <a:rPr lang="en-GB" sz="2500" dirty="0">
                <a:latin typeface="Arial Rounded MT Bold" panose="020F0704030504030204" pitchFamily="34" charset="0"/>
              </a:rPr>
              <a:t>Control of EH within Health Care Facilities</a:t>
            </a:r>
          </a:p>
          <a:p>
            <a:pPr lvl="0"/>
            <a:r>
              <a:rPr lang="en-GB" sz="2500" dirty="0">
                <a:latin typeface="Arial Rounded MT Bold" panose="020F0704030504030204" pitchFamily="34" charset="0"/>
              </a:rPr>
              <a:t>Industrial pollution control (including environmental monitoring)</a:t>
            </a:r>
          </a:p>
          <a:p>
            <a:pPr lvl="0"/>
            <a:r>
              <a:rPr lang="en-GB" sz="2500" dirty="0">
                <a:latin typeface="Arial Rounded MT Bold" panose="020F0704030504030204" pitchFamily="34" charset="0"/>
              </a:rPr>
              <a:t>Management of burial grounds and disposal of the dead</a:t>
            </a:r>
          </a:p>
          <a:p>
            <a:pPr lvl="0"/>
            <a:r>
              <a:rPr lang="en-GB" sz="2500" dirty="0">
                <a:latin typeface="Arial Rounded MT Bold" panose="020F0704030504030204" pitchFamily="34" charset="0"/>
              </a:rPr>
              <a:t>Control of pets and stray animals</a:t>
            </a:r>
          </a:p>
          <a:p>
            <a:pPr lvl="0"/>
            <a:r>
              <a:rPr lang="en-GB" sz="2500" dirty="0">
                <a:latin typeface="Arial Rounded MT Bold" panose="020F0704030504030204" pitchFamily="34" charset="0"/>
              </a:rPr>
              <a:t>Control of pests</a:t>
            </a:r>
          </a:p>
          <a:p>
            <a:pPr lvl="0"/>
            <a:r>
              <a:rPr lang="en-GB" sz="2500" dirty="0">
                <a:latin typeface="Arial Rounded MT Bold" panose="020F0704030504030204" pitchFamily="34" charset="0"/>
              </a:rPr>
              <a:t>Physical development (building &amp; construction)</a:t>
            </a:r>
          </a:p>
          <a:p>
            <a:pPr lvl="0"/>
            <a:endParaRPr lang="en-US" sz="2500" dirty="0">
              <a:latin typeface="Arial Rounded MT Bold" panose="020F0704030504030204" pitchFamily="34" charset="0"/>
            </a:endParaRPr>
          </a:p>
          <a:p>
            <a:pPr marL="0" indent="0">
              <a:buNone/>
            </a:pPr>
            <a:r>
              <a:rPr lang="en-GB" b="1" dirty="0"/>
              <a:t>4. Food, Water and Drugs Safety and Hygiene</a:t>
            </a:r>
            <a:endParaRPr lang="en-GB" dirty="0"/>
          </a:p>
          <a:p>
            <a:pPr lvl="0"/>
            <a:r>
              <a:rPr lang="en-GB" dirty="0"/>
              <a:t>Meat and fish hygiene</a:t>
            </a:r>
          </a:p>
          <a:p>
            <a:pPr lvl="0"/>
            <a:r>
              <a:rPr lang="en-GB" dirty="0"/>
              <a:t>Water quality and safety (including protection of water bodies)</a:t>
            </a:r>
          </a:p>
          <a:p>
            <a:pPr lvl="0"/>
            <a:r>
              <a:rPr lang="en-GB" dirty="0"/>
              <a:t>Food Establishments (including the hospitality industry)</a:t>
            </a:r>
          </a:p>
          <a:p>
            <a:pPr lvl="0"/>
            <a:r>
              <a:rPr lang="en-GB" dirty="0"/>
              <a:t>Market sanitation</a:t>
            </a:r>
          </a:p>
          <a:p>
            <a:pPr lvl="0"/>
            <a:r>
              <a:rPr lang="en-GB" dirty="0"/>
              <a:t>Livestock and poultry control,</a:t>
            </a:r>
          </a:p>
          <a:p>
            <a:r>
              <a:rPr lang="en-GB" dirty="0"/>
              <a:t>Growing and sale of fresh vegetables</a:t>
            </a:r>
            <a:endParaRPr lang="en-GB" sz="2500" dirty="0">
              <a:latin typeface="Arial Rounded MT Bold" panose="020F0704030504030204" pitchFamily="34" charset="0"/>
            </a:endParaRPr>
          </a:p>
          <a:p>
            <a:pPr marL="0" indent="0">
              <a:buNone/>
            </a:pPr>
            <a:endParaRPr lang="en-GB" dirty="0"/>
          </a:p>
        </p:txBody>
      </p:sp>
    </p:spTree>
    <p:extLst>
      <p:ext uri="{BB962C8B-B14F-4D97-AF65-F5344CB8AC3E}">
        <p14:creationId xmlns:p14="http://schemas.microsoft.com/office/powerpoint/2010/main" val="3124741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AF9BAB-85D9-437F-B77D-1A24F09735E7}"/>
              </a:ext>
            </a:extLst>
          </p:cNvPr>
          <p:cNvSpPr>
            <a:spLocks noGrp="1"/>
          </p:cNvSpPr>
          <p:nvPr>
            <p:ph idx="1"/>
          </p:nvPr>
        </p:nvSpPr>
        <p:spPr>
          <a:xfrm>
            <a:off x="625549" y="485922"/>
            <a:ext cx="10515600" cy="5829818"/>
          </a:xfrm>
        </p:spPr>
        <p:txBody>
          <a:bodyPr>
            <a:normAutofit/>
          </a:bodyPr>
          <a:lstStyle/>
          <a:p>
            <a:pPr marL="0" indent="0">
              <a:buNone/>
            </a:pPr>
            <a:r>
              <a:rPr lang="en-GB" b="1" dirty="0"/>
              <a:t>5. Environmental and Health Promotion</a:t>
            </a:r>
            <a:endParaRPr lang="en-GB" dirty="0"/>
          </a:p>
          <a:p>
            <a:pPr lvl="0"/>
            <a:r>
              <a:rPr lang="en-GB" dirty="0"/>
              <a:t>Monitoring of environmental health related diseases,</a:t>
            </a:r>
          </a:p>
          <a:p>
            <a:pPr lvl="0"/>
            <a:r>
              <a:rPr lang="en-GB" dirty="0"/>
              <a:t>Promotion of school Health</a:t>
            </a:r>
          </a:p>
          <a:p>
            <a:pPr lvl="0"/>
            <a:r>
              <a:rPr lang="en-GB" dirty="0"/>
              <a:t>Capacity building and skill development</a:t>
            </a:r>
          </a:p>
          <a:p>
            <a:pPr lvl="0"/>
            <a:r>
              <a:rPr lang="en-GB" dirty="0"/>
              <a:t>Management Information System / Geographic Information System</a:t>
            </a:r>
          </a:p>
          <a:p>
            <a:pPr lvl="0"/>
            <a:r>
              <a:rPr lang="en-GB" dirty="0"/>
              <a:t>Research into environment &amp; health management</a:t>
            </a:r>
          </a:p>
          <a:p>
            <a:pPr lvl="0"/>
            <a:r>
              <a:rPr lang="en-GB" dirty="0"/>
              <a:t>Policies &amp; legislation relating to environment &amp; health</a:t>
            </a:r>
          </a:p>
          <a:p>
            <a:pPr lvl="0"/>
            <a:r>
              <a:rPr lang="en-GB" dirty="0"/>
              <a:t>Management of special sanitation problems requiring intersectoral collaboration e.g. management of hawkers, sanitation in the markets, lorry parks etc.</a:t>
            </a:r>
          </a:p>
          <a:p>
            <a:r>
              <a:rPr lang="en-GB" dirty="0"/>
              <a:t>Control and monitoring of the environmental and health impacts of development project</a:t>
            </a:r>
          </a:p>
        </p:txBody>
      </p:sp>
    </p:spTree>
    <p:extLst>
      <p:ext uri="{BB962C8B-B14F-4D97-AF65-F5344CB8AC3E}">
        <p14:creationId xmlns:p14="http://schemas.microsoft.com/office/powerpoint/2010/main" val="644648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37544-7CC1-4844-9838-B634C70EA2D3}"/>
              </a:ext>
            </a:extLst>
          </p:cNvPr>
          <p:cNvSpPr>
            <a:spLocks noGrp="1"/>
          </p:cNvSpPr>
          <p:nvPr>
            <p:ph type="title"/>
          </p:nvPr>
        </p:nvSpPr>
        <p:spPr>
          <a:xfrm>
            <a:off x="3142421" y="2103437"/>
            <a:ext cx="5907157" cy="1325563"/>
          </a:xfrm>
        </p:spPr>
        <p:txBody>
          <a:bodyPr>
            <a:normAutofit/>
          </a:bodyPr>
          <a:lstStyle/>
          <a:p>
            <a:r>
              <a:rPr lang="en-US" sz="6000" b="1" spc="300" dirty="0">
                <a:effectLst>
                  <a:outerShdw blurRad="38100" dist="38100" dir="2700000" algn="tl">
                    <a:srgbClr val="000000">
                      <a:alpha val="43137"/>
                    </a:srgbClr>
                  </a:outerShdw>
                </a:effectLst>
                <a:latin typeface="Arial Rounded MT Bold" panose="020F0704030504030204" pitchFamily="34" charset="0"/>
              </a:rPr>
              <a:t>Thank You</a:t>
            </a:r>
            <a:endParaRPr lang="en-GB" sz="6000" b="1" spc="300" dirty="0">
              <a:effectLst>
                <a:outerShdw blurRad="38100" dist="38100" dir="2700000" algn="tl">
                  <a:srgbClr val="000000">
                    <a:alpha val="43137"/>
                  </a:srgbClr>
                </a:outerShdw>
              </a:effectLst>
              <a:latin typeface="Arial Rounded MT Bold" panose="020F0704030504030204" pitchFamily="34" charset="0"/>
            </a:endParaRPr>
          </a:p>
        </p:txBody>
      </p:sp>
    </p:spTree>
    <p:extLst>
      <p:ext uri="{BB962C8B-B14F-4D97-AF65-F5344CB8AC3E}">
        <p14:creationId xmlns:p14="http://schemas.microsoft.com/office/powerpoint/2010/main" val="810527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1548</TotalTime>
  <Words>840</Words>
  <Application>Microsoft Office PowerPoint</Application>
  <PresentationFormat>Widescreen</PresentationFormat>
  <Paragraphs>96</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Arial Rounded MT Bold</vt:lpstr>
      <vt:lpstr>Calibri</vt:lpstr>
      <vt:lpstr>Calibri Light</vt:lpstr>
      <vt:lpstr>Wingdings</vt:lpstr>
      <vt:lpstr>Office Theme</vt:lpstr>
      <vt:lpstr>PowerPoint Presentation</vt:lpstr>
      <vt:lpstr>What do you see in this picture?</vt:lpstr>
      <vt:lpstr>Introduction</vt:lpstr>
      <vt:lpstr>(1) Assessing Problems </vt:lpstr>
      <vt:lpstr>Assessing Problems…/2</vt:lpstr>
      <vt:lpstr>(2)Prescribing Solutions </vt:lpstr>
      <vt:lpstr>PowerPoint Presentation</vt:lpstr>
      <vt:lpstr>General Duties of the EHOs/EHAs</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financing shark tank!</dc:title>
  <dc:creator>Kweku Quansah</dc:creator>
  <cp:lastModifiedBy>Kweku Quansah</cp:lastModifiedBy>
  <cp:revision>66</cp:revision>
  <dcterms:created xsi:type="dcterms:W3CDTF">2018-05-02T06:10:59Z</dcterms:created>
  <dcterms:modified xsi:type="dcterms:W3CDTF">2018-10-04T11:21:57Z</dcterms:modified>
</cp:coreProperties>
</file>