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2" r:id="rId3"/>
    <p:sldId id="268" r:id="rId4"/>
    <p:sldId id="269" r:id="rId5"/>
    <p:sldId id="270" r:id="rId6"/>
    <p:sldId id="271" r:id="rId7"/>
    <p:sldId id="266" r:id="rId8"/>
    <p:sldId id="267" r:id="rId9"/>
    <p:sldId id="274" r:id="rId10"/>
    <p:sldId id="272" r:id="rId11"/>
    <p:sldId id="273" r:id="rId12"/>
    <p:sldId id="275" r:id="rId13"/>
    <p:sldId id="276" r:id="rId14"/>
    <p:sldId id="277" r:id="rId15"/>
    <p:sldId id="278" r:id="rId16"/>
    <p:sldId id="279" r:id="rId17"/>
    <p:sldId id="280" r:id="rId18"/>
    <p:sldId id="281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72" d="100"/>
          <a:sy n="72" d="100"/>
        </p:scale>
        <p:origin x="65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D90AB8-F196-47B7-8DAB-2A8495F4B4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FC4D6A0-0826-4F53-97A5-4701E4267C7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982A15-3CDA-4C52-9686-70076BB6EA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7EC8E-3A55-44F8-8801-FA076BB51B65}" type="datetimeFigureOut">
              <a:rPr lang="en-GB" smtClean="0"/>
              <a:t>04/10/2018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F814F2-7B11-47DA-9DFF-F66F86ABDE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649598-ADC2-41F3-9611-FC9B73DBF3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28ECC-AC70-4CEC-BFCE-4E6261611F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64587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BC851E-B9CB-4F30-954E-BA7DC5B99F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8EAA67-FD5A-4C38-8B24-4DD2BD0AC7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A87B49-6B07-4CFE-AC23-242468D8C7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7EC8E-3A55-44F8-8801-FA076BB51B65}" type="datetimeFigureOut">
              <a:rPr lang="en-GB" smtClean="0"/>
              <a:t>04/10/2018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49E2CB-F603-46E9-A016-F076DD2D2B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210037-F3B1-4FBF-95D4-3FB3915952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28ECC-AC70-4CEC-BFCE-4E6261611F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2376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334FE7-6253-4E12-BC15-E023E77843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2C9B6F7-ED00-4489-BD90-4102A948F3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CA301E-38CB-48E1-BF9C-E5A64F5F53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7EC8E-3A55-44F8-8801-FA076BB51B65}" type="datetimeFigureOut">
              <a:rPr lang="en-GB" smtClean="0"/>
              <a:t>04/10/2018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B123B4-D6CC-48B5-A441-79AD20A19B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C27BBA-5911-48B4-B8DC-A63A3CB546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28ECC-AC70-4CEC-BFCE-4E6261611F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70028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4A6521-9DC2-4EEF-BA39-253AFB8547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F1BDE7-998D-49E0-8488-229438AE27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48BCF7-43ED-4ADB-A519-48A0EED738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C850DFB-0AE8-4208-8C41-CD9BA3DB84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7EC8E-3A55-44F8-8801-FA076BB51B65}" type="datetimeFigureOut">
              <a:rPr lang="en-GB" smtClean="0"/>
              <a:t>04/10/2018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E603FE5-A669-4E6A-9DDE-F45620EEC6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C13988-A53B-43D9-8138-1FB0206686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28ECC-AC70-4CEC-BFCE-4E6261611F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42290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8DABA5-F32C-4119-A6BC-A5493BFA2D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C71037-70AD-4172-9150-6B1608DE3F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5C1D799-1583-42E0-8676-4F05662119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D2F9775-DEDB-42A9-930C-E268364857B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80BC17A-A489-40A7-95F4-33DA07A1F43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E246F82-447A-4B76-A91F-F84776D189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7EC8E-3A55-44F8-8801-FA076BB51B65}" type="datetimeFigureOut">
              <a:rPr lang="en-GB" smtClean="0"/>
              <a:t>04/10/2018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A7C90E6-13C4-4799-9AFE-C5502A32DD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9066D4C-C63A-4D8D-8EFB-A500CCBAC4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28ECC-AC70-4CEC-BFCE-4E6261611F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02977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C6C69D-4FBE-412F-9162-2C8FAD82F8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010E19E-8769-4F93-88D1-34304882D3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7EC8E-3A55-44F8-8801-FA076BB51B65}" type="datetimeFigureOut">
              <a:rPr lang="en-GB" smtClean="0"/>
              <a:t>04/10/2018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2AD5DE2-AAE4-4E06-A29F-0ACBFED7CA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A5CAFFA-4345-4F25-9356-82C8B9354E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28ECC-AC70-4CEC-BFCE-4E6261611F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028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E75761C-E39D-4C38-B211-F0E2267229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7EC8E-3A55-44F8-8801-FA076BB51B65}" type="datetimeFigureOut">
              <a:rPr lang="en-GB" smtClean="0"/>
              <a:t>04/10/2018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0FC3298-A8C5-4F0B-B899-2961E0B542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2252719-3747-45A6-9F1C-A4FE23C29D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28ECC-AC70-4CEC-BFCE-4E6261611F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71777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D200FF-B3BC-4FC0-8B27-BDB57D0B98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B6CE46-556D-4F91-904E-E153F96F02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1E7BF44-B59B-4F08-B555-2D374B5DF6E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F8F26CF-9EB5-4677-A7CC-683C9222B6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7EC8E-3A55-44F8-8801-FA076BB51B65}" type="datetimeFigureOut">
              <a:rPr lang="en-GB" smtClean="0"/>
              <a:t>04/10/2018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FFF0DA-C54B-4AE2-A3C1-F61E2D0B44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CD779A-326E-4E87-8D13-8D5B1F14C1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28ECC-AC70-4CEC-BFCE-4E6261611F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27799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7A6F9A-8E95-47AE-9C8B-3F1B41487C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C18EED9-A6C1-44B6-BE99-31984FBE492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31B834F-B7C7-4334-9125-6B8D32E576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C87FC5-6CA1-42F7-AEFC-1C4BC2EF90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7EC8E-3A55-44F8-8801-FA076BB51B65}" type="datetimeFigureOut">
              <a:rPr lang="en-GB" smtClean="0"/>
              <a:t>04/10/2018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A8DAD71-814B-4AA2-95B7-5E1DC5B83F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A7E577-72D9-4525-A36E-64481B84DC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28ECC-AC70-4CEC-BFCE-4E6261611F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00005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C3A548-8BD0-4677-A41E-7A0D97D1A9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9B03DFB-E12E-4FDD-8C3E-880201060B6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3253C2-7FC3-4EF5-8377-69972A4A92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7EC8E-3A55-44F8-8801-FA076BB51B65}" type="datetimeFigureOut">
              <a:rPr lang="en-GB" smtClean="0"/>
              <a:t>04/10/2018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8A0AFE-DADB-4E89-BDBD-B3C0FD9639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B59807-2780-40C8-9C7F-427F9FD3E7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28ECC-AC70-4CEC-BFCE-4E6261611F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88381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B460A15-6037-46B2-869A-E1F5DE7ABD0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59C0632-CE34-42BC-94A6-879116FA669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BE32BF-68C6-4F6B-BB04-F627A7D3A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7EC8E-3A55-44F8-8801-FA076BB51B65}" type="datetimeFigureOut">
              <a:rPr lang="en-GB" smtClean="0"/>
              <a:t>04/10/2018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3736D9-ECCE-40A7-A868-719F614E8C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145867-6972-4BA2-8752-B171235494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28ECC-AC70-4CEC-BFCE-4E6261611F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297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DB0C694-14D2-45A3-BEB9-990C3E2C6E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01A4F1C-D04F-4147-A3B0-06C087EFF9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C3698A-04BA-4E46-9B00-F836AB65E12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E7EC8E-3A55-44F8-8801-FA076BB51B65}" type="datetimeFigureOut">
              <a:rPr lang="en-GB" smtClean="0"/>
              <a:t>04/10/2018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43207C-4E9D-4210-8B81-75C61CCC13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AD951B-8A00-4938-8627-FA5B0AC8778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28ECC-AC70-4CEC-BFCE-4E6261611F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54860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8" descr="RÃ©sultat de recherche d'images pour &quot;ladder symbol&quot;">
            <a:extLst>
              <a:ext uri="{FF2B5EF4-FFF2-40B4-BE49-F238E27FC236}">
                <a16:creationId xmlns:a16="http://schemas.microsoft.com/office/drawing/2014/main" id="{96862BA8-409D-49FE-8D2F-7CFD31026A7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37" t="3885" r="25444" b="24411"/>
          <a:stretch/>
        </p:blipFill>
        <p:spPr bwMode="auto">
          <a:xfrm rot="1074826">
            <a:off x="278618" y="0"/>
            <a:ext cx="6744645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7B7517A-7E51-470A-BBF0-AAD6CF3E61F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2162" y="307777"/>
            <a:ext cx="10214344" cy="642642"/>
          </a:xfrm>
        </p:spPr>
        <p:txBody>
          <a:bodyPr>
            <a:normAutofit fontScale="90000"/>
          </a:bodyPr>
          <a:lstStyle/>
          <a:p>
            <a:pPr>
              <a:defRPr/>
            </a:pPr>
            <a:br>
              <a:rPr lang="en-GB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 Rounded MT Bold" panose="020F0704030504030204" pitchFamily="34" charset="0"/>
              </a:rPr>
            </a:br>
            <a:r>
              <a:rPr lang="en-GB" sz="2800" b="1" dirty="0">
                <a:latin typeface="Arial Rounded MT Bold" panose="020F0704030504030204" pitchFamily="34" charset="0"/>
              </a:rPr>
              <a:t>Orientation of Environmental Health Officers and Assistants</a:t>
            </a:r>
            <a:br>
              <a:rPr lang="en-GB" sz="2800" dirty="0">
                <a:latin typeface="Arial Rounded MT Bold" panose="020F0704030504030204" pitchFamily="34" charset="0"/>
              </a:rPr>
            </a:br>
            <a:r>
              <a:rPr lang="en-GB" sz="2800" b="1" dirty="0">
                <a:latin typeface="Arial Rounded MT Bold" panose="020F0704030504030204" pitchFamily="34" charset="0"/>
              </a:rPr>
              <a:t>4-5 October 2018 at AH Hotel, East Legon</a:t>
            </a:r>
            <a:endParaRPr lang="en-GB" sz="28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83BD5BA-C105-4409-9049-67120238AB1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82009" y="2347397"/>
            <a:ext cx="11227981" cy="1655762"/>
          </a:xfrm>
        </p:spPr>
        <p:txBody>
          <a:bodyPr>
            <a:noAutofit/>
          </a:bodyPr>
          <a:lstStyle/>
          <a:p>
            <a:r>
              <a:rPr lang="en-US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Organization of Environmental Health Services in District Assemblies</a:t>
            </a:r>
            <a:endParaRPr lang="en-GB" sz="4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B5FB514-038D-49D8-964F-E9EF4A40F556}"/>
              </a:ext>
            </a:extLst>
          </p:cNvPr>
          <p:cNvSpPr/>
          <p:nvPr/>
        </p:nvSpPr>
        <p:spPr>
          <a:xfrm>
            <a:off x="4316819" y="4662527"/>
            <a:ext cx="7393171" cy="1887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spcBef>
                <a:spcPts val="500"/>
              </a:spcBef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2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anose="020F0704030504030204" pitchFamily="34" charset="0"/>
              </a:rPr>
              <a:t>Kweku Quansah</a:t>
            </a:r>
          </a:p>
          <a:p>
            <a:pPr algn="r">
              <a:spcBef>
                <a:spcPts val="500"/>
              </a:spcBef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2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anose="020F0704030504030204" pitchFamily="34" charset="0"/>
              </a:rPr>
              <a:t>Ministry of Sanitation and Water Resources</a:t>
            </a:r>
          </a:p>
          <a:p>
            <a:pPr algn="r">
              <a:spcBef>
                <a:spcPts val="500"/>
              </a:spcBef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2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anose="020F0704030504030204" pitchFamily="34" charset="0"/>
              </a:rPr>
              <a:t>Environmental Health and Sanitation Directorate</a:t>
            </a:r>
          </a:p>
          <a:p>
            <a:pPr algn="r">
              <a:spcBef>
                <a:spcPts val="500"/>
              </a:spcBef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000" b="1" dirty="0">
              <a:effectLst>
                <a:outerShdw blurRad="38100" dist="38100" dir="2700000" algn="tl">
                  <a:srgbClr val="C0C0C0"/>
                </a:outerShdw>
              </a:effectLst>
              <a:latin typeface="Arial Rounded MT Bold" panose="020F0704030504030204" pitchFamily="34" charset="0"/>
            </a:endParaRPr>
          </a:p>
          <a:p>
            <a:pPr algn="r">
              <a:spcBef>
                <a:spcPts val="500"/>
              </a:spcBef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2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anose="020F0704030504030204" pitchFamily="34" charset="0"/>
              </a:rPr>
              <a:t>kwekuquansah@gmail.com</a:t>
            </a:r>
            <a:endParaRPr lang="en-GB" sz="2000" b="1" dirty="0">
              <a:effectLst>
                <a:outerShdw blurRad="38100" dist="38100" dir="2700000" algn="tl">
                  <a:srgbClr val="C0C0C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6" name="Picture 2" descr="Image result for documents vector png">
            <a:extLst>
              <a:ext uri="{FF2B5EF4-FFF2-40B4-BE49-F238E27FC236}">
                <a16:creationId xmlns:a16="http://schemas.microsoft.com/office/drawing/2014/main" id="{C4933D9C-635A-4BD8-845C-63BE9B3B73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4421" y="715104"/>
            <a:ext cx="2664549" cy="1632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78495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895F9C-C299-4EE5-A913-61C08D872E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Discussions</a:t>
            </a:r>
            <a:endParaRPr lang="en-GB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67B006-DBF3-4EE5-8A66-CD7E807C30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9661" y="1481069"/>
            <a:ext cx="10515600" cy="4351338"/>
          </a:xfrm>
        </p:spPr>
        <p:txBody>
          <a:bodyPr/>
          <a:lstStyle/>
          <a:p>
            <a:r>
              <a:rPr lang="en-US" dirty="0"/>
              <a:t>Describe how your district </a:t>
            </a:r>
            <a:r>
              <a:rPr lang="en-US"/>
              <a:t>deliver Environmental Sanitation Services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357150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E585D2-E087-42F6-8932-D27C3AD287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Introduction</a:t>
            </a:r>
            <a:endParaRPr lang="en-GB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FC9241-9374-4557-8EF1-C7B7EA754A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GB" sz="2500" dirty="0">
                <a:latin typeface="Arial Rounded MT Bold" panose="020F0704030504030204" pitchFamily="34" charset="0"/>
              </a:rPr>
              <a:t>To improve upon efficiency, district environmental health and sanitation services are to be organised in line of the Ghana’s decentralization system</a:t>
            </a:r>
          </a:p>
          <a:p>
            <a:pPr>
              <a:buFont typeface="Wingdings" panose="05000000000000000000" pitchFamily="2" charset="2"/>
              <a:buChar char="q"/>
            </a:pPr>
            <a:endParaRPr lang="en-GB" sz="2500" dirty="0">
              <a:latin typeface="Arial Rounded MT Bold" panose="020F0704030504030204" pitchFamily="34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en-GB" sz="2500" dirty="0">
                <a:latin typeface="Arial Rounded MT Bold" panose="020F0704030504030204" pitchFamily="34" charset="0"/>
              </a:rPr>
              <a:t>The arrangement is also in conformity with the 2010 Environmental Sanitation Policy</a:t>
            </a:r>
          </a:p>
        </p:txBody>
      </p:sp>
    </p:spTree>
    <p:extLst>
      <p:ext uri="{BB962C8B-B14F-4D97-AF65-F5344CB8AC3E}">
        <p14:creationId xmlns:p14="http://schemas.microsoft.com/office/powerpoint/2010/main" val="16107439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E9424-CC29-4322-A2DB-B4AB24D24D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Organization of services at the Metropolitan  Assembly</a:t>
            </a:r>
            <a:endParaRPr lang="en-GB" sz="3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859E90-3ECB-4572-B558-F301A04701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0842" y="1825624"/>
            <a:ext cx="11598442" cy="483184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500" dirty="0">
                <a:latin typeface="Arial Rounded MT Bold" panose="020F0704030504030204" pitchFamily="34" charset="0"/>
              </a:rPr>
              <a:t>In the Metropolitan Assemblies, the environmental health and sanitation services is organised and delivered as follows:</a:t>
            </a:r>
          </a:p>
          <a:p>
            <a:pPr marL="0" indent="0">
              <a:buNone/>
            </a:pPr>
            <a:endParaRPr lang="en-GB" sz="2500" dirty="0">
              <a:latin typeface="Arial Rounded MT Bold" panose="020F0704030504030204" pitchFamily="34" charset="0"/>
            </a:endParaRPr>
          </a:p>
          <a:p>
            <a:pPr marL="0" lvl="0" indent="0">
              <a:buNone/>
            </a:pPr>
            <a:r>
              <a:rPr lang="en-GB" sz="2500" dirty="0">
                <a:latin typeface="Arial Rounded MT Bold" panose="020F0704030504030204" pitchFamily="34" charset="0"/>
              </a:rPr>
              <a:t>    1. </a:t>
            </a:r>
            <a:r>
              <a:rPr lang="en-GB" sz="2500" b="1" dirty="0">
                <a:latin typeface="Arial Rounded MT Bold" panose="020F0704030504030204" pitchFamily="34" charset="0"/>
              </a:rPr>
              <a:t>Environmental Health Unit </a:t>
            </a:r>
            <a:r>
              <a:rPr lang="en-GB" sz="2500" dirty="0">
                <a:latin typeface="Arial Rounded MT Bold" panose="020F0704030504030204" pitchFamily="34" charset="0"/>
              </a:rPr>
              <a:t>made up of the following:</a:t>
            </a:r>
          </a:p>
          <a:p>
            <a:pPr marL="0" lvl="0" indent="0">
              <a:buNone/>
            </a:pPr>
            <a:endParaRPr lang="en-GB" sz="2500" dirty="0">
              <a:latin typeface="Arial Rounded MT Bold" panose="020F0704030504030204" pitchFamily="34" charset="0"/>
            </a:endParaRPr>
          </a:p>
          <a:p>
            <a:pPr lvl="0">
              <a:buFont typeface="Wingdings" panose="05000000000000000000" pitchFamily="2" charset="2"/>
              <a:buChar char="q"/>
            </a:pPr>
            <a:r>
              <a:rPr lang="en-GB" sz="2500" dirty="0">
                <a:latin typeface="Arial Rounded MT Bold" panose="020F0704030504030204" pitchFamily="34" charset="0"/>
              </a:rPr>
              <a:t> Head of the Environmental Health Unit (MEHO)</a:t>
            </a:r>
          </a:p>
          <a:p>
            <a:pPr lvl="0">
              <a:buFont typeface="Wingdings" panose="05000000000000000000" pitchFamily="2" charset="2"/>
              <a:buChar char="q"/>
            </a:pPr>
            <a:r>
              <a:rPr lang="en-GB" sz="2500" dirty="0">
                <a:latin typeface="Arial Rounded MT Bold" panose="020F0704030504030204" pitchFamily="34" charset="0"/>
              </a:rPr>
              <a:t> Sub Unit Head of Environmental Protection and Standards Enforcement Unit (EPSE)</a:t>
            </a:r>
          </a:p>
          <a:p>
            <a:pPr lvl="0">
              <a:buFont typeface="Wingdings" panose="05000000000000000000" pitchFamily="2" charset="2"/>
              <a:buChar char="q"/>
            </a:pPr>
            <a:r>
              <a:rPr lang="en-GB" sz="2500" dirty="0">
                <a:latin typeface="Arial Rounded MT Bold" panose="020F0704030504030204" pitchFamily="34" charset="0"/>
              </a:rPr>
              <a:t> Sub Unit Head of Food and Water Safety and Hygiene (FSH)</a:t>
            </a:r>
          </a:p>
          <a:p>
            <a:pPr lvl="0">
              <a:buFont typeface="Wingdings" panose="05000000000000000000" pitchFamily="2" charset="2"/>
              <a:buChar char="q"/>
            </a:pPr>
            <a:r>
              <a:rPr lang="en-GB" sz="2500" dirty="0">
                <a:latin typeface="Arial Rounded MT Bold" panose="020F0704030504030204" pitchFamily="34" charset="0"/>
              </a:rPr>
              <a:t> Sub Unit Head of Environmental and Health Promotion (EHP)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107287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E9424-CC29-4322-A2DB-B4AB24D24D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Organization of services at the Metropolitan  Assembly…./2</a:t>
            </a:r>
            <a:endParaRPr lang="en-GB" sz="3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859E90-3ECB-4572-B558-F301A04701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0842" y="1825624"/>
            <a:ext cx="11598442" cy="483184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2. </a:t>
            </a:r>
            <a:r>
              <a:rPr lang="en-US" sz="2500" dirty="0">
                <a:latin typeface="Arial Rounded MT Bold" panose="020F0704030504030204" pitchFamily="34" charset="0"/>
              </a:rPr>
              <a:t>W</a:t>
            </a:r>
            <a:r>
              <a:rPr lang="en-GB" sz="2500" dirty="0" err="1">
                <a:latin typeface="Arial Rounded MT Bold" panose="020F0704030504030204" pitchFamily="34" charset="0"/>
              </a:rPr>
              <a:t>aste</a:t>
            </a:r>
            <a:r>
              <a:rPr lang="en-GB" sz="2500" dirty="0">
                <a:latin typeface="Arial Rounded MT Bold" panose="020F0704030504030204" pitchFamily="34" charset="0"/>
              </a:rPr>
              <a:t> Management Department made up of;</a:t>
            </a:r>
          </a:p>
          <a:p>
            <a:pPr marL="0" indent="0">
              <a:buNone/>
            </a:pPr>
            <a:endParaRPr lang="en-GB" sz="2500" dirty="0">
              <a:latin typeface="Arial Rounded MT Bold" panose="020F0704030504030204" pitchFamily="34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en-GB" sz="2500" dirty="0">
                <a:latin typeface="Arial Rounded MT Bold" panose="020F0704030504030204" pitchFamily="34" charset="0"/>
              </a:rPr>
              <a:t> The Head of Waste Management Department (Director WMD)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500" dirty="0">
                <a:latin typeface="Arial Rounded MT Bold" panose="020F0704030504030204" pitchFamily="34" charset="0"/>
              </a:rPr>
              <a:t> Liquid Wastes Services Unit (LWSU)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500" dirty="0">
                <a:latin typeface="Arial Rounded MT Bold" panose="020F0704030504030204" pitchFamily="34" charset="0"/>
              </a:rPr>
              <a:t> Solid Wastes and Drainage Services Unit (SWDSU)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500" dirty="0">
                <a:latin typeface="Arial Rounded MT Bold" panose="020F0704030504030204" pitchFamily="34" charset="0"/>
              </a:rPr>
              <a:t> Complaints and Public Relations Unit (CPRU)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151193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365D60-EEC1-4C97-BC36-2D7F2E5E5D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Organization of services at the Municipal/District Assembly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BBFCB8-AB7C-4F4C-B4D9-4D0D91CE73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667250"/>
          </a:xfrm>
        </p:spPr>
        <p:txBody>
          <a:bodyPr/>
          <a:lstStyle/>
          <a:p>
            <a:pPr lvl="0">
              <a:buFont typeface="Wingdings" panose="05000000000000000000" pitchFamily="2" charset="2"/>
              <a:buChar char="q"/>
            </a:pPr>
            <a:r>
              <a:rPr lang="en-GB" dirty="0">
                <a:latin typeface="Arial Rounded MT Bold" panose="020F0704030504030204" pitchFamily="34" charset="0"/>
              </a:rPr>
              <a:t>The Head of the Environmental Health Unit (M/DEHO)</a:t>
            </a:r>
          </a:p>
          <a:p>
            <a:pPr lvl="0">
              <a:buFont typeface="Wingdings" panose="05000000000000000000" pitchFamily="2" charset="2"/>
              <a:buChar char="q"/>
            </a:pPr>
            <a:r>
              <a:rPr lang="en-GB" dirty="0">
                <a:latin typeface="Arial Rounded MT Bold" panose="020F0704030504030204" pitchFamily="34" charset="0"/>
              </a:rPr>
              <a:t>Sub Unit Head of Environmental Protection and Standards Enforcement (EPSE)</a:t>
            </a:r>
          </a:p>
          <a:p>
            <a:pPr lvl="0">
              <a:buFont typeface="Wingdings" panose="05000000000000000000" pitchFamily="2" charset="2"/>
              <a:buChar char="q"/>
            </a:pPr>
            <a:r>
              <a:rPr lang="en-GB" dirty="0">
                <a:latin typeface="Arial Rounded MT Bold" panose="020F0704030504030204" pitchFamily="34" charset="0"/>
              </a:rPr>
              <a:t>Sub Unit Head of Food and Drugs Safety and Hygiene(FDSH)</a:t>
            </a:r>
          </a:p>
          <a:p>
            <a:pPr lvl="0">
              <a:buFont typeface="Wingdings" panose="05000000000000000000" pitchFamily="2" charset="2"/>
              <a:buChar char="q"/>
            </a:pPr>
            <a:r>
              <a:rPr lang="en-GB" dirty="0">
                <a:latin typeface="Arial Rounded MT Bold" panose="020F0704030504030204" pitchFamily="34" charset="0"/>
              </a:rPr>
              <a:t>Sub Unit Head of Waste Management Unit (WMU)</a:t>
            </a:r>
          </a:p>
          <a:p>
            <a:pPr lvl="0">
              <a:buFont typeface="Wingdings" panose="05000000000000000000" pitchFamily="2" charset="2"/>
              <a:buChar char="q"/>
            </a:pPr>
            <a:r>
              <a:rPr lang="en-GB" dirty="0">
                <a:latin typeface="Arial Rounded MT Bold" panose="020F0704030504030204" pitchFamily="34" charset="0"/>
              </a:rPr>
              <a:t>Sub Unit Head of Environmental and Health Promotion(EHP)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808398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800549" y="5841638"/>
            <a:ext cx="6482715" cy="115551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3" name="Oval 2"/>
          <p:cNvSpPr/>
          <p:nvPr/>
        </p:nvSpPr>
        <p:spPr>
          <a:xfrm>
            <a:off x="6324420" y="4278266"/>
            <a:ext cx="2826385" cy="117919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4" name="Text Box 1"/>
          <p:cNvSpPr txBox="1">
            <a:spLocks noChangeArrowheads="1"/>
          </p:cNvSpPr>
          <p:nvPr/>
        </p:nvSpPr>
        <p:spPr bwMode="auto">
          <a:xfrm>
            <a:off x="3675063" y="625475"/>
            <a:ext cx="1627187" cy="747713"/>
          </a:xfrm>
          <a:prstGeom prst="rect">
            <a:avLst/>
          </a:prstGeom>
          <a:gradFill rotWithShape="1">
            <a:gsLst>
              <a:gs pos="0">
                <a:srgbClr val="B5D5A7"/>
              </a:gs>
              <a:gs pos="50000">
                <a:srgbClr val="AACE99"/>
              </a:gs>
              <a:gs pos="100000">
                <a:srgbClr val="9CCA86"/>
              </a:gs>
            </a:gsLst>
            <a:lin ang="5400000"/>
          </a:gradFill>
          <a:ln w="6350">
            <a:solidFill>
              <a:srgbClr val="70AD47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Metropolitan</a:t>
            </a:r>
            <a:endParaRPr kumimoji="0" lang="en-US" altLang="en-US" sz="1100" b="0" i="0" u="none" strike="noStrike" cap="none" normalizeH="0" baseline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Chief Executive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3895725" y="2841488"/>
            <a:ext cx="1495425" cy="712788"/>
          </a:xfrm>
          <a:prstGeom prst="rect">
            <a:avLst/>
          </a:prstGeom>
          <a:gradFill rotWithShape="1">
            <a:gsLst>
              <a:gs pos="0">
                <a:srgbClr val="B5D5A7"/>
              </a:gs>
              <a:gs pos="50000">
                <a:srgbClr val="AACE99"/>
              </a:gs>
              <a:gs pos="100000">
                <a:srgbClr val="9CCA86"/>
              </a:gs>
            </a:gsLst>
            <a:lin ang="5400000"/>
          </a:gradFill>
          <a:ln w="6350">
            <a:solidFill>
              <a:srgbClr val="70AD47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Head of Department of Health</a:t>
            </a:r>
            <a:endParaRPr kumimoji="0" lang="en-US" altLang="en-US" sz="18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3746500" y="1660525"/>
            <a:ext cx="1627188" cy="712788"/>
          </a:xfrm>
          <a:prstGeom prst="rect">
            <a:avLst/>
          </a:prstGeom>
          <a:gradFill rotWithShape="1">
            <a:gsLst>
              <a:gs pos="0">
                <a:srgbClr val="B5D5A7"/>
              </a:gs>
              <a:gs pos="50000">
                <a:srgbClr val="AACE99"/>
              </a:gs>
              <a:gs pos="100000">
                <a:srgbClr val="9CCA86"/>
              </a:gs>
            </a:gsLst>
            <a:lin ang="5400000"/>
          </a:gradFill>
          <a:ln w="6350">
            <a:solidFill>
              <a:srgbClr val="70AD47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</a:t>
            </a:r>
            <a:r>
              <a:rPr kumimoji="0" lang="en-US" altLang="en-US" sz="11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Metropolitan</a:t>
            </a:r>
            <a:endParaRPr kumimoji="0" lang="en-US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Coordinating Director</a:t>
            </a:r>
            <a:endParaRPr kumimoji="0" lang="en-US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6971938" y="3035888"/>
            <a:ext cx="1152525" cy="700088"/>
          </a:xfrm>
          <a:prstGeom prst="rect">
            <a:avLst/>
          </a:prstGeom>
          <a:gradFill rotWithShape="1">
            <a:gsLst>
              <a:gs pos="0">
                <a:srgbClr val="B5D5A7"/>
              </a:gs>
              <a:gs pos="50000">
                <a:srgbClr val="AACE99"/>
              </a:gs>
              <a:gs pos="100000">
                <a:srgbClr val="9CCA86"/>
              </a:gs>
            </a:gsLst>
            <a:lin ang="5400000"/>
          </a:gradFill>
          <a:ln w="6350">
            <a:solidFill>
              <a:srgbClr val="70AD47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Head of Waste Management Department</a:t>
            </a:r>
            <a:endParaRPr kumimoji="0" lang="en-US" altLang="en-US" sz="11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1063625" y="3001963"/>
            <a:ext cx="1282700" cy="665162"/>
          </a:xfrm>
          <a:prstGeom prst="rect">
            <a:avLst/>
          </a:prstGeom>
          <a:gradFill rotWithShape="1">
            <a:gsLst>
              <a:gs pos="0">
                <a:srgbClr val="B5D5A7"/>
              </a:gs>
              <a:gs pos="50000">
                <a:srgbClr val="AACE99"/>
              </a:gs>
              <a:gs pos="100000">
                <a:srgbClr val="9CCA86"/>
              </a:gs>
            </a:gsLst>
            <a:lin ang="5400000"/>
          </a:gradFill>
          <a:ln w="6350">
            <a:solidFill>
              <a:srgbClr val="70AD47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Other Heads of Decentralized Departments</a:t>
            </a:r>
            <a:endParaRPr kumimoji="0" lang="en-US" altLang="en-US" sz="18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1638300" y="4914900"/>
            <a:ext cx="1187450" cy="676275"/>
          </a:xfrm>
          <a:prstGeom prst="rect">
            <a:avLst/>
          </a:prstGeom>
          <a:gradFill rotWithShape="1">
            <a:gsLst>
              <a:gs pos="0">
                <a:srgbClr val="B5D5A7"/>
              </a:gs>
              <a:gs pos="50000">
                <a:srgbClr val="AACE99"/>
              </a:gs>
              <a:gs pos="100000">
                <a:srgbClr val="9CCA86"/>
              </a:gs>
            </a:gsLst>
            <a:lin ang="5400000"/>
          </a:gradFill>
          <a:ln w="6350">
            <a:solidFill>
              <a:srgbClr val="70AD47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Head of </a:t>
            </a:r>
            <a:r>
              <a:rPr kumimoji="0" lang="en-US" altLang="en-US" sz="110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Env’tal</a:t>
            </a:r>
            <a:r>
              <a:rPr kumimoji="0" lang="en-US" altLang="en-US" sz="11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Health &amp; Promotion</a:t>
            </a:r>
            <a:endParaRPr kumimoji="0" lang="en-US" altLang="en-US" sz="11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3613403" y="4968833"/>
            <a:ext cx="1568450" cy="604838"/>
          </a:xfrm>
          <a:prstGeom prst="rect">
            <a:avLst/>
          </a:prstGeom>
          <a:gradFill rotWithShape="1">
            <a:gsLst>
              <a:gs pos="0">
                <a:srgbClr val="B5D5A7"/>
              </a:gs>
              <a:gs pos="50000">
                <a:srgbClr val="AACE99"/>
              </a:gs>
              <a:gs pos="100000">
                <a:srgbClr val="9CCA86"/>
              </a:gs>
            </a:gsLst>
            <a:lin ang="5400000"/>
          </a:gradFill>
          <a:ln w="6350">
            <a:solidFill>
              <a:srgbClr val="70AD47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Head of </a:t>
            </a:r>
            <a:r>
              <a:rPr kumimoji="0" lang="en-US" altLang="en-US" sz="110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Env’tal</a:t>
            </a:r>
            <a:r>
              <a:rPr kumimoji="0" lang="en-US" altLang="en-US" sz="11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Protection and Standards Enforcement</a:t>
            </a:r>
            <a:endParaRPr kumimoji="0" lang="en-US" altLang="en-US" sz="11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11" name="Text Box 8"/>
          <p:cNvSpPr txBox="1">
            <a:spLocks noChangeArrowheads="1"/>
          </p:cNvSpPr>
          <p:nvPr/>
        </p:nvSpPr>
        <p:spPr bwMode="auto">
          <a:xfrm>
            <a:off x="5391150" y="4997450"/>
            <a:ext cx="1282700" cy="593725"/>
          </a:xfrm>
          <a:prstGeom prst="rect">
            <a:avLst/>
          </a:prstGeom>
          <a:gradFill rotWithShape="1">
            <a:gsLst>
              <a:gs pos="0">
                <a:srgbClr val="B5D5A7"/>
              </a:gs>
              <a:gs pos="50000">
                <a:srgbClr val="AACE99"/>
              </a:gs>
              <a:gs pos="100000">
                <a:srgbClr val="9CCA86"/>
              </a:gs>
            </a:gsLst>
            <a:lin ang="5400000"/>
          </a:gradFill>
          <a:ln w="6350">
            <a:solidFill>
              <a:srgbClr val="70AD47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Head of Food Safety and Hygiene</a:t>
            </a:r>
            <a:endParaRPr kumimoji="0" lang="en-US" altLang="en-US" sz="1100" i="0" u="none" strike="noStrike" cap="none" normalizeH="0" baseline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i="0" u="none" strike="noStrike" cap="none" normalizeH="0" baseline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12" name="Text Box 10"/>
          <p:cNvSpPr txBox="1">
            <a:spLocks noChangeArrowheads="1"/>
          </p:cNvSpPr>
          <p:nvPr/>
        </p:nvSpPr>
        <p:spPr bwMode="auto">
          <a:xfrm>
            <a:off x="4175254" y="4013836"/>
            <a:ext cx="1187450" cy="558800"/>
          </a:xfrm>
          <a:prstGeom prst="rect">
            <a:avLst/>
          </a:prstGeom>
          <a:gradFill rotWithShape="1">
            <a:gsLst>
              <a:gs pos="0">
                <a:srgbClr val="B5D5A7"/>
              </a:gs>
              <a:gs pos="50000">
                <a:srgbClr val="AACE99"/>
              </a:gs>
              <a:gs pos="100000">
                <a:srgbClr val="9CCA86"/>
              </a:gs>
            </a:gsLst>
            <a:lin ang="5400000"/>
          </a:gradFill>
          <a:ln w="6350">
            <a:solidFill>
              <a:srgbClr val="70AD47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Head  of </a:t>
            </a:r>
            <a:r>
              <a:rPr kumimoji="0" lang="en-US" altLang="en-US" sz="110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Env’tal</a:t>
            </a:r>
            <a:r>
              <a:rPr kumimoji="0" lang="en-US" altLang="en-US" sz="11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Health (MEHO)</a:t>
            </a:r>
            <a:endParaRPr kumimoji="0" lang="en-US" altLang="en-US" sz="11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13" name="Oval 11"/>
          <p:cNvSpPr>
            <a:spLocks noChangeArrowheads="1"/>
          </p:cNvSpPr>
          <p:nvPr/>
        </p:nvSpPr>
        <p:spPr bwMode="auto">
          <a:xfrm>
            <a:off x="1467121" y="5985545"/>
            <a:ext cx="1235075" cy="914400"/>
          </a:xfrm>
          <a:prstGeom prst="ellipse">
            <a:avLst/>
          </a:prstGeom>
          <a:solidFill>
            <a:srgbClr val="FFFFFF"/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Times New Roman" panose="02020603050405020304" pitchFamily="18" charset="0"/>
              </a:rPr>
              <a:t>EHOs/As</a:t>
            </a:r>
            <a:endParaRPr kumimoji="0" lang="en-US" altLang="en-US" sz="11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14" name="Oval 12"/>
          <p:cNvSpPr>
            <a:spLocks noChangeArrowheads="1"/>
          </p:cNvSpPr>
          <p:nvPr/>
        </p:nvSpPr>
        <p:spPr bwMode="auto">
          <a:xfrm>
            <a:off x="3512502" y="5993859"/>
            <a:ext cx="1235075" cy="914400"/>
          </a:xfrm>
          <a:prstGeom prst="ellipse">
            <a:avLst/>
          </a:prstGeom>
          <a:solidFill>
            <a:srgbClr val="FFFFFF"/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Times New Roman" panose="02020603050405020304" pitchFamily="18" charset="0"/>
              </a:rPr>
              <a:t>EHOs/As</a:t>
            </a:r>
            <a:endParaRPr kumimoji="0" lang="en-US" altLang="en-US" sz="11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15" name="Oval 13"/>
          <p:cNvSpPr>
            <a:spLocks noChangeArrowheads="1"/>
          </p:cNvSpPr>
          <p:nvPr/>
        </p:nvSpPr>
        <p:spPr bwMode="auto">
          <a:xfrm>
            <a:off x="4946353" y="6012898"/>
            <a:ext cx="1235075" cy="914400"/>
          </a:xfrm>
          <a:prstGeom prst="ellipse">
            <a:avLst/>
          </a:prstGeom>
          <a:solidFill>
            <a:srgbClr val="FFFFFF"/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1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Times New Roman" panose="02020603050405020304" pitchFamily="18" charset="0"/>
              </a:rPr>
              <a:t>EHOs/As</a:t>
            </a:r>
            <a:endParaRPr kumimoji="0" lang="en-US" altLang="en-US" sz="11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>
            <a:off x="4597741" y="1351280"/>
            <a:ext cx="35560" cy="296545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4566625" y="2314715"/>
            <a:ext cx="0" cy="55753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4655185" y="3573100"/>
            <a:ext cx="14331" cy="391614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V="1">
            <a:off x="2178685" y="2674076"/>
            <a:ext cx="5355590" cy="23495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H="1">
            <a:off x="7707920" y="3711755"/>
            <a:ext cx="29692" cy="371159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2219960" y="2694962"/>
            <a:ext cx="12065" cy="343535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7515679" y="2697571"/>
            <a:ext cx="0" cy="24892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V="1">
            <a:off x="2626610" y="4678758"/>
            <a:ext cx="3442335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1949904" y="3879488"/>
            <a:ext cx="5787708" cy="90894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1982470" y="3670163"/>
            <a:ext cx="11430" cy="260985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6041570" y="4755473"/>
            <a:ext cx="22860" cy="21336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4743591" y="4598306"/>
            <a:ext cx="3986" cy="358507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flipH="1">
            <a:off x="2626610" y="4739798"/>
            <a:ext cx="11430" cy="165735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V="1">
            <a:off x="1993900" y="5780769"/>
            <a:ext cx="4025265" cy="3556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5934891" y="5772013"/>
            <a:ext cx="11430" cy="260985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5945719" y="5519344"/>
            <a:ext cx="11430" cy="260985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4302903" y="5469187"/>
            <a:ext cx="44875" cy="372451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flipV="1">
            <a:off x="1949904" y="5516563"/>
            <a:ext cx="32566" cy="468982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6" name="Freeform 35"/>
          <p:cNvSpPr/>
          <p:nvPr/>
        </p:nvSpPr>
        <p:spPr>
          <a:xfrm rot="410795">
            <a:off x="4926742" y="1357775"/>
            <a:ext cx="5101212" cy="5092178"/>
          </a:xfrm>
          <a:custGeom>
            <a:avLst/>
            <a:gdLst>
              <a:gd name="connsiteX0" fmla="*/ 0 w 4715326"/>
              <a:gd name="connsiteY0" fmla="*/ 0 h 5756626"/>
              <a:gd name="connsiteX1" fmla="*/ 4667003 w 4715326"/>
              <a:gd name="connsiteY1" fmla="*/ 2968831 h 5756626"/>
              <a:gd name="connsiteX2" fmla="*/ 2434442 w 4715326"/>
              <a:gd name="connsiteY2" fmla="*/ 5557652 h 5756626"/>
              <a:gd name="connsiteX3" fmla="*/ 2470068 w 4715326"/>
              <a:gd name="connsiteY3" fmla="*/ 5569527 h 5756626"/>
              <a:gd name="connsiteX4" fmla="*/ 2493819 w 4715326"/>
              <a:gd name="connsiteY4" fmla="*/ 5474525 h 5756626"/>
              <a:gd name="connsiteX5" fmla="*/ 2470068 w 4715326"/>
              <a:gd name="connsiteY5" fmla="*/ 5557652 h 57566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715326" h="5756626">
                <a:moveTo>
                  <a:pt x="0" y="0"/>
                </a:moveTo>
                <a:cubicBezTo>
                  <a:pt x="2130631" y="1021278"/>
                  <a:pt x="4261263" y="2042556"/>
                  <a:pt x="4667003" y="2968831"/>
                </a:cubicBezTo>
                <a:cubicBezTo>
                  <a:pt x="5072743" y="3895106"/>
                  <a:pt x="2800598" y="5124203"/>
                  <a:pt x="2434442" y="5557652"/>
                </a:cubicBezTo>
                <a:cubicBezTo>
                  <a:pt x="2068286" y="5991101"/>
                  <a:pt x="2460172" y="5583382"/>
                  <a:pt x="2470068" y="5569527"/>
                </a:cubicBezTo>
                <a:cubicBezTo>
                  <a:pt x="2479964" y="5555673"/>
                  <a:pt x="2493819" y="5476504"/>
                  <a:pt x="2493819" y="5474525"/>
                </a:cubicBezTo>
                <a:cubicBezTo>
                  <a:pt x="2493819" y="5472546"/>
                  <a:pt x="2481943" y="5515099"/>
                  <a:pt x="2470068" y="5557652"/>
                </a:cubicBezTo>
              </a:path>
            </a:pathLst>
          </a:custGeom>
          <a:effectLst>
            <a:innerShdw blurRad="114300">
              <a:prstClr val="black"/>
            </a:innerShdw>
          </a:effec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37" name="Oval 35"/>
          <p:cNvSpPr>
            <a:spLocks noChangeArrowheads="1"/>
          </p:cNvSpPr>
          <p:nvPr/>
        </p:nvSpPr>
        <p:spPr bwMode="auto">
          <a:xfrm>
            <a:off x="6407150" y="4403725"/>
            <a:ext cx="1128713" cy="854075"/>
          </a:xfrm>
          <a:prstGeom prst="ellipse">
            <a:avLst/>
          </a:prstGeom>
          <a:solidFill>
            <a:srgbClr val="FFFFFF"/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1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Times New Roman" panose="02020603050405020304" pitchFamily="18" charset="0"/>
              </a:rPr>
              <a:t>EHOs/As</a:t>
            </a:r>
            <a:endParaRPr kumimoji="0" lang="en-US" altLang="en-US" sz="13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38" name="Oval 40"/>
          <p:cNvSpPr>
            <a:spLocks noChangeArrowheads="1"/>
          </p:cNvSpPr>
          <p:nvPr/>
        </p:nvSpPr>
        <p:spPr bwMode="auto">
          <a:xfrm>
            <a:off x="7618413" y="4391025"/>
            <a:ext cx="1152525" cy="866775"/>
          </a:xfrm>
          <a:prstGeom prst="ellipse">
            <a:avLst/>
          </a:prstGeom>
          <a:solidFill>
            <a:srgbClr val="FFFFFF"/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Times New Roman" panose="02020603050405020304" pitchFamily="18" charset="0"/>
              </a:rPr>
              <a:t>EHOs/As</a:t>
            </a:r>
            <a:endParaRPr kumimoji="0" lang="en-US" altLang="en-US" sz="11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flipV="1">
            <a:off x="7245193" y="4082914"/>
            <a:ext cx="1151255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>
            <a:off x="7271834" y="4070985"/>
            <a:ext cx="11430" cy="32004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 flipH="1">
            <a:off x="8372954" y="4123009"/>
            <a:ext cx="42974" cy="205422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2" name="Arc 41"/>
          <p:cNvSpPr/>
          <p:nvPr/>
        </p:nvSpPr>
        <p:spPr>
          <a:xfrm rot="3037462">
            <a:off x="8649511" y="3510000"/>
            <a:ext cx="448970" cy="1926419"/>
          </a:xfrm>
          <a:prstGeom prst="arc">
            <a:avLst/>
          </a:prstGeom>
          <a:effectLst>
            <a:innerShdw blurRad="114300">
              <a:prstClr val="black"/>
            </a:innerShdw>
          </a:effec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44" name="Rectangle 43"/>
          <p:cNvSpPr>
            <a:spLocks noChangeArrowheads="1"/>
          </p:cNvSpPr>
          <p:nvPr/>
        </p:nvSpPr>
        <p:spPr bwMode="auto">
          <a:xfrm>
            <a:off x="1063625" y="5380"/>
            <a:ext cx="10865603" cy="784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7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Organogram for delivery of </a:t>
            </a:r>
            <a:r>
              <a:rPr lang="en-US" altLang="en-US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EH Services </a:t>
            </a:r>
            <a:r>
              <a:rPr kumimoji="0" lang="en-US" altLang="en-US" sz="27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 a typical Metropolitan Assembly</a:t>
            </a:r>
            <a:endParaRPr kumimoji="0" lang="en-US" altLang="en-US" sz="27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5" name="Rectangle 58"/>
          <p:cNvSpPr>
            <a:spLocks noChangeArrowheads="1"/>
          </p:cNvSpPr>
          <p:nvPr/>
        </p:nvSpPr>
        <p:spPr bwMode="auto">
          <a:xfrm>
            <a:off x="0" y="4572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1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6" name="Rectangle 59"/>
          <p:cNvSpPr>
            <a:spLocks noChangeArrowheads="1"/>
          </p:cNvSpPr>
          <p:nvPr/>
        </p:nvSpPr>
        <p:spPr bwMode="auto">
          <a:xfrm>
            <a:off x="0" y="9144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15175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837595" y="5961818"/>
            <a:ext cx="7753985" cy="131635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3" name="Text Box 1"/>
          <p:cNvSpPr txBox="1">
            <a:spLocks noChangeArrowheads="1"/>
          </p:cNvSpPr>
          <p:nvPr/>
        </p:nvSpPr>
        <p:spPr bwMode="auto">
          <a:xfrm>
            <a:off x="3827463" y="777875"/>
            <a:ext cx="1627187" cy="747713"/>
          </a:xfrm>
          <a:prstGeom prst="rect">
            <a:avLst/>
          </a:prstGeom>
          <a:solidFill>
            <a:srgbClr val="4472C4"/>
          </a:solidFill>
          <a:ln w="12700">
            <a:solidFill>
              <a:srgbClr val="1F3763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3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Municipal/District</a:t>
            </a:r>
            <a:endParaRPr kumimoji="0" lang="en-US" altLang="en-US" sz="13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3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Chief Executive</a:t>
            </a:r>
            <a:endParaRPr kumimoji="0" lang="en-US" altLang="en-US" sz="13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3933825" y="3270250"/>
            <a:ext cx="1495425" cy="712788"/>
          </a:xfrm>
          <a:prstGeom prst="rect">
            <a:avLst/>
          </a:prstGeom>
          <a:solidFill>
            <a:srgbClr val="4472C4"/>
          </a:solidFill>
          <a:ln w="12700">
            <a:solidFill>
              <a:srgbClr val="1F3763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Head of Department of Health</a:t>
            </a:r>
            <a:endParaRPr kumimoji="0" lang="en-US" altLang="en-US" sz="1800" i="0" u="none" strike="noStrike" cap="none" normalizeH="0" baseline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3914328" y="1843603"/>
            <a:ext cx="1627188" cy="819150"/>
          </a:xfrm>
          <a:prstGeom prst="rect">
            <a:avLst/>
          </a:prstGeom>
          <a:solidFill>
            <a:srgbClr val="4472C4"/>
          </a:solidFill>
          <a:ln w="12700">
            <a:solidFill>
              <a:srgbClr val="1F3763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3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Municipal/District</a:t>
            </a:r>
            <a:endParaRPr kumimoji="0" lang="en-US" altLang="en-US" sz="13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3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Coordinating Director</a:t>
            </a:r>
            <a:endParaRPr kumimoji="0" lang="en-US" altLang="en-US" sz="13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7253288" y="3259138"/>
            <a:ext cx="1152525" cy="700087"/>
          </a:xfrm>
          <a:prstGeom prst="rect">
            <a:avLst/>
          </a:prstGeom>
          <a:solidFill>
            <a:srgbClr val="4472C4"/>
          </a:solidFill>
          <a:ln w="12700">
            <a:solidFill>
              <a:srgbClr val="1F3763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Other Heads of Decentralized </a:t>
            </a:r>
            <a:endParaRPr kumimoji="0" lang="en-US" altLang="en-US" sz="1100" i="0" u="none" strike="noStrike" cap="none" normalizeH="0" baseline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Departments</a:t>
            </a:r>
            <a:endParaRPr kumimoji="0" lang="en-US" altLang="en-US" sz="1800" i="0" u="none" strike="noStrike" cap="none" normalizeH="0" baseline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1214438" y="3246438"/>
            <a:ext cx="1282700" cy="712787"/>
          </a:xfrm>
          <a:prstGeom prst="rect">
            <a:avLst/>
          </a:prstGeom>
          <a:solidFill>
            <a:srgbClr val="4472C4"/>
          </a:solidFill>
          <a:ln w="12700">
            <a:solidFill>
              <a:srgbClr val="1F3763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Other Heads of Decentralized Departments</a:t>
            </a:r>
            <a:endParaRPr kumimoji="0" lang="en-US" altLang="en-US" sz="1800" i="0" u="none" strike="noStrike" cap="none" normalizeH="0" baseline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1790700" y="5056188"/>
            <a:ext cx="1187450" cy="617537"/>
          </a:xfrm>
          <a:prstGeom prst="rect">
            <a:avLst/>
          </a:prstGeom>
          <a:solidFill>
            <a:srgbClr val="4472C4"/>
          </a:solidFill>
          <a:ln w="12700">
            <a:solidFill>
              <a:srgbClr val="1F3763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 Head of </a:t>
            </a:r>
            <a:r>
              <a:rPr kumimoji="0" lang="en-US" altLang="en-US" sz="1100" i="0" u="none" strike="noStrike" cap="none" normalizeH="0" baseline="0" dirty="0" err="1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Env’tal</a:t>
            </a:r>
            <a:r>
              <a:rPr kumimoji="0" lang="en-US" altLang="en-US" sz="11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Health  &amp; Promotion</a:t>
            </a:r>
            <a:endParaRPr kumimoji="0" lang="en-US" altLang="en-US" sz="11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3667125" y="5064125"/>
            <a:ext cx="1568450" cy="604838"/>
          </a:xfrm>
          <a:prstGeom prst="rect">
            <a:avLst/>
          </a:prstGeom>
          <a:solidFill>
            <a:srgbClr val="4472C4"/>
          </a:solidFill>
          <a:ln w="12700">
            <a:solidFill>
              <a:srgbClr val="1F3763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 Head of </a:t>
            </a:r>
            <a:r>
              <a:rPr kumimoji="0" lang="en-US" altLang="en-US" sz="1100" b="1" i="0" u="none" strike="noStrike" cap="none" normalizeH="0" baseline="0" dirty="0" err="1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Env’tal</a:t>
            </a:r>
            <a:r>
              <a:rPr kumimoji="0" lang="en-US" altLang="en-US" sz="11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Protection and Standards Enforcement</a:t>
            </a:r>
            <a:endParaRPr kumimoji="0" lang="en-US" altLang="en-US" sz="11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Text Box 8"/>
          <p:cNvSpPr txBox="1">
            <a:spLocks noChangeArrowheads="1"/>
          </p:cNvSpPr>
          <p:nvPr/>
        </p:nvSpPr>
        <p:spPr bwMode="auto">
          <a:xfrm>
            <a:off x="5638800" y="5140325"/>
            <a:ext cx="1187450" cy="606425"/>
          </a:xfrm>
          <a:prstGeom prst="rect">
            <a:avLst/>
          </a:prstGeom>
          <a:solidFill>
            <a:srgbClr val="4472C4"/>
          </a:solidFill>
          <a:ln w="12700">
            <a:solidFill>
              <a:srgbClr val="1F3763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 Head of Food Safety and Hygiene</a:t>
            </a:r>
            <a:endParaRPr kumimoji="0" lang="en-US" altLang="en-US" sz="11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11" name="Text Box 9"/>
          <p:cNvSpPr txBox="1">
            <a:spLocks noChangeArrowheads="1"/>
          </p:cNvSpPr>
          <p:nvPr/>
        </p:nvSpPr>
        <p:spPr bwMode="auto">
          <a:xfrm>
            <a:off x="7358063" y="5108575"/>
            <a:ext cx="1187450" cy="558800"/>
          </a:xfrm>
          <a:prstGeom prst="rect">
            <a:avLst/>
          </a:prstGeom>
          <a:solidFill>
            <a:srgbClr val="4472C4"/>
          </a:solidFill>
          <a:ln w="12700">
            <a:solidFill>
              <a:srgbClr val="1F3763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 Head of Waste Management</a:t>
            </a:r>
            <a:endParaRPr kumimoji="0" lang="en-US" altLang="en-US" sz="11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Text Box 10"/>
          <p:cNvSpPr txBox="1">
            <a:spLocks noChangeArrowheads="1"/>
          </p:cNvSpPr>
          <p:nvPr/>
        </p:nvSpPr>
        <p:spPr bwMode="auto">
          <a:xfrm>
            <a:off x="4208829" y="4244658"/>
            <a:ext cx="1187450" cy="558800"/>
          </a:xfrm>
          <a:prstGeom prst="rect">
            <a:avLst/>
          </a:prstGeom>
          <a:solidFill>
            <a:srgbClr val="4472C4"/>
          </a:solidFill>
          <a:ln w="12700">
            <a:solidFill>
              <a:srgbClr val="1F3763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Head  of </a:t>
            </a:r>
            <a:r>
              <a:rPr kumimoji="0" lang="en-US" altLang="en-US" sz="1100" b="1" i="0" u="none" strike="noStrike" cap="none" normalizeH="0" baseline="0" dirty="0" err="1">
                <a:ln>
                  <a:noFill/>
                </a:ln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Env’tal</a:t>
            </a:r>
            <a:r>
              <a:rPr kumimoji="0" lang="en-US" altLang="en-US" sz="11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Health (MEHO)</a:t>
            </a:r>
            <a:endParaRPr kumimoji="0" lang="en-US" altLang="en-US" sz="1100" b="1" i="0" u="none" strike="noStrike" cap="none" normalizeH="0" baseline="0" dirty="0">
              <a:ln>
                <a:noFill/>
              </a:ln>
              <a:solidFill>
                <a:schemeClr val="bg1"/>
              </a:solidFill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1" i="0" u="none" strike="noStrike" cap="none" normalizeH="0" baseline="0" dirty="0">
              <a:ln>
                <a:noFill/>
              </a:ln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13" name="Oval 11"/>
          <p:cNvSpPr>
            <a:spLocks noChangeArrowheads="1"/>
          </p:cNvSpPr>
          <p:nvPr/>
        </p:nvSpPr>
        <p:spPr bwMode="auto">
          <a:xfrm>
            <a:off x="1349248" y="6096686"/>
            <a:ext cx="1534764" cy="914400"/>
          </a:xfrm>
          <a:prstGeom prst="ellipse">
            <a:avLst/>
          </a:prstGeom>
          <a:solidFill>
            <a:srgbClr val="FFFFFF"/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Times New Roman" panose="02020603050405020304" pitchFamily="18" charset="0"/>
              </a:rPr>
              <a:t>EHOs/As</a:t>
            </a:r>
            <a:endParaRPr lang="en-US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14" name="Oval 12"/>
          <p:cNvSpPr>
            <a:spLocks noChangeArrowheads="1"/>
          </p:cNvSpPr>
          <p:nvPr/>
        </p:nvSpPr>
        <p:spPr bwMode="auto">
          <a:xfrm>
            <a:off x="3225222" y="6005245"/>
            <a:ext cx="1580747" cy="914400"/>
          </a:xfrm>
          <a:prstGeom prst="ellipse">
            <a:avLst/>
          </a:prstGeom>
          <a:solidFill>
            <a:srgbClr val="FFFFFF"/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Times New Roman" panose="02020603050405020304" pitchFamily="18" charset="0"/>
              </a:rPr>
              <a:t>EHOs/As</a:t>
            </a:r>
            <a:endParaRPr lang="en-US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15" name="Oval 13"/>
          <p:cNvSpPr>
            <a:spLocks noChangeArrowheads="1"/>
          </p:cNvSpPr>
          <p:nvPr/>
        </p:nvSpPr>
        <p:spPr bwMode="auto">
          <a:xfrm>
            <a:off x="5021696" y="6028592"/>
            <a:ext cx="1534765" cy="914400"/>
          </a:xfrm>
          <a:prstGeom prst="ellipse">
            <a:avLst/>
          </a:prstGeom>
          <a:solidFill>
            <a:srgbClr val="FFFFFF"/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Times New Roman" panose="02020603050405020304" pitchFamily="18" charset="0"/>
              </a:rPr>
              <a:t>EHOs/As</a:t>
            </a:r>
            <a:endParaRPr lang="en-US" altLang="en-US" sz="1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16" name="Oval 14"/>
          <p:cNvSpPr>
            <a:spLocks noChangeArrowheads="1"/>
          </p:cNvSpPr>
          <p:nvPr/>
        </p:nvSpPr>
        <p:spPr bwMode="auto">
          <a:xfrm>
            <a:off x="6796117" y="6153151"/>
            <a:ext cx="1520478" cy="914400"/>
          </a:xfrm>
          <a:prstGeom prst="ellipse">
            <a:avLst/>
          </a:prstGeom>
          <a:solidFill>
            <a:srgbClr val="FFFFFF"/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Times New Roman" panose="02020603050405020304" pitchFamily="18" charset="0"/>
              </a:rPr>
              <a:t>EHOs/As</a:t>
            </a:r>
            <a:endParaRPr lang="en-US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cxnSp>
        <p:nvCxnSpPr>
          <p:cNvPr id="17" name="Straight Connector 16"/>
          <p:cNvCxnSpPr/>
          <p:nvPr/>
        </p:nvCxnSpPr>
        <p:spPr>
          <a:xfrm>
            <a:off x="5033010" y="1905000"/>
            <a:ext cx="11430" cy="427355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H="1">
            <a:off x="4658548" y="2692689"/>
            <a:ext cx="69374" cy="736599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5032375" y="4304030"/>
            <a:ext cx="0" cy="30861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V="1">
            <a:off x="2254727" y="2890668"/>
            <a:ext cx="5355590" cy="23495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7610317" y="2950528"/>
            <a:ext cx="0" cy="30861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2396490" y="3342005"/>
            <a:ext cx="11430" cy="32004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7799705" y="3306445"/>
            <a:ext cx="23495" cy="356235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flipV="1">
            <a:off x="2122805" y="4893409"/>
            <a:ext cx="5806440" cy="4699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6220460" y="5277485"/>
            <a:ext cx="22860" cy="21336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8165465" y="5275580"/>
            <a:ext cx="11430" cy="260985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H="1">
            <a:off x="4629150" y="5266055"/>
            <a:ext cx="23495" cy="21336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H="1">
            <a:off x="2823845" y="5277485"/>
            <a:ext cx="11430" cy="165735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flipV="1">
            <a:off x="2058035" y="5899051"/>
            <a:ext cx="5891011" cy="8705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6220460" y="4902775"/>
            <a:ext cx="31201" cy="470016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>
            <a:off x="4921092" y="4756410"/>
            <a:ext cx="11430" cy="26098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flipH="1">
            <a:off x="7901132" y="4916170"/>
            <a:ext cx="28113" cy="12007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flipH="1">
            <a:off x="2242979" y="2990261"/>
            <a:ext cx="23495" cy="25971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>
            <a:stCxn id="11" idx="2"/>
          </p:cNvCxnSpPr>
          <p:nvPr/>
        </p:nvCxnSpPr>
        <p:spPr>
          <a:xfrm flipH="1">
            <a:off x="7949046" y="5667375"/>
            <a:ext cx="2742" cy="593725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 flipH="1" flipV="1">
            <a:off x="2111287" y="5727787"/>
            <a:ext cx="11518" cy="425364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40" name="Freeform 39"/>
          <p:cNvSpPr/>
          <p:nvPr/>
        </p:nvSpPr>
        <p:spPr>
          <a:xfrm rot="21214648">
            <a:off x="5749880" y="859949"/>
            <a:ext cx="4926757" cy="5713906"/>
          </a:xfrm>
          <a:custGeom>
            <a:avLst/>
            <a:gdLst>
              <a:gd name="connsiteX0" fmla="*/ 0 w 4715326"/>
              <a:gd name="connsiteY0" fmla="*/ 0 h 5756626"/>
              <a:gd name="connsiteX1" fmla="*/ 4667003 w 4715326"/>
              <a:gd name="connsiteY1" fmla="*/ 2968831 h 5756626"/>
              <a:gd name="connsiteX2" fmla="*/ 2434442 w 4715326"/>
              <a:gd name="connsiteY2" fmla="*/ 5557652 h 5756626"/>
              <a:gd name="connsiteX3" fmla="*/ 2470068 w 4715326"/>
              <a:gd name="connsiteY3" fmla="*/ 5569527 h 5756626"/>
              <a:gd name="connsiteX4" fmla="*/ 2493819 w 4715326"/>
              <a:gd name="connsiteY4" fmla="*/ 5474525 h 5756626"/>
              <a:gd name="connsiteX5" fmla="*/ 2470068 w 4715326"/>
              <a:gd name="connsiteY5" fmla="*/ 5557652 h 57566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715326" h="5756626">
                <a:moveTo>
                  <a:pt x="0" y="0"/>
                </a:moveTo>
                <a:cubicBezTo>
                  <a:pt x="2130631" y="1021278"/>
                  <a:pt x="4261263" y="2042556"/>
                  <a:pt x="4667003" y="2968831"/>
                </a:cubicBezTo>
                <a:cubicBezTo>
                  <a:pt x="5072743" y="3895106"/>
                  <a:pt x="2800598" y="5124203"/>
                  <a:pt x="2434442" y="5557652"/>
                </a:cubicBezTo>
                <a:cubicBezTo>
                  <a:pt x="2068286" y="5991101"/>
                  <a:pt x="2460172" y="5583382"/>
                  <a:pt x="2470068" y="5569527"/>
                </a:cubicBezTo>
                <a:cubicBezTo>
                  <a:pt x="2479964" y="5555673"/>
                  <a:pt x="2493819" y="5476504"/>
                  <a:pt x="2493819" y="5474525"/>
                </a:cubicBezTo>
                <a:cubicBezTo>
                  <a:pt x="2493819" y="5472546"/>
                  <a:pt x="2481943" y="5515099"/>
                  <a:pt x="2470068" y="5557652"/>
                </a:cubicBezTo>
              </a:path>
            </a:pathLst>
          </a:custGeom>
          <a:effectLst>
            <a:innerShdw blurRad="114300">
              <a:prstClr val="black"/>
            </a:innerShdw>
          </a:effectLst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cxnSp>
        <p:nvCxnSpPr>
          <p:cNvPr id="42" name="Straight Connector 41"/>
          <p:cNvCxnSpPr/>
          <p:nvPr/>
        </p:nvCxnSpPr>
        <p:spPr>
          <a:xfrm>
            <a:off x="5066030" y="5101590"/>
            <a:ext cx="22860" cy="21336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43" name="Rectangle 42"/>
          <p:cNvSpPr>
            <a:spLocks noChangeArrowheads="1"/>
          </p:cNvSpPr>
          <p:nvPr/>
        </p:nvSpPr>
        <p:spPr bwMode="auto">
          <a:xfrm>
            <a:off x="737642" y="111435"/>
            <a:ext cx="10716716" cy="7540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Organogram for delivery of EH Services in a typical Municipal/District Assembly</a:t>
            </a:r>
            <a:endParaRPr lang="en-US" altLang="en-US" sz="2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4" name="Rectangle 57"/>
          <p:cNvSpPr>
            <a:spLocks noChangeArrowheads="1"/>
          </p:cNvSpPr>
          <p:nvPr/>
        </p:nvSpPr>
        <p:spPr bwMode="auto">
          <a:xfrm>
            <a:off x="152400" y="6096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1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5" name="Rectangle 58"/>
          <p:cNvSpPr>
            <a:spLocks noChangeArrowheads="1"/>
          </p:cNvSpPr>
          <p:nvPr/>
        </p:nvSpPr>
        <p:spPr bwMode="auto">
          <a:xfrm>
            <a:off x="152400" y="6096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cxnSp>
        <p:nvCxnSpPr>
          <p:cNvPr id="49" name="Straight Connector 48"/>
          <p:cNvCxnSpPr>
            <a:endCxn id="5" idx="0"/>
          </p:cNvCxnSpPr>
          <p:nvPr/>
        </p:nvCxnSpPr>
        <p:spPr>
          <a:xfrm flipH="1">
            <a:off x="4727922" y="1511498"/>
            <a:ext cx="2672" cy="33210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 flipV="1">
            <a:off x="2961005" y="5493385"/>
            <a:ext cx="5355590" cy="23495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54" name="Straight Connector 53"/>
          <p:cNvCxnSpPr>
            <a:stCxn id="4" idx="2"/>
          </p:cNvCxnSpPr>
          <p:nvPr/>
        </p:nvCxnSpPr>
        <p:spPr>
          <a:xfrm>
            <a:off x="4681538" y="3983038"/>
            <a:ext cx="17412" cy="35525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>
            <a:off x="2111287" y="4940399"/>
            <a:ext cx="31201" cy="267176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59" name="Straight Connector 58"/>
          <p:cNvCxnSpPr/>
          <p:nvPr/>
        </p:nvCxnSpPr>
        <p:spPr>
          <a:xfrm>
            <a:off x="6525260" y="5207575"/>
            <a:ext cx="31201" cy="470016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6413772" y="5442583"/>
            <a:ext cx="1792" cy="51823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>
            <a:off x="4512312" y="5584363"/>
            <a:ext cx="0" cy="293831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620131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98226C-3935-4F3C-B2E9-1E108F2326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8832" y="2766218"/>
            <a:ext cx="10515600" cy="1325563"/>
          </a:xfrm>
        </p:spPr>
        <p:txBody>
          <a:bodyPr/>
          <a:lstStyle/>
          <a:p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Functions of the Various Units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40707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18EA6D-A038-4237-9E6E-52FD735301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371" y="165768"/>
            <a:ext cx="11016917" cy="741780"/>
          </a:xfrm>
        </p:spPr>
        <p:txBody>
          <a:bodyPr>
            <a:normAutofit fontScale="90000"/>
          </a:bodyPr>
          <a:lstStyle/>
          <a:p>
            <a:pPr algn="ctr"/>
            <a:r>
              <a:rPr lang="en-GB" sz="3600" b="1" dirty="0">
                <a:latin typeface="Arial Rounded MT Bold" panose="020F0704030504030204" pitchFamily="34" charset="0"/>
              </a:rPr>
              <a:t>Responsibilities of the Head of EH Unit (MEHO/DEHO)</a:t>
            </a:r>
            <a:br>
              <a:rPr lang="en-GB" sz="3600" b="1" dirty="0">
                <a:latin typeface="Arial Rounded MT Bold" panose="020F0704030504030204" pitchFamily="34" charset="0"/>
              </a:rPr>
            </a:br>
            <a:endParaRPr lang="en-GB" sz="3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56A28C-D5A8-489C-ADBA-4988495310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6883" y="1051926"/>
            <a:ext cx="11389895" cy="5806074"/>
          </a:xfrm>
        </p:spPr>
        <p:txBody>
          <a:bodyPr>
            <a:normAutofit/>
          </a:bodyPr>
          <a:lstStyle/>
          <a:p>
            <a:pPr lvl="0">
              <a:buFont typeface="Wingdings" panose="05000000000000000000" pitchFamily="2" charset="2"/>
              <a:buChar char="q"/>
            </a:pPr>
            <a:r>
              <a:rPr lang="en-GB" sz="2200" dirty="0">
                <a:latin typeface="Arial Rounded MT Bold" panose="020F0704030504030204" pitchFamily="34" charset="0"/>
              </a:rPr>
              <a:t>Advising the District Assembly on all aspects of environmental health management.  This includes policy and strategy implementation,</a:t>
            </a:r>
          </a:p>
          <a:p>
            <a:pPr lvl="0">
              <a:buFont typeface="Wingdings" panose="05000000000000000000" pitchFamily="2" charset="2"/>
              <a:buChar char="q"/>
            </a:pPr>
            <a:r>
              <a:rPr lang="en-GB" sz="2200" dirty="0">
                <a:latin typeface="Arial Rounded MT Bold" panose="020F0704030504030204" pitchFamily="34" charset="0"/>
              </a:rPr>
              <a:t>Serving on relevant committees that impact on environmental health.  </a:t>
            </a:r>
          </a:p>
          <a:p>
            <a:pPr lvl="0">
              <a:buFont typeface="Wingdings" panose="05000000000000000000" pitchFamily="2" charset="2"/>
              <a:buChar char="q"/>
            </a:pPr>
            <a:r>
              <a:rPr lang="en-GB" sz="2200" dirty="0">
                <a:latin typeface="Arial Rounded MT Bold" panose="020F0704030504030204" pitchFamily="34" charset="0"/>
              </a:rPr>
              <a:t>Playing advocacy role in the planning and implementation of Environmental Health  related programmes and activities, </a:t>
            </a:r>
          </a:p>
          <a:p>
            <a:pPr lvl="0">
              <a:buFont typeface="Wingdings" panose="05000000000000000000" pitchFamily="2" charset="2"/>
              <a:buChar char="q"/>
            </a:pPr>
            <a:r>
              <a:rPr lang="en-GB" sz="2200" dirty="0">
                <a:latin typeface="Arial Rounded MT Bold" panose="020F0704030504030204" pitchFamily="34" charset="0"/>
              </a:rPr>
              <a:t>Having oversight responsibility for the overall management of environmental health related programmes and activities in the district including planning, implementation, monitoring, and evaluation,</a:t>
            </a:r>
          </a:p>
          <a:p>
            <a:pPr lvl="0">
              <a:buFont typeface="Wingdings" panose="05000000000000000000" pitchFamily="2" charset="2"/>
              <a:buChar char="q"/>
            </a:pPr>
            <a:r>
              <a:rPr lang="en-GB" sz="2200" dirty="0">
                <a:latin typeface="Arial Rounded MT Bold" panose="020F0704030504030204" pitchFamily="34" charset="0"/>
              </a:rPr>
              <a:t>Training, Mentoring and coaching for staff of the EH Unit and its sub units</a:t>
            </a:r>
          </a:p>
          <a:p>
            <a:pPr lvl="0">
              <a:buFont typeface="Wingdings" panose="05000000000000000000" pitchFamily="2" charset="2"/>
              <a:buChar char="q"/>
            </a:pPr>
            <a:r>
              <a:rPr lang="en-GB" sz="2200" dirty="0">
                <a:latin typeface="Arial Rounded MT Bold" panose="020F0704030504030204" pitchFamily="34" charset="0"/>
              </a:rPr>
              <a:t>Chairing the District Interagency Coordinating Committee on Sanitation  (DICCS),</a:t>
            </a:r>
          </a:p>
          <a:p>
            <a:pPr lvl="0">
              <a:buFont typeface="Wingdings" panose="05000000000000000000" pitchFamily="2" charset="2"/>
              <a:buChar char="q"/>
            </a:pPr>
            <a:r>
              <a:rPr lang="en-GB" sz="2200" dirty="0">
                <a:latin typeface="Arial Rounded MT Bold" panose="020F0704030504030204" pitchFamily="34" charset="0"/>
              </a:rPr>
              <a:t>Responsible for preparation and submission of budget,</a:t>
            </a:r>
          </a:p>
          <a:p>
            <a:pPr lvl="0">
              <a:buFont typeface="Wingdings" panose="05000000000000000000" pitchFamily="2" charset="2"/>
              <a:buChar char="q"/>
            </a:pPr>
            <a:r>
              <a:rPr lang="en-GB" sz="2200" dirty="0">
                <a:latin typeface="Arial Rounded MT Bold" panose="020F0704030504030204" pitchFamily="34" charset="0"/>
              </a:rPr>
              <a:t>Writing relevant reports for circulation to the DA and relevant MDAs.</a:t>
            </a:r>
          </a:p>
          <a:p>
            <a:pPr lvl="0">
              <a:buFont typeface="Wingdings" panose="05000000000000000000" pitchFamily="2" charset="2"/>
              <a:buChar char="q"/>
            </a:pPr>
            <a:r>
              <a:rPr lang="en-US" sz="2200" dirty="0">
                <a:latin typeface="Arial Rounded MT Bold" panose="020F0704030504030204" pitchFamily="34" charset="0"/>
              </a:rPr>
              <a:t>Providing technical direction and guidance for all EHOs/EHAs working in the unit</a:t>
            </a:r>
            <a:endParaRPr lang="en-GB" sz="2200" dirty="0">
              <a:latin typeface="Arial Rounded MT Bold" panose="020F0704030504030204" pitchFamily="34" charset="0"/>
            </a:endParaRPr>
          </a:p>
          <a:p>
            <a:endParaRPr lang="en-GB" b="1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697309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268836-E651-4264-97CE-4CBE9DAB60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3348" y="172620"/>
            <a:ext cx="11951368" cy="1223043"/>
          </a:xfrm>
        </p:spPr>
        <p:txBody>
          <a:bodyPr>
            <a:normAutofit fontScale="90000"/>
          </a:bodyPr>
          <a:lstStyle/>
          <a:p>
            <a:pPr algn="ctr"/>
            <a:r>
              <a:rPr lang="en-GB" sz="3900" b="1" dirty="0">
                <a:latin typeface="Arial Rounded MT Bold" panose="020F0704030504030204" pitchFamily="34" charset="0"/>
              </a:rPr>
              <a:t>Environmental Protection &amp; Standards Enforcement Sub Unit (EPSE)</a:t>
            </a:r>
            <a:br>
              <a:rPr lang="en-GB" b="1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1D8D15-7573-47C5-B729-BB1428E0C8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3137" y="1283369"/>
            <a:ext cx="11325726" cy="5402012"/>
          </a:xfrm>
        </p:spPr>
        <p:txBody>
          <a:bodyPr>
            <a:normAutofit/>
          </a:bodyPr>
          <a:lstStyle/>
          <a:p>
            <a:pPr lvl="0">
              <a:buFont typeface="Wingdings" panose="05000000000000000000" pitchFamily="2" charset="2"/>
              <a:buChar char="q"/>
            </a:pPr>
            <a:r>
              <a:rPr lang="en-GB" sz="2500" dirty="0">
                <a:latin typeface="Arial Rounded MT Bold" panose="020F0704030504030204" pitchFamily="34" charset="0"/>
              </a:rPr>
              <a:t>Monitoring all environmental management activities in the District</a:t>
            </a:r>
          </a:p>
          <a:p>
            <a:pPr lvl="0">
              <a:buFont typeface="Wingdings" panose="05000000000000000000" pitchFamily="2" charset="2"/>
              <a:buChar char="q"/>
            </a:pPr>
            <a:r>
              <a:rPr lang="en-GB" sz="2500" dirty="0">
                <a:latin typeface="Arial Rounded MT Bold" panose="020F0704030504030204" pitchFamily="34" charset="0"/>
              </a:rPr>
              <a:t>Providing back-up support to the staff of the Sub Unit</a:t>
            </a:r>
          </a:p>
          <a:p>
            <a:pPr lvl="0">
              <a:buFont typeface="Wingdings" panose="05000000000000000000" pitchFamily="2" charset="2"/>
              <a:buChar char="q"/>
            </a:pPr>
            <a:r>
              <a:rPr lang="en-GB" sz="2500" dirty="0">
                <a:latin typeface="Arial Rounded MT Bold" panose="020F0704030504030204" pitchFamily="34" charset="0"/>
              </a:rPr>
              <a:t>Monitoring disposal of the dead</a:t>
            </a:r>
          </a:p>
          <a:p>
            <a:pPr lvl="0">
              <a:buFont typeface="Wingdings" panose="05000000000000000000" pitchFamily="2" charset="2"/>
              <a:buChar char="q"/>
            </a:pPr>
            <a:r>
              <a:rPr lang="en-GB" sz="2500" dirty="0">
                <a:latin typeface="Arial Rounded MT Bold" panose="020F0704030504030204" pitchFamily="34" charset="0"/>
              </a:rPr>
              <a:t>Monitoring industries in collaboration with other Ministries, Departments and Agencies (MDAs) involve in Environmental Management e.g. EPA, WRC etc.</a:t>
            </a:r>
          </a:p>
          <a:p>
            <a:pPr lvl="0">
              <a:buFont typeface="Wingdings" panose="05000000000000000000" pitchFamily="2" charset="2"/>
              <a:buChar char="q"/>
            </a:pPr>
            <a:r>
              <a:rPr lang="en-GB" sz="2500" dirty="0">
                <a:latin typeface="Arial Rounded MT Bold" panose="020F0704030504030204" pitchFamily="34" charset="0"/>
              </a:rPr>
              <a:t>Prosecutions and Law Enforcement</a:t>
            </a:r>
          </a:p>
          <a:p>
            <a:pPr lvl="0">
              <a:buFont typeface="Wingdings" panose="05000000000000000000" pitchFamily="2" charset="2"/>
              <a:buChar char="q"/>
            </a:pPr>
            <a:r>
              <a:rPr lang="en-GB" sz="2500" dirty="0">
                <a:latin typeface="Arial Rounded MT Bold" panose="020F0704030504030204" pitchFamily="34" charset="0"/>
              </a:rPr>
              <a:t>Responsible for pest control, demolition, control of stray animals, effecting bench warrant arrests and disposal of unclaimed corpses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2500" dirty="0" err="1">
                <a:latin typeface="Arial Rounded MT Bold" panose="020F0704030504030204" pitchFamily="34" charset="0"/>
              </a:rPr>
              <a:t>Etc</a:t>
            </a:r>
            <a:endParaRPr lang="en-GB" sz="25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70567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BE2273-E862-44E2-8E39-C3B7F1E7AC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23081"/>
            <a:ext cx="10515600" cy="315912"/>
          </a:xfrm>
        </p:spPr>
        <p:txBody>
          <a:bodyPr>
            <a:normAutofit fontScale="90000"/>
          </a:bodyPr>
          <a:lstStyle/>
          <a:p>
            <a:r>
              <a:rPr lang="en-GB" sz="3900" b="1" dirty="0">
                <a:latin typeface="Arial Rounded MT Bold" panose="020F0704030504030204" pitchFamily="34" charset="0"/>
              </a:rPr>
              <a:t>Environmental and Health Promotion Sub Unit</a:t>
            </a:r>
            <a:br>
              <a:rPr lang="en-GB" b="1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69CB5E-3553-4ACC-BAC2-C40713BF52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90862"/>
            <a:ext cx="10515600" cy="5614737"/>
          </a:xfrm>
        </p:spPr>
        <p:txBody>
          <a:bodyPr>
            <a:normAutofit fontScale="92500" lnSpcReduction="10000"/>
          </a:bodyPr>
          <a:lstStyle/>
          <a:p>
            <a:pPr lvl="0">
              <a:buFont typeface="Wingdings" panose="05000000000000000000" pitchFamily="2" charset="2"/>
              <a:buChar char="q"/>
            </a:pPr>
            <a:r>
              <a:rPr lang="en-GB" sz="2400" dirty="0">
                <a:latin typeface="Arial Rounded MT Bold" panose="020F0704030504030204" pitchFamily="34" charset="0"/>
              </a:rPr>
              <a:t>Monitoring Disease trends and playing the lead role in Disease Control Activities</a:t>
            </a:r>
          </a:p>
          <a:p>
            <a:pPr lvl="0">
              <a:buFont typeface="Wingdings" panose="05000000000000000000" pitchFamily="2" charset="2"/>
              <a:buChar char="q"/>
            </a:pPr>
            <a:r>
              <a:rPr lang="en-GB" sz="2400" dirty="0">
                <a:latin typeface="Arial Rounded MT Bold" panose="020F0704030504030204" pitchFamily="34" charset="0"/>
              </a:rPr>
              <a:t>Monitoring School Health Programmes </a:t>
            </a:r>
          </a:p>
          <a:p>
            <a:pPr lvl="0">
              <a:buFont typeface="Wingdings" panose="05000000000000000000" pitchFamily="2" charset="2"/>
              <a:buChar char="q"/>
            </a:pPr>
            <a:r>
              <a:rPr lang="en-GB" sz="2400" dirty="0">
                <a:latin typeface="Arial Rounded MT Bold" panose="020F0704030504030204" pitchFamily="34" charset="0"/>
              </a:rPr>
              <a:t>Promoting Environmental Health Clubs in schools</a:t>
            </a:r>
          </a:p>
          <a:p>
            <a:pPr lvl="0">
              <a:buFont typeface="Wingdings" panose="05000000000000000000" pitchFamily="2" charset="2"/>
              <a:buChar char="q"/>
            </a:pPr>
            <a:r>
              <a:rPr lang="en-GB" sz="2400" dirty="0">
                <a:latin typeface="Arial Rounded MT Bold" panose="020F0704030504030204" pitchFamily="34" charset="0"/>
              </a:rPr>
              <a:t>Coordinate and Support the activities of CBOs, NGOs involve in EH Activities and Programmes</a:t>
            </a:r>
          </a:p>
          <a:p>
            <a:pPr lvl="0">
              <a:buFont typeface="Wingdings" panose="05000000000000000000" pitchFamily="2" charset="2"/>
              <a:buChar char="q"/>
            </a:pPr>
            <a:r>
              <a:rPr lang="en-GB" sz="2400" dirty="0">
                <a:latin typeface="Arial Rounded MT Bold" panose="020F0704030504030204" pitchFamily="34" charset="0"/>
              </a:rPr>
              <a:t>Coordinate Planning and implementing skill development programmes for Staff</a:t>
            </a:r>
          </a:p>
          <a:p>
            <a:pPr lvl="0">
              <a:buFont typeface="Wingdings" panose="05000000000000000000" pitchFamily="2" charset="2"/>
              <a:buChar char="q"/>
            </a:pPr>
            <a:r>
              <a:rPr lang="en-GB" sz="2400" dirty="0">
                <a:latin typeface="Arial Rounded MT Bold" panose="020F0704030504030204" pitchFamily="34" charset="0"/>
              </a:rPr>
              <a:t>Creating databases on all EH services provided by the EH Unit/Assembly and set up Management Information System</a:t>
            </a:r>
          </a:p>
          <a:p>
            <a:pPr lvl="0">
              <a:buFont typeface="Wingdings" panose="05000000000000000000" pitchFamily="2" charset="2"/>
              <a:buChar char="q"/>
            </a:pPr>
            <a:r>
              <a:rPr lang="en-GB" sz="2400" dirty="0">
                <a:latin typeface="Arial Rounded MT Bold" panose="020F0704030504030204" pitchFamily="34" charset="0"/>
              </a:rPr>
              <a:t>Reviewing and advising the Assembly on Policies, Strategies and Legislation on EH</a:t>
            </a:r>
          </a:p>
          <a:p>
            <a:pPr lvl="0">
              <a:buFont typeface="Wingdings" panose="05000000000000000000" pitchFamily="2" charset="2"/>
              <a:buChar char="q"/>
            </a:pPr>
            <a:r>
              <a:rPr lang="en-GB" sz="2400" dirty="0">
                <a:latin typeface="Arial Rounded MT Bold" panose="020F0704030504030204" pitchFamily="34" charset="0"/>
              </a:rPr>
              <a:t>Working and consulting with relevant stakeholders in addressing special or difficult sanitation problems that require inter-sectoral collaboration</a:t>
            </a:r>
          </a:p>
          <a:p>
            <a:pPr lvl="0">
              <a:buFont typeface="Wingdings" panose="05000000000000000000" pitchFamily="2" charset="2"/>
              <a:buChar char="q"/>
            </a:pPr>
            <a:r>
              <a:rPr lang="en-GB" sz="2400" dirty="0">
                <a:latin typeface="Arial Rounded MT Bold" panose="020F0704030504030204" pitchFamily="34" charset="0"/>
              </a:rPr>
              <a:t>Overall monitoring and evaluation of the programmes of the EH Unit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518018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FA8744-89F7-4AA7-83D7-83AA900DC3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6463" y="365126"/>
            <a:ext cx="11839074" cy="645528"/>
          </a:xfrm>
        </p:spPr>
        <p:txBody>
          <a:bodyPr>
            <a:noAutofit/>
          </a:bodyPr>
          <a:lstStyle/>
          <a:p>
            <a:r>
              <a:rPr lang="en-US" sz="3500" b="1" dirty="0">
                <a:latin typeface="Arial Rounded MT Bold" panose="020F0704030504030204" pitchFamily="34" charset="0"/>
              </a:rPr>
              <a:t>Waste Management Department of Metro Assemblies</a:t>
            </a:r>
            <a:br>
              <a:rPr lang="en-GB" sz="3500" b="1" dirty="0">
                <a:latin typeface="Arial Rounded MT Bold" panose="020F0704030504030204" pitchFamily="34" charset="0"/>
              </a:rPr>
            </a:br>
            <a:endParaRPr lang="en-GB" sz="3500" dirty="0">
              <a:latin typeface="Arial Rounded MT Bold" panose="020F070403050403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14AB8F-F260-4105-9E19-829A35BB1D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5116" y="1404686"/>
            <a:ext cx="11341767" cy="4351338"/>
          </a:xfrm>
        </p:spPr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GB" dirty="0">
                <a:latin typeface="Arial Rounded MT Bold" panose="020F0704030504030204" pitchFamily="34" charset="0"/>
              </a:rPr>
              <a:t>Metropolitan Assemblies have been mandated to set up Waste Management Departments (WMDs) to be responsible for the hardware aspects of environmental health. </a:t>
            </a:r>
          </a:p>
          <a:p>
            <a:pPr marL="0" indent="0">
              <a:buNone/>
            </a:pPr>
            <a:endParaRPr lang="en-GB" dirty="0">
              <a:latin typeface="Arial Rounded MT Bold" panose="020F0704030504030204" pitchFamily="34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en-GB" dirty="0">
                <a:latin typeface="Arial Rounded MT Bold" panose="020F0704030504030204" pitchFamily="34" charset="0"/>
              </a:rPr>
              <a:t> This includes collection, transportation, treatment and disposal of both liquid and solid wastes, drainage, as well as all aspects of engineering and operation and maintenance of sanitary infrastructure.  </a:t>
            </a:r>
          </a:p>
        </p:txBody>
      </p:sp>
    </p:spTree>
    <p:extLst>
      <p:ext uri="{BB962C8B-B14F-4D97-AF65-F5344CB8AC3E}">
        <p14:creationId xmlns:p14="http://schemas.microsoft.com/office/powerpoint/2010/main" val="11564488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7A33BB-2B52-426D-915D-1AADF3D1A9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2505" y="365125"/>
            <a:ext cx="11630527" cy="501149"/>
          </a:xfrm>
        </p:spPr>
        <p:txBody>
          <a:bodyPr>
            <a:normAutofit fontScale="90000"/>
          </a:bodyPr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WMDs in the MAs have been organised as follows:</a:t>
            </a:r>
            <a:b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GB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16892A-EB42-4A1F-8A3D-5F4BCA3534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2925" y="1175259"/>
            <a:ext cx="11309685" cy="5439026"/>
          </a:xfrm>
        </p:spPr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GB" dirty="0">
                <a:latin typeface="Arial Rounded MT Bold" panose="020F0704030504030204" pitchFamily="34" charset="0"/>
              </a:rPr>
              <a:t>Liquid Waste Services Unit (LWSU)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dirty="0">
                <a:latin typeface="Arial Rounded MT Bold" panose="020F0704030504030204" pitchFamily="34" charset="0"/>
              </a:rPr>
              <a:t> Solid Wastes and Drainage Services Unit (SWDSU)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dirty="0">
                <a:latin typeface="Arial Rounded MT Bold" panose="020F0704030504030204" pitchFamily="34" charset="0"/>
              </a:rPr>
              <a:t> Complaints and Public Relations Unit (CPRU)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885259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3A1DB3-130B-4445-8C94-30657C1932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01779" y="268873"/>
            <a:ext cx="10515600" cy="645528"/>
          </a:xfrm>
        </p:spPr>
        <p:txBody>
          <a:bodyPr>
            <a:normAutofit/>
          </a:bodyPr>
          <a:lstStyle/>
          <a:p>
            <a:r>
              <a:rPr lang="en-GB" sz="3600" dirty="0">
                <a:latin typeface="Arial Rounded MT Bold" panose="020F0704030504030204" pitchFamily="34" charset="0"/>
              </a:rPr>
              <a:t>Liquid Waste Services Unit (LWSU)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6BDD8C-685C-4E58-9535-11C96E1931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1106" y="914401"/>
            <a:ext cx="11770894" cy="5674726"/>
          </a:xfrm>
        </p:spPr>
        <p:txBody>
          <a:bodyPr>
            <a:normAutofit fontScale="92500" lnSpcReduction="10000"/>
          </a:bodyPr>
          <a:lstStyle/>
          <a:p>
            <a:pPr lvl="0">
              <a:buFont typeface="Wingdings" panose="05000000000000000000" pitchFamily="2" charset="2"/>
              <a:buChar char="q"/>
            </a:pPr>
            <a:r>
              <a:rPr lang="en-GB" dirty="0">
                <a:latin typeface="Arial Rounded MT Bold" panose="020F0704030504030204" pitchFamily="34" charset="0"/>
              </a:rPr>
              <a:t> Construction and promotion of domestic toilets</a:t>
            </a:r>
          </a:p>
          <a:p>
            <a:pPr lvl="0">
              <a:buFont typeface="Wingdings" panose="05000000000000000000" pitchFamily="2" charset="2"/>
              <a:buChar char="q"/>
            </a:pPr>
            <a:r>
              <a:rPr lang="en-GB" dirty="0">
                <a:latin typeface="Arial Rounded MT Bold" panose="020F0704030504030204" pitchFamily="34" charset="0"/>
              </a:rPr>
              <a:t> Management of public toilets</a:t>
            </a:r>
          </a:p>
          <a:p>
            <a:pPr lvl="0">
              <a:buFont typeface="Wingdings" panose="05000000000000000000" pitchFamily="2" charset="2"/>
              <a:buChar char="q"/>
            </a:pPr>
            <a:r>
              <a:rPr lang="en-GB" dirty="0">
                <a:latin typeface="Arial Rounded MT Bold" panose="020F0704030504030204" pitchFamily="34" charset="0"/>
              </a:rPr>
              <a:t> Management of public school toilets</a:t>
            </a:r>
          </a:p>
          <a:p>
            <a:pPr lvl="0">
              <a:buFont typeface="Wingdings" panose="05000000000000000000" pitchFamily="2" charset="2"/>
              <a:buChar char="q"/>
            </a:pPr>
            <a:r>
              <a:rPr lang="en-GB" dirty="0">
                <a:latin typeface="Arial Rounded MT Bold" panose="020F0704030504030204" pitchFamily="34" charset="0"/>
              </a:rPr>
              <a:t> Management of liquid waste collection services (tanker and cesspool services)</a:t>
            </a:r>
          </a:p>
          <a:p>
            <a:pPr lvl="0">
              <a:buFont typeface="Wingdings" panose="05000000000000000000" pitchFamily="2" charset="2"/>
              <a:buChar char="q"/>
            </a:pPr>
            <a:r>
              <a:rPr lang="en-US" dirty="0">
                <a:latin typeface="Arial Rounded MT Bold" panose="020F0704030504030204" pitchFamily="34" charset="0"/>
              </a:rPr>
              <a:t> Liquid Waste Infrastructure Development</a:t>
            </a:r>
          </a:p>
          <a:p>
            <a:pPr lvl="0">
              <a:buFont typeface="Wingdings" panose="05000000000000000000" pitchFamily="2" charset="2"/>
              <a:buChar char="q"/>
            </a:pPr>
            <a:r>
              <a:rPr lang="en-GB" dirty="0">
                <a:latin typeface="Arial Rounded MT Bold" panose="020F0704030504030204" pitchFamily="34" charset="0"/>
              </a:rPr>
              <a:t>Maintenance of existing sewerage networks including sewers and pumping stations</a:t>
            </a:r>
          </a:p>
          <a:p>
            <a:pPr lvl="0">
              <a:buFont typeface="Wingdings" panose="05000000000000000000" pitchFamily="2" charset="2"/>
              <a:buChar char="q"/>
            </a:pPr>
            <a:r>
              <a:rPr lang="en-GB" dirty="0">
                <a:latin typeface="Arial Rounded MT Bold" panose="020F0704030504030204" pitchFamily="34" charset="0"/>
              </a:rPr>
              <a:t>Operation and maintenance of sewage treatment plants</a:t>
            </a:r>
          </a:p>
          <a:p>
            <a:pPr lvl="0">
              <a:buFont typeface="Wingdings" panose="05000000000000000000" pitchFamily="2" charset="2"/>
              <a:buChar char="q"/>
            </a:pPr>
            <a:r>
              <a:rPr lang="en-GB" dirty="0">
                <a:latin typeface="Arial Rounded MT Bold" panose="020F0704030504030204" pitchFamily="34" charset="0"/>
              </a:rPr>
              <a:t>Development and expansion of networks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dirty="0">
                <a:latin typeface="Arial Rounded MT Bold" panose="020F0704030504030204" pitchFamily="34" charset="0"/>
              </a:rPr>
              <a:t>Septage, sewage treatment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dirty="0">
                <a:latin typeface="Arial Rounded MT Bold" panose="020F0704030504030204" pitchFamily="34" charset="0"/>
              </a:rPr>
              <a:t>Management of liquid waste treatment plants and sites</a:t>
            </a:r>
          </a:p>
          <a:p>
            <a:pPr lvl="0">
              <a:buFont typeface="Wingdings" panose="05000000000000000000" pitchFamily="2" charset="2"/>
              <a:buChar char="q"/>
            </a:pPr>
            <a:r>
              <a:rPr lang="en-GB" dirty="0">
                <a:latin typeface="Arial Rounded MT Bold" panose="020F0704030504030204" pitchFamily="34" charset="0"/>
              </a:rPr>
              <a:t>Supervision and permitting of private sewerage systems</a:t>
            </a:r>
          </a:p>
          <a:p>
            <a:pPr lvl="0">
              <a:buFont typeface="Wingdings" panose="05000000000000000000" pitchFamily="2" charset="2"/>
              <a:buChar char="q"/>
            </a:pPr>
            <a:endParaRPr lang="en-GB" dirty="0">
              <a:latin typeface="Arial Rounded MT Bold" panose="020F0704030504030204" pitchFamily="34" charset="0"/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6598465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26C143-BDE5-4BBA-A61F-42164D8E51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1474" y="429295"/>
            <a:ext cx="11758863" cy="934286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Arial Rounded MT Bold" panose="020F0704030504030204" pitchFamily="34" charset="0"/>
              </a:rPr>
              <a:t>Solid Waste and Drainage Services Unit (SWDSU)</a:t>
            </a:r>
            <a:br>
              <a:rPr lang="en-GB" dirty="0">
                <a:latin typeface="Arial Rounded MT Bold" panose="020F0704030504030204" pitchFamily="34" charset="0"/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ACDC47-42C2-4C60-990F-36034E08D1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8758" y="1363580"/>
            <a:ext cx="11903242" cy="5494419"/>
          </a:xfrm>
        </p:spPr>
        <p:txBody>
          <a:bodyPr>
            <a:normAutofit/>
          </a:bodyPr>
          <a:lstStyle/>
          <a:p>
            <a:pPr lvl="0">
              <a:buFont typeface="Wingdings" panose="05000000000000000000" pitchFamily="2" charset="2"/>
              <a:buChar char="q"/>
            </a:pPr>
            <a:r>
              <a:rPr lang="en-GB" sz="2700" dirty="0">
                <a:latin typeface="Arial Rounded MT Bold" panose="020F0704030504030204" pitchFamily="34" charset="0"/>
              </a:rPr>
              <a:t>Zoning, organisation and management of district for waste collection and transportation services</a:t>
            </a:r>
          </a:p>
          <a:p>
            <a:pPr lvl="0">
              <a:buFont typeface="Wingdings" panose="05000000000000000000" pitchFamily="2" charset="2"/>
              <a:buChar char="q"/>
            </a:pPr>
            <a:r>
              <a:rPr lang="en-GB" sz="2700" dirty="0">
                <a:latin typeface="Arial Rounded MT Bold" panose="020F0704030504030204" pitchFamily="34" charset="0"/>
              </a:rPr>
              <a:t>Organisation and management of public cleansing services including grass cutting, street, pavement and open spaces sweeping, cleansing of residential road-side drains</a:t>
            </a:r>
          </a:p>
          <a:p>
            <a:pPr lvl="0">
              <a:buFont typeface="Wingdings" panose="05000000000000000000" pitchFamily="2" charset="2"/>
              <a:buChar char="q"/>
            </a:pPr>
            <a:r>
              <a:rPr lang="en-US" sz="2700" dirty="0">
                <a:latin typeface="Arial Rounded MT Bold" panose="020F0704030504030204" pitchFamily="34" charset="0"/>
              </a:rPr>
              <a:t>Supervision of Private Waste Service Providers</a:t>
            </a:r>
          </a:p>
          <a:p>
            <a:pPr lvl="0">
              <a:buFont typeface="Wingdings" panose="05000000000000000000" pitchFamily="2" charset="2"/>
              <a:buChar char="q"/>
            </a:pPr>
            <a:r>
              <a:rPr lang="en-GB" sz="2700" dirty="0">
                <a:latin typeface="Arial Rounded MT Bold" panose="020F0704030504030204" pitchFamily="34" charset="0"/>
              </a:rPr>
              <a:t>Management of solid waste treatment plants and sites</a:t>
            </a:r>
          </a:p>
          <a:p>
            <a:pPr lvl="0">
              <a:buFont typeface="Wingdings" panose="05000000000000000000" pitchFamily="2" charset="2"/>
              <a:buChar char="q"/>
            </a:pPr>
            <a:r>
              <a:rPr lang="en-GB" sz="2700" dirty="0">
                <a:latin typeface="Arial Rounded MT Bold" panose="020F0704030504030204" pitchFamily="34" charset="0"/>
              </a:rPr>
              <a:t>Composting</a:t>
            </a:r>
          </a:p>
          <a:p>
            <a:pPr lvl="0">
              <a:buFont typeface="Wingdings" panose="05000000000000000000" pitchFamily="2" charset="2"/>
              <a:buChar char="q"/>
            </a:pPr>
            <a:r>
              <a:rPr lang="en-GB" sz="2700" dirty="0">
                <a:latin typeface="Arial Rounded MT Bold" panose="020F0704030504030204" pitchFamily="34" charset="0"/>
              </a:rPr>
              <a:t>Recycling</a:t>
            </a:r>
          </a:p>
          <a:p>
            <a:pPr lvl="0">
              <a:buFont typeface="Wingdings" panose="05000000000000000000" pitchFamily="2" charset="2"/>
              <a:buChar char="q"/>
            </a:pPr>
            <a:r>
              <a:rPr lang="en-GB" sz="2700" dirty="0">
                <a:latin typeface="Arial Rounded MT Bold" panose="020F0704030504030204" pitchFamily="34" charset="0"/>
              </a:rPr>
              <a:t>Management of municipal landfill or dumpsite</a:t>
            </a:r>
          </a:p>
          <a:p>
            <a:pPr lvl="0"/>
            <a:endParaRPr lang="en-GB" sz="2700" dirty="0">
              <a:latin typeface="Arial Rounded MT Bold" panose="020F070403050403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25241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3D62C1-6390-4103-824D-A71392CEF7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632" y="365126"/>
            <a:ext cx="11678652" cy="709696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Arial Rounded MT Bold" panose="020F0704030504030204" pitchFamily="34" charset="0"/>
              </a:rPr>
              <a:t>Complaints and Public Relations Unit (CPRU)</a:t>
            </a:r>
            <a:br>
              <a:rPr lang="en-GB" dirty="0">
                <a:latin typeface="Arial Rounded MT Bold" panose="020F0704030504030204" pitchFamily="34" charset="0"/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16D777-434C-417F-9D3E-E7CA4C482C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7358" y="1253331"/>
            <a:ext cx="10515600" cy="4351338"/>
          </a:xfrm>
        </p:spPr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>
                <a:latin typeface="Arial Rounded MT Bold" panose="020F0704030504030204" pitchFamily="34" charset="0"/>
              </a:rPr>
              <a:t>Management of the Complaints Platform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>
                <a:latin typeface="Arial Rounded MT Bold" panose="020F0704030504030204" pitchFamily="34" charset="0"/>
              </a:rPr>
              <a:t>Directing complaints for redress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>
                <a:latin typeface="Arial Rounded MT Bold" panose="020F0704030504030204" pitchFamily="34" charset="0"/>
              </a:rPr>
              <a:t>Supervise the implementation of complaints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>
                <a:latin typeface="Arial Rounded MT Bold" panose="020F0704030504030204" pitchFamily="34" charset="0"/>
              </a:rPr>
              <a:t>Keep data on complaints received and complaints attended to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>
                <a:latin typeface="Arial Rounded MT Bold" panose="020F0704030504030204" pitchFamily="34" charset="0"/>
              </a:rPr>
              <a:t>Sensitize the public on the available waste management services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6566987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9389EC-43F1-4005-8A31-5FF23A81A8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9673" y="2498725"/>
            <a:ext cx="10515600" cy="1325563"/>
          </a:xfrm>
        </p:spPr>
        <p:txBody>
          <a:bodyPr>
            <a:normAutofit/>
          </a:bodyPr>
          <a:lstStyle/>
          <a:p>
            <a:r>
              <a:rPr lang="en-US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Thank you Very Much</a:t>
            </a:r>
            <a:endParaRPr lang="en-GB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53413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</TotalTime>
  <Words>1085</Words>
  <Application>Microsoft Office PowerPoint</Application>
  <PresentationFormat>Widescreen</PresentationFormat>
  <Paragraphs>139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5" baseType="lpstr">
      <vt:lpstr>Arial</vt:lpstr>
      <vt:lpstr>Arial Rounded MT Bold</vt:lpstr>
      <vt:lpstr>Calibri</vt:lpstr>
      <vt:lpstr>Calibri Light</vt:lpstr>
      <vt:lpstr>Times New Roman</vt:lpstr>
      <vt:lpstr>Wingdings</vt:lpstr>
      <vt:lpstr>Office Theme</vt:lpstr>
      <vt:lpstr> Orientation of Environmental Health Officers and Assistants 4-5 October 2018 at AH Hotel, East Legon</vt:lpstr>
      <vt:lpstr>Discussions</vt:lpstr>
      <vt:lpstr>Introduction</vt:lpstr>
      <vt:lpstr>Organization of services at the Metropolitan  Assembly</vt:lpstr>
      <vt:lpstr>Organization of services at the Metropolitan  Assembly…./2</vt:lpstr>
      <vt:lpstr>Organization of services at the Municipal/District Assembly</vt:lpstr>
      <vt:lpstr>PowerPoint Presentation</vt:lpstr>
      <vt:lpstr>PowerPoint Presentation</vt:lpstr>
      <vt:lpstr>Functions of the Various Units </vt:lpstr>
      <vt:lpstr>Responsibilities of the Head of EH Unit (MEHO/DEHO) </vt:lpstr>
      <vt:lpstr>Environmental Protection &amp; Standards Enforcement Sub Unit (EPSE) </vt:lpstr>
      <vt:lpstr>Environmental and Health Promotion Sub Unit </vt:lpstr>
      <vt:lpstr>Waste Management Department of Metro Assemblies </vt:lpstr>
      <vt:lpstr>The WMDs in the MAs have been organised as follows: </vt:lpstr>
      <vt:lpstr>Liquid Waste Services Unit (LWSU) </vt:lpstr>
      <vt:lpstr>Solid Waste and Drainage Services Unit (SWDSU) </vt:lpstr>
      <vt:lpstr>Complaints and Public Relations Unit (CPRU) </vt:lpstr>
      <vt:lpstr>Thank you Very Much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Kweku Quansah</dc:creator>
  <cp:lastModifiedBy>Kweku Quansah</cp:lastModifiedBy>
  <cp:revision>34</cp:revision>
  <dcterms:created xsi:type="dcterms:W3CDTF">2018-10-02T17:08:40Z</dcterms:created>
  <dcterms:modified xsi:type="dcterms:W3CDTF">2018-10-04T11:30:45Z</dcterms:modified>
</cp:coreProperties>
</file>