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61" r:id="rId4"/>
    <p:sldId id="258"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hilomena Nyarko" initials="PN" lastIdx="2" clrIdx="0"/>
  <p:cmAuthor id="1" name="Omar_gss" initials="OS" lastIdx="1" clrIdx="1">
    <p:extLst>
      <p:ext uri="{19B8F6BF-5375-455C-9EA6-DF929625EA0E}">
        <p15:presenceInfo xmlns:p15="http://schemas.microsoft.com/office/powerpoint/2012/main" userId="Omar_gs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C5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26" autoAdjust="0"/>
    <p:restoredTop sz="94660"/>
  </p:normalViewPr>
  <p:slideViewPr>
    <p:cSldViewPr snapToGrid="0">
      <p:cViewPr varScale="1">
        <p:scale>
          <a:sx n="84" d="100"/>
          <a:sy n="84" d="100"/>
        </p:scale>
        <p:origin x="78" y="24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8AF6B3-805A-4199-9FA0-D455F1D798C6}" type="datetimeFigureOut">
              <a:rPr lang="en-US" smtClean="0"/>
              <a:t>10/1/2018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6FD5F0-0B3F-4CE7-846D-51C33401B548}" type="slidenum">
              <a:rPr lang="en-US" smtClean="0"/>
              <a:t>‹#›</a:t>
            </a:fld>
            <a:endParaRPr lang="en-US"/>
          </a:p>
        </p:txBody>
      </p:sp>
    </p:spTree>
    <p:extLst>
      <p:ext uri="{BB962C8B-B14F-4D97-AF65-F5344CB8AC3E}">
        <p14:creationId xmlns:p14="http://schemas.microsoft.com/office/powerpoint/2010/main" val="909178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F3A5A5F-2F91-4D71-A5E4-E5CD9325FFD8}" type="datetime1">
              <a:rPr lang="en-US" smtClean="0"/>
              <a:t>10/1/2018</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859138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774F714-8022-4C53-874B-2EDFCEBFF089}"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20976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4C2A2C-CA6E-489B-842D-2E50E137D544}"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808397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8FF9DF-2C9D-4DF2-A89C-A65C85BF0B94}"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542885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03A32C9-49DD-46EA-9AE8-0804BF1F1F4D}" type="datetime1">
              <a:rPr lang="en-US" smtClean="0"/>
              <a:t>10/1/2018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396437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842E69-3F04-4E3E-90CF-FA02E2C17DE4}" type="datetime1">
              <a:rPr lang="en-US" smtClean="0"/>
              <a:t>10/1/2018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599454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A39933-9A37-47EB-BB25-CCC12D72F258}" type="datetime1">
              <a:rPr lang="en-US" smtClean="0"/>
              <a:t>10/1/2018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258480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FD112A-B961-45D1-896B-FAF9CD4B4268}"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39019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175B92-60BE-4A99-AE88-B08D056CF9A5}"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994265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00A843-C5D8-4484-A2BE-092BCAC8FCA8}"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4044588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C6E802-886B-4EEF-BC2F-3A1FAC579DBB}"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691640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02DEF8-0872-47A9-BB82-4809EEB496A7}"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6556577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A33286-B0C7-4F02-8BFA-A0095623C9F5}"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0027212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AF55E6-298D-4CB4-AC18-1D75C2DA248D}"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6351277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1AE601-0C69-40A8-867E-D26CFF63EA13}"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3722389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93B317-1158-45AB-A1B5-C5B3DA317B92}"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4086253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0B2972-FF60-4C1C-A1DA-62731EB05725}"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329037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4AE8683-EF7E-42BD-9FC8-70729F8F88A8}" type="datetime1">
              <a:rPr lang="en-US" smtClean="0"/>
              <a:t>10/1/2018</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5F4D7AD-AA97-47FA-8751-1F6B49723051}" type="slidenum">
              <a:rPr lang="en-US" smtClean="0"/>
              <a:t>‹#›</a:t>
            </a:fld>
            <a:endParaRPr lang="en-US"/>
          </a:p>
        </p:txBody>
      </p:sp>
    </p:spTree>
    <p:extLst>
      <p:ext uri="{BB962C8B-B14F-4D97-AF65-F5344CB8AC3E}">
        <p14:creationId xmlns:p14="http://schemas.microsoft.com/office/powerpoint/2010/main" val="1535050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193183"/>
            <a:ext cx="10275277" cy="3277382"/>
          </a:xfrm>
        </p:spPr>
        <p:txBody>
          <a:bodyPr>
            <a:normAutofit fontScale="90000"/>
          </a:bodyPr>
          <a:lstStyle/>
          <a:p>
            <a:pPr algn="ctr"/>
            <a:r>
              <a:rPr lang="en-US" dirty="0" smtClean="0"/>
              <a:t/>
            </a:r>
            <a:br>
              <a:rPr lang="en-US" dirty="0" smtClean="0"/>
            </a:br>
            <a:r>
              <a:rPr lang="en-US" dirty="0"/>
              <a:t/>
            </a:r>
            <a:br>
              <a:rPr lang="en-US" dirty="0"/>
            </a:br>
            <a:r>
              <a:rPr lang="en-US" sz="5300" b="1" dirty="0" smtClean="0"/>
              <a:t>THE INTEGRATION</a:t>
            </a:r>
            <a:br>
              <a:rPr lang="en-US" sz="5300" b="1" dirty="0" smtClean="0"/>
            </a:br>
            <a:r>
              <a:rPr lang="en-US" sz="5300" b="1" dirty="0" smtClean="0"/>
              <a:t>(</a:t>
            </a:r>
            <a:r>
              <a:rPr lang="en-US" sz="3100" b="1" dirty="0" smtClean="0"/>
              <a:t>OPERATIONAL MANUAL</a:t>
            </a:r>
            <a:r>
              <a:rPr lang="en-US" sz="3200" b="1" dirty="0" smtClean="0"/>
              <a:t>)</a:t>
            </a:r>
            <a:r>
              <a:rPr lang="en-US" sz="5300" dirty="0"/>
              <a:t/>
            </a:r>
            <a:br>
              <a:rPr lang="en-US" sz="5300" dirty="0"/>
            </a:br>
            <a:endParaRPr lang="en-US" sz="5300" dirty="0"/>
          </a:p>
        </p:txBody>
      </p:sp>
      <p:sp>
        <p:nvSpPr>
          <p:cNvPr id="3" name="Subtitle 2"/>
          <p:cNvSpPr>
            <a:spLocks noGrp="1"/>
          </p:cNvSpPr>
          <p:nvPr>
            <p:ph type="subTitle" idx="1"/>
          </p:nvPr>
        </p:nvSpPr>
        <p:spPr>
          <a:xfrm>
            <a:off x="1159099" y="3958936"/>
            <a:ext cx="10277340" cy="1913830"/>
          </a:xfrm>
        </p:spPr>
        <p:txBody>
          <a:bodyPr>
            <a:normAutofit fontScale="92500" lnSpcReduction="10000"/>
          </a:bodyPr>
          <a:lstStyle/>
          <a:p>
            <a:pPr algn="ctr"/>
            <a:endParaRPr lang="en-US" sz="2400" dirty="0" smtClean="0"/>
          </a:p>
          <a:p>
            <a:pPr algn="ctr"/>
            <a:r>
              <a:rPr lang="en-US" sz="2400" dirty="0" smtClean="0"/>
              <a:t>BY</a:t>
            </a:r>
            <a:endParaRPr lang="en-US" sz="2400" dirty="0" smtClean="0"/>
          </a:p>
          <a:p>
            <a:pPr algn="ctr"/>
            <a:r>
              <a:rPr lang="en-US" sz="2400" dirty="0" smtClean="0">
                <a:solidFill>
                  <a:srgbClr val="0070C0"/>
                </a:solidFill>
              </a:rPr>
              <a:t>GHANA STATISTICAL SERVICE</a:t>
            </a:r>
            <a:endParaRPr lang="en-US" sz="2400" dirty="0" smtClean="0">
              <a:solidFill>
                <a:srgbClr val="0070C0"/>
              </a:solidFill>
            </a:endParaRPr>
          </a:p>
          <a:p>
            <a:pPr algn="ctr"/>
            <a:r>
              <a:rPr lang="en-US" sz="2800" dirty="0" smtClean="0">
                <a:solidFill>
                  <a:srgbClr val="00B050"/>
                </a:solidFill>
              </a:rPr>
              <a:t>OCTOBER, 2018</a:t>
            </a:r>
            <a:endParaRPr lang="en-US" sz="2800" dirty="0" smtClean="0">
              <a:solidFill>
                <a:srgbClr val="00B050"/>
              </a:solidFill>
            </a:endParaRPr>
          </a:p>
        </p:txBody>
      </p:sp>
      <p:sp>
        <p:nvSpPr>
          <p:cNvPr id="4" name="Slide Number Placeholder 3"/>
          <p:cNvSpPr>
            <a:spLocks noGrp="1"/>
          </p:cNvSpPr>
          <p:nvPr>
            <p:ph type="sldNum" sz="quarter" idx="12"/>
          </p:nvPr>
        </p:nvSpPr>
        <p:spPr/>
        <p:txBody>
          <a:bodyPr/>
          <a:lstStyle/>
          <a:p>
            <a:fld id="{C5F4D7AD-AA97-47FA-8751-1F6B49723051}" type="slidenum">
              <a:rPr lang="en-US" smtClean="0"/>
              <a:t>1</a:t>
            </a:fld>
            <a:endParaRPr lang="en-US"/>
          </a:p>
        </p:txBody>
      </p:sp>
    </p:spTree>
    <p:extLst>
      <p:ext uri="{BB962C8B-B14F-4D97-AF65-F5344CB8AC3E}">
        <p14:creationId xmlns:p14="http://schemas.microsoft.com/office/powerpoint/2010/main" val="3791900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PRESENTATION OUTLINE</a:t>
            </a:r>
            <a:endParaRPr lang="en-US" b="1" dirty="0"/>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C5F4D7AD-AA97-47FA-8751-1F6B49723051}" type="slidenum">
              <a:rPr lang="en-US" smtClean="0"/>
              <a:t>2</a:t>
            </a:fld>
            <a:endParaRPr lang="en-US"/>
          </a:p>
        </p:txBody>
      </p:sp>
    </p:spTree>
    <p:extLst>
      <p:ext uri="{BB962C8B-B14F-4D97-AF65-F5344CB8AC3E}">
        <p14:creationId xmlns:p14="http://schemas.microsoft.com/office/powerpoint/2010/main" val="4309641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35083"/>
            <a:ext cx="10018713" cy="779318"/>
          </a:xfrm>
        </p:spPr>
        <p:txBody>
          <a:bodyPr>
            <a:normAutofit/>
          </a:bodyPr>
          <a:lstStyle/>
          <a:p>
            <a:r>
              <a:rPr lang="en-US" sz="3200" b="1" dirty="0" smtClean="0"/>
              <a:t>INTRODUCTION </a:t>
            </a:r>
            <a:r>
              <a:rPr lang="en-US" sz="3200" b="1" dirty="0"/>
              <a:t>(</a:t>
            </a:r>
            <a:r>
              <a:rPr lang="en-US" sz="3200" b="1" dirty="0" smtClean="0"/>
              <a:t>1/4)</a:t>
            </a:r>
            <a:endParaRPr lang="en-US" sz="3200" dirty="0"/>
          </a:p>
        </p:txBody>
      </p:sp>
      <p:sp>
        <p:nvSpPr>
          <p:cNvPr id="3" name="Content Placeholder 2"/>
          <p:cNvSpPr>
            <a:spLocks noGrp="1"/>
          </p:cNvSpPr>
          <p:nvPr>
            <p:ph idx="1"/>
          </p:nvPr>
        </p:nvSpPr>
        <p:spPr>
          <a:xfrm>
            <a:off x="1484310" y="914401"/>
            <a:ext cx="10018713" cy="5798126"/>
          </a:xfrm>
        </p:spPr>
        <p:txBody>
          <a:bodyPr>
            <a:noAutofit/>
          </a:bodyPr>
          <a:lstStyle/>
          <a:p>
            <a:pPr algn="just"/>
            <a:r>
              <a:rPr lang="en-US" sz="2000" dirty="0"/>
              <a:t>The Ghana Statistical Service (GSS) is the central agency in Ghana mandated to collect, compile/produce and disseminate official statistics in the country. It </a:t>
            </a:r>
            <a:r>
              <a:rPr lang="en-US" sz="2000" strike="sngStrike" dirty="0"/>
              <a:t>is</a:t>
            </a:r>
            <a:r>
              <a:rPr lang="en-US" sz="2000" dirty="0"/>
              <a:t> </a:t>
            </a:r>
            <a:r>
              <a:rPr lang="en-US" sz="2000" dirty="0" smtClean="0"/>
              <a:t>was organized </a:t>
            </a:r>
            <a:r>
              <a:rPr lang="en-US" sz="2000" dirty="0"/>
              <a:t>hierarchically at the national, regional and district levels, although it has been unable to establish offices in all MMDAs</a:t>
            </a:r>
            <a:r>
              <a:rPr lang="en-US" sz="2000" dirty="0" smtClean="0"/>
              <a:t>.</a:t>
            </a:r>
          </a:p>
          <a:p>
            <a:pPr algn="just"/>
            <a:endParaRPr lang="en-US" sz="2000" dirty="0" smtClean="0"/>
          </a:p>
          <a:p>
            <a:pPr algn="just"/>
            <a:r>
              <a:rPr lang="en-US" sz="2000" dirty="0"/>
              <a:t>With the coming into effect of the Local Government Act of 1993 (Act 462) that was promulgated to accelerate development at the district level, the Ghana Statistical Service (GSS) has struggled to establish offices in all the districts. </a:t>
            </a:r>
          </a:p>
          <a:p>
            <a:pPr algn="just"/>
            <a:endParaRPr lang="en-US" sz="2000" dirty="0" smtClean="0"/>
          </a:p>
          <a:p>
            <a:pPr algn="just"/>
            <a:r>
              <a:rPr lang="en-US" sz="2000" dirty="0" smtClean="0"/>
              <a:t>In </a:t>
            </a:r>
            <a:r>
              <a:rPr lang="en-US" sz="2000" dirty="0"/>
              <a:t>recognition of the importance of statistical data in national development (including local level development), the government through the GSS </a:t>
            </a:r>
            <a:r>
              <a:rPr lang="en-US" sz="2000" dirty="0" smtClean="0"/>
              <a:t>pursued a reform programme </a:t>
            </a:r>
            <a:r>
              <a:rPr lang="en-US" sz="2000" dirty="0"/>
              <a:t>to strengthen the National Statistical System  (NSS) through integrating or mainstreaming statistics into the work of the Metropolitan, Municipal  and District Assemblies (MMDAs).</a:t>
            </a:r>
          </a:p>
        </p:txBody>
      </p:sp>
      <p:sp>
        <p:nvSpPr>
          <p:cNvPr id="4" name="Slide Number Placeholder 3"/>
          <p:cNvSpPr>
            <a:spLocks noGrp="1"/>
          </p:cNvSpPr>
          <p:nvPr>
            <p:ph type="sldNum" sz="quarter" idx="12"/>
          </p:nvPr>
        </p:nvSpPr>
        <p:spPr/>
        <p:txBody>
          <a:bodyPr/>
          <a:lstStyle/>
          <a:p>
            <a:fld id="{C5F4D7AD-AA97-47FA-8751-1F6B49723051}" type="slidenum">
              <a:rPr lang="en-US" smtClean="0"/>
              <a:t>3</a:t>
            </a:fld>
            <a:endParaRPr lang="en-US"/>
          </a:p>
        </p:txBody>
      </p:sp>
    </p:spTree>
    <p:extLst>
      <p:ext uri="{BB962C8B-B14F-4D97-AF65-F5344CB8AC3E}">
        <p14:creationId xmlns:p14="http://schemas.microsoft.com/office/powerpoint/2010/main" val="28670159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18210"/>
            <a:ext cx="10018713" cy="852054"/>
          </a:xfrm>
        </p:spPr>
        <p:txBody>
          <a:bodyPr/>
          <a:lstStyle/>
          <a:p>
            <a:r>
              <a:rPr lang="en-US" b="1" dirty="0" smtClean="0"/>
              <a:t>INTRODUCTION (1/3)</a:t>
            </a:r>
            <a:endParaRPr lang="en-US" b="1" dirty="0"/>
          </a:p>
        </p:txBody>
      </p:sp>
      <p:sp>
        <p:nvSpPr>
          <p:cNvPr id="3" name="Content Placeholder 2"/>
          <p:cNvSpPr>
            <a:spLocks noGrp="1"/>
          </p:cNvSpPr>
          <p:nvPr>
            <p:ph idx="1"/>
          </p:nvPr>
        </p:nvSpPr>
        <p:spPr>
          <a:xfrm>
            <a:off x="1484310" y="1070264"/>
            <a:ext cx="10018713" cy="5787735"/>
          </a:xfrm>
        </p:spPr>
        <p:txBody>
          <a:bodyPr>
            <a:noAutofit/>
          </a:bodyPr>
          <a:lstStyle/>
          <a:p>
            <a:pPr algn="just"/>
            <a:r>
              <a:rPr lang="en-US" dirty="0" smtClean="0"/>
              <a:t>After the 2010 PHC the need was felt for the creation of the District Statistics Department (DSD) which operationally sits in the MMDAs.</a:t>
            </a:r>
          </a:p>
          <a:p>
            <a:r>
              <a:rPr lang="en-US" dirty="0" smtClean="0"/>
              <a:t>This led to series of consultations and engagements with all major stakeholders in 2012-2013.</a:t>
            </a:r>
          </a:p>
          <a:p>
            <a:r>
              <a:rPr lang="en-US" dirty="0" smtClean="0"/>
              <a:t>The </a:t>
            </a:r>
            <a:r>
              <a:rPr lang="en-US" dirty="0"/>
              <a:t>strategy envisages a system in which statistical units of Ministries, Departments and Agencies (MDAs) and Departments of MMDAs contribute to the production of statistics at all stages of the process with reference to the generation of data from regular administrative </a:t>
            </a:r>
            <a:r>
              <a:rPr lang="en-US" dirty="0" smtClean="0"/>
              <a:t>processes.</a:t>
            </a:r>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4</a:t>
            </a:fld>
            <a:endParaRPr lang="en-US"/>
          </a:p>
        </p:txBody>
      </p:sp>
    </p:spTree>
    <p:extLst>
      <p:ext uri="{BB962C8B-B14F-4D97-AF65-F5344CB8AC3E}">
        <p14:creationId xmlns:p14="http://schemas.microsoft.com/office/powerpoint/2010/main" val="27348143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97428"/>
            <a:ext cx="10018713" cy="935181"/>
          </a:xfrm>
        </p:spPr>
        <p:txBody>
          <a:bodyPr/>
          <a:lstStyle/>
          <a:p>
            <a:r>
              <a:rPr lang="en-US" b="1" dirty="0" smtClean="0"/>
              <a:t>INTRODUCTION (2/3)</a:t>
            </a:r>
            <a:endParaRPr lang="en-US" b="1" dirty="0"/>
          </a:p>
        </p:txBody>
      </p:sp>
      <p:sp>
        <p:nvSpPr>
          <p:cNvPr id="3" name="Content Placeholder 2"/>
          <p:cNvSpPr>
            <a:spLocks noGrp="1"/>
          </p:cNvSpPr>
          <p:nvPr>
            <p:ph idx="1"/>
          </p:nvPr>
        </p:nvSpPr>
        <p:spPr>
          <a:xfrm>
            <a:off x="1484310" y="1246909"/>
            <a:ext cx="10018713" cy="5611091"/>
          </a:xfrm>
        </p:spPr>
        <p:txBody>
          <a:bodyPr>
            <a:normAutofit/>
          </a:bodyPr>
          <a:lstStyle/>
          <a:p>
            <a:r>
              <a:rPr lang="en-US" sz="2000"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These led to the passing of the Local </a:t>
            </a:r>
            <a:r>
              <a:rPr lang="en-US" sz="2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Government Act, 2016 (Act 936) with provision for the establishment of District Statistics Department in each Metropolitan, Municipal </a:t>
            </a:r>
            <a:r>
              <a:rPr lang="en-US" sz="2000"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and District Assembly</a:t>
            </a:r>
            <a:endParaRPr lang="en-US" sz="2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r>
              <a:rPr lang="en-US" sz="2800" dirty="0" smtClean="0"/>
              <a:t>The </a:t>
            </a:r>
            <a:r>
              <a:rPr lang="en-US" sz="2800" dirty="0"/>
              <a:t>new arrangement and strategy seek </a:t>
            </a:r>
            <a:r>
              <a:rPr lang="en-US" sz="2800" dirty="0" smtClean="0"/>
              <a:t>to:</a:t>
            </a:r>
          </a:p>
          <a:p>
            <a:pPr lvl="1"/>
            <a:r>
              <a:rPr lang="en-US" dirty="0" smtClean="0"/>
              <a:t>Revamp </a:t>
            </a:r>
            <a:r>
              <a:rPr lang="en-US" dirty="0"/>
              <a:t>the </a:t>
            </a:r>
            <a:r>
              <a:rPr lang="en-US" dirty="0" smtClean="0"/>
              <a:t>National Statistical System (NSS) </a:t>
            </a:r>
            <a:r>
              <a:rPr lang="en-US" dirty="0"/>
              <a:t>with membership </a:t>
            </a:r>
            <a:r>
              <a:rPr lang="en-US" dirty="0" smtClean="0"/>
              <a:t>from </a:t>
            </a:r>
            <a:r>
              <a:rPr lang="en-US" dirty="0"/>
              <a:t>all data generating entities at the </a:t>
            </a:r>
            <a:r>
              <a:rPr lang="en-US" dirty="0" smtClean="0"/>
              <a:t>national, regional </a:t>
            </a:r>
            <a:r>
              <a:rPr lang="en-US" dirty="0"/>
              <a:t>and district levels. </a:t>
            </a:r>
            <a:endParaRPr lang="en-US" dirty="0" smtClean="0"/>
          </a:p>
          <a:p>
            <a:pPr lvl="1" algn="just"/>
            <a:r>
              <a:rPr lang="en-US" dirty="0" smtClean="0"/>
              <a:t> harmonize </a:t>
            </a:r>
            <a:r>
              <a:rPr lang="en-US" dirty="0"/>
              <a:t>and coordinate the production of official statistics, with a view to ensuring that technical support for statistics is extended to data producing units of government </a:t>
            </a:r>
            <a:r>
              <a:rPr lang="en-US" dirty="0" smtClean="0"/>
              <a:t>institutions</a:t>
            </a:r>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5</a:t>
            </a:fld>
            <a:endParaRPr lang="en-US"/>
          </a:p>
        </p:txBody>
      </p:sp>
    </p:spTree>
    <p:extLst>
      <p:ext uri="{BB962C8B-B14F-4D97-AF65-F5344CB8AC3E}">
        <p14:creationId xmlns:p14="http://schemas.microsoft.com/office/powerpoint/2010/main" val="3487079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22119"/>
            <a:ext cx="10018713" cy="955964"/>
          </a:xfrm>
        </p:spPr>
        <p:txBody>
          <a:bodyPr/>
          <a:lstStyle/>
          <a:p>
            <a:r>
              <a:rPr lang="en-US" b="1" dirty="0"/>
              <a:t>INTRODUCTION </a:t>
            </a:r>
            <a:r>
              <a:rPr lang="en-US" b="1" dirty="0" smtClean="0"/>
              <a:t>(3/3)</a:t>
            </a:r>
            <a:endParaRPr lang="en-US" dirty="0"/>
          </a:p>
        </p:txBody>
      </p:sp>
      <p:sp>
        <p:nvSpPr>
          <p:cNvPr id="3" name="Content Placeholder 2"/>
          <p:cNvSpPr>
            <a:spLocks noGrp="1"/>
          </p:cNvSpPr>
          <p:nvPr>
            <p:ph idx="1"/>
          </p:nvPr>
        </p:nvSpPr>
        <p:spPr>
          <a:xfrm>
            <a:off x="1484310" y="1506683"/>
            <a:ext cx="10018713" cy="4284518"/>
          </a:xfrm>
        </p:spPr>
        <p:txBody>
          <a:bodyPr/>
          <a:lstStyle/>
          <a:p>
            <a:pPr algn="just"/>
            <a:r>
              <a:rPr lang="en-US" sz="3200" dirty="0"/>
              <a:t>Overall, the integration and mainstreaming of statistics into the </a:t>
            </a:r>
            <a:r>
              <a:rPr lang="en-US" sz="3200" dirty="0" smtClean="0"/>
              <a:t>work of the Assemblies would </a:t>
            </a:r>
            <a:r>
              <a:rPr lang="en-US" sz="3200" dirty="0"/>
              <a:t>enable users of data in the districts to have access to relevant and timely statistics and indicators for </a:t>
            </a:r>
            <a:r>
              <a:rPr lang="en-US" sz="3200" dirty="0" smtClean="0"/>
              <a:t>effective </a:t>
            </a:r>
            <a:r>
              <a:rPr lang="en-US" sz="3200" dirty="0"/>
              <a:t>planning, implementing and monitoring development programmes at the district </a:t>
            </a:r>
            <a:r>
              <a:rPr lang="en-US" sz="3200" dirty="0" smtClean="0"/>
              <a:t>level.</a:t>
            </a:r>
            <a:endParaRPr lang="en-US" sz="3200"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6</a:t>
            </a:fld>
            <a:endParaRPr lang="en-US"/>
          </a:p>
        </p:txBody>
      </p:sp>
    </p:spTree>
    <p:extLst>
      <p:ext uri="{BB962C8B-B14F-4D97-AF65-F5344CB8AC3E}">
        <p14:creationId xmlns:p14="http://schemas.microsoft.com/office/powerpoint/2010/main" val="16067951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97427"/>
            <a:ext cx="10018713" cy="1267691"/>
          </a:xfrm>
        </p:spPr>
        <p:txBody>
          <a:bodyPr/>
          <a:lstStyle/>
          <a:p>
            <a:r>
              <a:rPr lang="en-US" dirty="0" smtClean="0"/>
              <a:t>OVERALL OBJECTIVE</a:t>
            </a:r>
            <a:endParaRPr lang="en-US" dirty="0"/>
          </a:p>
        </p:txBody>
      </p:sp>
      <p:sp>
        <p:nvSpPr>
          <p:cNvPr id="3" name="Content Placeholder 2"/>
          <p:cNvSpPr>
            <a:spLocks noGrp="1"/>
          </p:cNvSpPr>
          <p:nvPr>
            <p:ph idx="1"/>
          </p:nvPr>
        </p:nvSpPr>
        <p:spPr>
          <a:xfrm>
            <a:off x="1297273" y="2104024"/>
            <a:ext cx="10018713" cy="4275994"/>
          </a:xfrm>
        </p:spPr>
        <p:txBody>
          <a:bodyPr>
            <a:normAutofit/>
          </a:bodyPr>
          <a:lstStyle/>
          <a:p>
            <a:pPr algn="just"/>
            <a:r>
              <a:rPr lang="en-US" sz="3200" dirty="0"/>
              <a:t>The overall goal of the strategy for integration is to enhance the production of quality official statistics at the district level, and increase their availability and use for the formulation, implementation, monitoring and evaluation of the development plans and </a:t>
            </a:r>
            <a:r>
              <a:rPr lang="en-US" sz="3200" dirty="0" smtClean="0"/>
              <a:t>programmes </a:t>
            </a:r>
            <a:r>
              <a:rPr lang="en-US" sz="3200" dirty="0"/>
              <a:t>of the MMDAs.</a:t>
            </a:r>
          </a:p>
        </p:txBody>
      </p:sp>
      <p:sp>
        <p:nvSpPr>
          <p:cNvPr id="4" name="Slide Number Placeholder 3"/>
          <p:cNvSpPr>
            <a:spLocks noGrp="1"/>
          </p:cNvSpPr>
          <p:nvPr>
            <p:ph type="sldNum" sz="quarter" idx="12"/>
          </p:nvPr>
        </p:nvSpPr>
        <p:spPr/>
        <p:txBody>
          <a:bodyPr/>
          <a:lstStyle/>
          <a:p>
            <a:fld id="{C5F4D7AD-AA97-47FA-8751-1F6B49723051}" type="slidenum">
              <a:rPr lang="en-US" smtClean="0"/>
              <a:t>7</a:t>
            </a:fld>
            <a:endParaRPr lang="en-US"/>
          </a:p>
        </p:txBody>
      </p:sp>
    </p:spTree>
    <p:extLst>
      <p:ext uri="{BB962C8B-B14F-4D97-AF65-F5344CB8AC3E}">
        <p14:creationId xmlns:p14="http://schemas.microsoft.com/office/powerpoint/2010/main" val="8710495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8726" y="218209"/>
            <a:ext cx="10018713" cy="810491"/>
          </a:xfrm>
        </p:spPr>
        <p:txBody>
          <a:bodyPr/>
          <a:lstStyle/>
          <a:p>
            <a:r>
              <a:rPr lang="en-US" dirty="0" smtClean="0"/>
              <a:t>SPECIFIC OBJECTIVES (1/2)</a:t>
            </a:r>
            <a:endParaRPr lang="en-US" dirty="0"/>
          </a:p>
        </p:txBody>
      </p:sp>
      <p:sp>
        <p:nvSpPr>
          <p:cNvPr id="3" name="Content Placeholder 2"/>
          <p:cNvSpPr>
            <a:spLocks noGrp="1"/>
          </p:cNvSpPr>
          <p:nvPr>
            <p:ph idx="1"/>
          </p:nvPr>
        </p:nvSpPr>
        <p:spPr>
          <a:xfrm>
            <a:off x="1484310" y="1153391"/>
            <a:ext cx="10018713" cy="5787736"/>
          </a:xfrm>
        </p:spPr>
        <p:txBody>
          <a:bodyPr>
            <a:normAutofit/>
          </a:bodyPr>
          <a:lstStyle/>
          <a:p>
            <a:pPr marL="0" indent="0">
              <a:buNone/>
            </a:pPr>
            <a:r>
              <a:rPr lang="en-US" sz="3500" dirty="0"/>
              <a:t>The specific objectives for the integration of statistics into the work of MMDAs are to:</a:t>
            </a:r>
          </a:p>
          <a:p>
            <a:pPr lvl="2"/>
            <a:r>
              <a:rPr lang="en-US" sz="2800" dirty="0"/>
              <a:t>enhance the use of statistics for evidence-based decision making </a:t>
            </a:r>
          </a:p>
          <a:p>
            <a:pPr lvl="2"/>
            <a:r>
              <a:rPr lang="en-US" sz="2800" dirty="0"/>
              <a:t>harmonize the concepts, methods, and classifications used in production of statistics at all levels</a:t>
            </a:r>
          </a:p>
          <a:p>
            <a:pPr lvl="2"/>
            <a:r>
              <a:rPr lang="en-US" sz="2800" dirty="0"/>
              <a:t>systematize the collation of administrative data across sectors and geographical units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8</a:t>
            </a:fld>
            <a:endParaRPr lang="en-US"/>
          </a:p>
        </p:txBody>
      </p:sp>
    </p:spTree>
    <p:extLst>
      <p:ext uri="{BB962C8B-B14F-4D97-AF65-F5344CB8AC3E}">
        <p14:creationId xmlns:p14="http://schemas.microsoft.com/office/powerpoint/2010/main" val="19546327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11728"/>
            <a:ext cx="10018713" cy="706581"/>
          </a:xfrm>
        </p:spPr>
        <p:txBody>
          <a:bodyPr/>
          <a:lstStyle/>
          <a:p>
            <a:r>
              <a:rPr lang="en-US" dirty="0"/>
              <a:t>SPECIFIC OBJECTIVES </a:t>
            </a:r>
            <a:r>
              <a:rPr lang="en-US" dirty="0" smtClean="0"/>
              <a:t>(2/2</a:t>
            </a:r>
            <a:r>
              <a:rPr lang="en-US" dirty="0"/>
              <a:t>)</a:t>
            </a:r>
          </a:p>
        </p:txBody>
      </p:sp>
      <p:sp>
        <p:nvSpPr>
          <p:cNvPr id="3" name="Content Placeholder 2"/>
          <p:cNvSpPr>
            <a:spLocks noGrp="1"/>
          </p:cNvSpPr>
          <p:nvPr>
            <p:ph idx="1"/>
          </p:nvPr>
        </p:nvSpPr>
        <p:spPr>
          <a:xfrm>
            <a:off x="1484310" y="1101436"/>
            <a:ext cx="10018713" cy="6172199"/>
          </a:xfrm>
        </p:spPr>
        <p:txBody>
          <a:bodyPr>
            <a:normAutofit/>
          </a:bodyPr>
          <a:lstStyle/>
          <a:p>
            <a:pPr lvl="1" algn="just"/>
            <a:r>
              <a:rPr lang="en-US" sz="3000" dirty="0" smtClean="0"/>
              <a:t>reinforce the coordination of statistics generation, compilation, analysis, storage, archiving and dissemination across MMDAs</a:t>
            </a:r>
          </a:p>
          <a:p>
            <a:pPr lvl="1" algn="just"/>
            <a:endParaRPr lang="en-US" sz="3000" dirty="0" smtClean="0"/>
          </a:p>
          <a:p>
            <a:pPr lvl="1" algn="just"/>
            <a:r>
              <a:rPr lang="en-US" sz="3000" dirty="0" smtClean="0"/>
              <a:t>strengthen </a:t>
            </a:r>
            <a:r>
              <a:rPr lang="en-US" sz="3000" dirty="0"/>
              <a:t>the capacity of  statistical staff at the district </a:t>
            </a:r>
            <a:r>
              <a:rPr lang="en-US" sz="3000" dirty="0" smtClean="0"/>
              <a:t>levels</a:t>
            </a:r>
          </a:p>
          <a:p>
            <a:pPr lvl="1" algn="just"/>
            <a:endParaRPr lang="en-US" sz="3000" dirty="0"/>
          </a:p>
          <a:p>
            <a:pPr lvl="1" algn="just"/>
            <a:r>
              <a:rPr lang="en-US" sz="3000" dirty="0"/>
              <a:t>b</a:t>
            </a:r>
            <a:r>
              <a:rPr lang="en-US" sz="3000" dirty="0" smtClean="0"/>
              <a:t>ring about </a:t>
            </a:r>
            <a:r>
              <a:rPr lang="en-US" sz="3000" dirty="0"/>
              <a:t>statistical literacy among </a:t>
            </a:r>
            <a:r>
              <a:rPr lang="en-US" sz="3000" dirty="0" smtClean="0"/>
              <a:t>stakeholders</a:t>
            </a:r>
            <a:endParaRPr lang="en-US" sz="3000" dirty="0"/>
          </a:p>
          <a:p>
            <a:pPr marL="457200" lvl="1" indent="0" algn="just">
              <a:buNone/>
            </a:pPr>
            <a:endParaRPr lang="en-US" sz="3000" dirty="0"/>
          </a:p>
          <a:p>
            <a:pPr lvl="1" algn="just"/>
            <a:r>
              <a:rPr lang="en-US" sz="3000" dirty="0"/>
              <a:t>maximize revenue generation and utilization. </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9</a:t>
            </a:fld>
            <a:endParaRPr lang="en-US"/>
          </a:p>
        </p:txBody>
      </p:sp>
    </p:spTree>
    <p:extLst>
      <p:ext uri="{BB962C8B-B14F-4D97-AF65-F5344CB8AC3E}">
        <p14:creationId xmlns:p14="http://schemas.microsoft.com/office/powerpoint/2010/main" val="3375666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32508"/>
            <a:ext cx="10018713" cy="1070265"/>
          </a:xfrm>
        </p:spPr>
        <p:txBody>
          <a:bodyPr>
            <a:normAutofit fontScale="90000"/>
          </a:bodyPr>
          <a:lstStyle/>
          <a:p>
            <a:r>
              <a:rPr lang="en-US" b="1" dirty="0" smtClean="0"/>
              <a:t/>
            </a:r>
            <a:br>
              <a:rPr lang="en-US" b="1" dirty="0" smtClean="0"/>
            </a:br>
            <a:r>
              <a:rPr lang="en-US" sz="4400" b="1" dirty="0" smtClean="0"/>
              <a:t>Legal </a:t>
            </a:r>
            <a:r>
              <a:rPr lang="en-US" sz="4400" b="1" dirty="0"/>
              <a:t>Provisions</a:t>
            </a:r>
            <a:r>
              <a:rPr lang="en-US" sz="4400" b="1" i="1" dirty="0"/>
              <a:t/>
            </a:r>
            <a:br>
              <a:rPr lang="en-US" sz="4400" b="1" i="1" dirty="0"/>
            </a:br>
            <a:endParaRPr lang="en-US" sz="4400" dirty="0"/>
          </a:p>
        </p:txBody>
      </p:sp>
      <p:sp>
        <p:nvSpPr>
          <p:cNvPr id="3" name="Content Placeholder 2"/>
          <p:cNvSpPr>
            <a:spLocks noGrp="1"/>
          </p:cNvSpPr>
          <p:nvPr>
            <p:ph idx="1"/>
          </p:nvPr>
        </p:nvSpPr>
        <p:spPr>
          <a:xfrm>
            <a:off x="1484310" y="1402773"/>
            <a:ext cx="10018713" cy="5153891"/>
          </a:xfrm>
        </p:spPr>
        <p:txBody>
          <a:bodyPr>
            <a:normAutofit/>
          </a:bodyPr>
          <a:lstStyle/>
          <a:p>
            <a:pPr marL="0" indent="0" algn="just">
              <a:buNone/>
            </a:pPr>
            <a:r>
              <a:rPr lang="en-US" sz="3500" dirty="0"/>
              <a:t>A number of legislations underpin the National Statistical </a:t>
            </a:r>
            <a:r>
              <a:rPr lang="en-US" sz="3500" dirty="0" smtClean="0"/>
              <a:t>System. Key among them include </a:t>
            </a:r>
            <a:r>
              <a:rPr lang="en-US" sz="3500" dirty="0"/>
              <a:t>the:</a:t>
            </a:r>
          </a:p>
          <a:p>
            <a:pPr lvl="1" algn="just"/>
            <a:r>
              <a:rPr lang="en-US" sz="3000" dirty="0" smtClean="0"/>
              <a:t>Statistical </a:t>
            </a:r>
            <a:r>
              <a:rPr lang="en-US" sz="3000" dirty="0"/>
              <a:t>Service Law, 1985 (PNDCL 135</a:t>
            </a:r>
            <a:r>
              <a:rPr lang="en-US" sz="3000" dirty="0" smtClean="0"/>
              <a:t>)</a:t>
            </a:r>
          </a:p>
          <a:p>
            <a:pPr lvl="1" algn="just"/>
            <a:r>
              <a:rPr lang="en-US" sz="3000" dirty="0" smtClean="0"/>
              <a:t> </a:t>
            </a:r>
            <a:r>
              <a:rPr lang="en-US" sz="2800" dirty="0" smtClean="0"/>
              <a:t>Civil </a:t>
            </a:r>
            <a:r>
              <a:rPr lang="en-US" sz="2800" dirty="0"/>
              <a:t>Service Law </a:t>
            </a:r>
            <a:r>
              <a:rPr lang="en-US" sz="2800" dirty="0" smtClean="0"/>
              <a:t>1993 </a:t>
            </a:r>
            <a:r>
              <a:rPr lang="en-US" sz="2800" dirty="0"/>
              <a:t>(PNDCL 327) </a:t>
            </a:r>
          </a:p>
          <a:p>
            <a:pPr lvl="1" algn="just"/>
            <a:r>
              <a:rPr lang="en-US" sz="3000" dirty="0" smtClean="0"/>
              <a:t> </a:t>
            </a:r>
            <a:r>
              <a:rPr lang="en-US" sz="2800" dirty="0" smtClean="0"/>
              <a:t>Local Government Act of 1993 (Act 462) </a:t>
            </a:r>
          </a:p>
          <a:p>
            <a:r>
              <a:rPr lang="en-US" sz="2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Local Government Act, 2016 (Act 936) with provision for the establishment of District Statistics Department in each Metropolitan, Municipal District Assemblies</a:t>
            </a:r>
          </a:p>
          <a:p>
            <a:pPr lvl="1"/>
            <a:r>
              <a:rPr 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Coordination of data production to feed into local level decision making</a:t>
            </a:r>
          </a:p>
          <a:p>
            <a:pPr lvl="1" algn="just"/>
            <a:endParaRPr lang="en-US" sz="2800" dirty="0" smtClean="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10</a:t>
            </a:fld>
            <a:endParaRPr lang="en-US"/>
          </a:p>
        </p:txBody>
      </p:sp>
    </p:spTree>
    <p:extLst>
      <p:ext uri="{BB962C8B-B14F-4D97-AF65-F5344CB8AC3E}">
        <p14:creationId xmlns:p14="http://schemas.microsoft.com/office/powerpoint/2010/main" val="3861948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35083"/>
            <a:ext cx="10018713" cy="1101436"/>
          </a:xfrm>
        </p:spPr>
        <p:txBody>
          <a:bodyPr/>
          <a:lstStyle/>
          <a:p>
            <a:r>
              <a:rPr lang="en-US" b="1" dirty="0" smtClean="0"/>
              <a:t>NATIONAL STATISTICAL SYSTEM (NSS)</a:t>
            </a:r>
            <a:endParaRPr lang="en-US" b="1" dirty="0"/>
          </a:p>
        </p:txBody>
      </p:sp>
      <p:sp>
        <p:nvSpPr>
          <p:cNvPr id="3" name="Content Placeholder 2"/>
          <p:cNvSpPr>
            <a:spLocks noGrp="1"/>
          </p:cNvSpPr>
          <p:nvPr>
            <p:ph idx="1"/>
          </p:nvPr>
        </p:nvSpPr>
        <p:spPr>
          <a:xfrm>
            <a:off x="1484310" y="1236519"/>
            <a:ext cx="10018713" cy="5496790"/>
          </a:xfrm>
        </p:spPr>
        <p:txBody>
          <a:bodyPr>
            <a:normAutofit/>
          </a:bodyPr>
          <a:lstStyle/>
          <a:p>
            <a:pPr algn="just"/>
            <a:r>
              <a:rPr lang="en-US" dirty="0" smtClean="0"/>
              <a:t>The </a:t>
            </a:r>
            <a:r>
              <a:rPr lang="en-US" dirty="0"/>
              <a:t>main function of the NSS is to produce the official statistics and indicators required for decision-making, planning, monitoring and evaluation of development programs and projects</a:t>
            </a:r>
            <a:r>
              <a:rPr lang="en-US" dirty="0" smtClean="0"/>
              <a:t>.</a:t>
            </a:r>
          </a:p>
          <a:p>
            <a:pPr marL="0" indent="0" algn="just">
              <a:buNone/>
            </a:pPr>
            <a:endParaRPr lang="en-US" dirty="0"/>
          </a:p>
          <a:p>
            <a:pPr algn="just"/>
            <a:r>
              <a:rPr lang="en-US" dirty="0" smtClean="0"/>
              <a:t>The </a:t>
            </a:r>
            <a:r>
              <a:rPr lang="en-US" dirty="0"/>
              <a:t>NSS is responsible for gathering statistical data through surveys or administrative processes, as well as some suppliers of information. Both the Ghana </a:t>
            </a:r>
            <a:r>
              <a:rPr lang="en-US" dirty="0" smtClean="0"/>
              <a:t>Statistical </a:t>
            </a:r>
            <a:r>
              <a:rPr lang="en-US" dirty="0"/>
              <a:t>Service </a:t>
            </a:r>
            <a:r>
              <a:rPr lang="en-US" dirty="0" smtClean="0"/>
              <a:t>Law, 1985 (</a:t>
            </a:r>
            <a:r>
              <a:rPr lang="en-US" dirty="0"/>
              <a:t>P</a:t>
            </a:r>
            <a:r>
              <a:rPr lang="en-US" dirty="0" smtClean="0"/>
              <a:t>NDCL 135) </a:t>
            </a:r>
            <a:r>
              <a:rPr lang="en-US" dirty="0"/>
              <a:t>and the Civil Service Law, 1993 (PNDCL 327) underpin the National Statistical System  which comprises mainly the Ghana Statistical Service,  Ministries, Departments and Agencies, MMDAs, Research Institutions and Development Partners . </a:t>
            </a:r>
          </a:p>
        </p:txBody>
      </p:sp>
      <p:sp>
        <p:nvSpPr>
          <p:cNvPr id="4" name="Slide Number Placeholder 3"/>
          <p:cNvSpPr>
            <a:spLocks noGrp="1"/>
          </p:cNvSpPr>
          <p:nvPr>
            <p:ph type="sldNum" sz="quarter" idx="12"/>
          </p:nvPr>
        </p:nvSpPr>
        <p:spPr/>
        <p:txBody>
          <a:bodyPr/>
          <a:lstStyle/>
          <a:p>
            <a:fld id="{C5F4D7AD-AA97-47FA-8751-1F6B49723051}" type="slidenum">
              <a:rPr lang="en-US" smtClean="0"/>
              <a:t>11</a:t>
            </a:fld>
            <a:endParaRPr lang="en-US"/>
          </a:p>
        </p:txBody>
      </p:sp>
    </p:spTree>
    <p:extLst>
      <p:ext uri="{BB962C8B-B14F-4D97-AF65-F5344CB8AC3E}">
        <p14:creationId xmlns:p14="http://schemas.microsoft.com/office/powerpoint/2010/main" val="27275681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03909"/>
            <a:ext cx="10018713" cy="1444335"/>
          </a:xfrm>
        </p:spPr>
        <p:txBody>
          <a:bodyPr>
            <a:normAutofit/>
          </a:bodyPr>
          <a:lstStyle/>
          <a:p>
            <a:r>
              <a:rPr lang="en-US" b="1" dirty="0" smtClean="0"/>
              <a:t> NEED FOR COORDINATION OF EFFORTS </a:t>
            </a:r>
            <a:endParaRPr lang="en-US" dirty="0"/>
          </a:p>
        </p:txBody>
      </p:sp>
      <p:sp>
        <p:nvSpPr>
          <p:cNvPr id="3" name="Content Placeholder 2"/>
          <p:cNvSpPr>
            <a:spLocks noGrp="1"/>
          </p:cNvSpPr>
          <p:nvPr>
            <p:ph idx="1"/>
          </p:nvPr>
        </p:nvSpPr>
        <p:spPr>
          <a:xfrm>
            <a:off x="1484310" y="1246908"/>
            <a:ext cx="10018713" cy="5974773"/>
          </a:xfrm>
        </p:spPr>
        <p:txBody>
          <a:bodyPr>
            <a:normAutofit fontScale="40000" lnSpcReduction="20000"/>
          </a:bodyPr>
          <a:lstStyle/>
          <a:p>
            <a:pPr algn="just"/>
            <a:r>
              <a:rPr lang="en-US" sz="7700" dirty="0"/>
              <a:t>The MMDAs have systems in place to plan and administer the development programs of their areas. Through the National Development Planning Commission (NDPC), the District Assemblies have a district plan that requires statistics for monitoring and evaluating programmes. </a:t>
            </a:r>
            <a:endParaRPr lang="en-US" sz="7700" dirty="0" smtClean="0"/>
          </a:p>
          <a:p>
            <a:pPr marL="0" indent="0" algn="just">
              <a:buNone/>
            </a:pPr>
            <a:endParaRPr lang="en-US" sz="7700" dirty="0" smtClean="0"/>
          </a:p>
          <a:p>
            <a:pPr algn="just"/>
            <a:r>
              <a:rPr lang="en-US" sz="7700" dirty="0"/>
              <a:t>To ensure that the value of data generated at the MMDAs extend beyond the immediate needs of the producing ministry, it is necessary to coordinate the generation of data within the MMDAs set up so that the instruments used to collect the basic information are designed considering the needs of other potential </a:t>
            </a:r>
            <a:r>
              <a:rPr lang="en-US" sz="7700" dirty="0" smtClean="0"/>
              <a:t>users.</a:t>
            </a:r>
          </a:p>
          <a:p>
            <a:r>
              <a:rPr lang="en-US" dirty="0" smtClean="0"/>
              <a:t>l</a:t>
            </a:r>
            <a:endParaRPr 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12</a:t>
            </a:fld>
            <a:endParaRPr lang="en-US"/>
          </a:p>
        </p:txBody>
      </p:sp>
    </p:spTree>
    <p:extLst>
      <p:ext uri="{BB962C8B-B14F-4D97-AF65-F5344CB8AC3E}">
        <p14:creationId xmlns:p14="http://schemas.microsoft.com/office/powerpoint/2010/main" val="40718417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24691"/>
            <a:ext cx="10018713" cy="1007918"/>
          </a:xfrm>
        </p:spPr>
        <p:txBody>
          <a:bodyPr/>
          <a:lstStyle/>
          <a:p>
            <a:r>
              <a:rPr lang="en-US" b="1" dirty="0"/>
              <a:t>NEED FOR COORDINATION OF EFFORTS</a:t>
            </a:r>
            <a:endParaRPr lang="en-US" dirty="0"/>
          </a:p>
        </p:txBody>
      </p:sp>
      <p:sp>
        <p:nvSpPr>
          <p:cNvPr id="3" name="Content Placeholder 2"/>
          <p:cNvSpPr>
            <a:spLocks noGrp="1"/>
          </p:cNvSpPr>
          <p:nvPr>
            <p:ph idx="1"/>
          </p:nvPr>
        </p:nvSpPr>
        <p:spPr>
          <a:xfrm>
            <a:off x="1484310" y="1683327"/>
            <a:ext cx="10018713" cy="4107873"/>
          </a:xfrm>
        </p:spPr>
        <p:txBody>
          <a:bodyPr>
            <a:normAutofit/>
          </a:bodyPr>
          <a:lstStyle/>
          <a:p>
            <a:pPr algn="just"/>
            <a:r>
              <a:rPr lang="en-US" sz="2800" dirty="0"/>
              <a:t>That the concepts, definitions and classifications adopted for the compilation of the statistics meet agreed standards and are harmonized with those used by other producers of official statistics, from administrative and other sources.</a:t>
            </a:r>
          </a:p>
          <a:p>
            <a:pPr marL="0" indent="0" algn="just">
              <a:buNone/>
            </a:pPr>
            <a:endParaRPr lang="en-US" sz="2800" dirty="0" smtClean="0"/>
          </a:p>
          <a:p>
            <a:pPr algn="just"/>
            <a:r>
              <a:rPr lang="en-US" sz="2800" dirty="0" smtClean="0"/>
              <a:t>This </a:t>
            </a:r>
            <a:r>
              <a:rPr lang="en-US" sz="2800" dirty="0"/>
              <a:t>is to ensure the availability of statistics and improve the quality of statistics for the formulation, implementation and monitoring the development plans and programs of MMDAs.</a:t>
            </a:r>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13</a:t>
            </a:fld>
            <a:endParaRPr lang="en-US"/>
          </a:p>
        </p:txBody>
      </p:sp>
    </p:spTree>
    <p:extLst>
      <p:ext uri="{BB962C8B-B14F-4D97-AF65-F5344CB8AC3E}">
        <p14:creationId xmlns:p14="http://schemas.microsoft.com/office/powerpoint/2010/main" val="34970025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83127"/>
            <a:ext cx="10018713" cy="1153392"/>
          </a:xfrm>
        </p:spPr>
        <p:txBody>
          <a:bodyPr>
            <a:normAutofit fontScale="90000"/>
          </a:bodyPr>
          <a:lstStyle/>
          <a:p>
            <a:r>
              <a:rPr lang="en-US" b="1" dirty="0" smtClean="0"/>
              <a:t/>
            </a:r>
            <a:br>
              <a:rPr lang="en-US" b="1" dirty="0" smtClean="0"/>
            </a:br>
            <a:r>
              <a:rPr lang="en-US" sz="4400" b="1" dirty="0" smtClean="0"/>
              <a:t>The </a:t>
            </a:r>
            <a:r>
              <a:rPr lang="en-US" sz="4400" b="1" dirty="0"/>
              <a:t>District Statistical Department</a:t>
            </a:r>
            <a:r>
              <a:rPr lang="en-US" b="1" i="1" dirty="0"/>
              <a:t/>
            </a:r>
            <a:br>
              <a:rPr lang="en-US" b="1" i="1" dirty="0"/>
            </a:br>
            <a:endParaRPr lang="en-US" dirty="0"/>
          </a:p>
        </p:txBody>
      </p:sp>
      <p:sp>
        <p:nvSpPr>
          <p:cNvPr id="3" name="Content Placeholder 2"/>
          <p:cNvSpPr>
            <a:spLocks noGrp="1"/>
          </p:cNvSpPr>
          <p:nvPr>
            <p:ph idx="1"/>
          </p:nvPr>
        </p:nvSpPr>
        <p:spPr>
          <a:xfrm>
            <a:off x="1484310" y="1371601"/>
            <a:ext cx="10018713" cy="5403272"/>
          </a:xfrm>
        </p:spPr>
        <p:txBody>
          <a:bodyPr>
            <a:normAutofit/>
          </a:bodyPr>
          <a:lstStyle/>
          <a:p>
            <a:r>
              <a:rPr lang="en-US" dirty="0"/>
              <a:t>As part of the process of integrating statistics at the district level, a District Statistical Department is </a:t>
            </a:r>
            <a:r>
              <a:rPr lang="en-US" dirty="0" smtClean="0"/>
              <a:t>to be established </a:t>
            </a:r>
            <a:r>
              <a:rPr lang="en-US" dirty="0"/>
              <a:t>as one of the Departments of the District Assembly to perform three distinct operational functions identified for the effective operations of the District Assembly. </a:t>
            </a:r>
            <a:endParaRPr lang="en-US" dirty="0" smtClean="0"/>
          </a:p>
          <a:p>
            <a:pPr marL="0" indent="0">
              <a:buNone/>
            </a:pPr>
            <a:r>
              <a:rPr lang="en-US" dirty="0" smtClean="0"/>
              <a:t>These </a:t>
            </a:r>
            <a:r>
              <a:rPr lang="en-US" dirty="0"/>
              <a:t>are:</a:t>
            </a:r>
          </a:p>
          <a:p>
            <a:pPr lvl="2"/>
            <a:r>
              <a:rPr lang="en-US" sz="2600" b="1" dirty="0"/>
              <a:t>Data collection i.e., primary and secondary </a:t>
            </a:r>
          </a:p>
          <a:p>
            <a:pPr lvl="2"/>
            <a:r>
              <a:rPr lang="en-US" sz="2600" b="1" dirty="0"/>
              <a:t>Data compilation, analysis, storage and archiving </a:t>
            </a:r>
          </a:p>
          <a:p>
            <a:pPr lvl="2"/>
            <a:r>
              <a:rPr lang="en-US" sz="2600" b="1" dirty="0"/>
              <a:t>Data dissemination</a:t>
            </a:r>
            <a:r>
              <a:rPr lang="en-US" dirty="0"/>
              <a:t>. </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14</a:t>
            </a:fld>
            <a:endParaRPr lang="en-US"/>
          </a:p>
        </p:txBody>
      </p:sp>
    </p:spTree>
    <p:extLst>
      <p:ext uri="{BB962C8B-B14F-4D97-AF65-F5344CB8AC3E}">
        <p14:creationId xmlns:p14="http://schemas.microsoft.com/office/powerpoint/2010/main" val="18771824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The District Statistical </a:t>
            </a:r>
            <a:r>
              <a:rPr lang="en-US" b="1" dirty="0" smtClean="0"/>
              <a:t>Department </a:t>
            </a:r>
            <a:br>
              <a:rPr lang="en-US" b="1" dirty="0" smtClean="0"/>
            </a:br>
            <a:r>
              <a:rPr lang="en-US" b="1" dirty="0" smtClean="0"/>
              <a:t>(Vision)</a:t>
            </a:r>
            <a:r>
              <a:rPr lang="en-US" dirty="0"/>
              <a:t/>
            </a:r>
            <a:br>
              <a:rPr lang="en-US" dirty="0"/>
            </a:br>
            <a:endParaRPr lang="en-US" dirty="0"/>
          </a:p>
        </p:txBody>
      </p:sp>
      <p:sp>
        <p:nvSpPr>
          <p:cNvPr id="3" name="Content Placeholder 2"/>
          <p:cNvSpPr>
            <a:spLocks noGrp="1"/>
          </p:cNvSpPr>
          <p:nvPr>
            <p:ph idx="1"/>
          </p:nvPr>
        </p:nvSpPr>
        <p:spPr/>
        <p:txBody>
          <a:bodyPr>
            <a:normAutofit/>
          </a:bodyPr>
          <a:lstStyle/>
          <a:p>
            <a:r>
              <a:rPr lang="en-US" sz="3200" dirty="0"/>
              <a:t>The District Statistical Department </a:t>
            </a:r>
            <a:r>
              <a:rPr lang="en-US" sz="3200" b="1" dirty="0"/>
              <a:t>aspires</a:t>
            </a:r>
            <a:r>
              <a:rPr lang="en-US" sz="3200" dirty="0"/>
              <a:t> to provide reliable and responsive statistical service for good local governance and development. </a:t>
            </a:r>
          </a:p>
        </p:txBody>
      </p:sp>
      <p:sp>
        <p:nvSpPr>
          <p:cNvPr id="4" name="Slide Number Placeholder 3"/>
          <p:cNvSpPr>
            <a:spLocks noGrp="1"/>
          </p:cNvSpPr>
          <p:nvPr>
            <p:ph type="sldNum" sz="quarter" idx="12"/>
          </p:nvPr>
        </p:nvSpPr>
        <p:spPr/>
        <p:txBody>
          <a:bodyPr/>
          <a:lstStyle/>
          <a:p>
            <a:fld id="{C5F4D7AD-AA97-47FA-8751-1F6B49723051}" type="slidenum">
              <a:rPr lang="en-US" smtClean="0"/>
              <a:t>15</a:t>
            </a:fld>
            <a:endParaRPr lang="en-US"/>
          </a:p>
        </p:txBody>
      </p:sp>
    </p:spTree>
    <p:extLst>
      <p:ext uri="{BB962C8B-B14F-4D97-AF65-F5344CB8AC3E}">
        <p14:creationId xmlns:p14="http://schemas.microsoft.com/office/powerpoint/2010/main" val="11442949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The District Statistical Department </a:t>
            </a:r>
            <a:br>
              <a:rPr lang="en-US" b="1" dirty="0"/>
            </a:br>
            <a:r>
              <a:rPr lang="en-US" b="1" dirty="0" smtClean="0"/>
              <a:t>(Mission Statement)</a:t>
            </a:r>
            <a:r>
              <a:rPr lang="en-US" dirty="0"/>
              <a:t/>
            </a:r>
            <a:br>
              <a:rPr lang="en-US" dirty="0"/>
            </a:br>
            <a:endParaRPr lang="en-US" dirty="0"/>
          </a:p>
        </p:txBody>
      </p:sp>
      <p:sp>
        <p:nvSpPr>
          <p:cNvPr id="3" name="Content Placeholder 2"/>
          <p:cNvSpPr>
            <a:spLocks noGrp="1"/>
          </p:cNvSpPr>
          <p:nvPr>
            <p:ph idx="1"/>
          </p:nvPr>
        </p:nvSpPr>
        <p:spPr>
          <a:xfrm>
            <a:off x="1484310" y="2171701"/>
            <a:ext cx="10018713" cy="3619500"/>
          </a:xfrm>
        </p:spPr>
        <p:txBody>
          <a:bodyPr/>
          <a:lstStyle/>
          <a:p>
            <a:pPr lvl="0" algn="just"/>
            <a:r>
              <a:rPr lang="en-US" sz="2800" dirty="0"/>
              <a:t>The </a:t>
            </a:r>
            <a:r>
              <a:rPr lang="en-US" sz="2800" b="1" dirty="0" smtClean="0"/>
              <a:t>Mission </a:t>
            </a:r>
            <a:r>
              <a:rPr lang="en-US" sz="2800" dirty="0"/>
              <a:t>of the department is to </a:t>
            </a:r>
            <a:r>
              <a:rPr lang="en-US" sz="2800" b="1" dirty="0"/>
              <a:t>harness, produce and manage </a:t>
            </a:r>
            <a:r>
              <a:rPr lang="en-US" sz="2800" dirty="0"/>
              <a:t>quality </a:t>
            </a:r>
            <a:r>
              <a:rPr lang="en-US" sz="2800" b="1" dirty="0"/>
              <a:t>local level statistics </a:t>
            </a:r>
            <a:r>
              <a:rPr lang="en-US" sz="2800" dirty="0"/>
              <a:t>which is based on </a:t>
            </a:r>
            <a:r>
              <a:rPr lang="en-US" sz="2800" b="1" dirty="0"/>
              <a:t>national standards</a:t>
            </a:r>
            <a:r>
              <a:rPr lang="en-US" sz="2800" dirty="0"/>
              <a:t> using </a:t>
            </a:r>
            <a:r>
              <a:rPr lang="en-US" sz="2800" b="1" dirty="0"/>
              <a:t>competent staff </a:t>
            </a:r>
            <a:r>
              <a:rPr lang="en-US" sz="2800" dirty="0"/>
              <a:t>for evidence-based decision making in support of local and national development.</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16</a:t>
            </a:fld>
            <a:endParaRPr lang="en-US"/>
          </a:p>
        </p:txBody>
      </p:sp>
    </p:spTree>
    <p:extLst>
      <p:ext uri="{BB962C8B-B14F-4D97-AF65-F5344CB8AC3E}">
        <p14:creationId xmlns:p14="http://schemas.microsoft.com/office/powerpoint/2010/main" val="38350231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District Statistics Working Group </a:t>
            </a:r>
            <a:r>
              <a:rPr lang="en-US" b="1" dirty="0" smtClean="0"/>
              <a:t/>
            </a:r>
            <a:br>
              <a:rPr lang="en-US" b="1" dirty="0" smtClean="0"/>
            </a:br>
            <a:r>
              <a:rPr lang="en-US" b="1" dirty="0" smtClean="0"/>
              <a:t>(</a:t>
            </a:r>
            <a:r>
              <a:rPr lang="en-US" b="1" dirty="0"/>
              <a:t>District Steering Platform)</a:t>
            </a:r>
            <a:r>
              <a:rPr lang="en-US" b="1" i="1" dirty="0"/>
              <a:t/>
            </a:r>
            <a:br>
              <a:rPr lang="en-US" b="1" i="1" dirty="0"/>
            </a:br>
            <a:endParaRPr lang="en-US" dirty="0"/>
          </a:p>
        </p:txBody>
      </p:sp>
      <p:sp>
        <p:nvSpPr>
          <p:cNvPr id="3" name="Content Placeholder 2"/>
          <p:cNvSpPr>
            <a:spLocks noGrp="1"/>
          </p:cNvSpPr>
          <p:nvPr>
            <p:ph idx="1"/>
          </p:nvPr>
        </p:nvSpPr>
        <p:spPr>
          <a:xfrm>
            <a:off x="1484310" y="1984665"/>
            <a:ext cx="10018713" cy="4696690"/>
          </a:xfrm>
        </p:spPr>
        <p:txBody>
          <a:bodyPr/>
          <a:lstStyle/>
          <a:p>
            <a:pPr marL="0" indent="0">
              <a:buNone/>
            </a:pPr>
            <a:r>
              <a:rPr lang="en-US" dirty="0" smtClean="0"/>
              <a:t>To </a:t>
            </a:r>
            <a:r>
              <a:rPr lang="en-US" dirty="0"/>
              <a:t>facilitate statistical activities within the district, a Statistics Working Group to be known as the “District Statistics Working Group” (DSWG) shall be formed in the District. </a:t>
            </a:r>
            <a:endParaRPr lang="en-US" dirty="0" smtClean="0"/>
          </a:p>
          <a:p>
            <a:pPr marL="0" indent="0">
              <a:buNone/>
            </a:pPr>
            <a:r>
              <a:rPr lang="en-US" dirty="0" smtClean="0"/>
              <a:t>The DSWG shall </a:t>
            </a:r>
            <a:r>
              <a:rPr lang="en-US" dirty="0"/>
              <a:t>comprise: </a:t>
            </a:r>
          </a:p>
          <a:p>
            <a:pPr lvl="1"/>
            <a:r>
              <a:rPr lang="en-US" b="1" dirty="0"/>
              <a:t>The District Coordinating Director (DCD) as its chairperson and </a:t>
            </a:r>
          </a:p>
          <a:p>
            <a:pPr lvl="1"/>
            <a:r>
              <a:rPr lang="en-US" b="1" dirty="0"/>
              <a:t>All Heads of Departments in the District</a:t>
            </a:r>
          </a:p>
        </p:txBody>
      </p:sp>
      <p:sp>
        <p:nvSpPr>
          <p:cNvPr id="4" name="Slide Number Placeholder 3"/>
          <p:cNvSpPr>
            <a:spLocks noGrp="1"/>
          </p:cNvSpPr>
          <p:nvPr>
            <p:ph type="sldNum" sz="quarter" idx="12"/>
          </p:nvPr>
        </p:nvSpPr>
        <p:spPr/>
        <p:txBody>
          <a:bodyPr/>
          <a:lstStyle/>
          <a:p>
            <a:fld id="{C5F4D7AD-AA97-47FA-8751-1F6B49723051}" type="slidenum">
              <a:rPr lang="en-US" smtClean="0"/>
              <a:t>17</a:t>
            </a:fld>
            <a:endParaRPr lang="en-US"/>
          </a:p>
        </p:txBody>
      </p:sp>
    </p:spTree>
    <p:extLst>
      <p:ext uri="{BB962C8B-B14F-4D97-AF65-F5344CB8AC3E}">
        <p14:creationId xmlns:p14="http://schemas.microsoft.com/office/powerpoint/2010/main" val="42779609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14301"/>
            <a:ext cx="10018713" cy="955963"/>
          </a:xfrm>
        </p:spPr>
        <p:txBody>
          <a:bodyPr>
            <a:normAutofit fontScale="90000"/>
          </a:bodyPr>
          <a:lstStyle/>
          <a:p>
            <a:r>
              <a:rPr lang="en-US" b="1" dirty="0" smtClean="0"/>
              <a:t/>
            </a:r>
            <a:br>
              <a:rPr lang="en-US" b="1" dirty="0" smtClean="0"/>
            </a:br>
            <a:r>
              <a:rPr lang="en-US" sz="4400" b="1" dirty="0" smtClean="0"/>
              <a:t>Reporting </a:t>
            </a:r>
            <a:r>
              <a:rPr lang="en-US" sz="4400" b="1" dirty="0"/>
              <a:t>Mechanisms</a:t>
            </a:r>
            <a:r>
              <a:rPr lang="en-US" b="1" i="1" dirty="0"/>
              <a:t/>
            </a:r>
            <a:br>
              <a:rPr lang="en-US" b="1" i="1" dirty="0"/>
            </a:br>
            <a:endParaRPr lang="en-US" dirty="0"/>
          </a:p>
        </p:txBody>
      </p:sp>
      <p:sp>
        <p:nvSpPr>
          <p:cNvPr id="3" name="Content Placeholder 2"/>
          <p:cNvSpPr>
            <a:spLocks noGrp="1"/>
          </p:cNvSpPr>
          <p:nvPr>
            <p:ph idx="1"/>
          </p:nvPr>
        </p:nvSpPr>
        <p:spPr>
          <a:xfrm>
            <a:off x="1484310" y="1309254"/>
            <a:ext cx="10018713" cy="5548745"/>
          </a:xfrm>
        </p:spPr>
        <p:txBody>
          <a:bodyPr>
            <a:normAutofit lnSpcReduction="10000"/>
          </a:bodyPr>
          <a:lstStyle/>
          <a:p>
            <a:r>
              <a:rPr lang="en-US" dirty="0"/>
              <a:t>The </a:t>
            </a:r>
            <a:r>
              <a:rPr lang="en-US" dirty="0" smtClean="0"/>
              <a:t>District </a:t>
            </a:r>
            <a:r>
              <a:rPr lang="en-US" dirty="0"/>
              <a:t>Statistical </a:t>
            </a:r>
            <a:r>
              <a:rPr lang="en-US" dirty="0" smtClean="0"/>
              <a:t>Department reports </a:t>
            </a:r>
            <a:r>
              <a:rPr lang="en-US" dirty="0"/>
              <a:t>their activities directly to the District Assemblies with copies to</a:t>
            </a:r>
            <a:r>
              <a:rPr lang="en-US" dirty="0" smtClean="0"/>
              <a:t>:- </a:t>
            </a:r>
            <a:endParaRPr lang="en-US" dirty="0"/>
          </a:p>
          <a:p>
            <a:pPr lvl="2"/>
            <a:r>
              <a:rPr lang="en-US" sz="2900" b="1" dirty="0"/>
              <a:t>Regional Coordinating Councils</a:t>
            </a:r>
          </a:p>
          <a:p>
            <a:pPr lvl="2"/>
            <a:r>
              <a:rPr lang="en-US" sz="2900" b="1" dirty="0"/>
              <a:t>The Ghana Statistical Service</a:t>
            </a:r>
          </a:p>
          <a:p>
            <a:pPr lvl="2"/>
            <a:r>
              <a:rPr lang="en-US" sz="2900" b="1" dirty="0"/>
              <a:t>National Development Planning Commission</a:t>
            </a:r>
          </a:p>
          <a:p>
            <a:pPr lvl="2"/>
            <a:r>
              <a:rPr lang="en-US" sz="2900" b="1" dirty="0"/>
              <a:t>Local Government Service</a:t>
            </a:r>
          </a:p>
          <a:p>
            <a:pPr lvl="2"/>
            <a:r>
              <a:rPr lang="en-US" sz="2900" b="1" dirty="0"/>
              <a:t>Other MDAs</a:t>
            </a:r>
          </a:p>
          <a:p>
            <a:r>
              <a:rPr lang="en-US" dirty="0" smtClean="0"/>
              <a:t>The </a:t>
            </a:r>
            <a:r>
              <a:rPr lang="en-US" dirty="0"/>
              <a:t>District Coordinating </a:t>
            </a:r>
            <a:r>
              <a:rPr lang="en-US" dirty="0" smtClean="0"/>
              <a:t>Director </a:t>
            </a:r>
            <a:r>
              <a:rPr lang="en-US" dirty="0"/>
              <a:t>will have oversight and coordinating responsibility over the Statistical </a:t>
            </a:r>
            <a:r>
              <a:rPr lang="en-US" dirty="0" smtClean="0"/>
              <a:t>Department. </a:t>
            </a:r>
          </a:p>
          <a:p>
            <a:r>
              <a:rPr lang="en-US" dirty="0" smtClean="0"/>
              <a:t>The </a:t>
            </a:r>
            <a:r>
              <a:rPr lang="en-US" dirty="0"/>
              <a:t>District Statistical </a:t>
            </a:r>
            <a:r>
              <a:rPr lang="en-US" dirty="0" smtClean="0"/>
              <a:t>Department </a:t>
            </a:r>
            <a:r>
              <a:rPr lang="en-US" dirty="0"/>
              <a:t>will report directly to the District Coordinating </a:t>
            </a:r>
            <a:r>
              <a:rPr lang="en-US" dirty="0" smtClean="0"/>
              <a:t>Director. </a:t>
            </a:r>
            <a:endParaRPr 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18</a:t>
            </a:fld>
            <a:endParaRPr lang="en-US"/>
          </a:p>
        </p:txBody>
      </p:sp>
    </p:spTree>
    <p:extLst>
      <p:ext uri="{BB962C8B-B14F-4D97-AF65-F5344CB8AC3E}">
        <p14:creationId xmlns:p14="http://schemas.microsoft.com/office/powerpoint/2010/main" val="4359080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88219" y="1880756"/>
            <a:ext cx="10018713" cy="3141518"/>
          </a:xfrm>
        </p:spPr>
        <p:txBody>
          <a:bodyPr>
            <a:normAutofit/>
          </a:bodyPr>
          <a:lstStyle/>
          <a:p>
            <a:pPr marL="0" indent="0">
              <a:buNone/>
            </a:pPr>
            <a:r>
              <a:rPr lang="en-US" sz="8000" dirty="0" smtClean="0"/>
              <a:t>THANK YOU</a:t>
            </a:r>
            <a:endParaRPr lang="en-US" sz="8000" dirty="0"/>
          </a:p>
        </p:txBody>
      </p:sp>
      <p:sp>
        <p:nvSpPr>
          <p:cNvPr id="4" name="Slide Number Placeholder 3"/>
          <p:cNvSpPr>
            <a:spLocks noGrp="1"/>
          </p:cNvSpPr>
          <p:nvPr>
            <p:ph type="sldNum" sz="quarter" idx="12"/>
          </p:nvPr>
        </p:nvSpPr>
        <p:spPr/>
        <p:txBody>
          <a:bodyPr/>
          <a:lstStyle/>
          <a:p>
            <a:fld id="{C5F4D7AD-AA97-47FA-8751-1F6B49723051}" type="slidenum">
              <a:rPr lang="en-US" smtClean="0"/>
              <a:t>19</a:t>
            </a:fld>
            <a:endParaRPr lang="en-US"/>
          </a:p>
        </p:txBody>
      </p:sp>
    </p:spTree>
    <p:extLst>
      <p:ext uri="{BB962C8B-B14F-4D97-AF65-F5344CB8AC3E}">
        <p14:creationId xmlns:p14="http://schemas.microsoft.com/office/powerpoint/2010/main" val="21518985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23416</TotalTime>
  <Words>1186</Words>
  <Application>Microsoft Office PowerPoint</Application>
  <PresentationFormat>Widescreen</PresentationFormat>
  <Paragraphs>102</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Corbel</vt:lpstr>
      <vt:lpstr>Times New Roman</vt:lpstr>
      <vt:lpstr>Parallax</vt:lpstr>
      <vt:lpstr>  THE INTEGRATION (OPERATIONAL MANUAL) </vt:lpstr>
      <vt:lpstr>PRESENTATION OUTLINE</vt:lpstr>
      <vt:lpstr>INTRODUCTION (1/4)</vt:lpstr>
      <vt:lpstr>INTRODUCTION (1/3)</vt:lpstr>
      <vt:lpstr>INTRODUCTION (2/3)</vt:lpstr>
      <vt:lpstr>INTRODUCTION (3/3)</vt:lpstr>
      <vt:lpstr>OVERALL OBJECTIVE</vt:lpstr>
      <vt:lpstr>SPECIFIC OBJECTIVES (1/2)</vt:lpstr>
      <vt:lpstr>SPECIFIC OBJECTIVES (2/2)</vt:lpstr>
      <vt:lpstr> Legal Provisions </vt:lpstr>
      <vt:lpstr>NATIONAL STATISTICAL SYSTEM (NSS)</vt:lpstr>
      <vt:lpstr> NEED FOR COORDINATION OF EFFORTS </vt:lpstr>
      <vt:lpstr>NEED FOR COORDINATION OF EFFORTS</vt:lpstr>
      <vt:lpstr> The District Statistical Department </vt:lpstr>
      <vt:lpstr>The District Statistical Department  (Vision) </vt:lpstr>
      <vt:lpstr>The District Statistical Department  (Mission Statement) </vt:lpstr>
      <vt:lpstr>District Statistics Working Group  (District Steering Platform) </vt:lpstr>
      <vt:lpstr> Reporting Mechanisms </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 2015 Development Agenda and the Roadmap to Indicators Framework</dc:title>
  <dc:creator>Omar</dc:creator>
  <cp:lastModifiedBy>MR OSSEI</cp:lastModifiedBy>
  <cp:revision>168</cp:revision>
  <dcterms:created xsi:type="dcterms:W3CDTF">2015-07-14T16:08:56Z</dcterms:created>
  <dcterms:modified xsi:type="dcterms:W3CDTF">2018-10-01T21:20:01Z</dcterms:modified>
</cp:coreProperties>
</file>