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304" r:id="rId5"/>
    <p:sldId id="322" r:id="rId6"/>
    <p:sldId id="323" r:id="rId7"/>
    <p:sldId id="268" r:id="rId8"/>
    <p:sldId id="306" r:id="rId9"/>
    <p:sldId id="324" r:id="rId10"/>
    <p:sldId id="307" r:id="rId11"/>
    <p:sldId id="316" r:id="rId12"/>
    <p:sldId id="308" r:id="rId13"/>
    <p:sldId id="317" r:id="rId14"/>
    <p:sldId id="318" r:id="rId15"/>
    <p:sldId id="319" r:id="rId16"/>
    <p:sldId id="310" r:id="rId17"/>
    <p:sldId id="311" r:id="rId18"/>
    <p:sldId id="320" r:id="rId19"/>
    <p:sldId id="313" r:id="rId20"/>
    <p:sldId id="321" r:id="rId21"/>
    <p:sldId id="312" r:id="rId22"/>
    <p:sldId id="300" r:id="rId23"/>
    <p:sldId id="325" r:id="rId24"/>
    <p:sldId id="326"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9" d="100"/>
          <a:sy n="59" d="100"/>
        </p:scale>
        <p:origin x="1500" y="5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colored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dk2">
        <a:alpha val="0"/>
      </a:schemeClr>
    </dgm:fillClrLst>
    <dgm:linClrLst meth="repeat">
      <a:schemeClr val="dk2">
        <a:alpha val="0"/>
      </a:schemeClr>
    </dgm:linClrLst>
    <dgm:effectClrLst/>
    <dgm:txLinClrLst/>
    <dgm:txFillClrLst meth="repeat">
      <a:schemeClr val="dk2"/>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146372-F808-459C-BE84-92C24589A23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50A05F6E-7C56-4121-883D-153A1D720820}">
      <dgm:prSet/>
      <dgm:spPr/>
      <dgm:t>
        <a:bodyPr/>
        <a:lstStyle/>
        <a:p>
          <a:r>
            <a:rPr lang="en-US" dirty="0"/>
            <a:t>Identify RHCs for (a) licensing (b) licensing upon compliance (c) closure </a:t>
          </a:r>
        </a:p>
      </dgm:t>
    </dgm:pt>
    <dgm:pt modelId="{D69CD252-F5D0-4813-8505-810ECBB2804E}" type="parTrans" cxnId="{CDBD8573-6DAA-42CD-BECF-F585EFB38638}">
      <dgm:prSet/>
      <dgm:spPr/>
      <dgm:t>
        <a:bodyPr/>
        <a:lstStyle/>
        <a:p>
          <a:endParaRPr lang="en-US"/>
        </a:p>
      </dgm:t>
    </dgm:pt>
    <dgm:pt modelId="{B863B398-4378-4FC9-8907-F6630E52C8F4}" type="sibTrans" cxnId="{CDBD8573-6DAA-42CD-BECF-F585EFB38638}">
      <dgm:prSet/>
      <dgm:spPr/>
      <dgm:t>
        <a:bodyPr/>
        <a:lstStyle/>
        <a:p>
          <a:endParaRPr lang="en-US"/>
        </a:p>
      </dgm:t>
    </dgm:pt>
    <dgm:pt modelId="{315B66AB-A694-4437-A217-AF8813BE1178}">
      <dgm:prSet/>
      <dgm:spPr/>
      <dgm:t>
        <a:bodyPr/>
        <a:lstStyle/>
        <a:p>
          <a:r>
            <a:rPr lang="en-US" dirty="0"/>
            <a:t>Initial Assessment by DSW - number RHCs in region/district, staff, children and their vulnerability, range of alternative services available, etc. </a:t>
          </a:r>
        </a:p>
      </dgm:t>
    </dgm:pt>
    <dgm:pt modelId="{2E75BDD6-9FCD-4AD1-8451-FA889BFA09FB}" type="parTrans" cxnId="{927C9195-1C60-4BA1-9402-26056C383D8F}">
      <dgm:prSet/>
      <dgm:spPr/>
      <dgm:t>
        <a:bodyPr/>
        <a:lstStyle/>
        <a:p>
          <a:endParaRPr lang="en-US"/>
        </a:p>
      </dgm:t>
    </dgm:pt>
    <dgm:pt modelId="{7489165B-1277-4FE6-9B12-47E04685E8B4}" type="sibTrans" cxnId="{927C9195-1C60-4BA1-9402-26056C383D8F}">
      <dgm:prSet/>
      <dgm:spPr/>
      <dgm:t>
        <a:bodyPr/>
        <a:lstStyle/>
        <a:p>
          <a:endParaRPr lang="en-US"/>
        </a:p>
      </dgm:t>
    </dgm:pt>
    <dgm:pt modelId="{C3DC18DC-CDB4-447E-8708-70DEA532DE6F}">
      <dgm:prSet/>
      <dgm:spPr/>
      <dgm:t>
        <a:bodyPr/>
        <a:lstStyle/>
        <a:p>
          <a:r>
            <a:rPr lang="en-US" dirty="0"/>
            <a:t>Timeline for closure to prioritize poorer quality RHCs</a:t>
          </a:r>
        </a:p>
      </dgm:t>
    </dgm:pt>
    <dgm:pt modelId="{0110F9EB-4702-460B-82F5-236A4A079A77}" type="parTrans" cxnId="{976E5849-7A88-41FB-9C5A-51F359DC919C}">
      <dgm:prSet/>
      <dgm:spPr/>
      <dgm:t>
        <a:bodyPr/>
        <a:lstStyle/>
        <a:p>
          <a:endParaRPr lang="en-US"/>
        </a:p>
      </dgm:t>
    </dgm:pt>
    <dgm:pt modelId="{1A53A16C-4CD6-4A6B-93CE-A1D0004A21DD}" type="sibTrans" cxnId="{976E5849-7A88-41FB-9C5A-51F359DC919C}">
      <dgm:prSet/>
      <dgm:spPr/>
      <dgm:t>
        <a:bodyPr/>
        <a:lstStyle/>
        <a:p>
          <a:endParaRPr lang="en-US"/>
        </a:p>
      </dgm:t>
    </dgm:pt>
    <dgm:pt modelId="{09E96D48-A1A7-4355-852C-8A8E3FA1ED0E}">
      <dgm:prSet/>
      <dgm:spPr/>
      <dgm:t>
        <a:bodyPr/>
        <a:lstStyle/>
        <a:p>
          <a:r>
            <a:rPr lang="en-US" dirty="0"/>
            <a:t>Detailed evaluation of RHC identified – profiling of all children and their family situation, institutional resources, etc.</a:t>
          </a:r>
        </a:p>
      </dgm:t>
    </dgm:pt>
    <dgm:pt modelId="{DF707CE4-E894-41C9-8A22-C5AD78C2B769}" type="parTrans" cxnId="{3EF3ECD0-23D7-4E4E-BF16-3E43882AABF5}">
      <dgm:prSet/>
      <dgm:spPr/>
      <dgm:t>
        <a:bodyPr/>
        <a:lstStyle/>
        <a:p>
          <a:endParaRPr lang="en-US"/>
        </a:p>
      </dgm:t>
    </dgm:pt>
    <dgm:pt modelId="{F3F6CE8B-D43C-4E63-B428-14842963CE17}" type="sibTrans" cxnId="{3EF3ECD0-23D7-4E4E-BF16-3E43882AABF5}">
      <dgm:prSet/>
      <dgm:spPr/>
      <dgm:t>
        <a:bodyPr/>
        <a:lstStyle/>
        <a:p>
          <a:endParaRPr lang="en-US"/>
        </a:p>
      </dgm:t>
    </dgm:pt>
    <dgm:pt modelId="{0D1F0919-76F9-4AC6-8985-390A7653A65E}">
      <dgm:prSet/>
      <dgm:spPr/>
      <dgm:t>
        <a:bodyPr/>
        <a:lstStyle/>
        <a:p>
          <a:r>
            <a:rPr lang="en-US" dirty="0"/>
            <a:t>Stock and flow analysis of the RHC</a:t>
          </a:r>
        </a:p>
      </dgm:t>
    </dgm:pt>
    <dgm:pt modelId="{5800FC61-958F-4EC7-AB81-496B15A28F06}" type="parTrans" cxnId="{8E571DE9-BBD7-4717-AFD8-93B69894F58D}">
      <dgm:prSet/>
      <dgm:spPr/>
      <dgm:t>
        <a:bodyPr/>
        <a:lstStyle/>
        <a:p>
          <a:endParaRPr lang="en-US"/>
        </a:p>
      </dgm:t>
    </dgm:pt>
    <dgm:pt modelId="{D340BC62-9BBF-4165-88DA-E2093F4802CF}" type="sibTrans" cxnId="{8E571DE9-BBD7-4717-AFD8-93B69894F58D}">
      <dgm:prSet/>
      <dgm:spPr/>
      <dgm:t>
        <a:bodyPr/>
        <a:lstStyle/>
        <a:p>
          <a:endParaRPr lang="en-US"/>
        </a:p>
      </dgm:t>
    </dgm:pt>
    <dgm:pt modelId="{373BD1F0-C276-400F-8ABF-CBC3667BA0E6}">
      <dgm:prSet/>
      <dgm:spPr/>
      <dgm:t>
        <a:bodyPr/>
        <a:lstStyle/>
        <a:p>
          <a:r>
            <a:rPr lang="en-US" dirty="0"/>
            <a:t>FLOW = admissions and discharges</a:t>
          </a:r>
        </a:p>
      </dgm:t>
    </dgm:pt>
    <dgm:pt modelId="{4E6053BE-CF2E-47CE-8ACB-12C84352DC16}" type="parTrans" cxnId="{DCBB3115-E31A-46DB-846E-FBD90C78AA5E}">
      <dgm:prSet/>
      <dgm:spPr/>
      <dgm:t>
        <a:bodyPr/>
        <a:lstStyle/>
        <a:p>
          <a:endParaRPr lang="en-US"/>
        </a:p>
      </dgm:t>
    </dgm:pt>
    <dgm:pt modelId="{F4F33A32-70A9-4955-B40E-5D584DD64AF6}" type="sibTrans" cxnId="{DCBB3115-E31A-46DB-846E-FBD90C78AA5E}">
      <dgm:prSet/>
      <dgm:spPr/>
      <dgm:t>
        <a:bodyPr/>
        <a:lstStyle/>
        <a:p>
          <a:endParaRPr lang="en-US"/>
        </a:p>
      </dgm:t>
    </dgm:pt>
    <dgm:pt modelId="{1B9FFC37-4F6B-4B63-8678-2DB303C06CBB}">
      <dgm:prSet/>
      <dgm:spPr/>
      <dgm:t>
        <a:bodyPr/>
        <a:lstStyle/>
        <a:p>
          <a:r>
            <a:rPr lang="en-US" dirty="0"/>
            <a:t>To project alternate services required for transition</a:t>
          </a:r>
        </a:p>
      </dgm:t>
    </dgm:pt>
    <dgm:pt modelId="{24BA40B4-88B9-43E9-8437-7504FD492E33}" type="parTrans" cxnId="{94EC9763-54EF-4490-B8B0-0C350723C257}">
      <dgm:prSet/>
      <dgm:spPr/>
      <dgm:t>
        <a:bodyPr/>
        <a:lstStyle/>
        <a:p>
          <a:endParaRPr lang="en-US"/>
        </a:p>
      </dgm:t>
    </dgm:pt>
    <dgm:pt modelId="{432CD3D2-0C99-43C9-87AF-164D2179528A}" type="sibTrans" cxnId="{94EC9763-54EF-4490-B8B0-0C350723C257}">
      <dgm:prSet/>
      <dgm:spPr/>
      <dgm:t>
        <a:bodyPr/>
        <a:lstStyle/>
        <a:p>
          <a:endParaRPr lang="en-US"/>
        </a:p>
      </dgm:t>
    </dgm:pt>
    <dgm:pt modelId="{792D4E45-1102-4B2A-BB1C-73D446F4D39C}">
      <dgm:prSet/>
      <dgm:spPr/>
      <dgm:t>
        <a:bodyPr/>
        <a:lstStyle/>
        <a:p>
          <a:r>
            <a:rPr lang="en-US" dirty="0"/>
            <a:t>Early consultation with RHC managers to tackle resistance/hostility and ensure cooperation through transition</a:t>
          </a:r>
        </a:p>
      </dgm:t>
    </dgm:pt>
    <dgm:pt modelId="{A0D3003A-9637-498D-89C4-07A3D0D044B7}" type="parTrans" cxnId="{8CDC82A7-8592-4F47-A4D9-085FE42D9BA9}">
      <dgm:prSet/>
      <dgm:spPr/>
      <dgm:t>
        <a:bodyPr/>
        <a:lstStyle/>
        <a:p>
          <a:endParaRPr lang="en-US"/>
        </a:p>
      </dgm:t>
    </dgm:pt>
    <dgm:pt modelId="{2C0000F5-0203-41F5-8868-A78658D02E88}" type="sibTrans" cxnId="{8CDC82A7-8592-4F47-A4D9-085FE42D9BA9}">
      <dgm:prSet/>
      <dgm:spPr/>
      <dgm:t>
        <a:bodyPr/>
        <a:lstStyle/>
        <a:p>
          <a:endParaRPr lang="en-US"/>
        </a:p>
      </dgm:t>
    </dgm:pt>
    <dgm:pt modelId="{B4FB2A54-B8B0-4DBF-B02B-AFBE1A607DD4}">
      <dgm:prSet/>
      <dgm:spPr/>
      <dgm:t>
        <a:bodyPr/>
        <a:lstStyle/>
        <a:p>
          <a:r>
            <a:rPr lang="en-US" dirty="0"/>
            <a:t>STOCK = number and characteristics of children present in RHC </a:t>
          </a:r>
        </a:p>
      </dgm:t>
    </dgm:pt>
    <dgm:pt modelId="{41D09B8C-3C57-423E-B3F7-1B29FC2C151E}" type="sibTrans" cxnId="{F605BB01-D5E5-43E2-8F8F-C54912177BAE}">
      <dgm:prSet/>
      <dgm:spPr/>
      <dgm:t>
        <a:bodyPr/>
        <a:lstStyle/>
        <a:p>
          <a:endParaRPr lang="en-US"/>
        </a:p>
      </dgm:t>
    </dgm:pt>
    <dgm:pt modelId="{BAB01529-E662-4A70-9509-BFE217E8804F}" type="parTrans" cxnId="{F605BB01-D5E5-43E2-8F8F-C54912177BAE}">
      <dgm:prSet/>
      <dgm:spPr/>
      <dgm:t>
        <a:bodyPr/>
        <a:lstStyle/>
        <a:p>
          <a:endParaRPr lang="en-US"/>
        </a:p>
      </dgm:t>
    </dgm:pt>
    <dgm:pt modelId="{1370B40D-DEF7-4385-818A-C67A998A828B}" type="pres">
      <dgm:prSet presAssocID="{C8146372-F808-459C-BE84-92C24589A23D}" presName="linear" presStyleCnt="0">
        <dgm:presLayoutVars>
          <dgm:animLvl val="lvl"/>
          <dgm:resizeHandles val="exact"/>
        </dgm:presLayoutVars>
      </dgm:prSet>
      <dgm:spPr/>
    </dgm:pt>
    <dgm:pt modelId="{7B8442C7-DDB2-430F-948E-536FD181CC92}" type="pres">
      <dgm:prSet presAssocID="{50A05F6E-7C56-4121-883D-153A1D720820}" presName="parentText" presStyleLbl="node1" presStyleIdx="0" presStyleCnt="4" custLinFactY="-57856" custLinFactNeighborX="-435" custLinFactNeighborY="-100000">
        <dgm:presLayoutVars>
          <dgm:chMax val="0"/>
          <dgm:bulletEnabled val="1"/>
        </dgm:presLayoutVars>
      </dgm:prSet>
      <dgm:spPr/>
    </dgm:pt>
    <dgm:pt modelId="{BFB0C142-D4AD-46ED-AE78-B35A5543F409}" type="pres">
      <dgm:prSet presAssocID="{B863B398-4378-4FC9-8907-F6630E52C8F4}" presName="spacer" presStyleCnt="0"/>
      <dgm:spPr/>
    </dgm:pt>
    <dgm:pt modelId="{41958B2B-9B5D-4F5F-8801-C6B2D3E16D20}" type="pres">
      <dgm:prSet presAssocID="{792D4E45-1102-4B2A-BB1C-73D446F4D39C}" presName="parentText" presStyleLbl="node1" presStyleIdx="1" presStyleCnt="4" custLinFactY="367952" custLinFactNeighborX="-1563" custLinFactNeighborY="400000">
        <dgm:presLayoutVars>
          <dgm:chMax val="0"/>
          <dgm:bulletEnabled val="1"/>
        </dgm:presLayoutVars>
      </dgm:prSet>
      <dgm:spPr/>
    </dgm:pt>
    <dgm:pt modelId="{D3A624FB-31EC-4C08-956B-491EA314AECE}" type="pres">
      <dgm:prSet presAssocID="{2C0000F5-0203-41F5-8868-A78658D02E88}" presName="spacer" presStyleCnt="0"/>
      <dgm:spPr/>
    </dgm:pt>
    <dgm:pt modelId="{4427475A-AD3C-4A67-A074-4873B387E80D}" type="pres">
      <dgm:prSet presAssocID="{315B66AB-A694-4437-A217-AF8813BE1178}" presName="parentText" presStyleLbl="node1" presStyleIdx="2" presStyleCnt="4" custLinFactY="-42091" custLinFactNeighborX="96" custLinFactNeighborY="-100000">
        <dgm:presLayoutVars>
          <dgm:chMax val="0"/>
          <dgm:bulletEnabled val="1"/>
        </dgm:presLayoutVars>
      </dgm:prSet>
      <dgm:spPr/>
    </dgm:pt>
    <dgm:pt modelId="{404B7CEB-4164-46AC-8222-F6EDBC6230BC}" type="pres">
      <dgm:prSet presAssocID="{315B66AB-A694-4437-A217-AF8813BE1178}" presName="childText" presStyleLbl="revTx" presStyleIdx="0" presStyleCnt="2" custScaleX="87008" custLinFactY="-6722" custLinFactNeighborX="714" custLinFactNeighborY="-100000">
        <dgm:presLayoutVars>
          <dgm:bulletEnabled val="1"/>
        </dgm:presLayoutVars>
      </dgm:prSet>
      <dgm:spPr/>
    </dgm:pt>
    <dgm:pt modelId="{893A1FF5-D86F-4ED4-9307-0C0B54D3780B}" type="pres">
      <dgm:prSet presAssocID="{0D1F0919-76F9-4AC6-8985-390A7653A65E}" presName="parentText" presStyleLbl="node1" presStyleIdx="3" presStyleCnt="4" custScaleY="62432" custLinFactY="-25226" custLinFactNeighborX="-20" custLinFactNeighborY="-100000">
        <dgm:presLayoutVars>
          <dgm:chMax val="0"/>
          <dgm:bulletEnabled val="1"/>
        </dgm:presLayoutVars>
      </dgm:prSet>
      <dgm:spPr/>
    </dgm:pt>
    <dgm:pt modelId="{8E2CD875-61D6-472F-8702-BB8FE9B60A01}" type="pres">
      <dgm:prSet presAssocID="{0D1F0919-76F9-4AC6-8985-390A7653A65E}" presName="childText" presStyleLbl="revTx" presStyleIdx="1" presStyleCnt="2" custScaleX="89327" custLinFactNeighborX="334" custLinFactNeighborY="-91707">
        <dgm:presLayoutVars>
          <dgm:bulletEnabled val="1"/>
        </dgm:presLayoutVars>
      </dgm:prSet>
      <dgm:spPr/>
    </dgm:pt>
  </dgm:ptLst>
  <dgm:cxnLst>
    <dgm:cxn modelId="{F605BB01-D5E5-43E2-8F8F-C54912177BAE}" srcId="{0D1F0919-76F9-4AC6-8985-390A7653A65E}" destId="{B4FB2A54-B8B0-4DBF-B02B-AFBE1A607DD4}" srcOrd="1" destOrd="0" parTransId="{BAB01529-E662-4A70-9509-BFE217E8804F}" sibTransId="{41D09B8C-3C57-423E-B3F7-1B29FC2C151E}"/>
    <dgm:cxn modelId="{DCBB3115-E31A-46DB-846E-FBD90C78AA5E}" srcId="{0D1F0919-76F9-4AC6-8985-390A7653A65E}" destId="{373BD1F0-C276-400F-8ABF-CBC3667BA0E6}" srcOrd="2" destOrd="0" parTransId="{4E6053BE-CF2E-47CE-8ACB-12C84352DC16}" sibTransId="{F4F33A32-70A9-4955-B40E-5D584DD64AF6}"/>
    <dgm:cxn modelId="{C48D4021-5A01-49CE-9A71-586C7488F8D7}" type="presOf" srcId="{C8146372-F808-459C-BE84-92C24589A23D}" destId="{1370B40D-DEF7-4385-818A-C67A998A828B}" srcOrd="0" destOrd="0" presId="urn:microsoft.com/office/officeart/2005/8/layout/vList2"/>
    <dgm:cxn modelId="{45801132-F718-4633-94BE-1ACA7505A061}" type="presOf" srcId="{1B9FFC37-4F6B-4B63-8678-2DB303C06CBB}" destId="{8E2CD875-61D6-472F-8702-BB8FE9B60A01}" srcOrd="0" destOrd="0" presId="urn:microsoft.com/office/officeart/2005/8/layout/vList2"/>
    <dgm:cxn modelId="{E384005E-FA53-4360-BDA8-0790D3E74B4D}" type="presOf" srcId="{373BD1F0-C276-400F-8ABF-CBC3667BA0E6}" destId="{8E2CD875-61D6-472F-8702-BB8FE9B60A01}" srcOrd="0" destOrd="2" presId="urn:microsoft.com/office/officeart/2005/8/layout/vList2"/>
    <dgm:cxn modelId="{F11D5661-52EF-4BA8-B00D-D88292CFFD47}" type="presOf" srcId="{792D4E45-1102-4B2A-BB1C-73D446F4D39C}" destId="{41958B2B-9B5D-4F5F-8801-C6B2D3E16D20}" srcOrd="0" destOrd="0" presId="urn:microsoft.com/office/officeart/2005/8/layout/vList2"/>
    <dgm:cxn modelId="{94EC9763-54EF-4490-B8B0-0C350723C257}" srcId="{0D1F0919-76F9-4AC6-8985-390A7653A65E}" destId="{1B9FFC37-4F6B-4B63-8678-2DB303C06CBB}" srcOrd="0" destOrd="0" parTransId="{24BA40B4-88B9-43E9-8437-7504FD492E33}" sibTransId="{432CD3D2-0C99-43C9-87AF-164D2179528A}"/>
    <dgm:cxn modelId="{976E5849-7A88-41FB-9C5A-51F359DC919C}" srcId="{315B66AB-A694-4437-A217-AF8813BE1178}" destId="{C3DC18DC-CDB4-447E-8708-70DEA532DE6F}" srcOrd="0" destOrd="0" parTransId="{0110F9EB-4702-460B-82F5-236A4A079A77}" sibTransId="{1A53A16C-4CD6-4A6B-93CE-A1D0004A21DD}"/>
    <dgm:cxn modelId="{CDBD8573-6DAA-42CD-BECF-F585EFB38638}" srcId="{C8146372-F808-459C-BE84-92C24589A23D}" destId="{50A05F6E-7C56-4121-883D-153A1D720820}" srcOrd="0" destOrd="0" parTransId="{D69CD252-F5D0-4813-8505-810ECBB2804E}" sibTransId="{B863B398-4378-4FC9-8907-F6630E52C8F4}"/>
    <dgm:cxn modelId="{54860B75-F6DD-4C9D-B793-1DFF48072E68}" type="presOf" srcId="{315B66AB-A694-4437-A217-AF8813BE1178}" destId="{4427475A-AD3C-4A67-A074-4873B387E80D}" srcOrd="0" destOrd="0" presId="urn:microsoft.com/office/officeart/2005/8/layout/vList2"/>
    <dgm:cxn modelId="{7216DF8E-9B53-4A0D-BA2E-95F3800B6780}" type="presOf" srcId="{09E96D48-A1A7-4355-852C-8A8E3FA1ED0E}" destId="{404B7CEB-4164-46AC-8222-F6EDBC6230BC}" srcOrd="0" destOrd="1" presId="urn:microsoft.com/office/officeart/2005/8/layout/vList2"/>
    <dgm:cxn modelId="{927C9195-1C60-4BA1-9402-26056C383D8F}" srcId="{C8146372-F808-459C-BE84-92C24589A23D}" destId="{315B66AB-A694-4437-A217-AF8813BE1178}" srcOrd="2" destOrd="0" parTransId="{2E75BDD6-9FCD-4AD1-8451-FA889BFA09FB}" sibTransId="{7489165B-1277-4FE6-9B12-47E04685E8B4}"/>
    <dgm:cxn modelId="{1F7FF198-21D9-4313-9AD4-12AEB5644DC1}" type="presOf" srcId="{B4FB2A54-B8B0-4DBF-B02B-AFBE1A607DD4}" destId="{8E2CD875-61D6-472F-8702-BB8FE9B60A01}" srcOrd="0" destOrd="1" presId="urn:microsoft.com/office/officeart/2005/8/layout/vList2"/>
    <dgm:cxn modelId="{8CDC82A7-8592-4F47-A4D9-085FE42D9BA9}" srcId="{C8146372-F808-459C-BE84-92C24589A23D}" destId="{792D4E45-1102-4B2A-BB1C-73D446F4D39C}" srcOrd="1" destOrd="0" parTransId="{A0D3003A-9637-498D-89C4-07A3D0D044B7}" sibTransId="{2C0000F5-0203-41F5-8868-A78658D02E88}"/>
    <dgm:cxn modelId="{858B7BB2-D1DF-4580-8579-C34AD4555E74}" type="presOf" srcId="{0D1F0919-76F9-4AC6-8985-390A7653A65E}" destId="{893A1FF5-D86F-4ED4-9307-0C0B54D3780B}" srcOrd="0" destOrd="0" presId="urn:microsoft.com/office/officeart/2005/8/layout/vList2"/>
    <dgm:cxn modelId="{5D35A7C8-CAA2-4C79-9650-4A5CF1640091}" type="presOf" srcId="{50A05F6E-7C56-4121-883D-153A1D720820}" destId="{7B8442C7-DDB2-430F-948E-536FD181CC92}" srcOrd="0" destOrd="0" presId="urn:microsoft.com/office/officeart/2005/8/layout/vList2"/>
    <dgm:cxn modelId="{3EF3ECD0-23D7-4E4E-BF16-3E43882AABF5}" srcId="{315B66AB-A694-4437-A217-AF8813BE1178}" destId="{09E96D48-A1A7-4355-852C-8A8E3FA1ED0E}" srcOrd="1" destOrd="0" parTransId="{DF707CE4-E894-41C9-8A22-C5AD78C2B769}" sibTransId="{F3F6CE8B-D43C-4E63-B428-14842963CE17}"/>
    <dgm:cxn modelId="{615B42DF-4F65-4A69-8824-072191461C41}" type="presOf" srcId="{C3DC18DC-CDB4-447E-8708-70DEA532DE6F}" destId="{404B7CEB-4164-46AC-8222-F6EDBC6230BC}" srcOrd="0" destOrd="0" presId="urn:microsoft.com/office/officeart/2005/8/layout/vList2"/>
    <dgm:cxn modelId="{8E571DE9-BBD7-4717-AFD8-93B69894F58D}" srcId="{C8146372-F808-459C-BE84-92C24589A23D}" destId="{0D1F0919-76F9-4AC6-8985-390A7653A65E}" srcOrd="3" destOrd="0" parTransId="{5800FC61-958F-4EC7-AB81-496B15A28F06}" sibTransId="{D340BC62-9BBF-4165-88DA-E2093F4802CF}"/>
    <dgm:cxn modelId="{7702A353-43B8-4717-ADB0-0119CBDD837F}" type="presParOf" srcId="{1370B40D-DEF7-4385-818A-C67A998A828B}" destId="{7B8442C7-DDB2-430F-948E-536FD181CC92}" srcOrd="0" destOrd="0" presId="urn:microsoft.com/office/officeart/2005/8/layout/vList2"/>
    <dgm:cxn modelId="{F0DC1E7B-1943-406E-929E-7E3486D57140}" type="presParOf" srcId="{1370B40D-DEF7-4385-818A-C67A998A828B}" destId="{BFB0C142-D4AD-46ED-AE78-B35A5543F409}" srcOrd="1" destOrd="0" presId="urn:microsoft.com/office/officeart/2005/8/layout/vList2"/>
    <dgm:cxn modelId="{B6539B54-4068-4579-9839-38197224D793}" type="presParOf" srcId="{1370B40D-DEF7-4385-818A-C67A998A828B}" destId="{41958B2B-9B5D-4F5F-8801-C6B2D3E16D20}" srcOrd="2" destOrd="0" presId="urn:microsoft.com/office/officeart/2005/8/layout/vList2"/>
    <dgm:cxn modelId="{D97D418C-BB48-4249-B7B7-7179E1B4759A}" type="presParOf" srcId="{1370B40D-DEF7-4385-818A-C67A998A828B}" destId="{D3A624FB-31EC-4C08-956B-491EA314AECE}" srcOrd="3" destOrd="0" presId="urn:microsoft.com/office/officeart/2005/8/layout/vList2"/>
    <dgm:cxn modelId="{7493B15A-A51F-44E4-850A-3E15B9D4FD75}" type="presParOf" srcId="{1370B40D-DEF7-4385-818A-C67A998A828B}" destId="{4427475A-AD3C-4A67-A074-4873B387E80D}" srcOrd="4" destOrd="0" presId="urn:microsoft.com/office/officeart/2005/8/layout/vList2"/>
    <dgm:cxn modelId="{2DEDAAC4-D968-4412-8E7A-2FEA11005774}" type="presParOf" srcId="{1370B40D-DEF7-4385-818A-C67A998A828B}" destId="{404B7CEB-4164-46AC-8222-F6EDBC6230BC}" srcOrd="5" destOrd="0" presId="urn:microsoft.com/office/officeart/2005/8/layout/vList2"/>
    <dgm:cxn modelId="{8B6F84EA-1C05-4B5C-8142-1929C066E329}" type="presParOf" srcId="{1370B40D-DEF7-4385-818A-C67A998A828B}" destId="{893A1FF5-D86F-4ED4-9307-0C0B54D3780B}" srcOrd="6" destOrd="0" presId="urn:microsoft.com/office/officeart/2005/8/layout/vList2"/>
    <dgm:cxn modelId="{AD025A20-66D0-4FF9-BB4B-39E8BA6EB1D5}" type="presParOf" srcId="{1370B40D-DEF7-4385-818A-C67A998A828B}" destId="{8E2CD875-61D6-472F-8702-BB8FE9B60A01}" srcOrd="7"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8004CE-4B27-4D7C-A00B-C8D49F769357}" type="doc">
      <dgm:prSet loTypeId="urn:microsoft.com/office/officeart/2018/5/layout/IconLeafLabelList" loCatId="icon" qsTypeId="urn:microsoft.com/office/officeart/2005/8/quickstyle/simple1" qsCatId="simple" csTypeId="urn:microsoft.com/office/officeart/2018/5/colors/Iconchunking_coloredtext_accent0_3" csCatId="mainScheme" phldr="1"/>
      <dgm:spPr/>
      <dgm:t>
        <a:bodyPr/>
        <a:lstStyle/>
        <a:p>
          <a:endParaRPr lang="en-US"/>
        </a:p>
      </dgm:t>
    </dgm:pt>
    <dgm:pt modelId="{581F0972-4C9E-4A13-834C-14F51695B6B1}">
      <dgm:prSet/>
      <dgm:spPr/>
      <dgm:t>
        <a:bodyPr/>
        <a:lstStyle/>
        <a:p>
          <a:pPr>
            <a:lnSpc>
              <a:spcPct val="100000"/>
            </a:lnSpc>
            <a:defRPr cap="all"/>
          </a:pPr>
          <a:r>
            <a:rPr lang="en-US"/>
            <a:t>Current budget and funding arrangements </a:t>
          </a:r>
        </a:p>
      </dgm:t>
    </dgm:pt>
    <dgm:pt modelId="{929FF509-BFB3-4C9F-87AC-B22300CA776D}" type="parTrans" cxnId="{5B6ECF9B-81FC-452F-AD03-0D638D3E5C25}">
      <dgm:prSet/>
      <dgm:spPr/>
      <dgm:t>
        <a:bodyPr/>
        <a:lstStyle/>
        <a:p>
          <a:endParaRPr lang="en-US"/>
        </a:p>
      </dgm:t>
    </dgm:pt>
    <dgm:pt modelId="{5C1D2C85-E54A-477E-BA09-81BF6C22EB92}" type="sibTrans" cxnId="{5B6ECF9B-81FC-452F-AD03-0D638D3E5C25}">
      <dgm:prSet/>
      <dgm:spPr/>
      <dgm:t>
        <a:bodyPr/>
        <a:lstStyle/>
        <a:p>
          <a:endParaRPr lang="en-US"/>
        </a:p>
      </dgm:t>
    </dgm:pt>
    <dgm:pt modelId="{6A481D51-DFD9-416F-9F36-3F1041C47543}">
      <dgm:prSet/>
      <dgm:spPr/>
      <dgm:t>
        <a:bodyPr/>
        <a:lstStyle/>
        <a:p>
          <a:pPr>
            <a:lnSpc>
              <a:spcPct val="100000"/>
            </a:lnSpc>
            <a:defRPr cap="all"/>
          </a:pPr>
          <a:r>
            <a:rPr lang="en-US"/>
            <a:t>Projection of running costs for new service</a:t>
          </a:r>
        </a:p>
      </dgm:t>
    </dgm:pt>
    <dgm:pt modelId="{0FF3790D-FD07-4B43-88DF-5C163D1BD94B}" type="parTrans" cxnId="{D02ECC24-8390-4381-B9E0-4C4F33B84847}">
      <dgm:prSet/>
      <dgm:spPr/>
      <dgm:t>
        <a:bodyPr/>
        <a:lstStyle/>
        <a:p>
          <a:endParaRPr lang="en-US"/>
        </a:p>
      </dgm:t>
    </dgm:pt>
    <dgm:pt modelId="{A41E35D8-3C2F-4572-9AE1-7F4C2B2EFD8F}" type="sibTrans" cxnId="{D02ECC24-8390-4381-B9E0-4C4F33B84847}">
      <dgm:prSet/>
      <dgm:spPr/>
      <dgm:t>
        <a:bodyPr/>
        <a:lstStyle/>
        <a:p>
          <a:endParaRPr lang="en-US"/>
        </a:p>
      </dgm:t>
    </dgm:pt>
    <dgm:pt modelId="{41BE1C3E-E215-46BF-AB20-BA98A81FB6F2}">
      <dgm:prSet/>
      <dgm:spPr/>
      <dgm:t>
        <a:bodyPr/>
        <a:lstStyle/>
        <a:p>
          <a:pPr>
            <a:lnSpc>
              <a:spcPct val="100000"/>
            </a:lnSpc>
            <a:defRPr cap="all"/>
          </a:pPr>
          <a:r>
            <a:rPr lang="en-US"/>
            <a:t>Building Partnership for Management of resources</a:t>
          </a:r>
        </a:p>
      </dgm:t>
    </dgm:pt>
    <dgm:pt modelId="{ACE73E9C-8F35-4AB6-BF55-2207104F9437}" type="parTrans" cxnId="{0BF23137-5C1B-46EC-8723-3ECBEA2EC732}">
      <dgm:prSet/>
      <dgm:spPr/>
      <dgm:t>
        <a:bodyPr/>
        <a:lstStyle/>
        <a:p>
          <a:endParaRPr lang="en-US"/>
        </a:p>
      </dgm:t>
    </dgm:pt>
    <dgm:pt modelId="{CF3775D7-C251-4347-B648-173EFA7DF359}" type="sibTrans" cxnId="{0BF23137-5C1B-46EC-8723-3ECBEA2EC732}">
      <dgm:prSet/>
      <dgm:spPr/>
      <dgm:t>
        <a:bodyPr/>
        <a:lstStyle/>
        <a:p>
          <a:endParaRPr lang="en-US"/>
        </a:p>
      </dgm:t>
    </dgm:pt>
    <dgm:pt modelId="{CB6653E8-EC12-45DA-BD18-1EEF13DA411B}">
      <dgm:prSet/>
      <dgm:spPr/>
      <dgm:t>
        <a:bodyPr/>
        <a:lstStyle/>
        <a:p>
          <a:pPr>
            <a:lnSpc>
              <a:spcPct val="100000"/>
            </a:lnSpc>
            <a:defRPr cap="all"/>
          </a:pPr>
          <a:r>
            <a:rPr lang="en-US"/>
            <a:t>Reallocation of resources (buildings, fixed assets) for alternative services </a:t>
          </a:r>
        </a:p>
      </dgm:t>
    </dgm:pt>
    <dgm:pt modelId="{D4DB48F0-D348-454B-991E-97E684CABDD4}" type="parTrans" cxnId="{E3D42866-5353-47E2-A720-DC3941BD94EB}">
      <dgm:prSet/>
      <dgm:spPr/>
      <dgm:t>
        <a:bodyPr/>
        <a:lstStyle/>
        <a:p>
          <a:endParaRPr lang="en-US"/>
        </a:p>
      </dgm:t>
    </dgm:pt>
    <dgm:pt modelId="{D1B0BCFB-22B0-4E55-94C5-3674DBC30B24}" type="sibTrans" cxnId="{E3D42866-5353-47E2-A720-DC3941BD94EB}">
      <dgm:prSet/>
      <dgm:spPr/>
      <dgm:t>
        <a:bodyPr/>
        <a:lstStyle/>
        <a:p>
          <a:endParaRPr lang="en-US"/>
        </a:p>
      </dgm:t>
    </dgm:pt>
    <dgm:pt modelId="{FF065984-E5DE-414C-B01F-90DFAB9F540D}">
      <dgm:prSet/>
      <dgm:spPr/>
      <dgm:t>
        <a:bodyPr/>
        <a:lstStyle/>
        <a:p>
          <a:pPr>
            <a:lnSpc>
              <a:spcPct val="100000"/>
            </a:lnSpc>
            <a:defRPr cap="all"/>
          </a:pPr>
          <a:r>
            <a:rPr lang="en-US"/>
            <a:t>Engaging donors, ministry partners, volunteers</a:t>
          </a:r>
        </a:p>
      </dgm:t>
    </dgm:pt>
    <dgm:pt modelId="{23866169-B392-4E9C-A276-438E501EDCB9}" type="parTrans" cxnId="{4859510B-CE4F-4722-9D1A-C4C5C5F5B329}">
      <dgm:prSet/>
      <dgm:spPr/>
      <dgm:t>
        <a:bodyPr/>
        <a:lstStyle/>
        <a:p>
          <a:endParaRPr lang="en-US"/>
        </a:p>
      </dgm:t>
    </dgm:pt>
    <dgm:pt modelId="{2DFB5BA8-5CAC-40A2-947D-06DE4DD9E199}" type="sibTrans" cxnId="{4859510B-CE4F-4722-9D1A-C4C5C5F5B329}">
      <dgm:prSet/>
      <dgm:spPr/>
      <dgm:t>
        <a:bodyPr/>
        <a:lstStyle/>
        <a:p>
          <a:endParaRPr lang="en-US"/>
        </a:p>
      </dgm:t>
    </dgm:pt>
    <dgm:pt modelId="{924AFAFD-EA4E-433C-982A-7A6132A65BE6}" type="pres">
      <dgm:prSet presAssocID="{578004CE-4B27-4D7C-A00B-C8D49F769357}" presName="root" presStyleCnt="0">
        <dgm:presLayoutVars>
          <dgm:dir/>
          <dgm:resizeHandles val="exact"/>
        </dgm:presLayoutVars>
      </dgm:prSet>
      <dgm:spPr/>
    </dgm:pt>
    <dgm:pt modelId="{856B9E0C-80F6-473A-B68A-8187F5A3B3BD}" type="pres">
      <dgm:prSet presAssocID="{581F0972-4C9E-4A13-834C-14F51695B6B1}" presName="compNode" presStyleCnt="0"/>
      <dgm:spPr/>
    </dgm:pt>
    <dgm:pt modelId="{FACC706B-2113-4F9D-A80C-AD6B2CACE41B}" type="pres">
      <dgm:prSet presAssocID="{581F0972-4C9E-4A13-834C-14F51695B6B1}" presName="iconBgRect" presStyleLbl="bgShp" presStyleIdx="0" presStyleCnt="5"/>
      <dgm:spPr>
        <a:prstGeom prst="round2DiagRect">
          <a:avLst>
            <a:gd name="adj1" fmla="val 29727"/>
            <a:gd name="adj2" fmla="val 0"/>
          </a:avLst>
        </a:prstGeom>
      </dgm:spPr>
    </dgm:pt>
    <dgm:pt modelId="{EBDADF56-3BF9-44E4-8EAD-5D94EF66ECCB}" type="pres">
      <dgm:prSet presAssocID="{581F0972-4C9E-4A13-834C-14F51695B6B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73B57335-6B16-4704-8F79-B86F1FFF5D32}" type="pres">
      <dgm:prSet presAssocID="{581F0972-4C9E-4A13-834C-14F51695B6B1}" presName="spaceRect" presStyleCnt="0"/>
      <dgm:spPr/>
    </dgm:pt>
    <dgm:pt modelId="{48916E87-480A-4E57-9983-20AB561D1CBE}" type="pres">
      <dgm:prSet presAssocID="{581F0972-4C9E-4A13-834C-14F51695B6B1}" presName="textRect" presStyleLbl="revTx" presStyleIdx="0" presStyleCnt="5">
        <dgm:presLayoutVars>
          <dgm:chMax val="1"/>
          <dgm:chPref val="1"/>
        </dgm:presLayoutVars>
      </dgm:prSet>
      <dgm:spPr/>
    </dgm:pt>
    <dgm:pt modelId="{1EFEA146-6D7D-405F-BD6D-A98CA989AB78}" type="pres">
      <dgm:prSet presAssocID="{5C1D2C85-E54A-477E-BA09-81BF6C22EB92}" presName="sibTrans" presStyleCnt="0"/>
      <dgm:spPr/>
    </dgm:pt>
    <dgm:pt modelId="{D3DA0824-A4F5-483D-B053-19BD2657FD0B}" type="pres">
      <dgm:prSet presAssocID="{6A481D51-DFD9-416F-9F36-3F1041C47543}" presName="compNode" presStyleCnt="0"/>
      <dgm:spPr/>
    </dgm:pt>
    <dgm:pt modelId="{FD62AE38-DE56-4141-B452-060B89E52663}" type="pres">
      <dgm:prSet presAssocID="{6A481D51-DFD9-416F-9F36-3F1041C47543}" presName="iconBgRect" presStyleLbl="bgShp" presStyleIdx="1" presStyleCnt="5"/>
      <dgm:spPr>
        <a:prstGeom prst="round2DiagRect">
          <a:avLst>
            <a:gd name="adj1" fmla="val 29727"/>
            <a:gd name="adj2" fmla="val 0"/>
          </a:avLst>
        </a:prstGeom>
      </dgm:spPr>
    </dgm:pt>
    <dgm:pt modelId="{E2DF5EBC-1501-4D31-BF57-46B64BD56F09}" type="pres">
      <dgm:prSet presAssocID="{6A481D51-DFD9-416F-9F36-3F1041C47543}"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DEB760EC-DEC1-4BB9-836F-4A4B2AA3B15B}" type="pres">
      <dgm:prSet presAssocID="{6A481D51-DFD9-416F-9F36-3F1041C47543}" presName="spaceRect" presStyleCnt="0"/>
      <dgm:spPr/>
    </dgm:pt>
    <dgm:pt modelId="{D313AB8B-13EC-4F3F-9F26-F729B4745273}" type="pres">
      <dgm:prSet presAssocID="{6A481D51-DFD9-416F-9F36-3F1041C47543}" presName="textRect" presStyleLbl="revTx" presStyleIdx="1" presStyleCnt="5">
        <dgm:presLayoutVars>
          <dgm:chMax val="1"/>
          <dgm:chPref val="1"/>
        </dgm:presLayoutVars>
      </dgm:prSet>
      <dgm:spPr/>
    </dgm:pt>
    <dgm:pt modelId="{16E60E5A-9001-4AED-842D-7008FA6FBBB6}" type="pres">
      <dgm:prSet presAssocID="{A41E35D8-3C2F-4572-9AE1-7F4C2B2EFD8F}" presName="sibTrans" presStyleCnt="0"/>
      <dgm:spPr/>
    </dgm:pt>
    <dgm:pt modelId="{09056E4C-FE13-4CC4-96BA-44DEBEC17D13}" type="pres">
      <dgm:prSet presAssocID="{41BE1C3E-E215-46BF-AB20-BA98A81FB6F2}" presName="compNode" presStyleCnt="0"/>
      <dgm:spPr/>
    </dgm:pt>
    <dgm:pt modelId="{B7221D08-118C-4362-B215-3E57EE61D3EC}" type="pres">
      <dgm:prSet presAssocID="{41BE1C3E-E215-46BF-AB20-BA98A81FB6F2}" presName="iconBgRect" presStyleLbl="bgShp" presStyleIdx="2" presStyleCnt="5"/>
      <dgm:spPr>
        <a:prstGeom prst="round2DiagRect">
          <a:avLst>
            <a:gd name="adj1" fmla="val 29727"/>
            <a:gd name="adj2" fmla="val 0"/>
          </a:avLst>
        </a:prstGeom>
      </dgm:spPr>
    </dgm:pt>
    <dgm:pt modelId="{499BA740-B22B-43A2-BDDE-887621463F12}" type="pres">
      <dgm:prSet presAssocID="{41BE1C3E-E215-46BF-AB20-BA98A81FB6F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272A163B-277D-4602-9708-98C3D73CA2C1}" type="pres">
      <dgm:prSet presAssocID="{41BE1C3E-E215-46BF-AB20-BA98A81FB6F2}" presName="spaceRect" presStyleCnt="0"/>
      <dgm:spPr/>
    </dgm:pt>
    <dgm:pt modelId="{9C32613D-A6AC-475C-88D6-0F8539A5EBEE}" type="pres">
      <dgm:prSet presAssocID="{41BE1C3E-E215-46BF-AB20-BA98A81FB6F2}" presName="textRect" presStyleLbl="revTx" presStyleIdx="2" presStyleCnt="5">
        <dgm:presLayoutVars>
          <dgm:chMax val="1"/>
          <dgm:chPref val="1"/>
        </dgm:presLayoutVars>
      </dgm:prSet>
      <dgm:spPr/>
    </dgm:pt>
    <dgm:pt modelId="{248265D6-A7F9-4A60-9A77-B11C496A11C1}" type="pres">
      <dgm:prSet presAssocID="{CF3775D7-C251-4347-B648-173EFA7DF359}" presName="sibTrans" presStyleCnt="0"/>
      <dgm:spPr/>
    </dgm:pt>
    <dgm:pt modelId="{15E6198F-8FC6-4F10-8777-9149AF5F689C}" type="pres">
      <dgm:prSet presAssocID="{CB6653E8-EC12-45DA-BD18-1EEF13DA411B}" presName="compNode" presStyleCnt="0"/>
      <dgm:spPr/>
    </dgm:pt>
    <dgm:pt modelId="{880116DB-9875-4314-AB33-637A1CA01B03}" type="pres">
      <dgm:prSet presAssocID="{CB6653E8-EC12-45DA-BD18-1EEF13DA411B}" presName="iconBgRect" presStyleLbl="bgShp" presStyleIdx="3" presStyleCnt="5"/>
      <dgm:spPr>
        <a:prstGeom prst="round2DiagRect">
          <a:avLst>
            <a:gd name="adj1" fmla="val 29727"/>
            <a:gd name="adj2" fmla="val 0"/>
          </a:avLst>
        </a:prstGeom>
      </dgm:spPr>
    </dgm:pt>
    <dgm:pt modelId="{49B8EF5A-8BB7-434E-9ADC-889C65DDBEA8}" type="pres">
      <dgm:prSet presAssocID="{CB6653E8-EC12-45DA-BD18-1EEF13DA411B}"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ilding"/>
        </a:ext>
      </dgm:extLst>
    </dgm:pt>
    <dgm:pt modelId="{4B1AB256-D9BF-4CF6-B3AB-9F68EA2766A8}" type="pres">
      <dgm:prSet presAssocID="{CB6653E8-EC12-45DA-BD18-1EEF13DA411B}" presName="spaceRect" presStyleCnt="0"/>
      <dgm:spPr/>
    </dgm:pt>
    <dgm:pt modelId="{CA9A088D-B594-4808-A849-9F3CB6297FBA}" type="pres">
      <dgm:prSet presAssocID="{CB6653E8-EC12-45DA-BD18-1EEF13DA411B}" presName="textRect" presStyleLbl="revTx" presStyleIdx="3" presStyleCnt="5">
        <dgm:presLayoutVars>
          <dgm:chMax val="1"/>
          <dgm:chPref val="1"/>
        </dgm:presLayoutVars>
      </dgm:prSet>
      <dgm:spPr/>
    </dgm:pt>
    <dgm:pt modelId="{E28B0C7F-B9AA-4691-95F0-B2F75EAD3356}" type="pres">
      <dgm:prSet presAssocID="{D1B0BCFB-22B0-4E55-94C5-3674DBC30B24}" presName="sibTrans" presStyleCnt="0"/>
      <dgm:spPr/>
    </dgm:pt>
    <dgm:pt modelId="{1EC74B8F-EF79-4442-B0B2-BCCD22E40AA5}" type="pres">
      <dgm:prSet presAssocID="{FF065984-E5DE-414C-B01F-90DFAB9F540D}" presName="compNode" presStyleCnt="0"/>
      <dgm:spPr/>
    </dgm:pt>
    <dgm:pt modelId="{58AF6661-ED06-4A9F-B494-E062D1B0EB99}" type="pres">
      <dgm:prSet presAssocID="{FF065984-E5DE-414C-B01F-90DFAB9F540D}" presName="iconBgRect" presStyleLbl="bgShp" presStyleIdx="4" presStyleCnt="5"/>
      <dgm:spPr>
        <a:prstGeom prst="round2DiagRect">
          <a:avLst>
            <a:gd name="adj1" fmla="val 29727"/>
            <a:gd name="adj2" fmla="val 0"/>
          </a:avLst>
        </a:prstGeom>
      </dgm:spPr>
    </dgm:pt>
    <dgm:pt modelId="{1E74D005-F5BC-4BF3-B2EF-3222E2FBE9B2}" type="pres">
      <dgm:prSet presAssocID="{FF065984-E5DE-414C-B01F-90DFAB9F540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eers"/>
        </a:ext>
      </dgm:extLst>
    </dgm:pt>
    <dgm:pt modelId="{3C7CE2AF-A2A1-4EB6-B95C-86CD5703E956}" type="pres">
      <dgm:prSet presAssocID="{FF065984-E5DE-414C-B01F-90DFAB9F540D}" presName="spaceRect" presStyleCnt="0"/>
      <dgm:spPr/>
    </dgm:pt>
    <dgm:pt modelId="{82C284FE-7E96-4DC4-9EC3-19EA176D95B5}" type="pres">
      <dgm:prSet presAssocID="{FF065984-E5DE-414C-B01F-90DFAB9F540D}" presName="textRect" presStyleLbl="revTx" presStyleIdx="4" presStyleCnt="5">
        <dgm:presLayoutVars>
          <dgm:chMax val="1"/>
          <dgm:chPref val="1"/>
        </dgm:presLayoutVars>
      </dgm:prSet>
      <dgm:spPr/>
    </dgm:pt>
  </dgm:ptLst>
  <dgm:cxnLst>
    <dgm:cxn modelId="{4859510B-CE4F-4722-9D1A-C4C5C5F5B329}" srcId="{578004CE-4B27-4D7C-A00B-C8D49F769357}" destId="{FF065984-E5DE-414C-B01F-90DFAB9F540D}" srcOrd="4" destOrd="0" parTransId="{23866169-B392-4E9C-A276-438E501EDCB9}" sibTransId="{2DFB5BA8-5CAC-40A2-947D-06DE4DD9E199}"/>
    <dgm:cxn modelId="{D02ECC24-8390-4381-B9E0-4C4F33B84847}" srcId="{578004CE-4B27-4D7C-A00B-C8D49F769357}" destId="{6A481D51-DFD9-416F-9F36-3F1041C47543}" srcOrd="1" destOrd="0" parTransId="{0FF3790D-FD07-4B43-88DF-5C163D1BD94B}" sibTransId="{A41E35D8-3C2F-4572-9AE1-7F4C2B2EFD8F}"/>
    <dgm:cxn modelId="{C9117033-04CE-44F6-9FBD-3A2A75DE2D9A}" type="presOf" srcId="{6A481D51-DFD9-416F-9F36-3F1041C47543}" destId="{D313AB8B-13EC-4F3F-9F26-F729B4745273}" srcOrd="0" destOrd="0" presId="urn:microsoft.com/office/officeart/2018/5/layout/IconLeafLabelList"/>
    <dgm:cxn modelId="{0BF23137-5C1B-46EC-8723-3ECBEA2EC732}" srcId="{578004CE-4B27-4D7C-A00B-C8D49F769357}" destId="{41BE1C3E-E215-46BF-AB20-BA98A81FB6F2}" srcOrd="2" destOrd="0" parTransId="{ACE73E9C-8F35-4AB6-BF55-2207104F9437}" sibTransId="{CF3775D7-C251-4347-B648-173EFA7DF359}"/>
    <dgm:cxn modelId="{168F6B5D-8D86-489F-BD5C-8C4E9E77E952}" type="presOf" srcId="{578004CE-4B27-4D7C-A00B-C8D49F769357}" destId="{924AFAFD-EA4E-433C-982A-7A6132A65BE6}" srcOrd="0" destOrd="0" presId="urn:microsoft.com/office/officeart/2018/5/layout/IconLeafLabelList"/>
    <dgm:cxn modelId="{E3D42866-5353-47E2-A720-DC3941BD94EB}" srcId="{578004CE-4B27-4D7C-A00B-C8D49F769357}" destId="{CB6653E8-EC12-45DA-BD18-1EEF13DA411B}" srcOrd="3" destOrd="0" parTransId="{D4DB48F0-D348-454B-991E-97E684CABDD4}" sibTransId="{D1B0BCFB-22B0-4E55-94C5-3674DBC30B24}"/>
    <dgm:cxn modelId="{BA8DAE46-40BF-4FC9-BEB1-CA913E27AF85}" type="presOf" srcId="{FF065984-E5DE-414C-B01F-90DFAB9F540D}" destId="{82C284FE-7E96-4DC4-9EC3-19EA176D95B5}" srcOrd="0" destOrd="0" presId="urn:microsoft.com/office/officeart/2018/5/layout/IconLeafLabelList"/>
    <dgm:cxn modelId="{F9485F82-9FED-493F-BB66-1F9F80E7E2ED}" type="presOf" srcId="{CB6653E8-EC12-45DA-BD18-1EEF13DA411B}" destId="{CA9A088D-B594-4808-A849-9F3CB6297FBA}" srcOrd="0" destOrd="0" presId="urn:microsoft.com/office/officeart/2018/5/layout/IconLeafLabelList"/>
    <dgm:cxn modelId="{AAA2868D-6D11-459F-9792-C6C0C284AC96}" type="presOf" srcId="{581F0972-4C9E-4A13-834C-14F51695B6B1}" destId="{48916E87-480A-4E57-9983-20AB561D1CBE}" srcOrd="0" destOrd="0" presId="urn:microsoft.com/office/officeart/2018/5/layout/IconLeafLabelList"/>
    <dgm:cxn modelId="{5B6ECF9B-81FC-452F-AD03-0D638D3E5C25}" srcId="{578004CE-4B27-4D7C-A00B-C8D49F769357}" destId="{581F0972-4C9E-4A13-834C-14F51695B6B1}" srcOrd="0" destOrd="0" parTransId="{929FF509-BFB3-4C9F-87AC-B22300CA776D}" sibTransId="{5C1D2C85-E54A-477E-BA09-81BF6C22EB92}"/>
    <dgm:cxn modelId="{C937D8CA-BC9F-46FF-9919-2F2919EE51A8}" type="presOf" srcId="{41BE1C3E-E215-46BF-AB20-BA98A81FB6F2}" destId="{9C32613D-A6AC-475C-88D6-0F8539A5EBEE}" srcOrd="0" destOrd="0" presId="urn:microsoft.com/office/officeart/2018/5/layout/IconLeafLabelList"/>
    <dgm:cxn modelId="{8CB68D37-031B-40A8-9A16-4E182E07EC0A}" type="presParOf" srcId="{924AFAFD-EA4E-433C-982A-7A6132A65BE6}" destId="{856B9E0C-80F6-473A-B68A-8187F5A3B3BD}" srcOrd="0" destOrd="0" presId="urn:microsoft.com/office/officeart/2018/5/layout/IconLeafLabelList"/>
    <dgm:cxn modelId="{11569E34-04DF-406E-9B81-42188F9933AF}" type="presParOf" srcId="{856B9E0C-80F6-473A-B68A-8187F5A3B3BD}" destId="{FACC706B-2113-4F9D-A80C-AD6B2CACE41B}" srcOrd="0" destOrd="0" presId="urn:microsoft.com/office/officeart/2018/5/layout/IconLeafLabelList"/>
    <dgm:cxn modelId="{15E3A103-4B90-40BC-8AAE-1DDB29E0DBF4}" type="presParOf" srcId="{856B9E0C-80F6-473A-B68A-8187F5A3B3BD}" destId="{EBDADF56-3BF9-44E4-8EAD-5D94EF66ECCB}" srcOrd="1" destOrd="0" presId="urn:microsoft.com/office/officeart/2018/5/layout/IconLeafLabelList"/>
    <dgm:cxn modelId="{012C7579-725B-41A5-90A0-1B313012F246}" type="presParOf" srcId="{856B9E0C-80F6-473A-B68A-8187F5A3B3BD}" destId="{73B57335-6B16-4704-8F79-B86F1FFF5D32}" srcOrd="2" destOrd="0" presId="urn:microsoft.com/office/officeart/2018/5/layout/IconLeafLabelList"/>
    <dgm:cxn modelId="{D1BCE6F2-A5BE-4378-973D-654B3906920D}" type="presParOf" srcId="{856B9E0C-80F6-473A-B68A-8187F5A3B3BD}" destId="{48916E87-480A-4E57-9983-20AB561D1CBE}" srcOrd="3" destOrd="0" presId="urn:microsoft.com/office/officeart/2018/5/layout/IconLeafLabelList"/>
    <dgm:cxn modelId="{02DEDCE8-24CC-4051-BE22-FE781CF937FC}" type="presParOf" srcId="{924AFAFD-EA4E-433C-982A-7A6132A65BE6}" destId="{1EFEA146-6D7D-405F-BD6D-A98CA989AB78}" srcOrd="1" destOrd="0" presId="urn:microsoft.com/office/officeart/2018/5/layout/IconLeafLabelList"/>
    <dgm:cxn modelId="{87D0E510-C919-4DB8-8B9A-E6EA2F4600CF}" type="presParOf" srcId="{924AFAFD-EA4E-433C-982A-7A6132A65BE6}" destId="{D3DA0824-A4F5-483D-B053-19BD2657FD0B}" srcOrd="2" destOrd="0" presId="urn:microsoft.com/office/officeart/2018/5/layout/IconLeafLabelList"/>
    <dgm:cxn modelId="{B4B3D377-F03B-48F8-A54E-ADB075C757F9}" type="presParOf" srcId="{D3DA0824-A4F5-483D-B053-19BD2657FD0B}" destId="{FD62AE38-DE56-4141-B452-060B89E52663}" srcOrd="0" destOrd="0" presId="urn:microsoft.com/office/officeart/2018/5/layout/IconLeafLabelList"/>
    <dgm:cxn modelId="{00056679-C59F-4948-9561-6825E26D4C20}" type="presParOf" srcId="{D3DA0824-A4F5-483D-B053-19BD2657FD0B}" destId="{E2DF5EBC-1501-4D31-BF57-46B64BD56F09}" srcOrd="1" destOrd="0" presId="urn:microsoft.com/office/officeart/2018/5/layout/IconLeafLabelList"/>
    <dgm:cxn modelId="{0F65DDEA-DF14-4697-B78B-2597C71E8337}" type="presParOf" srcId="{D3DA0824-A4F5-483D-B053-19BD2657FD0B}" destId="{DEB760EC-DEC1-4BB9-836F-4A4B2AA3B15B}" srcOrd="2" destOrd="0" presId="urn:microsoft.com/office/officeart/2018/5/layout/IconLeafLabelList"/>
    <dgm:cxn modelId="{217C11DA-EDDE-4C6C-991E-A7CD68D35F3D}" type="presParOf" srcId="{D3DA0824-A4F5-483D-B053-19BD2657FD0B}" destId="{D313AB8B-13EC-4F3F-9F26-F729B4745273}" srcOrd="3" destOrd="0" presId="urn:microsoft.com/office/officeart/2018/5/layout/IconLeafLabelList"/>
    <dgm:cxn modelId="{B6BAB111-775B-4BF2-9EDD-ECD200D1E1D3}" type="presParOf" srcId="{924AFAFD-EA4E-433C-982A-7A6132A65BE6}" destId="{16E60E5A-9001-4AED-842D-7008FA6FBBB6}" srcOrd="3" destOrd="0" presId="urn:microsoft.com/office/officeart/2018/5/layout/IconLeafLabelList"/>
    <dgm:cxn modelId="{3F4FDACE-1B56-4DB8-94C4-02A2C51AFEF0}" type="presParOf" srcId="{924AFAFD-EA4E-433C-982A-7A6132A65BE6}" destId="{09056E4C-FE13-4CC4-96BA-44DEBEC17D13}" srcOrd="4" destOrd="0" presId="urn:microsoft.com/office/officeart/2018/5/layout/IconLeafLabelList"/>
    <dgm:cxn modelId="{94EB7736-FFDC-4A88-97C1-C1D6BFCDA06E}" type="presParOf" srcId="{09056E4C-FE13-4CC4-96BA-44DEBEC17D13}" destId="{B7221D08-118C-4362-B215-3E57EE61D3EC}" srcOrd="0" destOrd="0" presId="urn:microsoft.com/office/officeart/2018/5/layout/IconLeafLabelList"/>
    <dgm:cxn modelId="{CF1E0919-646E-4E87-8775-EDAD02D4C870}" type="presParOf" srcId="{09056E4C-FE13-4CC4-96BA-44DEBEC17D13}" destId="{499BA740-B22B-43A2-BDDE-887621463F12}" srcOrd="1" destOrd="0" presId="urn:microsoft.com/office/officeart/2018/5/layout/IconLeafLabelList"/>
    <dgm:cxn modelId="{B77CA99E-4965-4D9A-AFC6-3D4AC02D14A0}" type="presParOf" srcId="{09056E4C-FE13-4CC4-96BA-44DEBEC17D13}" destId="{272A163B-277D-4602-9708-98C3D73CA2C1}" srcOrd="2" destOrd="0" presId="urn:microsoft.com/office/officeart/2018/5/layout/IconLeafLabelList"/>
    <dgm:cxn modelId="{19F5CF52-DCC5-49FF-9A3B-20364A5FA6DC}" type="presParOf" srcId="{09056E4C-FE13-4CC4-96BA-44DEBEC17D13}" destId="{9C32613D-A6AC-475C-88D6-0F8539A5EBEE}" srcOrd="3" destOrd="0" presId="urn:microsoft.com/office/officeart/2018/5/layout/IconLeafLabelList"/>
    <dgm:cxn modelId="{4378B38D-00B1-4995-9D60-E97E152A039C}" type="presParOf" srcId="{924AFAFD-EA4E-433C-982A-7A6132A65BE6}" destId="{248265D6-A7F9-4A60-9A77-B11C496A11C1}" srcOrd="5" destOrd="0" presId="urn:microsoft.com/office/officeart/2018/5/layout/IconLeafLabelList"/>
    <dgm:cxn modelId="{2DC7BEB9-802E-4793-891C-E7B560F0143B}" type="presParOf" srcId="{924AFAFD-EA4E-433C-982A-7A6132A65BE6}" destId="{15E6198F-8FC6-4F10-8777-9149AF5F689C}" srcOrd="6" destOrd="0" presId="urn:microsoft.com/office/officeart/2018/5/layout/IconLeafLabelList"/>
    <dgm:cxn modelId="{EE464451-D103-49B8-8C01-94B85B97E6CC}" type="presParOf" srcId="{15E6198F-8FC6-4F10-8777-9149AF5F689C}" destId="{880116DB-9875-4314-AB33-637A1CA01B03}" srcOrd="0" destOrd="0" presId="urn:microsoft.com/office/officeart/2018/5/layout/IconLeafLabelList"/>
    <dgm:cxn modelId="{35679D81-FD1E-40A6-91EF-4CB1175FE1A6}" type="presParOf" srcId="{15E6198F-8FC6-4F10-8777-9149AF5F689C}" destId="{49B8EF5A-8BB7-434E-9ADC-889C65DDBEA8}" srcOrd="1" destOrd="0" presId="urn:microsoft.com/office/officeart/2018/5/layout/IconLeafLabelList"/>
    <dgm:cxn modelId="{75475ECA-5152-47CA-8E43-5070B8678BA3}" type="presParOf" srcId="{15E6198F-8FC6-4F10-8777-9149AF5F689C}" destId="{4B1AB256-D9BF-4CF6-B3AB-9F68EA2766A8}" srcOrd="2" destOrd="0" presId="urn:microsoft.com/office/officeart/2018/5/layout/IconLeafLabelList"/>
    <dgm:cxn modelId="{0A43F863-6DA2-4247-BFD6-F781162A7E79}" type="presParOf" srcId="{15E6198F-8FC6-4F10-8777-9149AF5F689C}" destId="{CA9A088D-B594-4808-A849-9F3CB6297FBA}" srcOrd="3" destOrd="0" presId="urn:microsoft.com/office/officeart/2018/5/layout/IconLeafLabelList"/>
    <dgm:cxn modelId="{3555D0A2-E02F-4A2A-B17F-CF29C8E75019}" type="presParOf" srcId="{924AFAFD-EA4E-433C-982A-7A6132A65BE6}" destId="{E28B0C7F-B9AA-4691-95F0-B2F75EAD3356}" srcOrd="7" destOrd="0" presId="urn:microsoft.com/office/officeart/2018/5/layout/IconLeafLabelList"/>
    <dgm:cxn modelId="{FFBF0D8B-7A5C-4F7D-9176-77F4B9E5A50E}" type="presParOf" srcId="{924AFAFD-EA4E-433C-982A-7A6132A65BE6}" destId="{1EC74B8F-EF79-4442-B0B2-BCCD22E40AA5}" srcOrd="8" destOrd="0" presId="urn:microsoft.com/office/officeart/2018/5/layout/IconLeafLabelList"/>
    <dgm:cxn modelId="{3A428EAF-3762-4EDE-9B02-49327980059C}" type="presParOf" srcId="{1EC74B8F-EF79-4442-B0B2-BCCD22E40AA5}" destId="{58AF6661-ED06-4A9F-B494-E062D1B0EB99}" srcOrd="0" destOrd="0" presId="urn:microsoft.com/office/officeart/2018/5/layout/IconLeafLabelList"/>
    <dgm:cxn modelId="{61A0138A-C6FF-44FB-B506-65E0368CDC48}" type="presParOf" srcId="{1EC74B8F-EF79-4442-B0B2-BCCD22E40AA5}" destId="{1E74D005-F5BC-4BF3-B2EF-3222E2FBE9B2}" srcOrd="1" destOrd="0" presId="urn:microsoft.com/office/officeart/2018/5/layout/IconLeafLabelList"/>
    <dgm:cxn modelId="{D799E435-E026-400C-B587-2FF0211B67A0}" type="presParOf" srcId="{1EC74B8F-EF79-4442-B0B2-BCCD22E40AA5}" destId="{3C7CE2AF-A2A1-4EB6-B95C-86CD5703E956}" srcOrd="2" destOrd="0" presId="urn:microsoft.com/office/officeart/2018/5/layout/IconLeafLabelList"/>
    <dgm:cxn modelId="{44401A38-A412-4076-AC0D-64E19D92001E}" type="presParOf" srcId="{1EC74B8F-EF79-4442-B0B2-BCCD22E40AA5}" destId="{82C284FE-7E96-4DC4-9EC3-19EA176D95B5}"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3417DAD-B71D-447E-8903-23BB935ACE5B}" type="doc">
      <dgm:prSet loTypeId="urn:microsoft.com/office/officeart/2005/8/layout/matrix3" loCatId="matrix" qsTypeId="urn:microsoft.com/office/officeart/2005/8/quickstyle/simple2" qsCatId="simple" csTypeId="urn:microsoft.com/office/officeart/2005/8/colors/colorful2" csCatId="colorful" phldr="1"/>
      <dgm:spPr/>
      <dgm:t>
        <a:bodyPr/>
        <a:lstStyle/>
        <a:p>
          <a:endParaRPr lang="en-US"/>
        </a:p>
      </dgm:t>
    </dgm:pt>
    <dgm:pt modelId="{E120A47F-2880-4C5D-AEF4-05EE6245402E}">
      <dgm:prSet/>
      <dgm:spPr/>
      <dgm:t>
        <a:bodyPr/>
        <a:lstStyle/>
        <a:p>
          <a:r>
            <a:rPr lang="en-US" b="1" dirty="0"/>
            <a:t>Partnering with RHC staff and volunteers</a:t>
          </a:r>
          <a:r>
            <a:rPr lang="en-US" dirty="0"/>
            <a:t>:</a:t>
          </a:r>
        </a:p>
        <a:p>
          <a:r>
            <a:rPr lang="en-US" dirty="0"/>
            <a:t>- Transparency</a:t>
          </a:r>
        </a:p>
        <a:p>
          <a:r>
            <a:rPr lang="en-US" dirty="0"/>
            <a:t>- Address staff concerns</a:t>
          </a:r>
        </a:p>
      </dgm:t>
    </dgm:pt>
    <dgm:pt modelId="{CD814E4E-D7B2-4926-BF4F-C6048DB039DC}" type="parTrans" cxnId="{0F2D39C0-166F-4531-AEBC-6623A2AB3CF5}">
      <dgm:prSet/>
      <dgm:spPr/>
      <dgm:t>
        <a:bodyPr/>
        <a:lstStyle/>
        <a:p>
          <a:endParaRPr lang="en-US"/>
        </a:p>
      </dgm:t>
    </dgm:pt>
    <dgm:pt modelId="{B54E2514-477D-4EE5-9E98-A84EF634386C}" type="sibTrans" cxnId="{0F2D39C0-166F-4531-AEBC-6623A2AB3CF5}">
      <dgm:prSet/>
      <dgm:spPr/>
      <dgm:t>
        <a:bodyPr/>
        <a:lstStyle/>
        <a:p>
          <a:endParaRPr lang="en-US"/>
        </a:p>
      </dgm:t>
    </dgm:pt>
    <dgm:pt modelId="{D5F09A8C-D24B-4A8F-B215-77466CB9CD73}">
      <dgm:prSet/>
      <dgm:spPr/>
      <dgm:t>
        <a:bodyPr/>
        <a:lstStyle/>
        <a:p>
          <a:r>
            <a:rPr lang="en-US" b="1" dirty="0"/>
            <a:t>Preparing staff for transition:</a:t>
          </a:r>
          <a:r>
            <a:rPr lang="en-US" dirty="0"/>
            <a:t> support alternative roles and capacity-building where possible</a:t>
          </a:r>
        </a:p>
      </dgm:t>
    </dgm:pt>
    <dgm:pt modelId="{379974CF-C551-4BCF-AAED-850C8F280181}" type="parTrans" cxnId="{11B9515D-2810-4404-8781-77E4C6634544}">
      <dgm:prSet/>
      <dgm:spPr/>
      <dgm:t>
        <a:bodyPr/>
        <a:lstStyle/>
        <a:p>
          <a:endParaRPr lang="en-US"/>
        </a:p>
      </dgm:t>
    </dgm:pt>
    <dgm:pt modelId="{1CF9CEF4-1405-41FD-89DE-8DB41D71C8D1}" type="sibTrans" cxnId="{11B9515D-2810-4404-8781-77E4C6634544}">
      <dgm:prSet/>
      <dgm:spPr/>
      <dgm:t>
        <a:bodyPr/>
        <a:lstStyle/>
        <a:p>
          <a:endParaRPr lang="en-US"/>
        </a:p>
      </dgm:t>
    </dgm:pt>
    <dgm:pt modelId="{58B2CA1C-CEF2-4492-9442-BBAB2054D93C}">
      <dgm:prSet/>
      <dgm:spPr/>
      <dgm:t>
        <a:bodyPr/>
        <a:lstStyle/>
        <a:p>
          <a:r>
            <a:rPr lang="en-US" b="1" dirty="0"/>
            <a:t>Tackle resistance to DI: </a:t>
          </a:r>
          <a:r>
            <a:rPr lang="en-US" b="0" dirty="0"/>
            <a:t>Turn into agents of positive change.</a:t>
          </a:r>
        </a:p>
        <a:p>
          <a:r>
            <a:rPr lang="en-US" b="0" dirty="0"/>
            <a:t>- e.g. Enroll in next steps where possible</a:t>
          </a:r>
          <a:endParaRPr lang="en-US" b="1" dirty="0"/>
        </a:p>
      </dgm:t>
    </dgm:pt>
    <dgm:pt modelId="{C800CBF3-3706-41E1-8986-824E05C4AA63}" type="parTrans" cxnId="{5D0F5CFE-0703-48FC-BDD7-F648CA289E31}">
      <dgm:prSet/>
      <dgm:spPr/>
      <dgm:t>
        <a:bodyPr/>
        <a:lstStyle/>
        <a:p>
          <a:endParaRPr lang="en-US"/>
        </a:p>
      </dgm:t>
    </dgm:pt>
    <dgm:pt modelId="{D2D55041-83AE-4F44-810D-6BFEF5541BE6}" type="sibTrans" cxnId="{5D0F5CFE-0703-48FC-BDD7-F648CA289E31}">
      <dgm:prSet/>
      <dgm:spPr/>
      <dgm:t>
        <a:bodyPr/>
        <a:lstStyle/>
        <a:p>
          <a:endParaRPr lang="en-US"/>
        </a:p>
      </dgm:t>
    </dgm:pt>
    <dgm:pt modelId="{273C4E12-7DB2-4C04-8FF0-8E13E1B41838}">
      <dgm:prSet/>
      <dgm:spPr/>
      <dgm:t>
        <a:bodyPr/>
        <a:lstStyle/>
        <a:p>
          <a:r>
            <a:rPr lang="en-US" b="1" dirty="0"/>
            <a:t>Maintain interests of child as primary</a:t>
          </a:r>
        </a:p>
      </dgm:t>
    </dgm:pt>
    <dgm:pt modelId="{8794BD37-0163-44C5-89CA-42330DB78B79}" type="parTrans" cxnId="{9C4958E0-6A20-449D-A335-0BDB07AA8767}">
      <dgm:prSet/>
      <dgm:spPr/>
      <dgm:t>
        <a:bodyPr/>
        <a:lstStyle/>
        <a:p>
          <a:endParaRPr lang="en-US"/>
        </a:p>
      </dgm:t>
    </dgm:pt>
    <dgm:pt modelId="{B9A0F373-D778-443D-989F-19BFFB55A0A3}" type="sibTrans" cxnId="{9C4958E0-6A20-449D-A335-0BDB07AA8767}">
      <dgm:prSet/>
      <dgm:spPr/>
      <dgm:t>
        <a:bodyPr/>
        <a:lstStyle/>
        <a:p>
          <a:endParaRPr lang="en-US"/>
        </a:p>
      </dgm:t>
    </dgm:pt>
    <dgm:pt modelId="{9B563761-C37F-4F97-BB4A-67EC45291E67}">
      <dgm:prSet/>
      <dgm:spPr/>
      <dgm:t>
        <a:bodyPr/>
        <a:lstStyle/>
        <a:p>
          <a:endParaRPr lang="en-US"/>
        </a:p>
      </dgm:t>
    </dgm:pt>
    <dgm:pt modelId="{14C1727C-ABA7-45B1-B140-B115F84D9FEC}" type="parTrans" cxnId="{3FC13816-E9CB-4BED-84D3-1B2B865F9136}">
      <dgm:prSet/>
      <dgm:spPr/>
      <dgm:t>
        <a:bodyPr/>
        <a:lstStyle/>
        <a:p>
          <a:endParaRPr lang="en-US"/>
        </a:p>
      </dgm:t>
    </dgm:pt>
    <dgm:pt modelId="{6ADEB9A3-B662-4B36-BC37-EA2407AA6747}" type="sibTrans" cxnId="{3FC13816-E9CB-4BED-84D3-1B2B865F9136}">
      <dgm:prSet/>
      <dgm:spPr/>
      <dgm:t>
        <a:bodyPr/>
        <a:lstStyle/>
        <a:p>
          <a:endParaRPr lang="en-US"/>
        </a:p>
      </dgm:t>
    </dgm:pt>
    <dgm:pt modelId="{7B147C0B-389F-44E1-9029-41962EAC79B9}">
      <dgm:prSet/>
      <dgm:spPr/>
      <dgm:t>
        <a:bodyPr/>
        <a:lstStyle/>
        <a:p>
          <a:endParaRPr lang="en-US"/>
        </a:p>
      </dgm:t>
    </dgm:pt>
    <dgm:pt modelId="{DCAA5256-D36C-4090-A3EB-94B516F9572F}" type="parTrans" cxnId="{FFE7A231-7A06-4698-B558-79A4862A3460}">
      <dgm:prSet/>
      <dgm:spPr/>
      <dgm:t>
        <a:bodyPr/>
        <a:lstStyle/>
        <a:p>
          <a:endParaRPr lang="en-US"/>
        </a:p>
      </dgm:t>
    </dgm:pt>
    <dgm:pt modelId="{48DE40C1-E2DA-4450-9E38-32A38A008FED}" type="sibTrans" cxnId="{FFE7A231-7A06-4698-B558-79A4862A3460}">
      <dgm:prSet/>
      <dgm:spPr/>
      <dgm:t>
        <a:bodyPr/>
        <a:lstStyle/>
        <a:p>
          <a:endParaRPr lang="en-US"/>
        </a:p>
      </dgm:t>
    </dgm:pt>
    <dgm:pt modelId="{46F0FE06-151E-4F44-9A8F-DCAC20D406AC}">
      <dgm:prSet/>
      <dgm:spPr/>
      <dgm:t>
        <a:bodyPr/>
        <a:lstStyle/>
        <a:p>
          <a:endParaRPr lang="en-US"/>
        </a:p>
      </dgm:t>
    </dgm:pt>
    <dgm:pt modelId="{88E59CDD-8E82-497E-8E46-D79E91D08942}" type="parTrans" cxnId="{4313C597-4213-4E1C-9604-36C4D389E7A2}">
      <dgm:prSet/>
      <dgm:spPr/>
      <dgm:t>
        <a:bodyPr/>
        <a:lstStyle/>
        <a:p>
          <a:endParaRPr lang="en-US"/>
        </a:p>
      </dgm:t>
    </dgm:pt>
    <dgm:pt modelId="{C4C1A06C-B9E4-452E-A76A-B9BB86DAC9CF}" type="sibTrans" cxnId="{4313C597-4213-4E1C-9604-36C4D389E7A2}">
      <dgm:prSet/>
      <dgm:spPr/>
      <dgm:t>
        <a:bodyPr/>
        <a:lstStyle/>
        <a:p>
          <a:endParaRPr lang="en-US"/>
        </a:p>
      </dgm:t>
    </dgm:pt>
    <dgm:pt modelId="{A9F68CD0-845A-4188-A33A-AAEA18511747}">
      <dgm:prSet/>
      <dgm:spPr/>
      <dgm:t>
        <a:bodyPr/>
        <a:lstStyle/>
        <a:p>
          <a:endParaRPr lang="en-US"/>
        </a:p>
      </dgm:t>
    </dgm:pt>
    <dgm:pt modelId="{0FED7BCB-E404-482D-A787-D0E863096FC2}" type="parTrans" cxnId="{EC81EFE8-E2E5-48C1-A2BD-E5C7B768A977}">
      <dgm:prSet/>
      <dgm:spPr/>
      <dgm:t>
        <a:bodyPr/>
        <a:lstStyle/>
        <a:p>
          <a:endParaRPr lang="en-US"/>
        </a:p>
      </dgm:t>
    </dgm:pt>
    <dgm:pt modelId="{F4CB606F-390B-405E-B7ED-47AA5996D032}" type="sibTrans" cxnId="{EC81EFE8-E2E5-48C1-A2BD-E5C7B768A977}">
      <dgm:prSet/>
      <dgm:spPr/>
      <dgm:t>
        <a:bodyPr/>
        <a:lstStyle/>
        <a:p>
          <a:endParaRPr lang="en-US"/>
        </a:p>
      </dgm:t>
    </dgm:pt>
    <dgm:pt modelId="{E859AAF4-41A8-4146-9429-4A210CA8C501}" type="pres">
      <dgm:prSet presAssocID="{33417DAD-B71D-447E-8903-23BB935ACE5B}" presName="matrix" presStyleCnt="0">
        <dgm:presLayoutVars>
          <dgm:chMax val="1"/>
          <dgm:dir/>
          <dgm:resizeHandles val="exact"/>
        </dgm:presLayoutVars>
      </dgm:prSet>
      <dgm:spPr/>
    </dgm:pt>
    <dgm:pt modelId="{B567B7D7-A35D-4EB7-8CA0-31640A27208C}" type="pres">
      <dgm:prSet presAssocID="{33417DAD-B71D-447E-8903-23BB935ACE5B}" presName="diamond" presStyleLbl="bgShp" presStyleIdx="0" presStyleCnt="1"/>
      <dgm:spPr/>
    </dgm:pt>
    <dgm:pt modelId="{4C6E1034-5CB9-4D0C-8560-035ADB0702CF}" type="pres">
      <dgm:prSet presAssocID="{33417DAD-B71D-447E-8903-23BB935ACE5B}" presName="quad1" presStyleLbl="node1" presStyleIdx="0" presStyleCnt="4">
        <dgm:presLayoutVars>
          <dgm:chMax val="0"/>
          <dgm:chPref val="0"/>
          <dgm:bulletEnabled val="1"/>
        </dgm:presLayoutVars>
      </dgm:prSet>
      <dgm:spPr/>
    </dgm:pt>
    <dgm:pt modelId="{4828C723-A839-4B1C-B13A-E1345464B418}" type="pres">
      <dgm:prSet presAssocID="{33417DAD-B71D-447E-8903-23BB935ACE5B}" presName="quad2" presStyleLbl="node1" presStyleIdx="1" presStyleCnt="4">
        <dgm:presLayoutVars>
          <dgm:chMax val="0"/>
          <dgm:chPref val="0"/>
          <dgm:bulletEnabled val="1"/>
        </dgm:presLayoutVars>
      </dgm:prSet>
      <dgm:spPr/>
    </dgm:pt>
    <dgm:pt modelId="{52ED51AC-3B85-48E1-B789-55BF70D819C1}" type="pres">
      <dgm:prSet presAssocID="{33417DAD-B71D-447E-8903-23BB935ACE5B}" presName="quad3" presStyleLbl="node1" presStyleIdx="2" presStyleCnt="4">
        <dgm:presLayoutVars>
          <dgm:chMax val="0"/>
          <dgm:chPref val="0"/>
          <dgm:bulletEnabled val="1"/>
        </dgm:presLayoutVars>
      </dgm:prSet>
      <dgm:spPr/>
    </dgm:pt>
    <dgm:pt modelId="{C250F285-E0CA-4BBE-8E79-0C77BDEFCFEF}" type="pres">
      <dgm:prSet presAssocID="{33417DAD-B71D-447E-8903-23BB935ACE5B}" presName="quad4" presStyleLbl="node1" presStyleIdx="3" presStyleCnt="4">
        <dgm:presLayoutVars>
          <dgm:chMax val="0"/>
          <dgm:chPref val="0"/>
          <dgm:bulletEnabled val="1"/>
        </dgm:presLayoutVars>
      </dgm:prSet>
      <dgm:spPr/>
    </dgm:pt>
  </dgm:ptLst>
  <dgm:cxnLst>
    <dgm:cxn modelId="{9A266A07-BD97-4D13-9FCE-7801B7323203}" type="presOf" srcId="{58B2CA1C-CEF2-4492-9442-BBAB2054D93C}" destId="{52ED51AC-3B85-48E1-B789-55BF70D819C1}" srcOrd="0" destOrd="0" presId="urn:microsoft.com/office/officeart/2005/8/layout/matrix3"/>
    <dgm:cxn modelId="{3FC13816-E9CB-4BED-84D3-1B2B865F9136}" srcId="{33417DAD-B71D-447E-8903-23BB935ACE5B}" destId="{9B563761-C37F-4F97-BB4A-67EC45291E67}" srcOrd="6" destOrd="0" parTransId="{14C1727C-ABA7-45B1-B140-B115F84D9FEC}" sibTransId="{6ADEB9A3-B662-4B36-BC37-EA2407AA6747}"/>
    <dgm:cxn modelId="{07D7571C-0372-4DFF-82AE-171DE0277896}" type="presOf" srcId="{273C4E12-7DB2-4C04-8FF0-8E13E1B41838}" destId="{C250F285-E0CA-4BBE-8E79-0C77BDEFCFEF}" srcOrd="0" destOrd="0" presId="urn:microsoft.com/office/officeart/2005/8/layout/matrix3"/>
    <dgm:cxn modelId="{85DDB722-B321-44B1-B39A-7CE9358411F2}" type="presOf" srcId="{D5F09A8C-D24B-4A8F-B215-77466CB9CD73}" destId="{4828C723-A839-4B1C-B13A-E1345464B418}" srcOrd="0" destOrd="0" presId="urn:microsoft.com/office/officeart/2005/8/layout/matrix3"/>
    <dgm:cxn modelId="{FFE7A231-7A06-4698-B558-79A4862A3460}" srcId="{33417DAD-B71D-447E-8903-23BB935ACE5B}" destId="{7B147C0B-389F-44E1-9029-41962EAC79B9}" srcOrd="7" destOrd="0" parTransId="{DCAA5256-D36C-4090-A3EB-94B516F9572F}" sibTransId="{48DE40C1-E2DA-4450-9E38-32A38A008FED}"/>
    <dgm:cxn modelId="{11B9515D-2810-4404-8781-77E4C6634544}" srcId="{33417DAD-B71D-447E-8903-23BB935ACE5B}" destId="{D5F09A8C-D24B-4A8F-B215-77466CB9CD73}" srcOrd="1" destOrd="0" parTransId="{379974CF-C551-4BCF-AAED-850C8F280181}" sibTransId="{1CF9CEF4-1405-41FD-89DE-8DB41D71C8D1}"/>
    <dgm:cxn modelId="{D290704D-2B4B-4F71-833E-461253EAF5F5}" type="presOf" srcId="{33417DAD-B71D-447E-8903-23BB935ACE5B}" destId="{E859AAF4-41A8-4146-9429-4A210CA8C501}" srcOrd="0" destOrd="0" presId="urn:microsoft.com/office/officeart/2005/8/layout/matrix3"/>
    <dgm:cxn modelId="{95FAEB8D-58FC-48AD-B2E6-858B187355AF}" type="presOf" srcId="{E120A47F-2880-4C5D-AEF4-05EE6245402E}" destId="{4C6E1034-5CB9-4D0C-8560-035ADB0702CF}" srcOrd="0" destOrd="0" presId="urn:microsoft.com/office/officeart/2005/8/layout/matrix3"/>
    <dgm:cxn modelId="{4313C597-4213-4E1C-9604-36C4D389E7A2}" srcId="{33417DAD-B71D-447E-8903-23BB935ACE5B}" destId="{46F0FE06-151E-4F44-9A8F-DCAC20D406AC}" srcOrd="4" destOrd="0" parTransId="{88E59CDD-8E82-497E-8E46-D79E91D08942}" sibTransId="{C4C1A06C-B9E4-452E-A76A-B9BB86DAC9CF}"/>
    <dgm:cxn modelId="{0F2D39C0-166F-4531-AEBC-6623A2AB3CF5}" srcId="{33417DAD-B71D-447E-8903-23BB935ACE5B}" destId="{E120A47F-2880-4C5D-AEF4-05EE6245402E}" srcOrd="0" destOrd="0" parTransId="{CD814E4E-D7B2-4926-BF4F-C6048DB039DC}" sibTransId="{B54E2514-477D-4EE5-9E98-A84EF634386C}"/>
    <dgm:cxn modelId="{9C4958E0-6A20-449D-A335-0BDB07AA8767}" srcId="{33417DAD-B71D-447E-8903-23BB935ACE5B}" destId="{273C4E12-7DB2-4C04-8FF0-8E13E1B41838}" srcOrd="3" destOrd="0" parTransId="{8794BD37-0163-44C5-89CA-42330DB78B79}" sibTransId="{B9A0F373-D778-443D-989F-19BFFB55A0A3}"/>
    <dgm:cxn modelId="{EC81EFE8-E2E5-48C1-A2BD-E5C7B768A977}" srcId="{33417DAD-B71D-447E-8903-23BB935ACE5B}" destId="{A9F68CD0-845A-4188-A33A-AAEA18511747}" srcOrd="5" destOrd="0" parTransId="{0FED7BCB-E404-482D-A787-D0E863096FC2}" sibTransId="{F4CB606F-390B-405E-B7ED-47AA5996D032}"/>
    <dgm:cxn modelId="{5D0F5CFE-0703-48FC-BDD7-F648CA289E31}" srcId="{33417DAD-B71D-447E-8903-23BB935ACE5B}" destId="{58B2CA1C-CEF2-4492-9442-BBAB2054D93C}" srcOrd="2" destOrd="0" parTransId="{C800CBF3-3706-41E1-8986-824E05C4AA63}" sibTransId="{D2D55041-83AE-4F44-810D-6BFEF5541BE6}"/>
    <dgm:cxn modelId="{7510A547-4BBB-443E-AA24-A296825AE828}" type="presParOf" srcId="{E859AAF4-41A8-4146-9429-4A210CA8C501}" destId="{B567B7D7-A35D-4EB7-8CA0-31640A27208C}" srcOrd="0" destOrd="0" presId="urn:microsoft.com/office/officeart/2005/8/layout/matrix3"/>
    <dgm:cxn modelId="{105B90F3-F7EE-4E67-A106-5AC4F4F59C71}" type="presParOf" srcId="{E859AAF4-41A8-4146-9429-4A210CA8C501}" destId="{4C6E1034-5CB9-4D0C-8560-035ADB0702CF}" srcOrd="1" destOrd="0" presId="urn:microsoft.com/office/officeart/2005/8/layout/matrix3"/>
    <dgm:cxn modelId="{CD7815DA-1F6E-43CD-A4DD-512DA6430F3B}" type="presParOf" srcId="{E859AAF4-41A8-4146-9429-4A210CA8C501}" destId="{4828C723-A839-4B1C-B13A-E1345464B418}" srcOrd="2" destOrd="0" presId="urn:microsoft.com/office/officeart/2005/8/layout/matrix3"/>
    <dgm:cxn modelId="{4A977EA2-17D4-4931-9021-FBA806D84DCD}" type="presParOf" srcId="{E859AAF4-41A8-4146-9429-4A210CA8C501}" destId="{52ED51AC-3B85-48E1-B789-55BF70D819C1}" srcOrd="3" destOrd="0" presId="urn:microsoft.com/office/officeart/2005/8/layout/matrix3"/>
    <dgm:cxn modelId="{13E4E659-91F8-442A-AA01-2139F24753B4}" type="presParOf" srcId="{E859AAF4-41A8-4146-9429-4A210CA8C501}" destId="{C250F285-E0CA-4BBE-8E79-0C77BDEFCFEF}"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8442C7-DDB2-430F-948E-536FD181CC92}">
      <dsp:nvSpPr>
        <dsp:cNvPr id="0" name=""/>
        <dsp:cNvSpPr/>
      </dsp:nvSpPr>
      <dsp:spPr>
        <a:xfrm>
          <a:off x="0" y="0"/>
          <a:ext cx="5175384" cy="1006931"/>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Identify RHCs for (a) licensing (b) licensing upon compliance (c) closure </a:t>
          </a:r>
        </a:p>
      </dsp:txBody>
      <dsp:txXfrm>
        <a:off x="49154" y="49154"/>
        <a:ext cx="5077076" cy="908623"/>
      </dsp:txXfrm>
    </dsp:sp>
    <dsp:sp modelId="{41958B2B-9B5D-4F5F-8801-C6B2D3E16D20}">
      <dsp:nvSpPr>
        <dsp:cNvPr id="0" name=""/>
        <dsp:cNvSpPr/>
      </dsp:nvSpPr>
      <dsp:spPr>
        <a:xfrm>
          <a:off x="0" y="4529209"/>
          <a:ext cx="5175384" cy="1006931"/>
        </a:xfrm>
        <a:prstGeom prst="round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Early consultation with RHC managers to tackle resistance/hostility and ensure cooperation through transition</a:t>
          </a:r>
        </a:p>
      </dsp:txBody>
      <dsp:txXfrm>
        <a:off x="49154" y="4578363"/>
        <a:ext cx="5077076" cy="908623"/>
      </dsp:txXfrm>
    </dsp:sp>
    <dsp:sp modelId="{4427475A-AD3C-4A67-A074-4873B387E80D}">
      <dsp:nvSpPr>
        <dsp:cNvPr id="0" name=""/>
        <dsp:cNvSpPr/>
      </dsp:nvSpPr>
      <dsp:spPr>
        <a:xfrm>
          <a:off x="0" y="1187975"/>
          <a:ext cx="5175384" cy="1006931"/>
        </a:xfrm>
        <a:prstGeom prst="round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Initial Assessment by DSW - number RHCs in region/district, staff, children and their vulnerability, range of alternative services available, etc. </a:t>
          </a:r>
        </a:p>
      </dsp:txBody>
      <dsp:txXfrm>
        <a:off x="49154" y="1237129"/>
        <a:ext cx="5077076" cy="908623"/>
      </dsp:txXfrm>
    </dsp:sp>
    <dsp:sp modelId="{404B7CEB-4164-46AC-8222-F6EDBC6230BC}">
      <dsp:nvSpPr>
        <dsp:cNvPr id="0" name=""/>
        <dsp:cNvSpPr/>
      </dsp:nvSpPr>
      <dsp:spPr>
        <a:xfrm>
          <a:off x="373145" y="2254777"/>
          <a:ext cx="4502998" cy="689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318" tIns="20320" rIns="113792" bIns="20320" numCol="1" spcCol="1270" anchor="t" anchorCtr="0">
          <a:noAutofit/>
        </a:bodyPr>
        <a:lstStyle/>
        <a:p>
          <a:pPr marL="114300" lvl="1" indent="-114300" algn="l" defTabSz="533400">
            <a:lnSpc>
              <a:spcPct val="90000"/>
            </a:lnSpc>
            <a:spcBef>
              <a:spcPct val="0"/>
            </a:spcBef>
            <a:spcAft>
              <a:spcPct val="20000"/>
            </a:spcAft>
            <a:buChar char="•"/>
          </a:pPr>
          <a:r>
            <a:rPr lang="en-US" sz="1200" kern="1200" dirty="0"/>
            <a:t>Timeline for closure to prioritize poorer quality RHCs</a:t>
          </a:r>
        </a:p>
        <a:p>
          <a:pPr marL="114300" lvl="1" indent="-114300" algn="l" defTabSz="533400">
            <a:lnSpc>
              <a:spcPct val="90000"/>
            </a:lnSpc>
            <a:spcBef>
              <a:spcPct val="0"/>
            </a:spcBef>
            <a:spcAft>
              <a:spcPct val="20000"/>
            </a:spcAft>
            <a:buChar char="•"/>
          </a:pPr>
          <a:r>
            <a:rPr lang="en-US" sz="1200" kern="1200" dirty="0"/>
            <a:t>Detailed evaluation of RHC identified – profiling of all children and their family situation, institutional resources, etc.</a:t>
          </a:r>
        </a:p>
      </dsp:txBody>
      <dsp:txXfrm>
        <a:off x="373145" y="2254777"/>
        <a:ext cx="4502998" cy="689310"/>
      </dsp:txXfrm>
    </dsp:sp>
    <dsp:sp modelId="{893A1FF5-D86F-4ED4-9307-0C0B54D3780B}">
      <dsp:nvSpPr>
        <dsp:cNvPr id="0" name=""/>
        <dsp:cNvSpPr/>
      </dsp:nvSpPr>
      <dsp:spPr>
        <a:xfrm>
          <a:off x="0" y="3016775"/>
          <a:ext cx="5175384" cy="628647"/>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Stock and flow analysis of the RHC</a:t>
          </a:r>
        </a:p>
      </dsp:txBody>
      <dsp:txXfrm>
        <a:off x="30688" y="3047463"/>
        <a:ext cx="5114008" cy="567271"/>
      </dsp:txXfrm>
    </dsp:sp>
    <dsp:sp modelId="{8E2CD875-61D6-472F-8702-BB8FE9B60A01}">
      <dsp:nvSpPr>
        <dsp:cNvPr id="0" name=""/>
        <dsp:cNvSpPr/>
      </dsp:nvSpPr>
      <dsp:spPr>
        <a:xfrm>
          <a:off x="293470" y="3702574"/>
          <a:ext cx="4623015" cy="7265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318" tIns="20320" rIns="113792" bIns="20320" numCol="1" spcCol="1270" anchor="t" anchorCtr="0">
          <a:noAutofit/>
        </a:bodyPr>
        <a:lstStyle/>
        <a:p>
          <a:pPr marL="114300" lvl="1" indent="-114300" algn="l" defTabSz="533400">
            <a:lnSpc>
              <a:spcPct val="90000"/>
            </a:lnSpc>
            <a:spcBef>
              <a:spcPct val="0"/>
            </a:spcBef>
            <a:spcAft>
              <a:spcPct val="20000"/>
            </a:spcAft>
            <a:buChar char="•"/>
          </a:pPr>
          <a:r>
            <a:rPr lang="en-US" sz="1200" kern="1200" dirty="0"/>
            <a:t>To project alternate services required for transition</a:t>
          </a:r>
        </a:p>
        <a:p>
          <a:pPr marL="114300" lvl="1" indent="-114300" algn="l" defTabSz="533400">
            <a:lnSpc>
              <a:spcPct val="90000"/>
            </a:lnSpc>
            <a:spcBef>
              <a:spcPct val="0"/>
            </a:spcBef>
            <a:spcAft>
              <a:spcPct val="20000"/>
            </a:spcAft>
            <a:buChar char="•"/>
          </a:pPr>
          <a:r>
            <a:rPr lang="en-US" sz="1200" kern="1200" dirty="0"/>
            <a:t>STOCK = number and characteristics of children present in RHC </a:t>
          </a:r>
        </a:p>
        <a:p>
          <a:pPr marL="114300" lvl="1" indent="-114300" algn="l" defTabSz="533400">
            <a:lnSpc>
              <a:spcPct val="90000"/>
            </a:lnSpc>
            <a:spcBef>
              <a:spcPct val="0"/>
            </a:spcBef>
            <a:spcAft>
              <a:spcPct val="20000"/>
            </a:spcAft>
            <a:buChar char="•"/>
          </a:pPr>
          <a:r>
            <a:rPr lang="en-US" sz="1200" kern="1200" dirty="0"/>
            <a:t>FLOW = admissions and discharges</a:t>
          </a:r>
        </a:p>
      </dsp:txBody>
      <dsp:txXfrm>
        <a:off x="293470" y="3702574"/>
        <a:ext cx="4623015" cy="7265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CC706B-2113-4F9D-A80C-AD6B2CACE41B}">
      <dsp:nvSpPr>
        <dsp:cNvPr id="0" name=""/>
        <dsp:cNvSpPr/>
      </dsp:nvSpPr>
      <dsp:spPr>
        <a:xfrm>
          <a:off x="357464" y="1479"/>
          <a:ext cx="870679" cy="870679"/>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DADF56-3BF9-44E4-8EAD-5D94EF66ECCB}">
      <dsp:nvSpPr>
        <dsp:cNvPr id="0" name=""/>
        <dsp:cNvSpPr/>
      </dsp:nvSpPr>
      <dsp:spPr>
        <a:xfrm>
          <a:off x="543019" y="187033"/>
          <a:ext cx="499570" cy="4995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8916E87-480A-4E57-9983-20AB561D1CBE}">
      <dsp:nvSpPr>
        <dsp:cNvPr id="0" name=""/>
        <dsp:cNvSpPr/>
      </dsp:nvSpPr>
      <dsp:spPr>
        <a:xfrm>
          <a:off x="79132" y="1143354"/>
          <a:ext cx="1427343" cy="570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Current budget and funding arrangements </a:t>
          </a:r>
        </a:p>
      </dsp:txBody>
      <dsp:txXfrm>
        <a:off x="79132" y="1143354"/>
        <a:ext cx="1427343" cy="570937"/>
      </dsp:txXfrm>
    </dsp:sp>
    <dsp:sp modelId="{FD62AE38-DE56-4141-B452-060B89E52663}">
      <dsp:nvSpPr>
        <dsp:cNvPr id="0" name=""/>
        <dsp:cNvSpPr/>
      </dsp:nvSpPr>
      <dsp:spPr>
        <a:xfrm>
          <a:off x="2034593" y="1479"/>
          <a:ext cx="870679" cy="870679"/>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DF5EBC-1501-4D31-BF57-46B64BD56F09}">
      <dsp:nvSpPr>
        <dsp:cNvPr id="0" name=""/>
        <dsp:cNvSpPr/>
      </dsp:nvSpPr>
      <dsp:spPr>
        <a:xfrm>
          <a:off x="2220148" y="187033"/>
          <a:ext cx="499570" cy="4995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313AB8B-13EC-4F3F-9F26-F729B4745273}">
      <dsp:nvSpPr>
        <dsp:cNvPr id="0" name=""/>
        <dsp:cNvSpPr/>
      </dsp:nvSpPr>
      <dsp:spPr>
        <a:xfrm>
          <a:off x="1756261" y="1143354"/>
          <a:ext cx="1427343" cy="570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Projection of running costs for new service</a:t>
          </a:r>
        </a:p>
      </dsp:txBody>
      <dsp:txXfrm>
        <a:off x="1756261" y="1143354"/>
        <a:ext cx="1427343" cy="570937"/>
      </dsp:txXfrm>
    </dsp:sp>
    <dsp:sp modelId="{B7221D08-118C-4362-B215-3E57EE61D3EC}">
      <dsp:nvSpPr>
        <dsp:cNvPr id="0" name=""/>
        <dsp:cNvSpPr/>
      </dsp:nvSpPr>
      <dsp:spPr>
        <a:xfrm>
          <a:off x="3711722" y="1479"/>
          <a:ext cx="870679" cy="870679"/>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9BA740-B22B-43A2-BDDE-887621463F12}">
      <dsp:nvSpPr>
        <dsp:cNvPr id="0" name=""/>
        <dsp:cNvSpPr/>
      </dsp:nvSpPr>
      <dsp:spPr>
        <a:xfrm>
          <a:off x="3897277" y="187033"/>
          <a:ext cx="499570" cy="49957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C32613D-A6AC-475C-88D6-0F8539A5EBEE}">
      <dsp:nvSpPr>
        <dsp:cNvPr id="0" name=""/>
        <dsp:cNvSpPr/>
      </dsp:nvSpPr>
      <dsp:spPr>
        <a:xfrm>
          <a:off x="3433390" y="1143354"/>
          <a:ext cx="1427343" cy="570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Building Partnership for Management of resources</a:t>
          </a:r>
        </a:p>
      </dsp:txBody>
      <dsp:txXfrm>
        <a:off x="3433390" y="1143354"/>
        <a:ext cx="1427343" cy="570937"/>
      </dsp:txXfrm>
    </dsp:sp>
    <dsp:sp modelId="{880116DB-9875-4314-AB33-637A1CA01B03}">
      <dsp:nvSpPr>
        <dsp:cNvPr id="0" name=""/>
        <dsp:cNvSpPr/>
      </dsp:nvSpPr>
      <dsp:spPr>
        <a:xfrm>
          <a:off x="1196029" y="2071127"/>
          <a:ext cx="870679" cy="870679"/>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B8EF5A-8BB7-434E-9ADC-889C65DDBEA8}">
      <dsp:nvSpPr>
        <dsp:cNvPr id="0" name=""/>
        <dsp:cNvSpPr/>
      </dsp:nvSpPr>
      <dsp:spPr>
        <a:xfrm>
          <a:off x="1381583" y="2256682"/>
          <a:ext cx="499570" cy="49957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A9A088D-B594-4808-A849-9F3CB6297FBA}">
      <dsp:nvSpPr>
        <dsp:cNvPr id="0" name=""/>
        <dsp:cNvSpPr/>
      </dsp:nvSpPr>
      <dsp:spPr>
        <a:xfrm>
          <a:off x="917697" y="3213002"/>
          <a:ext cx="1427343" cy="570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Reallocation of resources (buildings, fixed assets) for alternative services </a:t>
          </a:r>
        </a:p>
      </dsp:txBody>
      <dsp:txXfrm>
        <a:off x="917697" y="3213002"/>
        <a:ext cx="1427343" cy="570937"/>
      </dsp:txXfrm>
    </dsp:sp>
    <dsp:sp modelId="{58AF6661-ED06-4A9F-B494-E062D1B0EB99}">
      <dsp:nvSpPr>
        <dsp:cNvPr id="0" name=""/>
        <dsp:cNvSpPr/>
      </dsp:nvSpPr>
      <dsp:spPr>
        <a:xfrm>
          <a:off x="2873158" y="2071127"/>
          <a:ext cx="870679" cy="870679"/>
        </a:xfrm>
        <a:prstGeom prst="round2DiagRect">
          <a:avLst>
            <a:gd name="adj1" fmla="val 29727"/>
            <a:gd name="adj2" fmla="val 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74D005-F5BC-4BF3-B2EF-3222E2FBE9B2}">
      <dsp:nvSpPr>
        <dsp:cNvPr id="0" name=""/>
        <dsp:cNvSpPr/>
      </dsp:nvSpPr>
      <dsp:spPr>
        <a:xfrm>
          <a:off x="3058712" y="2256682"/>
          <a:ext cx="499570" cy="49957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2C284FE-7E96-4DC4-9EC3-19EA176D95B5}">
      <dsp:nvSpPr>
        <dsp:cNvPr id="0" name=""/>
        <dsp:cNvSpPr/>
      </dsp:nvSpPr>
      <dsp:spPr>
        <a:xfrm>
          <a:off x="2594826" y="3213002"/>
          <a:ext cx="1427343" cy="570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Engaging donors, ministry partners, volunteers</a:t>
          </a:r>
        </a:p>
      </dsp:txBody>
      <dsp:txXfrm>
        <a:off x="2594826" y="3213002"/>
        <a:ext cx="1427343" cy="5709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67B7D7-A35D-4EB7-8CA0-31640A27208C}">
      <dsp:nvSpPr>
        <dsp:cNvPr id="0" name=""/>
        <dsp:cNvSpPr/>
      </dsp:nvSpPr>
      <dsp:spPr>
        <a:xfrm>
          <a:off x="457996" y="0"/>
          <a:ext cx="4119172" cy="4119172"/>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6E1034-5CB9-4D0C-8560-035ADB0702CF}">
      <dsp:nvSpPr>
        <dsp:cNvPr id="0" name=""/>
        <dsp:cNvSpPr/>
      </dsp:nvSpPr>
      <dsp:spPr>
        <a:xfrm>
          <a:off x="849317" y="391321"/>
          <a:ext cx="1606477" cy="1606477"/>
        </a:xfrm>
        <a:prstGeom prst="round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kern="1200" dirty="0"/>
            <a:t>Partnering with RHC staff and volunteers</a:t>
          </a:r>
          <a:r>
            <a:rPr lang="en-US" sz="1300" kern="1200" dirty="0"/>
            <a:t>:</a:t>
          </a:r>
        </a:p>
        <a:p>
          <a:pPr marL="0" lvl="0" indent="0" algn="ctr" defTabSz="577850">
            <a:lnSpc>
              <a:spcPct val="90000"/>
            </a:lnSpc>
            <a:spcBef>
              <a:spcPct val="0"/>
            </a:spcBef>
            <a:spcAft>
              <a:spcPct val="35000"/>
            </a:spcAft>
            <a:buNone/>
          </a:pPr>
          <a:r>
            <a:rPr lang="en-US" sz="1300" kern="1200" dirty="0"/>
            <a:t>- Transparency</a:t>
          </a:r>
        </a:p>
        <a:p>
          <a:pPr marL="0" lvl="0" indent="0" algn="ctr" defTabSz="577850">
            <a:lnSpc>
              <a:spcPct val="90000"/>
            </a:lnSpc>
            <a:spcBef>
              <a:spcPct val="0"/>
            </a:spcBef>
            <a:spcAft>
              <a:spcPct val="35000"/>
            </a:spcAft>
            <a:buNone/>
          </a:pPr>
          <a:r>
            <a:rPr lang="en-US" sz="1300" kern="1200" dirty="0"/>
            <a:t>- Address staff concerns</a:t>
          </a:r>
        </a:p>
      </dsp:txBody>
      <dsp:txXfrm>
        <a:off x="927739" y="469743"/>
        <a:ext cx="1449633" cy="1449633"/>
      </dsp:txXfrm>
    </dsp:sp>
    <dsp:sp modelId="{4828C723-A839-4B1C-B13A-E1345464B418}">
      <dsp:nvSpPr>
        <dsp:cNvPr id="0" name=""/>
        <dsp:cNvSpPr/>
      </dsp:nvSpPr>
      <dsp:spPr>
        <a:xfrm>
          <a:off x="2579369" y="391321"/>
          <a:ext cx="1606477" cy="1606477"/>
        </a:xfrm>
        <a:prstGeom prst="roundRect">
          <a:avLst/>
        </a:prstGeom>
        <a:solidFill>
          <a:schemeClr val="accent2">
            <a:hueOff val="1560506"/>
            <a:satOff val="-1946"/>
            <a:lumOff val="458"/>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kern="1200" dirty="0"/>
            <a:t>Preparing staff for transition:</a:t>
          </a:r>
          <a:r>
            <a:rPr lang="en-US" sz="1300" kern="1200" dirty="0"/>
            <a:t> support alternative roles and capacity-building where possible</a:t>
          </a:r>
        </a:p>
      </dsp:txBody>
      <dsp:txXfrm>
        <a:off x="2657791" y="469743"/>
        <a:ext cx="1449633" cy="1449633"/>
      </dsp:txXfrm>
    </dsp:sp>
    <dsp:sp modelId="{52ED51AC-3B85-48E1-B789-55BF70D819C1}">
      <dsp:nvSpPr>
        <dsp:cNvPr id="0" name=""/>
        <dsp:cNvSpPr/>
      </dsp:nvSpPr>
      <dsp:spPr>
        <a:xfrm>
          <a:off x="849317" y="2121373"/>
          <a:ext cx="1606477" cy="1606477"/>
        </a:xfrm>
        <a:prstGeom prst="roundRect">
          <a:avLst/>
        </a:prstGeom>
        <a:solidFill>
          <a:schemeClr val="accent2">
            <a:hueOff val="3121013"/>
            <a:satOff val="-3893"/>
            <a:lumOff val="915"/>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kern="1200" dirty="0"/>
            <a:t>Tackle resistance to DI: </a:t>
          </a:r>
          <a:r>
            <a:rPr lang="en-US" sz="1300" b="0" kern="1200" dirty="0"/>
            <a:t>Turn into agents of positive change.</a:t>
          </a:r>
        </a:p>
        <a:p>
          <a:pPr marL="0" lvl="0" indent="0" algn="ctr" defTabSz="577850">
            <a:lnSpc>
              <a:spcPct val="90000"/>
            </a:lnSpc>
            <a:spcBef>
              <a:spcPct val="0"/>
            </a:spcBef>
            <a:spcAft>
              <a:spcPct val="35000"/>
            </a:spcAft>
            <a:buNone/>
          </a:pPr>
          <a:r>
            <a:rPr lang="en-US" sz="1300" b="0" kern="1200" dirty="0"/>
            <a:t>- e.g. Enroll in next steps where possible</a:t>
          </a:r>
          <a:endParaRPr lang="en-US" sz="1300" b="1" kern="1200" dirty="0"/>
        </a:p>
      </dsp:txBody>
      <dsp:txXfrm>
        <a:off x="927739" y="2199795"/>
        <a:ext cx="1449633" cy="1449633"/>
      </dsp:txXfrm>
    </dsp:sp>
    <dsp:sp modelId="{C250F285-E0CA-4BBE-8E79-0C77BDEFCFEF}">
      <dsp:nvSpPr>
        <dsp:cNvPr id="0" name=""/>
        <dsp:cNvSpPr/>
      </dsp:nvSpPr>
      <dsp:spPr>
        <a:xfrm>
          <a:off x="2579369" y="2121373"/>
          <a:ext cx="1606477" cy="1606477"/>
        </a:xfrm>
        <a:prstGeom prst="roundRect">
          <a:avLst/>
        </a:prstGeom>
        <a:solidFill>
          <a:schemeClr val="accent2">
            <a:hueOff val="4681519"/>
            <a:satOff val="-5839"/>
            <a:lumOff val="1373"/>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kern="1200" dirty="0"/>
            <a:t>Maintain interests of child as primary</a:t>
          </a:r>
        </a:p>
      </dsp:txBody>
      <dsp:txXfrm>
        <a:off x="2657791" y="2199795"/>
        <a:ext cx="1449633" cy="144963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E177E9-F65D-42C5-921B-78C53905F611}" type="datetimeFigureOut">
              <a:rPr lang="en-US" smtClean="0"/>
              <a:t>9/28/2022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997107-C165-44B5-86E0-425605561760}" type="slidenum">
              <a:rPr lang="en-US" smtClean="0"/>
              <a:t>‹#›</a:t>
            </a:fld>
            <a:endParaRPr lang="en-US"/>
          </a:p>
        </p:txBody>
      </p:sp>
    </p:spTree>
    <p:extLst>
      <p:ext uri="{BB962C8B-B14F-4D97-AF65-F5344CB8AC3E}">
        <p14:creationId xmlns:p14="http://schemas.microsoft.com/office/powerpoint/2010/main" val="40774539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CwD</a:t>
            </a:r>
            <a:r>
              <a:rPr lang="en-US" dirty="0"/>
              <a:t> = Children with Disabilities </a:t>
            </a:r>
          </a:p>
        </p:txBody>
      </p:sp>
      <p:sp>
        <p:nvSpPr>
          <p:cNvPr id="4" name="Slide Number Placeholder 3"/>
          <p:cNvSpPr>
            <a:spLocks noGrp="1"/>
          </p:cNvSpPr>
          <p:nvPr>
            <p:ph type="sldNum" sz="quarter" idx="5"/>
          </p:nvPr>
        </p:nvSpPr>
        <p:spPr/>
        <p:txBody>
          <a:bodyPr/>
          <a:lstStyle/>
          <a:p>
            <a:fld id="{AB997107-C165-44B5-86E0-425605561760}" type="slidenum">
              <a:rPr lang="en-US" smtClean="0"/>
              <a:t>6</a:t>
            </a:fld>
            <a:endParaRPr lang="en-US"/>
          </a:p>
        </p:txBody>
      </p:sp>
    </p:spTree>
    <p:extLst>
      <p:ext uri="{BB962C8B-B14F-4D97-AF65-F5344CB8AC3E}">
        <p14:creationId xmlns:p14="http://schemas.microsoft.com/office/powerpoint/2010/main" val="18729962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997107-C165-44B5-86E0-425605561760}" type="slidenum">
              <a:rPr lang="en-US" smtClean="0"/>
              <a:t>8</a:t>
            </a:fld>
            <a:endParaRPr lang="en-US"/>
          </a:p>
        </p:txBody>
      </p:sp>
    </p:spTree>
    <p:extLst>
      <p:ext uri="{BB962C8B-B14F-4D97-AF65-F5344CB8AC3E}">
        <p14:creationId xmlns:p14="http://schemas.microsoft.com/office/powerpoint/2010/main" val="38174621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997107-C165-44B5-86E0-425605561760}" type="slidenum">
              <a:rPr lang="en-US" smtClean="0"/>
              <a:t>9</a:t>
            </a:fld>
            <a:endParaRPr lang="en-US"/>
          </a:p>
        </p:txBody>
      </p:sp>
    </p:spTree>
    <p:extLst>
      <p:ext uri="{BB962C8B-B14F-4D97-AF65-F5344CB8AC3E}">
        <p14:creationId xmlns:p14="http://schemas.microsoft.com/office/powerpoint/2010/main" val="28897057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A8778B26-74DF-4A53-AB2A-AFADC38D7CCB}" type="datetimeFigureOut">
              <a:rPr lang="en-US" smtClean="0"/>
              <a:pPr/>
              <a:t>9/28/2022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A0152C-3AB3-4B2B-9087-0D60DB0287B0}" type="slidenum">
              <a:rPr lang="en-US" smtClean="0"/>
              <a:pPr/>
              <a:t>‹#›</a:t>
            </a:fld>
            <a:endParaRPr lang="en-US"/>
          </a:p>
        </p:txBody>
      </p:sp>
    </p:spTree>
    <p:extLst>
      <p:ext uri="{BB962C8B-B14F-4D97-AF65-F5344CB8AC3E}">
        <p14:creationId xmlns:p14="http://schemas.microsoft.com/office/powerpoint/2010/main" val="3183853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8778B26-74DF-4A53-AB2A-AFADC38D7CCB}" type="datetimeFigureOut">
              <a:rPr lang="en-US" smtClean="0"/>
              <a:pPr/>
              <a:t>9/28/2022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A0152C-3AB3-4B2B-9087-0D60DB0287B0}" type="slidenum">
              <a:rPr lang="en-US" smtClean="0"/>
              <a:pPr/>
              <a:t>‹#›</a:t>
            </a:fld>
            <a:endParaRPr lang="en-US"/>
          </a:p>
        </p:txBody>
      </p:sp>
    </p:spTree>
    <p:extLst>
      <p:ext uri="{BB962C8B-B14F-4D97-AF65-F5344CB8AC3E}">
        <p14:creationId xmlns:p14="http://schemas.microsoft.com/office/powerpoint/2010/main" val="776223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778B26-74DF-4A53-AB2A-AFADC38D7CCB}" type="datetimeFigureOut">
              <a:rPr lang="en-US" smtClean="0"/>
              <a:pPr/>
              <a:t>9/28/2022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A0152C-3AB3-4B2B-9087-0D60DB0287B0}" type="slidenum">
              <a:rPr lang="en-US" smtClean="0"/>
              <a:pPr/>
              <a:t>‹#›</a:t>
            </a:fld>
            <a:endParaRPr lang="en-US"/>
          </a:p>
        </p:txBody>
      </p:sp>
    </p:spTree>
    <p:extLst>
      <p:ext uri="{BB962C8B-B14F-4D97-AF65-F5344CB8AC3E}">
        <p14:creationId xmlns:p14="http://schemas.microsoft.com/office/powerpoint/2010/main" val="3790458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778B26-74DF-4A53-AB2A-AFADC38D7CCB}" type="datetimeFigureOut">
              <a:rPr lang="en-US" smtClean="0"/>
              <a:pPr/>
              <a:t>9/28/2022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A0152C-3AB3-4B2B-9087-0D60DB0287B0}" type="slidenum">
              <a:rPr lang="en-US" smtClean="0"/>
              <a:pPr/>
              <a:t>‹#›</a:t>
            </a:fld>
            <a:endParaRPr lang="en-US"/>
          </a:p>
        </p:txBody>
      </p:sp>
    </p:spTree>
    <p:extLst>
      <p:ext uri="{BB962C8B-B14F-4D97-AF65-F5344CB8AC3E}">
        <p14:creationId xmlns:p14="http://schemas.microsoft.com/office/powerpoint/2010/main" val="2039726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8778B26-74DF-4A53-AB2A-AFADC38D7CCB}" type="datetimeFigureOut">
              <a:rPr lang="en-US" smtClean="0"/>
              <a:pPr/>
              <a:t>9/28/2022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A0152C-3AB3-4B2B-9087-0D60DB0287B0}" type="slidenum">
              <a:rPr lang="en-US" smtClean="0"/>
              <a:pPr/>
              <a:t>‹#›</a:t>
            </a:fld>
            <a:endParaRPr lang="en-US"/>
          </a:p>
        </p:txBody>
      </p:sp>
    </p:spTree>
    <p:extLst>
      <p:ext uri="{BB962C8B-B14F-4D97-AF65-F5344CB8AC3E}">
        <p14:creationId xmlns:p14="http://schemas.microsoft.com/office/powerpoint/2010/main" val="119969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8778B26-74DF-4A53-AB2A-AFADC38D7CCB}" type="datetimeFigureOut">
              <a:rPr lang="en-US" smtClean="0"/>
              <a:pPr/>
              <a:t>9/28/2022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DA0152C-3AB3-4B2B-9087-0D60DB0287B0}" type="slidenum">
              <a:rPr lang="en-US" smtClean="0"/>
              <a:pPr/>
              <a:t>‹#›</a:t>
            </a:fld>
            <a:endParaRPr lang="en-US"/>
          </a:p>
        </p:txBody>
      </p:sp>
    </p:spTree>
    <p:extLst>
      <p:ext uri="{BB962C8B-B14F-4D97-AF65-F5344CB8AC3E}">
        <p14:creationId xmlns:p14="http://schemas.microsoft.com/office/powerpoint/2010/main" val="3264078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778B26-74DF-4A53-AB2A-AFADC38D7CCB}" type="datetimeFigureOut">
              <a:rPr lang="en-US" smtClean="0"/>
              <a:pPr/>
              <a:t>9/28/2022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A0152C-3AB3-4B2B-9087-0D60DB0287B0}" type="slidenum">
              <a:rPr lang="en-US" smtClean="0"/>
              <a:pPr/>
              <a:t>‹#›</a:t>
            </a:fld>
            <a:endParaRPr lang="en-US"/>
          </a:p>
        </p:txBody>
      </p:sp>
    </p:spTree>
    <p:extLst>
      <p:ext uri="{BB962C8B-B14F-4D97-AF65-F5344CB8AC3E}">
        <p14:creationId xmlns:p14="http://schemas.microsoft.com/office/powerpoint/2010/main" val="28548690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778B26-74DF-4A53-AB2A-AFADC38D7CCB}" type="datetimeFigureOut">
              <a:rPr lang="en-US" smtClean="0"/>
              <a:pPr/>
              <a:t>9/28/2022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A0152C-3AB3-4B2B-9087-0D60DB0287B0}" type="slidenum">
              <a:rPr lang="en-US" smtClean="0"/>
              <a:pPr/>
              <a:t>‹#›</a:t>
            </a:fld>
            <a:endParaRPr lang="en-US"/>
          </a:p>
        </p:txBody>
      </p:sp>
    </p:spTree>
    <p:extLst>
      <p:ext uri="{BB962C8B-B14F-4D97-AF65-F5344CB8AC3E}">
        <p14:creationId xmlns:p14="http://schemas.microsoft.com/office/powerpoint/2010/main" val="3055469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778B26-74DF-4A53-AB2A-AFADC38D7CCB}" type="datetimeFigureOut">
              <a:rPr lang="en-US" smtClean="0"/>
              <a:pPr/>
              <a:t>9/28/2022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A0152C-3AB3-4B2B-9087-0D60DB0287B0}" type="slidenum">
              <a:rPr lang="en-US" smtClean="0"/>
              <a:pPr/>
              <a:t>‹#›</a:t>
            </a:fld>
            <a:endParaRPr lang="en-US"/>
          </a:p>
        </p:txBody>
      </p:sp>
    </p:spTree>
    <p:extLst>
      <p:ext uri="{BB962C8B-B14F-4D97-AF65-F5344CB8AC3E}">
        <p14:creationId xmlns:p14="http://schemas.microsoft.com/office/powerpoint/2010/main" val="845574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8778B26-74DF-4A53-AB2A-AFADC38D7CCB}" type="datetimeFigureOut">
              <a:rPr lang="en-US" smtClean="0"/>
              <a:pPr/>
              <a:t>9/28/2022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A0152C-3AB3-4B2B-9087-0D60DB0287B0}" type="slidenum">
              <a:rPr lang="en-US" smtClean="0"/>
              <a:pPr/>
              <a:t>‹#›</a:t>
            </a:fld>
            <a:endParaRPr lang="en-US"/>
          </a:p>
        </p:txBody>
      </p:sp>
    </p:spTree>
    <p:extLst>
      <p:ext uri="{BB962C8B-B14F-4D97-AF65-F5344CB8AC3E}">
        <p14:creationId xmlns:p14="http://schemas.microsoft.com/office/powerpoint/2010/main" val="1211005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8778B26-74DF-4A53-AB2A-AFADC38D7CCB}" type="datetimeFigureOut">
              <a:rPr lang="en-US" smtClean="0"/>
              <a:pPr/>
              <a:t>9/28/2022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A0152C-3AB3-4B2B-9087-0D60DB0287B0}" type="slidenum">
              <a:rPr lang="en-US" smtClean="0"/>
              <a:pPr/>
              <a:t>‹#›</a:t>
            </a:fld>
            <a:endParaRPr lang="en-US"/>
          </a:p>
        </p:txBody>
      </p:sp>
    </p:spTree>
    <p:extLst>
      <p:ext uri="{BB962C8B-B14F-4D97-AF65-F5344CB8AC3E}">
        <p14:creationId xmlns:p14="http://schemas.microsoft.com/office/powerpoint/2010/main" val="3313988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778B26-74DF-4A53-AB2A-AFADC38D7CCB}" type="datetimeFigureOut">
              <a:rPr lang="en-US" smtClean="0"/>
              <a:pPr/>
              <a:t>9/28/2022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A0152C-3AB3-4B2B-9087-0D60DB0287B0}" type="slidenum">
              <a:rPr lang="en-US" smtClean="0"/>
              <a:pPr/>
              <a:t>‹#›</a:t>
            </a:fld>
            <a:endParaRPr lang="en-US"/>
          </a:p>
        </p:txBody>
      </p:sp>
    </p:spTree>
    <p:extLst>
      <p:ext uri="{BB962C8B-B14F-4D97-AF65-F5344CB8AC3E}">
        <p14:creationId xmlns:p14="http://schemas.microsoft.com/office/powerpoint/2010/main" val="5019540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86295E7F-EA66-480B-B001-C8BE7CD61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0030" y="4892040"/>
            <a:ext cx="8661654" cy="1645920"/>
          </a:xfrm>
          <a:prstGeom prst="rect">
            <a:avLst/>
          </a:prstGeom>
          <a:solidFill>
            <a:srgbClr val="262626"/>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331839" y="5029200"/>
            <a:ext cx="5740346" cy="1295400"/>
          </a:xfrm>
        </p:spPr>
        <p:txBody>
          <a:bodyPr anchor="ctr">
            <a:normAutofit/>
          </a:bodyPr>
          <a:lstStyle/>
          <a:p>
            <a:pPr algn="r">
              <a:lnSpc>
                <a:spcPct val="90000"/>
              </a:lnSpc>
            </a:pPr>
            <a:r>
              <a:rPr lang="en-US" sz="2000" dirty="0">
                <a:solidFill>
                  <a:srgbClr val="FFFFFF"/>
                </a:solidFill>
              </a:rPr>
              <a:t>GUIDELINES FOR DE-INSTITUTIONALIZATION OF RESIDENTIAL HOMES FOR CHILDREN</a:t>
            </a:r>
          </a:p>
        </p:txBody>
      </p:sp>
      <p:pic>
        <p:nvPicPr>
          <p:cNvPr id="1026" name="Picture 2">
            <a:extLst>
              <a:ext uri="{FF2B5EF4-FFF2-40B4-BE49-F238E27FC236}">
                <a16:creationId xmlns:a16="http://schemas.microsoft.com/office/drawing/2014/main" id="{41A006CF-754A-4496-8336-B0E75D7F94A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0413" r="-1" b="2117"/>
          <a:stretch/>
        </p:blipFill>
        <p:spPr bwMode="auto">
          <a:xfrm>
            <a:off x="240031" y="147867"/>
            <a:ext cx="8661654" cy="4633559"/>
          </a:xfrm>
          <a:prstGeom prst="rect">
            <a:avLst/>
          </a:prstGeom>
          <a:noFill/>
          <a:extLst>
            <a:ext uri="{909E8E84-426E-40DD-AFC4-6F175D3DCCD1}">
              <a14:hiddenFill xmlns:a14="http://schemas.microsoft.com/office/drawing/2010/main">
                <a:solidFill>
                  <a:srgbClr val="FFFFFF"/>
                </a:solidFill>
              </a14:hiddenFill>
            </a:ext>
          </a:extLst>
        </p:spPr>
      </p:pic>
      <p:cxnSp>
        <p:nvCxnSpPr>
          <p:cNvPr id="73" name="Straight Connector 72">
            <a:extLst>
              <a:ext uri="{FF2B5EF4-FFF2-40B4-BE49-F238E27FC236}">
                <a16:creationId xmlns:a16="http://schemas.microsoft.com/office/drawing/2014/main" id="{E126E481-B945-4179-BD79-05E96E9B29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290132" y="5264106"/>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7" name="Picture 6" descr="Logo&#10;&#10;Description automatically generated">
            <a:extLst>
              <a:ext uri="{FF2B5EF4-FFF2-40B4-BE49-F238E27FC236}">
                <a16:creationId xmlns:a16="http://schemas.microsoft.com/office/drawing/2014/main" id="{9365A4BC-B774-4D91-9C53-03926E477E7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7016" y="5251044"/>
            <a:ext cx="1391194" cy="927462"/>
          </a:xfrm>
          <a:prstGeom prst="rect">
            <a:avLst/>
          </a:prstGeom>
        </p:spPr>
      </p:pic>
      <p:pic>
        <p:nvPicPr>
          <p:cNvPr id="11" name="Content Placeholder 4" descr="Logo&#10;&#10;Description automatically generated">
            <a:extLst>
              <a:ext uri="{FF2B5EF4-FFF2-40B4-BE49-F238E27FC236}">
                <a16:creationId xmlns:a16="http://schemas.microsoft.com/office/drawing/2014/main" id="{B8ED2C96-B4C2-4718-B0A1-DB0CB2EE474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5022" y="5251044"/>
            <a:ext cx="930132" cy="940804"/>
          </a:xfrm>
          <a:prstGeom prst="rect">
            <a:avLst/>
          </a:prstGeom>
        </p:spPr>
      </p:pic>
    </p:spTree>
    <p:extLst>
      <p:ext uri="{BB962C8B-B14F-4D97-AF65-F5344CB8AC3E}">
        <p14:creationId xmlns:p14="http://schemas.microsoft.com/office/powerpoint/2010/main" val="2297410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365125"/>
            <a:ext cx="7886700" cy="1325563"/>
          </a:xfrm>
        </p:spPr>
        <p:txBody>
          <a:bodyPr>
            <a:normAutofit/>
          </a:bodyPr>
          <a:lstStyle/>
          <a:p>
            <a:r>
              <a:rPr lang="en-US" sz="4700"/>
              <a:t>OUTLINE</a:t>
            </a:r>
          </a:p>
        </p:txBody>
      </p:sp>
      <p:sp>
        <p:nvSpPr>
          <p:cNvPr id="77"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77" y="1677373"/>
            <a:ext cx="8140446" cy="18288"/>
          </a:xfrm>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 name="connsiteX0" fmla="*/ 0 w 8140446"/>
              <a:gd name="connsiteY0" fmla="*/ 0 h 18288"/>
              <a:gd name="connsiteX1" fmla="*/ 596966 w 8140446"/>
              <a:gd name="connsiteY1" fmla="*/ 0 h 18288"/>
              <a:gd name="connsiteX2" fmla="*/ 1031123 w 8140446"/>
              <a:gd name="connsiteY2" fmla="*/ 0 h 18288"/>
              <a:gd name="connsiteX3" fmla="*/ 1872303 w 8140446"/>
              <a:gd name="connsiteY3" fmla="*/ 0 h 18288"/>
              <a:gd name="connsiteX4" fmla="*/ 2469269 w 8140446"/>
              <a:gd name="connsiteY4" fmla="*/ 0 h 18288"/>
              <a:gd name="connsiteX5" fmla="*/ 3066235 w 8140446"/>
              <a:gd name="connsiteY5" fmla="*/ 0 h 18288"/>
              <a:gd name="connsiteX6" fmla="*/ 3907414 w 8140446"/>
              <a:gd name="connsiteY6" fmla="*/ 0 h 18288"/>
              <a:gd name="connsiteX7" fmla="*/ 4422976 w 8140446"/>
              <a:gd name="connsiteY7" fmla="*/ 0 h 18288"/>
              <a:gd name="connsiteX8" fmla="*/ 5264155 w 8140446"/>
              <a:gd name="connsiteY8" fmla="*/ 0 h 18288"/>
              <a:gd name="connsiteX9" fmla="*/ 6105335 w 8140446"/>
              <a:gd name="connsiteY9" fmla="*/ 0 h 18288"/>
              <a:gd name="connsiteX10" fmla="*/ 6783705 w 8140446"/>
              <a:gd name="connsiteY10" fmla="*/ 0 h 18288"/>
              <a:gd name="connsiteX11" fmla="*/ 8140446 w 8140446"/>
              <a:gd name="connsiteY11" fmla="*/ 0 h 18288"/>
              <a:gd name="connsiteX12" fmla="*/ 8140446 w 8140446"/>
              <a:gd name="connsiteY12" fmla="*/ 18288 h 18288"/>
              <a:gd name="connsiteX13" fmla="*/ 7706289 w 8140446"/>
              <a:gd name="connsiteY13" fmla="*/ 18288 h 18288"/>
              <a:gd name="connsiteX14" fmla="*/ 6865109 w 8140446"/>
              <a:gd name="connsiteY14" fmla="*/ 18288 h 18288"/>
              <a:gd name="connsiteX15" fmla="*/ 6349548 w 8140446"/>
              <a:gd name="connsiteY15" fmla="*/ 18288 h 18288"/>
              <a:gd name="connsiteX16" fmla="*/ 5671177 w 8140446"/>
              <a:gd name="connsiteY16" fmla="*/ 18288 h 18288"/>
              <a:gd name="connsiteX17" fmla="*/ 4829998 w 8140446"/>
              <a:gd name="connsiteY17" fmla="*/ 18288 h 18288"/>
              <a:gd name="connsiteX18" fmla="*/ 4151627 w 8140446"/>
              <a:gd name="connsiteY18" fmla="*/ 18288 h 18288"/>
              <a:gd name="connsiteX19" fmla="*/ 3717470 w 8140446"/>
              <a:gd name="connsiteY19" fmla="*/ 18288 h 18288"/>
              <a:gd name="connsiteX20" fmla="*/ 3201909 w 8140446"/>
              <a:gd name="connsiteY20" fmla="*/ 18288 h 18288"/>
              <a:gd name="connsiteX21" fmla="*/ 2360729 w 8140446"/>
              <a:gd name="connsiteY21" fmla="*/ 18288 h 18288"/>
              <a:gd name="connsiteX22" fmla="*/ 1682359 w 8140446"/>
              <a:gd name="connsiteY22" fmla="*/ 18288 h 18288"/>
              <a:gd name="connsiteX23" fmla="*/ 1166797 w 8140446"/>
              <a:gd name="connsiteY23" fmla="*/ 18288 h 18288"/>
              <a:gd name="connsiteX24" fmla="*/ 0 w 8140446"/>
              <a:gd name="connsiteY24" fmla="*/ 18288 h 18288"/>
              <a:gd name="connsiteX25" fmla="*/ 0 w 8140446"/>
              <a:gd name="connsiteY2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140446" h="18288" fill="none" extrusionOk="0">
                <a:moveTo>
                  <a:pt x="0" y="0"/>
                </a:moveTo>
                <a:cubicBezTo>
                  <a:pt x="87427" y="6231"/>
                  <a:pt x="309612" y="-26324"/>
                  <a:pt x="434157" y="0"/>
                </a:cubicBezTo>
                <a:cubicBezTo>
                  <a:pt x="536972" y="29330"/>
                  <a:pt x="959392" y="28619"/>
                  <a:pt x="1193932" y="0"/>
                </a:cubicBezTo>
                <a:cubicBezTo>
                  <a:pt x="1446097" y="13819"/>
                  <a:pt x="1471680" y="7203"/>
                  <a:pt x="1628089" y="0"/>
                </a:cubicBezTo>
                <a:cubicBezTo>
                  <a:pt x="1817415" y="4047"/>
                  <a:pt x="1949536" y="-59324"/>
                  <a:pt x="2225055" y="0"/>
                </a:cubicBezTo>
                <a:cubicBezTo>
                  <a:pt x="2520490" y="18365"/>
                  <a:pt x="2717469" y="18707"/>
                  <a:pt x="3066235" y="0"/>
                </a:cubicBezTo>
                <a:cubicBezTo>
                  <a:pt x="3437075" y="3751"/>
                  <a:pt x="3408347" y="31644"/>
                  <a:pt x="3744605" y="0"/>
                </a:cubicBezTo>
                <a:cubicBezTo>
                  <a:pt x="4097249" y="-11527"/>
                  <a:pt x="4249699" y="-32555"/>
                  <a:pt x="4504380" y="0"/>
                </a:cubicBezTo>
                <a:cubicBezTo>
                  <a:pt x="4737570" y="17980"/>
                  <a:pt x="4877497" y="1006"/>
                  <a:pt x="5101346" y="0"/>
                </a:cubicBezTo>
                <a:cubicBezTo>
                  <a:pt x="5359305" y="-15330"/>
                  <a:pt x="5447195" y="7257"/>
                  <a:pt x="5779717" y="0"/>
                </a:cubicBezTo>
                <a:cubicBezTo>
                  <a:pt x="6090019" y="-17621"/>
                  <a:pt x="6273151" y="4279"/>
                  <a:pt x="6620896" y="0"/>
                </a:cubicBezTo>
                <a:cubicBezTo>
                  <a:pt x="6968586" y="34056"/>
                  <a:pt x="6990073" y="23587"/>
                  <a:pt x="7136458" y="0"/>
                </a:cubicBezTo>
                <a:cubicBezTo>
                  <a:pt x="7320575" y="20480"/>
                  <a:pt x="7847401" y="-6173"/>
                  <a:pt x="8140446" y="0"/>
                </a:cubicBezTo>
                <a:cubicBezTo>
                  <a:pt x="8139878" y="7862"/>
                  <a:pt x="8140227" y="13269"/>
                  <a:pt x="8140446" y="18288"/>
                </a:cubicBezTo>
                <a:cubicBezTo>
                  <a:pt x="7908069" y="-20636"/>
                  <a:pt x="7683037" y="21977"/>
                  <a:pt x="7543480" y="18288"/>
                </a:cubicBezTo>
                <a:cubicBezTo>
                  <a:pt x="7393752" y="10050"/>
                  <a:pt x="7221032" y="-3229"/>
                  <a:pt x="7109323" y="18288"/>
                </a:cubicBezTo>
                <a:cubicBezTo>
                  <a:pt x="7015297" y="22483"/>
                  <a:pt x="6599332" y="40899"/>
                  <a:pt x="6430952" y="18288"/>
                </a:cubicBezTo>
                <a:cubicBezTo>
                  <a:pt x="6292915" y="-34150"/>
                  <a:pt x="6142305" y="21507"/>
                  <a:pt x="5915391" y="18288"/>
                </a:cubicBezTo>
                <a:cubicBezTo>
                  <a:pt x="5682725" y="47843"/>
                  <a:pt x="5440566" y="31420"/>
                  <a:pt x="5237020" y="18288"/>
                </a:cubicBezTo>
                <a:cubicBezTo>
                  <a:pt x="5046456" y="10577"/>
                  <a:pt x="4706449" y="51976"/>
                  <a:pt x="4558650" y="18288"/>
                </a:cubicBezTo>
                <a:cubicBezTo>
                  <a:pt x="4361396" y="-987"/>
                  <a:pt x="4145362" y="-22303"/>
                  <a:pt x="3880279" y="18288"/>
                </a:cubicBezTo>
                <a:cubicBezTo>
                  <a:pt x="3610716" y="25411"/>
                  <a:pt x="3472690" y="4008"/>
                  <a:pt x="3201909" y="18288"/>
                </a:cubicBezTo>
                <a:cubicBezTo>
                  <a:pt x="2913595" y="35097"/>
                  <a:pt x="2753317" y="-1149"/>
                  <a:pt x="2604943" y="18288"/>
                </a:cubicBezTo>
                <a:cubicBezTo>
                  <a:pt x="2450130" y="36989"/>
                  <a:pt x="1974183" y="40159"/>
                  <a:pt x="1845168" y="18288"/>
                </a:cubicBezTo>
                <a:cubicBezTo>
                  <a:pt x="1677929" y="220"/>
                  <a:pt x="1378098" y="-772"/>
                  <a:pt x="1166797" y="18288"/>
                </a:cubicBezTo>
                <a:cubicBezTo>
                  <a:pt x="921150" y="53277"/>
                  <a:pt x="327457" y="47297"/>
                  <a:pt x="0" y="18288"/>
                </a:cubicBezTo>
                <a:cubicBezTo>
                  <a:pt x="-589" y="13471"/>
                  <a:pt x="-474" y="7409"/>
                  <a:pt x="0" y="0"/>
                </a:cubicBezTo>
                <a:close/>
              </a:path>
              <a:path w="8140446" h="18288" stroke="0" extrusionOk="0">
                <a:moveTo>
                  <a:pt x="0" y="0"/>
                </a:moveTo>
                <a:cubicBezTo>
                  <a:pt x="136968" y="-25482"/>
                  <a:pt x="379786" y="11224"/>
                  <a:pt x="596966" y="0"/>
                </a:cubicBezTo>
                <a:cubicBezTo>
                  <a:pt x="815878" y="-21223"/>
                  <a:pt x="832062" y="11868"/>
                  <a:pt x="1031123" y="0"/>
                </a:cubicBezTo>
                <a:cubicBezTo>
                  <a:pt x="1256800" y="-30738"/>
                  <a:pt x="1658090" y="-20345"/>
                  <a:pt x="1872303" y="0"/>
                </a:cubicBezTo>
                <a:cubicBezTo>
                  <a:pt x="2115604" y="28431"/>
                  <a:pt x="2277865" y="-40642"/>
                  <a:pt x="2469269" y="0"/>
                </a:cubicBezTo>
                <a:cubicBezTo>
                  <a:pt x="2679731" y="25919"/>
                  <a:pt x="2788602" y="-6498"/>
                  <a:pt x="3066235" y="0"/>
                </a:cubicBezTo>
                <a:cubicBezTo>
                  <a:pt x="3325663" y="-14487"/>
                  <a:pt x="3706561" y="67517"/>
                  <a:pt x="3907414" y="0"/>
                </a:cubicBezTo>
                <a:cubicBezTo>
                  <a:pt x="4127229" y="-37113"/>
                  <a:pt x="4179037" y="-8167"/>
                  <a:pt x="4422976" y="0"/>
                </a:cubicBezTo>
                <a:cubicBezTo>
                  <a:pt x="4683575" y="-28486"/>
                  <a:pt x="5055803" y="-13799"/>
                  <a:pt x="5264155" y="0"/>
                </a:cubicBezTo>
                <a:cubicBezTo>
                  <a:pt x="5513566" y="14315"/>
                  <a:pt x="5735215" y="2768"/>
                  <a:pt x="6105335" y="0"/>
                </a:cubicBezTo>
                <a:cubicBezTo>
                  <a:pt x="6510913" y="-12587"/>
                  <a:pt x="6456171" y="3247"/>
                  <a:pt x="6783705" y="0"/>
                </a:cubicBezTo>
                <a:cubicBezTo>
                  <a:pt x="7057099" y="-15461"/>
                  <a:pt x="7592067" y="5384"/>
                  <a:pt x="8140446" y="0"/>
                </a:cubicBezTo>
                <a:cubicBezTo>
                  <a:pt x="8140452" y="8597"/>
                  <a:pt x="8141122" y="9732"/>
                  <a:pt x="8140446" y="18288"/>
                </a:cubicBezTo>
                <a:cubicBezTo>
                  <a:pt x="7961834" y="8406"/>
                  <a:pt x="7874097" y="10350"/>
                  <a:pt x="7706289" y="18288"/>
                </a:cubicBezTo>
                <a:cubicBezTo>
                  <a:pt x="7582508" y="-14920"/>
                  <a:pt x="7179551" y="-33111"/>
                  <a:pt x="6865109" y="18288"/>
                </a:cubicBezTo>
                <a:cubicBezTo>
                  <a:pt x="6583382" y="24117"/>
                  <a:pt x="6525821" y="36696"/>
                  <a:pt x="6349548" y="18288"/>
                </a:cubicBezTo>
                <a:cubicBezTo>
                  <a:pt x="6209953" y="10881"/>
                  <a:pt x="5959707" y="-47828"/>
                  <a:pt x="5671177" y="18288"/>
                </a:cubicBezTo>
                <a:cubicBezTo>
                  <a:pt x="5387744" y="29809"/>
                  <a:pt x="5228514" y="101507"/>
                  <a:pt x="4829998" y="18288"/>
                </a:cubicBezTo>
                <a:cubicBezTo>
                  <a:pt x="4415646" y="-28596"/>
                  <a:pt x="4343809" y="28954"/>
                  <a:pt x="4151627" y="18288"/>
                </a:cubicBezTo>
                <a:cubicBezTo>
                  <a:pt x="3950673" y="-9796"/>
                  <a:pt x="3879947" y="41143"/>
                  <a:pt x="3717470" y="18288"/>
                </a:cubicBezTo>
                <a:cubicBezTo>
                  <a:pt x="3558660" y="10110"/>
                  <a:pt x="3468854" y="29375"/>
                  <a:pt x="3201909" y="18288"/>
                </a:cubicBezTo>
                <a:cubicBezTo>
                  <a:pt x="2965673" y="10505"/>
                  <a:pt x="2568327" y="22116"/>
                  <a:pt x="2360729" y="18288"/>
                </a:cubicBezTo>
                <a:cubicBezTo>
                  <a:pt x="2171885" y="49144"/>
                  <a:pt x="1923258" y="16020"/>
                  <a:pt x="1682359" y="18288"/>
                </a:cubicBezTo>
                <a:cubicBezTo>
                  <a:pt x="1430698" y="-2378"/>
                  <a:pt x="1324229" y="-1751"/>
                  <a:pt x="1166797" y="18288"/>
                </a:cubicBezTo>
                <a:cubicBezTo>
                  <a:pt x="1001390" y="41795"/>
                  <a:pt x="324313" y="57964"/>
                  <a:pt x="0" y="18288"/>
                </a:cubicBezTo>
                <a:cubicBezTo>
                  <a:pt x="285" y="13135"/>
                  <a:pt x="532" y="5956"/>
                  <a:pt x="0" y="0"/>
                </a:cubicBezTo>
                <a:close/>
              </a:path>
              <a:path w="8140446" h="18288" fill="none" stroke="0" extrusionOk="0">
                <a:moveTo>
                  <a:pt x="0" y="0"/>
                </a:moveTo>
                <a:cubicBezTo>
                  <a:pt x="69532" y="-6557"/>
                  <a:pt x="264219" y="3919"/>
                  <a:pt x="434157" y="0"/>
                </a:cubicBezTo>
                <a:cubicBezTo>
                  <a:pt x="600013" y="9090"/>
                  <a:pt x="921449" y="-13478"/>
                  <a:pt x="1193932" y="0"/>
                </a:cubicBezTo>
                <a:cubicBezTo>
                  <a:pt x="1443592" y="14844"/>
                  <a:pt x="1471188" y="10722"/>
                  <a:pt x="1628089" y="0"/>
                </a:cubicBezTo>
                <a:cubicBezTo>
                  <a:pt x="1750006" y="-24149"/>
                  <a:pt x="1967480" y="-14904"/>
                  <a:pt x="2225055" y="0"/>
                </a:cubicBezTo>
                <a:cubicBezTo>
                  <a:pt x="2503918" y="19247"/>
                  <a:pt x="2709263" y="-16351"/>
                  <a:pt x="3066235" y="0"/>
                </a:cubicBezTo>
                <a:cubicBezTo>
                  <a:pt x="3429723" y="-1627"/>
                  <a:pt x="3399401" y="30976"/>
                  <a:pt x="3744605" y="0"/>
                </a:cubicBezTo>
                <a:cubicBezTo>
                  <a:pt x="4081920" y="-40602"/>
                  <a:pt x="4258272" y="-2441"/>
                  <a:pt x="4504380" y="0"/>
                </a:cubicBezTo>
                <a:cubicBezTo>
                  <a:pt x="4760039" y="21121"/>
                  <a:pt x="4866555" y="-1351"/>
                  <a:pt x="5101346" y="0"/>
                </a:cubicBezTo>
                <a:cubicBezTo>
                  <a:pt x="5336279" y="1859"/>
                  <a:pt x="5465100" y="30801"/>
                  <a:pt x="5779717" y="0"/>
                </a:cubicBezTo>
                <a:cubicBezTo>
                  <a:pt x="6117018" y="-2879"/>
                  <a:pt x="6273497" y="-5002"/>
                  <a:pt x="6620896" y="0"/>
                </a:cubicBezTo>
                <a:cubicBezTo>
                  <a:pt x="6972306" y="38666"/>
                  <a:pt x="6992056" y="28334"/>
                  <a:pt x="7136458" y="0"/>
                </a:cubicBezTo>
                <a:cubicBezTo>
                  <a:pt x="7325567" y="-61201"/>
                  <a:pt x="7766555" y="-88399"/>
                  <a:pt x="8140446" y="0"/>
                </a:cubicBezTo>
                <a:cubicBezTo>
                  <a:pt x="8140031" y="7748"/>
                  <a:pt x="8139515" y="13015"/>
                  <a:pt x="8140446" y="18288"/>
                </a:cubicBezTo>
                <a:cubicBezTo>
                  <a:pt x="7892673" y="-4012"/>
                  <a:pt x="7668025" y="650"/>
                  <a:pt x="7543480" y="18288"/>
                </a:cubicBezTo>
                <a:cubicBezTo>
                  <a:pt x="7406710" y="-3467"/>
                  <a:pt x="7207646" y="8893"/>
                  <a:pt x="7109323" y="18288"/>
                </a:cubicBezTo>
                <a:cubicBezTo>
                  <a:pt x="6993037" y="49011"/>
                  <a:pt x="6598723" y="59405"/>
                  <a:pt x="6430952" y="18288"/>
                </a:cubicBezTo>
                <a:cubicBezTo>
                  <a:pt x="6284771" y="15315"/>
                  <a:pt x="6162730" y="20350"/>
                  <a:pt x="5915391" y="18288"/>
                </a:cubicBezTo>
                <a:cubicBezTo>
                  <a:pt x="5684668" y="13603"/>
                  <a:pt x="5422852" y="53618"/>
                  <a:pt x="5237020" y="18288"/>
                </a:cubicBezTo>
                <a:cubicBezTo>
                  <a:pt x="5035482" y="26296"/>
                  <a:pt x="4719808" y="55145"/>
                  <a:pt x="4558650" y="18288"/>
                </a:cubicBezTo>
                <a:cubicBezTo>
                  <a:pt x="4375169" y="-35587"/>
                  <a:pt x="4137553" y="12086"/>
                  <a:pt x="3880279" y="18288"/>
                </a:cubicBezTo>
                <a:cubicBezTo>
                  <a:pt x="3624533" y="32648"/>
                  <a:pt x="3467387" y="6480"/>
                  <a:pt x="3201909" y="18288"/>
                </a:cubicBezTo>
                <a:cubicBezTo>
                  <a:pt x="2918126" y="73342"/>
                  <a:pt x="2717830" y="-17156"/>
                  <a:pt x="2604943" y="18288"/>
                </a:cubicBezTo>
                <a:cubicBezTo>
                  <a:pt x="2496133" y="44525"/>
                  <a:pt x="2003915" y="18254"/>
                  <a:pt x="1845168" y="18288"/>
                </a:cubicBezTo>
                <a:cubicBezTo>
                  <a:pt x="1694518" y="14989"/>
                  <a:pt x="1344959" y="44188"/>
                  <a:pt x="1166797" y="18288"/>
                </a:cubicBezTo>
                <a:cubicBezTo>
                  <a:pt x="935925" y="69451"/>
                  <a:pt x="319712" y="-63972"/>
                  <a:pt x="0" y="18288"/>
                </a:cubicBezTo>
                <a:cubicBezTo>
                  <a:pt x="1307" y="12414"/>
                  <a:pt x="-32" y="574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40446" h="18288" fill="none" extrusionOk="0">
                        <a:moveTo>
                          <a:pt x="0" y="0"/>
                        </a:moveTo>
                        <a:cubicBezTo>
                          <a:pt x="94920" y="9103"/>
                          <a:pt x="287892" y="-4966"/>
                          <a:pt x="434157" y="0"/>
                        </a:cubicBezTo>
                        <a:cubicBezTo>
                          <a:pt x="580422" y="4966"/>
                          <a:pt x="943595" y="-14182"/>
                          <a:pt x="1193932" y="0"/>
                        </a:cubicBezTo>
                        <a:cubicBezTo>
                          <a:pt x="1444270" y="14182"/>
                          <a:pt x="1472129" y="5523"/>
                          <a:pt x="1628089" y="0"/>
                        </a:cubicBezTo>
                        <a:cubicBezTo>
                          <a:pt x="1784049" y="-5523"/>
                          <a:pt x="1962419" y="-17322"/>
                          <a:pt x="2225055" y="0"/>
                        </a:cubicBezTo>
                        <a:cubicBezTo>
                          <a:pt x="2487691" y="17322"/>
                          <a:pt x="2700681" y="1311"/>
                          <a:pt x="3066235" y="0"/>
                        </a:cubicBezTo>
                        <a:cubicBezTo>
                          <a:pt x="3431789" y="-1311"/>
                          <a:pt x="3405662" y="25081"/>
                          <a:pt x="3744605" y="0"/>
                        </a:cubicBezTo>
                        <a:cubicBezTo>
                          <a:pt x="4083548" y="-25081"/>
                          <a:pt x="4265111" y="-11945"/>
                          <a:pt x="4504380" y="0"/>
                        </a:cubicBezTo>
                        <a:cubicBezTo>
                          <a:pt x="4743649" y="11945"/>
                          <a:pt x="4860394" y="-2832"/>
                          <a:pt x="5101346" y="0"/>
                        </a:cubicBezTo>
                        <a:cubicBezTo>
                          <a:pt x="5342298" y="2832"/>
                          <a:pt x="5456387" y="23676"/>
                          <a:pt x="5779717" y="0"/>
                        </a:cubicBezTo>
                        <a:cubicBezTo>
                          <a:pt x="6103047" y="-23676"/>
                          <a:pt x="6270379" y="-37291"/>
                          <a:pt x="6620896" y="0"/>
                        </a:cubicBezTo>
                        <a:cubicBezTo>
                          <a:pt x="6971413" y="37291"/>
                          <a:pt x="6989068" y="24674"/>
                          <a:pt x="7136458" y="0"/>
                        </a:cubicBezTo>
                        <a:cubicBezTo>
                          <a:pt x="7283848" y="-24674"/>
                          <a:pt x="7752532" y="-22436"/>
                          <a:pt x="8140446" y="0"/>
                        </a:cubicBezTo>
                        <a:cubicBezTo>
                          <a:pt x="8140314" y="7702"/>
                          <a:pt x="8140234" y="13511"/>
                          <a:pt x="8140446" y="18288"/>
                        </a:cubicBezTo>
                        <a:cubicBezTo>
                          <a:pt x="7906329" y="-3043"/>
                          <a:pt x="7681180" y="27465"/>
                          <a:pt x="7543480" y="18288"/>
                        </a:cubicBezTo>
                        <a:cubicBezTo>
                          <a:pt x="7405780" y="9111"/>
                          <a:pt x="7216607" y="3660"/>
                          <a:pt x="7109323" y="18288"/>
                        </a:cubicBezTo>
                        <a:cubicBezTo>
                          <a:pt x="7002039" y="32916"/>
                          <a:pt x="6576231" y="42692"/>
                          <a:pt x="6430952" y="18288"/>
                        </a:cubicBezTo>
                        <a:cubicBezTo>
                          <a:pt x="6285673" y="-6116"/>
                          <a:pt x="6138840" y="34521"/>
                          <a:pt x="5915391" y="18288"/>
                        </a:cubicBezTo>
                        <a:cubicBezTo>
                          <a:pt x="5691942" y="2055"/>
                          <a:pt x="5459460" y="51666"/>
                          <a:pt x="5237020" y="18288"/>
                        </a:cubicBezTo>
                        <a:cubicBezTo>
                          <a:pt x="5014580" y="-15090"/>
                          <a:pt x="4747677" y="40449"/>
                          <a:pt x="4558650" y="18288"/>
                        </a:cubicBezTo>
                        <a:cubicBezTo>
                          <a:pt x="4369623" y="-3873"/>
                          <a:pt x="4146061" y="12568"/>
                          <a:pt x="3880279" y="18288"/>
                        </a:cubicBezTo>
                        <a:cubicBezTo>
                          <a:pt x="3614497" y="24008"/>
                          <a:pt x="3473808" y="-12908"/>
                          <a:pt x="3201909" y="18288"/>
                        </a:cubicBezTo>
                        <a:cubicBezTo>
                          <a:pt x="2930010" y="49484"/>
                          <a:pt x="2728175" y="-3430"/>
                          <a:pt x="2604943" y="18288"/>
                        </a:cubicBezTo>
                        <a:cubicBezTo>
                          <a:pt x="2481711" y="40006"/>
                          <a:pt x="2004334" y="26952"/>
                          <a:pt x="1845168" y="18288"/>
                        </a:cubicBezTo>
                        <a:cubicBezTo>
                          <a:pt x="1686003" y="9624"/>
                          <a:pt x="1375070" y="37580"/>
                          <a:pt x="1166797" y="18288"/>
                        </a:cubicBezTo>
                        <a:cubicBezTo>
                          <a:pt x="958524" y="-1004"/>
                          <a:pt x="342846" y="8880"/>
                          <a:pt x="0" y="18288"/>
                        </a:cubicBezTo>
                        <a:cubicBezTo>
                          <a:pt x="129" y="13298"/>
                          <a:pt x="-675" y="6857"/>
                          <a:pt x="0" y="0"/>
                        </a:cubicBezTo>
                        <a:close/>
                      </a:path>
                      <a:path w="8140446" h="18288" stroke="0" extrusionOk="0">
                        <a:moveTo>
                          <a:pt x="0" y="0"/>
                        </a:moveTo>
                        <a:cubicBezTo>
                          <a:pt x="142435" y="-24533"/>
                          <a:pt x="380026" y="17447"/>
                          <a:pt x="596966" y="0"/>
                        </a:cubicBezTo>
                        <a:cubicBezTo>
                          <a:pt x="813906" y="-17447"/>
                          <a:pt x="830530" y="13462"/>
                          <a:pt x="1031123" y="0"/>
                        </a:cubicBezTo>
                        <a:cubicBezTo>
                          <a:pt x="1231716" y="-13462"/>
                          <a:pt x="1634038" y="0"/>
                          <a:pt x="1872303" y="0"/>
                        </a:cubicBezTo>
                        <a:cubicBezTo>
                          <a:pt x="2110568" y="0"/>
                          <a:pt x="2261934" y="-25727"/>
                          <a:pt x="2469269" y="0"/>
                        </a:cubicBezTo>
                        <a:cubicBezTo>
                          <a:pt x="2676604" y="25727"/>
                          <a:pt x="2790440" y="16284"/>
                          <a:pt x="3066235" y="0"/>
                        </a:cubicBezTo>
                        <a:cubicBezTo>
                          <a:pt x="3342030" y="-16284"/>
                          <a:pt x="3685603" y="41976"/>
                          <a:pt x="3907414" y="0"/>
                        </a:cubicBezTo>
                        <a:cubicBezTo>
                          <a:pt x="4129225" y="-41976"/>
                          <a:pt x="4177416" y="-7598"/>
                          <a:pt x="4422976" y="0"/>
                        </a:cubicBezTo>
                        <a:cubicBezTo>
                          <a:pt x="4668536" y="7598"/>
                          <a:pt x="5023499" y="-28058"/>
                          <a:pt x="5264155" y="0"/>
                        </a:cubicBezTo>
                        <a:cubicBezTo>
                          <a:pt x="5504811" y="28058"/>
                          <a:pt x="5703675" y="13288"/>
                          <a:pt x="6105335" y="0"/>
                        </a:cubicBezTo>
                        <a:cubicBezTo>
                          <a:pt x="6506995" y="-13288"/>
                          <a:pt x="6455516" y="-5124"/>
                          <a:pt x="6783705" y="0"/>
                        </a:cubicBezTo>
                        <a:cubicBezTo>
                          <a:pt x="7111894" y="5124"/>
                          <a:pt x="7512856" y="10604"/>
                          <a:pt x="8140446" y="0"/>
                        </a:cubicBezTo>
                        <a:cubicBezTo>
                          <a:pt x="8140458" y="8833"/>
                          <a:pt x="8140986" y="9830"/>
                          <a:pt x="8140446" y="18288"/>
                        </a:cubicBezTo>
                        <a:cubicBezTo>
                          <a:pt x="7959314" y="3345"/>
                          <a:pt x="7870113" y="10437"/>
                          <a:pt x="7706289" y="18288"/>
                        </a:cubicBezTo>
                        <a:cubicBezTo>
                          <a:pt x="7542465" y="26139"/>
                          <a:pt x="7157940" y="17482"/>
                          <a:pt x="6865109" y="18288"/>
                        </a:cubicBezTo>
                        <a:cubicBezTo>
                          <a:pt x="6572278" y="19094"/>
                          <a:pt x="6524256" y="38051"/>
                          <a:pt x="6349548" y="18288"/>
                        </a:cubicBezTo>
                        <a:cubicBezTo>
                          <a:pt x="6174840" y="-1475"/>
                          <a:pt x="5951624" y="174"/>
                          <a:pt x="5671177" y="18288"/>
                        </a:cubicBezTo>
                        <a:cubicBezTo>
                          <a:pt x="5390730" y="36402"/>
                          <a:pt x="5222992" y="60058"/>
                          <a:pt x="4829998" y="18288"/>
                        </a:cubicBezTo>
                        <a:cubicBezTo>
                          <a:pt x="4437004" y="-23482"/>
                          <a:pt x="4344181" y="39087"/>
                          <a:pt x="4151627" y="18288"/>
                        </a:cubicBezTo>
                        <a:cubicBezTo>
                          <a:pt x="3959073" y="-2511"/>
                          <a:pt x="3886970" y="32875"/>
                          <a:pt x="3717470" y="18288"/>
                        </a:cubicBezTo>
                        <a:cubicBezTo>
                          <a:pt x="3547970" y="3701"/>
                          <a:pt x="3451521" y="31872"/>
                          <a:pt x="3201909" y="18288"/>
                        </a:cubicBezTo>
                        <a:cubicBezTo>
                          <a:pt x="2952297" y="4704"/>
                          <a:pt x="2543413" y="6029"/>
                          <a:pt x="2360729" y="18288"/>
                        </a:cubicBezTo>
                        <a:cubicBezTo>
                          <a:pt x="2178045" y="30547"/>
                          <a:pt x="1906056" y="25847"/>
                          <a:pt x="1682359" y="18288"/>
                        </a:cubicBezTo>
                        <a:cubicBezTo>
                          <a:pt x="1458662" y="10730"/>
                          <a:pt x="1330405" y="8046"/>
                          <a:pt x="1166797" y="18288"/>
                        </a:cubicBezTo>
                        <a:cubicBezTo>
                          <a:pt x="1003189" y="28530"/>
                          <a:pt x="278098" y="19533"/>
                          <a:pt x="0" y="18288"/>
                        </a:cubicBezTo>
                        <a:cubicBezTo>
                          <a:pt x="74" y="14054"/>
                          <a:pt x="-46" y="6997"/>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28650" y="1929384"/>
            <a:ext cx="7886700" cy="4251960"/>
          </a:xfrm>
        </p:spPr>
        <p:txBody>
          <a:bodyPr>
            <a:normAutofit lnSpcReduction="10000"/>
          </a:bodyPr>
          <a:lstStyle/>
          <a:p>
            <a:pPr>
              <a:lnSpc>
                <a:spcPct val="90000"/>
              </a:lnSpc>
              <a:buAutoNum type="arabicPeriod"/>
            </a:pPr>
            <a:r>
              <a:rPr lang="en-US" sz="1900" b="1" dirty="0"/>
              <a:t>What is De-</a:t>
            </a:r>
            <a:r>
              <a:rPr lang="en-US" sz="1900" b="1" dirty="0" err="1"/>
              <a:t>Institutionaliation</a:t>
            </a:r>
            <a:r>
              <a:rPr lang="en-US" sz="1900" b="1" dirty="0"/>
              <a:t> (DI)?</a:t>
            </a:r>
          </a:p>
          <a:p>
            <a:pPr>
              <a:lnSpc>
                <a:spcPct val="90000"/>
              </a:lnSpc>
              <a:buAutoNum type="arabicPeriod"/>
            </a:pPr>
            <a:r>
              <a:rPr lang="en-US" sz="1900" b="1" dirty="0"/>
              <a:t>Why de-institutionalize?</a:t>
            </a:r>
          </a:p>
          <a:p>
            <a:pPr>
              <a:lnSpc>
                <a:spcPct val="90000"/>
              </a:lnSpc>
              <a:buAutoNum type="arabicPeriod"/>
            </a:pPr>
            <a:r>
              <a:rPr lang="en-US" sz="1900" b="1" dirty="0"/>
              <a:t>Family-based Care Alternatives</a:t>
            </a:r>
          </a:p>
          <a:p>
            <a:pPr>
              <a:lnSpc>
                <a:spcPct val="90000"/>
              </a:lnSpc>
              <a:buAutoNum type="arabicPeriod"/>
            </a:pPr>
            <a:r>
              <a:rPr lang="en-US" sz="1900" b="1" dirty="0"/>
              <a:t>DI Steps/Process</a:t>
            </a:r>
          </a:p>
          <a:p>
            <a:pPr lvl="1">
              <a:lnSpc>
                <a:spcPct val="90000"/>
              </a:lnSpc>
              <a:buFont typeface="Arial" panose="020B0604020202020204" pitchFamily="34" charset="0"/>
              <a:buChar char="•"/>
            </a:pPr>
            <a:r>
              <a:rPr lang="en-US" sz="1900" b="1" dirty="0"/>
              <a:t>STEP #1</a:t>
            </a:r>
          </a:p>
          <a:p>
            <a:pPr lvl="1">
              <a:lnSpc>
                <a:spcPct val="90000"/>
              </a:lnSpc>
              <a:buFont typeface="Arial" panose="020B0604020202020204" pitchFamily="34" charset="0"/>
              <a:buChar char="•"/>
            </a:pPr>
            <a:r>
              <a:rPr lang="en-US" sz="1900" b="1" dirty="0"/>
              <a:t>STEP #2</a:t>
            </a:r>
          </a:p>
          <a:p>
            <a:pPr lvl="1">
              <a:lnSpc>
                <a:spcPct val="90000"/>
              </a:lnSpc>
              <a:buFont typeface="Arial" panose="020B0604020202020204" pitchFamily="34" charset="0"/>
              <a:buChar char="•"/>
            </a:pPr>
            <a:r>
              <a:rPr lang="en-US" sz="1900" b="1" dirty="0"/>
              <a:t>STEP #3</a:t>
            </a:r>
          </a:p>
          <a:p>
            <a:pPr lvl="1">
              <a:lnSpc>
                <a:spcPct val="90000"/>
              </a:lnSpc>
              <a:buFont typeface="Arial" panose="020B0604020202020204" pitchFamily="34" charset="0"/>
              <a:buChar char="•"/>
            </a:pPr>
            <a:r>
              <a:rPr lang="en-US" sz="1900" b="1" dirty="0"/>
              <a:t>STEP #4</a:t>
            </a:r>
          </a:p>
          <a:p>
            <a:pPr lvl="1">
              <a:lnSpc>
                <a:spcPct val="90000"/>
              </a:lnSpc>
              <a:buFont typeface="Arial" panose="020B0604020202020204" pitchFamily="34" charset="0"/>
              <a:buChar char="•"/>
            </a:pPr>
            <a:r>
              <a:rPr lang="en-US" sz="1900" b="1" dirty="0"/>
              <a:t>STEP #5</a:t>
            </a:r>
          </a:p>
          <a:p>
            <a:pPr lvl="1">
              <a:lnSpc>
                <a:spcPct val="90000"/>
              </a:lnSpc>
              <a:buFont typeface="Arial" panose="020B0604020202020204" pitchFamily="34" charset="0"/>
              <a:buChar char="•"/>
            </a:pPr>
            <a:r>
              <a:rPr lang="en-US" sz="1900" b="1" dirty="0"/>
              <a:t>STEP #6 </a:t>
            </a:r>
          </a:p>
          <a:p>
            <a:pPr lvl="1">
              <a:lnSpc>
                <a:spcPct val="90000"/>
              </a:lnSpc>
              <a:buFont typeface="Arial" panose="020B0604020202020204" pitchFamily="34" charset="0"/>
              <a:buChar char="•"/>
            </a:pPr>
            <a:r>
              <a:rPr lang="en-US" sz="1900" b="1" dirty="0"/>
              <a:t>STEP #7</a:t>
            </a:r>
          </a:p>
          <a:p>
            <a:pPr lvl="1">
              <a:lnSpc>
                <a:spcPct val="90000"/>
              </a:lnSpc>
              <a:buFont typeface="Arial" panose="020B0604020202020204" pitchFamily="34" charset="0"/>
              <a:buChar char="•"/>
            </a:pPr>
            <a:r>
              <a:rPr lang="en-US" sz="1900" b="1" dirty="0"/>
              <a:t>STEP #8</a:t>
            </a:r>
          </a:p>
          <a:p>
            <a:pPr marL="0" indent="0">
              <a:lnSpc>
                <a:spcPct val="90000"/>
              </a:lnSpc>
              <a:buNone/>
            </a:pPr>
            <a:endParaRPr lang="en-US" sz="1900" b="1" dirty="0"/>
          </a:p>
          <a:p>
            <a:pPr>
              <a:lnSpc>
                <a:spcPct val="90000"/>
              </a:lnSpc>
              <a:buAutoNum type="arabicPeriod"/>
            </a:pPr>
            <a:r>
              <a:rPr lang="en-US" sz="1900" b="1" dirty="0"/>
              <a:t>Sharing Strategies</a:t>
            </a:r>
            <a:endParaRPr lang="en-US" sz="1900" dirty="0"/>
          </a:p>
        </p:txBody>
      </p:sp>
    </p:spTree>
    <p:extLst>
      <p:ext uri="{BB962C8B-B14F-4D97-AF65-F5344CB8AC3E}">
        <p14:creationId xmlns:p14="http://schemas.microsoft.com/office/powerpoint/2010/main" val="2688676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24072" y="629268"/>
            <a:ext cx="4939868" cy="1286160"/>
          </a:xfrm>
        </p:spPr>
        <p:txBody>
          <a:bodyPr vert="horz" lIns="91440" tIns="45720" rIns="91440" bIns="45720" rtlCol="0" anchor="b">
            <a:normAutofit/>
          </a:bodyPr>
          <a:lstStyle/>
          <a:p>
            <a:pPr>
              <a:lnSpc>
                <a:spcPct val="90000"/>
              </a:lnSpc>
            </a:pPr>
            <a:r>
              <a:rPr lang="en-US" sz="2800" b="1" dirty="0"/>
              <a:t>WHAT IS DE-INSTITUTIONALISATION (DI)?</a:t>
            </a:r>
          </a:p>
        </p:txBody>
      </p:sp>
      <p:sp>
        <p:nvSpPr>
          <p:cNvPr id="3" name="Content Placeholder 2"/>
          <p:cNvSpPr>
            <a:spLocks noGrp="1"/>
          </p:cNvSpPr>
          <p:nvPr>
            <p:ph idx="1"/>
          </p:nvPr>
        </p:nvSpPr>
        <p:spPr>
          <a:xfrm>
            <a:off x="3724073" y="2438400"/>
            <a:ext cx="4939867" cy="3785419"/>
          </a:xfrm>
        </p:spPr>
        <p:txBody>
          <a:bodyPr vert="horz" lIns="91440" tIns="45720" rIns="91440" bIns="45720" rtlCol="0">
            <a:normAutofit/>
          </a:bodyPr>
          <a:lstStyle/>
          <a:p>
            <a:pPr marL="0" indent="0">
              <a:lnSpc>
                <a:spcPct val="90000"/>
              </a:lnSpc>
              <a:buNone/>
            </a:pPr>
            <a:r>
              <a:rPr lang="en-US" sz="1700" b="1" dirty="0"/>
              <a:t>Institutional Care = </a:t>
            </a:r>
            <a:r>
              <a:rPr lang="en-US" sz="1700" dirty="0"/>
              <a:t>forms of residential care without a parent/guardian catering for a number of children. </a:t>
            </a:r>
          </a:p>
          <a:p>
            <a:pPr marL="0" indent="-228600">
              <a:lnSpc>
                <a:spcPct val="90000"/>
              </a:lnSpc>
            </a:pPr>
            <a:endParaRPr lang="en-US" sz="1700" dirty="0"/>
          </a:p>
          <a:p>
            <a:pPr marL="0" indent="0">
              <a:lnSpc>
                <a:spcPct val="90000"/>
              </a:lnSpc>
              <a:buNone/>
            </a:pPr>
            <a:r>
              <a:rPr lang="en-US" sz="1700" dirty="0"/>
              <a:t>In Ghana - Residential Homes for Children (RHC) </a:t>
            </a:r>
          </a:p>
          <a:p>
            <a:pPr marL="0" indent="-228600">
              <a:lnSpc>
                <a:spcPct val="90000"/>
              </a:lnSpc>
            </a:pPr>
            <a:endParaRPr lang="en-US" sz="1700" dirty="0"/>
          </a:p>
          <a:p>
            <a:pPr marL="0" indent="0">
              <a:lnSpc>
                <a:spcPct val="90000"/>
              </a:lnSpc>
              <a:buNone/>
            </a:pPr>
            <a:r>
              <a:rPr lang="en-US" sz="1700" dirty="0"/>
              <a:t>DI is a policy-driven process to reform alternative care system by:</a:t>
            </a:r>
          </a:p>
          <a:p>
            <a:pPr indent="-228600">
              <a:lnSpc>
                <a:spcPct val="90000"/>
              </a:lnSpc>
            </a:pPr>
            <a:r>
              <a:rPr lang="en-US" sz="1700" dirty="0"/>
              <a:t>Decreasing reliance on institutional care (aka RHCs in Ghana)</a:t>
            </a:r>
          </a:p>
          <a:p>
            <a:pPr indent="-228600">
              <a:lnSpc>
                <a:spcPct val="90000"/>
              </a:lnSpc>
            </a:pPr>
            <a:r>
              <a:rPr lang="en-US" sz="1700" dirty="0"/>
              <a:t>Increasing family + community-based care options</a:t>
            </a:r>
          </a:p>
          <a:p>
            <a:pPr indent="-228600">
              <a:lnSpc>
                <a:spcPct val="90000"/>
              </a:lnSpc>
            </a:pPr>
            <a:r>
              <a:rPr lang="en-US" sz="1700" dirty="0"/>
              <a:t>Preventing family separation/new placements</a:t>
            </a:r>
          </a:p>
          <a:p>
            <a:pPr indent="-228600">
              <a:lnSpc>
                <a:spcPct val="90000"/>
              </a:lnSpc>
            </a:pPr>
            <a:r>
              <a:rPr lang="en-US" sz="1700" dirty="0"/>
              <a:t>Preparing for transition and inclusion of care leavers to alternate care / independent living</a:t>
            </a:r>
          </a:p>
        </p:txBody>
      </p:sp>
      <p:pic>
        <p:nvPicPr>
          <p:cNvPr id="5122" name="Picture 2">
            <a:extLst>
              <a:ext uri="{FF2B5EF4-FFF2-40B4-BE49-F238E27FC236}">
                <a16:creationId xmlns:a16="http://schemas.microsoft.com/office/drawing/2014/main" id="{5C561407-DDC0-41D9-B87A-6FBFAC207D7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2653" r="13635"/>
          <a:stretch/>
        </p:blipFill>
        <p:spPr bwMode="auto">
          <a:xfrm>
            <a:off x="20" y="10"/>
            <a:ext cx="3476673"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71" name="Straight Connector 7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5390D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2327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A0FDD268-7FF5-4ABA-9D0E-8AE07D31707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000" r="-1" b="-1"/>
          <a:stretch/>
        </p:blipFill>
        <p:spPr bwMode="auto">
          <a:xfrm>
            <a:off x="20" y="10"/>
            <a:ext cx="9143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2B1D4F77-A17C-43D7-B7FA-545148E4E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5619048" y="321176"/>
            <a:ext cx="3249230"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08D729-F389-4DBC-9AD5-772BAB9D19B3}"/>
              </a:ext>
            </a:extLst>
          </p:cNvPr>
          <p:cNvSpPr>
            <a:spLocks noGrp="1"/>
          </p:cNvSpPr>
          <p:nvPr>
            <p:ph type="title"/>
          </p:nvPr>
        </p:nvSpPr>
        <p:spPr>
          <a:xfrm>
            <a:off x="5811967" y="391229"/>
            <a:ext cx="2819430" cy="1344975"/>
          </a:xfrm>
        </p:spPr>
        <p:txBody>
          <a:bodyPr>
            <a:normAutofit fontScale="90000"/>
          </a:bodyPr>
          <a:lstStyle/>
          <a:p>
            <a:r>
              <a:rPr lang="en-US" sz="3200" b="1" dirty="0"/>
              <a:t>Why de-institutionalize?</a:t>
            </a:r>
          </a:p>
        </p:txBody>
      </p:sp>
      <p:sp>
        <p:nvSpPr>
          <p:cNvPr id="3" name="Content Placeholder 2">
            <a:extLst>
              <a:ext uri="{FF2B5EF4-FFF2-40B4-BE49-F238E27FC236}">
                <a16:creationId xmlns:a16="http://schemas.microsoft.com/office/drawing/2014/main" id="{48AC307D-B294-4676-908F-BC003CE64644}"/>
              </a:ext>
            </a:extLst>
          </p:cNvPr>
          <p:cNvSpPr>
            <a:spLocks noGrp="1"/>
          </p:cNvSpPr>
          <p:nvPr>
            <p:ph idx="1"/>
          </p:nvPr>
        </p:nvSpPr>
        <p:spPr>
          <a:xfrm>
            <a:off x="5807777" y="1713661"/>
            <a:ext cx="2823620" cy="4388937"/>
          </a:xfrm>
        </p:spPr>
        <p:txBody>
          <a:bodyPr>
            <a:normAutofit fontScale="92500" lnSpcReduction="20000"/>
          </a:bodyPr>
          <a:lstStyle/>
          <a:p>
            <a:pPr marL="0" indent="0">
              <a:buNone/>
            </a:pPr>
            <a:r>
              <a:rPr lang="en-US" sz="1600" dirty="0"/>
              <a:t>INTERNATIONAL</a:t>
            </a:r>
          </a:p>
          <a:p>
            <a:r>
              <a:rPr lang="en-US" sz="1600" dirty="0"/>
              <a:t>90% of children in institutions are not orphans</a:t>
            </a:r>
          </a:p>
          <a:p>
            <a:r>
              <a:rPr lang="en-US" sz="1600" dirty="0"/>
              <a:t>Evidence on detrimental effects of residential care on children</a:t>
            </a:r>
          </a:p>
          <a:p>
            <a:r>
              <a:rPr lang="en-US" sz="1600" dirty="0"/>
              <a:t>Particularly unsuitable for infants in early childhood (0-3 years)</a:t>
            </a:r>
          </a:p>
          <a:p>
            <a:r>
              <a:rPr lang="en-US" sz="1600" dirty="0"/>
              <a:t>Child’s right to family care</a:t>
            </a:r>
          </a:p>
          <a:p>
            <a:r>
              <a:rPr lang="en-US" sz="1600" dirty="0"/>
              <a:t>Violence in institutions – neglect, abuse, poor staff ratios </a:t>
            </a:r>
          </a:p>
          <a:p>
            <a:pPr marL="0" indent="0">
              <a:buNone/>
            </a:pPr>
            <a:endParaRPr lang="en-US" sz="1600" dirty="0"/>
          </a:p>
          <a:p>
            <a:pPr marL="0" indent="0">
              <a:buNone/>
            </a:pPr>
            <a:r>
              <a:rPr lang="en-US" sz="1600" dirty="0"/>
              <a:t>GHANA</a:t>
            </a:r>
          </a:p>
          <a:p>
            <a:r>
              <a:rPr lang="en-US" sz="1600" dirty="0"/>
              <a:t>2006 DSW study- 80% of children living in RHCs </a:t>
            </a:r>
            <a:r>
              <a:rPr lang="en-US" sz="1600" b="1" dirty="0"/>
              <a:t>had families </a:t>
            </a:r>
            <a:r>
              <a:rPr lang="en-US" sz="1600" dirty="0"/>
              <a:t>- could have been supported with family/ community-based care </a:t>
            </a:r>
          </a:p>
          <a:p>
            <a:r>
              <a:rPr lang="en-US" sz="1600" dirty="0"/>
              <a:t>Majority RHCs unlicensed  </a:t>
            </a:r>
          </a:p>
        </p:txBody>
      </p:sp>
    </p:spTree>
    <p:extLst>
      <p:ext uri="{BB962C8B-B14F-4D97-AF65-F5344CB8AC3E}">
        <p14:creationId xmlns:p14="http://schemas.microsoft.com/office/powerpoint/2010/main" val="825495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A0FDD268-7FF5-4ABA-9D0E-8AE07D31707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000" r="-1" b="-1"/>
          <a:stretch/>
        </p:blipFill>
        <p:spPr bwMode="auto">
          <a:xfrm>
            <a:off x="20" y="10"/>
            <a:ext cx="9143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2B1D4F77-A17C-43D7-B7FA-545148E4E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5619048" y="321176"/>
            <a:ext cx="3249230"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08D729-F389-4DBC-9AD5-772BAB9D19B3}"/>
              </a:ext>
            </a:extLst>
          </p:cNvPr>
          <p:cNvSpPr>
            <a:spLocks noGrp="1"/>
          </p:cNvSpPr>
          <p:nvPr>
            <p:ph type="title"/>
          </p:nvPr>
        </p:nvSpPr>
        <p:spPr>
          <a:xfrm>
            <a:off x="5807777" y="346228"/>
            <a:ext cx="2819430" cy="1344975"/>
          </a:xfrm>
        </p:spPr>
        <p:txBody>
          <a:bodyPr>
            <a:normAutofit fontScale="90000"/>
          </a:bodyPr>
          <a:lstStyle/>
          <a:p>
            <a:r>
              <a:rPr lang="en-US" sz="3200" b="1" dirty="0"/>
              <a:t>Family-based Care Alternatives</a:t>
            </a:r>
          </a:p>
        </p:txBody>
      </p:sp>
      <p:sp>
        <p:nvSpPr>
          <p:cNvPr id="3" name="Content Placeholder 2">
            <a:extLst>
              <a:ext uri="{FF2B5EF4-FFF2-40B4-BE49-F238E27FC236}">
                <a16:creationId xmlns:a16="http://schemas.microsoft.com/office/drawing/2014/main" id="{48AC307D-B294-4676-908F-BC003CE64644}"/>
              </a:ext>
            </a:extLst>
          </p:cNvPr>
          <p:cNvSpPr>
            <a:spLocks noGrp="1"/>
          </p:cNvSpPr>
          <p:nvPr>
            <p:ph idx="1"/>
          </p:nvPr>
        </p:nvSpPr>
        <p:spPr>
          <a:xfrm>
            <a:off x="5831853" y="1747570"/>
            <a:ext cx="2823620" cy="4119830"/>
          </a:xfrm>
        </p:spPr>
        <p:txBody>
          <a:bodyPr>
            <a:normAutofit lnSpcReduction="10000"/>
          </a:bodyPr>
          <a:lstStyle/>
          <a:p>
            <a:pPr marL="0" indent="0">
              <a:buNone/>
            </a:pPr>
            <a:r>
              <a:rPr lang="en-US" sz="2000" i="1" dirty="0"/>
              <a:t>Short-term or long-term placement of a child into a family environment, with at least one consistent caregiver.</a:t>
            </a:r>
          </a:p>
          <a:p>
            <a:pPr marL="0" indent="0" algn="ctr">
              <a:buNone/>
            </a:pPr>
            <a:endParaRPr lang="en-US" sz="2000" dirty="0"/>
          </a:p>
          <a:p>
            <a:pPr marL="0" indent="0" algn="ctr">
              <a:buNone/>
            </a:pPr>
            <a:r>
              <a:rPr lang="en-US" sz="2000" dirty="0"/>
              <a:t>Focus on placing children in biological, foster, adoptive families</a:t>
            </a:r>
          </a:p>
          <a:p>
            <a:pPr marL="0" indent="0" algn="ctr">
              <a:buNone/>
            </a:pPr>
            <a:r>
              <a:rPr lang="en-US" sz="2000" dirty="0"/>
              <a:t>+</a:t>
            </a:r>
          </a:p>
          <a:p>
            <a:pPr marL="0" indent="0" algn="ctr">
              <a:buNone/>
            </a:pPr>
            <a:r>
              <a:rPr lang="en-US" sz="2000" dirty="0"/>
              <a:t>Strengthening families to prevent separation / effective “gatekeeping”</a:t>
            </a:r>
          </a:p>
          <a:p>
            <a:pPr marL="0" indent="0">
              <a:buNone/>
            </a:pPr>
            <a:endParaRPr lang="en-US" sz="2000" dirty="0"/>
          </a:p>
        </p:txBody>
      </p:sp>
    </p:spTree>
    <p:extLst>
      <p:ext uri="{BB962C8B-B14F-4D97-AF65-F5344CB8AC3E}">
        <p14:creationId xmlns:p14="http://schemas.microsoft.com/office/powerpoint/2010/main" val="1900549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A0FDD268-7FF5-4ABA-9D0E-8AE07D31707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000" r="-1" b="-1"/>
          <a:stretch/>
        </p:blipFill>
        <p:spPr bwMode="auto">
          <a:xfrm>
            <a:off x="20" y="10"/>
            <a:ext cx="9143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2B1D4F77-A17C-43D7-B7FA-545148E4E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5619048" y="321176"/>
            <a:ext cx="3249230"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08D729-F389-4DBC-9AD5-772BAB9D19B3}"/>
              </a:ext>
            </a:extLst>
          </p:cNvPr>
          <p:cNvSpPr>
            <a:spLocks noGrp="1"/>
          </p:cNvSpPr>
          <p:nvPr>
            <p:ph type="title"/>
          </p:nvPr>
        </p:nvSpPr>
        <p:spPr>
          <a:xfrm>
            <a:off x="5833948" y="457200"/>
            <a:ext cx="2819430" cy="1344975"/>
          </a:xfrm>
        </p:spPr>
        <p:txBody>
          <a:bodyPr>
            <a:normAutofit fontScale="90000"/>
          </a:bodyPr>
          <a:lstStyle/>
          <a:p>
            <a:r>
              <a:rPr lang="en-US" sz="3200" b="1" dirty="0"/>
              <a:t>Family-based Care Alternatives</a:t>
            </a:r>
          </a:p>
        </p:txBody>
      </p:sp>
      <p:sp>
        <p:nvSpPr>
          <p:cNvPr id="3" name="Content Placeholder 2">
            <a:extLst>
              <a:ext uri="{FF2B5EF4-FFF2-40B4-BE49-F238E27FC236}">
                <a16:creationId xmlns:a16="http://schemas.microsoft.com/office/drawing/2014/main" id="{48AC307D-B294-4676-908F-BC003CE64644}"/>
              </a:ext>
            </a:extLst>
          </p:cNvPr>
          <p:cNvSpPr>
            <a:spLocks noGrp="1"/>
          </p:cNvSpPr>
          <p:nvPr>
            <p:ph idx="1"/>
          </p:nvPr>
        </p:nvSpPr>
        <p:spPr>
          <a:xfrm>
            <a:off x="5798458" y="1802174"/>
            <a:ext cx="2823620" cy="4217626"/>
          </a:xfrm>
        </p:spPr>
        <p:txBody>
          <a:bodyPr>
            <a:normAutofit fontScale="92500" lnSpcReduction="10000"/>
          </a:bodyPr>
          <a:lstStyle/>
          <a:p>
            <a:pPr marL="0" indent="0">
              <a:buNone/>
            </a:pPr>
            <a:r>
              <a:rPr lang="en-US" sz="2000" b="1" dirty="0"/>
              <a:t>Continuum of Care</a:t>
            </a:r>
          </a:p>
          <a:p>
            <a:r>
              <a:rPr lang="en-US" sz="2000" dirty="0"/>
              <a:t>Reintegration into family of origin, where possible</a:t>
            </a:r>
          </a:p>
          <a:p>
            <a:r>
              <a:rPr lang="en-US" sz="2000" dirty="0"/>
              <a:t>Reintegration of </a:t>
            </a:r>
            <a:r>
              <a:rPr lang="en-US" sz="2000" dirty="0" err="1"/>
              <a:t>CwDs</a:t>
            </a:r>
            <a:endParaRPr lang="en-US" sz="2000" dirty="0"/>
          </a:p>
          <a:p>
            <a:r>
              <a:rPr lang="en-US" sz="2000" dirty="0"/>
              <a:t>Extended family / kinship care</a:t>
            </a:r>
          </a:p>
          <a:p>
            <a:r>
              <a:rPr lang="en-US" sz="2000" dirty="0"/>
              <a:t>Foster care</a:t>
            </a:r>
          </a:p>
          <a:p>
            <a:r>
              <a:rPr lang="en-US" sz="2000" dirty="0"/>
              <a:t>Adoption</a:t>
            </a:r>
          </a:p>
          <a:p>
            <a:r>
              <a:rPr lang="en-US" sz="2000" dirty="0"/>
              <a:t>Other community-based care models</a:t>
            </a:r>
          </a:p>
          <a:p>
            <a:r>
              <a:rPr lang="en-US" sz="2000" dirty="0"/>
              <a:t>Supported independent living </a:t>
            </a:r>
            <a:endParaRPr lang="en-US" sz="1600" dirty="0"/>
          </a:p>
          <a:p>
            <a:pPr marL="0" indent="0">
              <a:buNone/>
            </a:pPr>
            <a:endParaRPr lang="en-US" sz="2000" dirty="0"/>
          </a:p>
        </p:txBody>
      </p:sp>
    </p:spTree>
    <p:extLst>
      <p:ext uri="{BB962C8B-B14F-4D97-AF65-F5344CB8AC3E}">
        <p14:creationId xmlns:p14="http://schemas.microsoft.com/office/powerpoint/2010/main" val="2166201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942CA5B-5806-470A-800D-D76AD9960991}"/>
              </a:ext>
            </a:extLst>
          </p:cNvPr>
          <p:cNvPicPr>
            <a:picLocks noChangeAspect="1"/>
          </p:cNvPicPr>
          <p:nvPr/>
        </p:nvPicPr>
        <p:blipFill>
          <a:blip r:embed="rId2"/>
          <a:stretch>
            <a:fillRect/>
          </a:stretch>
        </p:blipFill>
        <p:spPr>
          <a:xfrm>
            <a:off x="300969" y="1908857"/>
            <a:ext cx="8542062" cy="4676779"/>
          </a:xfrm>
          <a:prstGeom prst="rect">
            <a:avLst/>
          </a:prstGeom>
        </p:spPr>
      </p:pic>
      <p:cxnSp>
        <p:nvCxnSpPr>
          <p:cNvPr id="13" name="Straight Connector 12">
            <a:extLst>
              <a:ext uri="{FF2B5EF4-FFF2-40B4-BE49-F238E27FC236}">
                <a16:creationId xmlns:a16="http://schemas.microsoft.com/office/drawing/2014/main" id="{D2E961F1-4A28-4A5F-BBD4-6E400E5E6C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72357"/>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7F57BEA8-497D-4AA8-8A18-BDCD696B2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8596"/>
            <a:ext cx="9144000" cy="1735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94554" y="489439"/>
            <a:ext cx="8354891" cy="930447"/>
          </a:xfrm>
        </p:spPr>
        <p:txBody>
          <a:bodyPr vert="horz" lIns="91440" tIns="45720" rIns="91440" bIns="45720" rtlCol="0" anchor="b">
            <a:normAutofit/>
          </a:bodyPr>
          <a:lstStyle/>
          <a:p>
            <a:pPr>
              <a:lnSpc>
                <a:spcPct val="90000"/>
              </a:lnSpc>
            </a:pPr>
            <a:r>
              <a:rPr lang="en-US" sz="4700" kern="1200">
                <a:solidFill>
                  <a:schemeClr val="bg1"/>
                </a:solidFill>
                <a:latin typeface="+mj-lt"/>
                <a:ea typeface="+mj-ea"/>
                <a:cs typeface="+mj-cs"/>
              </a:rPr>
              <a:t>STEPS FOR D.I IN GHANA</a:t>
            </a:r>
          </a:p>
        </p:txBody>
      </p:sp>
      <p:cxnSp>
        <p:nvCxnSpPr>
          <p:cNvPr id="17" name="Straight Connector 16">
            <a:extLst>
              <a:ext uri="{FF2B5EF4-FFF2-40B4-BE49-F238E27FC236}">
                <a16:creationId xmlns:a16="http://schemas.microsoft.com/office/drawing/2014/main" id="{A82415D3-DDE5-4D63-8CB3-23A5EC581B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43300" y="1479733"/>
            <a:ext cx="2057400" cy="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D7193FB-6AE6-4B3B-8F89-56B55DD63B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201402"/>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4AB5622E-0FC9-44D0-83AA-5C8E8687C5BC}"/>
              </a:ext>
            </a:extLst>
          </p:cNvPr>
          <p:cNvSpPr txBox="1"/>
          <p:nvPr/>
        </p:nvSpPr>
        <p:spPr>
          <a:xfrm>
            <a:off x="300969" y="2533274"/>
            <a:ext cx="3766949" cy="923330"/>
          </a:xfrm>
          <a:prstGeom prst="rect">
            <a:avLst/>
          </a:prstGeom>
          <a:noFill/>
        </p:spPr>
        <p:txBody>
          <a:bodyPr wrap="square" rtlCol="0">
            <a:spAutoFit/>
          </a:bodyPr>
          <a:lstStyle/>
          <a:p>
            <a:pPr marL="285750" indent="-285750">
              <a:buFont typeface="Arial" panose="020B0604020202020204" pitchFamily="34" charset="0"/>
              <a:buChar char="•"/>
            </a:pPr>
            <a:r>
              <a:rPr lang="en-US" dirty="0"/>
              <a:t>Derived from international best practice</a:t>
            </a:r>
          </a:p>
          <a:p>
            <a:pPr marL="285750" indent="-285750">
              <a:buFont typeface="Arial" panose="020B0604020202020204" pitchFamily="34" charset="0"/>
              <a:buChar char="•"/>
            </a:pPr>
            <a:r>
              <a:rPr lang="en-US" dirty="0"/>
              <a:t>At the Regional and District levels </a:t>
            </a:r>
          </a:p>
        </p:txBody>
      </p:sp>
    </p:spTree>
    <p:extLst>
      <p:ext uri="{BB962C8B-B14F-4D97-AF65-F5344CB8AC3E}">
        <p14:creationId xmlns:p14="http://schemas.microsoft.com/office/powerpoint/2010/main" val="34137051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9ECD36-79D8-4DD3-84E6-922C95514772}"/>
              </a:ext>
            </a:extLst>
          </p:cNvPr>
          <p:cNvSpPr>
            <a:spLocks noGrp="1"/>
          </p:cNvSpPr>
          <p:nvPr>
            <p:ph type="title"/>
          </p:nvPr>
        </p:nvSpPr>
        <p:spPr>
          <a:xfrm>
            <a:off x="476250" y="640823"/>
            <a:ext cx="2563994" cy="5583148"/>
          </a:xfrm>
        </p:spPr>
        <p:txBody>
          <a:bodyPr anchor="ctr">
            <a:normAutofit/>
          </a:bodyPr>
          <a:lstStyle/>
          <a:p>
            <a:r>
              <a:rPr lang="en-US" sz="3300"/>
              <a:t>Step #1: Identification of RHC for DI</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44313" y="3465005"/>
            <a:ext cx="5410200" cy="13716"/>
          </a:xfrm>
          <a:custGeom>
            <a:avLst/>
            <a:gdLst>
              <a:gd name="connsiteX0" fmla="*/ 0 w 5410200"/>
              <a:gd name="connsiteY0" fmla="*/ 0 h 13716"/>
              <a:gd name="connsiteX1" fmla="*/ 568071 w 5410200"/>
              <a:gd name="connsiteY1" fmla="*/ 0 h 13716"/>
              <a:gd name="connsiteX2" fmla="*/ 1298448 w 5410200"/>
              <a:gd name="connsiteY2" fmla="*/ 0 h 13716"/>
              <a:gd name="connsiteX3" fmla="*/ 1920621 w 5410200"/>
              <a:gd name="connsiteY3" fmla="*/ 0 h 13716"/>
              <a:gd name="connsiteX4" fmla="*/ 2488692 w 5410200"/>
              <a:gd name="connsiteY4" fmla="*/ 0 h 13716"/>
              <a:gd name="connsiteX5" fmla="*/ 3219069 w 5410200"/>
              <a:gd name="connsiteY5" fmla="*/ 0 h 13716"/>
              <a:gd name="connsiteX6" fmla="*/ 3895344 w 5410200"/>
              <a:gd name="connsiteY6" fmla="*/ 0 h 13716"/>
              <a:gd name="connsiteX7" fmla="*/ 4571619 w 5410200"/>
              <a:gd name="connsiteY7" fmla="*/ 0 h 13716"/>
              <a:gd name="connsiteX8" fmla="*/ 5410200 w 5410200"/>
              <a:gd name="connsiteY8" fmla="*/ 0 h 13716"/>
              <a:gd name="connsiteX9" fmla="*/ 5410200 w 5410200"/>
              <a:gd name="connsiteY9" fmla="*/ 13716 h 13716"/>
              <a:gd name="connsiteX10" fmla="*/ 4842129 w 5410200"/>
              <a:gd name="connsiteY10" fmla="*/ 13716 h 13716"/>
              <a:gd name="connsiteX11" fmla="*/ 4328160 w 5410200"/>
              <a:gd name="connsiteY11" fmla="*/ 13716 h 13716"/>
              <a:gd name="connsiteX12" fmla="*/ 3597783 w 5410200"/>
              <a:gd name="connsiteY12" fmla="*/ 13716 h 13716"/>
              <a:gd name="connsiteX13" fmla="*/ 3029712 w 5410200"/>
              <a:gd name="connsiteY13" fmla="*/ 13716 h 13716"/>
              <a:gd name="connsiteX14" fmla="*/ 2299335 w 5410200"/>
              <a:gd name="connsiteY14" fmla="*/ 13716 h 13716"/>
              <a:gd name="connsiteX15" fmla="*/ 1514856 w 5410200"/>
              <a:gd name="connsiteY15" fmla="*/ 13716 h 13716"/>
              <a:gd name="connsiteX16" fmla="*/ 892683 w 5410200"/>
              <a:gd name="connsiteY16" fmla="*/ 13716 h 13716"/>
              <a:gd name="connsiteX17" fmla="*/ 0 w 5410200"/>
              <a:gd name="connsiteY17" fmla="*/ 13716 h 13716"/>
              <a:gd name="connsiteX18" fmla="*/ 0 w 5410200"/>
              <a:gd name="connsiteY18" fmla="*/ 0 h 13716"/>
              <a:gd name="connsiteX0" fmla="*/ 0 w 5410200"/>
              <a:gd name="connsiteY0" fmla="*/ 0 h 13716"/>
              <a:gd name="connsiteX1" fmla="*/ 622173 w 5410200"/>
              <a:gd name="connsiteY1" fmla="*/ 0 h 13716"/>
              <a:gd name="connsiteX2" fmla="*/ 1136142 w 5410200"/>
              <a:gd name="connsiteY2" fmla="*/ 0 h 13716"/>
              <a:gd name="connsiteX3" fmla="*/ 1920621 w 5410200"/>
              <a:gd name="connsiteY3" fmla="*/ 0 h 13716"/>
              <a:gd name="connsiteX4" fmla="*/ 2542794 w 5410200"/>
              <a:gd name="connsiteY4" fmla="*/ 0 h 13716"/>
              <a:gd name="connsiteX5" fmla="*/ 3164967 w 5410200"/>
              <a:gd name="connsiteY5" fmla="*/ 0 h 13716"/>
              <a:gd name="connsiteX6" fmla="*/ 3949446 w 5410200"/>
              <a:gd name="connsiteY6" fmla="*/ 0 h 13716"/>
              <a:gd name="connsiteX7" fmla="*/ 4517517 w 5410200"/>
              <a:gd name="connsiteY7" fmla="*/ 0 h 13716"/>
              <a:gd name="connsiteX8" fmla="*/ 5410200 w 5410200"/>
              <a:gd name="connsiteY8" fmla="*/ 0 h 13716"/>
              <a:gd name="connsiteX9" fmla="*/ 5410200 w 5410200"/>
              <a:gd name="connsiteY9" fmla="*/ 13716 h 13716"/>
              <a:gd name="connsiteX10" fmla="*/ 4842129 w 5410200"/>
              <a:gd name="connsiteY10" fmla="*/ 13716 h 13716"/>
              <a:gd name="connsiteX11" fmla="*/ 4165854 w 5410200"/>
              <a:gd name="connsiteY11" fmla="*/ 13716 h 13716"/>
              <a:gd name="connsiteX12" fmla="*/ 3543681 w 5410200"/>
              <a:gd name="connsiteY12" fmla="*/ 13716 h 13716"/>
              <a:gd name="connsiteX13" fmla="*/ 2759202 w 5410200"/>
              <a:gd name="connsiteY13" fmla="*/ 13716 h 13716"/>
              <a:gd name="connsiteX14" fmla="*/ 1974723 w 5410200"/>
              <a:gd name="connsiteY14" fmla="*/ 13716 h 13716"/>
              <a:gd name="connsiteX15" fmla="*/ 1406652 w 5410200"/>
              <a:gd name="connsiteY15" fmla="*/ 13716 h 13716"/>
              <a:gd name="connsiteX16" fmla="*/ 730377 w 5410200"/>
              <a:gd name="connsiteY16" fmla="*/ 13716 h 13716"/>
              <a:gd name="connsiteX17" fmla="*/ 0 w 5410200"/>
              <a:gd name="connsiteY17" fmla="*/ 13716 h 13716"/>
              <a:gd name="connsiteX18" fmla="*/ 0 w 5410200"/>
              <a:gd name="connsiteY18"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3716" fill="none" extrusionOk="0">
                <a:moveTo>
                  <a:pt x="0" y="0"/>
                </a:moveTo>
                <a:cubicBezTo>
                  <a:pt x="176940" y="8795"/>
                  <a:pt x="295530" y="-3818"/>
                  <a:pt x="568071" y="0"/>
                </a:cubicBezTo>
                <a:cubicBezTo>
                  <a:pt x="821049" y="-7814"/>
                  <a:pt x="977778" y="-9274"/>
                  <a:pt x="1298448" y="0"/>
                </a:cubicBezTo>
                <a:cubicBezTo>
                  <a:pt x="1590381" y="13044"/>
                  <a:pt x="1630605" y="-28"/>
                  <a:pt x="1920621" y="0"/>
                </a:cubicBezTo>
                <a:cubicBezTo>
                  <a:pt x="2206035" y="10386"/>
                  <a:pt x="2357755" y="-28028"/>
                  <a:pt x="2488692" y="0"/>
                </a:cubicBezTo>
                <a:cubicBezTo>
                  <a:pt x="2633521" y="25625"/>
                  <a:pt x="3022777" y="-45440"/>
                  <a:pt x="3219069" y="0"/>
                </a:cubicBezTo>
                <a:cubicBezTo>
                  <a:pt x="3460337" y="63290"/>
                  <a:pt x="3645640" y="26494"/>
                  <a:pt x="3895344" y="0"/>
                </a:cubicBezTo>
                <a:cubicBezTo>
                  <a:pt x="4126339" y="-535"/>
                  <a:pt x="4382665" y="-55222"/>
                  <a:pt x="4571619" y="0"/>
                </a:cubicBezTo>
                <a:cubicBezTo>
                  <a:pt x="4776405" y="-816"/>
                  <a:pt x="5201098" y="-43036"/>
                  <a:pt x="5410200" y="0"/>
                </a:cubicBezTo>
                <a:cubicBezTo>
                  <a:pt x="5409052" y="2649"/>
                  <a:pt x="5410186" y="9063"/>
                  <a:pt x="5410200" y="13716"/>
                </a:cubicBezTo>
                <a:cubicBezTo>
                  <a:pt x="5133704" y="5182"/>
                  <a:pt x="5123444" y="31477"/>
                  <a:pt x="4842129" y="13716"/>
                </a:cubicBezTo>
                <a:cubicBezTo>
                  <a:pt x="4568650" y="-219"/>
                  <a:pt x="4447390" y="8221"/>
                  <a:pt x="4328160" y="13716"/>
                </a:cubicBezTo>
                <a:cubicBezTo>
                  <a:pt x="4227436" y="28078"/>
                  <a:pt x="3754725" y="-2253"/>
                  <a:pt x="3597783" y="13716"/>
                </a:cubicBezTo>
                <a:cubicBezTo>
                  <a:pt x="3459353" y="10223"/>
                  <a:pt x="3317740" y="47315"/>
                  <a:pt x="3029712" y="13716"/>
                </a:cubicBezTo>
                <a:cubicBezTo>
                  <a:pt x="2766446" y="5245"/>
                  <a:pt x="2645518" y="35922"/>
                  <a:pt x="2299335" y="13716"/>
                </a:cubicBezTo>
                <a:cubicBezTo>
                  <a:pt x="1977844" y="23735"/>
                  <a:pt x="1781583" y="-1801"/>
                  <a:pt x="1514856" y="13716"/>
                </a:cubicBezTo>
                <a:cubicBezTo>
                  <a:pt x="1212648" y="18781"/>
                  <a:pt x="1087880" y="-4407"/>
                  <a:pt x="892683" y="13716"/>
                </a:cubicBezTo>
                <a:cubicBezTo>
                  <a:pt x="745769" y="11772"/>
                  <a:pt x="183254" y="-32062"/>
                  <a:pt x="0" y="13716"/>
                </a:cubicBezTo>
                <a:cubicBezTo>
                  <a:pt x="-907" y="9799"/>
                  <a:pt x="-75" y="7151"/>
                  <a:pt x="0" y="0"/>
                </a:cubicBezTo>
                <a:close/>
              </a:path>
              <a:path w="5410200" h="13716" stroke="0" extrusionOk="0">
                <a:moveTo>
                  <a:pt x="0" y="0"/>
                </a:moveTo>
                <a:cubicBezTo>
                  <a:pt x="269468" y="-22806"/>
                  <a:pt x="392563" y="4840"/>
                  <a:pt x="622173" y="0"/>
                </a:cubicBezTo>
                <a:cubicBezTo>
                  <a:pt x="884216" y="-2196"/>
                  <a:pt x="1034637" y="7784"/>
                  <a:pt x="1136142" y="0"/>
                </a:cubicBezTo>
                <a:cubicBezTo>
                  <a:pt x="1204956" y="5920"/>
                  <a:pt x="1559779" y="-61408"/>
                  <a:pt x="1920621" y="0"/>
                </a:cubicBezTo>
                <a:cubicBezTo>
                  <a:pt x="2280250" y="-18581"/>
                  <a:pt x="2372470" y="4128"/>
                  <a:pt x="2542794" y="0"/>
                </a:cubicBezTo>
                <a:cubicBezTo>
                  <a:pt x="2688150" y="-17189"/>
                  <a:pt x="2885478" y="-51412"/>
                  <a:pt x="3164967" y="0"/>
                </a:cubicBezTo>
                <a:cubicBezTo>
                  <a:pt x="3470933" y="16143"/>
                  <a:pt x="3588003" y="-4313"/>
                  <a:pt x="3949446" y="0"/>
                </a:cubicBezTo>
                <a:cubicBezTo>
                  <a:pt x="4331172" y="1470"/>
                  <a:pt x="4289286" y="5331"/>
                  <a:pt x="4517517" y="0"/>
                </a:cubicBezTo>
                <a:cubicBezTo>
                  <a:pt x="4736577" y="41911"/>
                  <a:pt x="5141868" y="443"/>
                  <a:pt x="5410200" y="0"/>
                </a:cubicBezTo>
                <a:cubicBezTo>
                  <a:pt x="5410845" y="2936"/>
                  <a:pt x="5409877" y="9829"/>
                  <a:pt x="5410200" y="13716"/>
                </a:cubicBezTo>
                <a:cubicBezTo>
                  <a:pt x="5130880" y="48304"/>
                  <a:pt x="5008082" y="-27188"/>
                  <a:pt x="4842129" y="13716"/>
                </a:cubicBezTo>
                <a:cubicBezTo>
                  <a:pt x="4629232" y="38478"/>
                  <a:pt x="4430159" y="43872"/>
                  <a:pt x="4165854" y="13716"/>
                </a:cubicBezTo>
                <a:cubicBezTo>
                  <a:pt x="3880517" y="17026"/>
                  <a:pt x="3820863" y="-12209"/>
                  <a:pt x="3543681" y="13716"/>
                </a:cubicBezTo>
                <a:cubicBezTo>
                  <a:pt x="3267577" y="39687"/>
                  <a:pt x="3047131" y="-8774"/>
                  <a:pt x="2759202" y="13716"/>
                </a:cubicBezTo>
                <a:cubicBezTo>
                  <a:pt x="2418778" y="17929"/>
                  <a:pt x="2206820" y="-35095"/>
                  <a:pt x="1974723" y="13716"/>
                </a:cubicBezTo>
                <a:cubicBezTo>
                  <a:pt x="1740429" y="35710"/>
                  <a:pt x="1599301" y="34493"/>
                  <a:pt x="1406652" y="13716"/>
                </a:cubicBezTo>
                <a:cubicBezTo>
                  <a:pt x="1196601" y="3966"/>
                  <a:pt x="938578" y="38717"/>
                  <a:pt x="730377" y="13716"/>
                </a:cubicBezTo>
                <a:cubicBezTo>
                  <a:pt x="524173" y="26651"/>
                  <a:pt x="336004" y="-17469"/>
                  <a:pt x="0" y="13716"/>
                </a:cubicBezTo>
                <a:cubicBezTo>
                  <a:pt x="-377" y="9245"/>
                  <a:pt x="1157" y="3819"/>
                  <a:pt x="0" y="0"/>
                </a:cubicBezTo>
                <a:close/>
              </a:path>
              <a:path w="5410200" h="13716" fill="none" stroke="0" extrusionOk="0">
                <a:moveTo>
                  <a:pt x="0" y="0"/>
                </a:moveTo>
                <a:cubicBezTo>
                  <a:pt x="148438" y="-27720"/>
                  <a:pt x="315263" y="-14841"/>
                  <a:pt x="568071" y="0"/>
                </a:cubicBezTo>
                <a:cubicBezTo>
                  <a:pt x="840209" y="21288"/>
                  <a:pt x="982180" y="-6281"/>
                  <a:pt x="1298448" y="0"/>
                </a:cubicBezTo>
                <a:cubicBezTo>
                  <a:pt x="1577021" y="13763"/>
                  <a:pt x="1630910" y="1060"/>
                  <a:pt x="1920621" y="0"/>
                </a:cubicBezTo>
                <a:cubicBezTo>
                  <a:pt x="2200928" y="-1340"/>
                  <a:pt x="2382869" y="-10369"/>
                  <a:pt x="2488692" y="0"/>
                </a:cubicBezTo>
                <a:cubicBezTo>
                  <a:pt x="2620356" y="20061"/>
                  <a:pt x="3042766" y="-74691"/>
                  <a:pt x="3219069" y="0"/>
                </a:cubicBezTo>
                <a:cubicBezTo>
                  <a:pt x="3395755" y="31704"/>
                  <a:pt x="3646717" y="33546"/>
                  <a:pt x="3895344" y="0"/>
                </a:cubicBezTo>
                <a:cubicBezTo>
                  <a:pt x="4131847" y="-43416"/>
                  <a:pt x="4371681" y="11418"/>
                  <a:pt x="4571619" y="0"/>
                </a:cubicBezTo>
                <a:cubicBezTo>
                  <a:pt x="4799447" y="47677"/>
                  <a:pt x="5212547" y="1562"/>
                  <a:pt x="5410200" y="0"/>
                </a:cubicBezTo>
                <a:cubicBezTo>
                  <a:pt x="5408905" y="2744"/>
                  <a:pt x="5410401" y="9950"/>
                  <a:pt x="5410200" y="13716"/>
                </a:cubicBezTo>
                <a:cubicBezTo>
                  <a:pt x="5139576" y="2947"/>
                  <a:pt x="5122299" y="33775"/>
                  <a:pt x="4842129" y="13716"/>
                </a:cubicBezTo>
                <a:cubicBezTo>
                  <a:pt x="4566356" y="6655"/>
                  <a:pt x="4456854" y="15426"/>
                  <a:pt x="4328160" y="13716"/>
                </a:cubicBezTo>
                <a:cubicBezTo>
                  <a:pt x="4234703" y="-822"/>
                  <a:pt x="3768176" y="-16062"/>
                  <a:pt x="3597783" y="13716"/>
                </a:cubicBezTo>
                <a:cubicBezTo>
                  <a:pt x="3430303" y="10148"/>
                  <a:pt x="3287506" y="20215"/>
                  <a:pt x="3029712" y="13716"/>
                </a:cubicBezTo>
                <a:cubicBezTo>
                  <a:pt x="2742636" y="-2421"/>
                  <a:pt x="2637847" y="18109"/>
                  <a:pt x="2299335" y="13716"/>
                </a:cubicBezTo>
                <a:cubicBezTo>
                  <a:pt x="1959433" y="-7861"/>
                  <a:pt x="1779456" y="37101"/>
                  <a:pt x="1514856" y="13716"/>
                </a:cubicBezTo>
                <a:cubicBezTo>
                  <a:pt x="1212431" y="31797"/>
                  <a:pt x="1086601" y="7282"/>
                  <a:pt x="892683" y="13716"/>
                </a:cubicBezTo>
                <a:cubicBezTo>
                  <a:pt x="721500" y="45800"/>
                  <a:pt x="194249" y="-29802"/>
                  <a:pt x="0" y="13716"/>
                </a:cubicBezTo>
                <a:cubicBezTo>
                  <a:pt x="-508" y="9800"/>
                  <a:pt x="-280" y="682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custGeom>
                    <a:avLst/>
                    <a:gdLst>
                      <a:gd name="connsiteX0" fmla="*/ 0 w 5410200"/>
                      <a:gd name="connsiteY0" fmla="*/ 0 h 13716"/>
                      <a:gd name="connsiteX1" fmla="*/ 568071 w 5410200"/>
                      <a:gd name="connsiteY1" fmla="*/ 0 h 13716"/>
                      <a:gd name="connsiteX2" fmla="*/ 1298448 w 5410200"/>
                      <a:gd name="connsiteY2" fmla="*/ 0 h 13716"/>
                      <a:gd name="connsiteX3" fmla="*/ 1920621 w 5410200"/>
                      <a:gd name="connsiteY3" fmla="*/ 0 h 13716"/>
                      <a:gd name="connsiteX4" fmla="*/ 2488692 w 5410200"/>
                      <a:gd name="connsiteY4" fmla="*/ 0 h 13716"/>
                      <a:gd name="connsiteX5" fmla="*/ 3219069 w 5410200"/>
                      <a:gd name="connsiteY5" fmla="*/ 0 h 13716"/>
                      <a:gd name="connsiteX6" fmla="*/ 3895344 w 5410200"/>
                      <a:gd name="connsiteY6" fmla="*/ 0 h 13716"/>
                      <a:gd name="connsiteX7" fmla="*/ 4571619 w 5410200"/>
                      <a:gd name="connsiteY7" fmla="*/ 0 h 13716"/>
                      <a:gd name="connsiteX8" fmla="*/ 5410200 w 5410200"/>
                      <a:gd name="connsiteY8" fmla="*/ 0 h 13716"/>
                      <a:gd name="connsiteX9" fmla="*/ 5410200 w 5410200"/>
                      <a:gd name="connsiteY9" fmla="*/ 13716 h 13716"/>
                      <a:gd name="connsiteX10" fmla="*/ 4842129 w 5410200"/>
                      <a:gd name="connsiteY10" fmla="*/ 13716 h 13716"/>
                      <a:gd name="connsiteX11" fmla="*/ 4328160 w 5410200"/>
                      <a:gd name="connsiteY11" fmla="*/ 13716 h 13716"/>
                      <a:gd name="connsiteX12" fmla="*/ 3597783 w 5410200"/>
                      <a:gd name="connsiteY12" fmla="*/ 13716 h 13716"/>
                      <a:gd name="connsiteX13" fmla="*/ 3029712 w 5410200"/>
                      <a:gd name="connsiteY13" fmla="*/ 13716 h 13716"/>
                      <a:gd name="connsiteX14" fmla="*/ 2299335 w 5410200"/>
                      <a:gd name="connsiteY14" fmla="*/ 13716 h 13716"/>
                      <a:gd name="connsiteX15" fmla="*/ 1514856 w 5410200"/>
                      <a:gd name="connsiteY15" fmla="*/ 13716 h 13716"/>
                      <a:gd name="connsiteX16" fmla="*/ 892683 w 5410200"/>
                      <a:gd name="connsiteY16" fmla="*/ 13716 h 13716"/>
                      <a:gd name="connsiteX17" fmla="*/ 0 w 5410200"/>
                      <a:gd name="connsiteY17" fmla="*/ 13716 h 13716"/>
                      <a:gd name="connsiteX18" fmla="*/ 0 w 5410200"/>
                      <a:gd name="connsiteY18"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Content Placeholder 2">
            <a:extLst>
              <a:ext uri="{FF2B5EF4-FFF2-40B4-BE49-F238E27FC236}">
                <a16:creationId xmlns:a16="http://schemas.microsoft.com/office/drawing/2014/main" id="{8C6C10D0-C25C-4982-B91E-A779293C61D6}"/>
              </a:ext>
            </a:extLst>
          </p:cNvPr>
          <p:cNvGraphicFramePr>
            <a:graphicFrameLocks noGrp="1"/>
          </p:cNvGraphicFramePr>
          <p:nvPr>
            <p:ph idx="1"/>
            <p:extLst>
              <p:ext uri="{D42A27DB-BD31-4B8C-83A1-F6EECF244321}">
                <p14:modId xmlns:p14="http://schemas.microsoft.com/office/powerpoint/2010/main" val="1154905784"/>
              </p:ext>
            </p:extLst>
          </p:nvPr>
        </p:nvGraphicFramePr>
        <p:xfrm>
          <a:off x="3486013" y="640822"/>
          <a:ext cx="5175384"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61612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0" name="Rectangle 79">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9ECD36-79D8-4DD3-84E6-922C95514772}"/>
              </a:ext>
            </a:extLst>
          </p:cNvPr>
          <p:cNvSpPr>
            <a:spLocks noGrp="1"/>
          </p:cNvSpPr>
          <p:nvPr>
            <p:ph type="title"/>
          </p:nvPr>
        </p:nvSpPr>
        <p:spPr>
          <a:xfrm>
            <a:off x="630936" y="548640"/>
            <a:ext cx="2700645" cy="5431536"/>
          </a:xfrm>
        </p:spPr>
        <p:txBody>
          <a:bodyPr>
            <a:normAutofit/>
          </a:bodyPr>
          <a:lstStyle/>
          <a:p>
            <a:r>
              <a:rPr lang="en-US" sz="3600" dirty="0"/>
              <a:t>Step #1: Identification of RHC for DI</a:t>
            </a:r>
          </a:p>
        </p:txBody>
      </p:sp>
      <p:sp>
        <p:nvSpPr>
          <p:cNvPr id="82"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347917" y="3261001"/>
            <a:ext cx="4480560" cy="13716"/>
          </a:xfrm>
          <a:custGeom>
            <a:avLst/>
            <a:gdLst>
              <a:gd name="connsiteX0" fmla="*/ 0 w 4480560"/>
              <a:gd name="connsiteY0" fmla="*/ 0 h 13716"/>
              <a:gd name="connsiteX1" fmla="*/ 595274 w 4480560"/>
              <a:gd name="connsiteY1" fmla="*/ 0 h 13716"/>
              <a:gd name="connsiteX2" fmla="*/ 1100938 w 4480560"/>
              <a:gd name="connsiteY2" fmla="*/ 0 h 13716"/>
              <a:gd name="connsiteX3" fmla="*/ 1651406 w 4480560"/>
              <a:gd name="connsiteY3" fmla="*/ 0 h 13716"/>
              <a:gd name="connsiteX4" fmla="*/ 2336292 w 4480560"/>
              <a:gd name="connsiteY4" fmla="*/ 0 h 13716"/>
              <a:gd name="connsiteX5" fmla="*/ 2931566 w 4480560"/>
              <a:gd name="connsiteY5" fmla="*/ 0 h 13716"/>
              <a:gd name="connsiteX6" fmla="*/ 3482035 w 4480560"/>
              <a:gd name="connsiteY6" fmla="*/ 0 h 13716"/>
              <a:gd name="connsiteX7" fmla="*/ 4480560 w 4480560"/>
              <a:gd name="connsiteY7" fmla="*/ 0 h 13716"/>
              <a:gd name="connsiteX8" fmla="*/ 4480560 w 4480560"/>
              <a:gd name="connsiteY8" fmla="*/ 13716 h 13716"/>
              <a:gd name="connsiteX9" fmla="*/ 3840480 w 4480560"/>
              <a:gd name="connsiteY9" fmla="*/ 13716 h 13716"/>
              <a:gd name="connsiteX10" fmla="*/ 3290011 w 4480560"/>
              <a:gd name="connsiteY10" fmla="*/ 13716 h 13716"/>
              <a:gd name="connsiteX11" fmla="*/ 2560320 w 4480560"/>
              <a:gd name="connsiteY11" fmla="*/ 13716 h 13716"/>
              <a:gd name="connsiteX12" fmla="*/ 1965046 w 4480560"/>
              <a:gd name="connsiteY12" fmla="*/ 13716 h 13716"/>
              <a:gd name="connsiteX13" fmla="*/ 1459382 w 4480560"/>
              <a:gd name="connsiteY13" fmla="*/ 13716 h 13716"/>
              <a:gd name="connsiteX14" fmla="*/ 774497 w 4480560"/>
              <a:gd name="connsiteY14" fmla="*/ 13716 h 13716"/>
              <a:gd name="connsiteX15" fmla="*/ 0 w 4480560"/>
              <a:gd name="connsiteY15" fmla="*/ 13716 h 13716"/>
              <a:gd name="connsiteX16" fmla="*/ 0 w 4480560"/>
              <a:gd name="connsiteY16" fmla="*/ 0 h 13716"/>
              <a:gd name="connsiteX0" fmla="*/ 0 w 4480560"/>
              <a:gd name="connsiteY0" fmla="*/ 0 h 13716"/>
              <a:gd name="connsiteX1" fmla="*/ 595274 w 4480560"/>
              <a:gd name="connsiteY1" fmla="*/ 0 h 13716"/>
              <a:gd name="connsiteX2" fmla="*/ 1100938 w 4480560"/>
              <a:gd name="connsiteY2" fmla="*/ 0 h 13716"/>
              <a:gd name="connsiteX3" fmla="*/ 1830629 w 4480560"/>
              <a:gd name="connsiteY3" fmla="*/ 0 h 13716"/>
              <a:gd name="connsiteX4" fmla="*/ 2425903 w 4480560"/>
              <a:gd name="connsiteY4" fmla="*/ 0 h 13716"/>
              <a:gd name="connsiteX5" fmla="*/ 3021178 w 4480560"/>
              <a:gd name="connsiteY5" fmla="*/ 0 h 13716"/>
              <a:gd name="connsiteX6" fmla="*/ 3750869 w 4480560"/>
              <a:gd name="connsiteY6" fmla="*/ 0 h 13716"/>
              <a:gd name="connsiteX7" fmla="*/ 4480560 w 4480560"/>
              <a:gd name="connsiteY7" fmla="*/ 0 h 13716"/>
              <a:gd name="connsiteX8" fmla="*/ 4480560 w 4480560"/>
              <a:gd name="connsiteY8" fmla="*/ 13716 h 13716"/>
              <a:gd name="connsiteX9" fmla="*/ 3930091 w 4480560"/>
              <a:gd name="connsiteY9" fmla="*/ 13716 h 13716"/>
              <a:gd name="connsiteX10" fmla="*/ 3290011 w 4480560"/>
              <a:gd name="connsiteY10" fmla="*/ 13716 h 13716"/>
              <a:gd name="connsiteX11" fmla="*/ 2649931 w 4480560"/>
              <a:gd name="connsiteY11" fmla="*/ 13716 h 13716"/>
              <a:gd name="connsiteX12" fmla="*/ 2054657 w 4480560"/>
              <a:gd name="connsiteY12" fmla="*/ 13716 h 13716"/>
              <a:gd name="connsiteX13" fmla="*/ 1324966 w 4480560"/>
              <a:gd name="connsiteY13" fmla="*/ 13716 h 13716"/>
              <a:gd name="connsiteX14" fmla="*/ 595274 w 4480560"/>
              <a:gd name="connsiteY14" fmla="*/ 13716 h 13716"/>
              <a:gd name="connsiteX15" fmla="*/ 0 w 4480560"/>
              <a:gd name="connsiteY15" fmla="*/ 13716 h 13716"/>
              <a:gd name="connsiteX16" fmla="*/ 0 w 4480560"/>
              <a:gd name="connsiteY16"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3716" fill="none" extrusionOk="0">
                <a:moveTo>
                  <a:pt x="0" y="0"/>
                </a:moveTo>
                <a:cubicBezTo>
                  <a:pt x="267574" y="14606"/>
                  <a:pt x="338605" y="-40"/>
                  <a:pt x="595274" y="0"/>
                </a:cubicBezTo>
                <a:cubicBezTo>
                  <a:pt x="856171" y="-2198"/>
                  <a:pt x="863435" y="-13333"/>
                  <a:pt x="1100938" y="0"/>
                </a:cubicBezTo>
                <a:cubicBezTo>
                  <a:pt x="1340270" y="17713"/>
                  <a:pt x="1418448" y="-18893"/>
                  <a:pt x="1651406" y="0"/>
                </a:cubicBezTo>
                <a:cubicBezTo>
                  <a:pt x="1875387" y="1627"/>
                  <a:pt x="2153037" y="22688"/>
                  <a:pt x="2336292" y="0"/>
                </a:cubicBezTo>
                <a:cubicBezTo>
                  <a:pt x="2522206" y="-4211"/>
                  <a:pt x="2718333" y="34959"/>
                  <a:pt x="2931566" y="0"/>
                </a:cubicBezTo>
                <a:cubicBezTo>
                  <a:pt x="3137043" y="-17106"/>
                  <a:pt x="3304331" y="1415"/>
                  <a:pt x="3482035" y="0"/>
                </a:cubicBezTo>
                <a:cubicBezTo>
                  <a:pt x="3649837" y="-24078"/>
                  <a:pt x="4010577" y="-51921"/>
                  <a:pt x="4480560" y="0"/>
                </a:cubicBezTo>
                <a:cubicBezTo>
                  <a:pt x="4480642" y="3611"/>
                  <a:pt x="4480510" y="9346"/>
                  <a:pt x="4480560" y="13716"/>
                </a:cubicBezTo>
                <a:cubicBezTo>
                  <a:pt x="4305601" y="36948"/>
                  <a:pt x="4025154" y="21890"/>
                  <a:pt x="3840480" y="13716"/>
                </a:cubicBezTo>
                <a:cubicBezTo>
                  <a:pt x="3668919" y="-16903"/>
                  <a:pt x="3556555" y="-17246"/>
                  <a:pt x="3290011" y="13716"/>
                </a:cubicBezTo>
                <a:cubicBezTo>
                  <a:pt x="2991827" y="13600"/>
                  <a:pt x="2862038" y="-27094"/>
                  <a:pt x="2560320" y="13716"/>
                </a:cubicBezTo>
                <a:cubicBezTo>
                  <a:pt x="2273396" y="32804"/>
                  <a:pt x="2159701" y="35426"/>
                  <a:pt x="1965046" y="13716"/>
                </a:cubicBezTo>
                <a:cubicBezTo>
                  <a:pt x="1785994" y="24616"/>
                  <a:pt x="1686680" y="47748"/>
                  <a:pt x="1459382" y="13716"/>
                </a:cubicBezTo>
                <a:cubicBezTo>
                  <a:pt x="1260610" y="398"/>
                  <a:pt x="913962" y="26960"/>
                  <a:pt x="774497" y="13716"/>
                </a:cubicBezTo>
                <a:cubicBezTo>
                  <a:pt x="689426" y="-2719"/>
                  <a:pt x="378264" y="1751"/>
                  <a:pt x="0" y="13716"/>
                </a:cubicBezTo>
                <a:cubicBezTo>
                  <a:pt x="-173" y="8371"/>
                  <a:pt x="-387" y="6213"/>
                  <a:pt x="0" y="0"/>
                </a:cubicBezTo>
                <a:close/>
              </a:path>
              <a:path w="4480560" h="13716" stroke="0" extrusionOk="0">
                <a:moveTo>
                  <a:pt x="0" y="0"/>
                </a:moveTo>
                <a:cubicBezTo>
                  <a:pt x="290844" y="5546"/>
                  <a:pt x="318443" y="10543"/>
                  <a:pt x="595274" y="0"/>
                </a:cubicBezTo>
                <a:cubicBezTo>
                  <a:pt x="862223" y="-10630"/>
                  <a:pt x="1008164" y="-6970"/>
                  <a:pt x="1100938" y="0"/>
                </a:cubicBezTo>
                <a:cubicBezTo>
                  <a:pt x="1231751" y="-9052"/>
                  <a:pt x="1563421" y="-55931"/>
                  <a:pt x="1830629" y="0"/>
                </a:cubicBezTo>
                <a:cubicBezTo>
                  <a:pt x="2081843" y="38764"/>
                  <a:pt x="2181743" y="16966"/>
                  <a:pt x="2425903" y="0"/>
                </a:cubicBezTo>
                <a:cubicBezTo>
                  <a:pt x="2657412" y="-20059"/>
                  <a:pt x="2795431" y="8423"/>
                  <a:pt x="3021178" y="0"/>
                </a:cubicBezTo>
                <a:cubicBezTo>
                  <a:pt x="3275119" y="-4749"/>
                  <a:pt x="3480943" y="2522"/>
                  <a:pt x="3750869" y="0"/>
                </a:cubicBezTo>
                <a:cubicBezTo>
                  <a:pt x="4005211" y="16055"/>
                  <a:pt x="4302144" y="-2969"/>
                  <a:pt x="4480560" y="0"/>
                </a:cubicBezTo>
                <a:cubicBezTo>
                  <a:pt x="4480397" y="3458"/>
                  <a:pt x="4481383" y="8632"/>
                  <a:pt x="4480560" y="13716"/>
                </a:cubicBezTo>
                <a:cubicBezTo>
                  <a:pt x="4261480" y="-10003"/>
                  <a:pt x="4206199" y="28529"/>
                  <a:pt x="3930091" y="13716"/>
                </a:cubicBezTo>
                <a:cubicBezTo>
                  <a:pt x="3666932" y="-15474"/>
                  <a:pt x="3493645" y="14804"/>
                  <a:pt x="3290011" y="13716"/>
                </a:cubicBezTo>
                <a:cubicBezTo>
                  <a:pt x="3137078" y="-41032"/>
                  <a:pt x="2894690" y="-17948"/>
                  <a:pt x="2649931" y="13716"/>
                </a:cubicBezTo>
                <a:cubicBezTo>
                  <a:pt x="2413020" y="21294"/>
                  <a:pt x="2225991" y="-10559"/>
                  <a:pt x="2054657" y="13716"/>
                </a:cubicBezTo>
                <a:cubicBezTo>
                  <a:pt x="1886877" y="37541"/>
                  <a:pt x="1548763" y="45390"/>
                  <a:pt x="1324966" y="13716"/>
                </a:cubicBezTo>
                <a:cubicBezTo>
                  <a:pt x="1040995" y="1897"/>
                  <a:pt x="786929" y="-17655"/>
                  <a:pt x="595274" y="13716"/>
                </a:cubicBezTo>
                <a:cubicBezTo>
                  <a:pt x="371401" y="32831"/>
                  <a:pt x="168483" y="23167"/>
                  <a:pt x="0" y="13716"/>
                </a:cubicBezTo>
                <a:cubicBezTo>
                  <a:pt x="-740" y="8467"/>
                  <a:pt x="-279" y="4434"/>
                  <a:pt x="0" y="0"/>
                </a:cubicBezTo>
                <a:close/>
              </a:path>
              <a:path w="4480560" h="13716" fill="none" stroke="0" extrusionOk="0">
                <a:moveTo>
                  <a:pt x="0" y="0"/>
                </a:moveTo>
                <a:cubicBezTo>
                  <a:pt x="254633" y="596"/>
                  <a:pt x="318854" y="8353"/>
                  <a:pt x="595274" y="0"/>
                </a:cubicBezTo>
                <a:cubicBezTo>
                  <a:pt x="857042" y="-2503"/>
                  <a:pt x="863005" y="-13327"/>
                  <a:pt x="1100938" y="0"/>
                </a:cubicBezTo>
                <a:cubicBezTo>
                  <a:pt x="1322315" y="28736"/>
                  <a:pt x="1429801" y="-15572"/>
                  <a:pt x="1651406" y="0"/>
                </a:cubicBezTo>
                <a:cubicBezTo>
                  <a:pt x="1861310" y="20479"/>
                  <a:pt x="2199002" y="36173"/>
                  <a:pt x="2336292" y="0"/>
                </a:cubicBezTo>
                <a:cubicBezTo>
                  <a:pt x="2504451" y="-23230"/>
                  <a:pt x="2735943" y="-3451"/>
                  <a:pt x="2931566" y="0"/>
                </a:cubicBezTo>
                <a:cubicBezTo>
                  <a:pt x="3109081" y="-33272"/>
                  <a:pt x="3310374" y="39503"/>
                  <a:pt x="3482035" y="0"/>
                </a:cubicBezTo>
                <a:cubicBezTo>
                  <a:pt x="3630968" y="-117346"/>
                  <a:pt x="3975789" y="30358"/>
                  <a:pt x="4480560" y="0"/>
                </a:cubicBezTo>
                <a:cubicBezTo>
                  <a:pt x="4480546" y="3532"/>
                  <a:pt x="4481771" y="9530"/>
                  <a:pt x="4480560" y="13716"/>
                </a:cubicBezTo>
                <a:cubicBezTo>
                  <a:pt x="4299745" y="8025"/>
                  <a:pt x="4055484" y="54224"/>
                  <a:pt x="3840480" y="13716"/>
                </a:cubicBezTo>
                <a:cubicBezTo>
                  <a:pt x="3665362" y="14404"/>
                  <a:pt x="3548412" y="6532"/>
                  <a:pt x="3290011" y="13716"/>
                </a:cubicBezTo>
                <a:cubicBezTo>
                  <a:pt x="3037450" y="36923"/>
                  <a:pt x="2862123" y="43167"/>
                  <a:pt x="2560320" y="13716"/>
                </a:cubicBezTo>
                <a:cubicBezTo>
                  <a:pt x="2308793" y="7156"/>
                  <a:pt x="2153402" y="-25971"/>
                  <a:pt x="1965046" y="13716"/>
                </a:cubicBezTo>
                <a:cubicBezTo>
                  <a:pt x="1778601" y="25944"/>
                  <a:pt x="1672011" y="23840"/>
                  <a:pt x="1459382" y="13716"/>
                </a:cubicBezTo>
                <a:cubicBezTo>
                  <a:pt x="1212351" y="-9856"/>
                  <a:pt x="906131" y="12859"/>
                  <a:pt x="774497" y="13716"/>
                </a:cubicBezTo>
                <a:cubicBezTo>
                  <a:pt x="636671" y="-47283"/>
                  <a:pt x="331670" y="1705"/>
                  <a:pt x="0" y="13716"/>
                </a:cubicBezTo>
                <a:cubicBezTo>
                  <a:pt x="-561" y="8546"/>
                  <a:pt x="-377" y="614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custGeom>
                    <a:avLst/>
                    <a:gdLst>
                      <a:gd name="connsiteX0" fmla="*/ 0 w 4480560"/>
                      <a:gd name="connsiteY0" fmla="*/ 0 h 13716"/>
                      <a:gd name="connsiteX1" fmla="*/ 595274 w 4480560"/>
                      <a:gd name="connsiteY1" fmla="*/ 0 h 13716"/>
                      <a:gd name="connsiteX2" fmla="*/ 1100938 w 4480560"/>
                      <a:gd name="connsiteY2" fmla="*/ 0 h 13716"/>
                      <a:gd name="connsiteX3" fmla="*/ 1651406 w 4480560"/>
                      <a:gd name="connsiteY3" fmla="*/ 0 h 13716"/>
                      <a:gd name="connsiteX4" fmla="*/ 2336292 w 4480560"/>
                      <a:gd name="connsiteY4" fmla="*/ 0 h 13716"/>
                      <a:gd name="connsiteX5" fmla="*/ 2931566 w 4480560"/>
                      <a:gd name="connsiteY5" fmla="*/ 0 h 13716"/>
                      <a:gd name="connsiteX6" fmla="*/ 3482035 w 4480560"/>
                      <a:gd name="connsiteY6" fmla="*/ 0 h 13716"/>
                      <a:gd name="connsiteX7" fmla="*/ 4480560 w 4480560"/>
                      <a:gd name="connsiteY7" fmla="*/ 0 h 13716"/>
                      <a:gd name="connsiteX8" fmla="*/ 4480560 w 4480560"/>
                      <a:gd name="connsiteY8" fmla="*/ 13716 h 13716"/>
                      <a:gd name="connsiteX9" fmla="*/ 3840480 w 4480560"/>
                      <a:gd name="connsiteY9" fmla="*/ 13716 h 13716"/>
                      <a:gd name="connsiteX10" fmla="*/ 3290011 w 4480560"/>
                      <a:gd name="connsiteY10" fmla="*/ 13716 h 13716"/>
                      <a:gd name="connsiteX11" fmla="*/ 2560320 w 4480560"/>
                      <a:gd name="connsiteY11" fmla="*/ 13716 h 13716"/>
                      <a:gd name="connsiteX12" fmla="*/ 1965046 w 4480560"/>
                      <a:gd name="connsiteY12" fmla="*/ 13716 h 13716"/>
                      <a:gd name="connsiteX13" fmla="*/ 1459382 w 4480560"/>
                      <a:gd name="connsiteY13" fmla="*/ 13716 h 13716"/>
                      <a:gd name="connsiteX14" fmla="*/ 774497 w 4480560"/>
                      <a:gd name="connsiteY14" fmla="*/ 13716 h 13716"/>
                      <a:gd name="connsiteX15" fmla="*/ 0 w 4480560"/>
                      <a:gd name="connsiteY15" fmla="*/ 13716 h 13716"/>
                      <a:gd name="connsiteX16" fmla="*/ 0 w 4480560"/>
                      <a:gd name="connsiteY16"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3716"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273" y="3379"/>
                          <a:pt x="4480768" y="9289"/>
                          <a:pt x="4480560" y="13716"/>
                        </a:cubicBezTo>
                        <a:cubicBezTo>
                          <a:pt x="4314132" y="10352"/>
                          <a:pt x="4028383" y="32060"/>
                          <a:pt x="3840480" y="13716"/>
                        </a:cubicBezTo>
                        <a:cubicBezTo>
                          <a:pt x="3652577" y="-4628"/>
                          <a:pt x="3547615" y="-1724"/>
                          <a:pt x="3290011" y="13716"/>
                        </a:cubicBezTo>
                        <a:cubicBezTo>
                          <a:pt x="3032407" y="29156"/>
                          <a:pt x="2830268" y="4147"/>
                          <a:pt x="2560320" y="13716"/>
                        </a:cubicBezTo>
                        <a:cubicBezTo>
                          <a:pt x="2290372" y="23285"/>
                          <a:pt x="2147422" y="2156"/>
                          <a:pt x="1965046" y="13716"/>
                        </a:cubicBezTo>
                        <a:cubicBezTo>
                          <a:pt x="1782670" y="25276"/>
                          <a:pt x="1689791" y="36108"/>
                          <a:pt x="1459382" y="13716"/>
                        </a:cubicBezTo>
                        <a:cubicBezTo>
                          <a:pt x="1228973" y="-8676"/>
                          <a:pt x="915486" y="31929"/>
                          <a:pt x="774497" y="13716"/>
                        </a:cubicBezTo>
                        <a:cubicBezTo>
                          <a:pt x="633508" y="-4497"/>
                          <a:pt x="361442" y="-15679"/>
                          <a:pt x="0" y="13716"/>
                        </a:cubicBezTo>
                        <a:cubicBezTo>
                          <a:pt x="-362" y="8190"/>
                          <a:pt x="-434" y="6098"/>
                          <a:pt x="0" y="0"/>
                        </a:cubicBezTo>
                        <a:close/>
                      </a:path>
                      <a:path w="4480560" h="13716"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0360" y="3832"/>
                          <a:pt x="4481152" y="9314"/>
                          <a:pt x="4480560" y="13716"/>
                        </a:cubicBezTo>
                        <a:cubicBezTo>
                          <a:pt x="4279652" y="-11422"/>
                          <a:pt x="4200762" y="36994"/>
                          <a:pt x="3930091" y="13716"/>
                        </a:cubicBezTo>
                        <a:cubicBezTo>
                          <a:pt x="3659420" y="-9562"/>
                          <a:pt x="3456052" y="17722"/>
                          <a:pt x="3290011" y="13716"/>
                        </a:cubicBezTo>
                        <a:cubicBezTo>
                          <a:pt x="3123970" y="9710"/>
                          <a:pt x="2882392" y="28246"/>
                          <a:pt x="2649931" y="13716"/>
                        </a:cubicBezTo>
                        <a:cubicBezTo>
                          <a:pt x="2417470" y="-814"/>
                          <a:pt x="2238426" y="2765"/>
                          <a:pt x="2054657" y="13716"/>
                        </a:cubicBezTo>
                        <a:cubicBezTo>
                          <a:pt x="1870888" y="24667"/>
                          <a:pt x="1566368" y="40468"/>
                          <a:pt x="1324966" y="13716"/>
                        </a:cubicBezTo>
                        <a:cubicBezTo>
                          <a:pt x="1083564" y="-13036"/>
                          <a:pt x="787410" y="6374"/>
                          <a:pt x="595274" y="13716"/>
                        </a:cubicBezTo>
                        <a:cubicBezTo>
                          <a:pt x="403138" y="21058"/>
                          <a:pt x="169622" y="5927"/>
                          <a:pt x="0" y="13716"/>
                        </a:cubicBezTo>
                        <a:cubicBezTo>
                          <a:pt x="-475" y="8699"/>
                          <a:pt x="-565" y="4408"/>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6C55D54-D717-402C-AD4E-11B7D91AA696}"/>
              </a:ext>
            </a:extLst>
          </p:cNvPr>
          <p:cNvSpPr>
            <a:spLocks noGrp="1"/>
          </p:cNvSpPr>
          <p:nvPr>
            <p:ph idx="1"/>
          </p:nvPr>
        </p:nvSpPr>
        <p:spPr>
          <a:xfrm>
            <a:off x="3844813" y="552091"/>
            <a:ext cx="4668251" cy="5431536"/>
          </a:xfrm>
        </p:spPr>
        <p:txBody>
          <a:bodyPr anchor="ctr">
            <a:normAutofit/>
          </a:bodyPr>
          <a:lstStyle/>
          <a:p>
            <a:pPr marL="0" lvl="0" indent="0">
              <a:buNone/>
            </a:pPr>
            <a:r>
              <a:rPr lang="en-US" sz="1900" b="1" dirty="0"/>
              <a:t>Awareness raising among key stakeholders is key.</a:t>
            </a:r>
          </a:p>
          <a:p>
            <a:pPr lvl="0"/>
            <a:r>
              <a:rPr lang="en-US" sz="1900" dirty="0"/>
              <a:t>At Community, RHC and national level</a:t>
            </a:r>
          </a:p>
          <a:p>
            <a:pPr lvl="0"/>
            <a:r>
              <a:rPr lang="en-US" sz="1900" dirty="0"/>
              <a:t>To understand stakeholder attitudes towards institutional care</a:t>
            </a:r>
          </a:p>
          <a:p>
            <a:pPr lvl="0"/>
            <a:r>
              <a:rPr lang="en-US" sz="1900" dirty="0"/>
              <a:t>What are initiatives from the community/local partners?</a:t>
            </a:r>
          </a:p>
          <a:p>
            <a:pPr marL="0" indent="0">
              <a:buNone/>
            </a:pPr>
            <a:endParaRPr lang="en-US" sz="1900" dirty="0"/>
          </a:p>
        </p:txBody>
      </p:sp>
    </p:spTree>
    <p:extLst>
      <p:ext uri="{BB962C8B-B14F-4D97-AF65-F5344CB8AC3E}">
        <p14:creationId xmlns:p14="http://schemas.microsoft.com/office/powerpoint/2010/main" val="1471014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7A57295-2710-4920-B99A-4D1FA03A62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8067929-4D33-4306-9E2F-67C49CDDB5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0050" y="465745"/>
            <a:ext cx="8343900" cy="5639435"/>
          </a:xfrm>
          <a:prstGeom prst="rect">
            <a:avLst/>
          </a:prstGeom>
          <a:solidFill>
            <a:schemeClr val="tx1">
              <a:alpha val="9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9ECD36-79D8-4DD3-84E6-922C95514772}"/>
              </a:ext>
            </a:extLst>
          </p:cNvPr>
          <p:cNvSpPr>
            <a:spLocks noGrp="1"/>
          </p:cNvSpPr>
          <p:nvPr>
            <p:ph type="title"/>
          </p:nvPr>
        </p:nvSpPr>
        <p:spPr>
          <a:xfrm>
            <a:off x="628650" y="894027"/>
            <a:ext cx="2620771" cy="4782873"/>
          </a:xfrm>
        </p:spPr>
        <p:txBody>
          <a:bodyPr vert="horz" lIns="91440" tIns="45720" rIns="91440" bIns="45720" rtlCol="0" anchor="ctr">
            <a:normAutofit/>
          </a:bodyPr>
          <a:lstStyle/>
          <a:p>
            <a:pPr algn="r">
              <a:lnSpc>
                <a:spcPct val="90000"/>
              </a:lnSpc>
            </a:pPr>
            <a:r>
              <a:rPr lang="en-US" kern="1200" dirty="0">
                <a:solidFill>
                  <a:schemeClr val="bg1"/>
                </a:solidFill>
                <a:latin typeface="+mj-lt"/>
                <a:ea typeface="+mj-ea"/>
                <a:cs typeface="+mj-cs"/>
              </a:rPr>
              <a:t>Step #2: Plan to Manage DI Process</a:t>
            </a:r>
          </a:p>
        </p:txBody>
      </p:sp>
      <p:cxnSp>
        <p:nvCxnSpPr>
          <p:cNvPr id="14" name="Straight Connector 13">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sp>
        <p:nvSpPr>
          <p:cNvPr id="5" name="Content Placeholder 2">
            <a:extLst>
              <a:ext uri="{FF2B5EF4-FFF2-40B4-BE49-F238E27FC236}">
                <a16:creationId xmlns:a16="http://schemas.microsoft.com/office/drawing/2014/main" id="{EB35F681-FFB0-4DE7-89F4-6617F96F4067}"/>
              </a:ext>
            </a:extLst>
          </p:cNvPr>
          <p:cNvSpPr txBox="1">
            <a:spLocks/>
          </p:cNvSpPr>
          <p:nvPr/>
        </p:nvSpPr>
        <p:spPr>
          <a:xfrm>
            <a:off x="3732024" y="894027"/>
            <a:ext cx="4783326" cy="4782873"/>
          </a:xfrm>
          <a:prstGeom prst="rect">
            <a:avLst/>
          </a:prstGeom>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indent="-228600">
              <a:lnSpc>
                <a:spcPct val="90000"/>
              </a:lnSpc>
            </a:pPr>
            <a:r>
              <a:rPr lang="en-US" sz="2100" dirty="0">
                <a:solidFill>
                  <a:schemeClr val="bg1"/>
                </a:solidFill>
              </a:rPr>
              <a:t>Set up a Steering Committee to ensure collaborative, multi-stakeholder DI response</a:t>
            </a:r>
          </a:p>
          <a:p>
            <a:pPr lvl="1" indent="-228600">
              <a:lnSpc>
                <a:spcPct val="90000"/>
              </a:lnSpc>
              <a:buFont typeface="Arial" panose="020B0604020202020204" pitchFamily="34" charset="0"/>
              <a:buChar char="•"/>
            </a:pPr>
            <a:r>
              <a:rPr lang="en-US" sz="2100" dirty="0">
                <a:solidFill>
                  <a:schemeClr val="bg1"/>
                </a:solidFill>
              </a:rPr>
              <a:t>Membership: DSWCD, SP agencies, DOVVSU, CHRAJ, GPS, GES, local councils, NGO/CSO partners, donors, private sector, legal advisors, accountants</a:t>
            </a:r>
          </a:p>
          <a:p>
            <a:pPr lvl="1" indent="-228600">
              <a:lnSpc>
                <a:spcPct val="90000"/>
              </a:lnSpc>
              <a:buFont typeface="Arial" panose="020B0604020202020204" pitchFamily="34" charset="0"/>
              <a:buChar char="•"/>
            </a:pPr>
            <a:r>
              <a:rPr lang="en-US" sz="2100" dirty="0">
                <a:solidFill>
                  <a:schemeClr val="bg1"/>
                </a:solidFill>
              </a:rPr>
              <a:t>Collaboration = added resources </a:t>
            </a:r>
          </a:p>
          <a:p>
            <a:pPr indent="-228600">
              <a:lnSpc>
                <a:spcPct val="90000"/>
              </a:lnSpc>
            </a:pPr>
            <a:r>
              <a:rPr lang="en-US" sz="2100" dirty="0">
                <a:solidFill>
                  <a:schemeClr val="bg1"/>
                </a:solidFill>
              </a:rPr>
              <a:t>Project management team to oversee practical implementation of DI plan</a:t>
            </a:r>
          </a:p>
          <a:p>
            <a:pPr lvl="1" indent="-228600">
              <a:lnSpc>
                <a:spcPct val="90000"/>
              </a:lnSpc>
              <a:buFont typeface="Arial" panose="020B0604020202020204" pitchFamily="34" charset="0"/>
              <a:buChar char="•"/>
            </a:pPr>
            <a:r>
              <a:rPr lang="en-US" sz="2100" dirty="0">
                <a:solidFill>
                  <a:schemeClr val="bg1"/>
                </a:solidFill>
              </a:rPr>
              <a:t>Membership: case manager, Regional &amp; District DSW members, RHC member and psychologist, accountant, administrator </a:t>
            </a:r>
          </a:p>
        </p:txBody>
      </p:sp>
    </p:spTree>
    <p:extLst>
      <p:ext uri="{BB962C8B-B14F-4D97-AF65-F5344CB8AC3E}">
        <p14:creationId xmlns:p14="http://schemas.microsoft.com/office/powerpoint/2010/main" val="1582059373"/>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7A57295-2710-4920-B99A-4D1FA03A62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8067929-4D33-4306-9E2F-67C49CDDB5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0050" y="465745"/>
            <a:ext cx="8343900" cy="5639435"/>
          </a:xfrm>
          <a:prstGeom prst="rect">
            <a:avLst/>
          </a:prstGeom>
          <a:solidFill>
            <a:schemeClr val="tx1">
              <a:alpha val="9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96857CEA-45B2-4421-9EDA-D34E0C454C60}"/>
              </a:ext>
            </a:extLst>
          </p:cNvPr>
          <p:cNvSpPr>
            <a:spLocks noGrp="1"/>
          </p:cNvSpPr>
          <p:nvPr>
            <p:ph type="title"/>
          </p:nvPr>
        </p:nvSpPr>
        <p:spPr>
          <a:xfrm>
            <a:off x="628650" y="894027"/>
            <a:ext cx="2620771" cy="4782873"/>
          </a:xfrm>
        </p:spPr>
        <p:txBody>
          <a:bodyPr vert="horz" lIns="91440" tIns="45720" rIns="91440" bIns="45720" rtlCol="0" anchor="ctr">
            <a:normAutofit/>
          </a:bodyPr>
          <a:lstStyle/>
          <a:p>
            <a:pPr algn="r">
              <a:lnSpc>
                <a:spcPct val="90000"/>
              </a:lnSpc>
            </a:pPr>
            <a:r>
              <a:rPr lang="en-US" kern="1200">
                <a:solidFill>
                  <a:schemeClr val="bg1"/>
                </a:solidFill>
                <a:latin typeface="+mj-lt"/>
                <a:ea typeface="+mj-ea"/>
                <a:cs typeface="+mj-cs"/>
              </a:rPr>
              <a:t>General DI Strategy</a:t>
            </a:r>
          </a:p>
        </p:txBody>
      </p:sp>
      <p:cxnSp>
        <p:nvCxnSpPr>
          <p:cNvPr id="15" name="Straight Connector 14">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F9794B4-29DD-4642-9F83-1C9F453BFE83}"/>
              </a:ext>
            </a:extLst>
          </p:cNvPr>
          <p:cNvSpPr>
            <a:spLocks noGrp="1"/>
          </p:cNvSpPr>
          <p:nvPr>
            <p:ph idx="4294967295"/>
          </p:nvPr>
        </p:nvSpPr>
        <p:spPr>
          <a:xfrm>
            <a:off x="3249421" y="894027"/>
            <a:ext cx="5361179" cy="4782873"/>
          </a:xfrm>
        </p:spPr>
        <p:txBody>
          <a:bodyPr vert="horz" lIns="91440" tIns="45720" rIns="91440" bIns="45720" rtlCol="0" anchor="ctr">
            <a:normAutofit/>
          </a:bodyPr>
          <a:lstStyle/>
          <a:p>
            <a:pPr lvl="1" indent="-228600">
              <a:lnSpc>
                <a:spcPct val="90000"/>
              </a:lnSpc>
              <a:buFont typeface="Arial" panose="020B0604020202020204" pitchFamily="34" charset="0"/>
              <a:buChar char="•"/>
            </a:pPr>
            <a:r>
              <a:rPr lang="en-US" sz="1800" b="1" dirty="0">
                <a:solidFill>
                  <a:schemeClr val="bg1"/>
                </a:solidFill>
              </a:rPr>
              <a:t>Family reunification + Closure/Transformation</a:t>
            </a:r>
            <a:r>
              <a:rPr lang="en-US" sz="1800" dirty="0">
                <a:solidFill>
                  <a:schemeClr val="bg1"/>
                </a:solidFill>
              </a:rPr>
              <a:t> of RHCs for other service provision:</a:t>
            </a:r>
          </a:p>
          <a:p>
            <a:pPr lvl="2">
              <a:lnSpc>
                <a:spcPct val="90000"/>
              </a:lnSpc>
            </a:pPr>
            <a:r>
              <a:rPr lang="en-US" sz="1800" dirty="0">
                <a:solidFill>
                  <a:schemeClr val="bg1"/>
                </a:solidFill>
              </a:rPr>
              <a:t>Catering for children with special needs</a:t>
            </a:r>
          </a:p>
          <a:p>
            <a:pPr lvl="2">
              <a:lnSpc>
                <a:spcPct val="90000"/>
              </a:lnSpc>
            </a:pPr>
            <a:r>
              <a:rPr lang="en-US" sz="1800" dirty="0">
                <a:solidFill>
                  <a:schemeClr val="bg1"/>
                </a:solidFill>
              </a:rPr>
              <a:t>Develop roadmap to place children aged 0-3 years in kinship/formal foster care.</a:t>
            </a:r>
          </a:p>
          <a:p>
            <a:pPr lvl="2">
              <a:lnSpc>
                <a:spcPct val="90000"/>
              </a:lnSpc>
            </a:pPr>
            <a:r>
              <a:rPr lang="en-US" sz="1800" dirty="0">
                <a:solidFill>
                  <a:schemeClr val="bg1"/>
                </a:solidFill>
              </a:rPr>
              <a:t>Transformation of long-term care into short term care facilities</a:t>
            </a:r>
          </a:p>
          <a:p>
            <a:pPr lvl="1" indent="-228600">
              <a:lnSpc>
                <a:spcPct val="90000"/>
              </a:lnSpc>
              <a:buFont typeface="Arial" panose="020B0604020202020204" pitchFamily="34" charset="0"/>
              <a:buChar char="•"/>
            </a:pPr>
            <a:r>
              <a:rPr lang="en-US" sz="1800" dirty="0">
                <a:solidFill>
                  <a:schemeClr val="bg1"/>
                </a:solidFill>
              </a:rPr>
              <a:t>Overall emphasis on reducing size to </a:t>
            </a:r>
            <a:r>
              <a:rPr lang="en-US" sz="1800" b="1" dirty="0">
                <a:solidFill>
                  <a:schemeClr val="bg1"/>
                </a:solidFill>
              </a:rPr>
              <a:t>30 children</a:t>
            </a:r>
            <a:r>
              <a:rPr lang="en-US" sz="1800" dirty="0">
                <a:solidFill>
                  <a:schemeClr val="bg1"/>
                </a:solidFill>
              </a:rPr>
              <a:t> as per standard</a:t>
            </a:r>
          </a:p>
          <a:p>
            <a:pPr lvl="1" indent="-228600">
              <a:lnSpc>
                <a:spcPct val="90000"/>
              </a:lnSpc>
              <a:buFont typeface="Arial" panose="020B0604020202020204" pitchFamily="34" charset="0"/>
              <a:buChar char="•"/>
            </a:pPr>
            <a:r>
              <a:rPr lang="en-US" sz="1800" dirty="0">
                <a:solidFill>
                  <a:schemeClr val="bg1"/>
                </a:solidFill>
              </a:rPr>
              <a:t>Regions with high concentrations of RHCs – </a:t>
            </a:r>
            <a:r>
              <a:rPr lang="en-US" sz="1800" b="1" dirty="0">
                <a:solidFill>
                  <a:schemeClr val="bg1"/>
                </a:solidFill>
              </a:rPr>
              <a:t>prevent</a:t>
            </a:r>
            <a:r>
              <a:rPr lang="en-US" sz="1800" dirty="0">
                <a:solidFill>
                  <a:schemeClr val="bg1"/>
                </a:solidFill>
              </a:rPr>
              <a:t> new RHCs, </a:t>
            </a:r>
            <a:r>
              <a:rPr lang="en-US" sz="1800" b="1" dirty="0">
                <a:solidFill>
                  <a:schemeClr val="bg1"/>
                </a:solidFill>
              </a:rPr>
              <a:t>prioritize</a:t>
            </a:r>
            <a:r>
              <a:rPr lang="en-US" sz="1800" dirty="0">
                <a:solidFill>
                  <a:schemeClr val="bg1"/>
                </a:solidFill>
              </a:rPr>
              <a:t> closure, </a:t>
            </a:r>
            <a:r>
              <a:rPr lang="en-US" sz="1800" b="1" dirty="0">
                <a:solidFill>
                  <a:schemeClr val="bg1"/>
                </a:solidFill>
              </a:rPr>
              <a:t>strengthen</a:t>
            </a:r>
            <a:r>
              <a:rPr lang="en-US" sz="1800" dirty="0">
                <a:solidFill>
                  <a:schemeClr val="bg1"/>
                </a:solidFill>
              </a:rPr>
              <a:t> alternate care services </a:t>
            </a:r>
          </a:p>
          <a:p>
            <a:pPr lvl="1" indent="-228600">
              <a:lnSpc>
                <a:spcPct val="90000"/>
              </a:lnSpc>
              <a:buFont typeface="Arial" panose="020B0604020202020204" pitchFamily="34" charset="0"/>
              <a:buChar char="•"/>
            </a:pPr>
            <a:r>
              <a:rPr lang="en-US" sz="1800" dirty="0">
                <a:solidFill>
                  <a:schemeClr val="bg1"/>
                </a:solidFill>
              </a:rPr>
              <a:t>DSWO to support </a:t>
            </a:r>
            <a:r>
              <a:rPr lang="en-US" sz="1800" b="1" dirty="0">
                <a:solidFill>
                  <a:schemeClr val="bg1"/>
                </a:solidFill>
              </a:rPr>
              <a:t>case management </a:t>
            </a:r>
            <a:r>
              <a:rPr lang="en-US" sz="1800" dirty="0">
                <a:solidFill>
                  <a:schemeClr val="bg1"/>
                </a:solidFill>
              </a:rPr>
              <a:t>process</a:t>
            </a:r>
          </a:p>
        </p:txBody>
      </p:sp>
    </p:spTree>
    <p:extLst>
      <p:ext uri="{BB962C8B-B14F-4D97-AF65-F5344CB8AC3E}">
        <p14:creationId xmlns:p14="http://schemas.microsoft.com/office/powerpoint/2010/main" val="3856427877"/>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ECD36-79D8-4DD3-84E6-922C95514772}"/>
              </a:ext>
            </a:extLst>
          </p:cNvPr>
          <p:cNvSpPr>
            <a:spLocks noGrp="1"/>
          </p:cNvSpPr>
          <p:nvPr>
            <p:ph type="title"/>
          </p:nvPr>
        </p:nvSpPr>
        <p:spPr>
          <a:xfrm>
            <a:off x="3724072" y="629268"/>
            <a:ext cx="4939868" cy="1286160"/>
          </a:xfrm>
        </p:spPr>
        <p:txBody>
          <a:bodyPr anchor="b">
            <a:normAutofit/>
          </a:bodyPr>
          <a:lstStyle/>
          <a:p>
            <a:pPr>
              <a:lnSpc>
                <a:spcPct val="90000"/>
              </a:lnSpc>
            </a:pPr>
            <a:r>
              <a:rPr lang="en-US" sz="3400"/>
              <a:t>Step #3: Prepare and move Children to new placement </a:t>
            </a:r>
          </a:p>
        </p:txBody>
      </p:sp>
      <p:sp>
        <p:nvSpPr>
          <p:cNvPr id="3" name="Content Placeholder 2">
            <a:extLst>
              <a:ext uri="{FF2B5EF4-FFF2-40B4-BE49-F238E27FC236}">
                <a16:creationId xmlns:a16="http://schemas.microsoft.com/office/drawing/2014/main" id="{7F9794B4-29DD-4642-9F83-1C9F453BFE83}"/>
              </a:ext>
            </a:extLst>
          </p:cNvPr>
          <p:cNvSpPr>
            <a:spLocks noGrp="1"/>
          </p:cNvSpPr>
          <p:nvPr>
            <p:ph idx="1"/>
          </p:nvPr>
        </p:nvSpPr>
        <p:spPr>
          <a:xfrm>
            <a:off x="3724073" y="2310633"/>
            <a:ext cx="4939867" cy="4267196"/>
          </a:xfrm>
        </p:spPr>
        <p:txBody>
          <a:bodyPr>
            <a:normAutofit/>
          </a:bodyPr>
          <a:lstStyle/>
          <a:p>
            <a:r>
              <a:rPr lang="en-US" sz="1700" dirty="0"/>
              <a:t>Most important and complex aspect </a:t>
            </a:r>
          </a:p>
          <a:p>
            <a:r>
              <a:rPr lang="en-US" sz="1700" dirty="0"/>
              <a:t>Child-centered case work – to prepare child, and minimize trauma </a:t>
            </a:r>
          </a:p>
          <a:p>
            <a:pPr lvl="1"/>
            <a:r>
              <a:rPr lang="en-US" sz="1300" dirty="0"/>
              <a:t>Conduct Child assessment </a:t>
            </a:r>
          </a:p>
          <a:p>
            <a:pPr lvl="1"/>
            <a:r>
              <a:rPr lang="en-US" sz="1300" dirty="0"/>
              <a:t>Conduct Family Tracing and/or Family Assessment </a:t>
            </a:r>
          </a:p>
          <a:p>
            <a:pPr lvl="1"/>
            <a:r>
              <a:rPr lang="en-US" sz="1300" dirty="0"/>
              <a:t>Plan for alternative care if needed</a:t>
            </a:r>
          </a:p>
          <a:p>
            <a:r>
              <a:rPr lang="en-US" sz="1800" dirty="0"/>
              <a:t>Official placement decided by relevant authorities</a:t>
            </a:r>
            <a:endParaRPr lang="en-US" sz="1700" dirty="0"/>
          </a:p>
          <a:p>
            <a:r>
              <a:rPr lang="en-US" sz="1700" dirty="0"/>
              <a:t>Gatekeeping – ensuring care decisions for children out of parental care are appropriate, in best interest of child</a:t>
            </a:r>
          </a:p>
          <a:p>
            <a:pPr lvl="1"/>
            <a:r>
              <a:rPr lang="en-US" sz="1300" dirty="0"/>
              <a:t>Long term goal – permanency</a:t>
            </a:r>
          </a:p>
          <a:p>
            <a:pPr lvl="1"/>
            <a:r>
              <a:rPr lang="en-US" sz="1300" dirty="0"/>
              <a:t>“Necessity principle”  - alternative care is genuinely needed</a:t>
            </a:r>
          </a:p>
          <a:p>
            <a:pPr lvl="1"/>
            <a:r>
              <a:rPr lang="en-US" sz="1300" dirty="0"/>
              <a:t>“Suitability principle” – appropriate care is provided </a:t>
            </a:r>
          </a:p>
        </p:txBody>
      </p:sp>
      <p:pic>
        <p:nvPicPr>
          <p:cNvPr id="3074" name="Picture 2">
            <a:extLst>
              <a:ext uri="{FF2B5EF4-FFF2-40B4-BE49-F238E27FC236}">
                <a16:creationId xmlns:a16="http://schemas.microsoft.com/office/drawing/2014/main" id="{53DE486A-00D7-4A73-B089-84B6D3110AF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2383" r="33905"/>
          <a:stretch/>
        </p:blipFill>
        <p:spPr bwMode="auto">
          <a:xfrm>
            <a:off x="20" y="10"/>
            <a:ext cx="3476673"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71" name="Straight Connector 7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B8853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50134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ECD36-79D8-4DD3-84E6-922C95514772}"/>
              </a:ext>
            </a:extLst>
          </p:cNvPr>
          <p:cNvSpPr>
            <a:spLocks noGrp="1"/>
          </p:cNvSpPr>
          <p:nvPr>
            <p:ph type="title"/>
          </p:nvPr>
        </p:nvSpPr>
        <p:spPr>
          <a:xfrm>
            <a:off x="3724072" y="629268"/>
            <a:ext cx="4939868" cy="1286160"/>
          </a:xfrm>
        </p:spPr>
        <p:txBody>
          <a:bodyPr anchor="b">
            <a:normAutofit/>
          </a:bodyPr>
          <a:lstStyle/>
          <a:p>
            <a:pPr>
              <a:lnSpc>
                <a:spcPct val="90000"/>
              </a:lnSpc>
            </a:pPr>
            <a:r>
              <a:rPr lang="en-US" sz="3400"/>
              <a:t>Step #3: Prepare and move Children to new placement </a:t>
            </a:r>
          </a:p>
        </p:txBody>
      </p:sp>
      <p:pic>
        <p:nvPicPr>
          <p:cNvPr id="3074" name="Picture 2">
            <a:extLst>
              <a:ext uri="{FF2B5EF4-FFF2-40B4-BE49-F238E27FC236}">
                <a16:creationId xmlns:a16="http://schemas.microsoft.com/office/drawing/2014/main" id="{53DE486A-00D7-4A73-B089-84B6D3110AF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2383" r="33905"/>
          <a:stretch/>
        </p:blipFill>
        <p:spPr bwMode="auto">
          <a:xfrm>
            <a:off x="20" y="10"/>
            <a:ext cx="3476673"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71" name="Straight Connector 7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B88533"/>
            </a:solidFill>
          </a:ln>
        </p:spPr>
        <p:style>
          <a:lnRef idx="1">
            <a:schemeClr val="accent1"/>
          </a:lnRef>
          <a:fillRef idx="0">
            <a:schemeClr val="accent1"/>
          </a:fillRef>
          <a:effectRef idx="0">
            <a:schemeClr val="accent1"/>
          </a:effectRef>
          <a:fontRef idx="minor">
            <a:schemeClr val="tx1"/>
          </a:fontRef>
        </p:style>
      </p:cxnSp>
      <p:sp>
        <p:nvSpPr>
          <p:cNvPr id="9" name="Content Placeholder 2">
            <a:extLst>
              <a:ext uri="{FF2B5EF4-FFF2-40B4-BE49-F238E27FC236}">
                <a16:creationId xmlns:a16="http://schemas.microsoft.com/office/drawing/2014/main" id="{6A94A7DB-B637-4C5E-93A2-D26344B7DAD2}"/>
              </a:ext>
            </a:extLst>
          </p:cNvPr>
          <p:cNvSpPr>
            <a:spLocks noGrp="1"/>
          </p:cNvSpPr>
          <p:nvPr>
            <p:ph idx="1"/>
          </p:nvPr>
        </p:nvSpPr>
        <p:spPr>
          <a:xfrm>
            <a:off x="3724073" y="2310633"/>
            <a:ext cx="4939867" cy="4267196"/>
          </a:xfrm>
        </p:spPr>
        <p:txBody>
          <a:bodyPr>
            <a:normAutofit/>
          </a:bodyPr>
          <a:lstStyle/>
          <a:p>
            <a:r>
              <a:rPr lang="en-US" sz="1700" dirty="0"/>
              <a:t>Preparing children and families for transition</a:t>
            </a:r>
          </a:p>
          <a:p>
            <a:pPr lvl="1"/>
            <a:r>
              <a:rPr lang="en-US" sz="1300" dirty="0"/>
              <a:t>Supported by case manager </a:t>
            </a:r>
          </a:p>
          <a:p>
            <a:pPr lvl="1"/>
            <a:r>
              <a:rPr lang="en-US" sz="1300" dirty="0"/>
              <a:t>Discussing with children in an age-appropriate manner</a:t>
            </a:r>
          </a:p>
          <a:p>
            <a:pPr lvl="1"/>
            <a:r>
              <a:rPr lang="en-US" sz="1300" dirty="0"/>
              <a:t>Managing expectations</a:t>
            </a:r>
          </a:p>
          <a:p>
            <a:pPr lvl="1"/>
            <a:r>
              <a:rPr lang="en-US" sz="1300" dirty="0"/>
              <a:t>Sharing child background information and needs with caregivers/family</a:t>
            </a:r>
          </a:p>
          <a:p>
            <a:pPr lvl="1"/>
            <a:r>
              <a:rPr lang="en-US" sz="1300" dirty="0"/>
              <a:t>Family visits to child, where possible</a:t>
            </a:r>
          </a:p>
          <a:p>
            <a:pPr lvl="1"/>
            <a:r>
              <a:rPr lang="en-US" sz="1300" dirty="0"/>
              <a:t>Assessment and redressal of family needs through referral and access to services (e.g. LEAP, day care, etc.) and training resources (e.g. Manual for caregivers of Children with Disabilities, Manual for Foster parents)</a:t>
            </a:r>
          </a:p>
          <a:p>
            <a:pPr lvl="1"/>
            <a:endParaRPr lang="en-US" sz="1300" dirty="0"/>
          </a:p>
          <a:p>
            <a:r>
              <a:rPr lang="en-US" sz="1700" dirty="0"/>
              <a:t>Develop individual care plans for children</a:t>
            </a:r>
          </a:p>
          <a:p>
            <a:pPr lvl="1"/>
            <a:r>
              <a:rPr lang="en-US" sz="1400" b="1" i="1" u="sng" dirty="0"/>
              <a:t>Children with disabilities (</a:t>
            </a:r>
            <a:r>
              <a:rPr lang="en-US" sz="1400" b="1" i="1" u="sng" dirty="0" err="1"/>
              <a:t>CwD</a:t>
            </a:r>
            <a:r>
              <a:rPr lang="en-US" sz="1400" b="1" i="1" u="sng" dirty="0"/>
              <a:t>) and special needs should not be left behind. </a:t>
            </a:r>
          </a:p>
        </p:txBody>
      </p:sp>
    </p:spTree>
    <p:extLst>
      <p:ext uri="{BB962C8B-B14F-4D97-AF65-F5344CB8AC3E}">
        <p14:creationId xmlns:p14="http://schemas.microsoft.com/office/powerpoint/2010/main" val="28524628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9" name="Rectangle 8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9ECD36-79D8-4DD3-84E6-922C95514772}"/>
              </a:ext>
            </a:extLst>
          </p:cNvPr>
          <p:cNvSpPr>
            <a:spLocks noGrp="1"/>
          </p:cNvSpPr>
          <p:nvPr>
            <p:ph type="title"/>
          </p:nvPr>
        </p:nvSpPr>
        <p:spPr>
          <a:xfrm>
            <a:off x="429369" y="238539"/>
            <a:ext cx="8263890" cy="1434415"/>
          </a:xfrm>
        </p:spPr>
        <p:txBody>
          <a:bodyPr anchor="b">
            <a:normAutofit/>
          </a:bodyPr>
          <a:lstStyle/>
          <a:p>
            <a:pPr>
              <a:lnSpc>
                <a:spcPct val="90000"/>
              </a:lnSpc>
            </a:pPr>
            <a:r>
              <a:rPr lang="en-US" sz="4700"/>
              <a:t>Step #4: Design appropriate alternate care service</a:t>
            </a:r>
          </a:p>
        </p:txBody>
      </p:sp>
      <p:sp>
        <p:nvSpPr>
          <p:cNvPr id="90"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 name="connsiteX0" fmla="*/ 0 w 8229600"/>
              <a:gd name="connsiteY0" fmla="*/ 0 h 18288"/>
              <a:gd name="connsiteX1" fmla="*/ 521208 w 8229600"/>
              <a:gd name="connsiteY1" fmla="*/ 0 h 18288"/>
              <a:gd name="connsiteX2" fmla="*/ 960120 w 8229600"/>
              <a:gd name="connsiteY2" fmla="*/ 0 h 18288"/>
              <a:gd name="connsiteX3" fmla="*/ 1481328 w 8229600"/>
              <a:gd name="connsiteY3" fmla="*/ 0 h 18288"/>
              <a:gd name="connsiteX4" fmla="*/ 2167128 w 8229600"/>
              <a:gd name="connsiteY4" fmla="*/ 0 h 18288"/>
              <a:gd name="connsiteX5" fmla="*/ 2935224 w 8229600"/>
              <a:gd name="connsiteY5" fmla="*/ 0 h 18288"/>
              <a:gd name="connsiteX6" fmla="*/ 3785616 w 8229600"/>
              <a:gd name="connsiteY6" fmla="*/ 0 h 18288"/>
              <a:gd name="connsiteX7" fmla="*/ 4636008 w 8229600"/>
              <a:gd name="connsiteY7" fmla="*/ 0 h 18288"/>
              <a:gd name="connsiteX8" fmla="*/ 5239512 w 8229600"/>
              <a:gd name="connsiteY8" fmla="*/ 0 h 18288"/>
              <a:gd name="connsiteX9" fmla="*/ 6007608 w 8229600"/>
              <a:gd name="connsiteY9" fmla="*/ 0 h 18288"/>
              <a:gd name="connsiteX10" fmla="*/ 6693408 w 8229600"/>
              <a:gd name="connsiteY10" fmla="*/ 0 h 18288"/>
              <a:gd name="connsiteX11" fmla="*/ 7296912 w 8229600"/>
              <a:gd name="connsiteY11" fmla="*/ 0 h 18288"/>
              <a:gd name="connsiteX12" fmla="*/ 8229600 w 8229600"/>
              <a:gd name="connsiteY12" fmla="*/ 0 h 18288"/>
              <a:gd name="connsiteX13" fmla="*/ 8229600 w 8229600"/>
              <a:gd name="connsiteY13" fmla="*/ 18288 h 18288"/>
              <a:gd name="connsiteX14" fmla="*/ 7626096 w 8229600"/>
              <a:gd name="connsiteY14" fmla="*/ 18288 h 18288"/>
              <a:gd name="connsiteX15" fmla="*/ 7022592 w 8229600"/>
              <a:gd name="connsiteY15" fmla="*/ 18288 h 18288"/>
              <a:gd name="connsiteX16" fmla="*/ 6172200 w 8229600"/>
              <a:gd name="connsiteY16" fmla="*/ 18288 h 18288"/>
              <a:gd name="connsiteX17" fmla="*/ 5650992 w 8229600"/>
              <a:gd name="connsiteY17" fmla="*/ 18288 h 18288"/>
              <a:gd name="connsiteX18" fmla="*/ 4882896 w 8229600"/>
              <a:gd name="connsiteY18" fmla="*/ 18288 h 18288"/>
              <a:gd name="connsiteX19" fmla="*/ 4443984 w 8229600"/>
              <a:gd name="connsiteY19" fmla="*/ 18288 h 18288"/>
              <a:gd name="connsiteX20" fmla="*/ 3758184 w 8229600"/>
              <a:gd name="connsiteY20" fmla="*/ 18288 h 18288"/>
              <a:gd name="connsiteX21" fmla="*/ 3236976 w 8229600"/>
              <a:gd name="connsiteY21" fmla="*/ 18288 h 18288"/>
              <a:gd name="connsiteX22" fmla="*/ 2386584 w 8229600"/>
              <a:gd name="connsiteY22" fmla="*/ 18288 h 18288"/>
              <a:gd name="connsiteX23" fmla="*/ 1947672 w 8229600"/>
              <a:gd name="connsiteY23" fmla="*/ 18288 h 18288"/>
              <a:gd name="connsiteX24" fmla="*/ 1261872 w 8229600"/>
              <a:gd name="connsiteY24" fmla="*/ 18288 h 18288"/>
              <a:gd name="connsiteX25" fmla="*/ 822960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15278" y="6969"/>
                  <a:pt x="340572" y="21894"/>
                  <a:pt x="521208" y="0"/>
                </a:cubicBezTo>
                <a:cubicBezTo>
                  <a:pt x="745939" y="29643"/>
                  <a:pt x="1127486" y="-40512"/>
                  <a:pt x="1371600" y="0"/>
                </a:cubicBezTo>
                <a:cubicBezTo>
                  <a:pt x="1567490" y="28416"/>
                  <a:pt x="1945702" y="13075"/>
                  <a:pt x="2221992" y="0"/>
                </a:cubicBezTo>
                <a:cubicBezTo>
                  <a:pt x="2446218" y="-17340"/>
                  <a:pt x="2853686" y="-7924"/>
                  <a:pt x="3072384" y="0"/>
                </a:cubicBezTo>
                <a:cubicBezTo>
                  <a:pt x="3286960" y="20656"/>
                  <a:pt x="3324417" y="20174"/>
                  <a:pt x="3511296" y="0"/>
                </a:cubicBezTo>
                <a:cubicBezTo>
                  <a:pt x="3710690" y="-39182"/>
                  <a:pt x="3945457" y="-64074"/>
                  <a:pt x="4114800" y="0"/>
                </a:cubicBezTo>
                <a:cubicBezTo>
                  <a:pt x="4336079" y="28138"/>
                  <a:pt x="4420759" y="12117"/>
                  <a:pt x="4553712" y="0"/>
                </a:cubicBezTo>
                <a:cubicBezTo>
                  <a:pt x="4688252" y="-2224"/>
                  <a:pt x="5047430" y="19664"/>
                  <a:pt x="5239512" y="0"/>
                </a:cubicBezTo>
                <a:cubicBezTo>
                  <a:pt x="5424392" y="-49610"/>
                  <a:pt x="5708717" y="13540"/>
                  <a:pt x="5843016" y="0"/>
                </a:cubicBezTo>
                <a:cubicBezTo>
                  <a:pt x="6005788" y="32949"/>
                  <a:pt x="6198255" y="37080"/>
                  <a:pt x="6611112" y="0"/>
                </a:cubicBezTo>
                <a:cubicBezTo>
                  <a:pt x="6954152" y="635"/>
                  <a:pt x="7244390" y="18057"/>
                  <a:pt x="7461504" y="0"/>
                </a:cubicBezTo>
                <a:cubicBezTo>
                  <a:pt x="7693790" y="9882"/>
                  <a:pt x="7984486" y="17646"/>
                  <a:pt x="8229600" y="0"/>
                </a:cubicBezTo>
                <a:cubicBezTo>
                  <a:pt x="8228428" y="6016"/>
                  <a:pt x="8229853" y="9684"/>
                  <a:pt x="8229600" y="18288"/>
                </a:cubicBezTo>
                <a:cubicBezTo>
                  <a:pt x="7945777" y="19945"/>
                  <a:pt x="7812308" y="-8511"/>
                  <a:pt x="7461504" y="18288"/>
                </a:cubicBezTo>
                <a:cubicBezTo>
                  <a:pt x="7129391" y="53185"/>
                  <a:pt x="7087333" y="41906"/>
                  <a:pt x="6940296" y="18288"/>
                </a:cubicBezTo>
                <a:cubicBezTo>
                  <a:pt x="6810862" y="-23020"/>
                  <a:pt x="6701312" y="19361"/>
                  <a:pt x="6419088" y="18288"/>
                </a:cubicBezTo>
                <a:cubicBezTo>
                  <a:pt x="6152777" y="18855"/>
                  <a:pt x="5868611" y="48802"/>
                  <a:pt x="5650992" y="18288"/>
                </a:cubicBezTo>
                <a:cubicBezTo>
                  <a:pt x="5439747" y="15250"/>
                  <a:pt x="5334901" y="-1044"/>
                  <a:pt x="5129784" y="18288"/>
                </a:cubicBezTo>
                <a:cubicBezTo>
                  <a:pt x="4955906" y="40458"/>
                  <a:pt x="4793216" y="33888"/>
                  <a:pt x="4690872" y="18288"/>
                </a:cubicBezTo>
                <a:cubicBezTo>
                  <a:pt x="4552374" y="31087"/>
                  <a:pt x="4318742" y="6248"/>
                  <a:pt x="4087368" y="18288"/>
                </a:cubicBezTo>
                <a:cubicBezTo>
                  <a:pt x="3849418" y="32625"/>
                  <a:pt x="3751577" y="29688"/>
                  <a:pt x="3401568" y="18288"/>
                </a:cubicBezTo>
                <a:cubicBezTo>
                  <a:pt x="3067953" y="20409"/>
                  <a:pt x="3012425" y="26879"/>
                  <a:pt x="2798064" y="18288"/>
                </a:cubicBezTo>
                <a:cubicBezTo>
                  <a:pt x="2565154" y="16520"/>
                  <a:pt x="2426719" y="-31794"/>
                  <a:pt x="2276856" y="18288"/>
                </a:cubicBezTo>
                <a:cubicBezTo>
                  <a:pt x="2090980" y="4382"/>
                  <a:pt x="1702030" y="-8180"/>
                  <a:pt x="1426464" y="18288"/>
                </a:cubicBezTo>
                <a:cubicBezTo>
                  <a:pt x="1104481" y="69643"/>
                  <a:pt x="985013" y="-7690"/>
                  <a:pt x="740664" y="18288"/>
                </a:cubicBezTo>
                <a:cubicBezTo>
                  <a:pt x="507391" y="41643"/>
                  <a:pt x="191740" y="-11654"/>
                  <a:pt x="0" y="18288"/>
                </a:cubicBezTo>
                <a:cubicBezTo>
                  <a:pt x="714" y="9707"/>
                  <a:pt x="1025" y="3120"/>
                  <a:pt x="0" y="0"/>
                </a:cubicBezTo>
                <a:close/>
              </a:path>
              <a:path w="8229600" h="18288" stroke="0" extrusionOk="0">
                <a:moveTo>
                  <a:pt x="0" y="0"/>
                </a:moveTo>
                <a:cubicBezTo>
                  <a:pt x="270709" y="-27213"/>
                  <a:pt x="397128" y="23656"/>
                  <a:pt x="521208" y="0"/>
                </a:cubicBezTo>
                <a:cubicBezTo>
                  <a:pt x="631319" y="-5947"/>
                  <a:pt x="842157" y="28261"/>
                  <a:pt x="960120" y="0"/>
                </a:cubicBezTo>
                <a:cubicBezTo>
                  <a:pt x="1077930" y="6549"/>
                  <a:pt x="1318669" y="-15893"/>
                  <a:pt x="1481328" y="0"/>
                </a:cubicBezTo>
                <a:cubicBezTo>
                  <a:pt x="1659104" y="-21090"/>
                  <a:pt x="1870243" y="69945"/>
                  <a:pt x="2167128" y="0"/>
                </a:cubicBezTo>
                <a:cubicBezTo>
                  <a:pt x="2460684" y="-5519"/>
                  <a:pt x="2753885" y="-62993"/>
                  <a:pt x="2935224" y="0"/>
                </a:cubicBezTo>
                <a:cubicBezTo>
                  <a:pt x="3115119" y="56580"/>
                  <a:pt x="3535280" y="40687"/>
                  <a:pt x="3785616" y="0"/>
                </a:cubicBezTo>
                <a:cubicBezTo>
                  <a:pt x="4057881" y="25645"/>
                  <a:pt x="4308335" y="-2666"/>
                  <a:pt x="4636008" y="0"/>
                </a:cubicBezTo>
                <a:cubicBezTo>
                  <a:pt x="4987152" y="19805"/>
                  <a:pt x="5025979" y="14149"/>
                  <a:pt x="5239512" y="0"/>
                </a:cubicBezTo>
                <a:cubicBezTo>
                  <a:pt x="5437586" y="211"/>
                  <a:pt x="5752721" y="5618"/>
                  <a:pt x="6007608" y="0"/>
                </a:cubicBezTo>
                <a:cubicBezTo>
                  <a:pt x="6280137" y="-5132"/>
                  <a:pt x="6386079" y="-21510"/>
                  <a:pt x="6693408" y="0"/>
                </a:cubicBezTo>
                <a:cubicBezTo>
                  <a:pt x="6986580" y="4991"/>
                  <a:pt x="7015252" y="-18088"/>
                  <a:pt x="7296912" y="0"/>
                </a:cubicBezTo>
                <a:cubicBezTo>
                  <a:pt x="7569796" y="10390"/>
                  <a:pt x="7895472" y="71473"/>
                  <a:pt x="8229600" y="0"/>
                </a:cubicBezTo>
                <a:cubicBezTo>
                  <a:pt x="8230227" y="7450"/>
                  <a:pt x="8228885" y="11999"/>
                  <a:pt x="8229600" y="18288"/>
                </a:cubicBezTo>
                <a:cubicBezTo>
                  <a:pt x="8094333" y="-5252"/>
                  <a:pt x="7850928" y="37448"/>
                  <a:pt x="7626096" y="18288"/>
                </a:cubicBezTo>
                <a:cubicBezTo>
                  <a:pt x="7448378" y="-569"/>
                  <a:pt x="7315174" y="-1844"/>
                  <a:pt x="7022592" y="18288"/>
                </a:cubicBezTo>
                <a:cubicBezTo>
                  <a:pt x="6686163" y="50499"/>
                  <a:pt x="6352629" y="23510"/>
                  <a:pt x="6172200" y="18288"/>
                </a:cubicBezTo>
                <a:cubicBezTo>
                  <a:pt x="6015590" y="42345"/>
                  <a:pt x="5770309" y="21278"/>
                  <a:pt x="5650992" y="18288"/>
                </a:cubicBezTo>
                <a:cubicBezTo>
                  <a:pt x="5483975" y="12092"/>
                  <a:pt x="5165324" y="68948"/>
                  <a:pt x="4882896" y="18288"/>
                </a:cubicBezTo>
                <a:cubicBezTo>
                  <a:pt x="4568934" y="7053"/>
                  <a:pt x="4556334" y="27676"/>
                  <a:pt x="4443984" y="18288"/>
                </a:cubicBezTo>
                <a:cubicBezTo>
                  <a:pt x="4320775" y="10576"/>
                  <a:pt x="4034988" y="-3490"/>
                  <a:pt x="3758184" y="18288"/>
                </a:cubicBezTo>
                <a:cubicBezTo>
                  <a:pt x="3445155" y="-998"/>
                  <a:pt x="3367892" y="13824"/>
                  <a:pt x="3236976" y="18288"/>
                </a:cubicBezTo>
                <a:cubicBezTo>
                  <a:pt x="3093796" y="26408"/>
                  <a:pt x="2635824" y="24132"/>
                  <a:pt x="2386584" y="18288"/>
                </a:cubicBezTo>
                <a:cubicBezTo>
                  <a:pt x="2139815" y="-3297"/>
                  <a:pt x="2105958" y="25945"/>
                  <a:pt x="1947672" y="18288"/>
                </a:cubicBezTo>
                <a:cubicBezTo>
                  <a:pt x="1801011" y="-19911"/>
                  <a:pt x="1533636" y="14646"/>
                  <a:pt x="1261872" y="18288"/>
                </a:cubicBezTo>
                <a:cubicBezTo>
                  <a:pt x="989528" y="32227"/>
                  <a:pt x="1025848" y="14685"/>
                  <a:pt x="822960" y="18288"/>
                </a:cubicBezTo>
                <a:cubicBezTo>
                  <a:pt x="653456" y="20956"/>
                  <a:pt x="304027" y="8001"/>
                  <a:pt x="0" y="18288"/>
                </a:cubicBezTo>
                <a:cubicBezTo>
                  <a:pt x="-27" y="11611"/>
                  <a:pt x="-1713" y="5475"/>
                  <a:pt x="0" y="0"/>
                </a:cubicBezTo>
                <a:close/>
              </a:path>
              <a:path w="8229600" h="18288" fill="none" stroke="0" extrusionOk="0">
                <a:moveTo>
                  <a:pt x="0" y="0"/>
                </a:moveTo>
                <a:cubicBezTo>
                  <a:pt x="205130" y="6064"/>
                  <a:pt x="324007" y="6684"/>
                  <a:pt x="521208" y="0"/>
                </a:cubicBezTo>
                <a:cubicBezTo>
                  <a:pt x="695888" y="-14632"/>
                  <a:pt x="1101879" y="6017"/>
                  <a:pt x="1371600" y="0"/>
                </a:cubicBezTo>
                <a:cubicBezTo>
                  <a:pt x="1622968" y="4691"/>
                  <a:pt x="1936552" y="-7433"/>
                  <a:pt x="2221992" y="0"/>
                </a:cubicBezTo>
                <a:cubicBezTo>
                  <a:pt x="2498663" y="51226"/>
                  <a:pt x="2885875" y="-8757"/>
                  <a:pt x="3072384" y="0"/>
                </a:cubicBezTo>
                <a:cubicBezTo>
                  <a:pt x="3288944" y="24235"/>
                  <a:pt x="3331110" y="5443"/>
                  <a:pt x="3511296" y="0"/>
                </a:cubicBezTo>
                <a:cubicBezTo>
                  <a:pt x="3687973" y="-19690"/>
                  <a:pt x="3901025" y="-20092"/>
                  <a:pt x="4114800" y="0"/>
                </a:cubicBezTo>
                <a:cubicBezTo>
                  <a:pt x="4336102" y="32988"/>
                  <a:pt x="4416982" y="-5831"/>
                  <a:pt x="4553712" y="0"/>
                </a:cubicBezTo>
                <a:cubicBezTo>
                  <a:pt x="4674310" y="-5056"/>
                  <a:pt x="5080160" y="-12181"/>
                  <a:pt x="5239512" y="0"/>
                </a:cubicBezTo>
                <a:cubicBezTo>
                  <a:pt x="5419031" y="-38513"/>
                  <a:pt x="5691629" y="2226"/>
                  <a:pt x="5843016" y="0"/>
                </a:cubicBezTo>
                <a:cubicBezTo>
                  <a:pt x="5978317" y="-40553"/>
                  <a:pt x="6314754" y="9782"/>
                  <a:pt x="6611112" y="0"/>
                </a:cubicBezTo>
                <a:cubicBezTo>
                  <a:pt x="6973004" y="-17646"/>
                  <a:pt x="7175490" y="18489"/>
                  <a:pt x="7461504" y="0"/>
                </a:cubicBezTo>
                <a:cubicBezTo>
                  <a:pt x="7746737" y="-34159"/>
                  <a:pt x="7962178" y="39853"/>
                  <a:pt x="8229600" y="0"/>
                </a:cubicBezTo>
                <a:cubicBezTo>
                  <a:pt x="8228796" y="5852"/>
                  <a:pt x="8229698" y="10429"/>
                  <a:pt x="8229600" y="18288"/>
                </a:cubicBezTo>
                <a:cubicBezTo>
                  <a:pt x="7944174" y="-29104"/>
                  <a:pt x="7795646" y="-34405"/>
                  <a:pt x="7461504" y="18288"/>
                </a:cubicBezTo>
                <a:cubicBezTo>
                  <a:pt x="7129776" y="51087"/>
                  <a:pt x="7082769" y="31446"/>
                  <a:pt x="6940296" y="18288"/>
                </a:cubicBezTo>
                <a:cubicBezTo>
                  <a:pt x="6799665" y="-15875"/>
                  <a:pt x="6652769" y="31783"/>
                  <a:pt x="6419088" y="18288"/>
                </a:cubicBezTo>
                <a:cubicBezTo>
                  <a:pt x="6143970" y="52275"/>
                  <a:pt x="5863165" y="-16531"/>
                  <a:pt x="5650992" y="18288"/>
                </a:cubicBezTo>
                <a:cubicBezTo>
                  <a:pt x="5419172" y="40606"/>
                  <a:pt x="5309448" y="-405"/>
                  <a:pt x="5129784" y="18288"/>
                </a:cubicBezTo>
                <a:cubicBezTo>
                  <a:pt x="4947928" y="26023"/>
                  <a:pt x="4795021" y="5860"/>
                  <a:pt x="4690872" y="18288"/>
                </a:cubicBezTo>
                <a:cubicBezTo>
                  <a:pt x="4564358" y="-9579"/>
                  <a:pt x="4295485" y="-25280"/>
                  <a:pt x="4087368" y="18288"/>
                </a:cubicBezTo>
                <a:cubicBezTo>
                  <a:pt x="3871704" y="40406"/>
                  <a:pt x="3732927" y="-10898"/>
                  <a:pt x="3401568" y="18288"/>
                </a:cubicBezTo>
                <a:cubicBezTo>
                  <a:pt x="3075889" y="19660"/>
                  <a:pt x="3025898" y="44400"/>
                  <a:pt x="2798064" y="18288"/>
                </a:cubicBezTo>
                <a:cubicBezTo>
                  <a:pt x="2581856" y="-20869"/>
                  <a:pt x="2428311" y="-4900"/>
                  <a:pt x="2276856" y="18288"/>
                </a:cubicBezTo>
                <a:cubicBezTo>
                  <a:pt x="2098246" y="53283"/>
                  <a:pt x="1737531" y="55959"/>
                  <a:pt x="1426464" y="18288"/>
                </a:cubicBezTo>
                <a:cubicBezTo>
                  <a:pt x="1104708" y="26489"/>
                  <a:pt x="1006595" y="15928"/>
                  <a:pt x="740664" y="18288"/>
                </a:cubicBezTo>
                <a:cubicBezTo>
                  <a:pt x="480378" y="33084"/>
                  <a:pt x="202592" y="-12357"/>
                  <a:pt x="0" y="18288"/>
                </a:cubicBezTo>
                <a:cubicBezTo>
                  <a:pt x="888" y="9601"/>
                  <a:pt x="860" y="4150"/>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F9794B4-29DD-4642-9F83-1C9F453BFE83}"/>
              </a:ext>
            </a:extLst>
          </p:cNvPr>
          <p:cNvSpPr>
            <a:spLocks noGrp="1"/>
          </p:cNvSpPr>
          <p:nvPr>
            <p:ph idx="1"/>
          </p:nvPr>
        </p:nvSpPr>
        <p:spPr>
          <a:xfrm>
            <a:off x="429369" y="2071316"/>
            <a:ext cx="5035164" cy="4119172"/>
          </a:xfrm>
        </p:spPr>
        <p:txBody>
          <a:bodyPr anchor="t">
            <a:normAutofit fontScale="92500" lnSpcReduction="20000"/>
          </a:bodyPr>
          <a:lstStyle/>
          <a:p>
            <a:pPr marL="0" indent="0">
              <a:buNone/>
            </a:pPr>
            <a:r>
              <a:rPr lang="en-US" sz="2000" b="1" dirty="0"/>
              <a:t>Understand the primary causes of family separation – poverty, SGBV, disability, illness, parental death, etc. </a:t>
            </a:r>
          </a:p>
          <a:p>
            <a:pPr marL="0" indent="0">
              <a:buNone/>
            </a:pPr>
            <a:endParaRPr lang="en-US" sz="1900" b="1" dirty="0"/>
          </a:p>
          <a:p>
            <a:pPr marL="0" indent="0">
              <a:buNone/>
            </a:pPr>
            <a:r>
              <a:rPr lang="en-US" sz="1900" b="1" dirty="0"/>
              <a:t>Project which care services may be required:</a:t>
            </a:r>
          </a:p>
          <a:p>
            <a:pPr>
              <a:buFont typeface="+mj-lt"/>
              <a:buAutoNum type="arabicPeriod"/>
            </a:pPr>
            <a:r>
              <a:rPr lang="en-US" sz="1900" dirty="0"/>
              <a:t>Prevention services for child at risk of separation </a:t>
            </a:r>
          </a:p>
          <a:p>
            <a:pPr>
              <a:buFont typeface="+mj-lt"/>
              <a:buAutoNum type="arabicPeriod"/>
            </a:pPr>
            <a:r>
              <a:rPr lang="en-US" sz="1900" dirty="0"/>
              <a:t>Reintegration into the family </a:t>
            </a:r>
          </a:p>
          <a:p>
            <a:pPr>
              <a:buFont typeface="+mj-lt"/>
              <a:buAutoNum type="arabicPeriod"/>
            </a:pPr>
            <a:r>
              <a:rPr lang="en-US" sz="1900" dirty="0"/>
              <a:t>Placement in extended family </a:t>
            </a:r>
          </a:p>
          <a:p>
            <a:pPr>
              <a:buFont typeface="+mj-lt"/>
              <a:buAutoNum type="arabicPeriod"/>
            </a:pPr>
            <a:r>
              <a:rPr lang="en-US" sz="1900" dirty="0"/>
              <a:t>Substitute families (foster care, adoption)</a:t>
            </a:r>
          </a:p>
          <a:p>
            <a:pPr>
              <a:buFont typeface="+mj-lt"/>
              <a:buAutoNum type="arabicPeriod"/>
            </a:pPr>
            <a:r>
              <a:rPr lang="en-US" sz="1900" dirty="0"/>
              <a:t>Specialist Residential care (e.g. small family homes)</a:t>
            </a:r>
          </a:p>
          <a:p>
            <a:pPr>
              <a:buFont typeface="+mj-lt"/>
              <a:buAutoNum type="arabicPeriod"/>
            </a:pPr>
            <a:r>
              <a:rPr lang="en-US" sz="1900" dirty="0"/>
              <a:t>Therapeutic services (e.g. children in need of psychosocial support) </a:t>
            </a:r>
          </a:p>
          <a:p>
            <a:pPr>
              <a:buFont typeface="+mj-lt"/>
              <a:buAutoNum type="arabicPeriod"/>
            </a:pPr>
            <a:r>
              <a:rPr lang="en-US" sz="1900" dirty="0"/>
              <a:t>Transition to Supported Independent Living</a:t>
            </a:r>
          </a:p>
          <a:p>
            <a:endParaRPr lang="en-US" sz="1900" dirty="0"/>
          </a:p>
        </p:txBody>
      </p:sp>
      <p:pic>
        <p:nvPicPr>
          <p:cNvPr id="7" name="Picture 2">
            <a:extLst>
              <a:ext uri="{FF2B5EF4-FFF2-40B4-BE49-F238E27FC236}">
                <a16:creationId xmlns:a16="http://schemas.microsoft.com/office/drawing/2014/main" id="{E96060C0-C15C-45CD-B5E6-2457C864105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985" r="34031" b="-3"/>
          <a:stretch/>
        </p:blipFill>
        <p:spPr bwMode="auto">
          <a:xfrm>
            <a:off x="5756743" y="2093976"/>
            <a:ext cx="2955798"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26938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9" name="Rectangle 9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9ECD36-79D8-4DD3-84E6-922C95514772}"/>
              </a:ext>
            </a:extLst>
          </p:cNvPr>
          <p:cNvSpPr>
            <a:spLocks noGrp="1"/>
          </p:cNvSpPr>
          <p:nvPr>
            <p:ph type="title"/>
          </p:nvPr>
        </p:nvSpPr>
        <p:spPr>
          <a:xfrm>
            <a:off x="429369" y="238539"/>
            <a:ext cx="8263890" cy="1434415"/>
          </a:xfrm>
        </p:spPr>
        <p:txBody>
          <a:bodyPr anchor="b">
            <a:normAutofit/>
          </a:bodyPr>
          <a:lstStyle/>
          <a:p>
            <a:pPr>
              <a:lnSpc>
                <a:spcPct val="90000"/>
              </a:lnSpc>
            </a:pPr>
            <a:r>
              <a:rPr lang="en-US" sz="4700"/>
              <a:t>Step #4: Design appropriate alternate care service</a:t>
            </a:r>
          </a:p>
        </p:txBody>
      </p:sp>
      <p:sp>
        <p:nvSpPr>
          <p:cNvPr id="100"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 name="connsiteX0" fmla="*/ 0 w 8229600"/>
              <a:gd name="connsiteY0" fmla="*/ 0 h 18288"/>
              <a:gd name="connsiteX1" fmla="*/ 521208 w 8229600"/>
              <a:gd name="connsiteY1" fmla="*/ 0 h 18288"/>
              <a:gd name="connsiteX2" fmla="*/ 960120 w 8229600"/>
              <a:gd name="connsiteY2" fmla="*/ 0 h 18288"/>
              <a:gd name="connsiteX3" fmla="*/ 1481328 w 8229600"/>
              <a:gd name="connsiteY3" fmla="*/ 0 h 18288"/>
              <a:gd name="connsiteX4" fmla="*/ 2167128 w 8229600"/>
              <a:gd name="connsiteY4" fmla="*/ 0 h 18288"/>
              <a:gd name="connsiteX5" fmla="*/ 2935224 w 8229600"/>
              <a:gd name="connsiteY5" fmla="*/ 0 h 18288"/>
              <a:gd name="connsiteX6" fmla="*/ 3785616 w 8229600"/>
              <a:gd name="connsiteY6" fmla="*/ 0 h 18288"/>
              <a:gd name="connsiteX7" fmla="*/ 4636008 w 8229600"/>
              <a:gd name="connsiteY7" fmla="*/ 0 h 18288"/>
              <a:gd name="connsiteX8" fmla="*/ 5239512 w 8229600"/>
              <a:gd name="connsiteY8" fmla="*/ 0 h 18288"/>
              <a:gd name="connsiteX9" fmla="*/ 6007608 w 8229600"/>
              <a:gd name="connsiteY9" fmla="*/ 0 h 18288"/>
              <a:gd name="connsiteX10" fmla="*/ 6693408 w 8229600"/>
              <a:gd name="connsiteY10" fmla="*/ 0 h 18288"/>
              <a:gd name="connsiteX11" fmla="*/ 7296912 w 8229600"/>
              <a:gd name="connsiteY11" fmla="*/ 0 h 18288"/>
              <a:gd name="connsiteX12" fmla="*/ 8229600 w 8229600"/>
              <a:gd name="connsiteY12" fmla="*/ 0 h 18288"/>
              <a:gd name="connsiteX13" fmla="*/ 8229600 w 8229600"/>
              <a:gd name="connsiteY13" fmla="*/ 18288 h 18288"/>
              <a:gd name="connsiteX14" fmla="*/ 7626096 w 8229600"/>
              <a:gd name="connsiteY14" fmla="*/ 18288 h 18288"/>
              <a:gd name="connsiteX15" fmla="*/ 7022592 w 8229600"/>
              <a:gd name="connsiteY15" fmla="*/ 18288 h 18288"/>
              <a:gd name="connsiteX16" fmla="*/ 6172200 w 8229600"/>
              <a:gd name="connsiteY16" fmla="*/ 18288 h 18288"/>
              <a:gd name="connsiteX17" fmla="*/ 5650992 w 8229600"/>
              <a:gd name="connsiteY17" fmla="*/ 18288 h 18288"/>
              <a:gd name="connsiteX18" fmla="*/ 4882896 w 8229600"/>
              <a:gd name="connsiteY18" fmla="*/ 18288 h 18288"/>
              <a:gd name="connsiteX19" fmla="*/ 4443984 w 8229600"/>
              <a:gd name="connsiteY19" fmla="*/ 18288 h 18288"/>
              <a:gd name="connsiteX20" fmla="*/ 3758184 w 8229600"/>
              <a:gd name="connsiteY20" fmla="*/ 18288 h 18288"/>
              <a:gd name="connsiteX21" fmla="*/ 3236976 w 8229600"/>
              <a:gd name="connsiteY21" fmla="*/ 18288 h 18288"/>
              <a:gd name="connsiteX22" fmla="*/ 2386584 w 8229600"/>
              <a:gd name="connsiteY22" fmla="*/ 18288 h 18288"/>
              <a:gd name="connsiteX23" fmla="*/ 1947672 w 8229600"/>
              <a:gd name="connsiteY23" fmla="*/ 18288 h 18288"/>
              <a:gd name="connsiteX24" fmla="*/ 1261872 w 8229600"/>
              <a:gd name="connsiteY24" fmla="*/ 18288 h 18288"/>
              <a:gd name="connsiteX25" fmla="*/ 822960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15278" y="6969"/>
                  <a:pt x="340572" y="21894"/>
                  <a:pt x="521208" y="0"/>
                </a:cubicBezTo>
                <a:cubicBezTo>
                  <a:pt x="745939" y="29643"/>
                  <a:pt x="1127486" y="-40512"/>
                  <a:pt x="1371600" y="0"/>
                </a:cubicBezTo>
                <a:cubicBezTo>
                  <a:pt x="1567490" y="28416"/>
                  <a:pt x="1945702" y="13075"/>
                  <a:pt x="2221992" y="0"/>
                </a:cubicBezTo>
                <a:cubicBezTo>
                  <a:pt x="2446218" y="-17340"/>
                  <a:pt x="2853686" y="-7924"/>
                  <a:pt x="3072384" y="0"/>
                </a:cubicBezTo>
                <a:cubicBezTo>
                  <a:pt x="3286960" y="20656"/>
                  <a:pt x="3324417" y="20174"/>
                  <a:pt x="3511296" y="0"/>
                </a:cubicBezTo>
                <a:cubicBezTo>
                  <a:pt x="3710690" y="-39182"/>
                  <a:pt x="3945457" y="-64074"/>
                  <a:pt x="4114800" y="0"/>
                </a:cubicBezTo>
                <a:cubicBezTo>
                  <a:pt x="4336079" y="28138"/>
                  <a:pt x="4420759" y="12117"/>
                  <a:pt x="4553712" y="0"/>
                </a:cubicBezTo>
                <a:cubicBezTo>
                  <a:pt x="4688252" y="-2224"/>
                  <a:pt x="5047430" y="19664"/>
                  <a:pt x="5239512" y="0"/>
                </a:cubicBezTo>
                <a:cubicBezTo>
                  <a:pt x="5424392" y="-49610"/>
                  <a:pt x="5708717" y="13540"/>
                  <a:pt x="5843016" y="0"/>
                </a:cubicBezTo>
                <a:cubicBezTo>
                  <a:pt x="6005788" y="32949"/>
                  <a:pt x="6198255" y="37080"/>
                  <a:pt x="6611112" y="0"/>
                </a:cubicBezTo>
                <a:cubicBezTo>
                  <a:pt x="6954152" y="635"/>
                  <a:pt x="7244390" y="18057"/>
                  <a:pt x="7461504" y="0"/>
                </a:cubicBezTo>
                <a:cubicBezTo>
                  <a:pt x="7693790" y="9882"/>
                  <a:pt x="7984486" y="17646"/>
                  <a:pt x="8229600" y="0"/>
                </a:cubicBezTo>
                <a:cubicBezTo>
                  <a:pt x="8228428" y="6016"/>
                  <a:pt x="8229853" y="9684"/>
                  <a:pt x="8229600" y="18288"/>
                </a:cubicBezTo>
                <a:cubicBezTo>
                  <a:pt x="7945777" y="19945"/>
                  <a:pt x="7812308" y="-8511"/>
                  <a:pt x="7461504" y="18288"/>
                </a:cubicBezTo>
                <a:cubicBezTo>
                  <a:pt x="7129391" y="53185"/>
                  <a:pt x="7087333" y="41906"/>
                  <a:pt x="6940296" y="18288"/>
                </a:cubicBezTo>
                <a:cubicBezTo>
                  <a:pt x="6810862" y="-23020"/>
                  <a:pt x="6701312" y="19361"/>
                  <a:pt x="6419088" y="18288"/>
                </a:cubicBezTo>
                <a:cubicBezTo>
                  <a:pt x="6152777" y="18855"/>
                  <a:pt x="5868611" y="48802"/>
                  <a:pt x="5650992" y="18288"/>
                </a:cubicBezTo>
                <a:cubicBezTo>
                  <a:pt x="5439747" y="15250"/>
                  <a:pt x="5334901" y="-1044"/>
                  <a:pt x="5129784" y="18288"/>
                </a:cubicBezTo>
                <a:cubicBezTo>
                  <a:pt x="4955906" y="40458"/>
                  <a:pt x="4793216" y="33888"/>
                  <a:pt x="4690872" y="18288"/>
                </a:cubicBezTo>
                <a:cubicBezTo>
                  <a:pt x="4552374" y="31087"/>
                  <a:pt x="4318742" y="6248"/>
                  <a:pt x="4087368" y="18288"/>
                </a:cubicBezTo>
                <a:cubicBezTo>
                  <a:pt x="3849418" y="32625"/>
                  <a:pt x="3751577" y="29688"/>
                  <a:pt x="3401568" y="18288"/>
                </a:cubicBezTo>
                <a:cubicBezTo>
                  <a:pt x="3067953" y="20409"/>
                  <a:pt x="3012425" y="26879"/>
                  <a:pt x="2798064" y="18288"/>
                </a:cubicBezTo>
                <a:cubicBezTo>
                  <a:pt x="2565154" y="16520"/>
                  <a:pt x="2426719" y="-31794"/>
                  <a:pt x="2276856" y="18288"/>
                </a:cubicBezTo>
                <a:cubicBezTo>
                  <a:pt x="2090980" y="4382"/>
                  <a:pt x="1702030" y="-8180"/>
                  <a:pt x="1426464" y="18288"/>
                </a:cubicBezTo>
                <a:cubicBezTo>
                  <a:pt x="1104481" y="69643"/>
                  <a:pt x="985013" y="-7690"/>
                  <a:pt x="740664" y="18288"/>
                </a:cubicBezTo>
                <a:cubicBezTo>
                  <a:pt x="507391" y="41643"/>
                  <a:pt x="191740" y="-11654"/>
                  <a:pt x="0" y="18288"/>
                </a:cubicBezTo>
                <a:cubicBezTo>
                  <a:pt x="714" y="9707"/>
                  <a:pt x="1025" y="3120"/>
                  <a:pt x="0" y="0"/>
                </a:cubicBezTo>
                <a:close/>
              </a:path>
              <a:path w="8229600" h="18288" stroke="0" extrusionOk="0">
                <a:moveTo>
                  <a:pt x="0" y="0"/>
                </a:moveTo>
                <a:cubicBezTo>
                  <a:pt x="270709" y="-27213"/>
                  <a:pt x="397128" y="23656"/>
                  <a:pt x="521208" y="0"/>
                </a:cubicBezTo>
                <a:cubicBezTo>
                  <a:pt x="631319" y="-5947"/>
                  <a:pt x="842157" y="28261"/>
                  <a:pt x="960120" y="0"/>
                </a:cubicBezTo>
                <a:cubicBezTo>
                  <a:pt x="1077930" y="6549"/>
                  <a:pt x="1318669" y="-15893"/>
                  <a:pt x="1481328" y="0"/>
                </a:cubicBezTo>
                <a:cubicBezTo>
                  <a:pt x="1659104" y="-21090"/>
                  <a:pt x="1870243" y="69945"/>
                  <a:pt x="2167128" y="0"/>
                </a:cubicBezTo>
                <a:cubicBezTo>
                  <a:pt x="2460684" y="-5519"/>
                  <a:pt x="2753885" y="-62993"/>
                  <a:pt x="2935224" y="0"/>
                </a:cubicBezTo>
                <a:cubicBezTo>
                  <a:pt x="3115119" y="56580"/>
                  <a:pt x="3535280" y="40687"/>
                  <a:pt x="3785616" y="0"/>
                </a:cubicBezTo>
                <a:cubicBezTo>
                  <a:pt x="4057881" y="25645"/>
                  <a:pt x="4308335" y="-2666"/>
                  <a:pt x="4636008" y="0"/>
                </a:cubicBezTo>
                <a:cubicBezTo>
                  <a:pt x="4987152" y="19805"/>
                  <a:pt x="5025979" y="14149"/>
                  <a:pt x="5239512" y="0"/>
                </a:cubicBezTo>
                <a:cubicBezTo>
                  <a:pt x="5437586" y="211"/>
                  <a:pt x="5752721" y="5618"/>
                  <a:pt x="6007608" y="0"/>
                </a:cubicBezTo>
                <a:cubicBezTo>
                  <a:pt x="6280137" y="-5132"/>
                  <a:pt x="6386079" y="-21510"/>
                  <a:pt x="6693408" y="0"/>
                </a:cubicBezTo>
                <a:cubicBezTo>
                  <a:pt x="6986580" y="4991"/>
                  <a:pt x="7015252" y="-18088"/>
                  <a:pt x="7296912" y="0"/>
                </a:cubicBezTo>
                <a:cubicBezTo>
                  <a:pt x="7569796" y="10390"/>
                  <a:pt x="7895472" y="71473"/>
                  <a:pt x="8229600" y="0"/>
                </a:cubicBezTo>
                <a:cubicBezTo>
                  <a:pt x="8230227" y="7450"/>
                  <a:pt x="8228885" y="11999"/>
                  <a:pt x="8229600" y="18288"/>
                </a:cubicBezTo>
                <a:cubicBezTo>
                  <a:pt x="8094333" y="-5252"/>
                  <a:pt x="7850928" y="37448"/>
                  <a:pt x="7626096" y="18288"/>
                </a:cubicBezTo>
                <a:cubicBezTo>
                  <a:pt x="7448378" y="-569"/>
                  <a:pt x="7315174" y="-1844"/>
                  <a:pt x="7022592" y="18288"/>
                </a:cubicBezTo>
                <a:cubicBezTo>
                  <a:pt x="6686163" y="50499"/>
                  <a:pt x="6352629" y="23510"/>
                  <a:pt x="6172200" y="18288"/>
                </a:cubicBezTo>
                <a:cubicBezTo>
                  <a:pt x="6015590" y="42345"/>
                  <a:pt x="5770309" y="21278"/>
                  <a:pt x="5650992" y="18288"/>
                </a:cubicBezTo>
                <a:cubicBezTo>
                  <a:pt x="5483975" y="12092"/>
                  <a:pt x="5165324" y="68948"/>
                  <a:pt x="4882896" y="18288"/>
                </a:cubicBezTo>
                <a:cubicBezTo>
                  <a:pt x="4568934" y="7053"/>
                  <a:pt x="4556334" y="27676"/>
                  <a:pt x="4443984" y="18288"/>
                </a:cubicBezTo>
                <a:cubicBezTo>
                  <a:pt x="4320775" y="10576"/>
                  <a:pt x="4034988" y="-3490"/>
                  <a:pt x="3758184" y="18288"/>
                </a:cubicBezTo>
                <a:cubicBezTo>
                  <a:pt x="3445155" y="-998"/>
                  <a:pt x="3367892" y="13824"/>
                  <a:pt x="3236976" y="18288"/>
                </a:cubicBezTo>
                <a:cubicBezTo>
                  <a:pt x="3093796" y="26408"/>
                  <a:pt x="2635824" y="24132"/>
                  <a:pt x="2386584" y="18288"/>
                </a:cubicBezTo>
                <a:cubicBezTo>
                  <a:pt x="2139815" y="-3297"/>
                  <a:pt x="2105958" y="25945"/>
                  <a:pt x="1947672" y="18288"/>
                </a:cubicBezTo>
                <a:cubicBezTo>
                  <a:pt x="1801011" y="-19911"/>
                  <a:pt x="1533636" y="14646"/>
                  <a:pt x="1261872" y="18288"/>
                </a:cubicBezTo>
                <a:cubicBezTo>
                  <a:pt x="989528" y="32227"/>
                  <a:pt x="1025848" y="14685"/>
                  <a:pt x="822960" y="18288"/>
                </a:cubicBezTo>
                <a:cubicBezTo>
                  <a:pt x="653456" y="20956"/>
                  <a:pt x="304027" y="8001"/>
                  <a:pt x="0" y="18288"/>
                </a:cubicBezTo>
                <a:cubicBezTo>
                  <a:pt x="-27" y="11611"/>
                  <a:pt x="-1713" y="5475"/>
                  <a:pt x="0" y="0"/>
                </a:cubicBezTo>
                <a:close/>
              </a:path>
              <a:path w="8229600" h="18288" fill="none" stroke="0" extrusionOk="0">
                <a:moveTo>
                  <a:pt x="0" y="0"/>
                </a:moveTo>
                <a:cubicBezTo>
                  <a:pt x="205130" y="6064"/>
                  <a:pt x="324007" y="6684"/>
                  <a:pt x="521208" y="0"/>
                </a:cubicBezTo>
                <a:cubicBezTo>
                  <a:pt x="695888" y="-14632"/>
                  <a:pt x="1101879" y="6017"/>
                  <a:pt x="1371600" y="0"/>
                </a:cubicBezTo>
                <a:cubicBezTo>
                  <a:pt x="1622968" y="4691"/>
                  <a:pt x="1936552" y="-7433"/>
                  <a:pt x="2221992" y="0"/>
                </a:cubicBezTo>
                <a:cubicBezTo>
                  <a:pt x="2498663" y="51226"/>
                  <a:pt x="2885875" y="-8757"/>
                  <a:pt x="3072384" y="0"/>
                </a:cubicBezTo>
                <a:cubicBezTo>
                  <a:pt x="3288944" y="24235"/>
                  <a:pt x="3331110" y="5443"/>
                  <a:pt x="3511296" y="0"/>
                </a:cubicBezTo>
                <a:cubicBezTo>
                  <a:pt x="3687973" y="-19690"/>
                  <a:pt x="3901025" y="-20092"/>
                  <a:pt x="4114800" y="0"/>
                </a:cubicBezTo>
                <a:cubicBezTo>
                  <a:pt x="4336102" y="32988"/>
                  <a:pt x="4416982" y="-5831"/>
                  <a:pt x="4553712" y="0"/>
                </a:cubicBezTo>
                <a:cubicBezTo>
                  <a:pt x="4674310" y="-5056"/>
                  <a:pt x="5080160" y="-12181"/>
                  <a:pt x="5239512" y="0"/>
                </a:cubicBezTo>
                <a:cubicBezTo>
                  <a:pt x="5419031" y="-38513"/>
                  <a:pt x="5691629" y="2226"/>
                  <a:pt x="5843016" y="0"/>
                </a:cubicBezTo>
                <a:cubicBezTo>
                  <a:pt x="5978317" y="-40553"/>
                  <a:pt x="6314754" y="9782"/>
                  <a:pt x="6611112" y="0"/>
                </a:cubicBezTo>
                <a:cubicBezTo>
                  <a:pt x="6973004" y="-17646"/>
                  <a:pt x="7175490" y="18489"/>
                  <a:pt x="7461504" y="0"/>
                </a:cubicBezTo>
                <a:cubicBezTo>
                  <a:pt x="7746737" y="-34159"/>
                  <a:pt x="7962178" y="39853"/>
                  <a:pt x="8229600" y="0"/>
                </a:cubicBezTo>
                <a:cubicBezTo>
                  <a:pt x="8228796" y="5852"/>
                  <a:pt x="8229698" y="10429"/>
                  <a:pt x="8229600" y="18288"/>
                </a:cubicBezTo>
                <a:cubicBezTo>
                  <a:pt x="7944174" y="-29104"/>
                  <a:pt x="7795646" y="-34405"/>
                  <a:pt x="7461504" y="18288"/>
                </a:cubicBezTo>
                <a:cubicBezTo>
                  <a:pt x="7129776" y="51087"/>
                  <a:pt x="7082769" y="31446"/>
                  <a:pt x="6940296" y="18288"/>
                </a:cubicBezTo>
                <a:cubicBezTo>
                  <a:pt x="6799665" y="-15875"/>
                  <a:pt x="6652769" y="31783"/>
                  <a:pt x="6419088" y="18288"/>
                </a:cubicBezTo>
                <a:cubicBezTo>
                  <a:pt x="6143970" y="52275"/>
                  <a:pt x="5863165" y="-16531"/>
                  <a:pt x="5650992" y="18288"/>
                </a:cubicBezTo>
                <a:cubicBezTo>
                  <a:pt x="5419172" y="40606"/>
                  <a:pt x="5309448" y="-405"/>
                  <a:pt x="5129784" y="18288"/>
                </a:cubicBezTo>
                <a:cubicBezTo>
                  <a:pt x="4947928" y="26023"/>
                  <a:pt x="4795021" y="5860"/>
                  <a:pt x="4690872" y="18288"/>
                </a:cubicBezTo>
                <a:cubicBezTo>
                  <a:pt x="4564358" y="-9579"/>
                  <a:pt x="4295485" y="-25280"/>
                  <a:pt x="4087368" y="18288"/>
                </a:cubicBezTo>
                <a:cubicBezTo>
                  <a:pt x="3871704" y="40406"/>
                  <a:pt x="3732927" y="-10898"/>
                  <a:pt x="3401568" y="18288"/>
                </a:cubicBezTo>
                <a:cubicBezTo>
                  <a:pt x="3075889" y="19660"/>
                  <a:pt x="3025898" y="44400"/>
                  <a:pt x="2798064" y="18288"/>
                </a:cubicBezTo>
                <a:cubicBezTo>
                  <a:pt x="2581856" y="-20869"/>
                  <a:pt x="2428311" y="-4900"/>
                  <a:pt x="2276856" y="18288"/>
                </a:cubicBezTo>
                <a:cubicBezTo>
                  <a:pt x="2098246" y="53283"/>
                  <a:pt x="1737531" y="55959"/>
                  <a:pt x="1426464" y="18288"/>
                </a:cubicBezTo>
                <a:cubicBezTo>
                  <a:pt x="1104708" y="26489"/>
                  <a:pt x="1006595" y="15928"/>
                  <a:pt x="740664" y="18288"/>
                </a:cubicBezTo>
                <a:cubicBezTo>
                  <a:pt x="480378" y="33084"/>
                  <a:pt x="202592" y="-12357"/>
                  <a:pt x="0" y="18288"/>
                </a:cubicBezTo>
                <a:cubicBezTo>
                  <a:pt x="888" y="9601"/>
                  <a:pt x="860" y="4150"/>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F9794B4-29DD-4642-9F83-1C9F453BFE83}"/>
              </a:ext>
            </a:extLst>
          </p:cNvPr>
          <p:cNvSpPr>
            <a:spLocks noGrp="1"/>
          </p:cNvSpPr>
          <p:nvPr>
            <p:ph idx="1"/>
          </p:nvPr>
        </p:nvSpPr>
        <p:spPr>
          <a:xfrm>
            <a:off x="429369" y="2071316"/>
            <a:ext cx="5035164" cy="4119172"/>
          </a:xfrm>
        </p:spPr>
        <p:txBody>
          <a:bodyPr anchor="t">
            <a:normAutofit/>
          </a:bodyPr>
          <a:lstStyle/>
          <a:p>
            <a:pPr>
              <a:lnSpc>
                <a:spcPct val="90000"/>
              </a:lnSpc>
            </a:pPr>
            <a:r>
              <a:rPr lang="en-US" sz="1900"/>
              <a:t>Keep in mind principles of better practice in caring for children while designing alternative care services </a:t>
            </a:r>
          </a:p>
          <a:p>
            <a:pPr>
              <a:lnSpc>
                <a:spcPct val="90000"/>
              </a:lnSpc>
            </a:pPr>
            <a:r>
              <a:rPr lang="en-US" sz="1900"/>
              <a:t>Some key concepts:</a:t>
            </a:r>
          </a:p>
          <a:p>
            <a:pPr lvl="1">
              <a:lnSpc>
                <a:spcPct val="90000"/>
              </a:lnSpc>
            </a:pPr>
            <a:r>
              <a:rPr lang="en-US" sz="1900" u="sng"/>
              <a:t>Package of care </a:t>
            </a:r>
            <a:r>
              <a:rPr lang="en-US" sz="1900"/>
              <a:t>as opposed to ‘one placement fixes all’ approach</a:t>
            </a:r>
          </a:p>
          <a:p>
            <a:pPr lvl="1">
              <a:lnSpc>
                <a:spcPct val="90000"/>
              </a:lnSpc>
            </a:pPr>
            <a:r>
              <a:rPr lang="en-US" sz="1900"/>
              <a:t>Work in partnership with families – empower families to problem-solve and access resources </a:t>
            </a:r>
          </a:p>
          <a:p>
            <a:pPr lvl="1">
              <a:lnSpc>
                <a:spcPct val="90000"/>
              </a:lnSpc>
            </a:pPr>
            <a:r>
              <a:rPr lang="en-US" sz="1900"/>
              <a:t>Know range of available services to choose from for placement and social service support </a:t>
            </a:r>
          </a:p>
          <a:p>
            <a:pPr lvl="1">
              <a:lnSpc>
                <a:spcPct val="90000"/>
              </a:lnSpc>
            </a:pPr>
            <a:r>
              <a:rPr lang="en-US" sz="1900"/>
              <a:t>Child-centered decision making </a:t>
            </a:r>
          </a:p>
        </p:txBody>
      </p:sp>
      <p:pic>
        <p:nvPicPr>
          <p:cNvPr id="8" name="Picture 2">
            <a:extLst>
              <a:ext uri="{FF2B5EF4-FFF2-40B4-BE49-F238E27FC236}">
                <a16:creationId xmlns:a16="http://schemas.microsoft.com/office/drawing/2014/main" id="{D9157121-A638-4EEE-8B0F-9687F6BB616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985" r="34031" b="-3"/>
          <a:stretch/>
        </p:blipFill>
        <p:spPr bwMode="auto">
          <a:xfrm>
            <a:off x="5562600" y="2071316"/>
            <a:ext cx="2955798"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12219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ECD36-79D8-4DD3-84E6-922C95514772}"/>
              </a:ext>
            </a:extLst>
          </p:cNvPr>
          <p:cNvSpPr>
            <a:spLocks noGrp="1"/>
          </p:cNvSpPr>
          <p:nvPr>
            <p:ph type="title"/>
          </p:nvPr>
        </p:nvSpPr>
        <p:spPr>
          <a:xfrm>
            <a:off x="3724072" y="629268"/>
            <a:ext cx="4939868" cy="1286160"/>
          </a:xfrm>
        </p:spPr>
        <p:txBody>
          <a:bodyPr anchor="b">
            <a:normAutofit/>
          </a:bodyPr>
          <a:lstStyle/>
          <a:p>
            <a:pPr>
              <a:lnSpc>
                <a:spcPct val="90000"/>
              </a:lnSpc>
            </a:pPr>
            <a:r>
              <a:rPr lang="en-US" sz="4100"/>
              <a:t>Step #5: Plan for transfer of resources</a:t>
            </a:r>
          </a:p>
        </p:txBody>
      </p:sp>
      <p:pic>
        <p:nvPicPr>
          <p:cNvPr id="7170" name="Picture 2">
            <a:extLst>
              <a:ext uri="{FF2B5EF4-FFF2-40B4-BE49-F238E27FC236}">
                <a16:creationId xmlns:a16="http://schemas.microsoft.com/office/drawing/2014/main" id="{73D24418-9BF6-45DB-9820-1BA3F6EF11E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441" r="7326"/>
          <a:stretch/>
        </p:blipFill>
        <p:spPr bwMode="auto">
          <a:xfrm>
            <a:off x="20" y="10"/>
            <a:ext cx="3476673"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71" name="Straight Connector 7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004DA5"/>
            </a:solidFill>
          </a:ln>
        </p:spPr>
        <p:style>
          <a:lnRef idx="1">
            <a:schemeClr val="accent1"/>
          </a:lnRef>
          <a:fillRef idx="0">
            <a:schemeClr val="accent1"/>
          </a:fillRef>
          <a:effectRef idx="0">
            <a:schemeClr val="accent1"/>
          </a:effectRef>
          <a:fontRef idx="minor">
            <a:schemeClr val="tx1"/>
          </a:fontRef>
        </p:style>
      </p:cxnSp>
      <p:graphicFrame>
        <p:nvGraphicFramePr>
          <p:cNvPr id="7" name="Content Placeholder 2">
            <a:extLst>
              <a:ext uri="{FF2B5EF4-FFF2-40B4-BE49-F238E27FC236}">
                <a16:creationId xmlns:a16="http://schemas.microsoft.com/office/drawing/2014/main" id="{0BA439AD-46F6-48EA-8208-24E6FDAE48E0}"/>
              </a:ext>
            </a:extLst>
          </p:cNvPr>
          <p:cNvGraphicFramePr>
            <a:graphicFrameLocks noGrp="1"/>
          </p:cNvGraphicFramePr>
          <p:nvPr>
            <p:ph idx="1"/>
            <p:extLst>
              <p:ext uri="{D42A27DB-BD31-4B8C-83A1-F6EECF244321}">
                <p14:modId xmlns:p14="http://schemas.microsoft.com/office/powerpoint/2010/main" val="1521675087"/>
              </p:ext>
            </p:extLst>
          </p:nvPr>
        </p:nvGraphicFramePr>
        <p:xfrm>
          <a:off x="3724073" y="2438400"/>
          <a:ext cx="4939867" cy="37854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005035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9ECD36-79D8-4DD3-84E6-922C95514772}"/>
              </a:ext>
            </a:extLst>
          </p:cNvPr>
          <p:cNvSpPr>
            <a:spLocks noGrp="1"/>
          </p:cNvSpPr>
          <p:nvPr>
            <p:ph type="title"/>
          </p:nvPr>
        </p:nvSpPr>
        <p:spPr>
          <a:xfrm>
            <a:off x="429369" y="238539"/>
            <a:ext cx="8263890" cy="1434415"/>
          </a:xfrm>
        </p:spPr>
        <p:txBody>
          <a:bodyPr anchor="b">
            <a:normAutofit/>
          </a:bodyPr>
          <a:lstStyle/>
          <a:p>
            <a:pPr>
              <a:lnSpc>
                <a:spcPct val="90000"/>
              </a:lnSpc>
            </a:pPr>
            <a:r>
              <a:rPr lang="en-US" sz="4700"/>
              <a:t>Step #6: Prepare RHC staff for transition</a:t>
            </a:r>
          </a:p>
        </p:txBody>
      </p:sp>
      <p:sp>
        <p:nvSpPr>
          <p:cNvPr id="7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 name="connsiteX0" fmla="*/ 0 w 8229600"/>
              <a:gd name="connsiteY0" fmla="*/ 0 h 18288"/>
              <a:gd name="connsiteX1" fmla="*/ 521208 w 8229600"/>
              <a:gd name="connsiteY1" fmla="*/ 0 h 18288"/>
              <a:gd name="connsiteX2" fmla="*/ 960120 w 8229600"/>
              <a:gd name="connsiteY2" fmla="*/ 0 h 18288"/>
              <a:gd name="connsiteX3" fmla="*/ 1481328 w 8229600"/>
              <a:gd name="connsiteY3" fmla="*/ 0 h 18288"/>
              <a:gd name="connsiteX4" fmla="*/ 2167128 w 8229600"/>
              <a:gd name="connsiteY4" fmla="*/ 0 h 18288"/>
              <a:gd name="connsiteX5" fmla="*/ 2935224 w 8229600"/>
              <a:gd name="connsiteY5" fmla="*/ 0 h 18288"/>
              <a:gd name="connsiteX6" fmla="*/ 3785616 w 8229600"/>
              <a:gd name="connsiteY6" fmla="*/ 0 h 18288"/>
              <a:gd name="connsiteX7" fmla="*/ 4636008 w 8229600"/>
              <a:gd name="connsiteY7" fmla="*/ 0 h 18288"/>
              <a:gd name="connsiteX8" fmla="*/ 5239512 w 8229600"/>
              <a:gd name="connsiteY8" fmla="*/ 0 h 18288"/>
              <a:gd name="connsiteX9" fmla="*/ 6007608 w 8229600"/>
              <a:gd name="connsiteY9" fmla="*/ 0 h 18288"/>
              <a:gd name="connsiteX10" fmla="*/ 6693408 w 8229600"/>
              <a:gd name="connsiteY10" fmla="*/ 0 h 18288"/>
              <a:gd name="connsiteX11" fmla="*/ 7296912 w 8229600"/>
              <a:gd name="connsiteY11" fmla="*/ 0 h 18288"/>
              <a:gd name="connsiteX12" fmla="*/ 8229600 w 8229600"/>
              <a:gd name="connsiteY12" fmla="*/ 0 h 18288"/>
              <a:gd name="connsiteX13" fmla="*/ 8229600 w 8229600"/>
              <a:gd name="connsiteY13" fmla="*/ 18288 h 18288"/>
              <a:gd name="connsiteX14" fmla="*/ 7626096 w 8229600"/>
              <a:gd name="connsiteY14" fmla="*/ 18288 h 18288"/>
              <a:gd name="connsiteX15" fmla="*/ 7022592 w 8229600"/>
              <a:gd name="connsiteY15" fmla="*/ 18288 h 18288"/>
              <a:gd name="connsiteX16" fmla="*/ 6172200 w 8229600"/>
              <a:gd name="connsiteY16" fmla="*/ 18288 h 18288"/>
              <a:gd name="connsiteX17" fmla="*/ 5650992 w 8229600"/>
              <a:gd name="connsiteY17" fmla="*/ 18288 h 18288"/>
              <a:gd name="connsiteX18" fmla="*/ 4882896 w 8229600"/>
              <a:gd name="connsiteY18" fmla="*/ 18288 h 18288"/>
              <a:gd name="connsiteX19" fmla="*/ 4443984 w 8229600"/>
              <a:gd name="connsiteY19" fmla="*/ 18288 h 18288"/>
              <a:gd name="connsiteX20" fmla="*/ 3758184 w 8229600"/>
              <a:gd name="connsiteY20" fmla="*/ 18288 h 18288"/>
              <a:gd name="connsiteX21" fmla="*/ 3236976 w 8229600"/>
              <a:gd name="connsiteY21" fmla="*/ 18288 h 18288"/>
              <a:gd name="connsiteX22" fmla="*/ 2386584 w 8229600"/>
              <a:gd name="connsiteY22" fmla="*/ 18288 h 18288"/>
              <a:gd name="connsiteX23" fmla="*/ 1947672 w 8229600"/>
              <a:gd name="connsiteY23" fmla="*/ 18288 h 18288"/>
              <a:gd name="connsiteX24" fmla="*/ 1261872 w 8229600"/>
              <a:gd name="connsiteY24" fmla="*/ 18288 h 18288"/>
              <a:gd name="connsiteX25" fmla="*/ 822960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15278" y="6969"/>
                  <a:pt x="340572" y="21894"/>
                  <a:pt x="521208" y="0"/>
                </a:cubicBezTo>
                <a:cubicBezTo>
                  <a:pt x="745939" y="29643"/>
                  <a:pt x="1127486" y="-40512"/>
                  <a:pt x="1371600" y="0"/>
                </a:cubicBezTo>
                <a:cubicBezTo>
                  <a:pt x="1567490" y="28416"/>
                  <a:pt x="1945702" y="13075"/>
                  <a:pt x="2221992" y="0"/>
                </a:cubicBezTo>
                <a:cubicBezTo>
                  <a:pt x="2446218" y="-17340"/>
                  <a:pt x="2853686" y="-7924"/>
                  <a:pt x="3072384" y="0"/>
                </a:cubicBezTo>
                <a:cubicBezTo>
                  <a:pt x="3286960" y="20656"/>
                  <a:pt x="3324417" y="20174"/>
                  <a:pt x="3511296" y="0"/>
                </a:cubicBezTo>
                <a:cubicBezTo>
                  <a:pt x="3710690" y="-39182"/>
                  <a:pt x="3945457" y="-64074"/>
                  <a:pt x="4114800" y="0"/>
                </a:cubicBezTo>
                <a:cubicBezTo>
                  <a:pt x="4336079" y="28138"/>
                  <a:pt x="4420759" y="12117"/>
                  <a:pt x="4553712" y="0"/>
                </a:cubicBezTo>
                <a:cubicBezTo>
                  <a:pt x="4688252" y="-2224"/>
                  <a:pt x="5047430" y="19664"/>
                  <a:pt x="5239512" y="0"/>
                </a:cubicBezTo>
                <a:cubicBezTo>
                  <a:pt x="5424392" y="-49610"/>
                  <a:pt x="5708717" y="13540"/>
                  <a:pt x="5843016" y="0"/>
                </a:cubicBezTo>
                <a:cubicBezTo>
                  <a:pt x="6005788" y="32949"/>
                  <a:pt x="6198255" y="37080"/>
                  <a:pt x="6611112" y="0"/>
                </a:cubicBezTo>
                <a:cubicBezTo>
                  <a:pt x="6954152" y="635"/>
                  <a:pt x="7244390" y="18057"/>
                  <a:pt x="7461504" y="0"/>
                </a:cubicBezTo>
                <a:cubicBezTo>
                  <a:pt x="7693790" y="9882"/>
                  <a:pt x="7984486" y="17646"/>
                  <a:pt x="8229600" y="0"/>
                </a:cubicBezTo>
                <a:cubicBezTo>
                  <a:pt x="8228428" y="6016"/>
                  <a:pt x="8229853" y="9684"/>
                  <a:pt x="8229600" y="18288"/>
                </a:cubicBezTo>
                <a:cubicBezTo>
                  <a:pt x="7945777" y="19945"/>
                  <a:pt x="7812308" y="-8511"/>
                  <a:pt x="7461504" y="18288"/>
                </a:cubicBezTo>
                <a:cubicBezTo>
                  <a:pt x="7129391" y="53185"/>
                  <a:pt x="7087333" y="41906"/>
                  <a:pt x="6940296" y="18288"/>
                </a:cubicBezTo>
                <a:cubicBezTo>
                  <a:pt x="6810862" y="-23020"/>
                  <a:pt x="6701312" y="19361"/>
                  <a:pt x="6419088" y="18288"/>
                </a:cubicBezTo>
                <a:cubicBezTo>
                  <a:pt x="6152777" y="18855"/>
                  <a:pt x="5868611" y="48802"/>
                  <a:pt x="5650992" y="18288"/>
                </a:cubicBezTo>
                <a:cubicBezTo>
                  <a:pt x="5439747" y="15250"/>
                  <a:pt x="5334901" y="-1044"/>
                  <a:pt x="5129784" y="18288"/>
                </a:cubicBezTo>
                <a:cubicBezTo>
                  <a:pt x="4955906" y="40458"/>
                  <a:pt x="4793216" y="33888"/>
                  <a:pt x="4690872" y="18288"/>
                </a:cubicBezTo>
                <a:cubicBezTo>
                  <a:pt x="4552374" y="31087"/>
                  <a:pt x="4318742" y="6248"/>
                  <a:pt x="4087368" y="18288"/>
                </a:cubicBezTo>
                <a:cubicBezTo>
                  <a:pt x="3849418" y="32625"/>
                  <a:pt x="3751577" y="29688"/>
                  <a:pt x="3401568" y="18288"/>
                </a:cubicBezTo>
                <a:cubicBezTo>
                  <a:pt x="3067953" y="20409"/>
                  <a:pt x="3012425" y="26879"/>
                  <a:pt x="2798064" y="18288"/>
                </a:cubicBezTo>
                <a:cubicBezTo>
                  <a:pt x="2565154" y="16520"/>
                  <a:pt x="2426719" y="-31794"/>
                  <a:pt x="2276856" y="18288"/>
                </a:cubicBezTo>
                <a:cubicBezTo>
                  <a:pt x="2090980" y="4382"/>
                  <a:pt x="1702030" y="-8180"/>
                  <a:pt x="1426464" y="18288"/>
                </a:cubicBezTo>
                <a:cubicBezTo>
                  <a:pt x="1104481" y="69643"/>
                  <a:pt x="985013" y="-7690"/>
                  <a:pt x="740664" y="18288"/>
                </a:cubicBezTo>
                <a:cubicBezTo>
                  <a:pt x="507391" y="41643"/>
                  <a:pt x="191740" y="-11654"/>
                  <a:pt x="0" y="18288"/>
                </a:cubicBezTo>
                <a:cubicBezTo>
                  <a:pt x="714" y="9707"/>
                  <a:pt x="1025" y="3120"/>
                  <a:pt x="0" y="0"/>
                </a:cubicBezTo>
                <a:close/>
              </a:path>
              <a:path w="8229600" h="18288" stroke="0" extrusionOk="0">
                <a:moveTo>
                  <a:pt x="0" y="0"/>
                </a:moveTo>
                <a:cubicBezTo>
                  <a:pt x="270709" y="-27213"/>
                  <a:pt x="397128" y="23656"/>
                  <a:pt x="521208" y="0"/>
                </a:cubicBezTo>
                <a:cubicBezTo>
                  <a:pt x="631319" y="-5947"/>
                  <a:pt x="842157" y="28261"/>
                  <a:pt x="960120" y="0"/>
                </a:cubicBezTo>
                <a:cubicBezTo>
                  <a:pt x="1077930" y="6549"/>
                  <a:pt x="1318669" y="-15893"/>
                  <a:pt x="1481328" y="0"/>
                </a:cubicBezTo>
                <a:cubicBezTo>
                  <a:pt x="1659104" y="-21090"/>
                  <a:pt x="1870243" y="69945"/>
                  <a:pt x="2167128" y="0"/>
                </a:cubicBezTo>
                <a:cubicBezTo>
                  <a:pt x="2460684" y="-5519"/>
                  <a:pt x="2753885" y="-62993"/>
                  <a:pt x="2935224" y="0"/>
                </a:cubicBezTo>
                <a:cubicBezTo>
                  <a:pt x="3115119" y="56580"/>
                  <a:pt x="3535280" y="40687"/>
                  <a:pt x="3785616" y="0"/>
                </a:cubicBezTo>
                <a:cubicBezTo>
                  <a:pt x="4057881" y="25645"/>
                  <a:pt x="4308335" y="-2666"/>
                  <a:pt x="4636008" y="0"/>
                </a:cubicBezTo>
                <a:cubicBezTo>
                  <a:pt x="4987152" y="19805"/>
                  <a:pt x="5025979" y="14149"/>
                  <a:pt x="5239512" y="0"/>
                </a:cubicBezTo>
                <a:cubicBezTo>
                  <a:pt x="5437586" y="211"/>
                  <a:pt x="5752721" y="5618"/>
                  <a:pt x="6007608" y="0"/>
                </a:cubicBezTo>
                <a:cubicBezTo>
                  <a:pt x="6280137" y="-5132"/>
                  <a:pt x="6386079" y="-21510"/>
                  <a:pt x="6693408" y="0"/>
                </a:cubicBezTo>
                <a:cubicBezTo>
                  <a:pt x="6986580" y="4991"/>
                  <a:pt x="7015252" y="-18088"/>
                  <a:pt x="7296912" y="0"/>
                </a:cubicBezTo>
                <a:cubicBezTo>
                  <a:pt x="7569796" y="10390"/>
                  <a:pt x="7895472" y="71473"/>
                  <a:pt x="8229600" y="0"/>
                </a:cubicBezTo>
                <a:cubicBezTo>
                  <a:pt x="8230227" y="7450"/>
                  <a:pt x="8228885" y="11999"/>
                  <a:pt x="8229600" y="18288"/>
                </a:cubicBezTo>
                <a:cubicBezTo>
                  <a:pt x="8094333" y="-5252"/>
                  <a:pt x="7850928" y="37448"/>
                  <a:pt x="7626096" y="18288"/>
                </a:cubicBezTo>
                <a:cubicBezTo>
                  <a:pt x="7448378" y="-569"/>
                  <a:pt x="7315174" y="-1844"/>
                  <a:pt x="7022592" y="18288"/>
                </a:cubicBezTo>
                <a:cubicBezTo>
                  <a:pt x="6686163" y="50499"/>
                  <a:pt x="6352629" y="23510"/>
                  <a:pt x="6172200" y="18288"/>
                </a:cubicBezTo>
                <a:cubicBezTo>
                  <a:pt x="6015590" y="42345"/>
                  <a:pt x="5770309" y="21278"/>
                  <a:pt x="5650992" y="18288"/>
                </a:cubicBezTo>
                <a:cubicBezTo>
                  <a:pt x="5483975" y="12092"/>
                  <a:pt x="5165324" y="68948"/>
                  <a:pt x="4882896" y="18288"/>
                </a:cubicBezTo>
                <a:cubicBezTo>
                  <a:pt x="4568934" y="7053"/>
                  <a:pt x="4556334" y="27676"/>
                  <a:pt x="4443984" y="18288"/>
                </a:cubicBezTo>
                <a:cubicBezTo>
                  <a:pt x="4320775" y="10576"/>
                  <a:pt x="4034988" y="-3490"/>
                  <a:pt x="3758184" y="18288"/>
                </a:cubicBezTo>
                <a:cubicBezTo>
                  <a:pt x="3445155" y="-998"/>
                  <a:pt x="3367892" y="13824"/>
                  <a:pt x="3236976" y="18288"/>
                </a:cubicBezTo>
                <a:cubicBezTo>
                  <a:pt x="3093796" y="26408"/>
                  <a:pt x="2635824" y="24132"/>
                  <a:pt x="2386584" y="18288"/>
                </a:cubicBezTo>
                <a:cubicBezTo>
                  <a:pt x="2139815" y="-3297"/>
                  <a:pt x="2105958" y="25945"/>
                  <a:pt x="1947672" y="18288"/>
                </a:cubicBezTo>
                <a:cubicBezTo>
                  <a:pt x="1801011" y="-19911"/>
                  <a:pt x="1533636" y="14646"/>
                  <a:pt x="1261872" y="18288"/>
                </a:cubicBezTo>
                <a:cubicBezTo>
                  <a:pt x="989528" y="32227"/>
                  <a:pt x="1025848" y="14685"/>
                  <a:pt x="822960" y="18288"/>
                </a:cubicBezTo>
                <a:cubicBezTo>
                  <a:pt x="653456" y="20956"/>
                  <a:pt x="304027" y="8001"/>
                  <a:pt x="0" y="18288"/>
                </a:cubicBezTo>
                <a:cubicBezTo>
                  <a:pt x="-27" y="11611"/>
                  <a:pt x="-1713" y="5475"/>
                  <a:pt x="0" y="0"/>
                </a:cubicBezTo>
                <a:close/>
              </a:path>
              <a:path w="8229600" h="18288" fill="none" stroke="0" extrusionOk="0">
                <a:moveTo>
                  <a:pt x="0" y="0"/>
                </a:moveTo>
                <a:cubicBezTo>
                  <a:pt x="205130" y="6064"/>
                  <a:pt x="324007" y="6684"/>
                  <a:pt x="521208" y="0"/>
                </a:cubicBezTo>
                <a:cubicBezTo>
                  <a:pt x="695888" y="-14632"/>
                  <a:pt x="1101879" y="6017"/>
                  <a:pt x="1371600" y="0"/>
                </a:cubicBezTo>
                <a:cubicBezTo>
                  <a:pt x="1622968" y="4691"/>
                  <a:pt x="1936552" y="-7433"/>
                  <a:pt x="2221992" y="0"/>
                </a:cubicBezTo>
                <a:cubicBezTo>
                  <a:pt x="2498663" y="51226"/>
                  <a:pt x="2885875" y="-8757"/>
                  <a:pt x="3072384" y="0"/>
                </a:cubicBezTo>
                <a:cubicBezTo>
                  <a:pt x="3288944" y="24235"/>
                  <a:pt x="3331110" y="5443"/>
                  <a:pt x="3511296" y="0"/>
                </a:cubicBezTo>
                <a:cubicBezTo>
                  <a:pt x="3687973" y="-19690"/>
                  <a:pt x="3901025" y="-20092"/>
                  <a:pt x="4114800" y="0"/>
                </a:cubicBezTo>
                <a:cubicBezTo>
                  <a:pt x="4336102" y="32988"/>
                  <a:pt x="4416982" y="-5831"/>
                  <a:pt x="4553712" y="0"/>
                </a:cubicBezTo>
                <a:cubicBezTo>
                  <a:pt x="4674310" y="-5056"/>
                  <a:pt x="5080160" y="-12181"/>
                  <a:pt x="5239512" y="0"/>
                </a:cubicBezTo>
                <a:cubicBezTo>
                  <a:pt x="5419031" y="-38513"/>
                  <a:pt x="5691629" y="2226"/>
                  <a:pt x="5843016" y="0"/>
                </a:cubicBezTo>
                <a:cubicBezTo>
                  <a:pt x="5978317" y="-40553"/>
                  <a:pt x="6314754" y="9782"/>
                  <a:pt x="6611112" y="0"/>
                </a:cubicBezTo>
                <a:cubicBezTo>
                  <a:pt x="6973004" y="-17646"/>
                  <a:pt x="7175490" y="18489"/>
                  <a:pt x="7461504" y="0"/>
                </a:cubicBezTo>
                <a:cubicBezTo>
                  <a:pt x="7746737" y="-34159"/>
                  <a:pt x="7962178" y="39853"/>
                  <a:pt x="8229600" y="0"/>
                </a:cubicBezTo>
                <a:cubicBezTo>
                  <a:pt x="8228796" y="5852"/>
                  <a:pt x="8229698" y="10429"/>
                  <a:pt x="8229600" y="18288"/>
                </a:cubicBezTo>
                <a:cubicBezTo>
                  <a:pt x="7944174" y="-29104"/>
                  <a:pt x="7795646" y="-34405"/>
                  <a:pt x="7461504" y="18288"/>
                </a:cubicBezTo>
                <a:cubicBezTo>
                  <a:pt x="7129776" y="51087"/>
                  <a:pt x="7082769" y="31446"/>
                  <a:pt x="6940296" y="18288"/>
                </a:cubicBezTo>
                <a:cubicBezTo>
                  <a:pt x="6799665" y="-15875"/>
                  <a:pt x="6652769" y="31783"/>
                  <a:pt x="6419088" y="18288"/>
                </a:cubicBezTo>
                <a:cubicBezTo>
                  <a:pt x="6143970" y="52275"/>
                  <a:pt x="5863165" y="-16531"/>
                  <a:pt x="5650992" y="18288"/>
                </a:cubicBezTo>
                <a:cubicBezTo>
                  <a:pt x="5419172" y="40606"/>
                  <a:pt x="5309448" y="-405"/>
                  <a:pt x="5129784" y="18288"/>
                </a:cubicBezTo>
                <a:cubicBezTo>
                  <a:pt x="4947928" y="26023"/>
                  <a:pt x="4795021" y="5860"/>
                  <a:pt x="4690872" y="18288"/>
                </a:cubicBezTo>
                <a:cubicBezTo>
                  <a:pt x="4564358" y="-9579"/>
                  <a:pt x="4295485" y="-25280"/>
                  <a:pt x="4087368" y="18288"/>
                </a:cubicBezTo>
                <a:cubicBezTo>
                  <a:pt x="3871704" y="40406"/>
                  <a:pt x="3732927" y="-10898"/>
                  <a:pt x="3401568" y="18288"/>
                </a:cubicBezTo>
                <a:cubicBezTo>
                  <a:pt x="3075889" y="19660"/>
                  <a:pt x="3025898" y="44400"/>
                  <a:pt x="2798064" y="18288"/>
                </a:cubicBezTo>
                <a:cubicBezTo>
                  <a:pt x="2581856" y="-20869"/>
                  <a:pt x="2428311" y="-4900"/>
                  <a:pt x="2276856" y="18288"/>
                </a:cubicBezTo>
                <a:cubicBezTo>
                  <a:pt x="2098246" y="53283"/>
                  <a:pt x="1737531" y="55959"/>
                  <a:pt x="1426464" y="18288"/>
                </a:cubicBezTo>
                <a:cubicBezTo>
                  <a:pt x="1104708" y="26489"/>
                  <a:pt x="1006595" y="15928"/>
                  <a:pt x="740664" y="18288"/>
                </a:cubicBezTo>
                <a:cubicBezTo>
                  <a:pt x="480378" y="33084"/>
                  <a:pt x="202592" y="-12357"/>
                  <a:pt x="0" y="18288"/>
                </a:cubicBezTo>
                <a:cubicBezTo>
                  <a:pt x="888" y="9601"/>
                  <a:pt x="860" y="4150"/>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1807581-67ED-4AB4-8296-55FCD5939A2B}"/>
              </a:ext>
            </a:extLst>
          </p:cNvPr>
          <p:cNvGraphicFramePr>
            <a:graphicFrameLocks noGrp="1"/>
          </p:cNvGraphicFramePr>
          <p:nvPr>
            <p:ph idx="1"/>
            <p:extLst>
              <p:ext uri="{D42A27DB-BD31-4B8C-83A1-F6EECF244321}">
                <p14:modId xmlns:p14="http://schemas.microsoft.com/office/powerpoint/2010/main" val="1355153122"/>
              </p:ext>
            </p:extLst>
          </p:nvPr>
        </p:nvGraphicFramePr>
        <p:xfrm>
          <a:off x="2026587" y="1911493"/>
          <a:ext cx="5035164" cy="4119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92284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ECD36-79D8-4DD3-84E6-922C95514772}"/>
              </a:ext>
            </a:extLst>
          </p:cNvPr>
          <p:cNvSpPr>
            <a:spLocks noGrp="1"/>
          </p:cNvSpPr>
          <p:nvPr>
            <p:ph type="title"/>
          </p:nvPr>
        </p:nvSpPr>
        <p:spPr>
          <a:xfrm>
            <a:off x="3724072" y="629268"/>
            <a:ext cx="4939868" cy="1286160"/>
          </a:xfrm>
        </p:spPr>
        <p:txBody>
          <a:bodyPr anchor="b">
            <a:normAutofit/>
          </a:bodyPr>
          <a:lstStyle/>
          <a:p>
            <a:pPr lvl="0">
              <a:lnSpc>
                <a:spcPct val="90000"/>
              </a:lnSpc>
            </a:pPr>
            <a:r>
              <a:rPr lang="en-US" sz="4100"/>
              <a:t>Staffing in New/ Alternate Services</a:t>
            </a:r>
          </a:p>
        </p:txBody>
      </p:sp>
      <p:sp>
        <p:nvSpPr>
          <p:cNvPr id="3" name="Content Placeholder 2">
            <a:extLst>
              <a:ext uri="{FF2B5EF4-FFF2-40B4-BE49-F238E27FC236}">
                <a16:creationId xmlns:a16="http://schemas.microsoft.com/office/drawing/2014/main" id="{C302A6CD-788E-46FC-A86F-F4F40ACDAA8B}"/>
              </a:ext>
            </a:extLst>
          </p:cNvPr>
          <p:cNvSpPr>
            <a:spLocks noGrp="1"/>
          </p:cNvSpPr>
          <p:nvPr>
            <p:ph idx="1"/>
          </p:nvPr>
        </p:nvSpPr>
        <p:spPr>
          <a:xfrm>
            <a:off x="3724073" y="2438400"/>
            <a:ext cx="5115127" cy="3785419"/>
          </a:xfrm>
        </p:spPr>
        <p:txBody>
          <a:bodyPr>
            <a:normAutofit/>
          </a:bodyPr>
          <a:lstStyle/>
          <a:p>
            <a:pPr marL="0" indent="0">
              <a:buNone/>
            </a:pPr>
            <a:r>
              <a:rPr lang="en-US" sz="1700" dirty="0"/>
              <a:t>Factors to consider:</a:t>
            </a:r>
          </a:p>
          <a:p>
            <a:r>
              <a:rPr lang="en-US" sz="1700" dirty="0"/>
              <a:t>Professionalization of services</a:t>
            </a:r>
          </a:p>
          <a:p>
            <a:r>
              <a:rPr lang="en-US" sz="1700" dirty="0"/>
              <a:t>Reduction of unnecessary posts</a:t>
            </a:r>
          </a:p>
          <a:p>
            <a:r>
              <a:rPr lang="en-US" sz="1700" dirty="0"/>
              <a:t>Service location close to demand</a:t>
            </a:r>
          </a:p>
          <a:p>
            <a:r>
              <a:rPr lang="en-US" sz="1700" dirty="0"/>
              <a:t>Remember existing staff and their needs, potential to change</a:t>
            </a:r>
          </a:p>
          <a:p>
            <a:r>
              <a:rPr lang="en-US" sz="1700" dirty="0"/>
              <a:t>Identify any abusers</a:t>
            </a:r>
          </a:p>
          <a:p>
            <a:r>
              <a:rPr lang="en-US" sz="1700" dirty="0"/>
              <a:t>Staff with special relationships with children</a:t>
            </a:r>
          </a:p>
          <a:p>
            <a:r>
              <a:rPr lang="en-US" sz="1700" dirty="0"/>
              <a:t>Evaluation of current staff performance by an independent team</a:t>
            </a:r>
          </a:p>
          <a:p>
            <a:r>
              <a:rPr lang="en-US" sz="1700" dirty="0"/>
              <a:t>Opportunities for additional training / retraining</a:t>
            </a:r>
          </a:p>
          <a:p>
            <a:endParaRPr lang="en-US" sz="1700" dirty="0"/>
          </a:p>
          <a:p>
            <a:pPr lvl="1"/>
            <a:endParaRPr lang="en-US" sz="1700" dirty="0"/>
          </a:p>
        </p:txBody>
      </p:sp>
      <p:pic>
        <p:nvPicPr>
          <p:cNvPr id="11266" name="Picture 2">
            <a:extLst>
              <a:ext uri="{FF2B5EF4-FFF2-40B4-BE49-F238E27FC236}">
                <a16:creationId xmlns:a16="http://schemas.microsoft.com/office/drawing/2014/main" id="{B1A2719A-C646-4534-A3CA-34EBE74DD5F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477" r="38811"/>
          <a:stretch/>
        </p:blipFill>
        <p:spPr bwMode="auto">
          <a:xfrm>
            <a:off x="20" y="10"/>
            <a:ext cx="3476673"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11268" name="Straight Connector 71">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DEA0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07841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9ECD36-79D8-4DD3-84E6-922C95514772}"/>
              </a:ext>
            </a:extLst>
          </p:cNvPr>
          <p:cNvSpPr>
            <a:spLocks noGrp="1"/>
          </p:cNvSpPr>
          <p:nvPr>
            <p:ph type="title"/>
          </p:nvPr>
        </p:nvSpPr>
        <p:spPr>
          <a:xfrm>
            <a:off x="630936" y="548640"/>
            <a:ext cx="2700645" cy="5431536"/>
          </a:xfrm>
        </p:spPr>
        <p:txBody>
          <a:bodyPr>
            <a:normAutofit/>
          </a:bodyPr>
          <a:lstStyle/>
          <a:p>
            <a:r>
              <a:rPr lang="en-US" sz="4700"/>
              <a:t>Step #7: Address the Logistics Needed</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347917" y="3261001"/>
            <a:ext cx="4480560" cy="13716"/>
          </a:xfrm>
          <a:custGeom>
            <a:avLst/>
            <a:gdLst>
              <a:gd name="connsiteX0" fmla="*/ 0 w 4480560"/>
              <a:gd name="connsiteY0" fmla="*/ 0 h 13716"/>
              <a:gd name="connsiteX1" fmla="*/ 595274 w 4480560"/>
              <a:gd name="connsiteY1" fmla="*/ 0 h 13716"/>
              <a:gd name="connsiteX2" fmla="*/ 1100938 w 4480560"/>
              <a:gd name="connsiteY2" fmla="*/ 0 h 13716"/>
              <a:gd name="connsiteX3" fmla="*/ 1651406 w 4480560"/>
              <a:gd name="connsiteY3" fmla="*/ 0 h 13716"/>
              <a:gd name="connsiteX4" fmla="*/ 2336292 w 4480560"/>
              <a:gd name="connsiteY4" fmla="*/ 0 h 13716"/>
              <a:gd name="connsiteX5" fmla="*/ 2931566 w 4480560"/>
              <a:gd name="connsiteY5" fmla="*/ 0 h 13716"/>
              <a:gd name="connsiteX6" fmla="*/ 3482035 w 4480560"/>
              <a:gd name="connsiteY6" fmla="*/ 0 h 13716"/>
              <a:gd name="connsiteX7" fmla="*/ 4480560 w 4480560"/>
              <a:gd name="connsiteY7" fmla="*/ 0 h 13716"/>
              <a:gd name="connsiteX8" fmla="*/ 4480560 w 4480560"/>
              <a:gd name="connsiteY8" fmla="*/ 13716 h 13716"/>
              <a:gd name="connsiteX9" fmla="*/ 3840480 w 4480560"/>
              <a:gd name="connsiteY9" fmla="*/ 13716 h 13716"/>
              <a:gd name="connsiteX10" fmla="*/ 3290011 w 4480560"/>
              <a:gd name="connsiteY10" fmla="*/ 13716 h 13716"/>
              <a:gd name="connsiteX11" fmla="*/ 2560320 w 4480560"/>
              <a:gd name="connsiteY11" fmla="*/ 13716 h 13716"/>
              <a:gd name="connsiteX12" fmla="*/ 1965046 w 4480560"/>
              <a:gd name="connsiteY12" fmla="*/ 13716 h 13716"/>
              <a:gd name="connsiteX13" fmla="*/ 1459382 w 4480560"/>
              <a:gd name="connsiteY13" fmla="*/ 13716 h 13716"/>
              <a:gd name="connsiteX14" fmla="*/ 774497 w 4480560"/>
              <a:gd name="connsiteY14" fmla="*/ 13716 h 13716"/>
              <a:gd name="connsiteX15" fmla="*/ 0 w 4480560"/>
              <a:gd name="connsiteY15" fmla="*/ 13716 h 13716"/>
              <a:gd name="connsiteX16" fmla="*/ 0 w 4480560"/>
              <a:gd name="connsiteY16" fmla="*/ 0 h 13716"/>
              <a:gd name="connsiteX0" fmla="*/ 0 w 4480560"/>
              <a:gd name="connsiteY0" fmla="*/ 0 h 13716"/>
              <a:gd name="connsiteX1" fmla="*/ 595274 w 4480560"/>
              <a:gd name="connsiteY1" fmla="*/ 0 h 13716"/>
              <a:gd name="connsiteX2" fmla="*/ 1100938 w 4480560"/>
              <a:gd name="connsiteY2" fmla="*/ 0 h 13716"/>
              <a:gd name="connsiteX3" fmla="*/ 1830629 w 4480560"/>
              <a:gd name="connsiteY3" fmla="*/ 0 h 13716"/>
              <a:gd name="connsiteX4" fmla="*/ 2425903 w 4480560"/>
              <a:gd name="connsiteY4" fmla="*/ 0 h 13716"/>
              <a:gd name="connsiteX5" fmla="*/ 3021178 w 4480560"/>
              <a:gd name="connsiteY5" fmla="*/ 0 h 13716"/>
              <a:gd name="connsiteX6" fmla="*/ 3750869 w 4480560"/>
              <a:gd name="connsiteY6" fmla="*/ 0 h 13716"/>
              <a:gd name="connsiteX7" fmla="*/ 4480560 w 4480560"/>
              <a:gd name="connsiteY7" fmla="*/ 0 h 13716"/>
              <a:gd name="connsiteX8" fmla="*/ 4480560 w 4480560"/>
              <a:gd name="connsiteY8" fmla="*/ 13716 h 13716"/>
              <a:gd name="connsiteX9" fmla="*/ 3930091 w 4480560"/>
              <a:gd name="connsiteY9" fmla="*/ 13716 h 13716"/>
              <a:gd name="connsiteX10" fmla="*/ 3290011 w 4480560"/>
              <a:gd name="connsiteY10" fmla="*/ 13716 h 13716"/>
              <a:gd name="connsiteX11" fmla="*/ 2649931 w 4480560"/>
              <a:gd name="connsiteY11" fmla="*/ 13716 h 13716"/>
              <a:gd name="connsiteX12" fmla="*/ 2054657 w 4480560"/>
              <a:gd name="connsiteY12" fmla="*/ 13716 h 13716"/>
              <a:gd name="connsiteX13" fmla="*/ 1324966 w 4480560"/>
              <a:gd name="connsiteY13" fmla="*/ 13716 h 13716"/>
              <a:gd name="connsiteX14" fmla="*/ 595274 w 4480560"/>
              <a:gd name="connsiteY14" fmla="*/ 13716 h 13716"/>
              <a:gd name="connsiteX15" fmla="*/ 0 w 4480560"/>
              <a:gd name="connsiteY15" fmla="*/ 13716 h 13716"/>
              <a:gd name="connsiteX16" fmla="*/ 0 w 4480560"/>
              <a:gd name="connsiteY16"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3716" fill="none" extrusionOk="0">
                <a:moveTo>
                  <a:pt x="0" y="0"/>
                </a:moveTo>
                <a:cubicBezTo>
                  <a:pt x="267574" y="14606"/>
                  <a:pt x="338605" y="-40"/>
                  <a:pt x="595274" y="0"/>
                </a:cubicBezTo>
                <a:cubicBezTo>
                  <a:pt x="856171" y="-2198"/>
                  <a:pt x="863435" y="-13333"/>
                  <a:pt x="1100938" y="0"/>
                </a:cubicBezTo>
                <a:cubicBezTo>
                  <a:pt x="1340270" y="17713"/>
                  <a:pt x="1418448" y="-18893"/>
                  <a:pt x="1651406" y="0"/>
                </a:cubicBezTo>
                <a:cubicBezTo>
                  <a:pt x="1875387" y="1627"/>
                  <a:pt x="2153037" y="22688"/>
                  <a:pt x="2336292" y="0"/>
                </a:cubicBezTo>
                <a:cubicBezTo>
                  <a:pt x="2522206" y="-4211"/>
                  <a:pt x="2718333" y="34959"/>
                  <a:pt x="2931566" y="0"/>
                </a:cubicBezTo>
                <a:cubicBezTo>
                  <a:pt x="3137043" y="-17106"/>
                  <a:pt x="3304331" y="1415"/>
                  <a:pt x="3482035" y="0"/>
                </a:cubicBezTo>
                <a:cubicBezTo>
                  <a:pt x="3649837" y="-24078"/>
                  <a:pt x="4010577" y="-51921"/>
                  <a:pt x="4480560" y="0"/>
                </a:cubicBezTo>
                <a:cubicBezTo>
                  <a:pt x="4480642" y="3611"/>
                  <a:pt x="4480510" y="9346"/>
                  <a:pt x="4480560" y="13716"/>
                </a:cubicBezTo>
                <a:cubicBezTo>
                  <a:pt x="4305601" y="36948"/>
                  <a:pt x="4025154" y="21890"/>
                  <a:pt x="3840480" y="13716"/>
                </a:cubicBezTo>
                <a:cubicBezTo>
                  <a:pt x="3668919" y="-16903"/>
                  <a:pt x="3556555" y="-17246"/>
                  <a:pt x="3290011" y="13716"/>
                </a:cubicBezTo>
                <a:cubicBezTo>
                  <a:pt x="2991827" y="13600"/>
                  <a:pt x="2862038" y="-27094"/>
                  <a:pt x="2560320" y="13716"/>
                </a:cubicBezTo>
                <a:cubicBezTo>
                  <a:pt x="2273396" y="32804"/>
                  <a:pt x="2159701" y="35426"/>
                  <a:pt x="1965046" y="13716"/>
                </a:cubicBezTo>
                <a:cubicBezTo>
                  <a:pt x="1785994" y="24616"/>
                  <a:pt x="1686680" y="47748"/>
                  <a:pt x="1459382" y="13716"/>
                </a:cubicBezTo>
                <a:cubicBezTo>
                  <a:pt x="1260610" y="398"/>
                  <a:pt x="913962" y="26960"/>
                  <a:pt x="774497" y="13716"/>
                </a:cubicBezTo>
                <a:cubicBezTo>
                  <a:pt x="689426" y="-2719"/>
                  <a:pt x="378264" y="1751"/>
                  <a:pt x="0" y="13716"/>
                </a:cubicBezTo>
                <a:cubicBezTo>
                  <a:pt x="-173" y="8371"/>
                  <a:pt x="-387" y="6213"/>
                  <a:pt x="0" y="0"/>
                </a:cubicBezTo>
                <a:close/>
              </a:path>
              <a:path w="4480560" h="13716" stroke="0" extrusionOk="0">
                <a:moveTo>
                  <a:pt x="0" y="0"/>
                </a:moveTo>
                <a:cubicBezTo>
                  <a:pt x="290844" y="5546"/>
                  <a:pt x="318443" y="10543"/>
                  <a:pt x="595274" y="0"/>
                </a:cubicBezTo>
                <a:cubicBezTo>
                  <a:pt x="862223" y="-10630"/>
                  <a:pt x="1008164" y="-6970"/>
                  <a:pt x="1100938" y="0"/>
                </a:cubicBezTo>
                <a:cubicBezTo>
                  <a:pt x="1231751" y="-9052"/>
                  <a:pt x="1563421" y="-55931"/>
                  <a:pt x="1830629" y="0"/>
                </a:cubicBezTo>
                <a:cubicBezTo>
                  <a:pt x="2081843" y="38764"/>
                  <a:pt x="2181743" y="16966"/>
                  <a:pt x="2425903" y="0"/>
                </a:cubicBezTo>
                <a:cubicBezTo>
                  <a:pt x="2657412" y="-20059"/>
                  <a:pt x="2795431" y="8423"/>
                  <a:pt x="3021178" y="0"/>
                </a:cubicBezTo>
                <a:cubicBezTo>
                  <a:pt x="3275119" y="-4749"/>
                  <a:pt x="3480943" y="2522"/>
                  <a:pt x="3750869" y="0"/>
                </a:cubicBezTo>
                <a:cubicBezTo>
                  <a:pt x="4005211" y="16055"/>
                  <a:pt x="4302144" y="-2969"/>
                  <a:pt x="4480560" y="0"/>
                </a:cubicBezTo>
                <a:cubicBezTo>
                  <a:pt x="4480397" y="3458"/>
                  <a:pt x="4481383" y="8632"/>
                  <a:pt x="4480560" y="13716"/>
                </a:cubicBezTo>
                <a:cubicBezTo>
                  <a:pt x="4261480" y="-10003"/>
                  <a:pt x="4206199" y="28529"/>
                  <a:pt x="3930091" y="13716"/>
                </a:cubicBezTo>
                <a:cubicBezTo>
                  <a:pt x="3666932" y="-15474"/>
                  <a:pt x="3493645" y="14804"/>
                  <a:pt x="3290011" y="13716"/>
                </a:cubicBezTo>
                <a:cubicBezTo>
                  <a:pt x="3137078" y="-41032"/>
                  <a:pt x="2894690" y="-17948"/>
                  <a:pt x="2649931" y="13716"/>
                </a:cubicBezTo>
                <a:cubicBezTo>
                  <a:pt x="2413020" y="21294"/>
                  <a:pt x="2225991" y="-10559"/>
                  <a:pt x="2054657" y="13716"/>
                </a:cubicBezTo>
                <a:cubicBezTo>
                  <a:pt x="1886877" y="37541"/>
                  <a:pt x="1548763" y="45390"/>
                  <a:pt x="1324966" y="13716"/>
                </a:cubicBezTo>
                <a:cubicBezTo>
                  <a:pt x="1040995" y="1897"/>
                  <a:pt x="786929" y="-17655"/>
                  <a:pt x="595274" y="13716"/>
                </a:cubicBezTo>
                <a:cubicBezTo>
                  <a:pt x="371401" y="32831"/>
                  <a:pt x="168483" y="23167"/>
                  <a:pt x="0" y="13716"/>
                </a:cubicBezTo>
                <a:cubicBezTo>
                  <a:pt x="-740" y="8467"/>
                  <a:pt x="-279" y="4434"/>
                  <a:pt x="0" y="0"/>
                </a:cubicBezTo>
                <a:close/>
              </a:path>
              <a:path w="4480560" h="13716" fill="none" stroke="0" extrusionOk="0">
                <a:moveTo>
                  <a:pt x="0" y="0"/>
                </a:moveTo>
                <a:cubicBezTo>
                  <a:pt x="254633" y="596"/>
                  <a:pt x="318854" y="8353"/>
                  <a:pt x="595274" y="0"/>
                </a:cubicBezTo>
                <a:cubicBezTo>
                  <a:pt x="857042" y="-2503"/>
                  <a:pt x="863005" y="-13327"/>
                  <a:pt x="1100938" y="0"/>
                </a:cubicBezTo>
                <a:cubicBezTo>
                  <a:pt x="1322315" y="28736"/>
                  <a:pt x="1429801" y="-15572"/>
                  <a:pt x="1651406" y="0"/>
                </a:cubicBezTo>
                <a:cubicBezTo>
                  <a:pt x="1861310" y="20479"/>
                  <a:pt x="2199002" y="36173"/>
                  <a:pt x="2336292" y="0"/>
                </a:cubicBezTo>
                <a:cubicBezTo>
                  <a:pt x="2504451" y="-23230"/>
                  <a:pt x="2735943" y="-3451"/>
                  <a:pt x="2931566" y="0"/>
                </a:cubicBezTo>
                <a:cubicBezTo>
                  <a:pt x="3109081" y="-33272"/>
                  <a:pt x="3310374" y="39503"/>
                  <a:pt x="3482035" y="0"/>
                </a:cubicBezTo>
                <a:cubicBezTo>
                  <a:pt x="3630968" y="-117346"/>
                  <a:pt x="3975789" y="30358"/>
                  <a:pt x="4480560" y="0"/>
                </a:cubicBezTo>
                <a:cubicBezTo>
                  <a:pt x="4480546" y="3532"/>
                  <a:pt x="4481771" y="9530"/>
                  <a:pt x="4480560" y="13716"/>
                </a:cubicBezTo>
                <a:cubicBezTo>
                  <a:pt x="4299745" y="8025"/>
                  <a:pt x="4055484" y="54224"/>
                  <a:pt x="3840480" y="13716"/>
                </a:cubicBezTo>
                <a:cubicBezTo>
                  <a:pt x="3665362" y="14404"/>
                  <a:pt x="3548412" y="6532"/>
                  <a:pt x="3290011" y="13716"/>
                </a:cubicBezTo>
                <a:cubicBezTo>
                  <a:pt x="3037450" y="36923"/>
                  <a:pt x="2862123" y="43167"/>
                  <a:pt x="2560320" y="13716"/>
                </a:cubicBezTo>
                <a:cubicBezTo>
                  <a:pt x="2308793" y="7156"/>
                  <a:pt x="2153402" y="-25971"/>
                  <a:pt x="1965046" y="13716"/>
                </a:cubicBezTo>
                <a:cubicBezTo>
                  <a:pt x="1778601" y="25944"/>
                  <a:pt x="1672011" y="23840"/>
                  <a:pt x="1459382" y="13716"/>
                </a:cubicBezTo>
                <a:cubicBezTo>
                  <a:pt x="1212351" y="-9856"/>
                  <a:pt x="906131" y="12859"/>
                  <a:pt x="774497" y="13716"/>
                </a:cubicBezTo>
                <a:cubicBezTo>
                  <a:pt x="636671" y="-47283"/>
                  <a:pt x="331670" y="1705"/>
                  <a:pt x="0" y="13716"/>
                </a:cubicBezTo>
                <a:cubicBezTo>
                  <a:pt x="-561" y="8546"/>
                  <a:pt x="-377" y="614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custGeom>
                    <a:avLst/>
                    <a:gdLst>
                      <a:gd name="connsiteX0" fmla="*/ 0 w 4480560"/>
                      <a:gd name="connsiteY0" fmla="*/ 0 h 13716"/>
                      <a:gd name="connsiteX1" fmla="*/ 595274 w 4480560"/>
                      <a:gd name="connsiteY1" fmla="*/ 0 h 13716"/>
                      <a:gd name="connsiteX2" fmla="*/ 1100938 w 4480560"/>
                      <a:gd name="connsiteY2" fmla="*/ 0 h 13716"/>
                      <a:gd name="connsiteX3" fmla="*/ 1651406 w 4480560"/>
                      <a:gd name="connsiteY3" fmla="*/ 0 h 13716"/>
                      <a:gd name="connsiteX4" fmla="*/ 2336292 w 4480560"/>
                      <a:gd name="connsiteY4" fmla="*/ 0 h 13716"/>
                      <a:gd name="connsiteX5" fmla="*/ 2931566 w 4480560"/>
                      <a:gd name="connsiteY5" fmla="*/ 0 h 13716"/>
                      <a:gd name="connsiteX6" fmla="*/ 3482035 w 4480560"/>
                      <a:gd name="connsiteY6" fmla="*/ 0 h 13716"/>
                      <a:gd name="connsiteX7" fmla="*/ 4480560 w 4480560"/>
                      <a:gd name="connsiteY7" fmla="*/ 0 h 13716"/>
                      <a:gd name="connsiteX8" fmla="*/ 4480560 w 4480560"/>
                      <a:gd name="connsiteY8" fmla="*/ 13716 h 13716"/>
                      <a:gd name="connsiteX9" fmla="*/ 3840480 w 4480560"/>
                      <a:gd name="connsiteY9" fmla="*/ 13716 h 13716"/>
                      <a:gd name="connsiteX10" fmla="*/ 3290011 w 4480560"/>
                      <a:gd name="connsiteY10" fmla="*/ 13716 h 13716"/>
                      <a:gd name="connsiteX11" fmla="*/ 2560320 w 4480560"/>
                      <a:gd name="connsiteY11" fmla="*/ 13716 h 13716"/>
                      <a:gd name="connsiteX12" fmla="*/ 1965046 w 4480560"/>
                      <a:gd name="connsiteY12" fmla="*/ 13716 h 13716"/>
                      <a:gd name="connsiteX13" fmla="*/ 1459382 w 4480560"/>
                      <a:gd name="connsiteY13" fmla="*/ 13716 h 13716"/>
                      <a:gd name="connsiteX14" fmla="*/ 774497 w 4480560"/>
                      <a:gd name="connsiteY14" fmla="*/ 13716 h 13716"/>
                      <a:gd name="connsiteX15" fmla="*/ 0 w 4480560"/>
                      <a:gd name="connsiteY15" fmla="*/ 13716 h 13716"/>
                      <a:gd name="connsiteX16" fmla="*/ 0 w 4480560"/>
                      <a:gd name="connsiteY16"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3716"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273" y="3379"/>
                          <a:pt x="4480768" y="9289"/>
                          <a:pt x="4480560" y="13716"/>
                        </a:cubicBezTo>
                        <a:cubicBezTo>
                          <a:pt x="4314132" y="10352"/>
                          <a:pt x="4028383" y="32060"/>
                          <a:pt x="3840480" y="13716"/>
                        </a:cubicBezTo>
                        <a:cubicBezTo>
                          <a:pt x="3652577" y="-4628"/>
                          <a:pt x="3547615" y="-1724"/>
                          <a:pt x="3290011" y="13716"/>
                        </a:cubicBezTo>
                        <a:cubicBezTo>
                          <a:pt x="3032407" y="29156"/>
                          <a:pt x="2830268" y="4147"/>
                          <a:pt x="2560320" y="13716"/>
                        </a:cubicBezTo>
                        <a:cubicBezTo>
                          <a:pt x="2290372" y="23285"/>
                          <a:pt x="2147422" y="2156"/>
                          <a:pt x="1965046" y="13716"/>
                        </a:cubicBezTo>
                        <a:cubicBezTo>
                          <a:pt x="1782670" y="25276"/>
                          <a:pt x="1689791" y="36108"/>
                          <a:pt x="1459382" y="13716"/>
                        </a:cubicBezTo>
                        <a:cubicBezTo>
                          <a:pt x="1228973" y="-8676"/>
                          <a:pt x="915486" y="31929"/>
                          <a:pt x="774497" y="13716"/>
                        </a:cubicBezTo>
                        <a:cubicBezTo>
                          <a:pt x="633508" y="-4497"/>
                          <a:pt x="361442" y="-15679"/>
                          <a:pt x="0" y="13716"/>
                        </a:cubicBezTo>
                        <a:cubicBezTo>
                          <a:pt x="-362" y="8190"/>
                          <a:pt x="-434" y="6098"/>
                          <a:pt x="0" y="0"/>
                        </a:cubicBezTo>
                        <a:close/>
                      </a:path>
                      <a:path w="4480560" h="13716"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0360" y="3832"/>
                          <a:pt x="4481152" y="9314"/>
                          <a:pt x="4480560" y="13716"/>
                        </a:cubicBezTo>
                        <a:cubicBezTo>
                          <a:pt x="4279652" y="-11422"/>
                          <a:pt x="4200762" y="36994"/>
                          <a:pt x="3930091" y="13716"/>
                        </a:cubicBezTo>
                        <a:cubicBezTo>
                          <a:pt x="3659420" y="-9562"/>
                          <a:pt x="3456052" y="17722"/>
                          <a:pt x="3290011" y="13716"/>
                        </a:cubicBezTo>
                        <a:cubicBezTo>
                          <a:pt x="3123970" y="9710"/>
                          <a:pt x="2882392" y="28246"/>
                          <a:pt x="2649931" y="13716"/>
                        </a:cubicBezTo>
                        <a:cubicBezTo>
                          <a:pt x="2417470" y="-814"/>
                          <a:pt x="2238426" y="2765"/>
                          <a:pt x="2054657" y="13716"/>
                        </a:cubicBezTo>
                        <a:cubicBezTo>
                          <a:pt x="1870888" y="24667"/>
                          <a:pt x="1566368" y="40468"/>
                          <a:pt x="1324966" y="13716"/>
                        </a:cubicBezTo>
                        <a:cubicBezTo>
                          <a:pt x="1083564" y="-13036"/>
                          <a:pt x="787410" y="6374"/>
                          <a:pt x="595274" y="13716"/>
                        </a:cubicBezTo>
                        <a:cubicBezTo>
                          <a:pt x="403138" y="21058"/>
                          <a:pt x="169622" y="5927"/>
                          <a:pt x="0" y="13716"/>
                        </a:cubicBezTo>
                        <a:cubicBezTo>
                          <a:pt x="-475" y="8699"/>
                          <a:pt x="-565" y="4408"/>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F9794B4-29DD-4642-9F83-1C9F453BFE83}"/>
              </a:ext>
            </a:extLst>
          </p:cNvPr>
          <p:cNvSpPr>
            <a:spLocks noGrp="1"/>
          </p:cNvSpPr>
          <p:nvPr>
            <p:ph idx="1"/>
          </p:nvPr>
        </p:nvSpPr>
        <p:spPr>
          <a:xfrm>
            <a:off x="3844813" y="552091"/>
            <a:ext cx="4668251" cy="5431536"/>
          </a:xfrm>
        </p:spPr>
        <p:txBody>
          <a:bodyPr anchor="ctr">
            <a:normAutofit/>
          </a:bodyPr>
          <a:lstStyle/>
          <a:p>
            <a:r>
              <a:rPr lang="en-US" sz="1900"/>
              <a:t>Proposing timescale based on action plan of Steering Committee</a:t>
            </a:r>
          </a:p>
          <a:p>
            <a:pPr lvl="1"/>
            <a:r>
              <a:rPr lang="en-US" sz="1900"/>
              <a:t>Closure in a phased manner to allow for provision of adequate placement and post-placement support</a:t>
            </a:r>
          </a:p>
          <a:p>
            <a:r>
              <a:rPr lang="en-US" sz="1900"/>
              <a:t>Preparation and movement of children </a:t>
            </a:r>
          </a:p>
          <a:p>
            <a:r>
              <a:rPr lang="en-US" sz="1900"/>
              <a:t>Phased selection, training and movement of staff</a:t>
            </a:r>
          </a:p>
          <a:p>
            <a:pPr lvl="1"/>
            <a:r>
              <a:rPr lang="en-US" sz="1900"/>
              <a:t>To correspond with movement of children </a:t>
            </a:r>
          </a:p>
          <a:p>
            <a:r>
              <a:rPr lang="en-US" sz="1900"/>
              <a:t>Opening of new services </a:t>
            </a:r>
          </a:p>
          <a:p>
            <a:pPr lvl="1"/>
            <a:r>
              <a:rPr lang="en-US" sz="1900"/>
              <a:t>Ensure new services are ready and functional prior to moving</a:t>
            </a:r>
          </a:p>
        </p:txBody>
      </p:sp>
    </p:spTree>
    <p:extLst>
      <p:ext uri="{BB962C8B-B14F-4D97-AF65-F5344CB8AC3E}">
        <p14:creationId xmlns:p14="http://schemas.microsoft.com/office/powerpoint/2010/main" val="36965263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9ECD36-79D8-4DD3-84E6-922C95514772}"/>
              </a:ext>
            </a:extLst>
          </p:cNvPr>
          <p:cNvSpPr>
            <a:spLocks noGrp="1"/>
          </p:cNvSpPr>
          <p:nvPr>
            <p:ph type="title"/>
          </p:nvPr>
        </p:nvSpPr>
        <p:spPr>
          <a:xfrm>
            <a:off x="630936" y="548640"/>
            <a:ext cx="2700645" cy="5431536"/>
          </a:xfrm>
        </p:spPr>
        <p:txBody>
          <a:bodyPr>
            <a:normAutofit/>
          </a:bodyPr>
          <a:lstStyle/>
          <a:p>
            <a:r>
              <a:rPr lang="en-US" sz="3600"/>
              <a:t>Strategic External Partnership development </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347917" y="3261001"/>
            <a:ext cx="4480560" cy="13716"/>
          </a:xfrm>
          <a:custGeom>
            <a:avLst/>
            <a:gdLst>
              <a:gd name="connsiteX0" fmla="*/ 0 w 4480560"/>
              <a:gd name="connsiteY0" fmla="*/ 0 h 13716"/>
              <a:gd name="connsiteX1" fmla="*/ 595274 w 4480560"/>
              <a:gd name="connsiteY1" fmla="*/ 0 h 13716"/>
              <a:gd name="connsiteX2" fmla="*/ 1100938 w 4480560"/>
              <a:gd name="connsiteY2" fmla="*/ 0 h 13716"/>
              <a:gd name="connsiteX3" fmla="*/ 1651406 w 4480560"/>
              <a:gd name="connsiteY3" fmla="*/ 0 h 13716"/>
              <a:gd name="connsiteX4" fmla="*/ 2336292 w 4480560"/>
              <a:gd name="connsiteY4" fmla="*/ 0 h 13716"/>
              <a:gd name="connsiteX5" fmla="*/ 2931566 w 4480560"/>
              <a:gd name="connsiteY5" fmla="*/ 0 h 13716"/>
              <a:gd name="connsiteX6" fmla="*/ 3482035 w 4480560"/>
              <a:gd name="connsiteY6" fmla="*/ 0 h 13716"/>
              <a:gd name="connsiteX7" fmla="*/ 4480560 w 4480560"/>
              <a:gd name="connsiteY7" fmla="*/ 0 h 13716"/>
              <a:gd name="connsiteX8" fmla="*/ 4480560 w 4480560"/>
              <a:gd name="connsiteY8" fmla="*/ 13716 h 13716"/>
              <a:gd name="connsiteX9" fmla="*/ 3840480 w 4480560"/>
              <a:gd name="connsiteY9" fmla="*/ 13716 h 13716"/>
              <a:gd name="connsiteX10" fmla="*/ 3290011 w 4480560"/>
              <a:gd name="connsiteY10" fmla="*/ 13716 h 13716"/>
              <a:gd name="connsiteX11" fmla="*/ 2560320 w 4480560"/>
              <a:gd name="connsiteY11" fmla="*/ 13716 h 13716"/>
              <a:gd name="connsiteX12" fmla="*/ 1965046 w 4480560"/>
              <a:gd name="connsiteY12" fmla="*/ 13716 h 13716"/>
              <a:gd name="connsiteX13" fmla="*/ 1459382 w 4480560"/>
              <a:gd name="connsiteY13" fmla="*/ 13716 h 13716"/>
              <a:gd name="connsiteX14" fmla="*/ 774497 w 4480560"/>
              <a:gd name="connsiteY14" fmla="*/ 13716 h 13716"/>
              <a:gd name="connsiteX15" fmla="*/ 0 w 4480560"/>
              <a:gd name="connsiteY15" fmla="*/ 13716 h 13716"/>
              <a:gd name="connsiteX16" fmla="*/ 0 w 4480560"/>
              <a:gd name="connsiteY16" fmla="*/ 0 h 13716"/>
              <a:gd name="connsiteX0" fmla="*/ 0 w 4480560"/>
              <a:gd name="connsiteY0" fmla="*/ 0 h 13716"/>
              <a:gd name="connsiteX1" fmla="*/ 595274 w 4480560"/>
              <a:gd name="connsiteY1" fmla="*/ 0 h 13716"/>
              <a:gd name="connsiteX2" fmla="*/ 1100938 w 4480560"/>
              <a:gd name="connsiteY2" fmla="*/ 0 h 13716"/>
              <a:gd name="connsiteX3" fmla="*/ 1830629 w 4480560"/>
              <a:gd name="connsiteY3" fmla="*/ 0 h 13716"/>
              <a:gd name="connsiteX4" fmla="*/ 2425903 w 4480560"/>
              <a:gd name="connsiteY4" fmla="*/ 0 h 13716"/>
              <a:gd name="connsiteX5" fmla="*/ 3021178 w 4480560"/>
              <a:gd name="connsiteY5" fmla="*/ 0 h 13716"/>
              <a:gd name="connsiteX6" fmla="*/ 3750869 w 4480560"/>
              <a:gd name="connsiteY6" fmla="*/ 0 h 13716"/>
              <a:gd name="connsiteX7" fmla="*/ 4480560 w 4480560"/>
              <a:gd name="connsiteY7" fmla="*/ 0 h 13716"/>
              <a:gd name="connsiteX8" fmla="*/ 4480560 w 4480560"/>
              <a:gd name="connsiteY8" fmla="*/ 13716 h 13716"/>
              <a:gd name="connsiteX9" fmla="*/ 3930091 w 4480560"/>
              <a:gd name="connsiteY9" fmla="*/ 13716 h 13716"/>
              <a:gd name="connsiteX10" fmla="*/ 3290011 w 4480560"/>
              <a:gd name="connsiteY10" fmla="*/ 13716 h 13716"/>
              <a:gd name="connsiteX11" fmla="*/ 2649931 w 4480560"/>
              <a:gd name="connsiteY11" fmla="*/ 13716 h 13716"/>
              <a:gd name="connsiteX12" fmla="*/ 2054657 w 4480560"/>
              <a:gd name="connsiteY12" fmla="*/ 13716 h 13716"/>
              <a:gd name="connsiteX13" fmla="*/ 1324966 w 4480560"/>
              <a:gd name="connsiteY13" fmla="*/ 13716 h 13716"/>
              <a:gd name="connsiteX14" fmla="*/ 595274 w 4480560"/>
              <a:gd name="connsiteY14" fmla="*/ 13716 h 13716"/>
              <a:gd name="connsiteX15" fmla="*/ 0 w 4480560"/>
              <a:gd name="connsiteY15" fmla="*/ 13716 h 13716"/>
              <a:gd name="connsiteX16" fmla="*/ 0 w 4480560"/>
              <a:gd name="connsiteY16"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3716" fill="none" extrusionOk="0">
                <a:moveTo>
                  <a:pt x="0" y="0"/>
                </a:moveTo>
                <a:cubicBezTo>
                  <a:pt x="267574" y="14606"/>
                  <a:pt x="338605" y="-40"/>
                  <a:pt x="595274" y="0"/>
                </a:cubicBezTo>
                <a:cubicBezTo>
                  <a:pt x="856171" y="-2198"/>
                  <a:pt x="863435" y="-13333"/>
                  <a:pt x="1100938" y="0"/>
                </a:cubicBezTo>
                <a:cubicBezTo>
                  <a:pt x="1340270" y="17713"/>
                  <a:pt x="1418448" y="-18893"/>
                  <a:pt x="1651406" y="0"/>
                </a:cubicBezTo>
                <a:cubicBezTo>
                  <a:pt x="1875387" y="1627"/>
                  <a:pt x="2153037" y="22688"/>
                  <a:pt x="2336292" y="0"/>
                </a:cubicBezTo>
                <a:cubicBezTo>
                  <a:pt x="2522206" y="-4211"/>
                  <a:pt x="2718333" y="34959"/>
                  <a:pt x="2931566" y="0"/>
                </a:cubicBezTo>
                <a:cubicBezTo>
                  <a:pt x="3137043" y="-17106"/>
                  <a:pt x="3304331" y="1415"/>
                  <a:pt x="3482035" y="0"/>
                </a:cubicBezTo>
                <a:cubicBezTo>
                  <a:pt x="3649837" y="-24078"/>
                  <a:pt x="4010577" y="-51921"/>
                  <a:pt x="4480560" y="0"/>
                </a:cubicBezTo>
                <a:cubicBezTo>
                  <a:pt x="4480642" y="3611"/>
                  <a:pt x="4480510" y="9346"/>
                  <a:pt x="4480560" y="13716"/>
                </a:cubicBezTo>
                <a:cubicBezTo>
                  <a:pt x="4305601" y="36948"/>
                  <a:pt x="4025154" y="21890"/>
                  <a:pt x="3840480" y="13716"/>
                </a:cubicBezTo>
                <a:cubicBezTo>
                  <a:pt x="3668919" y="-16903"/>
                  <a:pt x="3556555" y="-17246"/>
                  <a:pt x="3290011" y="13716"/>
                </a:cubicBezTo>
                <a:cubicBezTo>
                  <a:pt x="2991827" y="13600"/>
                  <a:pt x="2862038" y="-27094"/>
                  <a:pt x="2560320" y="13716"/>
                </a:cubicBezTo>
                <a:cubicBezTo>
                  <a:pt x="2273396" y="32804"/>
                  <a:pt x="2159701" y="35426"/>
                  <a:pt x="1965046" y="13716"/>
                </a:cubicBezTo>
                <a:cubicBezTo>
                  <a:pt x="1785994" y="24616"/>
                  <a:pt x="1686680" y="47748"/>
                  <a:pt x="1459382" y="13716"/>
                </a:cubicBezTo>
                <a:cubicBezTo>
                  <a:pt x="1260610" y="398"/>
                  <a:pt x="913962" y="26960"/>
                  <a:pt x="774497" y="13716"/>
                </a:cubicBezTo>
                <a:cubicBezTo>
                  <a:pt x="689426" y="-2719"/>
                  <a:pt x="378264" y="1751"/>
                  <a:pt x="0" y="13716"/>
                </a:cubicBezTo>
                <a:cubicBezTo>
                  <a:pt x="-173" y="8371"/>
                  <a:pt x="-387" y="6213"/>
                  <a:pt x="0" y="0"/>
                </a:cubicBezTo>
                <a:close/>
              </a:path>
              <a:path w="4480560" h="13716" stroke="0" extrusionOk="0">
                <a:moveTo>
                  <a:pt x="0" y="0"/>
                </a:moveTo>
                <a:cubicBezTo>
                  <a:pt x="290844" y="5546"/>
                  <a:pt x="318443" y="10543"/>
                  <a:pt x="595274" y="0"/>
                </a:cubicBezTo>
                <a:cubicBezTo>
                  <a:pt x="862223" y="-10630"/>
                  <a:pt x="1008164" y="-6970"/>
                  <a:pt x="1100938" y="0"/>
                </a:cubicBezTo>
                <a:cubicBezTo>
                  <a:pt x="1231751" y="-9052"/>
                  <a:pt x="1563421" y="-55931"/>
                  <a:pt x="1830629" y="0"/>
                </a:cubicBezTo>
                <a:cubicBezTo>
                  <a:pt x="2081843" y="38764"/>
                  <a:pt x="2181743" y="16966"/>
                  <a:pt x="2425903" y="0"/>
                </a:cubicBezTo>
                <a:cubicBezTo>
                  <a:pt x="2657412" y="-20059"/>
                  <a:pt x="2795431" y="8423"/>
                  <a:pt x="3021178" y="0"/>
                </a:cubicBezTo>
                <a:cubicBezTo>
                  <a:pt x="3275119" y="-4749"/>
                  <a:pt x="3480943" y="2522"/>
                  <a:pt x="3750869" y="0"/>
                </a:cubicBezTo>
                <a:cubicBezTo>
                  <a:pt x="4005211" y="16055"/>
                  <a:pt x="4302144" y="-2969"/>
                  <a:pt x="4480560" y="0"/>
                </a:cubicBezTo>
                <a:cubicBezTo>
                  <a:pt x="4480397" y="3458"/>
                  <a:pt x="4481383" y="8632"/>
                  <a:pt x="4480560" y="13716"/>
                </a:cubicBezTo>
                <a:cubicBezTo>
                  <a:pt x="4261480" y="-10003"/>
                  <a:pt x="4206199" y="28529"/>
                  <a:pt x="3930091" y="13716"/>
                </a:cubicBezTo>
                <a:cubicBezTo>
                  <a:pt x="3666932" y="-15474"/>
                  <a:pt x="3493645" y="14804"/>
                  <a:pt x="3290011" y="13716"/>
                </a:cubicBezTo>
                <a:cubicBezTo>
                  <a:pt x="3137078" y="-41032"/>
                  <a:pt x="2894690" y="-17948"/>
                  <a:pt x="2649931" y="13716"/>
                </a:cubicBezTo>
                <a:cubicBezTo>
                  <a:pt x="2413020" y="21294"/>
                  <a:pt x="2225991" y="-10559"/>
                  <a:pt x="2054657" y="13716"/>
                </a:cubicBezTo>
                <a:cubicBezTo>
                  <a:pt x="1886877" y="37541"/>
                  <a:pt x="1548763" y="45390"/>
                  <a:pt x="1324966" y="13716"/>
                </a:cubicBezTo>
                <a:cubicBezTo>
                  <a:pt x="1040995" y="1897"/>
                  <a:pt x="786929" y="-17655"/>
                  <a:pt x="595274" y="13716"/>
                </a:cubicBezTo>
                <a:cubicBezTo>
                  <a:pt x="371401" y="32831"/>
                  <a:pt x="168483" y="23167"/>
                  <a:pt x="0" y="13716"/>
                </a:cubicBezTo>
                <a:cubicBezTo>
                  <a:pt x="-740" y="8467"/>
                  <a:pt x="-279" y="4434"/>
                  <a:pt x="0" y="0"/>
                </a:cubicBezTo>
                <a:close/>
              </a:path>
              <a:path w="4480560" h="13716" fill="none" stroke="0" extrusionOk="0">
                <a:moveTo>
                  <a:pt x="0" y="0"/>
                </a:moveTo>
                <a:cubicBezTo>
                  <a:pt x="254633" y="596"/>
                  <a:pt x="318854" y="8353"/>
                  <a:pt x="595274" y="0"/>
                </a:cubicBezTo>
                <a:cubicBezTo>
                  <a:pt x="857042" y="-2503"/>
                  <a:pt x="863005" y="-13327"/>
                  <a:pt x="1100938" y="0"/>
                </a:cubicBezTo>
                <a:cubicBezTo>
                  <a:pt x="1322315" y="28736"/>
                  <a:pt x="1429801" y="-15572"/>
                  <a:pt x="1651406" y="0"/>
                </a:cubicBezTo>
                <a:cubicBezTo>
                  <a:pt x="1861310" y="20479"/>
                  <a:pt x="2199002" y="36173"/>
                  <a:pt x="2336292" y="0"/>
                </a:cubicBezTo>
                <a:cubicBezTo>
                  <a:pt x="2504451" y="-23230"/>
                  <a:pt x="2735943" y="-3451"/>
                  <a:pt x="2931566" y="0"/>
                </a:cubicBezTo>
                <a:cubicBezTo>
                  <a:pt x="3109081" y="-33272"/>
                  <a:pt x="3310374" y="39503"/>
                  <a:pt x="3482035" y="0"/>
                </a:cubicBezTo>
                <a:cubicBezTo>
                  <a:pt x="3630968" y="-117346"/>
                  <a:pt x="3975789" y="30358"/>
                  <a:pt x="4480560" y="0"/>
                </a:cubicBezTo>
                <a:cubicBezTo>
                  <a:pt x="4480546" y="3532"/>
                  <a:pt x="4481771" y="9530"/>
                  <a:pt x="4480560" y="13716"/>
                </a:cubicBezTo>
                <a:cubicBezTo>
                  <a:pt x="4299745" y="8025"/>
                  <a:pt x="4055484" y="54224"/>
                  <a:pt x="3840480" y="13716"/>
                </a:cubicBezTo>
                <a:cubicBezTo>
                  <a:pt x="3665362" y="14404"/>
                  <a:pt x="3548412" y="6532"/>
                  <a:pt x="3290011" y="13716"/>
                </a:cubicBezTo>
                <a:cubicBezTo>
                  <a:pt x="3037450" y="36923"/>
                  <a:pt x="2862123" y="43167"/>
                  <a:pt x="2560320" y="13716"/>
                </a:cubicBezTo>
                <a:cubicBezTo>
                  <a:pt x="2308793" y="7156"/>
                  <a:pt x="2153402" y="-25971"/>
                  <a:pt x="1965046" y="13716"/>
                </a:cubicBezTo>
                <a:cubicBezTo>
                  <a:pt x="1778601" y="25944"/>
                  <a:pt x="1672011" y="23840"/>
                  <a:pt x="1459382" y="13716"/>
                </a:cubicBezTo>
                <a:cubicBezTo>
                  <a:pt x="1212351" y="-9856"/>
                  <a:pt x="906131" y="12859"/>
                  <a:pt x="774497" y="13716"/>
                </a:cubicBezTo>
                <a:cubicBezTo>
                  <a:pt x="636671" y="-47283"/>
                  <a:pt x="331670" y="1705"/>
                  <a:pt x="0" y="13716"/>
                </a:cubicBezTo>
                <a:cubicBezTo>
                  <a:pt x="-561" y="8546"/>
                  <a:pt x="-377" y="614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custGeom>
                    <a:avLst/>
                    <a:gdLst>
                      <a:gd name="connsiteX0" fmla="*/ 0 w 4480560"/>
                      <a:gd name="connsiteY0" fmla="*/ 0 h 13716"/>
                      <a:gd name="connsiteX1" fmla="*/ 595274 w 4480560"/>
                      <a:gd name="connsiteY1" fmla="*/ 0 h 13716"/>
                      <a:gd name="connsiteX2" fmla="*/ 1100938 w 4480560"/>
                      <a:gd name="connsiteY2" fmla="*/ 0 h 13716"/>
                      <a:gd name="connsiteX3" fmla="*/ 1651406 w 4480560"/>
                      <a:gd name="connsiteY3" fmla="*/ 0 h 13716"/>
                      <a:gd name="connsiteX4" fmla="*/ 2336292 w 4480560"/>
                      <a:gd name="connsiteY4" fmla="*/ 0 h 13716"/>
                      <a:gd name="connsiteX5" fmla="*/ 2931566 w 4480560"/>
                      <a:gd name="connsiteY5" fmla="*/ 0 h 13716"/>
                      <a:gd name="connsiteX6" fmla="*/ 3482035 w 4480560"/>
                      <a:gd name="connsiteY6" fmla="*/ 0 h 13716"/>
                      <a:gd name="connsiteX7" fmla="*/ 4480560 w 4480560"/>
                      <a:gd name="connsiteY7" fmla="*/ 0 h 13716"/>
                      <a:gd name="connsiteX8" fmla="*/ 4480560 w 4480560"/>
                      <a:gd name="connsiteY8" fmla="*/ 13716 h 13716"/>
                      <a:gd name="connsiteX9" fmla="*/ 3840480 w 4480560"/>
                      <a:gd name="connsiteY9" fmla="*/ 13716 h 13716"/>
                      <a:gd name="connsiteX10" fmla="*/ 3290011 w 4480560"/>
                      <a:gd name="connsiteY10" fmla="*/ 13716 h 13716"/>
                      <a:gd name="connsiteX11" fmla="*/ 2560320 w 4480560"/>
                      <a:gd name="connsiteY11" fmla="*/ 13716 h 13716"/>
                      <a:gd name="connsiteX12" fmla="*/ 1965046 w 4480560"/>
                      <a:gd name="connsiteY12" fmla="*/ 13716 h 13716"/>
                      <a:gd name="connsiteX13" fmla="*/ 1459382 w 4480560"/>
                      <a:gd name="connsiteY13" fmla="*/ 13716 h 13716"/>
                      <a:gd name="connsiteX14" fmla="*/ 774497 w 4480560"/>
                      <a:gd name="connsiteY14" fmla="*/ 13716 h 13716"/>
                      <a:gd name="connsiteX15" fmla="*/ 0 w 4480560"/>
                      <a:gd name="connsiteY15" fmla="*/ 13716 h 13716"/>
                      <a:gd name="connsiteX16" fmla="*/ 0 w 4480560"/>
                      <a:gd name="connsiteY16"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3716"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273" y="3379"/>
                          <a:pt x="4480768" y="9289"/>
                          <a:pt x="4480560" y="13716"/>
                        </a:cubicBezTo>
                        <a:cubicBezTo>
                          <a:pt x="4314132" y="10352"/>
                          <a:pt x="4028383" y="32060"/>
                          <a:pt x="3840480" y="13716"/>
                        </a:cubicBezTo>
                        <a:cubicBezTo>
                          <a:pt x="3652577" y="-4628"/>
                          <a:pt x="3547615" y="-1724"/>
                          <a:pt x="3290011" y="13716"/>
                        </a:cubicBezTo>
                        <a:cubicBezTo>
                          <a:pt x="3032407" y="29156"/>
                          <a:pt x="2830268" y="4147"/>
                          <a:pt x="2560320" y="13716"/>
                        </a:cubicBezTo>
                        <a:cubicBezTo>
                          <a:pt x="2290372" y="23285"/>
                          <a:pt x="2147422" y="2156"/>
                          <a:pt x="1965046" y="13716"/>
                        </a:cubicBezTo>
                        <a:cubicBezTo>
                          <a:pt x="1782670" y="25276"/>
                          <a:pt x="1689791" y="36108"/>
                          <a:pt x="1459382" y="13716"/>
                        </a:cubicBezTo>
                        <a:cubicBezTo>
                          <a:pt x="1228973" y="-8676"/>
                          <a:pt x="915486" y="31929"/>
                          <a:pt x="774497" y="13716"/>
                        </a:cubicBezTo>
                        <a:cubicBezTo>
                          <a:pt x="633508" y="-4497"/>
                          <a:pt x="361442" y="-15679"/>
                          <a:pt x="0" y="13716"/>
                        </a:cubicBezTo>
                        <a:cubicBezTo>
                          <a:pt x="-362" y="8190"/>
                          <a:pt x="-434" y="6098"/>
                          <a:pt x="0" y="0"/>
                        </a:cubicBezTo>
                        <a:close/>
                      </a:path>
                      <a:path w="4480560" h="13716"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0360" y="3832"/>
                          <a:pt x="4481152" y="9314"/>
                          <a:pt x="4480560" y="13716"/>
                        </a:cubicBezTo>
                        <a:cubicBezTo>
                          <a:pt x="4279652" y="-11422"/>
                          <a:pt x="4200762" y="36994"/>
                          <a:pt x="3930091" y="13716"/>
                        </a:cubicBezTo>
                        <a:cubicBezTo>
                          <a:pt x="3659420" y="-9562"/>
                          <a:pt x="3456052" y="17722"/>
                          <a:pt x="3290011" y="13716"/>
                        </a:cubicBezTo>
                        <a:cubicBezTo>
                          <a:pt x="3123970" y="9710"/>
                          <a:pt x="2882392" y="28246"/>
                          <a:pt x="2649931" y="13716"/>
                        </a:cubicBezTo>
                        <a:cubicBezTo>
                          <a:pt x="2417470" y="-814"/>
                          <a:pt x="2238426" y="2765"/>
                          <a:pt x="2054657" y="13716"/>
                        </a:cubicBezTo>
                        <a:cubicBezTo>
                          <a:pt x="1870888" y="24667"/>
                          <a:pt x="1566368" y="40468"/>
                          <a:pt x="1324966" y="13716"/>
                        </a:cubicBezTo>
                        <a:cubicBezTo>
                          <a:pt x="1083564" y="-13036"/>
                          <a:pt x="787410" y="6374"/>
                          <a:pt x="595274" y="13716"/>
                        </a:cubicBezTo>
                        <a:cubicBezTo>
                          <a:pt x="403138" y="21058"/>
                          <a:pt x="169622" y="5927"/>
                          <a:pt x="0" y="13716"/>
                        </a:cubicBezTo>
                        <a:cubicBezTo>
                          <a:pt x="-475" y="8699"/>
                          <a:pt x="-565" y="4408"/>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F9794B4-29DD-4642-9F83-1C9F453BFE83}"/>
              </a:ext>
            </a:extLst>
          </p:cNvPr>
          <p:cNvSpPr>
            <a:spLocks noGrp="1"/>
          </p:cNvSpPr>
          <p:nvPr>
            <p:ph idx="1"/>
          </p:nvPr>
        </p:nvSpPr>
        <p:spPr>
          <a:xfrm>
            <a:off x="3844813" y="552091"/>
            <a:ext cx="4668251" cy="5431536"/>
          </a:xfrm>
        </p:spPr>
        <p:txBody>
          <a:bodyPr anchor="ctr">
            <a:normAutofit/>
          </a:bodyPr>
          <a:lstStyle/>
          <a:p>
            <a:pPr marL="0" indent="0">
              <a:buNone/>
            </a:pPr>
            <a:r>
              <a:rPr lang="en-US" sz="1900" b="1" dirty="0"/>
              <a:t>Various external partners can be engaged:</a:t>
            </a:r>
          </a:p>
          <a:p>
            <a:r>
              <a:rPr lang="en-US" sz="1900" dirty="0"/>
              <a:t>Government agencies with mandate to protect children</a:t>
            </a:r>
          </a:p>
          <a:p>
            <a:r>
              <a:rPr lang="en-US" sz="1900" dirty="0"/>
              <a:t>NGOs with high quality services for children</a:t>
            </a:r>
          </a:p>
          <a:p>
            <a:r>
              <a:rPr lang="en-US" sz="1900" dirty="0"/>
              <a:t>Community members and CBOs</a:t>
            </a:r>
          </a:p>
          <a:p>
            <a:r>
              <a:rPr lang="en-US" sz="1900" dirty="0"/>
              <a:t>Local churches, ministries – address attitudes within community, support recruitment of foster parents, etc.</a:t>
            </a:r>
          </a:p>
          <a:p>
            <a:r>
              <a:rPr lang="en-US" sz="1900" dirty="0"/>
              <a:t>Private sector</a:t>
            </a:r>
          </a:p>
        </p:txBody>
      </p:sp>
    </p:spTree>
    <p:extLst>
      <p:ext uri="{BB962C8B-B14F-4D97-AF65-F5344CB8AC3E}">
        <p14:creationId xmlns:p14="http://schemas.microsoft.com/office/powerpoint/2010/main" val="24319229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9ECD36-79D8-4DD3-84E6-922C95514772}"/>
              </a:ext>
            </a:extLst>
          </p:cNvPr>
          <p:cNvSpPr>
            <a:spLocks noGrp="1"/>
          </p:cNvSpPr>
          <p:nvPr>
            <p:ph type="title"/>
          </p:nvPr>
        </p:nvSpPr>
        <p:spPr>
          <a:xfrm>
            <a:off x="3490722" y="329184"/>
            <a:ext cx="5170932" cy="1783080"/>
          </a:xfrm>
        </p:spPr>
        <p:txBody>
          <a:bodyPr anchor="b">
            <a:normAutofit/>
          </a:bodyPr>
          <a:lstStyle/>
          <a:p>
            <a:r>
              <a:rPr lang="en-US" sz="4700"/>
              <a:t>Step #8: Outline the M&amp;E Process</a:t>
            </a:r>
          </a:p>
        </p:txBody>
      </p:sp>
      <p:pic>
        <p:nvPicPr>
          <p:cNvPr id="16386" name="Picture 2">
            <a:extLst>
              <a:ext uri="{FF2B5EF4-FFF2-40B4-BE49-F238E27FC236}">
                <a16:creationId xmlns:a16="http://schemas.microsoft.com/office/drawing/2014/main" id="{4F344146-4E7B-4362-BD88-B388D1A57A5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584" r="19944"/>
          <a:stretch/>
        </p:blipFill>
        <p:spPr bwMode="auto">
          <a:xfrm>
            <a:off x="20" y="1"/>
            <a:ext cx="3039386"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73"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2395728"/>
            <a:ext cx="3182691" cy="18288"/>
          </a:xfrm>
          <a:custGeom>
            <a:avLst/>
            <a:gdLst>
              <a:gd name="connsiteX0" fmla="*/ 0 w 3182691"/>
              <a:gd name="connsiteY0" fmla="*/ 0 h 18288"/>
              <a:gd name="connsiteX1" fmla="*/ 636538 w 3182691"/>
              <a:gd name="connsiteY1" fmla="*/ 0 h 18288"/>
              <a:gd name="connsiteX2" fmla="*/ 1273076 w 3182691"/>
              <a:gd name="connsiteY2" fmla="*/ 0 h 18288"/>
              <a:gd name="connsiteX3" fmla="*/ 1909615 w 3182691"/>
              <a:gd name="connsiteY3" fmla="*/ 0 h 18288"/>
              <a:gd name="connsiteX4" fmla="*/ 2482499 w 3182691"/>
              <a:gd name="connsiteY4" fmla="*/ 0 h 18288"/>
              <a:gd name="connsiteX5" fmla="*/ 3182691 w 3182691"/>
              <a:gd name="connsiteY5" fmla="*/ 0 h 18288"/>
              <a:gd name="connsiteX6" fmla="*/ 3182691 w 3182691"/>
              <a:gd name="connsiteY6" fmla="*/ 18288 h 18288"/>
              <a:gd name="connsiteX7" fmla="*/ 2609807 w 3182691"/>
              <a:gd name="connsiteY7" fmla="*/ 18288 h 18288"/>
              <a:gd name="connsiteX8" fmla="*/ 2068749 w 3182691"/>
              <a:gd name="connsiteY8" fmla="*/ 18288 h 18288"/>
              <a:gd name="connsiteX9" fmla="*/ 1432211 w 3182691"/>
              <a:gd name="connsiteY9" fmla="*/ 18288 h 18288"/>
              <a:gd name="connsiteX10" fmla="*/ 859327 w 3182691"/>
              <a:gd name="connsiteY10" fmla="*/ 18288 h 18288"/>
              <a:gd name="connsiteX11" fmla="*/ 0 w 3182691"/>
              <a:gd name="connsiteY11" fmla="*/ 18288 h 18288"/>
              <a:gd name="connsiteX12" fmla="*/ 0 w 3182691"/>
              <a:gd name="connsiteY12" fmla="*/ 0 h 18288"/>
              <a:gd name="connsiteX0" fmla="*/ 0 w 3182691"/>
              <a:gd name="connsiteY0" fmla="*/ 0 h 18288"/>
              <a:gd name="connsiteX1" fmla="*/ 572884 w 3182691"/>
              <a:gd name="connsiteY1" fmla="*/ 0 h 18288"/>
              <a:gd name="connsiteX2" fmla="*/ 1113942 w 3182691"/>
              <a:gd name="connsiteY2" fmla="*/ 0 h 18288"/>
              <a:gd name="connsiteX3" fmla="*/ 1686826 w 3182691"/>
              <a:gd name="connsiteY3" fmla="*/ 0 h 18288"/>
              <a:gd name="connsiteX4" fmla="*/ 2323364 w 3182691"/>
              <a:gd name="connsiteY4" fmla="*/ 0 h 18288"/>
              <a:gd name="connsiteX5" fmla="*/ 3182691 w 3182691"/>
              <a:gd name="connsiteY5" fmla="*/ 0 h 18288"/>
              <a:gd name="connsiteX6" fmla="*/ 3182691 w 3182691"/>
              <a:gd name="connsiteY6" fmla="*/ 18288 h 18288"/>
              <a:gd name="connsiteX7" fmla="*/ 2546153 w 3182691"/>
              <a:gd name="connsiteY7" fmla="*/ 18288 h 18288"/>
              <a:gd name="connsiteX8" fmla="*/ 1845961 w 3182691"/>
              <a:gd name="connsiteY8" fmla="*/ 18288 h 18288"/>
              <a:gd name="connsiteX9" fmla="*/ 1304903 w 3182691"/>
              <a:gd name="connsiteY9" fmla="*/ 18288 h 18288"/>
              <a:gd name="connsiteX10" fmla="*/ 604711 w 3182691"/>
              <a:gd name="connsiteY10" fmla="*/ 18288 h 18288"/>
              <a:gd name="connsiteX11" fmla="*/ 0 w 3182691"/>
              <a:gd name="connsiteY11" fmla="*/ 18288 h 18288"/>
              <a:gd name="connsiteX12" fmla="*/ 0 w 3182691"/>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1" h="18288" fill="none" extrusionOk="0">
                <a:moveTo>
                  <a:pt x="0" y="0"/>
                </a:moveTo>
                <a:cubicBezTo>
                  <a:pt x="225870" y="33585"/>
                  <a:pt x="418138" y="17639"/>
                  <a:pt x="636538" y="0"/>
                </a:cubicBezTo>
                <a:cubicBezTo>
                  <a:pt x="866402" y="-9774"/>
                  <a:pt x="1016900" y="-17532"/>
                  <a:pt x="1273076" y="0"/>
                </a:cubicBezTo>
                <a:cubicBezTo>
                  <a:pt x="1519343" y="-34410"/>
                  <a:pt x="1705438" y="-53754"/>
                  <a:pt x="1909615" y="0"/>
                </a:cubicBezTo>
                <a:cubicBezTo>
                  <a:pt x="2120433" y="2855"/>
                  <a:pt x="2209200" y="-17463"/>
                  <a:pt x="2482499" y="0"/>
                </a:cubicBezTo>
                <a:cubicBezTo>
                  <a:pt x="2733571" y="54170"/>
                  <a:pt x="2997997" y="-48885"/>
                  <a:pt x="3182691" y="0"/>
                </a:cubicBezTo>
                <a:cubicBezTo>
                  <a:pt x="3182657" y="4844"/>
                  <a:pt x="3182281" y="11009"/>
                  <a:pt x="3182691" y="18288"/>
                </a:cubicBezTo>
                <a:cubicBezTo>
                  <a:pt x="2941063" y="3169"/>
                  <a:pt x="2872422" y="16194"/>
                  <a:pt x="2609807" y="18288"/>
                </a:cubicBezTo>
                <a:cubicBezTo>
                  <a:pt x="2341801" y="10032"/>
                  <a:pt x="2328606" y="28832"/>
                  <a:pt x="2068749" y="18288"/>
                </a:cubicBezTo>
                <a:cubicBezTo>
                  <a:pt x="1813820" y="1121"/>
                  <a:pt x="1714804" y="37605"/>
                  <a:pt x="1432211" y="18288"/>
                </a:cubicBezTo>
                <a:cubicBezTo>
                  <a:pt x="1164810" y="-27006"/>
                  <a:pt x="993140" y="27575"/>
                  <a:pt x="859327" y="18288"/>
                </a:cubicBezTo>
                <a:cubicBezTo>
                  <a:pt x="750703" y="-24974"/>
                  <a:pt x="236193" y="38731"/>
                  <a:pt x="0" y="18288"/>
                </a:cubicBezTo>
                <a:cubicBezTo>
                  <a:pt x="-649" y="11698"/>
                  <a:pt x="663" y="5413"/>
                  <a:pt x="0" y="0"/>
                </a:cubicBezTo>
                <a:close/>
              </a:path>
              <a:path w="3182691" h="18288" stroke="0" extrusionOk="0">
                <a:moveTo>
                  <a:pt x="0" y="0"/>
                </a:moveTo>
                <a:cubicBezTo>
                  <a:pt x="243084" y="-23531"/>
                  <a:pt x="399010" y="-30989"/>
                  <a:pt x="572884" y="0"/>
                </a:cubicBezTo>
                <a:cubicBezTo>
                  <a:pt x="745196" y="46048"/>
                  <a:pt x="956262" y="22379"/>
                  <a:pt x="1113942" y="0"/>
                </a:cubicBezTo>
                <a:cubicBezTo>
                  <a:pt x="1345494" y="6575"/>
                  <a:pt x="1537971" y="57434"/>
                  <a:pt x="1686826" y="0"/>
                </a:cubicBezTo>
                <a:cubicBezTo>
                  <a:pt x="1847487" y="-5870"/>
                  <a:pt x="2194651" y="-1232"/>
                  <a:pt x="2323364" y="0"/>
                </a:cubicBezTo>
                <a:cubicBezTo>
                  <a:pt x="2488731" y="36406"/>
                  <a:pt x="2902092" y="-40336"/>
                  <a:pt x="3182691" y="0"/>
                </a:cubicBezTo>
                <a:cubicBezTo>
                  <a:pt x="3182166" y="5049"/>
                  <a:pt x="3182884" y="12044"/>
                  <a:pt x="3182691" y="18288"/>
                </a:cubicBezTo>
                <a:cubicBezTo>
                  <a:pt x="3012562" y="-37820"/>
                  <a:pt x="2765408" y="35618"/>
                  <a:pt x="2546153" y="18288"/>
                </a:cubicBezTo>
                <a:cubicBezTo>
                  <a:pt x="2331952" y="13878"/>
                  <a:pt x="2142129" y="19805"/>
                  <a:pt x="1845961" y="18288"/>
                </a:cubicBezTo>
                <a:cubicBezTo>
                  <a:pt x="1537526" y="31994"/>
                  <a:pt x="1468653" y="-6175"/>
                  <a:pt x="1304903" y="18288"/>
                </a:cubicBezTo>
                <a:cubicBezTo>
                  <a:pt x="1191987" y="26138"/>
                  <a:pt x="927061" y="14626"/>
                  <a:pt x="604711" y="18288"/>
                </a:cubicBezTo>
                <a:cubicBezTo>
                  <a:pt x="273947" y="45577"/>
                  <a:pt x="111622" y="-24554"/>
                  <a:pt x="0" y="18288"/>
                </a:cubicBezTo>
                <a:cubicBezTo>
                  <a:pt x="-39" y="12511"/>
                  <a:pt x="-381" y="8039"/>
                  <a:pt x="0" y="0"/>
                </a:cubicBezTo>
                <a:close/>
              </a:path>
              <a:path w="3182691" h="18288" fill="none" stroke="0" extrusionOk="0">
                <a:moveTo>
                  <a:pt x="0" y="0"/>
                </a:moveTo>
                <a:cubicBezTo>
                  <a:pt x="245832" y="29445"/>
                  <a:pt x="388924" y="-28919"/>
                  <a:pt x="636538" y="0"/>
                </a:cubicBezTo>
                <a:cubicBezTo>
                  <a:pt x="838014" y="3247"/>
                  <a:pt x="1005059" y="8075"/>
                  <a:pt x="1273076" y="0"/>
                </a:cubicBezTo>
                <a:cubicBezTo>
                  <a:pt x="1555121" y="-15110"/>
                  <a:pt x="1674116" y="-4878"/>
                  <a:pt x="1909615" y="0"/>
                </a:cubicBezTo>
                <a:cubicBezTo>
                  <a:pt x="2127874" y="21642"/>
                  <a:pt x="2229467" y="-10228"/>
                  <a:pt x="2482499" y="0"/>
                </a:cubicBezTo>
                <a:cubicBezTo>
                  <a:pt x="2772379" y="28915"/>
                  <a:pt x="3003217" y="-43687"/>
                  <a:pt x="3182691" y="0"/>
                </a:cubicBezTo>
                <a:cubicBezTo>
                  <a:pt x="3183005" y="4158"/>
                  <a:pt x="3181712" y="12539"/>
                  <a:pt x="3182691" y="18288"/>
                </a:cubicBezTo>
                <a:cubicBezTo>
                  <a:pt x="2948637" y="17089"/>
                  <a:pt x="2873728" y="22327"/>
                  <a:pt x="2609807" y="18288"/>
                </a:cubicBezTo>
                <a:cubicBezTo>
                  <a:pt x="2342839" y="11870"/>
                  <a:pt x="2331621" y="30535"/>
                  <a:pt x="2068749" y="18288"/>
                </a:cubicBezTo>
                <a:cubicBezTo>
                  <a:pt x="1813814" y="-7352"/>
                  <a:pt x="1700576" y="36739"/>
                  <a:pt x="1432211" y="18288"/>
                </a:cubicBezTo>
                <a:cubicBezTo>
                  <a:pt x="1148444" y="-27053"/>
                  <a:pt x="987622" y="2403"/>
                  <a:pt x="859327" y="18288"/>
                </a:cubicBezTo>
                <a:cubicBezTo>
                  <a:pt x="743387" y="37422"/>
                  <a:pt x="194182" y="18789"/>
                  <a:pt x="0" y="18288"/>
                </a:cubicBezTo>
                <a:cubicBezTo>
                  <a:pt x="20" y="11469"/>
                  <a:pt x="-29" y="5154"/>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custGeom>
                    <a:avLst/>
                    <a:gdLst>
                      <a:gd name="connsiteX0" fmla="*/ 0 w 3182691"/>
                      <a:gd name="connsiteY0" fmla="*/ 0 h 18288"/>
                      <a:gd name="connsiteX1" fmla="*/ 636538 w 3182691"/>
                      <a:gd name="connsiteY1" fmla="*/ 0 h 18288"/>
                      <a:gd name="connsiteX2" fmla="*/ 1273076 w 3182691"/>
                      <a:gd name="connsiteY2" fmla="*/ 0 h 18288"/>
                      <a:gd name="connsiteX3" fmla="*/ 1909615 w 3182691"/>
                      <a:gd name="connsiteY3" fmla="*/ 0 h 18288"/>
                      <a:gd name="connsiteX4" fmla="*/ 2482499 w 3182691"/>
                      <a:gd name="connsiteY4" fmla="*/ 0 h 18288"/>
                      <a:gd name="connsiteX5" fmla="*/ 3182691 w 3182691"/>
                      <a:gd name="connsiteY5" fmla="*/ 0 h 18288"/>
                      <a:gd name="connsiteX6" fmla="*/ 3182691 w 3182691"/>
                      <a:gd name="connsiteY6" fmla="*/ 18288 h 18288"/>
                      <a:gd name="connsiteX7" fmla="*/ 2609807 w 3182691"/>
                      <a:gd name="connsiteY7" fmla="*/ 18288 h 18288"/>
                      <a:gd name="connsiteX8" fmla="*/ 2068749 w 3182691"/>
                      <a:gd name="connsiteY8" fmla="*/ 18288 h 18288"/>
                      <a:gd name="connsiteX9" fmla="*/ 1432211 w 3182691"/>
                      <a:gd name="connsiteY9" fmla="*/ 18288 h 18288"/>
                      <a:gd name="connsiteX10" fmla="*/ 859327 w 3182691"/>
                      <a:gd name="connsiteY10" fmla="*/ 18288 h 18288"/>
                      <a:gd name="connsiteX11" fmla="*/ 0 w 3182691"/>
                      <a:gd name="connsiteY11" fmla="*/ 18288 h 18288"/>
                      <a:gd name="connsiteX12" fmla="*/ 0 w 3182691"/>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1" h="18288" fill="none" extrusionOk="0">
                        <a:moveTo>
                          <a:pt x="0" y="0"/>
                        </a:moveTo>
                        <a:cubicBezTo>
                          <a:pt x="253588" y="25878"/>
                          <a:pt x="409323" y="-5359"/>
                          <a:pt x="636538" y="0"/>
                        </a:cubicBezTo>
                        <a:cubicBezTo>
                          <a:pt x="863753" y="5359"/>
                          <a:pt x="1013406" y="3458"/>
                          <a:pt x="1273076" y="0"/>
                        </a:cubicBezTo>
                        <a:cubicBezTo>
                          <a:pt x="1532746" y="-3458"/>
                          <a:pt x="1697408" y="-16840"/>
                          <a:pt x="1909615" y="0"/>
                        </a:cubicBezTo>
                        <a:cubicBezTo>
                          <a:pt x="2121822" y="16840"/>
                          <a:pt x="2213494" y="-18555"/>
                          <a:pt x="2482499" y="0"/>
                        </a:cubicBezTo>
                        <a:cubicBezTo>
                          <a:pt x="2751504" y="18555"/>
                          <a:pt x="3004132" y="-28750"/>
                          <a:pt x="3182691" y="0"/>
                        </a:cubicBezTo>
                        <a:cubicBezTo>
                          <a:pt x="3183133" y="4516"/>
                          <a:pt x="3181864" y="12266"/>
                          <a:pt x="3182691" y="18288"/>
                        </a:cubicBezTo>
                        <a:cubicBezTo>
                          <a:pt x="2947041" y="16687"/>
                          <a:pt x="2875741" y="22937"/>
                          <a:pt x="2609807" y="18288"/>
                        </a:cubicBezTo>
                        <a:cubicBezTo>
                          <a:pt x="2343873" y="13639"/>
                          <a:pt x="2331203" y="31729"/>
                          <a:pt x="2068749" y="18288"/>
                        </a:cubicBezTo>
                        <a:cubicBezTo>
                          <a:pt x="1806295" y="4847"/>
                          <a:pt x="1713773" y="47088"/>
                          <a:pt x="1432211" y="18288"/>
                        </a:cubicBezTo>
                        <a:cubicBezTo>
                          <a:pt x="1150649" y="-10512"/>
                          <a:pt x="982765" y="3747"/>
                          <a:pt x="859327" y="18288"/>
                        </a:cubicBezTo>
                        <a:cubicBezTo>
                          <a:pt x="735889" y="32829"/>
                          <a:pt x="254183" y="35231"/>
                          <a:pt x="0" y="18288"/>
                        </a:cubicBezTo>
                        <a:cubicBezTo>
                          <a:pt x="-306" y="11477"/>
                          <a:pt x="485" y="4355"/>
                          <a:pt x="0" y="0"/>
                        </a:cubicBezTo>
                        <a:close/>
                      </a:path>
                      <a:path w="3182691" h="18288" stroke="0" extrusionOk="0">
                        <a:moveTo>
                          <a:pt x="0" y="0"/>
                        </a:moveTo>
                        <a:cubicBezTo>
                          <a:pt x="247695" y="-19360"/>
                          <a:pt x="392581" y="-28596"/>
                          <a:pt x="572884" y="0"/>
                        </a:cubicBezTo>
                        <a:cubicBezTo>
                          <a:pt x="753187" y="28596"/>
                          <a:pt x="922042" y="4121"/>
                          <a:pt x="1113942" y="0"/>
                        </a:cubicBezTo>
                        <a:cubicBezTo>
                          <a:pt x="1305842" y="-4121"/>
                          <a:pt x="1501806" y="28092"/>
                          <a:pt x="1686826" y="0"/>
                        </a:cubicBezTo>
                        <a:cubicBezTo>
                          <a:pt x="1871846" y="-28092"/>
                          <a:pt x="2170181" y="-20672"/>
                          <a:pt x="2323364" y="0"/>
                        </a:cubicBezTo>
                        <a:cubicBezTo>
                          <a:pt x="2476547" y="20672"/>
                          <a:pt x="2919163" y="6097"/>
                          <a:pt x="3182691" y="0"/>
                        </a:cubicBezTo>
                        <a:cubicBezTo>
                          <a:pt x="3183268" y="4624"/>
                          <a:pt x="3183510" y="11191"/>
                          <a:pt x="3182691" y="18288"/>
                        </a:cubicBezTo>
                        <a:cubicBezTo>
                          <a:pt x="3026064" y="-10849"/>
                          <a:pt x="2775005" y="23067"/>
                          <a:pt x="2546153" y="18288"/>
                        </a:cubicBezTo>
                        <a:cubicBezTo>
                          <a:pt x="2317301" y="13509"/>
                          <a:pt x="2164351" y="-9884"/>
                          <a:pt x="1845961" y="18288"/>
                        </a:cubicBezTo>
                        <a:cubicBezTo>
                          <a:pt x="1527571" y="46460"/>
                          <a:pt x="1455006" y="5824"/>
                          <a:pt x="1304903" y="18288"/>
                        </a:cubicBezTo>
                        <a:cubicBezTo>
                          <a:pt x="1154800" y="30752"/>
                          <a:pt x="942107" y="-12056"/>
                          <a:pt x="604711" y="18288"/>
                        </a:cubicBezTo>
                        <a:cubicBezTo>
                          <a:pt x="267315" y="48632"/>
                          <a:pt x="141927" y="-8395"/>
                          <a:pt x="0" y="18288"/>
                        </a:cubicBezTo>
                        <a:cubicBezTo>
                          <a:pt x="-171" y="12755"/>
                          <a:pt x="-690" y="7930"/>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F9794B4-29DD-4642-9F83-1C9F453BFE83}"/>
              </a:ext>
            </a:extLst>
          </p:cNvPr>
          <p:cNvSpPr>
            <a:spLocks noGrp="1"/>
          </p:cNvSpPr>
          <p:nvPr>
            <p:ph idx="1"/>
          </p:nvPr>
        </p:nvSpPr>
        <p:spPr>
          <a:xfrm>
            <a:off x="3490722" y="2706624"/>
            <a:ext cx="5170932" cy="3483864"/>
          </a:xfrm>
        </p:spPr>
        <p:txBody>
          <a:bodyPr>
            <a:normAutofit/>
          </a:bodyPr>
          <a:lstStyle/>
          <a:p>
            <a:pPr marL="0" indent="0">
              <a:lnSpc>
                <a:spcPct val="90000"/>
              </a:lnSpc>
              <a:buNone/>
            </a:pPr>
            <a:r>
              <a:rPr lang="en-US" sz="1900" b="1" dirty="0"/>
              <a:t>What does M&amp;E of the DI process entail?</a:t>
            </a:r>
            <a:endParaRPr lang="en-US" sz="1900" b="1"/>
          </a:p>
          <a:p>
            <a:pPr lvl="1">
              <a:lnSpc>
                <a:spcPct val="90000"/>
              </a:lnSpc>
            </a:pPr>
            <a:r>
              <a:rPr lang="en-US" sz="1900" dirty="0"/>
              <a:t>Collection of baseline data on each child, assessment/care plan, etc.</a:t>
            </a:r>
            <a:endParaRPr lang="en-US" sz="1900"/>
          </a:p>
          <a:p>
            <a:pPr lvl="1">
              <a:lnSpc>
                <a:spcPct val="90000"/>
              </a:lnSpc>
            </a:pPr>
            <a:r>
              <a:rPr lang="en-US" sz="1900" dirty="0"/>
              <a:t>Monitoring child placements – case monitoring, case closure, follow up for youth leaving care</a:t>
            </a:r>
            <a:endParaRPr lang="en-US" sz="1900"/>
          </a:p>
          <a:p>
            <a:pPr lvl="1">
              <a:lnSpc>
                <a:spcPct val="90000"/>
              </a:lnSpc>
            </a:pPr>
            <a:r>
              <a:rPr lang="en-US" sz="1900" dirty="0"/>
              <a:t>Programme monitoring – have objectives of overall DI plan been met?</a:t>
            </a:r>
            <a:endParaRPr lang="en-US" sz="1900"/>
          </a:p>
          <a:p>
            <a:pPr lvl="1">
              <a:lnSpc>
                <a:spcPct val="90000"/>
              </a:lnSpc>
            </a:pPr>
            <a:r>
              <a:rPr lang="en-US" sz="1900" dirty="0"/>
              <a:t>M&amp;E captured in periodic progress reports </a:t>
            </a:r>
            <a:endParaRPr lang="en-US" sz="1900"/>
          </a:p>
          <a:p>
            <a:pPr lvl="1">
              <a:lnSpc>
                <a:spcPct val="90000"/>
              </a:lnSpc>
            </a:pPr>
            <a:r>
              <a:rPr lang="en-US" sz="1900" dirty="0"/>
              <a:t>Documenting Lessons Learnt </a:t>
            </a:r>
            <a:endParaRPr lang="en-US" sz="1900"/>
          </a:p>
          <a:p>
            <a:pPr lvl="1">
              <a:lnSpc>
                <a:spcPct val="90000"/>
              </a:lnSpc>
            </a:pPr>
            <a:r>
              <a:rPr lang="en-US" sz="1900" dirty="0"/>
              <a:t>Progress reports</a:t>
            </a:r>
            <a:endParaRPr lang="en-US" sz="1900"/>
          </a:p>
        </p:txBody>
      </p:sp>
    </p:spTree>
    <p:extLst>
      <p:ext uri="{BB962C8B-B14F-4D97-AF65-F5344CB8AC3E}">
        <p14:creationId xmlns:p14="http://schemas.microsoft.com/office/powerpoint/2010/main" val="41048556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548640"/>
            <a:ext cx="2700645" cy="5431536"/>
          </a:xfrm>
        </p:spPr>
        <p:txBody>
          <a:bodyPr>
            <a:normAutofit/>
          </a:bodyPr>
          <a:lstStyle/>
          <a:p>
            <a:r>
              <a:rPr lang="en-US" sz="4700"/>
              <a:t> Success Story - Rwanda</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347917" y="3261001"/>
            <a:ext cx="4480560" cy="13716"/>
          </a:xfrm>
          <a:custGeom>
            <a:avLst/>
            <a:gdLst>
              <a:gd name="connsiteX0" fmla="*/ 0 w 4480560"/>
              <a:gd name="connsiteY0" fmla="*/ 0 h 13716"/>
              <a:gd name="connsiteX1" fmla="*/ 595274 w 4480560"/>
              <a:gd name="connsiteY1" fmla="*/ 0 h 13716"/>
              <a:gd name="connsiteX2" fmla="*/ 1100938 w 4480560"/>
              <a:gd name="connsiteY2" fmla="*/ 0 h 13716"/>
              <a:gd name="connsiteX3" fmla="*/ 1651406 w 4480560"/>
              <a:gd name="connsiteY3" fmla="*/ 0 h 13716"/>
              <a:gd name="connsiteX4" fmla="*/ 2336292 w 4480560"/>
              <a:gd name="connsiteY4" fmla="*/ 0 h 13716"/>
              <a:gd name="connsiteX5" fmla="*/ 2931566 w 4480560"/>
              <a:gd name="connsiteY5" fmla="*/ 0 h 13716"/>
              <a:gd name="connsiteX6" fmla="*/ 3482035 w 4480560"/>
              <a:gd name="connsiteY6" fmla="*/ 0 h 13716"/>
              <a:gd name="connsiteX7" fmla="*/ 4480560 w 4480560"/>
              <a:gd name="connsiteY7" fmla="*/ 0 h 13716"/>
              <a:gd name="connsiteX8" fmla="*/ 4480560 w 4480560"/>
              <a:gd name="connsiteY8" fmla="*/ 13716 h 13716"/>
              <a:gd name="connsiteX9" fmla="*/ 3840480 w 4480560"/>
              <a:gd name="connsiteY9" fmla="*/ 13716 h 13716"/>
              <a:gd name="connsiteX10" fmla="*/ 3290011 w 4480560"/>
              <a:gd name="connsiteY10" fmla="*/ 13716 h 13716"/>
              <a:gd name="connsiteX11" fmla="*/ 2560320 w 4480560"/>
              <a:gd name="connsiteY11" fmla="*/ 13716 h 13716"/>
              <a:gd name="connsiteX12" fmla="*/ 1965046 w 4480560"/>
              <a:gd name="connsiteY12" fmla="*/ 13716 h 13716"/>
              <a:gd name="connsiteX13" fmla="*/ 1459382 w 4480560"/>
              <a:gd name="connsiteY13" fmla="*/ 13716 h 13716"/>
              <a:gd name="connsiteX14" fmla="*/ 774497 w 4480560"/>
              <a:gd name="connsiteY14" fmla="*/ 13716 h 13716"/>
              <a:gd name="connsiteX15" fmla="*/ 0 w 4480560"/>
              <a:gd name="connsiteY15" fmla="*/ 13716 h 13716"/>
              <a:gd name="connsiteX16" fmla="*/ 0 w 4480560"/>
              <a:gd name="connsiteY16" fmla="*/ 0 h 13716"/>
              <a:gd name="connsiteX0" fmla="*/ 0 w 4480560"/>
              <a:gd name="connsiteY0" fmla="*/ 0 h 13716"/>
              <a:gd name="connsiteX1" fmla="*/ 595274 w 4480560"/>
              <a:gd name="connsiteY1" fmla="*/ 0 h 13716"/>
              <a:gd name="connsiteX2" fmla="*/ 1100938 w 4480560"/>
              <a:gd name="connsiteY2" fmla="*/ 0 h 13716"/>
              <a:gd name="connsiteX3" fmla="*/ 1830629 w 4480560"/>
              <a:gd name="connsiteY3" fmla="*/ 0 h 13716"/>
              <a:gd name="connsiteX4" fmla="*/ 2425903 w 4480560"/>
              <a:gd name="connsiteY4" fmla="*/ 0 h 13716"/>
              <a:gd name="connsiteX5" fmla="*/ 3021178 w 4480560"/>
              <a:gd name="connsiteY5" fmla="*/ 0 h 13716"/>
              <a:gd name="connsiteX6" fmla="*/ 3750869 w 4480560"/>
              <a:gd name="connsiteY6" fmla="*/ 0 h 13716"/>
              <a:gd name="connsiteX7" fmla="*/ 4480560 w 4480560"/>
              <a:gd name="connsiteY7" fmla="*/ 0 h 13716"/>
              <a:gd name="connsiteX8" fmla="*/ 4480560 w 4480560"/>
              <a:gd name="connsiteY8" fmla="*/ 13716 h 13716"/>
              <a:gd name="connsiteX9" fmla="*/ 3930091 w 4480560"/>
              <a:gd name="connsiteY9" fmla="*/ 13716 h 13716"/>
              <a:gd name="connsiteX10" fmla="*/ 3290011 w 4480560"/>
              <a:gd name="connsiteY10" fmla="*/ 13716 h 13716"/>
              <a:gd name="connsiteX11" fmla="*/ 2649931 w 4480560"/>
              <a:gd name="connsiteY11" fmla="*/ 13716 h 13716"/>
              <a:gd name="connsiteX12" fmla="*/ 2054657 w 4480560"/>
              <a:gd name="connsiteY12" fmla="*/ 13716 h 13716"/>
              <a:gd name="connsiteX13" fmla="*/ 1324966 w 4480560"/>
              <a:gd name="connsiteY13" fmla="*/ 13716 h 13716"/>
              <a:gd name="connsiteX14" fmla="*/ 595274 w 4480560"/>
              <a:gd name="connsiteY14" fmla="*/ 13716 h 13716"/>
              <a:gd name="connsiteX15" fmla="*/ 0 w 4480560"/>
              <a:gd name="connsiteY15" fmla="*/ 13716 h 13716"/>
              <a:gd name="connsiteX16" fmla="*/ 0 w 4480560"/>
              <a:gd name="connsiteY16"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3716" fill="none" extrusionOk="0">
                <a:moveTo>
                  <a:pt x="0" y="0"/>
                </a:moveTo>
                <a:cubicBezTo>
                  <a:pt x="267574" y="14606"/>
                  <a:pt x="338605" y="-40"/>
                  <a:pt x="595274" y="0"/>
                </a:cubicBezTo>
                <a:cubicBezTo>
                  <a:pt x="856171" y="-2198"/>
                  <a:pt x="863435" y="-13333"/>
                  <a:pt x="1100938" y="0"/>
                </a:cubicBezTo>
                <a:cubicBezTo>
                  <a:pt x="1340270" y="17713"/>
                  <a:pt x="1418448" y="-18893"/>
                  <a:pt x="1651406" y="0"/>
                </a:cubicBezTo>
                <a:cubicBezTo>
                  <a:pt x="1875387" y="1627"/>
                  <a:pt x="2153037" y="22688"/>
                  <a:pt x="2336292" y="0"/>
                </a:cubicBezTo>
                <a:cubicBezTo>
                  <a:pt x="2522206" y="-4211"/>
                  <a:pt x="2718333" y="34959"/>
                  <a:pt x="2931566" y="0"/>
                </a:cubicBezTo>
                <a:cubicBezTo>
                  <a:pt x="3137043" y="-17106"/>
                  <a:pt x="3304331" y="1415"/>
                  <a:pt x="3482035" y="0"/>
                </a:cubicBezTo>
                <a:cubicBezTo>
                  <a:pt x="3649837" y="-24078"/>
                  <a:pt x="4010577" y="-51921"/>
                  <a:pt x="4480560" y="0"/>
                </a:cubicBezTo>
                <a:cubicBezTo>
                  <a:pt x="4480642" y="3611"/>
                  <a:pt x="4480510" y="9346"/>
                  <a:pt x="4480560" y="13716"/>
                </a:cubicBezTo>
                <a:cubicBezTo>
                  <a:pt x="4305601" y="36948"/>
                  <a:pt x="4025154" y="21890"/>
                  <a:pt x="3840480" y="13716"/>
                </a:cubicBezTo>
                <a:cubicBezTo>
                  <a:pt x="3668919" y="-16903"/>
                  <a:pt x="3556555" y="-17246"/>
                  <a:pt x="3290011" y="13716"/>
                </a:cubicBezTo>
                <a:cubicBezTo>
                  <a:pt x="2991827" y="13600"/>
                  <a:pt x="2862038" y="-27094"/>
                  <a:pt x="2560320" y="13716"/>
                </a:cubicBezTo>
                <a:cubicBezTo>
                  <a:pt x="2273396" y="32804"/>
                  <a:pt x="2159701" y="35426"/>
                  <a:pt x="1965046" y="13716"/>
                </a:cubicBezTo>
                <a:cubicBezTo>
                  <a:pt x="1785994" y="24616"/>
                  <a:pt x="1686680" y="47748"/>
                  <a:pt x="1459382" y="13716"/>
                </a:cubicBezTo>
                <a:cubicBezTo>
                  <a:pt x="1260610" y="398"/>
                  <a:pt x="913962" y="26960"/>
                  <a:pt x="774497" y="13716"/>
                </a:cubicBezTo>
                <a:cubicBezTo>
                  <a:pt x="689426" y="-2719"/>
                  <a:pt x="378264" y="1751"/>
                  <a:pt x="0" y="13716"/>
                </a:cubicBezTo>
                <a:cubicBezTo>
                  <a:pt x="-173" y="8371"/>
                  <a:pt x="-387" y="6213"/>
                  <a:pt x="0" y="0"/>
                </a:cubicBezTo>
                <a:close/>
              </a:path>
              <a:path w="4480560" h="13716" stroke="0" extrusionOk="0">
                <a:moveTo>
                  <a:pt x="0" y="0"/>
                </a:moveTo>
                <a:cubicBezTo>
                  <a:pt x="290844" y="5546"/>
                  <a:pt x="318443" y="10543"/>
                  <a:pt x="595274" y="0"/>
                </a:cubicBezTo>
                <a:cubicBezTo>
                  <a:pt x="862223" y="-10630"/>
                  <a:pt x="1008164" y="-6970"/>
                  <a:pt x="1100938" y="0"/>
                </a:cubicBezTo>
                <a:cubicBezTo>
                  <a:pt x="1231751" y="-9052"/>
                  <a:pt x="1563421" y="-55931"/>
                  <a:pt x="1830629" y="0"/>
                </a:cubicBezTo>
                <a:cubicBezTo>
                  <a:pt x="2081843" y="38764"/>
                  <a:pt x="2181743" y="16966"/>
                  <a:pt x="2425903" y="0"/>
                </a:cubicBezTo>
                <a:cubicBezTo>
                  <a:pt x="2657412" y="-20059"/>
                  <a:pt x="2795431" y="8423"/>
                  <a:pt x="3021178" y="0"/>
                </a:cubicBezTo>
                <a:cubicBezTo>
                  <a:pt x="3275119" y="-4749"/>
                  <a:pt x="3480943" y="2522"/>
                  <a:pt x="3750869" y="0"/>
                </a:cubicBezTo>
                <a:cubicBezTo>
                  <a:pt x="4005211" y="16055"/>
                  <a:pt x="4302144" y="-2969"/>
                  <a:pt x="4480560" y="0"/>
                </a:cubicBezTo>
                <a:cubicBezTo>
                  <a:pt x="4480397" y="3458"/>
                  <a:pt x="4481383" y="8632"/>
                  <a:pt x="4480560" y="13716"/>
                </a:cubicBezTo>
                <a:cubicBezTo>
                  <a:pt x="4261480" y="-10003"/>
                  <a:pt x="4206199" y="28529"/>
                  <a:pt x="3930091" y="13716"/>
                </a:cubicBezTo>
                <a:cubicBezTo>
                  <a:pt x="3666932" y="-15474"/>
                  <a:pt x="3493645" y="14804"/>
                  <a:pt x="3290011" y="13716"/>
                </a:cubicBezTo>
                <a:cubicBezTo>
                  <a:pt x="3137078" y="-41032"/>
                  <a:pt x="2894690" y="-17948"/>
                  <a:pt x="2649931" y="13716"/>
                </a:cubicBezTo>
                <a:cubicBezTo>
                  <a:pt x="2413020" y="21294"/>
                  <a:pt x="2225991" y="-10559"/>
                  <a:pt x="2054657" y="13716"/>
                </a:cubicBezTo>
                <a:cubicBezTo>
                  <a:pt x="1886877" y="37541"/>
                  <a:pt x="1548763" y="45390"/>
                  <a:pt x="1324966" y="13716"/>
                </a:cubicBezTo>
                <a:cubicBezTo>
                  <a:pt x="1040995" y="1897"/>
                  <a:pt x="786929" y="-17655"/>
                  <a:pt x="595274" y="13716"/>
                </a:cubicBezTo>
                <a:cubicBezTo>
                  <a:pt x="371401" y="32831"/>
                  <a:pt x="168483" y="23167"/>
                  <a:pt x="0" y="13716"/>
                </a:cubicBezTo>
                <a:cubicBezTo>
                  <a:pt x="-740" y="8467"/>
                  <a:pt x="-279" y="4434"/>
                  <a:pt x="0" y="0"/>
                </a:cubicBezTo>
                <a:close/>
              </a:path>
              <a:path w="4480560" h="13716" fill="none" stroke="0" extrusionOk="0">
                <a:moveTo>
                  <a:pt x="0" y="0"/>
                </a:moveTo>
                <a:cubicBezTo>
                  <a:pt x="254633" y="596"/>
                  <a:pt x="318854" y="8353"/>
                  <a:pt x="595274" y="0"/>
                </a:cubicBezTo>
                <a:cubicBezTo>
                  <a:pt x="857042" y="-2503"/>
                  <a:pt x="863005" y="-13327"/>
                  <a:pt x="1100938" y="0"/>
                </a:cubicBezTo>
                <a:cubicBezTo>
                  <a:pt x="1322315" y="28736"/>
                  <a:pt x="1429801" y="-15572"/>
                  <a:pt x="1651406" y="0"/>
                </a:cubicBezTo>
                <a:cubicBezTo>
                  <a:pt x="1861310" y="20479"/>
                  <a:pt x="2199002" y="36173"/>
                  <a:pt x="2336292" y="0"/>
                </a:cubicBezTo>
                <a:cubicBezTo>
                  <a:pt x="2504451" y="-23230"/>
                  <a:pt x="2735943" y="-3451"/>
                  <a:pt x="2931566" y="0"/>
                </a:cubicBezTo>
                <a:cubicBezTo>
                  <a:pt x="3109081" y="-33272"/>
                  <a:pt x="3310374" y="39503"/>
                  <a:pt x="3482035" y="0"/>
                </a:cubicBezTo>
                <a:cubicBezTo>
                  <a:pt x="3630968" y="-117346"/>
                  <a:pt x="3975789" y="30358"/>
                  <a:pt x="4480560" y="0"/>
                </a:cubicBezTo>
                <a:cubicBezTo>
                  <a:pt x="4480546" y="3532"/>
                  <a:pt x="4481771" y="9530"/>
                  <a:pt x="4480560" y="13716"/>
                </a:cubicBezTo>
                <a:cubicBezTo>
                  <a:pt x="4299745" y="8025"/>
                  <a:pt x="4055484" y="54224"/>
                  <a:pt x="3840480" y="13716"/>
                </a:cubicBezTo>
                <a:cubicBezTo>
                  <a:pt x="3665362" y="14404"/>
                  <a:pt x="3548412" y="6532"/>
                  <a:pt x="3290011" y="13716"/>
                </a:cubicBezTo>
                <a:cubicBezTo>
                  <a:pt x="3037450" y="36923"/>
                  <a:pt x="2862123" y="43167"/>
                  <a:pt x="2560320" y="13716"/>
                </a:cubicBezTo>
                <a:cubicBezTo>
                  <a:pt x="2308793" y="7156"/>
                  <a:pt x="2153402" y="-25971"/>
                  <a:pt x="1965046" y="13716"/>
                </a:cubicBezTo>
                <a:cubicBezTo>
                  <a:pt x="1778601" y="25944"/>
                  <a:pt x="1672011" y="23840"/>
                  <a:pt x="1459382" y="13716"/>
                </a:cubicBezTo>
                <a:cubicBezTo>
                  <a:pt x="1212351" y="-9856"/>
                  <a:pt x="906131" y="12859"/>
                  <a:pt x="774497" y="13716"/>
                </a:cubicBezTo>
                <a:cubicBezTo>
                  <a:pt x="636671" y="-47283"/>
                  <a:pt x="331670" y="1705"/>
                  <a:pt x="0" y="13716"/>
                </a:cubicBezTo>
                <a:cubicBezTo>
                  <a:pt x="-561" y="8546"/>
                  <a:pt x="-377" y="614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custGeom>
                    <a:avLst/>
                    <a:gdLst>
                      <a:gd name="connsiteX0" fmla="*/ 0 w 4480560"/>
                      <a:gd name="connsiteY0" fmla="*/ 0 h 13716"/>
                      <a:gd name="connsiteX1" fmla="*/ 595274 w 4480560"/>
                      <a:gd name="connsiteY1" fmla="*/ 0 h 13716"/>
                      <a:gd name="connsiteX2" fmla="*/ 1100938 w 4480560"/>
                      <a:gd name="connsiteY2" fmla="*/ 0 h 13716"/>
                      <a:gd name="connsiteX3" fmla="*/ 1651406 w 4480560"/>
                      <a:gd name="connsiteY3" fmla="*/ 0 h 13716"/>
                      <a:gd name="connsiteX4" fmla="*/ 2336292 w 4480560"/>
                      <a:gd name="connsiteY4" fmla="*/ 0 h 13716"/>
                      <a:gd name="connsiteX5" fmla="*/ 2931566 w 4480560"/>
                      <a:gd name="connsiteY5" fmla="*/ 0 h 13716"/>
                      <a:gd name="connsiteX6" fmla="*/ 3482035 w 4480560"/>
                      <a:gd name="connsiteY6" fmla="*/ 0 h 13716"/>
                      <a:gd name="connsiteX7" fmla="*/ 4480560 w 4480560"/>
                      <a:gd name="connsiteY7" fmla="*/ 0 h 13716"/>
                      <a:gd name="connsiteX8" fmla="*/ 4480560 w 4480560"/>
                      <a:gd name="connsiteY8" fmla="*/ 13716 h 13716"/>
                      <a:gd name="connsiteX9" fmla="*/ 3840480 w 4480560"/>
                      <a:gd name="connsiteY9" fmla="*/ 13716 h 13716"/>
                      <a:gd name="connsiteX10" fmla="*/ 3290011 w 4480560"/>
                      <a:gd name="connsiteY10" fmla="*/ 13716 h 13716"/>
                      <a:gd name="connsiteX11" fmla="*/ 2560320 w 4480560"/>
                      <a:gd name="connsiteY11" fmla="*/ 13716 h 13716"/>
                      <a:gd name="connsiteX12" fmla="*/ 1965046 w 4480560"/>
                      <a:gd name="connsiteY12" fmla="*/ 13716 h 13716"/>
                      <a:gd name="connsiteX13" fmla="*/ 1459382 w 4480560"/>
                      <a:gd name="connsiteY13" fmla="*/ 13716 h 13716"/>
                      <a:gd name="connsiteX14" fmla="*/ 774497 w 4480560"/>
                      <a:gd name="connsiteY14" fmla="*/ 13716 h 13716"/>
                      <a:gd name="connsiteX15" fmla="*/ 0 w 4480560"/>
                      <a:gd name="connsiteY15" fmla="*/ 13716 h 13716"/>
                      <a:gd name="connsiteX16" fmla="*/ 0 w 4480560"/>
                      <a:gd name="connsiteY16"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3716"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273" y="3379"/>
                          <a:pt x="4480768" y="9289"/>
                          <a:pt x="4480560" y="13716"/>
                        </a:cubicBezTo>
                        <a:cubicBezTo>
                          <a:pt x="4314132" y="10352"/>
                          <a:pt x="4028383" y="32060"/>
                          <a:pt x="3840480" y="13716"/>
                        </a:cubicBezTo>
                        <a:cubicBezTo>
                          <a:pt x="3652577" y="-4628"/>
                          <a:pt x="3547615" y="-1724"/>
                          <a:pt x="3290011" y="13716"/>
                        </a:cubicBezTo>
                        <a:cubicBezTo>
                          <a:pt x="3032407" y="29156"/>
                          <a:pt x="2830268" y="4147"/>
                          <a:pt x="2560320" y="13716"/>
                        </a:cubicBezTo>
                        <a:cubicBezTo>
                          <a:pt x="2290372" y="23285"/>
                          <a:pt x="2147422" y="2156"/>
                          <a:pt x="1965046" y="13716"/>
                        </a:cubicBezTo>
                        <a:cubicBezTo>
                          <a:pt x="1782670" y="25276"/>
                          <a:pt x="1689791" y="36108"/>
                          <a:pt x="1459382" y="13716"/>
                        </a:cubicBezTo>
                        <a:cubicBezTo>
                          <a:pt x="1228973" y="-8676"/>
                          <a:pt x="915486" y="31929"/>
                          <a:pt x="774497" y="13716"/>
                        </a:cubicBezTo>
                        <a:cubicBezTo>
                          <a:pt x="633508" y="-4497"/>
                          <a:pt x="361442" y="-15679"/>
                          <a:pt x="0" y="13716"/>
                        </a:cubicBezTo>
                        <a:cubicBezTo>
                          <a:pt x="-362" y="8190"/>
                          <a:pt x="-434" y="6098"/>
                          <a:pt x="0" y="0"/>
                        </a:cubicBezTo>
                        <a:close/>
                      </a:path>
                      <a:path w="4480560" h="13716"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0360" y="3832"/>
                          <a:pt x="4481152" y="9314"/>
                          <a:pt x="4480560" y="13716"/>
                        </a:cubicBezTo>
                        <a:cubicBezTo>
                          <a:pt x="4279652" y="-11422"/>
                          <a:pt x="4200762" y="36994"/>
                          <a:pt x="3930091" y="13716"/>
                        </a:cubicBezTo>
                        <a:cubicBezTo>
                          <a:pt x="3659420" y="-9562"/>
                          <a:pt x="3456052" y="17722"/>
                          <a:pt x="3290011" y="13716"/>
                        </a:cubicBezTo>
                        <a:cubicBezTo>
                          <a:pt x="3123970" y="9710"/>
                          <a:pt x="2882392" y="28246"/>
                          <a:pt x="2649931" y="13716"/>
                        </a:cubicBezTo>
                        <a:cubicBezTo>
                          <a:pt x="2417470" y="-814"/>
                          <a:pt x="2238426" y="2765"/>
                          <a:pt x="2054657" y="13716"/>
                        </a:cubicBezTo>
                        <a:cubicBezTo>
                          <a:pt x="1870888" y="24667"/>
                          <a:pt x="1566368" y="40468"/>
                          <a:pt x="1324966" y="13716"/>
                        </a:cubicBezTo>
                        <a:cubicBezTo>
                          <a:pt x="1083564" y="-13036"/>
                          <a:pt x="787410" y="6374"/>
                          <a:pt x="595274" y="13716"/>
                        </a:cubicBezTo>
                        <a:cubicBezTo>
                          <a:pt x="403138" y="21058"/>
                          <a:pt x="169622" y="5927"/>
                          <a:pt x="0" y="13716"/>
                        </a:cubicBezTo>
                        <a:cubicBezTo>
                          <a:pt x="-475" y="8699"/>
                          <a:pt x="-565" y="4408"/>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44813" y="552091"/>
            <a:ext cx="4668251" cy="5431536"/>
          </a:xfrm>
        </p:spPr>
        <p:txBody>
          <a:bodyPr anchor="ctr">
            <a:normAutofit/>
          </a:bodyPr>
          <a:lstStyle/>
          <a:p>
            <a:r>
              <a:rPr lang="en-US" sz="1900"/>
              <a:t>DI Programme launched in 2010 by the Ministry for Gender and Family Promotion. </a:t>
            </a:r>
          </a:p>
          <a:p>
            <a:r>
              <a:rPr lang="en-US" sz="1900"/>
              <a:t>Conducted survey of children in institutions: 3,323 children living in 33 institutions</a:t>
            </a:r>
          </a:p>
          <a:p>
            <a:pPr lvl="1"/>
            <a:r>
              <a:rPr lang="en-US" sz="1900"/>
              <a:t>Over 70% had at least one parent or living relatives. </a:t>
            </a:r>
          </a:p>
          <a:p>
            <a:r>
              <a:rPr lang="en-US" sz="1900"/>
              <a:t>12 Homes closed and 1,032 children successfully reintegrated. </a:t>
            </a:r>
          </a:p>
          <a:p>
            <a:r>
              <a:rPr lang="en-US" sz="1900"/>
              <a:t>On the average, 18 months for closure. </a:t>
            </a:r>
          </a:p>
          <a:p>
            <a:r>
              <a:rPr lang="en-US" sz="1900"/>
              <a:t>Homes closed are transformed into other services. E.g. Community hubs</a:t>
            </a:r>
          </a:p>
          <a:p>
            <a:r>
              <a:rPr lang="en-US" sz="1900"/>
              <a:t>Strong political will. </a:t>
            </a:r>
          </a:p>
        </p:txBody>
      </p:sp>
    </p:spTree>
    <p:extLst>
      <p:ext uri="{BB962C8B-B14F-4D97-AF65-F5344CB8AC3E}">
        <p14:creationId xmlns:p14="http://schemas.microsoft.com/office/powerpoint/2010/main" val="13681868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DAC6EC-62D9-4290-B13E-E7A112924115}"/>
              </a:ext>
            </a:extLst>
          </p:cNvPr>
          <p:cNvSpPr>
            <a:spLocks noGrp="1"/>
          </p:cNvSpPr>
          <p:nvPr>
            <p:ph type="title"/>
          </p:nvPr>
        </p:nvSpPr>
        <p:spPr>
          <a:xfrm>
            <a:off x="5314149" y="640080"/>
            <a:ext cx="3147699" cy="3566160"/>
          </a:xfrm>
        </p:spPr>
        <p:txBody>
          <a:bodyPr vert="horz" lIns="91440" tIns="45720" rIns="91440" bIns="45720" rtlCol="0" anchor="b">
            <a:normAutofit/>
          </a:bodyPr>
          <a:lstStyle/>
          <a:p>
            <a:pPr algn="l">
              <a:lnSpc>
                <a:spcPct val="90000"/>
              </a:lnSpc>
            </a:pPr>
            <a:r>
              <a:rPr lang="en-US" sz="4300"/>
              <a:t>What are some useful DI strategies in your experience?</a:t>
            </a:r>
          </a:p>
        </p:txBody>
      </p:sp>
      <p:pic>
        <p:nvPicPr>
          <p:cNvPr id="1028" name="Picture 4">
            <a:extLst>
              <a:ext uri="{FF2B5EF4-FFF2-40B4-BE49-F238E27FC236}">
                <a16:creationId xmlns:a16="http://schemas.microsoft.com/office/drawing/2014/main" id="{F154CE76-900E-4DDB-8721-E02FB9C9B31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625" r="24004" b="3"/>
          <a:stretch/>
        </p:blipFill>
        <p:spPr bwMode="auto">
          <a:xfrm>
            <a:off x="650018" y="1216968"/>
            <a:ext cx="4062196" cy="4424065"/>
          </a:xfrm>
          <a:custGeom>
            <a:avLst/>
            <a:gdLst/>
            <a:ahLst/>
            <a:cxnLst/>
            <a:rect l="l" t="t" r="r" b="b"/>
            <a:pathLst>
              <a:path w="5531320" h="4424065">
                <a:moveTo>
                  <a:pt x="4292328" y="3931444"/>
                </a:moveTo>
                <a:cubicBezTo>
                  <a:pt x="3830135" y="4131325"/>
                  <a:pt x="3346708" y="4259111"/>
                  <a:pt x="2855653" y="4364392"/>
                </a:cubicBezTo>
                <a:lnTo>
                  <a:pt x="2855525" y="4364392"/>
                </a:lnTo>
                <a:cubicBezTo>
                  <a:pt x="3386634" y="4394018"/>
                  <a:pt x="3853531" y="4210158"/>
                  <a:pt x="4292328" y="3931444"/>
                </a:cubicBezTo>
                <a:close/>
                <a:moveTo>
                  <a:pt x="4302118" y="3923561"/>
                </a:moveTo>
                <a:lnTo>
                  <a:pt x="4301102" y="3924959"/>
                </a:lnTo>
                <a:lnTo>
                  <a:pt x="4302881" y="3924959"/>
                </a:lnTo>
                <a:close/>
                <a:moveTo>
                  <a:pt x="3885572" y="334733"/>
                </a:moveTo>
                <a:cubicBezTo>
                  <a:pt x="4046889" y="406840"/>
                  <a:pt x="4203653" y="488713"/>
                  <a:pt x="4355013" y="579880"/>
                </a:cubicBezTo>
                <a:cubicBezTo>
                  <a:pt x="4662082" y="768063"/>
                  <a:pt x="4933803" y="995790"/>
                  <a:pt x="5144619" y="1290779"/>
                </a:cubicBezTo>
                <a:cubicBezTo>
                  <a:pt x="5314365" y="1528042"/>
                  <a:pt x="5426258" y="1789591"/>
                  <a:pt x="5468598" y="2088522"/>
                </a:cubicBezTo>
                <a:cubicBezTo>
                  <a:pt x="5479330" y="2001424"/>
                  <a:pt x="5480182" y="1913385"/>
                  <a:pt x="5471141" y="1826083"/>
                </a:cubicBezTo>
                <a:cubicBezTo>
                  <a:pt x="5455337" y="1662962"/>
                  <a:pt x="5406307" y="1504799"/>
                  <a:pt x="5327080" y="1361348"/>
                </a:cubicBezTo>
                <a:cubicBezTo>
                  <a:pt x="5206160" y="1140233"/>
                  <a:pt x="5033362" y="965782"/>
                  <a:pt x="4833354" y="816507"/>
                </a:cubicBezTo>
                <a:cubicBezTo>
                  <a:pt x="4597235" y="640276"/>
                  <a:pt x="4336322" y="509438"/>
                  <a:pt x="4063457" y="400724"/>
                </a:cubicBezTo>
                <a:cubicBezTo>
                  <a:pt x="4033360" y="388607"/>
                  <a:pt x="4003060" y="376909"/>
                  <a:pt x="3972544" y="365631"/>
                </a:cubicBezTo>
                <a:cubicBezTo>
                  <a:pt x="3943680" y="354950"/>
                  <a:pt x="3914563" y="345033"/>
                  <a:pt x="3885572" y="334733"/>
                </a:cubicBezTo>
                <a:close/>
                <a:moveTo>
                  <a:pt x="3865737" y="329520"/>
                </a:moveTo>
                <a:cubicBezTo>
                  <a:pt x="3865737" y="329520"/>
                  <a:pt x="3865737" y="330410"/>
                  <a:pt x="3866500" y="330537"/>
                </a:cubicBezTo>
                <a:lnTo>
                  <a:pt x="3869806" y="330156"/>
                </a:lnTo>
                <a:close/>
                <a:moveTo>
                  <a:pt x="2219772" y="85645"/>
                </a:moveTo>
                <a:cubicBezTo>
                  <a:pt x="2206943" y="84005"/>
                  <a:pt x="2193910" y="85264"/>
                  <a:pt x="2181627" y="89333"/>
                </a:cubicBezTo>
                <a:cubicBezTo>
                  <a:pt x="1932920" y="125113"/>
                  <a:pt x="1690800" y="197118"/>
                  <a:pt x="1462972" y="303073"/>
                </a:cubicBezTo>
                <a:cubicBezTo>
                  <a:pt x="971789" y="529528"/>
                  <a:pt x="578130" y="865460"/>
                  <a:pt x="308698" y="1338461"/>
                </a:cubicBezTo>
                <a:cubicBezTo>
                  <a:pt x="180225" y="1561852"/>
                  <a:pt x="97653" y="1808638"/>
                  <a:pt x="65840" y="2064364"/>
                </a:cubicBezTo>
                <a:cubicBezTo>
                  <a:pt x="71943" y="2050505"/>
                  <a:pt x="77284" y="2036391"/>
                  <a:pt x="82115" y="2022150"/>
                </a:cubicBezTo>
                <a:cubicBezTo>
                  <a:pt x="170104" y="1763653"/>
                  <a:pt x="279580" y="1515073"/>
                  <a:pt x="423261" y="1282260"/>
                </a:cubicBezTo>
                <a:cubicBezTo>
                  <a:pt x="630770" y="945565"/>
                  <a:pt x="895371" y="664944"/>
                  <a:pt x="1231812" y="454001"/>
                </a:cubicBezTo>
                <a:cubicBezTo>
                  <a:pt x="1535193" y="263783"/>
                  <a:pt x="1866802" y="149729"/>
                  <a:pt x="2219772" y="85645"/>
                </a:cubicBezTo>
                <a:close/>
                <a:moveTo>
                  <a:pt x="2612541" y="836"/>
                </a:moveTo>
                <a:cubicBezTo>
                  <a:pt x="2715914" y="-4250"/>
                  <a:pt x="2831240" y="14695"/>
                  <a:pt x="2946311" y="35548"/>
                </a:cubicBezTo>
                <a:cubicBezTo>
                  <a:pt x="3291652" y="98106"/>
                  <a:pt x="3631144" y="182915"/>
                  <a:pt x="3961100" y="303581"/>
                </a:cubicBezTo>
                <a:cubicBezTo>
                  <a:pt x="4278341" y="419543"/>
                  <a:pt x="4581341" y="563350"/>
                  <a:pt x="4854588" y="764502"/>
                </a:cubicBezTo>
                <a:cubicBezTo>
                  <a:pt x="5067438" y="921152"/>
                  <a:pt x="5250408" y="1105521"/>
                  <a:pt x="5377813" y="1339732"/>
                </a:cubicBezTo>
                <a:cubicBezTo>
                  <a:pt x="5459812" y="1489986"/>
                  <a:pt x="5510304" y="1655396"/>
                  <a:pt x="5526198" y="1825829"/>
                </a:cubicBezTo>
                <a:cubicBezTo>
                  <a:pt x="5538277" y="1951327"/>
                  <a:pt x="5527342" y="2074917"/>
                  <a:pt x="5510558" y="2199398"/>
                </a:cubicBezTo>
                <a:cubicBezTo>
                  <a:pt x="5502967" y="2266991"/>
                  <a:pt x="5502713" y="2335195"/>
                  <a:pt x="5509796" y="2402839"/>
                </a:cubicBezTo>
                <a:cubicBezTo>
                  <a:pt x="5534208" y="2664197"/>
                  <a:pt x="5468472" y="2926051"/>
                  <a:pt x="5323520" y="3144890"/>
                </a:cubicBezTo>
                <a:cubicBezTo>
                  <a:pt x="5201340" y="3332234"/>
                  <a:pt x="5041042" y="3491719"/>
                  <a:pt x="4853062" y="3612932"/>
                </a:cubicBezTo>
                <a:cubicBezTo>
                  <a:pt x="4671110" y="3732072"/>
                  <a:pt x="4498566" y="3864563"/>
                  <a:pt x="4316359" y="3982940"/>
                </a:cubicBezTo>
                <a:cubicBezTo>
                  <a:pt x="4019717" y="4175573"/>
                  <a:pt x="3701077" y="4317347"/>
                  <a:pt x="3352557" y="4386771"/>
                </a:cubicBezTo>
                <a:cubicBezTo>
                  <a:pt x="3160954" y="4425590"/>
                  <a:pt x="2964456" y="4434173"/>
                  <a:pt x="2770207" y="4412201"/>
                </a:cubicBezTo>
                <a:cubicBezTo>
                  <a:pt x="2685525" y="4402537"/>
                  <a:pt x="2599953" y="4402410"/>
                  <a:pt x="2514889" y="4393637"/>
                </a:cubicBezTo>
                <a:cubicBezTo>
                  <a:pt x="2307137" y="4370851"/>
                  <a:pt x="2102209" y="4327277"/>
                  <a:pt x="1903167" y="4263562"/>
                </a:cubicBezTo>
                <a:cubicBezTo>
                  <a:pt x="1560623" y="4156119"/>
                  <a:pt x="1238932" y="4006972"/>
                  <a:pt x="948393" y="3794249"/>
                </a:cubicBezTo>
                <a:cubicBezTo>
                  <a:pt x="647554" y="3573897"/>
                  <a:pt x="396813" y="3308660"/>
                  <a:pt x="223634" y="2975526"/>
                </a:cubicBezTo>
                <a:cubicBezTo>
                  <a:pt x="129454" y="2796370"/>
                  <a:pt x="67150" y="2602198"/>
                  <a:pt x="39520" y="2401695"/>
                </a:cubicBezTo>
                <a:cubicBezTo>
                  <a:pt x="34510" y="2367555"/>
                  <a:pt x="26729" y="2333872"/>
                  <a:pt x="16252" y="2300991"/>
                </a:cubicBezTo>
                <a:cubicBezTo>
                  <a:pt x="-9179" y="2218598"/>
                  <a:pt x="-24" y="2135695"/>
                  <a:pt x="11801" y="2053556"/>
                </a:cubicBezTo>
                <a:cubicBezTo>
                  <a:pt x="93686" y="1480615"/>
                  <a:pt x="377868" y="1021983"/>
                  <a:pt x="812850" y="651084"/>
                </a:cubicBezTo>
                <a:cubicBezTo>
                  <a:pt x="1176755" y="340201"/>
                  <a:pt x="1598260" y="146042"/>
                  <a:pt x="2066810" y="52586"/>
                </a:cubicBezTo>
                <a:cubicBezTo>
                  <a:pt x="2154544" y="35039"/>
                  <a:pt x="2243041" y="23087"/>
                  <a:pt x="2332046" y="14441"/>
                </a:cubicBezTo>
                <a:cubicBezTo>
                  <a:pt x="2421052" y="5794"/>
                  <a:pt x="2508913" y="2107"/>
                  <a:pt x="2612541" y="836"/>
                </a:cubicBezTo>
                <a:close/>
              </a:path>
            </a:pathLst>
          </a:custGeom>
          <a:noFill/>
          <a:extLst>
            <a:ext uri="{909E8E84-426E-40DD-AFC4-6F175D3DCCD1}">
              <a14:hiddenFill xmlns:a14="http://schemas.microsoft.com/office/drawing/2010/main">
                <a:solidFill>
                  <a:srgbClr val="FFFFFF"/>
                </a:solidFill>
              </a14:hiddenFill>
            </a:ext>
          </a:extLst>
        </p:spPr>
      </p:pic>
      <p:sp>
        <p:nvSpPr>
          <p:cNvPr id="75" name="sketchy line">
            <a:extLst>
              <a:ext uri="{FF2B5EF4-FFF2-40B4-BE49-F238E27FC236}">
                <a16:creationId xmlns:a16="http://schemas.microsoft.com/office/drawing/2014/main" id="{3F9B0603-37C5-4312-AE4D-A3D0154754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4149" y="4409267"/>
            <a:ext cx="2606040" cy="18288"/>
          </a:xfrm>
          <a:custGeom>
            <a:avLst/>
            <a:gdLst>
              <a:gd name="connsiteX0" fmla="*/ 0 w 2606040"/>
              <a:gd name="connsiteY0" fmla="*/ 0 h 18288"/>
              <a:gd name="connsiteX1" fmla="*/ 625450 w 2606040"/>
              <a:gd name="connsiteY1" fmla="*/ 0 h 18288"/>
              <a:gd name="connsiteX2" fmla="*/ 1224839 w 2606040"/>
              <a:gd name="connsiteY2" fmla="*/ 0 h 18288"/>
              <a:gd name="connsiteX3" fmla="*/ 1824228 w 2606040"/>
              <a:gd name="connsiteY3" fmla="*/ 0 h 18288"/>
              <a:gd name="connsiteX4" fmla="*/ 2606040 w 2606040"/>
              <a:gd name="connsiteY4" fmla="*/ 0 h 18288"/>
              <a:gd name="connsiteX5" fmla="*/ 2606040 w 2606040"/>
              <a:gd name="connsiteY5" fmla="*/ 18288 h 18288"/>
              <a:gd name="connsiteX6" fmla="*/ 1902409 w 2606040"/>
              <a:gd name="connsiteY6" fmla="*/ 18288 h 18288"/>
              <a:gd name="connsiteX7" fmla="*/ 1276960 w 2606040"/>
              <a:gd name="connsiteY7" fmla="*/ 18288 h 18288"/>
              <a:gd name="connsiteX8" fmla="*/ 677570 w 2606040"/>
              <a:gd name="connsiteY8" fmla="*/ 18288 h 18288"/>
              <a:gd name="connsiteX9" fmla="*/ 0 w 2606040"/>
              <a:gd name="connsiteY9" fmla="*/ 18288 h 18288"/>
              <a:gd name="connsiteX10" fmla="*/ 0 w 2606040"/>
              <a:gd name="connsiteY10" fmla="*/ 0 h 18288"/>
              <a:gd name="connsiteX0" fmla="*/ 0 w 2606040"/>
              <a:gd name="connsiteY0" fmla="*/ 0 h 18288"/>
              <a:gd name="connsiteX1" fmla="*/ 599389 w 2606040"/>
              <a:gd name="connsiteY1" fmla="*/ 0 h 18288"/>
              <a:gd name="connsiteX2" fmla="*/ 1303020 w 2606040"/>
              <a:gd name="connsiteY2" fmla="*/ 0 h 18288"/>
              <a:gd name="connsiteX3" fmla="*/ 1876349 w 2606040"/>
              <a:gd name="connsiteY3" fmla="*/ 0 h 18288"/>
              <a:gd name="connsiteX4" fmla="*/ 2606040 w 2606040"/>
              <a:gd name="connsiteY4" fmla="*/ 0 h 18288"/>
              <a:gd name="connsiteX5" fmla="*/ 2606040 w 2606040"/>
              <a:gd name="connsiteY5" fmla="*/ 18288 h 18288"/>
              <a:gd name="connsiteX6" fmla="*/ 1980590 w 2606040"/>
              <a:gd name="connsiteY6" fmla="*/ 18288 h 18288"/>
              <a:gd name="connsiteX7" fmla="*/ 1276960 w 2606040"/>
              <a:gd name="connsiteY7" fmla="*/ 18288 h 18288"/>
              <a:gd name="connsiteX8" fmla="*/ 651510 w 2606040"/>
              <a:gd name="connsiteY8" fmla="*/ 18288 h 18288"/>
              <a:gd name="connsiteX9" fmla="*/ 0 w 2606040"/>
              <a:gd name="connsiteY9" fmla="*/ 18288 h 18288"/>
              <a:gd name="connsiteX10" fmla="*/ 0 w 2606040"/>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06040" h="18288" fill="none" extrusionOk="0">
                <a:moveTo>
                  <a:pt x="0" y="0"/>
                </a:moveTo>
                <a:cubicBezTo>
                  <a:pt x="211079" y="-22080"/>
                  <a:pt x="479378" y="-26537"/>
                  <a:pt x="625450" y="0"/>
                </a:cubicBezTo>
                <a:cubicBezTo>
                  <a:pt x="925937" y="-4758"/>
                  <a:pt x="973176" y="15739"/>
                  <a:pt x="1224839" y="0"/>
                </a:cubicBezTo>
                <a:cubicBezTo>
                  <a:pt x="1479663" y="-11328"/>
                  <a:pt x="1566636" y="18697"/>
                  <a:pt x="1824228" y="0"/>
                </a:cubicBezTo>
                <a:cubicBezTo>
                  <a:pt x="2086799" y="-72665"/>
                  <a:pt x="2306223" y="-891"/>
                  <a:pt x="2606040" y="0"/>
                </a:cubicBezTo>
                <a:cubicBezTo>
                  <a:pt x="2606645" y="4461"/>
                  <a:pt x="2607031" y="13181"/>
                  <a:pt x="2606040" y="18288"/>
                </a:cubicBezTo>
                <a:cubicBezTo>
                  <a:pt x="2260204" y="29342"/>
                  <a:pt x="2175708" y="5614"/>
                  <a:pt x="1902409" y="18288"/>
                </a:cubicBezTo>
                <a:cubicBezTo>
                  <a:pt x="1638502" y="41064"/>
                  <a:pt x="1460923" y="-16269"/>
                  <a:pt x="1276960" y="18288"/>
                </a:cubicBezTo>
                <a:cubicBezTo>
                  <a:pt x="1057717" y="14361"/>
                  <a:pt x="867956" y="2320"/>
                  <a:pt x="677570" y="18288"/>
                </a:cubicBezTo>
                <a:cubicBezTo>
                  <a:pt x="457951" y="33373"/>
                  <a:pt x="189752" y="55388"/>
                  <a:pt x="0" y="18288"/>
                </a:cubicBezTo>
                <a:cubicBezTo>
                  <a:pt x="1586" y="13022"/>
                  <a:pt x="-95" y="4569"/>
                  <a:pt x="0" y="0"/>
                </a:cubicBezTo>
                <a:close/>
              </a:path>
              <a:path w="2606040" h="18288" stroke="0" extrusionOk="0">
                <a:moveTo>
                  <a:pt x="0" y="0"/>
                </a:moveTo>
                <a:cubicBezTo>
                  <a:pt x="172759" y="3236"/>
                  <a:pt x="361166" y="-13413"/>
                  <a:pt x="599389" y="0"/>
                </a:cubicBezTo>
                <a:cubicBezTo>
                  <a:pt x="841226" y="37042"/>
                  <a:pt x="968991" y="14587"/>
                  <a:pt x="1303020" y="0"/>
                </a:cubicBezTo>
                <a:cubicBezTo>
                  <a:pt x="1643101" y="-7120"/>
                  <a:pt x="1717813" y="7213"/>
                  <a:pt x="1876349" y="0"/>
                </a:cubicBezTo>
                <a:cubicBezTo>
                  <a:pt x="2036762" y="-14138"/>
                  <a:pt x="2426397" y="-4451"/>
                  <a:pt x="2606040" y="0"/>
                </a:cubicBezTo>
                <a:cubicBezTo>
                  <a:pt x="2606314" y="8448"/>
                  <a:pt x="2606550" y="14527"/>
                  <a:pt x="2606040" y="18288"/>
                </a:cubicBezTo>
                <a:cubicBezTo>
                  <a:pt x="2344840" y="2643"/>
                  <a:pt x="2192043" y="7399"/>
                  <a:pt x="1980590" y="18288"/>
                </a:cubicBezTo>
                <a:cubicBezTo>
                  <a:pt x="1783984" y="-9745"/>
                  <a:pt x="1487673" y="45908"/>
                  <a:pt x="1276960" y="18288"/>
                </a:cubicBezTo>
                <a:cubicBezTo>
                  <a:pt x="1088134" y="-41257"/>
                  <a:pt x="877974" y="49968"/>
                  <a:pt x="651510" y="18288"/>
                </a:cubicBezTo>
                <a:cubicBezTo>
                  <a:pt x="430798" y="-27764"/>
                  <a:pt x="132889" y="-33467"/>
                  <a:pt x="0" y="18288"/>
                </a:cubicBezTo>
                <a:cubicBezTo>
                  <a:pt x="212" y="10845"/>
                  <a:pt x="-833" y="6193"/>
                  <a:pt x="0" y="0"/>
                </a:cubicBezTo>
                <a:close/>
              </a:path>
              <a:path w="2606040" h="18288" fill="none" stroke="0" extrusionOk="0">
                <a:moveTo>
                  <a:pt x="0" y="0"/>
                </a:moveTo>
                <a:cubicBezTo>
                  <a:pt x="202328" y="-14716"/>
                  <a:pt x="332722" y="-11499"/>
                  <a:pt x="625450" y="0"/>
                </a:cubicBezTo>
                <a:cubicBezTo>
                  <a:pt x="927712" y="6878"/>
                  <a:pt x="971143" y="7084"/>
                  <a:pt x="1224839" y="0"/>
                </a:cubicBezTo>
                <a:cubicBezTo>
                  <a:pt x="1477775" y="-16815"/>
                  <a:pt x="1569904" y="19146"/>
                  <a:pt x="1824228" y="0"/>
                </a:cubicBezTo>
                <a:cubicBezTo>
                  <a:pt x="2055206" y="24867"/>
                  <a:pt x="2317192" y="-62872"/>
                  <a:pt x="2606040" y="0"/>
                </a:cubicBezTo>
                <a:cubicBezTo>
                  <a:pt x="2606166" y="3680"/>
                  <a:pt x="2606905" y="11461"/>
                  <a:pt x="2606040" y="18288"/>
                </a:cubicBezTo>
                <a:cubicBezTo>
                  <a:pt x="2234648" y="26976"/>
                  <a:pt x="2180202" y="-10361"/>
                  <a:pt x="1902409" y="18288"/>
                </a:cubicBezTo>
                <a:cubicBezTo>
                  <a:pt x="1635562" y="47194"/>
                  <a:pt x="1477339" y="4794"/>
                  <a:pt x="1276960" y="18288"/>
                </a:cubicBezTo>
                <a:cubicBezTo>
                  <a:pt x="1058094" y="66922"/>
                  <a:pt x="904206" y="-20636"/>
                  <a:pt x="677570" y="18288"/>
                </a:cubicBezTo>
                <a:cubicBezTo>
                  <a:pt x="485746" y="14713"/>
                  <a:pt x="195925" y="33005"/>
                  <a:pt x="0" y="18288"/>
                </a:cubicBezTo>
                <a:cubicBezTo>
                  <a:pt x="1168" y="12774"/>
                  <a:pt x="-229" y="374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custGeom>
                    <a:avLst/>
                    <a:gdLst>
                      <a:gd name="connsiteX0" fmla="*/ 0 w 2606040"/>
                      <a:gd name="connsiteY0" fmla="*/ 0 h 18288"/>
                      <a:gd name="connsiteX1" fmla="*/ 625450 w 2606040"/>
                      <a:gd name="connsiteY1" fmla="*/ 0 h 18288"/>
                      <a:gd name="connsiteX2" fmla="*/ 1224839 w 2606040"/>
                      <a:gd name="connsiteY2" fmla="*/ 0 h 18288"/>
                      <a:gd name="connsiteX3" fmla="*/ 1824228 w 2606040"/>
                      <a:gd name="connsiteY3" fmla="*/ 0 h 18288"/>
                      <a:gd name="connsiteX4" fmla="*/ 2606040 w 2606040"/>
                      <a:gd name="connsiteY4" fmla="*/ 0 h 18288"/>
                      <a:gd name="connsiteX5" fmla="*/ 2606040 w 2606040"/>
                      <a:gd name="connsiteY5" fmla="*/ 18288 h 18288"/>
                      <a:gd name="connsiteX6" fmla="*/ 1902409 w 2606040"/>
                      <a:gd name="connsiteY6" fmla="*/ 18288 h 18288"/>
                      <a:gd name="connsiteX7" fmla="*/ 1276960 w 2606040"/>
                      <a:gd name="connsiteY7" fmla="*/ 18288 h 18288"/>
                      <a:gd name="connsiteX8" fmla="*/ 677570 w 2606040"/>
                      <a:gd name="connsiteY8" fmla="*/ 18288 h 18288"/>
                      <a:gd name="connsiteX9" fmla="*/ 0 w 2606040"/>
                      <a:gd name="connsiteY9" fmla="*/ 18288 h 18288"/>
                      <a:gd name="connsiteX10" fmla="*/ 0 w 2606040"/>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06040" h="18288" fill="none" extrusionOk="0">
                        <a:moveTo>
                          <a:pt x="0" y="0"/>
                        </a:moveTo>
                        <a:cubicBezTo>
                          <a:pt x="266776" y="-600"/>
                          <a:pt x="322756" y="3201"/>
                          <a:pt x="625450" y="0"/>
                        </a:cubicBezTo>
                        <a:cubicBezTo>
                          <a:pt x="928144" y="-3201"/>
                          <a:pt x="968141" y="9269"/>
                          <a:pt x="1224839" y="0"/>
                        </a:cubicBezTo>
                        <a:cubicBezTo>
                          <a:pt x="1481537" y="-9269"/>
                          <a:pt x="1569059" y="21947"/>
                          <a:pt x="1824228" y="0"/>
                        </a:cubicBezTo>
                        <a:cubicBezTo>
                          <a:pt x="2079397" y="-21947"/>
                          <a:pt x="2326053" y="-10194"/>
                          <a:pt x="2606040" y="0"/>
                        </a:cubicBezTo>
                        <a:cubicBezTo>
                          <a:pt x="2605462" y="4771"/>
                          <a:pt x="2606793" y="12323"/>
                          <a:pt x="2606040" y="18288"/>
                        </a:cubicBezTo>
                        <a:cubicBezTo>
                          <a:pt x="2256758" y="31410"/>
                          <a:pt x="2173673" y="-12878"/>
                          <a:pt x="1902409" y="18288"/>
                        </a:cubicBezTo>
                        <a:cubicBezTo>
                          <a:pt x="1631145" y="49454"/>
                          <a:pt x="1461378" y="5466"/>
                          <a:pt x="1276960" y="18288"/>
                        </a:cubicBezTo>
                        <a:cubicBezTo>
                          <a:pt x="1092542" y="31110"/>
                          <a:pt x="890442" y="13213"/>
                          <a:pt x="677570" y="18288"/>
                        </a:cubicBezTo>
                        <a:cubicBezTo>
                          <a:pt x="464698" y="23364"/>
                          <a:pt x="187648" y="35837"/>
                          <a:pt x="0" y="18288"/>
                        </a:cubicBezTo>
                        <a:cubicBezTo>
                          <a:pt x="841" y="12879"/>
                          <a:pt x="-726" y="3977"/>
                          <a:pt x="0" y="0"/>
                        </a:cubicBezTo>
                        <a:close/>
                      </a:path>
                      <a:path w="2606040" h="18288" stroke="0" extrusionOk="0">
                        <a:moveTo>
                          <a:pt x="0" y="0"/>
                        </a:moveTo>
                        <a:cubicBezTo>
                          <a:pt x="197231" y="3803"/>
                          <a:pt x="358914" y="-9291"/>
                          <a:pt x="599389" y="0"/>
                        </a:cubicBezTo>
                        <a:cubicBezTo>
                          <a:pt x="839864" y="9291"/>
                          <a:pt x="979371" y="8509"/>
                          <a:pt x="1303020" y="0"/>
                        </a:cubicBezTo>
                        <a:cubicBezTo>
                          <a:pt x="1626669" y="-8509"/>
                          <a:pt x="1726300" y="7440"/>
                          <a:pt x="1876349" y="0"/>
                        </a:cubicBezTo>
                        <a:cubicBezTo>
                          <a:pt x="2026398" y="-7440"/>
                          <a:pt x="2430712" y="17957"/>
                          <a:pt x="2606040" y="0"/>
                        </a:cubicBezTo>
                        <a:cubicBezTo>
                          <a:pt x="2605426" y="8857"/>
                          <a:pt x="2606544" y="13619"/>
                          <a:pt x="2606040" y="18288"/>
                        </a:cubicBezTo>
                        <a:cubicBezTo>
                          <a:pt x="2393024" y="2241"/>
                          <a:pt x="2191161" y="39259"/>
                          <a:pt x="1980590" y="18288"/>
                        </a:cubicBezTo>
                        <a:cubicBezTo>
                          <a:pt x="1770019" y="-2683"/>
                          <a:pt x="1476440" y="36114"/>
                          <a:pt x="1276960" y="18288"/>
                        </a:cubicBezTo>
                        <a:cubicBezTo>
                          <a:pt x="1077480" y="463"/>
                          <a:pt x="880988" y="42125"/>
                          <a:pt x="651510" y="18288"/>
                        </a:cubicBezTo>
                        <a:cubicBezTo>
                          <a:pt x="422032" y="-5549"/>
                          <a:pt x="130744" y="-1947"/>
                          <a:pt x="0" y="18288"/>
                        </a:cubicBezTo>
                        <a:cubicBezTo>
                          <a:pt x="-487" y="10816"/>
                          <a:pt x="-839" y="6058"/>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826783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137" name="Rectangle 136">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611505" y="683404"/>
            <a:ext cx="792099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1026" name="Picture 2">
            <a:extLst>
              <a:ext uri="{FF2B5EF4-FFF2-40B4-BE49-F238E27FC236}">
                <a16:creationId xmlns:a16="http://schemas.microsoft.com/office/drawing/2014/main" id="{D10DE570-BBB4-41CA-8F98-663E3E91FE1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72" r="10221"/>
          <a:stretch/>
        </p:blipFill>
        <p:spPr bwMode="auto">
          <a:xfrm rot="21480000">
            <a:off x="853377" y="1003258"/>
            <a:ext cx="7437246" cy="47643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84017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1462</Words>
  <Application>Microsoft Office PowerPoint</Application>
  <PresentationFormat>On-screen Show (4:3)</PresentationFormat>
  <Paragraphs>184</Paragraphs>
  <Slides>24</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Impact</vt:lpstr>
      <vt:lpstr>Office Theme</vt:lpstr>
      <vt:lpstr>GUIDELINES FOR DE-INSTITUTIONALIZATION OF RESIDENTIAL HOMES FOR CHILDREN</vt:lpstr>
      <vt:lpstr>OUTLINE</vt:lpstr>
      <vt:lpstr>WHAT IS DE-INSTITUTIONALISATION (DI)?</vt:lpstr>
      <vt:lpstr>Why de-institutionalize?</vt:lpstr>
      <vt:lpstr>Family-based Care Alternatives</vt:lpstr>
      <vt:lpstr>Family-based Care Alternatives</vt:lpstr>
      <vt:lpstr>STEPS FOR D.I IN GHANA</vt:lpstr>
      <vt:lpstr>Step #1: Identification of RHC for DI</vt:lpstr>
      <vt:lpstr>Step #1: Identification of RHC for DI</vt:lpstr>
      <vt:lpstr>Step #2: Plan to Manage DI Process</vt:lpstr>
      <vt:lpstr>General DI Strategy</vt:lpstr>
      <vt:lpstr>Step #3: Prepare and move Children to new placement </vt:lpstr>
      <vt:lpstr>Step #3: Prepare and move Children to new placement </vt:lpstr>
      <vt:lpstr>Step #4: Design appropriate alternate care service</vt:lpstr>
      <vt:lpstr>Step #4: Design appropriate alternate care service</vt:lpstr>
      <vt:lpstr>Step #5: Plan for transfer of resources</vt:lpstr>
      <vt:lpstr>Step #6: Prepare RHC staff for transition</vt:lpstr>
      <vt:lpstr>Staffing in New/ Alternate Services</vt:lpstr>
      <vt:lpstr>Step #7: Address the Logistics Needed</vt:lpstr>
      <vt:lpstr>Strategic External Partnership development </vt:lpstr>
      <vt:lpstr>Step #8: Outline the M&amp;E Process</vt:lpstr>
      <vt:lpstr> Success Story - Rwanda</vt:lpstr>
      <vt:lpstr>What are some useful DI strategies in your experience?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GUIDELINES FOR DE-INSTITUTIONALIZATION OF RESIDENTIAL HOMES FOR CHILDREN Regional Workshop (Kumasi) - 26.01.2021</dc:title>
  <dc:creator>Avantee Bansal</dc:creator>
  <cp:lastModifiedBy>Abena Dufie Akonu-Atta</cp:lastModifiedBy>
  <cp:revision>3</cp:revision>
  <dcterms:created xsi:type="dcterms:W3CDTF">2021-01-25T18:17:50Z</dcterms:created>
  <dcterms:modified xsi:type="dcterms:W3CDTF">2022-09-28T22:02:11Z</dcterms:modified>
</cp:coreProperties>
</file>