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79" r:id="rId3"/>
    <p:sldId id="258" r:id="rId4"/>
    <p:sldId id="259" r:id="rId5"/>
    <p:sldId id="260" r:id="rId6"/>
    <p:sldId id="261" r:id="rId7"/>
    <p:sldId id="262" r:id="rId8"/>
    <p:sldId id="263" r:id="rId9"/>
    <p:sldId id="265" r:id="rId10"/>
    <p:sldId id="266" r:id="rId11"/>
    <p:sldId id="267" r:id="rId12"/>
    <p:sldId id="268" r:id="rId13"/>
    <p:sldId id="269" r:id="rId14"/>
    <p:sldId id="270" r:id="rId15"/>
    <p:sldId id="271" r:id="rId16"/>
    <p:sldId id="272" r:id="rId17"/>
    <p:sldId id="273" r:id="rId18"/>
    <p:sldId id="274" r:id="rId19"/>
    <p:sldId id="275" r:id="rId20"/>
    <p:sldId id="277" r:id="rId21"/>
    <p:sldId id="278"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270"/>
    <p:restoredTop sz="94673"/>
  </p:normalViewPr>
  <p:slideViewPr>
    <p:cSldViewPr snapToGrid="0" snapToObjects="1">
      <p:cViewPr varScale="1">
        <p:scale>
          <a:sx n="128" d="100"/>
          <a:sy n="128" d="100"/>
        </p:scale>
        <p:origin x="1136" y="176"/>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87529B-56D5-4441-B650-F61C6F604987}"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91ECA53D-7E49-444A-95F2-D32E3A283FDD}">
      <dgm:prSet/>
      <dgm:spPr/>
      <dgm:t>
        <a:bodyPr/>
        <a:lstStyle/>
        <a:p>
          <a:r>
            <a:rPr lang="en-US" dirty="0"/>
            <a:t>The scope of work was intended to cover a maximum of 12 weeks duration, as detailed in the proposal: However, 8 months was used</a:t>
          </a:r>
        </a:p>
      </dgm:t>
    </dgm:pt>
    <dgm:pt modelId="{A9BEB303-43AC-4E9E-A515-CDAB4ED1B499}" type="parTrans" cxnId="{47950FF9-AFE9-4D36-ADC9-3A94C3129902}">
      <dgm:prSet/>
      <dgm:spPr/>
      <dgm:t>
        <a:bodyPr/>
        <a:lstStyle/>
        <a:p>
          <a:endParaRPr lang="en-US"/>
        </a:p>
      </dgm:t>
    </dgm:pt>
    <dgm:pt modelId="{BAFB520D-C070-4F97-817F-D76FC9336137}" type="sibTrans" cxnId="{47950FF9-AFE9-4D36-ADC9-3A94C3129902}">
      <dgm:prSet/>
      <dgm:spPr/>
      <dgm:t>
        <a:bodyPr/>
        <a:lstStyle/>
        <a:p>
          <a:endParaRPr lang="en-US"/>
        </a:p>
      </dgm:t>
    </dgm:pt>
    <dgm:pt modelId="{7ABD092A-1F6B-4A27-A92D-F0A8281CE08D}">
      <dgm:prSet/>
      <dgm:spPr/>
      <dgm:t>
        <a:bodyPr/>
        <a:lstStyle/>
        <a:p>
          <a:r>
            <a:rPr lang="en-US"/>
            <a:t>Scoping exercise to establish the system parameters and levels of integration </a:t>
          </a:r>
        </a:p>
      </dgm:t>
    </dgm:pt>
    <dgm:pt modelId="{7142521E-E1C9-4F11-A31B-533135C53D1F}" type="parTrans" cxnId="{8ECF068E-3716-43D8-B0EC-93845306F324}">
      <dgm:prSet/>
      <dgm:spPr/>
      <dgm:t>
        <a:bodyPr/>
        <a:lstStyle/>
        <a:p>
          <a:endParaRPr lang="en-US"/>
        </a:p>
      </dgm:t>
    </dgm:pt>
    <dgm:pt modelId="{CFBC89C1-8206-4C78-B717-D1347FC8DC18}" type="sibTrans" cxnId="{8ECF068E-3716-43D8-B0EC-93845306F324}">
      <dgm:prSet/>
      <dgm:spPr/>
      <dgm:t>
        <a:bodyPr/>
        <a:lstStyle/>
        <a:p>
          <a:endParaRPr lang="en-US"/>
        </a:p>
      </dgm:t>
    </dgm:pt>
    <dgm:pt modelId="{A0E63B9F-B5B2-45FF-8689-C461F098CC3E}">
      <dgm:prSet/>
      <dgm:spPr/>
      <dgm:t>
        <a:bodyPr/>
        <a:lstStyle/>
        <a:p>
          <a:r>
            <a:rPr lang="en-US" dirty="0"/>
            <a:t>The design and development of the Human Capital Management Solution Software and </a:t>
          </a:r>
        </a:p>
      </dgm:t>
    </dgm:pt>
    <dgm:pt modelId="{480D4D29-CC9D-4689-BC65-6B95B5615C2E}" type="parTrans" cxnId="{7D6C2821-04B7-495E-9901-92B620DBA55A}">
      <dgm:prSet/>
      <dgm:spPr/>
      <dgm:t>
        <a:bodyPr/>
        <a:lstStyle/>
        <a:p>
          <a:endParaRPr lang="en-US"/>
        </a:p>
      </dgm:t>
    </dgm:pt>
    <dgm:pt modelId="{AF253275-4B3D-43BF-84B0-5BEBE00CD5F5}" type="sibTrans" cxnId="{7D6C2821-04B7-495E-9901-92B620DBA55A}">
      <dgm:prSet/>
      <dgm:spPr/>
      <dgm:t>
        <a:bodyPr/>
        <a:lstStyle/>
        <a:p>
          <a:endParaRPr lang="en-US"/>
        </a:p>
      </dgm:t>
    </dgm:pt>
    <dgm:pt modelId="{8F749001-A53B-43DA-B6E3-431033246139}">
      <dgm:prSet/>
      <dgm:spPr/>
      <dgm:t>
        <a:bodyPr/>
        <a:lstStyle/>
        <a:p>
          <a:r>
            <a:rPr lang="en-US"/>
            <a:t>Activities related to module test run, demonstration and validation exercises. </a:t>
          </a:r>
        </a:p>
      </dgm:t>
    </dgm:pt>
    <dgm:pt modelId="{A7362F3E-F3DE-4D33-BFA0-FF3BCC59632F}" type="parTrans" cxnId="{02D28CA2-CF64-499F-85B6-B8418FB854E9}">
      <dgm:prSet/>
      <dgm:spPr/>
      <dgm:t>
        <a:bodyPr/>
        <a:lstStyle/>
        <a:p>
          <a:endParaRPr lang="en-US"/>
        </a:p>
      </dgm:t>
    </dgm:pt>
    <dgm:pt modelId="{08592712-BE8A-4E17-AD67-791984E41FC5}" type="sibTrans" cxnId="{02D28CA2-CF64-499F-85B6-B8418FB854E9}">
      <dgm:prSet/>
      <dgm:spPr/>
      <dgm:t>
        <a:bodyPr/>
        <a:lstStyle/>
        <a:p>
          <a:endParaRPr lang="en-US"/>
        </a:p>
      </dgm:t>
    </dgm:pt>
    <dgm:pt modelId="{A2C2C207-71F3-457A-9DD5-3BE97DDC03EE}">
      <dgm:prSet custT="1"/>
      <dgm:spPr/>
      <dgm:t>
        <a:bodyPr/>
        <a:lstStyle/>
        <a:p>
          <a:r>
            <a:rPr lang="en-US" sz="1800" dirty="0"/>
            <a:t>Unit testing</a:t>
          </a:r>
        </a:p>
      </dgm:t>
    </dgm:pt>
    <dgm:pt modelId="{CA40FAF9-FBBA-43FB-97D9-9DF8C209C77F}" type="parTrans" cxnId="{129BF62D-B38F-4608-A2BC-29CE29FF4683}">
      <dgm:prSet/>
      <dgm:spPr/>
      <dgm:t>
        <a:bodyPr/>
        <a:lstStyle/>
        <a:p>
          <a:endParaRPr lang="en-US"/>
        </a:p>
      </dgm:t>
    </dgm:pt>
    <dgm:pt modelId="{A058027F-28FD-4547-B753-819830A80FDF}" type="sibTrans" cxnId="{129BF62D-B38F-4608-A2BC-29CE29FF4683}">
      <dgm:prSet/>
      <dgm:spPr/>
      <dgm:t>
        <a:bodyPr/>
        <a:lstStyle/>
        <a:p>
          <a:endParaRPr lang="en-US"/>
        </a:p>
      </dgm:t>
    </dgm:pt>
    <dgm:pt modelId="{D5854103-E02B-4567-9C50-747EDABD180C}">
      <dgm:prSet custT="1"/>
      <dgm:spPr/>
      <dgm:t>
        <a:bodyPr/>
        <a:lstStyle/>
        <a:p>
          <a:r>
            <a:rPr lang="en-US" sz="1800" dirty="0"/>
            <a:t>Functional testing</a:t>
          </a:r>
        </a:p>
      </dgm:t>
    </dgm:pt>
    <dgm:pt modelId="{28CB60E4-E850-4A73-A24E-55DDAB368107}" type="parTrans" cxnId="{D1F56F07-2D9E-4E41-AE7D-4C7EAE3ABB67}">
      <dgm:prSet/>
      <dgm:spPr/>
      <dgm:t>
        <a:bodyPr/>
        <a:lstStyle/>
        <a:p>
          <a:endParaRPr lang="en-US"/>
        </a:p>
      </dgm:t>
    </dgm:pt>
    <dgm:pt modelId="{331AEF63-F108-4F00-9EBC-497C85156307}" type="sibTrans" cxnId="{D1F56F07-2D9E-4E41-AE7D-4C7EAE3ABB67}">
      <dgm:prSet/>
      <dgm:spPr/>
      <dgm:t>
        <a:bodyPr/>
        <a:lstStyle/>
        <a:p>
          <a:endParaRPr lang="en-US"/>
        </a:p>
      </dgm:t>
    </dgm:pt>
    <dgm:pt modelId="{8C5AE08E-8B73-4ABC-9842-F1B5602E81FE}">
      <dgm:prSet custT="1"/>
      <dgm:spPr/>
      <dgm:t>
        <a:bodyPr/>
        <a:lstStyle/>
        <a:p>
          <a:r>
            <a:rPr lang="en-US" sz="1800" dirty="0"/>
            <a:t>Usability testing</a:t>
          </a:r>
        </a:p>
      </dgm:t>
    </dgm:pt>
    <dgm:pt modelId="{E8D07B71-AAEC-4896-9B7F-6B26765520C0}" type="parTrans" cxnId="{B40BEF13-C30B-49AB-8A65-7793AB1CECB3}">
      <dgm:prSet/>
      <dgm:spPr/>
      <dgm:t>
        <a:bodyPr/>
        <a:lstStyle/>
        <a:p>
          <a:endParaRPr lang="en-US"/>
        </a:p>
      </dgm:t>
    </dgm:pt>
    <dgm:pt modelId="{3516027D-2B83-4849-BA8D-AB482C694478}" type="sibTrans" cxnId="{B40BEF13-C30B-49AB-8A65-7793AB1CECB3}">
      <dgm:prSet/>
      <dgm:spPr/>
      <dgm:t>
        <a:bodyPr/>
        <a:lstStyle/>
        <a:p>
          <a:endParaRPr lang="en-US"/>
        </a:p>
      </dgm:t>
    </dgm:pt>
    <dgm:pt modelId="{4B2F2564-3085-4CD0-AAE7-06A2109CC106}">
      <dgm:prSet custT="1"/>
      <dgm:spPr/>
      <dgm:t>
        <a:bodyPr/>
        <a:lstStyle/>
        <a:p>
          <a:r>
            <a:rPr lang="en-US" sz="1800" dirty="0"/>
            <a:t>Acceptance testing</a:t>
          </a:r>
        </a:p>
      </dgm:t>
    </dgm:pt>
    <dgm:pt modelId="{EC94D0A0-249F-4EA8-89C6-E94CEDA02E3A}" type="parTrans" cxnId="{CB95070B-5A4A-4EC6-89A4-A4A53B8EDB3D}">
      <dgm:prSet/>
      <dgm:spPr/>
      <dgm:t>
        <a:bodyPr/>
        <a:lstStyle/>
        <a:p>
          <a:endParaRPr lang="en-US"/>
        </a:p>
      </dgm:t>
    </dgm:pt>
    <dgm:pt modelId="{75736604-A730-4450-98B8-203366F63963}" type="sibTrans" cxnId="{CB95070B-5A4A-4EC6-89A4-A4A53B8EDB3D}">
      <dgm:prSet/>
      <dgm:spPr/>
      <dgm:t>
        <a:bodyPr/>
        <a:lstStyle/>
        <a:p>
          <a:endParaRPr lang="en-US"/>
        </a:p>
      </dgm:t>
    </dgm:pt>
    <dgm:pt modelId="{4CB766E7-0116-4EA4-90D0-BD472202436F}">
      <dgm:prSet custT="1"/>
      <dgm:spPr/>
      <dgm:t>
        <a:bodyPr/>
        <a:lstStyle/>
        <a:p>
          <a:r>
            <a:rPr lang="en-US" sz="1800" dirty="0"/>
            <a:t>Beta testing</a:t>
          </a:r>
        </a:p>
      </dgm:t>
    </dgm:pt>
    <dgm:pt modelId="{7336B60A-65ED-4641-8CE6-772D97A51999}" type="parTrans" cxnId="{ED354914-D1C0-41D7-B77E-69E9B557C278}">
      <dgm:prSet/>
      <dgm:spPr/>
      <dgm:t>
        <a:bodyPr/>
        <a:lstStyle/>
        <a:p>
          <a:endParaRPr lang="en-US"/>
        </a:p>
      </dgm:t>
    </dgm:pt>
    <dgm:pt modelId="{325253AB-0801-4A7D-887E-E1CC7719A0B0}" type="sibTrans" cxnId="{ED354914-D1C0-41D7-B77E-69E9B557C278}">
      <dgm:prSet/>
      <dgm:spPr/>
      <dgm:t>
        <a:bodyPr/>
        <a:lstStyle/>
        <a:p>
          <a:endParaRPr lang="en-US"/>
        </a:p>
      </dgm:t>
    </dgm:pt>
    <dgm:pt modelId="{54A89A27-2C20-7248-98F5-130C1B1B975D}" type="pres">
      <dgm:prSet presAssocID="{CE87529B-56D5-4441-B650-F61C6F604987}" presName="linear" presStyleCnt="0">
        <dgm:presLayoutVars>
          <dgm:animLvl val="lvl"/>
          <dgm:resizeHandles val="exact"/>
        </dgm:presLayoutVars>
      </dgm:prSet>
      <dgm:spPr/>
    </dgm:pt>
    <dgm:pt modelId="{258DFF63-A80A-CC42-B709-26979677D899}" type="pres">
      <dgm:prSet presAssocID="{91ECA53D-7E49-444A-95F2-D32E3A283FDD}" presName="parentText" presStyleLbl="node1" presStyleIdx="0" presStyleCnt="4" custScaleY="143827" custLinFactNeighborX="725" custLinFactNeighborY="-72650">
        <dgm:presLayoutVars>
          <dgm:chMax val="0"/>
          <dgm:bulletEnabled val="1"/>
        </dgm:presLayoutVars>
      </dgm:prSet>
      <dgm:spPr/>
    </dgm:pt>
    <dgm:pt modelId="{37B3927C-EC5E-0E40-B1A6-047385FF78FB}" type="pres">
      <dgm:prSet presAssocID="{BAFB520D-C070-4F97-817F-D76FC9336137}" presName="spacer" presStyleCnt="0"/>
      <dgm:spPr/>
    </dgm:pt>
    <dgm:pt modelId="{585665BB-1364-9341-9448-FF11F81E0EC1}" type="pres">
      <dgm:prSet presAssocID="{7ABD092A-1F6B-4A27-A92D-F0A8281CE08D}" presName="parentText" presStyleLbl="node1" presStyleIdx="1" presStyleCnt="4" custScaleY="142156">
        <dgm:presLayoutVars>
          <dgm:chMax val="0"/>
          <dgm:bulletEnabled val="1"/>
        </dgm:presLayoutVars>
      </dgm:prSet>
      <dgm:spPr/>
    </dgm:pt>
    <dgm:pt modelId="{E086EA9D-2F74-F647-B1A8-3C5D1B64AC2B}" type="pres">
      <dgm:prSet presAssocID="{CFBC89C1-8206-4C78-B717-D1347FC8DC18}" presName="spacer" presStyleCnt="0"/>
      <dgm:spPr/>
    </dgm:pt>
    <dgm:pt modelId="{5ED897C7-2D33-A04C-8541-D5E10C743244}" type="pres">
      <dgm:prSet presAssocID="{A0E63B9F-B5B2-45FF-8689-C461F098CC3E}" presName="parentText" presStyleLbl="node1" presStyleIdx="2" presStyleCnt="4" custScaleY="112119">
        <dgm:presLayoutVars>
          <dgm:chMax val="0"/>
          <dgm:bulletEnabled val="1"/>
        </dgm:presLayoutVars>
      </dgm:prSet>
      <dgm:spPr/>
    </dgm:pt>
    <dgm:pt modelId="{2B58929C-9ECB-4240-BFE4-EDEF4DA9697C}" type="pres">
      <dgm:prSet presAssocID="{AF253275-4B3D-43BF-84B0-5BEBE00CD5F5}" presName="spacer" presStyleCnt="0"/>
      <dgm:spPr/>
    </dgm:pt>
    <dgm:pt modelId="{4D2FDAB8-2866-EA49-876D-E1B9247DE02C}" type="pres">
      <dgm:prSet presAssocID="{8F749001-A53B-43DA-B6E3-431033246139}" presName="parentText" presStyleLbl="node1" presStyleIdx="3" presStyleCnt="4">
        <dgm:presLayoutVars>
          <dgm:chMax val="0"/>
          <dgm:bulletEnabled val="1"/>
        </dgm:presLayoutVars>
      </dgm:prSet>
      <dgm:spPr/>
    </dgm:pt>
    <dgm:pt modelId="{657A7836-4388-FE48-8F8A-5629BFDA0DD7}" type="pres">
      <dgm:prSet presAssocID="{8F749001-A53B-43DA-B6E3-431033246139}" presName="childText" presStyleLbl="revTx" presStyleIdx="0" presStyleCnt="1">
        <dgm:presLayoutVars>
          <dgm:bulletEnabled val="1"/>
        </dgm:presLayoutVars>
      </dgm:prSet>
      <dgm:spPr/>
    </dgm:pt>
  </dgm:ptLst>
  <dgm:cxnLst>
    <dgm:cxn modelId="{D1F56F07-2D9E-4E41-AE7D-4C7EAE3ABB67}" srcId="{8F749001-A53B-43DA-B6E3-431033246139}" destId="{D5854103-E02B-4567-9C50-747EDABD180C}" srcOrd="1" destOrd="0" parTransId="{28CB60E4-E850-4A73-A24E-55DDAB368107}" sibTransId="{331AEF63-F108-4F00-9EBC-497C85156307}"/>
    <dgm:cxn modelId="{CB95070B-5A4A-4EC6-89A4-A4A53B8EDB3D}" srcId="{8F749001-A53B-43DA-B6E3-431033246139}" destId="{4B2F2564-3085-4CD0-AAE7-06A2109CC106}" srcOrd="3" destOrd="0" parTransId="{EC94D0A0-249F-4EA8-89C6-E94CEDA02E3A}" sibTransId="{75736604-A730-4450-98B8-203366F63963}"/>
    <dgm:cxn modelId="{B40BEF13-C30B-49AB-8A65-7793AB1CECB3}" srcId="{8F749001-A53B-43DA-B6E3-431033246139}" destId="{8C5AE08E-8B73-4ABC-9842-F1B5602E81FE}" srcOrd="2" destOrd="0" parTransId="{E8D07B71-AAEC-4896-9B7F-6B26765520C0}" sibTransId="{3516027D-2B83-4849-BA8D-AB482C694478}"/>
    <dgm:cxn modelId="{ED354914-D1C0-41D7-B77E-69E9B557C278}" srcId="{8F749001-A53B-43DA-B6E3-431033246139}" destId="{4CB766E7-0116-4EA4-90D0-BD472202436F}" srcOrd="4" destOrd="0" parTransId="{7336B60A-65ED-4641-8CE6-772D97A51999}" sibTransId="{325253AB-0801-4A7D-887E-E1CC7719A0B0}"/>
    <dgm:cxn modelId="{53C6E61C-2873-DF46-BED3-0398618D69FB}" type="presOf" srcId="{4CB766E7-0116-4EA4-90D0-BD472202436F}" destId="{657A7836-4388-FE48-8F8A-5629BFDA0DD7}" srcOrd="0" destOrd="4" presId="urn:microsoft.com/office/officeart/2005/8/layout/vList2"/>
    <dgm:cxn modelId="{7D6C2821-04B7-495E-9901-92B620DBA55A}" srcId="{CE87529B-56D5-4441-B650-F61C6F604987}" destId="{A0E63B9F-B5B2-45FF-8689-C461F098CC3E}" srcOrd="2" destOrd="0" parTransId="{480D4D29-CC9D-4689-BC65-6B95B5615C2E}" sibTransId="{AF253275-4B3D-43BF-84B0-5BEBE00CD5F5}"/>
    <dgm:cxn modelId="{129BF62D-B38F-4608-A2BC-29CE29FF4683}" srcId="{8F749001-A53B-43DA-B6E3-431033246139}" destId="{A2C2C207-71F3-457A-9DD5-3BE97DDC03EE}" srcOrd="0" destOrd="0" parTransId="{CA40FAF9-FBBA-43FB-97D9-9DF8C209C77F}" sibTransId="{A058027F-28FD-4547-B753-819830A80FDF}"/>
    <dgm:cxn modelId="{47A8533E-F774-DA48-8F53-AB220F484E37}" type="presOf" srcId="{A0E63B9F-B5B2-45FF-8689-C461F098CC3E}" destId="{5ED897C7-2D33-A04C-8541-D5E10C743244}" srcOrd="0" destOrd="0" presId="urn:microsoft.com/office/officeart/2005/8/layout/vList2"/>
    <dgm:cxn modelId="{8605AB40-4F30-FF46-9753-465EF3CE30DC}" type="presOf" srcId="{8C5AE08E-8B73-4ABC-9842-F1B5602E81FE}" destId="{657A7836-4388-FE48-8F8A-5629BFDA0DD7}" srcOrd="0" destOrd="2" presId="urn:microsoft.com/office/officeart/2005/8/layout/vList2"/>
    <dgm:cxn modelId="{6253D150-EAF9-FB45-93AC-6AC74EF7D92C}" type="presOf" srcId="{A2C2C207-71F3-457A-9DD5-3BE97DDC03EE}" destId="{657A7836-4388-FE48-8F8A-5629BFDA0DD7}" srcOrd="0" destOrd="0" presId="urn:microsoft.com/office/officeart/2005/8/layout/vList2"/>
    <dgm:cxn modelId="{5D919E5A-EECC-C248-9048-569EC47731B9}" type="presOf" srcId="{91ECA53D-7E49-444A-95F2-D32E3A283FDD}" destId="{258DFF63-A80A-CC42-B709-26979677D899}" srcOrd="0" destOrd="0" presId="urn:microsoft.com/office/officeart/2005/8/layout/vList2"/>
    <dgm:cxn modelId="{8ECF068E-3716-43D8-B0EC-93845306F324}" srcId="{CE87529B-56D5-4441-B650-F61C6F604987}" destId="{7ABD092A-1F6B-4A27-A92D-F0A8281CE08D}" srcOrd="1" destOrd="0" parTransId="{7142521E-E1C9-4F11-A31B-533135C53D1F}" sibTransId="{CFBC89C1-8206-4C78-B717-D1347FC8DC18}"/>
    <dgm:cxn modelId="{43210390-D9AF-3444-8E2A-018ED2FFA6FA}" type="presOf" srcId="{D5854103-E02B-4567-9C50-747EDABD180C}" destId="{657A7836-4388-FE48-8F8A-5629BFDA0DD7}" srcOrd="0" destOrd="1" presId="urn:microsoft.com/office/officeart/2005/8/layout/vList2"/>
    <dgm:cxn modelId="{A51EAA94-66E2-3744-B5E0-D0F9250C542D}" type="presOf" srcId="{4B2F2564-3085-4CD0-AAE7-06A2109CC106}" destId="{657A7836-4388-FE48-8F8A-5629BFDA0DD7}" srcOrd="0" destOrd="3" presId="urn:microsoft.com/office/officeart/2005/8/layout/vList2"/>
    <dgm:cxn modelId="{02D28CA2-CF64-499F-85B6-B8418FB854E9}" srcId="{CE87529B-56D5-4441-B650-F61C6F604987}" destId="{8F749001-A53B-43DA-B6E3-431033246139}" srcOrd="3" destOrd="0" parTransId="{A7362F3E-F3DE-4D33-BFA0-FF3BCC59632F}" sibTransId="{08592712-BE8A-4E17-AD67-791984E41FC5}"/>
    <dgm:cxn modelId="{C8C56EA6-D83D-1944-827D-CCFE452F0397}" type="presOf" srcId="{8F749001-A53B-43DA-B6E3-431033246139}" destId="{4D2FDAB8-2866-EA49-876D-E1B9247DE02C}" srcOrd="0" destOrd="0" presId="urn:microsoft.com/office/officeart/2005/8/layout/vList2"/>
    <dgm:cxn modelId="{6A0BCBD6-C3E1-3E4A-B88A-6692CE1D1A50}" type="presOf" srcId="{CE87529B-56D5-4441-B650-F61C6F604987}" destId="{54A89A27-2C20-7248-98F5-130C1B1B975D}" srcOrd="0" destOrd="0" presId="urn:microsoft.com/office/officeart/2005/8/layout/vList2"/>
    <dgm:cxn modelId="{7C62FCDE-5FB4-B841-ABDA-11FC473F97F6}" type="presOf" srcId="{7ABD092A-1F6B-4A27-A92D-F0A8281CE08D}" destId="{585665BB-1364-9341-9448-FF11F81E0EC1}" srcOrd="0" destOrd="0" presId="urn:microsoft.com/office/officeart/2005/8/layout/vList2"/>
    <dgm:cxn modelId="{47950FF9-AFE9-4D36-ADC9-3A94C3129902}" srcId="{CE87529B-56D5-4441-B650-F61C6F604987}" destId="{91ECA53D-7E49-444A-95F2-D32E3A283FDD}" srcOrd="0" destOrd="0" parTransId="{A9BEB303-43AC-4E9E-A515-CDAB4ED1B499}" sibTransId="{BAFB520D-C070-4F97-817F-D76FC9336137}"/>
    <dgm:cxn modelId="{6ED6C68B-DBD1-8846-8902-E1C3CAEB30D0}" type="presParOf" srcId="{54A89A27-2C20-7248-98F5-130C1B1B975D}" destId="{258DFF63-A80A-CC42-B709-26979677D899}" srcOrd="0" destOrd="0" presId="urn:microsoft.com/office/officeart/2005/8/layout/vList2"/>
    <dgm:cxn modelId="{8670CBB4-D3E0-D541-BE4A-6BC781B3C36B}" type="presParOf" srcId="{54A89A27-2C20-7248-98F5-130C1B1B975D}" destId="{37B3927C-EC5E-0E40-B1A6-047385FF78FB}" srcOrd="1" destOrd="0" presId="urn:microsoft.com/office/officeart/2005/8/layout/vList2"/>
    <dgm:cxn modelId="{9E2F2B8F-835E-9649-8D40-4F6A10C5D86D}" type="presParOf" srcId="{54A89A27-2C20-7248-98F5-130C1B1B975D}" destId="{585665BB-1364-9341-9448-FF11F81E0EC1}" srcOrd="2" destOrd="0" presId="urn:microsoft.com/office/officeart/2005/8/layout/vList2"/>
    <dgm:cxn modelId="{448A7791-5B2A-E44C-812A-253ADD8CD001}" type="presParOf" srcId="{54A89A27-2C20-7248-98F5-130C1B1B975D}" destId="{E086EA9D-2F74-F647-B1A8-3C5D1B64AC2B}" srcOrd="3" destOrd="0" presId="urn:microsoft.com/office/officeart/2005/8/layout/vList2"/>
    <dgm:cxn modelId="{734FF914-DC6E-0345-948C-D637FBF84E45}" type="presParOf" srcId="{54A89A27-2C20-7248-98F5-130C1B1B975D}" destId="{5ED897C7-2D33-A04C-8541-D5E10C743244}" srcOrd="4" destOrd="0" presId="urn:microsoft.com/office/officeart/2005/8/layout/vList2"/>
    <dgm:cxn modelId="{34267B6B-6CE3-134E-BF41-25441BE758FE}" type="presParOf" srcId="{54A89A27-2C20-7248-98F5-130C1B1B975D}" destId="{2B58929C-9ECB-4240-BFE4-EDEF4DA9697C}" srcOrd="5" destOrd="0" presId="urn:microsoft.com/office/officeart/2005/8/layout/vList2"/>
    <dgm:cxn modelId="{243969EF-14F7-2A49-B3CA-7258535D16FE}" type="presParOf" srcId="{54A89A27-2C20-7248-98F5-130C1B1B975D}" destId="{4D2FDAB8-2866-EA49-876D-E1B9247DE02C}" srcOrd="6" destOrd="0" presId="urn:microsoft.com/office/officeart/2005/8/layout/vList2"/>
    <dgm:cxn modelId="{11AF5B77-0EA2-8F48-9F9E-752F4C98BEE4}" type="presParOf" srcId="{54A89A27-2C20-7248-98F5-130C1B1B975D}" destId="{657A7836-4388-FE48-8F8A-5629BFDA0DD7}" srcOrd="7"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900475A-A6F2-43D5-AEE3-EE2C41F14BC0}"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E5122166-19FA-4117-8148-69DE081E6B31}">
      <dgm:prSet custT="1"/>
      <dgm:spPr/>
      <dgm:t>
        <a:bodyPr/>
        <a:lstStyle/>
        <a:p>
          <a:pPr>
            <a:lnSpc>
              <a:spcPct val="100000"/>
            </a:lnSpc>
          </a:pPr>
          <a:r>
            <a:rPr lang="en-US" sz="1400" dirty="0"/>
            <a:t>We understand that, the Local Government Service intends to fully scale up its Human Resource system from the current paper-based system to a more credible on-line based system which would offer almost a near real time system devoid of the numerous inconsistencies currently bedeviling the Service. </a:t>
          </a:r>
        </a:p>
      </dgm:t>
    </dgm:pt>
    <dgm:pt modelId="{D2A78826-7259-4E1F-B059-2EE8E62940D8}" type="parTrans" cxnId="{38544C6F-A29C-4F02-80EC-0033A2F73F1B}">
      <dgm:prSet/>
      <dgm:spPr/>
      <dgm:t>
        <a:bodyPr/>
        <a:lstStyle/>
        <a:p>
          <a:endParaRPr lang="en-US"/>
        </a:p>
      </dgm:t>
    </dgm:pt>
    <dgm:pt modelId="{B342DCBD-37BE-4186-9E65-A72BFFF68F8C}" type="sibTrans" cxnId="{38544C6F-A29C-4F02-80EC-0033A2F73F1B}">
      <dgm:prSet/>
      <dgm:spPr/>
      <dgm:t>
        <a:bodyPr/>
        <a:lstStyle/>
        <a:p>
          <a:endParaRPr lang="en-US"/>
        </a:p>
      </dgm:t>
    </dgm:pt>
    <dgm:pt modelId="{E3D87A8B-06ED-430F-8FA9-64CFA0887484}">
      <dgm:prSet custT="1"/>
      <dgm:spPr/>
      <dgm:t>
        <a:bodyPr/>
        <a:lstStyle/>
        <a:p>
          <a:pPr>
            <a:lnSpc>
              <a:spcPct val="100000"/>
            </a:lnSpc>
            <a:buNone/>
          </a:pPr>
          <a:r>
            <a:rPr lang="en-US" sz="1600" dirty="0">
              <a:solidFill>
                <a:srgbClr val="FF0000"/>
              </a:solidFill>
            </a:rPr>
            <a:t>Objectives</a:t>
          </a:r>
        </a:p>
      </dgm:t>
    </dgm:pt>
    <dgm:pt modelId="{92DC505A-F013-4F9C-BC57-50BA6FF13DCE}" type="parTrans" cxnId="{C0DCF787-946C-4185-BF61-AF111CDC9CC4}">
      <dgm:prSet/>
      <dgm:spPr/>
      <dgm:t>
        <a:bodyPr/>
        <a:lstStyle/>
        <a:p>
          <a:endParaRPr lang="en-US"/>
        </a:p>
      </dgm:t>
    </dgm:pt>
    <dgm:pt modelId="{AC860EEA-3652-40DA-BDC6-D1074B41B655}" type="sibTrans" cxnId="{C0DCF787-946C-4185-BF61-AF111CDC9CC4}">
      <dgm:prSet/>
      <dgm:spPr/>
      <dgm:t>
        <a:bodyPr/>
        <a:lstStyle/>
        <a:p>
          <a:endParaRPr lang="en-US"/>
        </a:p>
      </dgm:t>
    </dgm:pt>
    <dgm:pt modelId="{3E8C97CD-9B6E-41B1-A478-FD3D7A741009}">
      <dgm:prSet custT="1"/>
      <dgm:spPr/>
      <dgm:t>
        <a:bodyPr/>
        <a:lstStyle/>
        <a:p>
          <a:pPr>
            <a:lnSpc>
              <a:spcPct val="100000"/>
            </a:lnSpc>
            <a:buFont typeface="+mj-lt"/>
            <a:buAutoNum type="arabicPeriod"/>
          </a:pPr>
          <a:r>
            <a:rPr lang="en-GB" sz="1400" dirty="0"/>
            <a:t>T</a:t>
          </a:r>
          <a:r>
            <a:rPr lang="en-US" sz="1400" dirty="0"/>
            <a:t>o</a:t>
          </a:r>
          <a:r>
            <a:rPr lang="en-GB" sz="1400" dirty="0"/>
            <a:t> </a:t>
          </a:r>
          <a:r>
            <a:rPr lang="en-US" sz="1400" dirty="0"/>
            <a:t>give the OHLGS the indication that policies and procedures on HR as set are being followed with a high level of accountability within real time.</a:t>
          </a:r>
        </a:p>
      </dgm:t>
    </dgm:pt>
    <dgm:pt modelId="{58DEAB34-169C-4E96-A8F1-F95C19079FE8}" type="parTrans" cxnId="{0BAF962C-108D-4EE0-819C-23E62FE41E30}">
      <dgm:prSet/>
      <dgm:spPr/>
      <dgm:t>
        <a:bodyPr/>
        <a:lstStyle/>
        <a:p>
          <a:endParaRPr lang="en-US"/>
        </a:p>
      </dgm:t>
    </dgm:pt>
    <dgm:pt modelId="{D7A8C42F-BAC5-47D6-B5C7-859E6D4527F5}" type="sibTrans" cxnId="{0BAF962C-108D-4EE0-819C-23E62FE41E30}">
      <dgm:prSet/>
      <dgm:spPr/>
      <dgm:t>
        <a:bodyPr/>
        <a:lstStyle/>
        <a:p>
          <a:endParaRPr lang="en-US"/>
        </a:p>
      </dgm:t>
    </dgm:pt>
    <dgm:pt modelId="{6A4533AB-81A8-482B-AEE7-5701B86E3DD7}">
      <dgm:prSet custT="1"/>
      <dgm:spPr/>
      <dgm:t>
        <a:bodyPr/>
        <a:lstStyle/>
        <a:p>
          <a:pPr>
            <a:lnSpc>
              <a:spcPct val="100000"/>
            </a:lnSpc>
            <a:buFont typeface="+mj-lt"/>
            <a:buAutoNum type="arabicPeriod"/>
          </a:pPr>
          <a:r>
            <a:rPr lang="en-US" sz="1400" dirty="0"/>
            <a:t>To establish a comprehensive human resource system that will serve the entire Human Resource-Operations (right from entry to exit) with features for business intelligence and analytics in the form of dashboards for reporting and greater insight/visibility into current operations.  </a:t>
          </a:r>
        </a:p>
      </dgm:t>
    </dgm:pt>
    <dgm:pt modelId="{BA0F96CF-6580-4DA5-87F6-397EC96EBCCD}" type="parTrans" cxnId="{71B6D625-AE8C-4AFC-86F6-8578AA245B2A}">
      <dgm:prSet/>
      <dgm:spPr/>
      <dgm:t>
        <a:bodyPr/>
        <a:lstStyle/>
        <a:p>
          <a:endParaRPr lang="en-US"/>
        </a:p>
      </dgm:t>
    </dgm:pt>
    <dgm:pt modelId="{1D70A0BB-12E7-451D-B78F-C93B57C4F9BD}" type="sibTrans" cxnId="{71B6D625-AE8C-4AFC-86F6-8578AA245B2A}">
      <dgm:prSet/>
      <dgm:spPr/>
      <dgm:t>
        <a:bodyPr/>
        <a:lstStyle/>
        <a:p>
          <a:endParaRPr lang="en-US"/>
        </a:p>
      </dgm:t>
    </dgm:pt>
    <dgm:pt modelId="{7E781442-F10F-4B83-B04E-017FF86DF4A8}">
      <dgm:prSet custT="1"/>
      <dgm:spPr/>
      <dgm:t>
        <a:bodyPr/>
        <a:lstStyle/>
        <a:p>
          <a:pPr>
            <a:lnSpc>
              <a:spcPct val="100000"/>
            </a:lnSpc>
            <a:buFont typeface="+mj-lt"/>
            <a:buAutoNum type="arabicPeriod"/>
          </a:pPr>
          <a:r>
            <a:rPr lang="en-US" sz="1400" dirty="0"/>
            <a:t>To help the OHLGS to run a simple but efficient human resource system for all of its MMDAs and partners</a:t>
          </a:r>
        </a:p>
      </dgm:t>
    </dgm:pt>
    <dgm:pt modelId="{4A6F3AA4-EF89-4D16-9862-61C953417CD0}" type="parTrans" cxnId="{5F37E67E-3C66-4807-AB6F-77C101C24D58}">
      <dgm:prSet/>
      <dgm:spPr/>
      <dgm:t>
        <a:bodyPr/>
        <a:lstStyle/>
        <a:p>
          <a:endParaRPr lang="en-US"/>
        </a:p>
      </dgm:t>
    </dgm:pt>
    <dgm:pt modelId="{288DC904-510C-4A74-8209-289DCD0022E5}" type="sibTrans" cxnId="{5F37E67E-3C66-4807-AB6F-77C101C24D58}">
      <dgm:prSet/>
      <dgm:spPr/>
      <dgm:t>
        <a:bodyPr/>
        <a:lstStyle/>
        <a:p>
          <a:endParaRPr lang="en-US"/>
        </a:p>
      </dgm:t>
    </dgm:pt>
    <dgm:pt modelId="{B4C24A89-2B96-497C-9D22-D31851AD8A38}">
      <dgm:prSet custT="1"/>
      <dgm:spPr/>
      <dgm:t>
        <a:bodyPr/>
        <a:lstStyle/>
        <a:p>
          <a:pPr>
            <a:lnSpc>
              <a:spcPct val="100000"/>
            </a:lnSpc>
            <a:buNone/>
          </a:pPr>
          <a:r>
            <a:rPr lang="en-GB" sz="1400" b="1" dirty="0"/>
            <a:t>Our Understanding </a:t>
          </a:r>
          <a:endParaRPr lang="en-US" sz="1400" b="1" dirty="0"/>
        </a:p>
      </dgm:t>
    </dgm:pt>
    <dgm:pt modelId="{D2458F9A-CF58-4265-986D-C6992CF51512}" type="parTrans" cxnId="{74820797-228D-49AB-96FF-12AA293DBC88}">
      <dgm:prSet/>
      <dgm:spPr/>
      <dgm:t>
        <a:bodyPr/>
        <a:lstStyle/>
        <a:p>
          <a:endParaRPr lang="en-US"/>
        </a:p>
      </dgm:t>
    </dgm:pt>
    <dgm:pt modelId="{487A20C8-1460-4850-A9DB-2DE54F81AA7B}" type="sibTrans" cxnId="{74820797-228D-49AB-96FF-12AA293DBC88}">
      <dgm:prSet/>
      <dgm:spPr/>
      <dgm:t>
        <a:bodyPr/>
        <a:lstStyle/>
        <a:p>
          <a:endParaRPr lang="en-US"/>
        </a:p>
      </dgm:t>
    </dgm:pt>
    <dgm:pt modelId="{AD8899BD-8325-4EF3-B750-2D015E8AD50E}">
      <dgm:prSet custT="1"/>
      <dgm:spPr/>
      <dgm:t>
        <a:bodyPr/>
        <a:lstStyle/>
        <a:p>
          <a:pPr>
            <a:lnSpc>
              <a:spcPct val="100000"/>
            </a:lnSpc>
            <a:buFont typeface="+mj-lt"/>
            <a:buAutoNum type="arabicPeriod"/>
          </a:pPr>
          <a:r>
            <a:rPr lang="en-US" sz="1200" dirty="0"/>
            <a:t>The system as discussed with both entities was to have the following </a:t>
          </a:r>
          <a:r>
            <a:rPr lang="en-US" sz="1200" b="1" dirty="0"/>
            <a:t>features:</a:t>
          </a:r>
          <a:endParaRPr lang="en-US" sz="1200" dirty="0"/>
        </a:p>
      </dgm:t>
    </dgm:pt>
    <dgm:pt modelId="{88D86263-F5ED-4200-882E-45EA0E4826E6}" type="parTrans" cxnId="{D8C6DB86-B2AB-48BF-9074-26113F4DF257}">
      <dgm:prSet/>
      <dgm:spPr/>
      <dgm:t>
        <a:bodyPr/>
        <a:lstStyle/>
        <a:p>
          <a:endParaRPr lang="en-US"/>
        </a:p>
      </dgm:t>
    </dgm:pt>
    <dgm:pt modelId="{B0D13BEF-F7C7-4CBF-BE3E-E691FEA03E8A}" type="sibTrans" cxnId="{D8C6DB86-B2AB-48BF-9074-26113F4DF257}">
      <dgm:prSet/>
      <dgm:spPr/>
      <dgm:t>
        <a:bodyPr/>
        <a:lstStyle/>
        <a:p>
          <a:endParaRPr lang="en-US"/>
        </a:p>
      </dgm:t>
    </dgm:pt>
    <dgm:pt modelId="{4F66A885-56D3-4526-9D45-EC10C89A3195}">
      <dgm:prSet custT="1"/>
      <dgm:spPr/>
      <dgm:t>
        <a:bodyPr/>
        <a:lstStyle/>
        <a:p>
          <a:pPr>
            <a:lnSpc>
              <a:spcPct val="100000"/>
            </a:lnSpc>
            <a:buFont typeface="+mj-lt"/>
            <a:buAutoNum type="arabicPeriod"/>
          </a:pPr>
          <a:r>
            <a:rPr lang="en-US" sz="1200" dirty="0"/>
            <a:t>To capture data for the entire human resources and capacity development interventions of the Local Government Service (LGS) </a:t>
          </a:r>
        </a:p>
      </dgm:t>
    </dgm:pt>
    <dgm:pt modelId="{7010ABDD-E38A-4FEB-B29C-1D7604C73247}" type="parTrans" cxnId="{28A65BC7-E4B3-42BB-8141-C92194283DD9}">
      <dgm:prSet/>
      <dgm:spPr/>
      <dgm:t>
        <a:bodyPr/>
        <a:lstStyle/>
        <a:p>
          <a:endParaRPr lang="en-US"/>
        </a:p>
      </dgm:t>
    </dgm:pt>
    <dgm:pt modelId="{AFD939BE-2EF7-4BE9-A7EF-2392E8074EC5}" type="sibTrans" cxnId="{28A65BC7-E4B3-42BB-8141-C92194283DD9}">
      <dgm:prSet/>
      <dgm:spPr/>
      <dgm:t>
        <a:bodyPr/>
        <a:lstStyle/>
        <a:p>
          <a:endParaRPr lang="en-US"/>
        </a:p>
      </dgm:t>
    </dgm:pt>
    <dgm:pt modelId="{03344243-BCA5-4FB0-B509-D03A22A9EFBF}">
      <dgm:prSet custT="1"/>
      <dgm:spPr/>
      <dgm:t>
        <a:bodyPr/>
        <a:lstStyle/>
        <a:p>
          <a:pPr>
            <a:lnSpc>
              <a:spcPct val="100000"/>
            </a:lnSpc>
            <a:buFont typeface="+mj-lt"/>
            <a:buAutoNum type="arabicPeriod"/>
          </a:pPr>
          <a:r>
            <a:rPr lang="en-US" sz="1200" dirty="0"/>
            <a:t>To streamline and standardize Human Resources processes such as entry, movements and exit as well as provide accurate forecasting into the future for human resource planning </a:t>
          </a:r>
        </a:p>
      </dgm:t>
    </dgm:pt>
    <dgm:pt modelId="{76676F2D-38EF-4E36-AD96-36188001DB91}" type="parTrans" cxnId="{2AFAF48B-3584-4203-B66A-AE608793D70C}">
      <dgm:prSet/>
      <dgm:spPr/>
      <dgm:t>
        <a:bodyPr/>
        <a:lstStyle/>
        <a:p>
          <a:endParaRPr lang="en-US"/>
        </a:p>
      </dgm:t>
    </dgm:pt>
    <dgm:pt modelId="{C3B057E6-2291-47CE-BB31-449D0DB67E5D}" type="sibTrans" cxnId="{2AFAF48B-3584-4203-B66A-AE608793D70C}">
      <dgm:prSet/>
      <dgm:spPr/>
      <dgm:t>
        <a:bodyPr/>
        <a:lstStyle/>
        <a:p>
          <a:endParaRPr lang="en-US"/>
        </a:p>
      </dgm:t>
    </dgm:pt>
    <dgm:pt modelId="{8F259ED8-ABA0-44E5-9D5A-B41AC77D8410}">
      <dgm:prSet custT="1"/>
      <dgm:spPr/>
      <dgm:t>
        <a:bodyPr/>
        <a:lstStyle/>
        <a:p>
          <a:pPr>
            <a:lnSpc>
              <a:spcPct val="100000"/>
            </a:lnSpc>
            <a:buFont typeface="+mj-lt"/>
            <a:buAutoNum type="arabicPeriod"/>
          </a:pPr>
          <a:r>
            <a:rPr lang="en-US" sz="1200" dirty="0"/>
            <a:t>To generate timely statistic and dynamic reports for management decisions</a:t>
          </a:r>
        </a:p>
      </dgm:t>
    </dgm:pt>
    <dgm:pt modelId="{BCE62007-2920-4F01-9F38-2D124F3D4F68}" type="parTrans" cxnId="{149287AD-072E-44BE-BE75-CB0E1BA27223}">
      <dgm:prSet/>
      <dgm:spPr/>
      <dgm:t>
        <a:bodyPr/>
        <a:lstStyle/>
        <a:p>
          <a:endParaRPr lang="en-US"/>
        </a:p>
      </dgm:t>
    </dgm:pt>
    <dgm:pt modelId="{9FBC6266-50DA-4970-8F83-58C1256DDB05}" type="sibTrans" cxnId="{149287AD-072E-44BE-BE75-CB0E1BA27223}">
      <dgm:prSet/>
      <dgm:spPr/>
      <dgm:t>
        <a:bodyPr/>
        <a:lstStyle/>
        <a:p>
          <a:endParaRPr lang="en-US"/>
        </a:p>
      </dgm:t>
    </dgm:pt>
    <dgm:pt modelId="{3F0B46BD-7BBB-4DE5-9E17-6CD574221AB8}">
      <dgm:prSet custT="1"/>
      <dgm:spPr/>
      <dgm:t>
        <a:bodyPr/>
        <a:lstStyle/>
        <a:p>
          <a:pPr>
            <a:lnSpc>
              <a:spcPct val="100000"/>
            </a:lnSpc>
            <a:buFont typeface="+mj-lt"/>
            <a:buAutoNum type="arabicPeriod"/>
          </a:pPr>
          <a:r>
            <a:rPr lang="en-US" sz="1200" dirty="0"/>
            <a:t>To provide platforms for tracking activities at all levels including events and business intelligence cues</a:t>
          </a:r>
        </a:p>
      </dgm:t>
    </dgm:pt>
    <dgm:pt modelId="{45D1A16D-EEAA-4C97-90C9-947CF8ECF586}" type="parTrans" cxnId="{83872DA8-BAEA-4B83-897C-2F112B371BC2}">
      <dgm:prSet/>
      <dgm:spPr/>
      <dgm:t>
        <a:bodyPr/>
        <a:lstStyle/>
        <a:p>
          <a:endParaRPr lang="en-US"/>
        </a:p>
      </dgm:t>
    </dgm:pt>
    <dgm:pt modelId="{F73AF2A2-F5D6-4A11-9CFB-36D6CBAF9FAB}" type="sibTrans" cxnId="{83872DA8-BAEA-4B83-897C-2F112B371BC2}">
      <dgm:prSet/>
      <dgm:spPr/>
      <dgm:t>
        <a:bodyPr/>
        <a:lstStyle/>
        <a:p>
          <a:endParaRPr lang="en-US"/>
        </a:p>
      </dgm:t>
    </dgm:pt>
    <dgm:pt modelId="{7EA71494-D75A-3348-946B-93A4B71C4426}" type="pres">
      <dgm:prSet presAssocID="{2900475A-A6F2-43D5-AEE3-EE2C41F14BC0}" presName="outerComposite" presStyleCnt="0">
        <dgm:presLayoutVars>
          <dgm:chMax val="5"/>
          <dgm:dir/>
          <dgm:resizeHandles val="exact"/>
        </dgm:presLayoutVars>
      </dgm:prSet>
      <dgm:spPr/>
    </dgm:pt>
    <dgm:pt modelId="{5B4853CE-EC71-6A49-B4F4-6D49E3DB2361}" type="pres">
      <dgm:prSet presAssocID="{2900475A-A6F2-43D5-AEE3-EE2C41F14BC0}" presName="dummyMaxCanvas" presStyleCnt="0">
        <dgm:presLayoutVars/>
      </dgm:prSet>
      <dgm:spPr/>
    </dgm:pt>
    <dgm:pt modelId="{53B96AD2-4603-6042-9EE3-1660D91A96EC}" type="pres">
      <dgm:prSet presAssocID="{2900475A-A6F2-43D5-AEE3-EE2C41F14BC0}" presName="ThreeNodes_1" presStyleLbl="node1" presStyleIdx="0" presStyleCnt="3" custScaleY="82774" custLinFactNeighborX="3024" custLinFactNeighborY="-1274">
        <dgm:presLayoutVars>
          <dgm:bulletEnabled val="1"/>
        </dgm:presLayoutVars>
      </dgm:prSet>
      <dgm:spPr/>
    </dgm:pt>
    <dgm:pt modelId="{DF5A2F00-0122-C946-9A69-B0D6BF092B97}" type="pres">
      <dgm:prSet presAssocID="{2900475A-A6F2-43D5-AEE3-EE2C41F14BC0}" presName="ThreeNodes_2" presStyleLbl="node1" presStyleIdx="1" presStyleCnt="3" custScaleX="113113" custScaleY="134343" custLinFactNeighborX="3037" custLinFactNeighborY="-12163">
        <dgm:presLayoutVars>
          <dgm:bulletEnabled val="1"/>
        </dgm:presLayoutVars>
      </dgm:prSet>
      <dgm:spPr/>
    </dgm:pt>
    <dgm:pt modelId="{AB0EC898-59AA-6241-A8FD-89C70E14597F}" type="pres">
      <dgm:prSet presAssocID="{2900475A-A6F2-43D5-AEE3-EE2C41F14BC0}" presName="ThreeNodes_3" presStyleLbl="node1" presStyleIdx="2" presStyleCnt="3" custScaleX="117647" custScaleY="120657" custLinFactNeighborX="-5787" custLinFactNeighborY="1527">
        <dgm:presLayoutVars>
          <dgm:bulletEnabled val="1"/>
        </dgm:presLayoutVars>
      </dgm:prSet>
      <dgm:spPr/>
    </dgm:pt>
    <dgm:pt modelId="{9264B261-0243-FC4A-AE8C-116B5325C980}" type="pres">
      <dgm:prSet presAssocID="{2900475A-A6F2-43D5-AEE3-EE2C41F14BC0}" presName="ThreeConn_1-2" presStyleLbl="fgAccFollowNode1" presStyleIdx="0" presStyleCnt="2">
        <dgm:presLayoutVars>
          <dgm:bulletEnabled val="1"/>
        </dgm:presLayoutVars>
      </dgm:prSet>
      <dgm:spPr/>
    </dgm:pt>
    <dgm:pt modelId="{E20881DF-1284-CB4A-AA34-EDBA80A4F3EB}" type="pres">
      <dgm:prSet presAssocID="{2900475A-A6F2-43D5-AEE3-EE2C41F14BC0}" presName="ThreeConn_2-3" presStyleLbl="fgAccFollowNode1" presStyleIdx="1" presStyleCnt="2">
        <dgm:presLayoutVars>
          <dgm:bulletEnabled val="1"/>
        </dgm:presLayoutVars>
      </dgm:prSet>
      <dgm:spPr/>
    </dgm:pt>
    <dgm:pt modelId="{D4F788BF-4706-F34D-B04F-99E213238254}" type="pres">
      <dgm:prSet presAssocID="{2900475A-A6F2-43D5-AEE3-EE2C41F14BC0}" presName="ThreeNodes_1_text" presStyleLbl="node1" presStyleIdx="2" presStyleCnt="3">
        <dgm:presLayoutVars>
          <dgm:bulletEnabled val="1"/>
        </dgm:presLayoutVars>
      </dgm:prSet>
      <dgm:spPr/>
    </dgm:pt>
    <dgm:pt modelId="{C96F3003-B183-2C4E-A93F-A6873B88B969}" type="pres">
      <dgm:prSet presAssocID="{2900475A-A6F2-43D5-AEE3-EE2C41F14BC0}" presName="ThreeNodes_2_text" presStyleLbl="node1" presStyleIdx="2" presStyleCnt="3">
        <dgm:presLayoutVars>
          <dgm:bulletEnabled val="1"/>
        </dgm:presLayoutVars>
      </dgm:prSet>
      <dgm:spPr/>
    </dgm:pt>
    <dgm:pt modelId="{34707D52-D908-3440-A341-CA804924B73E}" type="pres">
      <dgm:prSet presAssocID="{2900475A-A6F2-43D5-AEE3-EE2C41F14BC0}" presName="ThreeNodes_3_text" presStyleLbl="node1" presStyleIdx="2" presStyleCnt="3">
        <dgm:presLayoutVars>
          <dgm:bulletEnabled val="1"/>
        </dgm:presLayoutVars>
      </dgm:prSet>
      <dgm:spPr/>
    </dgm:pt>
  </dgm:ptLst>
  <dgm:cxnLst>
    <dgm:cxn modelId="{2C5C880C-5720-3540-A7CF-6D65C977725D}" type="presOf" srcId="{8F259ED8-ABA0-44E5-9D5A-B41AC77D8410}" destId="{34707D52-D908-3440-A341-CA804924B73E}" srcOrd="1" destOrd="4" presId="urn:microsoft.com/office/officeart/2005/8/layout/vProcess5"/>
    <dgm:cxn modelId="{9D00AD0C-4FC5-AD44-9263-7249488BEB20}" type="presOf" srcId="{B342DCBD-37BE-4186-9E65-A72BFFF68F8C}" destId="{9264B261-0243-FC4A-AE8C-116B5325C980}" srcOrd="0" destOrd="0" presId="urn:microsoft.com/office/officeart/2005/8/layout/vProcess5"/>
    <dgm:cxn modelId="{CD1EA91B-1215-A240-B83F-9B49F7508AB8}" type="presOf" srcId="{3E8C97CD-9B6E-41B1-A478-FD3D7A741009}" destId="{C96F3003-B183-2C4E-A93F-A6873B88B969}" srcOrd="1" destOrd="1" presId="urn:microsoft.com/office/officeart/2005/8/layout/vProcess5"/>
    <dgm:cxn modelId="{D25DB21E-32CD-6C43-A231-8B346FA90F4E}" type="presOf" srcId="{2900475A-A6F2-43D5-AEE3-EE2C41F14BC0}" destId="{7EA71494-D75A-3348-946B-93A4B71C4426}" srcOrd="0" destOrd="0" presId="urn:microsoft.com/office/officeart/2005/8/layout/vProcess5"/>
    <dgm:cxn modelId="{E4736A21-AC53-2647-BECA-B5AD7F5F23AF}" type="presOf" srcId="{03344243-BCA5-4FB0-B509-D03A22A9EFBF}" destId="{34707D52-D908-3440-A341-CA804924B73E}" srcOrd="1" destOrd="3" presId="urn:microsoft.com/office/officeart/2005/8/layout/vProcess5"/>
    <dgm:cxn modelId="{2345B824-F501-DC4D-B5D9-E3C414399C92}" type="presOf" srcId="{3F0B46BD-7BBB-4DE5-9E17-6CD574221AB8}" destId="{34707D52-D908-3440-A341-CA804924B73E}" srcOrd="1" destOrd="5" presId="urn:microsoft.com/office/officeart/2005/8/layout/vProcess5"/>
    <dgm:cxn modelId="{71B6D625-AE8C-4AFC-86F6-8578AA245B2A}" srcId="{E3D87A8B-06ED-430F-8FA9-64CFA0887484}" destId="{6A4533AB-81A8-482B-AEE7-5701B86E3DD7}" srcOrd="1" destOrd="0" parTransId="{BA0F96CF-6580-4DA5-87F6-397EC96EBCCD}" sibTransId="{1D70A0BB-12E7-451D-B78F-C93B57C4F9BD}"/>
    <dgm:cxn modelId="{0BAF962C-108D-4EE0-819C-23E62FE41E30}" srcId="{E3D87A8B-06ED-430F-8FA9-64CFA0887484}" destId="{3E8C97CD-9B6E-41B1-A478-FD3D7A741009}" srcOrd="0" destOrd="0" parTransId="{58DEAB34-169C-4E96-A8F1-F95C19079FE8}" sibTransId="{D7A8C42F-BAC5-47D6-B5C7-859E6D4527F5}"/>
    <dgm:cxn modelId="{EEF3532E-1D82-2040-B583-D377A202D475}" type="presOf" srcId="{AD8899BD-8325-4EF3-B750-2D015E8AD50E}" destId="{AB0EC898-59AA-6241-A8FD-89C70E14597F}" srcOrd="0" destOrd="1" presId="urn:microsoft.com/office/officeart/2005/8/layout/vProcess5"/>
    <dgm:cxn modelId="{57BE2D3E-CC6F-7942-B268-F4552E5068BD}" type="presOf" srcId="{7E781442-F10F-4B83-B04E-017FF86DF4A8}" destId="{C96F3003-B183-2C4E-A93F-A6873B88B969}" srcOrd="1" destOrd="3" presId="urn:microsoft.com/office/officeart/2005/8/layout/vProcess5"/>
    <dgm:cxn modelId="{2C878940-5997-634F-AE21-9360FECF5AFE}" type="presOf" srcId="{7E781442-F10F-4B83-B04E-017FF86DF4A8}" destId="{DF5A2F00-0122-C946-9A69-B0D6BF092B97}" srcOrd="0" destOrd="3" presId="urn:microsoft.com/office/officeart/2005/8/layout/vProcess5"/>
    <dgm:cxn modelId="{C7871744-AE1D-5B45-8AE1-6EC477DFAFB3}" type="presOf" srcId="{4F66A885-56D3-4526-9D45-EC10C89A3195}" destId="{34707D52-D908-3440-A341-CA804924B73E}" srcOrd="1" destOrd="2" presId="urn:microsoft.com/office/officeart/2005/8/layout/vProcess5"/>
    <dgm:cxn modelId="{547E4753-F090-3943-A1A5-D9E140A8A081}" type="presOf" srcId="{6A4533AB-81A8-482B-AEE7-5701B86E3DD7}" destId="{DF5A2F00-0122-C946-9A69-B0D6BF092B97}" srcOrd="0" destOrd="2" presId="urn:microsoft.com/office/officeart/2005/8/layout/vProcess5"/>
    <dgm:cxn modelId="{F12BF459-FCBB-6645-A27C-33B58899AD8E}" type="presOf" srcId="{3F0B46BD-7BBB-4DE5-9E17-6CD574221AB8}" destId="{AB0EC898-59AA-6241-A8FD-89C70E14597F}" srcOrd="0" destOrd="5" presId="urn:microsoft.com/office/officeart/2005/8/layout/vProcess5"/>
    <dgm:cxn modelId="{A4263F68-5E14-1A4D-A6A1-FD16E96C914B}" type="presOf" srcId="{3E8C97CD-9B6E-41B1-A478-FD3D7A741009}" destId="{DF5A2F00-0122-C946-9A69-B0D6BF092B97}" srcOrd="0" destOrd="1" presId="urn:microsoft.com/office/officeart/2005/8/layout/vProcess5"/>
    <dgm:cxn modelId="{6910366B-BB7B-5743-B620-3C1DEB95D729}" type="presOf" srcId="{E3D87A8B-06ED-430F-8FA9-64CFA0887484}" destId="{C96F3003-B183-2C4E-A93F-A6873B88B969}" srcOrd="1" destOrd="0" presId="urn:microsoft.com/office/officeart/2005/8/layout/vProcess5"/>
    <dgm:cxn modelId="{8CC7C16B-7A55-214E-BB40-F0AEAAF30A60}" type="presOf" srcId="{E5122166-19FA-4117-8148-69DE081E6B31}" destId="{53B96AD2-4603-6042-9EE3-1660D91A96EC}" srcOrd="0" destOrd="0" presId="urn:microsoft.com/office/officeart/2005/8/layout/vProcess5"/>
    <dgm:cxn modelId="{38544C6F-A29C-4F02-80EC-0033A2F73F1B}" srcId="{2900475A-A6F2-43D5-AEE3-EE2C41F14BC0}" destId="{E5122166-19FA-4117-8148-69DE081E6B31}" srcOrd="0" destOrd="0" parTransId="{D2A78826-7259-4E1F-B059-2EE8E62940D8}" sibTransId="{B342DCBD-37BE-4186-9E65-A72BFFF68F8C}"/>
    <dgm:cxn modelId="{167C7070-A883-B54B-85A6-0511899DA7C2}" type="presOf" srcId="{E3D87A8B-06ED-430F-8FA9-64CFA0887484}" destId="{DF5A2F00-0122-C946-9A69-B0D6BF092B97}" srcOrd="0" destOrd="0" presId="urn:microsoft.com/office/officeart/2005/8/layout/vProcess5"/>
    <dgm:cxn modelId="{BDEB8B79-5897-CF46-9777-F807FA5FC2AD}" type="presOf" srcId="{AC860EEA-3652-40DA-BDC6-D1074B41B655}" destId="{E20881DF-1284-CB4A-AA34-EDBA80A4F3EB}" srcOrd="0" destOrd="0" presId="urn:microsoft.com/office/officeart/2005/8/layout/vProcess5"/>
    <dgm:cxn modelId="{5F37E67E-3C66-4807-AB6F-77C101C24D58}" srcId="{E3D87A8B-06ED-430F-8FA9-64CFA0887484}" destId="{7E781442-F10F-4B83-B04E-017FF86DF4A8}" srcOrd="2" destOrd="0" parTransId="{4A6F3AA4-EF89-4D16-9862-61C953417CD0}" sibTransId="{288DC904-510C-4A74-8209-289DCD0022E5}"/>
    <dgm:cxn modelId="{D8C6DB86-B2AB-48BF-9074-26113F4DF257}" srcId="{B4C24A89-2B96-497C-9D22-D31851AD8A38}" destId="{AD8899BD-8325-4EF3-B750-2D015E8AD50E}" srcOrd="0" destOrd="0" parTransId="{88D86263-F5ED-4200-882E-45EA0E4826E6}" sibTransId="{B0D13BEF-F7C7-4CBF-BE3E-E691FEA03E8A}"/>
    <dgm:cxn modelId="{C0DCF787-946C-4185-BF61-AF111CDC9CC4}" srcId="{2900475A-A6F2-43D5-AEE3-EE2C41F14BC0}" destId="{E3D87A8B-06ED-430F-8FA9-64CFA0887484}" srcOrd="1" destOrd="0" parTransId="{92DC505A-F013-4F9C-BC57-50BA6FF13DCE}" sibTransId="{AC860EEA-3652-40DA-BDC6-D1074B41B655}"/>
    <dgm:cxn modelId="{2AFAF48B-3584-4203-B66A-AE608793D70C}" srcId="{B4C24A89-2B96-497C-9D22-D31851AD8A38}" destId="{03344243-BCA5-4FB0-B509-D03A22A9EFBF}" srcOrd="2" destOrd="0" parTransId="{76676F2D-38EF-4E36-AD96-36188001DB91}" sibTransId="{C3B057E6-2291-47CE-BB31-449D0DB67E5D}"/>
    <dgm:cxn modelId="{833F6190-1C6F-EC48-B5D4-1FAA73CEDBDB}" type="presOf" srcId="{B4C24A89-2B96-497C-9D22-D31851AD8A38}" destId="{34707D52-D908-3440-A341-CA804924B73E}" srcOrd="1" destOrd="0" presId="urn:microsoft.com/office/officeart/2005/8/layout/vProcess5"/>
    <dgm:cxn modelId="{74820797-228D-49AB-96FF-12AA293DBC88}" srcId="{2900475A-A6F2-43D5-AEE3-EE2C41F14BC0}" destId="{B4C24A89-2B96-497C-9D22-D31851AD8A38}" srcOrd="2" destOrd="0" parTransId="{D2458F9A-CF58-4265-986D-C6992CF51512}" sibTransId="{487A20C8-1460-4850-A9DB-2DE54F81AA7B}"/>
    <dgm:cxn modelId="{2A905F9D-CA6B-F744-AAC2-8AA6CAF83825}" type="presOf" srcId="{03344243-BCA5-4FB0-B509-D03A22A9EFBF}" destId="{AB0EC898-59AA-6241-A8FD-89C70E14597F}" srcOrd="0" destOrd="3" presId="urn:microsoft.com/office/officeart/2005/8/layout/vProcess5"/>
    <dgm:cxn modelId="{83872DA8-BAEA-4B83-897C-2F112B371BC2}" srcId="{B4C24A89-2B96-497C-9D22-D31851AD8A38}" destId="{3F0B46BD-7BBB-4DE5-9E17-6CD574221AB8}" srcOrd="4" destOrd="0" parTransId="{45D1A16D-EEAA-4C97-90C9-947CF8ECF586}" sibTransId="{F73AF2A2-F5D6-4A11-9CFB-36D6CBAF9FAB}"/>
    <dgm:cxn modelId="{149287AD-072E-44BE-BE75-CB0E1BA27223}" srcId="{B4C24A89-2B96-497C-9D22-D31851AD8A38}" destId="{8F259ED8-ABA0-44E5-9D5A-B41AC77D8410}" srcOrd="3" destOrd="0" parTransId="{BCE62007-2920-4F01-9F38-2D124F3D4F68}" sibTransId="{9FBC6266-50DA-4970-8F83-58C1256DDB05}"/>
    <dgm:cxn modelId="{561DA9B9-76E2-574E-BA27-360918472F98}" type="presOf" srcId="{AD8899BD-8325-4EF3-B750-2D015E8AD50E}" destId="{34707D52-D908-3440-A341-CA804924B73E}" srcOrd="1" destOrd="1" presId="urn:microsoft.com/office/officeart/2005/8/layout/vProcess5"/>
    <dgm:cxn modelId="{04EB8BBF-D94D-8249-AA89-DC336E5840F2}" type="presOf" srcId="{E5122166-19FA-4117-8148-69DE081E6B31}" destId="{D4F788BF-4706-F34D-B04F-99E213238254}" srcOrd="1" destOrd="0" presId="urn:microsoft.com/office/officeart/2005/8/layout/vProcess5"/>
    <dgm:cxn modelId="{28A65BC7-E4B3-42BB-8141-C92194283DD9}" srcId="{B4C24A89-2B96-497C-9D22-D31851AD8A38}" destId="{4F66A885-56D3-4526-9D45-EC10C89A3195}" srcOrd="1" destOrd="0" parTransId="{7010ABDD-E38A-4FEB-B29C-1D7604C73247}" sibTransId="{AFD939BE-2EF7-4BE9-A7EF-2392E8074EC5}"/>
    <dgm:cxn modelId="{8C4C97C8-A690-C148-914B-E30BFCB7A9D3}" type="presOf" srcId="{B4C24A89-2B96-497C-9D22-D31851AD8A38}" destId="{AB0EC898-59AA-6241-A8FD-89C70E14597F}" srcOrd="0" destOrd="0" presId="urn:microsoft.com/office/officeart/2005/8/layout/vProcess5"/>
    <dgm:cxn modelId="{3ACB17D9-D16F-3F4A-BAD7-A4D95D43A6D5}" type="presOf" srcId="{8F259ED8-ABA0-44E5-9D5A-B41AC77D8410}" destId="{AB0EC898-59AA-6241-A8FD-89C70E14597F}" srcOrd="0" destOrd="4" presId="urn:microsoft.com/office/officeart/2005/8/layout/vProcess5"/>
    <dgm:cxn modelId="{F3F754DF-4AF8-6044-9558-E88727F68038}" type="presOf" srcId="{6A4533AB-81A8-482B-AEE7-5701B86E3DD7}" destId="{C96F3003-B183-2C4E-A93F-A6873B88B969}" srcOrd="1" destOrd="2" presId="urn:microsoft.com/office/officeart/2005/8/layout/vProcess5"/>
    <dgm:cxn modelId="{EDFDC6EC-CC59-AB49-824D-2D4CEDB043BD}" type="presOf" srcId="{4F66A885-56D3-4526-9D45-EC10C89A3195}" destId="{AB0EC898-59AA-6241-A8FD-89C70E14597F}" srcOrd="0" destOrd="2" presId="urn:microsoft.com/office/officeart/2005/8/layout/vProcess5"/>
    <dgm:cxn modelId="{4E52D187-A76D-5242-8534-9EC18A04B812}" type="presParOf" srcId="{7EA71494-D75A-3348-946B-93A4B71C4426}" destId="{5B4853CE-EC71-6A49-B4F4-6D49E3DB2361}" srcOrd="0" destOrd="0" presId="urn:microsoft.com/office/officeart/2005/8/layout/vProcess5"/>
    <dgm:cxn modelId="{1DC8BE30-7489-B34B-A9BB-9C48474CF75C}" type="presParOf" srcId="{7EA71494-D75A-3348-946B-93A4B71C4426}" destId="{53B96AD2-4603-6042-9EE3-1660D91A96EC}" srcOrd="1" destOrd="0" presId="urn:microsoft.com/office/officeart/2005/8/layout/vProcess5"/>
    <dgm:cxn modelId="{2FF09434-0040-E14D-BAD5-40148D1FB67C}" type="presParOf" srcId="{7EA71494-D75A-3348-946B-93A4B71C4426}" destId="{DF5A2F00-0122-C946-9A69-B0D6BF092B97}" srcOrd="2" destOrd="0" presId="urn:microsoft.com/office/officeart/2005/8/layout/vProcess5"/>
    <dgm:cxn modelId="{B4EE6561-0270-064E-88F6-59C0A2913969}" type="presParOf" srcId="{7EA71494-D75A-3348-946B-93A4B71C4426}" destId="{AB0EC898-59AA-6241-A8FD-89C70E14597F}" srcOrd="3" destOrd="0" presId="urn:microsoft.com/office/officeart/2005/8/layout/vProcess5"/>
    <dgm:cxn modelId="{23B8F131-94B3-014A-9063-92EEAE69ECD0}" type="presParOf" srcId="{7EA71494-D75A-3348-946B-93A4B71C4426}" destId="{9264B261-0243-FC4A-AE8C-116B5325C980}" srcOrd="4" destOrd="0" presId="urn:microsoft.com/office/officeart/2005/8/layout/vProcess5"/>
    <dgm:cxn modelId="{774347B3-648C-5C4E-95E4-47F957D33027}" type="presParOf" srcId="{7EA71494-D75A-3348-946B-93A4B71C4426}" destId="{E20881DF-1284-CB4A-AA34-EDBA80A4F3EB}" srcOrd="5" destOrd="0" presId="urn:microsoft.com/office/officeart/2005/8/layout/vProcess5"/>
    <dgm:cxn modelId="{AD650EE4-9650-B04C-BC59-A32169F55E4B}" type="presParOf" srcId="{7EA71494-D75A-3348-946B-93A4B71C4426}" destId="{D4F788BF-4706-F34D-B04F-99E213238254}" srcOrd="6" destOrd="0" presId="urn:microsoft.com/office/officeart/2005/8/layout/vProcess5"/>
    <dgm:cxn modelId="{06E9C143-28AC-E14D-9868-6B7361A2D7BC}" type="presParOf" srcId="{7EA71494-D75A-3348-946B-93A4B71C4426}" destId="{C96F3003-B183-2C4E-A93F-A6873B88B969}" srcOrd="7" destOrd="0" presId="urn:microsoft.com/office/officeart/2005/8/layout/vProcess5"/>
    <dgm:cxn modelId="{FAF2602C-F952-DA4D-A6CF-D009ED25A496}" type="presParOf" srcId="{7EA71494-D75A-3348-946B-93A4B71C4426}" destId="{34707D52-D908-3440-A341-CA804924B73E}"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4D88D55-EC8D-4AEE-8017-7CEDA18274F6}"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9C01B706-6910-4D4B-8F17-600A0487E165}">
      <dgm:prSet/>
      <dgm:spPr/>
      <dgm:t>
        <a:bodyPr/>
        <a:lstStyle/>
        <a:p>
          <a:r>
            <a:rPr lang="en-US"/>
            <a:t>Our understanding of the assignment per the ToR, juxtaposed against the conceptual framework identified and the methodology envisaged for this work as well as lessons from international practices gleaned, our approach to the assignment would entail the </a:t>
          </a:r>
          <a:r>
            <a:rPr lang="en-US" b="1"/>
            <a:t>Input, Process and Output</a:t>
          </a:r>
          <a:r>
            <a:rPr lang="en-US"/>
            <a:t> syndications. </a:t>
          </a:r>
        </a:p>
      </dgm:t>
    </dgm:pt>
    <dgm:pt modelId="{A4DC3E0D-09F6-48E6-8968-9E88F23B4FD4}" type="parTrans" cxnId="{BA8B2052-751A-4D67-BFF9-4C42A7202CB1}">
      <dgm:prSet/>
      <dgm:spPr/>
      <dgm:t>
        <a:bodyPr/>
        <a:lstStyle/>
        <a:p>
          <a:endParaRPr lang="en-US"/>
        </a:p>
      </dgm:t>
    </dgm:pt>
    <dgm:pt modelId="{095FC268-D1B9-4D41-A222-A9429869E1CF}" type="sibTrans" cxnId="{BA8B2052-751A-4D67-BFF9-4C42A7202CB1}">
      <dgm:prSet/>
      <dgm:spPr/>
      <dgm:t>
        <a:bodyPr/>
        <a:lstStyle/>
        <a:p>
          <a:endParaRPr lang="en-US"/>
        </a:p>
      </dgm:t>
    </dgm:pt>
    <dgm:pt modelId="{4EB7CC6B-FAFE-4F33-A5B5-255511AA20F6}">
      <dgm:prSet/>
      <dgm:spPr/>
      <dgm:t>
        <a:bodyPr/>
        <a:lstStyle/>
        <a:p>
          <a:r>
            <a:rPr lang="en-US" b="1" u="sng"/>
            <a:t>INPUT</a:t>
          </a:r>
          <a:endParaRPr lang="en-US"/>
        </a:p>
      </dgm:t>
    </dgm:pt>
    <dgm:pt modelId="{E60BBD63-070C-420B-A669-70C9CC82F3E7}" type="parTrans" cxnId="{03511905-AC85-4307-B028-CBF57D650E47}">
      <dgm:prSet/>
      <dgm:spPr/>
      <dgm:t>
        <a:bodyPr/>
        <a:lstStyle/>
        <a:p>
          <a:endParaRPr lang="en-US"/>
        </a:p>
      </dgm:t>
    </dgm:pt>
    <dgm:pt modelId="{8CDB41C7-717C-455A-B3AF-71682F980ABF}" type="sibTrans" cxnId="{03511905-AC85-4307-B028-CBF57D650E47}">
      <dgm:prSet/>
      <dgm:spPr/>
      <dgm:t>
        <a:bodyPr/>
        <a:lstStyle/>
        <a:p>
          <a:endParaRPr lang="en-US"/>
        </a:p>
      </dgm:t>
    </dgm:pt>
    <dgm:pt modelId="{F3D78D5F-DBB7-460A-9F09-E4D520A3234D}">
      <dgm:prSet/>
      <dgm:spPr/>
      <dgm:t>
        <a:bodyPr/>
        <a:lstStyle/>
        <a:p>
          <a:r>
            <a:rPr lang="en-US" b="1"/>
            <a:t>Establishment Data: </a:t>
          </a:r>
          <a:r>
            <a:rPr lang="en-US"/>
            <a:t>This is </a:t>
          </a:r>
          <a:r>
            <a:rPr lang="en-US" b="1" i="1" u="sng"/>
            <a:t>to capture and store information as set up data including, service scheme and service group, units and activities, organizational structure, standard position, actual position, job description, postings, key result areas and the required logistical resources of the position</a:t>
          </a:r>
          <a:r>
            <a:rPr lang="en-US"/>
            <a:t>.</a:t>
          </a:r>
        </a:p>
      </dgm:t>
    </dgm:pt>
    <dgm:pt modelId="{B7265C20-631C-420D-86C0-2689B00E84E3}" type="parTrans" cxnId="{81B6FE39-5A94-4E65-ABD4-04BAF8CB8671}">
      <dgm:prSet/>
      <dgm:spPr/>
      <dgm:t>
        <a:bodyPr/>
        <a:lstStyle/>
        <a:p>
          <a:endParaRPr lang="en-US"/>
        </a:p>
      </dgm:t>
    </dgm:pt>
    <dgm:pt modelId="{1D0F666E-28DB-42D6-BC74-4B02F7E3B2C7}" type="sibTrans" cxnId="{81B6FE39-5A94-4E65-ABD4-04BAF8CB8671}">
      <dgm:prSet/>
      <dgm:spPr/>
      <dgm:t>
        <a:bodyPr/>
        <a:lstStyle/>
        <a:p>
          <a:endParaRPr lang="en-US"/>
        </a:p>
      </dgm:t>
    </dgm:pt>
    <dgm:pt modelId="{89CE4776-730F-48FF-A116-13E9B907BCBB}">
      <dgm:prSet/>
      <dgm:spPr/>
      <dgm:t>
        <a:bodyPr/>
        <a:lstStyle/>
        <a:p>
          <a:r>
            <a:rPr lang="en-US" b="1"/>
            <a:t>Personal Record</a:t>
          </a:r>
          <a:r>
            <a:rPr lang="en-GB"/>
            <a:t>: </a:t>
          </a:r>
          <a:r>
            <a:rPr lang="en-US"/>
            <a:t>This is </a:t>
          </a:r>
          <a:r>
            <a:rPr lang="en-US" b="1" i="1" u="sng"/>
            <a:t>to capture and store basic biodata of staff including, name, personal and family particulars, language proficiency, academic qualifications, date of birth, department, and work experience prior to joining the service and awards received.</a:t>
          </a:r>
          <a:endParaRPr lang="en-US"/>
        </a:p>
      </dgm:t>
    </dgm:pt>
    <dgm:pt modelId="{E788EF6C-1B27-4B7F-865D-425D7196F43E}" type="parTrans" cxnId="{79192610-CE9A-4DC4-8E93-A3A1D9D7B88A}">
      <dgm:prSet/>
      <dgm:spPr/>
      <dgm:t>
        <a:bodyPr/>
        <a:lstStyle/>
        <a:p>
          <a:endParaRPr lang="en-US"/>
        </a:p>
      </dgm:t>
    </dgm:pt>
    <dgm:pt modelId="{CF9CE727-B4CE-448E-A02C-BA0706A07B78}" type="sibTrans" cxnId="{79192610-CE9A-4DC4-8E93-A3A1D9D7B88A}">
      <dgm:prSet/>
      <dgm:spPr/>
      <dgm:t>
        <a:bodyPr/>
        <a:lstStyle/>
        <a:p>
          <a:endParaRPr lang="en-US"/>
        </a:p>
      </dgm:t>
    </dgm:pt>
    <dgm:pt modelId="{3BE59371-98B4-4055-8601-8A8EB6162921}">
      <dgm:prSet/>
      <dgm:spPr/>
      <dgm:t>
        <a:bodyPr/>
        <a:lstStyle/>
        <a:p>
          <a:r>
            <a:rPr lang="en-US" b="1"/>
            <a:t>Separation Module</a:t>
          </a:r>
          <a:r>
            <a:rPr lang="en-GB"/>
            <a:t>: </a:t>
          </a:r>
          <a:r>
            <a:rPr lang="en-US"/>
            <a:t>This module provides a comprehensive process </a:t>
          </a:r>
          <a:r>
            <a:rPr lang="en-US" b="1" i="1" u="sng"/>
            <a:t>to manage the exit of officers from the service through compulsory retirement, early retirement, resignation, death, dismissal, and so on. It also enables officers to prepare task handover notes and exit interviews before leaving the service</a:t>
          </a:r>
          <a:r>
            <a:rPr lang="en-US"/>
            <a:t>.</a:t>
          </a:r>
        </a:p>
      </dgm:t>
    </dgm:pt>
    <dgm:pt modelId="{B07D9246-F2D8-47AF-B69D-2DBD040D24C7}" type="parTrans" cxnId="{BD4F8139-3C8A-4111-8997-E309243A9E3E}">
      <dgm:prSet/>
      <dgm:spPr/>
      <dgm:t>
        <a:bodyPr/>
        <a:lstStyle/>
        <a:p>
          <a:endParaRPr lang="en-US"/>
        </a:p>
      </dgm:t>
    </dgm:pt>
    <dgm:pt modelId="{6B7A28E6-7DE0-4778-BE3D-BB16ABA324C6}" type="sibTrans" cxnId="{BD4F8139-3C8A-4111-8997-E309243A9E3E}">
      <dgm:prSet/>
      <dgm:spPr/>
      <dgm:t>
        <a:bodyPr/>
        <a:lstStyle/>
        <a:p>
          <a:endParaRPr lang="en-US"/>
        </a:p>
      </dgm:t>
    </dgm:pt>
    <dgm:pt modelId="{CB7B9CAB-22B3-2441-878F-EF10E9D6C8AC}" type="pres">
      <dgm:prSet presAssocID="{D4D88D55-EC8D-4AEE-8017-7CEDA18274F6}" presName="diagram" presStyleCnt="0">
        <dgm:presLayoutVars>
          <dgm:dir/>
          <dgm:resizeHandles val="exact"/>
        </dgm:presLayoutVars>
      </dgm:prSet>
      <dgm:spPr/>
    </dgm:pt>
    <dgm:pt modelId="{24582AE5-A24F-3941-B4E3-F2A9EAE667A2}" type="pres">
      <dgm:prSet presAssocID="{9C01B706-6910-4D4B-8F17-600A0487E165}" presName="node" presStyleLbl="node1" presStyleIdx="0" presStyleCnt="5">
        <dgm:presLayoutVars>
          <dgm:bulletEnabled val="1"/>
        </dgm:presLayoutVars>
      </dgm:prSet>
      <dgm:spPr/>
    </dgm:pt>
    <dgm:pt modelId="{7B214EC4-8C70-4944-83FA-B98D33AE4294}" type="pres">
      <dgm:prSet presAssocID="{095FC268-D1B9-4D41-A222-A9429869E1CF}" presName="sibTrans" presStyleCnt="0"/>
      <dgm:spPr/>
    </dgm:pt>
    <dgm:pt modelId="{27AB6965-44B2-4E4D-B2BB-82DBCB2112FA}" type="pres">
      <dgm:prSet presAssocID="{4EB7CC6B-FAFE-4F33-A5B5-255511AA20F6}" presName="node" presStyleLbl="node1" presStyleIdx="1" presStyleCnt="5">
        <dgm:presLayoutVars>
          <dgm:bulletEnabled val="1"/>
        </dgm:presLayoutVars>
      </dgm:prSet>
      <dgm:spPr/>
    </dgm:pt>
    <dgm:pt modelId="{83FF0EA4-E35B-B84B-8308-F5EA97016A4B}" type="pres">
      <dgm:prSet presAssocID="{8CDB41C7-717C-455A-B3AF-71682F980ABF}" presName="sibTrans" presStyleCnt="0"/>
      <dgm:spPr/>
    </dgm:pt>
    <dgm:pt modelId="{56599644-27BE-D04A-98CE-D270FAA4A1D3}" type="pres">
      <dgm:prSet presAssocID="{F3D78D5F-DBB7-460A-9F09-E4D520A3234D}" presName="node" presStyleLbl="node1" presStyleIdx="2" presStyleCnt="5">
        <dgm:presLayoutVars>
          <dgm:bulletEnabled val="1"/>
        </dgm:presLayoutVars>
      </dgm:prSet>
      <dgm:spPr/>
    </dgm:pt>
    <dgm:pt modelId="{7F5ED8DF-1EF2-644D-985B-6E152960E65B}" type="pres">
      <dgm:prSet presAssocID="{1D0F666E-28DB-42D6-BC74-4B02F7E3B2C7}" presName="sibTrans" presStyleCnt="0"/>
      <dgm:spPr/>
    </dgm:pt>
    <dgm:pt modelId="{66EAD4E7-2A25-9440-B385-0AEB21D1B57F}" type="pres">
      <dgm:prSet presAssocID="{89CE4776-730F-48FF-A116-13E9B907BCBB}" presName="node" presStyleLbl="node1" presStyleIdx="3" presStyleCnt="5">
        <dgm:presLayoutVars>
          <dgm:bulletEnabled val="1"/>
        </dgm:presLayoutVars>
      </dgm:prSet>
      <dgm:spPr/>
    </dgm:pt>
    <dgm:pt modelId="{E1C7DF1F-7B67-F34F-A854-A7D0430E48C2}" type="pres">
      <dgm:prSet presAssocID="{CF9CE727-B4CE-448E-A02C-BA0706A07B78}" presName="sibTrans" presStyleCnt="0"/>
      <dgm:spPr/>
    </dgm:pt>
    <dgm:pt modelId="{88A4B255-C068-AC40-A647-EF1BEAACE23E}" type="pres">
      <dgm:prSet presAssocID="{3BE59371-98B4-4055-8601-8A8EB6162921}" presName="node" presStyleLbl="node1" presStyleIdx="4" presStyleCnt="5">
        <dgm:presLayoutVars>
          <dgm:bulletEnabled val="1"/>
        </dgm:presLayoutVars>
      </dgm:prSet>
      <dgm:spPr/>
    </dgm:pt>
  </dgm:ptLst>
  <dgm:cxnLst>
    <dgm:cxn modelId="{03511905-AC85-4307-B028-CBF57D650E47}" srcId="{D4D88D55-EC8D-4AEE-8017-7CEDA18274F6}" destId="{4EB7CC6B-FAFE-4F33-A5B5-255511AA20F6}" srcOrd="1" destOrd="0" parTransId="{E60BBD63-070C-420B-A669-70C9CC82F3E7}" sibTransId="{8CDB41C7-717C-455A-B3AF-71682F980ABF}"/>
    <dgm:cxn modelId="{79192610-CE9A-4DC4-8E93-A3A1D9D7B88A}" srcId="{D4D88D55-EC8D-4AEE-8017-7CEDA18274F6}" destId="{89CE4776-730F-48FF-A116-13E9B907BCBB}" srcOrd="3" destOrd="0" parTransId="{E788EF6C-1B27-4B7F-865D-425D7196F43E}" sibTransId="{CF9CE727-B4CE-448E-A02C-BA0706A07B78}"/>
    <dgm:cxn modelId="{D20F6616-1546-5243-AF09-AF5053A1D8A1}" type="presOf" srcId="{4EB7CC6B-FAFE-4F33-A5B5-255511AA20F6}" destId="{27AB6965-44B2-4E4D-B2BB-82DBCB2112FA}" srcOrd="0" destOrd="0" presId="urn:microsoft.com/office/officeart/2005/8/layout/default"/>
    <dgm:cxn modelId="{573BF72F-AD36-E14A-9137-584D0E21E7F2}" type="presOf" srcId="{9C01B706-6910-4D4B-8F17-600A0487E165}" destId="{24582AE5-A24F-3941-B4E3-F2A9EAE667A2}" srcOrd="0" destOrd="0" presId="urn:microsoft.com/office/officeart/2005/8/layout/default"/>
    <dgm:cxn modelId="{BD4F8139-3C8A-4111-8997-E309243A9E3E}" srcId="{D4D88D55-EC8D-4AEE-8017-7CEDA18274F6}" destId="{3BE59371-98B4-4055-8601-8A8EB6162921}" srcOrd="4" destOrd="0" parTransId="{B07D9246-F2D8-47AF-B69D-2DBD040D24C7}" sibTransId="{6B7A28E6-7DE0-4778-BE3D-BB16ABA324C6}"/>
    <dgm:cxn modelId="{81B6FE39-5A94-4E65-ABD4-04BAF8CB8671}" srcId="{D4D88D55-EC8D-4AEE-8017-7CEDA18274F6}" destId="{F3D78D5F-DBB7-460A-9F09-E4D520A3234D}" srcOrd="2" destOrd="0" parTransId="{B7265C20-631C-420D-86C0-2689B00E84E3}" sibTransId="{1D0F666E-28DB-42D6-BC74-4B02F7E3B2C7}"/>
    <dgm:cxn modelId="{BA8B2052-751A-4D67-BFF9-4C42A7202CB1}" srcId="{D4D88D55-EC8D-4AEE-8017-7CEDA18274F6}" destId="{9C01B706-6910-4D4B-8F17-600A0487E165}" srcOrd="0" destOrd="0" parTransId="{A4DC3E0D-09F6-48E6-8968-9E88F23B4FD4}" sibTransId="{095FC268-D1B9-4D41-A222-A9429869E1CF}"/>
    <dgm:cxn modelId="{1EC05C55-5E16-0348-80D6-6C77633070D1}" type="presOf" srcId="{F3D78D5F-DBB7-460A-9F09-E4D520A3234D}" destId="{56599644-27BE-D04A-98CE-D270FAA4A1D3}" srcOrd="0" destOrd="0" presId="urn:microsoft.com/office/officeart/2005/8/layout/default"/>
    <dgm:cxn modelId="{9E9B869C-E207-194C-B489-C2006FFE7012}" type="presOf" srcId="{3BE59371-98B4-4055-8601-8A8EB6162921}" destId="{88A4B255-C068-AC40-A647-EF1BEAACE23E}" srcOrd="0" destOrd="0" presId="urn:microsoft.com/office/officeart/2005/8/layout/default"/>
    <dgm:cxn modelId="{181E70DA-DC47-184F-B008-45E68CDBE527}" type="presOf" srcId="{89CE4776-730F-48FF-A116-13E9B907BCBB}" destId="{66EAD4E7-2A25-9440-B385-0AEB21D1B57F}" srcOrd="0" destOrd="0" presId="urn:microsoft.com/office/officeart/2005/8/layout/default"/>
    <dgm:cxn modelId="{E450E8E1-1B9B-0A49-981A-CC95E046F3B2}" type="presOf" srcId="{D4D88D55-EC8D-4AEE-8017-7CEDA18274F6}" destId="{CB7B9CAB-22B3-2441-878F-EF10E9D6C8AC}" srcOrd="0" destOrd="0" presId="urn:microsoft.com/office/officeart/2005/8/layout/default"/>
    <dgm:cxn modelId="{1E883285-C823-474B-A180-671480167223}" type="presParOf" srcId="{CB7B9CAB-22B3-2441-878F-EF10E9D6C8AC}" destId="{24582AE5-A24F-3941-B4E3-F2A9EAE667A2}" srcOrd="0" destOrd="0" presId="urn:microsoft.com/office/officeart/2005/8/layout/default"/>
    <dgm:cxn modelId="{AB881CFD-F8D3-1E44-96C3-284D65275CFE}" type="presParOf" srcId="{CB7B9CAB-22B3-2441-878F-EF10E9D6C8AC}" destId="{7B214EC4-8C70-4944-83FA-B98D33AE4294}" srcOrd="1" destOrd="0" presId="urn:microsoft.com/office/officeart/2005/8/layout/default"/>
    <dgm:cxn modelId="{FD983E97-ECF4-5444-9EEE-11BC51AD2FB8}" type="presParOf" srcId="{CB7B9CAB-22B3-2441-878F-EF10E9D6C8AC}" destId="{27AB6965-44B2-4E4D-B2BB-82DBCB2112FA}" srcOrd="2" destOrd="0" presId="urn:microsoft.com/office/officeart/2005/8/layout/default"/>
    <dgm:cxn modelId="{354DEF6F-DE0D-F040-AB1D-C9EED6576F1E}" type="presParOf" srcId="{CB7B9CAB-22B3-2441-878F-EF10E9D6C8AC}" destId="{83FF0EA4-E35B-B84B-8308-F5EA97016A4B}" srcOrd="3" destOrd="0" presId="urn:microsoft.com/office/officeart/2005/8/layout/default"/>
    <dgm:cxn modelId="{150AA718-B849-E24C-8BBE-0C671B2381F7}" type="presParOf" srcId="{CB7B9CAB-22B3-2441-878F-EF10E9D6C8AC}" destId="{56599644-27BE-D04A-98CE-D270FAA4A1D3}" srcOrd="4" destOrd="0" presId="urn:microsoft.com/office/officeart/2005/8/layout/default"/>
    <dgm:cxn modelId="{5A8DF549-9F16-2F4F-90DF-A037C2569124}" type="presParOf" srcId="{CB7B9CAB-22B3-2441-878F-EF10E9D6C8AC}" destId="{7F5ED8DF-1EF2-644D-985B-6E152960E65B}" srcOrd="5" destOrd="0" presId="urn:microsoft.com/office/officeart/2005/8/layout/default"/>
    <dgm:cxn modelId="{D5F7DB5B-A069-FD42-92F6-CA96F351F1A5}" type="presParOf" srcId="{CB7B9CAB-22B3-2441-878F-EF10E9D6C8AC}" destId="{66EAD4E7-2A25-9440-B385-0AEB21D1B57F}" srcOrd="6" destOrd="0" presId="urn:microsoft.com/office/officeart/2005/8/layout/default"/>
    <dgm:cxn modelId="{D96E6433-7993-724E-8B24-28EDEA732E15}" type="presParOf" srcId="{CB7B9CAB-22B3-2441-878F-EF10E9D6C8AC}" destId="{E1C7DF1F-7B67-F34F-A854-A7D0430E48C2}" srcOrd="7" destOrd="0" presId="urn:microsoft.com/office/officeart/2005/8/layout/default"/>
    <dgm:cxn modelId="{32E70267-D3AF-BD40-B6FF-E44C483E8D03}" type="presParOf" srcId="{CB7B9CAB-22B3-2441-878F-EF10E9D6C8AC}" destId="{88A4B255-C068-AC40-A647-EF1BEAACE23E}"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33DA9E9-8808-44CE-8052-68C14590B697}"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3C63540F-FA28-4362-A704-DC7D83749A50}">
      <dgm:prSet/>
      <dgm:spPr/>
      <dgm:t>
        <a:bodyPr/>
        <a:lstStyle/>
        <a:p>
          <a:r>
            <a:rPr lang="en-US"/>
            <a:t>Interactions to shape work and gain deeper understanding</a:t>
          </a:r>
        </a:p>
      </dgm:t>
    </dgm:pt>
    <dgm:pt modelId="{177D33B3-804C-45B1-99CC-80B5B2377550}" type="parTrans" cxnId="{CE51E909-A377-4012-8E26-504AAA87B6DA}">
      <dgm:prSet/>
      <dgm:spPr/>
      <dgm:t>
        <a:bodyPr/>
        <a:lstStyle/>
        <a:p>
          <a:endParaRPr lang="en-US"/>
        </a:p>
      </dgm:t>
    </dgm:pt>
    <dgm:pt modelId="{150B4B66-201B-42EE-8922-2AD3D0CA8A2F}" type="sibTrans" cxnId="{CE51E909-A377-4012-8E26-504AAA87B6DA}">
      <dgm:prSet/>
      <dgm:spPr/>
      <dgm:t>
        <a:bodyPr/>
        <a:lstStyle/>
        <a:p>
          <a:endParaRPr lang="en-US"/>
        </a:p>
      </dgm:t>
    </dgm:pt>
    <dgm:pt modelId="{E2ACF09C-1554-42BB-B614-536E891CF8C9}">
      <dgm:prSet/>
      <dgm:spPr/>
      <dgm:t>
        <a:bodyPr/>
        <a:lstStyle/>
        <a:p>
          <a:r>
            <a:rPr lang="en-US"/>
            <a:t>Interactions with OHLGS Project Coordinator</a:t>
          </a:r>
        </a:p>
      </dgm:t>
    </dgm:pt>
    <dgm:pt modelId="{355BE8B4-915B-4681-9ED0-4FF58DAF809B}" type="parTrans" cxnId="{10FF6E4F-A6E0-403E-BF5A-E783745DD0AB}">
      <dgm:prSet/>
      <dgm:spPr/>
      <dgm:t>
        <a:bodyPr/>
        <a:lstStyle/>
        <a:p>
          <a:endParaRPr lang="en-US"/>
        </a:p>
      </dgm:t>
    </dgm:pt>
    <dgm:pt modelId="{E5407CCE-2846-490E-A8FE-53456AD4EDCA}" type="sibTrans" cxnId="{10FF6E4F-A6E0-403E-BF5A-E783745DD0AB}">
      <dgm:prSet/>
      <dgm:spPr/>
      <dgm:t>
        <a:bodyPr/>
        <a:lstStyle/>
        <a:p>
          <a:endParaRPr lang="en-US"/>
        </a:p>
      </dgm:t>
    </dgm:pt>
    <dgm:pt modelId="{1DECDE60-6B1D-4843-9AE6-87B179FC2077}">
      <dgm:prSet/>
      <dgm:spPr/>
      <dgm:t>
        <a:bodyPr/>
        <a:lstStyle/>
        <a:p>
          <a:r>
            <a:rPr lang="en-US"/>
            <a:t>Submission of inception report</a:t>
          </a:r>
        </a:p>
      </dgm:t>
    </dgm:pt>
    <dgm:pt modelId="{37D9EB8A-3385-4979-800A-3DDD91C80BD1}" type="parTrans" cxnId="{F2D147B0-5B62-493E-B035-FC7DF7E4DDFC}">
      <dgm:prSet/>
      <dgm:spPr/>
      <dgm:t>
        <a:bodyPr/>
        <a:lstStyle/>
        <a:p>
          <a:endParaRPr lang="en-US"/>
        </a:p>
      </dgm:t>
    </dgm:pt>
    <dgm:pt modelId="{C12C5AC7-AD20-41C1-82E8-12F2971E1858}" type="sibTrans" cxnId="{F2D147B0-5B62-493E-B035-FC7DF7E4DDFC}">
      <dgm:prSet/>
      <dgm:spPr/>
      <dgm:t>
        <a:bodyPr/>
        <a:lstStyle/>
        <a:p>
          <a:endParaRPr lang="en-US"/>
        </a:p>
      </dgm:t>
    </dgm:pt>
    <dgm:pt modelId="{AB648FA6-38F7-4C3A-B2CE-5BB0229B8FB3}">
      <dgm:prSet/>
      <dgm:spPr/>
      <dgm:t>
        <a:bodyPr/>
        <a:lstStyle/>
        <a:p>
          <a:r>
            <a:rPr lang="en-US" dirty="0"/>
            <a:t>Requirements gathering</a:t>
          </a:r>
        </a:p>
      </dgm:t>
    </dgm:pt>
    <dgm:pt modelId="{CF4FC24A-52DB-4A59-8BA5-C7AE9085DC39}" type="parTrans" cxnId="{B28F63C1-C3EC-4CF0-AC14-07C0DBD1F873}">
      <dgm:prSet/>
      <dgm:spPr/>
      <dgm:t>
        <a:bodyPr/>
        <a:lstStyle/>
        <a:p>
          <a:endParaRPr lang="en-US"/>
        </a:p>
      </dgm:t>
    </dgm:pt>
    <dgm:pt modelId="{4E33FFD1-079D-4040-9C3A-84CBD5F58457}" type="sibTrans" cxnId="{B28F63C1-C3EC-4CF0-AC14-07C0DBD1F873}">
      <dgm:prSet/>
      <dgm:spPr/>
      <dgm:t>
        <a:bodyPr/>
        <a:lstStyle/>
        <a:p>
          <a:endParaRPr lang="en-US"/>
        </a:p>
      </dgm:t>
    </dgm:pt>
    <dgm:pt modelId="{B7CE9F39-E475-43D2-9831-9E1FB0A1A355}">
      <dgm:prSet custT="1"/>
      <dgm:spPr/>
      <dgm:t>
        <a:bodyPr/>
        <a:lstStyle/>
        <a:p>
          <a:r>
            <a:rPr lang="en-US" sz="1600" dirty="0"/>
            <a:t>Sample personnel data forms</a:t>
          </a:r>
        </a:p>
      </dgm:t>
    </dgm:pt>
    <dgm:pt modelId="{B6C0CA66-4A2F-4666-BE18-2FBA8F31EA27}" type="parTrans" cxnId="{B7663CCA-9A1F-434B-8060-C01D261C336C}">
      <dgm:prSet/>
      <dgm:spPr/>
      <dgm:t>
        <a:bodyPr/>
        <a:lstStyle/>
        <a:p>
          <a:endParaRPr lang="en-US"/>
        </a:p>
      </dgm:t>
    </dgm:pt>
    <dgm:pt modelId="{63CD2D2F-A73C-40F5-9395-170F4AD85FE6}" type="sibTrans" cxnId="{B7663CCA-9A1F-434B-8060-C01D261C336C}">
      <dgm:prSet/>
      <dgm:spPr/>
      <dgm:t>
        <a:bodyPr/>
        <a:lstStyle/>
        <a:p>
          <a:endParaRPr lang="en-US"/>
        </a:p>
      </dgm:t>
    </dgm:pt>
    <dgm:pt modelId="{DA9CC6A2-8115-4DCE-82F5-CEEDD1AA54F6}">
      <dgm:prSet custT="1"/>
      <dgm:spPr/>
      <dgm:t>
        <a:bodyPr/>
        <a:lstStyle/>
        <a:p>
          <a:r>
            <a:rPr lang="en-US" sz="1600" dirty="0"/>
            <a:t>Conditions of service document</a:t>
          </a:r>
        </a:p>
      </dgm:t>
    </dgm:pt>
    <dgm:pt modelId="{C3EACC56-1CE9-4909-AB14-4C84DF48881C}" type="parTrans" cxnId="{7CE2AFF9-123B-49E8-A28B-6EFDCEF80D50}">
      <dgm:prSet/>
      <dgm:spPr/>
      <dgm:t>
        <a:bodyPr/>
        <a:lstStyle/>
        <a:p>
          <a:endParaRPr lang="en-US"/>
        </a:p>
      </dgm:t>
    </dgm:pt>
    <dgm:pt modelId="{B173CA34-A301-45DB-8C93-3EF6F250099C}" type="sibTrans" cxnId="{7CE2AFF9-123B-49E8-A28B-6EFDCEF80D50}">
      <dgm:prSet/>
      <dgm:spPr/>
      <dgm:t>
        <a:bodyPr/>
        <a:lstStyle/>
        <a:p>
          <a:endParaRPr lang="en-US"/>
        </a:p>
      </dgm:t>
    </dgm:pt>
    <dgm:pt modelId="{AB33855D-5583-4F67-A88C-33FD1E36CE71}">
      <dgm:prSet custT="1"/>
      <dgm:spPr/>
      <dgm:t>
        <a:bodyPr/>
        <a:lstStyle/>
        <a:p>
          <a:r>
            <a:rPr lang="en-US" sz="1600" dirty="0"/>
            <a:t>Sample leave request and approval form</a:t>
          </a:r>
        </a:p>
      </dgm:t>
    </dgm:pt>
    <dgm:pt modelId="{D37EB04A-D816-4302-8883-D50BE5A22E20}" type="parTrans" cxnId="{8A2A596C-F9B8-4615-ABC2-93BB5850AE90}">
      <dgm:prSet/>
      <dgm:spPr/>
      <dgm:t>
        <a:bodyPr/>
        <a:lstStyle/>
        <a:p>
          <a:endParaRPr lang="en-US"/>
        </a:p>
      </dgm:t>
    </dgm:pt>
    <dgm:pt modelId="{C83D36F1-BBDF-4758-9B61-F186DD65BE8A}" type="sibTrans" cxnId="{8A2A596C-F9B8-4615-ABC2-93BB5850AE90}">
      <dgm:prSet/>
      <dgm:spPr/>
      <dgm:t>
        <a:bodyPr/>
        <a:lstStyle/>
        <a:p>
          <a:endParaRPr lang="en-US"/>
        </a:p>
      </dgm:t>
    </dgm:pt>
    <dgm:pt modelId="{FB9D8411-89AD-4E8F-9BBB-6DAF79675B73}">
      <dgm:prSet custT="1"/>
      <dgm:spPr/>
      <dgm:t>
        <a:bodyPr/>
        <a:lstStyle/>
        <a:p>
          <a:r>
            <a:rPr lang="en-US" sz="1600" dirty="0"/>
            <a:t>Sample posting form</a:t>
          </a:r>
        </a:p>
      </dgm:t>
    </dgm:pt>
    <dgm:pt modelId="{C98F5ACF-C9F2-4242-820A-1172CA41EE1A}" type="parTrans" cxnId="{830B3F7A-94AE-415A-A34F-161E05EC3C28}">
      <dgm:prSet/>
      <dgm:spPr/>
      <dgm:t>
        <a:bodyPr/>
        <a:lstStyle/>
        <a:p>
          <a:endParaRPr lang="en-US"/>
        </a:p>
      </dgm:t>
    </dgm:pt>
    <dgm:pt modelId="{6FC02415-493C-46AE-9098-9303876B5FC5}" type="sibTrans" cxnId="{830B3F7A-94AE-415A-A34F-161E05EC3C28}">
      <dgm:prSet/>
      <dgm:spPr/>
      <dgm:t>
        <a:bodyPr/>
        <a:lstStyle/>
        <a:p>
          <a:endParaRPr lang="en-US"/>
        </a:p>
      </dgm:t>
    </dgm:pt>
    <dgm:pt modelId="{7D2A7E64-04F1-4790-A4E7-9F5E21A8B63D}">
      <dgm:prSet/>
      <dgm:spPr/>
      <dgm:t>
        <a:bodyPr/>
        <a:lstStyle/>
        <a:p>
          <a:r>
            <a:rPr lang="en-US"/>
            <a:t>Discussion  and Partial Demonstration of software to </a:t>
          </a:r>
        </a:p>
      </dgm:t>
    </dgm:pt>
    <dgm:pt modelId="{4240FC2C-A8D8-4B21-907D-EC5D99F05E20}" type="parTrans" cxnId="{2FC86DA6-4480-4B4D-B52D-82A60512184A}">
      <dgm:prSet/>
      <dgm:spPr/>
      <dgm:t>
        <a:bodyPr/>
        <a:lstStyle/>
        <a:p>
          <a:endParaRPr lang="en-US"/>
        </a:p>
      </dgm:t>
    </dgm:pt>
    <dgm:pt modelId="{94727AAA-6CAB-4486-83D1-5C8F87C24646}" type="sibTrans" cxnId="{2FC86DA6-4480-4B4D-B52D-82A60512184A}">
      <dgm:prSet/>
      <dgm:spPr/>
      <dgm:t>
        <a:bodyPr/>
        <a:lstStyle/>
        <a:p>
          <a:endParaRPr lang="en-US"/>
        </a:p>
      </dgm:t>
    </dgm:pt>
    <dgm:pt modelId="{BD1255A7-4F91-4DBE-A531-BB4E9B8D4388}">
      <dgm:prSet custT="1"/>
      <dgm:spPr/>
      <dgm:t>
        <a:bodyPr/>
        <a:lstStyle/>
        <a:p>
          <a:r>
            <a:rPr lang="en-US" sz="1600" dirty="0"/>
            <a:t>Management of OHLGS</a:t>
          </a:r>
        </a:p>
      </dgm:t>
    </dgm:pt>
    <dgm:pt modelId="{45C81046-03E7-4428-994C-6DF929BD5574}" type="parTrans" cxnId="{DC2997A5-80FB-4B4D-904B-3FFDDF1D7840}">
      <dgm:prSet/>
      <dgm:spPr/>
      <dgm:t>
        <a:bodyPr/>
        <a:lstStyle/>
        <a:p>
          <a:endParaRPr lang="en-US"/>
        </a:p>
      </dgm:t>
    </dgm:pt>
    <dgm:pt modelId="{7A9C746A-85B0-46A3-8F1F-2448ED30A47D}" type="sibTrans" cxnId="{DC2997A5-80FB-4B4D-904B-3FFDDF1D7840}">
      <dgm:prSet/>
      <dgm:spPr/>
      <dgm:t>
        <a:bodyPr/>
        <a:lstStyle/>
        <a:p>
          <a:endParaRPr lang="en-US"/>
        </a:p>
      </dgm:t>
    </dgm:pt>
    <dgm:pt modelId="{A4D858BC-BED9-4A26-9FFD-874FF498C261}">
      <dgm:prSet custT="1"/>
      <dgm:spPr/>
      <dgm:t>
        <a:bodyPr/>
        <a:lstStyle/>
        <a:p>
          <a:r>
            <a:rPr lang="en-US" sz="1600" dirty="0"/>
            <a:t>IMCC and Decentralization Steering Committee</a:t>
          </a:r>
        </a:p>
      </dgm:t>
    </dgm:pt>
    <dgm:pt modelId="{9BB51C10-873A-43A3-BEA1-DD9DEB87B83A}" type="parTrans" cxnId="{6C933D78-45DC-4DB4-AF9C-435C7CE85CA3}">
      <dgm:prSet/>
      <dgm:spPr/>
      <dgm:t>
        <a:bodyPr/>
        <a:lstStyle/>
        <a:p>
          <a:endParaRPr lang="en-US"/>
        </a:p>
      </dgm:t>
    </dgm:pt>
    <dgm:pt modelId="{22D0AB3D-15A8-427E-BC36-9108C3E7BBC9}" type="sibTrans" cxnId="{6C933D78-45DC-4DB4-AF9C-435C7CE85CA3}">
      <dgm:prSet/>
      <dgm:spPr/>
      <dgm:t>
        <a:bodyPr/>
        <a:lstStyle/>
        <a:p>
          <a:endParaRPr lang="en-US"/>
        </a:p>
      </dgm:t>
    </dgm:pt>
    <dgm:pt modelId="{25E7BACB-EDF2-4028-B963-D3FD6A57F8BE}">
      <dgm:prSet custT="1"/>
      <dgm:spPr/>
      <dgm:t>
        <a:bodyPr/>
        <a:lstStyle/>
        <a:p>
          <a:r>
            <a:rPr lang="en-US" sz="1600" dirty="0"/>
            <a:t>Presentation to selected HR and IT staff from the regions concluded</a:t>
          </a:r>
        </a:p>
      </dgm:t>
    </dgm:pt>
    <dgm:pt modelId="{D71892C7-01A0-43B2-8239-C1670E67BE38}" type="parTrans" cxnId="{31F50251-7E4C-46F9-95E0-EFC362EFE283}">
      <dgm:prSet/>
      <dgm:spPr/>
      <dgm:t>
        <a:bodyPr/>
        <a:lstStyle/>
        <a:p>
          <a:endParaRPr lang="en-US"/>
        </a:p>
      </dgm:t>
    </dgm:pt>
    <dgm:pt modelId="{3BA6F466-B5F5-484B-AECD-7CAE7304AB46}" type="sibTrans" cxnId="{31F50251-7E4C-46F9-95E0-EFC362EFE283}">
      <dgm:prSet/>
      <dgm:spPr/>
      <dgm:t>
        <a:bodyPr/>
        <a:lstStyle/>
        <a:p>
          <a:endParaRPr lang="en-US"/>
        </a:p>
      </dgm:t>
    </dgm:pt>
    <dgm:pt modelId="{EA3EBE22-F8D4-49E2-8705-605DC706027F}">
      <dgm:prSet custT="1"/>
      <dgm:spPr/>
      <dgm:t>
        <a:bodyPr/>
        <a:lstStyle/>
        <a:p>
          <a:r>
            <a:rPr lang="en-US" sz="1600" dirty="0"/>
            <a:t>Presentation made to joint OHLGS management and IMCC</a:t>
          </a:r>
        </a:p>
      </dgm:t>
    </dgm:pt>
    <dgm:pt modelId="{F14CFFDD-8E12-40EA-A38D-722640676465}" type="parTrans" cxnId="{7F55F8D3-4DD5-4E7E-8FB9-0D78DE178181}">
      <dgm:prSet/>
      <dgm:spPr/>
      <dgm:t>
        <a:bodyPr/>
        <a:lstStyle/>
        <a:p>
          <a:endParaRPr lang="en-US"/>
        </a:p>
      </dgm:t>
    </dgm:pt>
    <dgm:pt modelId="{7B7AA947-F397-4E71-ACF8-030035884E3E}" type="sibTrans" cxnId="{7F55F8D3-4DD5-4E7E-8FB9-0D78DE178181}">
      <dgm:prSet/>
      <dgm:spPr/>
      <dgm:t>
        <a:bodyPr/>
        <a:lstStyle/>
        <a:p>
          <a:endParaRPr lang="en-US"/>
        </a:p>
      </dgm:t>
    </dgm:pt>
    <dgm:pt modelId="{80487A37-5DD8-4986-83FC-B413851F2F6C}">
      <dgm:prSet/>
      <dgm:spPr/>
      <dgm:t>
        <a:bodyPr/>
        <a:lstStyle/>
        <a:p>
          <a:r>
            <a:rPr lang="en-US"/>
            <a:t>Software design completed and ready for installation – April, 2018</a:t>
          </a:r>
        </a:p>
      </dgm:t>
    </dgm:pt>
    <dgm:pt modelId="{32BBEF29-D96B-4E9E-BEFB-644C9E795CE2}" type="parTrans" cxnId="{2E6EB4A2-9895-43A1-B3F9-3E064D85C374}">
      <dgm:prSet/>
      <dgm:spPr/>
      <dgm:t>
        <a:bodyPr/>
        <a:lstStyle/>
        <a:p>
          <a:endParaRPr lang="en-US"/>
        </a:p>
      </dgm:t>
    </dgm:pt>
    <dgm:pt modelId="{96166F26-E99E-4157-BBF0-0B616E5D3193}" type="sibTrans" cxnId="{2E6EB4A2-9895-43A1-B3F9-3E064D85C374}">
      <dgm:prSet/>
      <dgm:spPr/>
      <dgm:t>
        <a:bodyPr/>
        <a:lstStyle/>
        <a:p>
          <a:endParaRPr lang="en-US"/>
        </a:p>
      </dgm:t>
    </dgm:pt>
    <dgm:pt modelId="{EB69FE9C-23CE-44CC-BBCE-1162858C55FE}">
      <dgm:prSet/>
      <dgm:spPr/>
      <dgm:t>
        <a:bodyPr/>
        <a:lstStyle/>
        <a:p>
          <a:r>
            <a:rPr lang="en-US"/>
            <a:t>Awaiting Approval of proposal for Training of Head Office staff, MMDCDs, HR, IT staff on the use of the software</a:t>
          </a:r>
        </a:p>
      </dgm:t>
    </dgm:pt>
    <dgm:pt modelId="{6AF14A8F-D19B-4106-BB67-0DD49213E45D}" type="parTrans" cxnId="{E4A914E9-1083-4953-AFFA-BF4D5867F2F2}">
      <dgm:prSet/>
      <dgm:spPr/>
      <dgm:t>
        <a:bodyPr/>
        <a:lstStyle/>
        <a:p>
          <a:endParaRPr lang="en-US"/>
        </a:p>
      </dgm:t>
    </dgm:pt>
    <dgm:pt modelId="{78444BFA-A43F-4310-8708-FD1F5962BE1D}" type="sibTrans" cxnId="{E4A914E9-1083-4953-AFFA-BF4D5867F2F2}">
      <dgm:prSet/>
      <dgm:spPr/>
      <dgm:t>
        <a:bodyPr/>
        <a:lstStyle/>
        <a:p>
          <a:endParaRPr lang="en-US"/>
        </a:p>
      </dgm:t>
    </dgm:pt>
    <dgm:pt modelId="{8F94112B-9107-CA43-8473-AAC5F3B31BC7}" type="pres">
      <dgm:prSet presAssocID="{833DA9E9-8808-44CE-8052-68C14590B697}" presName="linear" presStyleCnt="0">
        <dgm:presLayoutVars>
          <dgm:animLvl val="lvl"/>
          <dgm:resizeHandles val="exact"/>
        </dgm:presLayoutVars>
      </dgm:prSet>
      <dgm:spPr/>
    </dgm:pt>
    <dgm:pt modelId="{D0A1D036-FD0F-E94E-B067-74D33620E48B}" type="pres">
      <dgm:prSet presAssocID="{3C63540F-FA28-4362-A704-DC7D83749A50}" presName="parentText" presStyleLbl="node1" presStyleIdx="0" presStyleCnt="7">
        <dgm:presLayoutVars>
          <dgm:chMax val="0"/>
          <dgm:bulletEnabled val="1"/>
        </dgm:presLayoutVars>
      </dgm:prSet>
      <dgm:spPr/>
    </dgm:pt>
    <dgm:pt modelId="{DFA68AED-C45B-7242-BBCE-682042891B68}" type="pres">
      <dgm:prSet presAssocID="{150B4B66-201B-42EE-8922-2AD3D0CA8A2F}" presName="spacer" presStyleCnt="0"/>
      <dgm:spPr/>
    </dgm:pt>
    <dgm:pt modelId="{650F8270-4367-1F4E-9391-2C19E783F085}" type="pres">
      <dgm:prSet presAssocID="{E2ACF09C-1554-42BB-B614-536E891CF8C9}" presName="parentText" presStyleLbl="node1" presStyleIdx="1" presStyleCnt="7">
        <dgm:presLayoutVars>
          <dgm:chMax val="0"/>
          <dgm:bulletEnabled val="1"/>
        </dgm:presLayoutVars>
      </dgm:prSet>
      <dgm:spPr/>
    </dgm:pt>
    <dgm:pt modelId="{F72C8D0E-D35B-FA40-8B97-83767B9BBE33}" type="pres">
      <dgm:prSet presAssocID="{E5407CCE-2846-490E-A8FE-53456AD4EDCA}" presName="spacer" presStyleCnt="0"/>
      <dgm:spPr/>
    </dgm:pt>
    <dgm:pt modelId="{A49D0F44-838E-9F4D-B3FC-0A6C78B756F0}" type="pres">
      <dgm:prSet presAssocID="{1DECDE60-6B1D-4843-9AE6-87B179FC2077}" presName="parentText" presStyleLbl="node1" presStyleIdx="2" presStyleCnt="7">
        <dgm:presLayoutVars>
          <dgm:chMax val="0"/>
          <dgm:bulletEnabled val="1"/>
        </dgm:presLayoutVars>
      </dgm:prSet>
      <dgm:spPr/>
    </dgm:pt>
    <dgm:pt modelId="{512B1272-3B17-244A-840D-28B82096B323}" type="pres">
      <dgm:prSet presAssocID="{C12C5AC7-AD20-41C1-82E8-12F2971E1858}" presName="spacer" presStyleCnt="0"/>
      <dgm:spPr/>
    </dgm:pt>
    <dgm:pt modelId="{FE228E63-6375-BC4A-9041-BF72ABD9C428}" type="pres">
      <dgm:prSet presAssocID="{AB648FA6-38F7-4C3A-B2CE-5BB0229B8FB3}" presName="parentText" presStyleLbl="node1" presStyleIdx="3" presStyleCnt="7">
        <dgm:presLayoutVars>
          <dgm:chMax val="0"/>
          <dgm:bulletEnabled val="1"/>
        </dgm:presLayoutVars>
      </dgm:prSet>
      <dgm:spPr/>
    </dgm:pt>
    <dgm:pt modelId="{A64177D1-0888-6545-98CD-DD11BF2B8CF9}" type="pres">
      <dgm:prSet presAssocID="{AB648FA6-38F7-4C3A-B2CE-5BB0229B8FB3}" presName="childText" presStyleLbl="revTx" presStyleIdx="0" presStyleCnt="2">
        <dgm:presLayoutVars>
          <dgm:bulletEnabled val="1"/>
        </dgm:presLayoutVars>
      </dgm:prSet>
      <dgm:spPr/>
    </dgm:pt>
    <dgm:pt modelId="{4EDEE52E-EC9F-0840-ADC8-89926C34C7C1}" type="pres">
      <dgm:prSet presAssocID="{7D2A7E64-04F1-4790-A4E7-9F5E21A8B63D}" presName="parentText" presStyleLbl="node1" presStyleIdx="4" presStyleCnt="7">
        <dgm:presLayoutVars>
          <dgm:chMax val="0"/>
          <dgm:bulletEnabled val="1"/>
        </dgm:presLayoutVars>
      </dgm:prSet>
      <dgm:spPr/>
    </dgm:pt>
    <dgm:pt modelId="{4D8F2499-323D-9B41-A47E-A4D84BDA74D8}" type="pres">
      <dgm:prSet presAssocID="{7D2A7E64-04F1-4790-A4E7-9F5E21A8B63D}" presName="childText" presStyleLbl="revTx" presStyleIdx="1" presStyleCnt="2">
        <dgm:presLayoutVars>
          <dgm:bulletEnabled val="1"/>
        </dgm:presLayoutVars>
      </dgm:prSet>
      <dgm:spPr/>
    </dgm:pt>
    <dgm:pt modelId="{235D07EB-DBA0-6D47-871C-BDF4E21AA8AD}" type="pres">
      <dgm:prSet presAssocID="{80487A37-5DD8-4986-83FC-B413851F2F6C}" presName="parentText" presStyleLbl="node1" presStyleIdx="5" presStyleCnt="7">
        <dgm:presLayoutVars>
          <dgm:chMax val="0"/>
          <dgm:bulletEnabled val="1"/>
        </dgm:presLayoutVars>
      </dgm:prSet>
      <dgm:spPr/>
    </dgm:pt>
    <dgm:pt modelId="{5EEE0E89-0250-A241-A82F-78F2BB0648AE}" type="pres">
      <dgm:prSet presAssocID="{96166F26-E99E-4157-BBF0-0B616E5D3193}" presName="spacer" presStyleCnt="0"/>
      <dgm:spPr/>
    </dgm:pt>
    <dgm:pt modelId="{358DF860-A10E-A947-9E7C-76B8E5014448}" type="pres">
      <dgm:prSet presAssocID="{EB69FE9C-23CE-44CC-BBCE-1162858C55FE}" presName="parentText" presStyleLbl="node1" presStyleIdx="6" presStyleCnt="7">
        <dgm:presLayoutVars>
          <dgm:chMax val="0"/>
          <dgm:bulletEnabled val="1"/>
        </dgm:presLayoutVars>
      </dgm:prSet>
      <dgm:spPr/>
    </dgm:pt>
  </dgm:ptLst>
  <dgm:cxnLst>
    <dgm:cxn modelId="{CE51E909-A377-4012-8E26-504AAA87B6DA}" srcId="{833DA9E9-8808-44CE-8052-68C14590B697}" destId="{3C63540F-FA28-4362-A704-DC7D83749A50}" srcOrd="0" destOrd="0" parTransId="{177D33B3-804C-45B1-99CC-80B5B2377550}" sibTransId="{150B4B66-201B-42EE-8922-2AD3D0CA8A2F}"/>
    <dgm:cxn modelId="{28AD8F27-8F7E-004E-9661-75AC219EAF3B}" type="presOf" srcId="{BD1255A7-4F91-4DBE-A531-BB4E9B8D4388}" destId="{4D8F2499-323D-9B41-A47E-A4D84BDA74D8}" srcOrd="0" destOrd="0" presId="urn:microsoft.com/office/officeart/2005/8/layout/vList2"/>
    <dgm:cxn modelId="{203EF82A-0A60-4145-B613-C9A8DCB3E999}" type="presOf" srcId="{FB9D8411-89AD-4E8F-9BBB-6DAF79675B73}" destId="{A64177D1-0888-6545-98CD-DD11BF2B8CF9}" srcOrd="0" destOrd="3" presId="urn:microsoft.com/office/officeart/2005/8/layout/vList2"/>
    <dgm:cxn modelId="{EC39772F-ECC4-444C-859D-0BF3B9ACCBE8}" type="presOf" srcId="{EB69FE9C-23CE-44CC-BBCE-1162858C55FE}" destId="{358DF860-A10E-A947-9E7C-76B8E5014448}" srcOrd="0" destOrd="0" presId="urn:microsoft.com/office/officeart/2005/8/layout/vList2"/>
    <dgm:cxn modelId="{115FE92F-1E94-1345-B0F4-2125FAA33C21}" type="presOf" srcId="{80487A37-5DD8-4986-83FC-B413851F2F6C}" destId="{235D07EB-DBA0-6D47-871C-BDF4E21AA8AD}" srcOrd="0" destOrd="0" presId="urn:microsoft.com/office/officeart/2005/8/layout/vList2"/>
    <dgm:cxn modelId="{DA750632-E3CF-844F-AA64-176F2755779A}" type="presOf" srcId="{A4D858BC-BED9-4A26-9FFD-874FF498C261}" destId="{4D8F2499-323D-9B41-A47E-A4D84BDA74D8}" srcOrd="0" destOrd="1" presId="urn:microsoft.com/office/officeart/2005/8/layout/vList2"/>
    <dgm:cxn modelId="{E4C26635-E6E6-6B4D-9997-52546F106459}" type="presOf" srcId="{3C63540F-FA28-4362-A704-DC7D83749A50}" destId="{D0A1D036-FD0F-E94E-B067-74D33620E48B}" srcOrd="0" destOrd="0" presId="urn:microsoft.com/office/officeart/2005/8/layout/vList2"/>
    <dgm:cxn modelId="{9462C13F-D311-AF4E-93BE-1CD3E11D0246}" type="presOf" srcId="{EA3EBE22-F8D4-49E2-8705-605DC706027F}" destId="{4D8F2499-323D-9B41-A47E-A4D84BDA74D8}" srcOrd="0" destOrd="3" presId="urn:microsoft.com/office/officeart/2005/8/layout/vList2"/>
    <dgm:cxn modelId="{70E73444-BF16-4449-96A8-69A28D61D220}" type="presOf" srcId="{E2ACF09C-1554-42BB-B614-536E891CF8C9}" destId="{650F8270-4367-1F4E-9391-2C19E783F085}" srcOrd="0" destOrd="0" presId="urn:microsoft.com/office/officeart/2005/8/layout/vList2"/>
    <dgm:cxn modelId="{10FF6E4F-A6E0-403E-BF5A-E783745DD0AB}" srcId="{833DA9E9-8808-44CE-8052-68C14590B697}" destId="{E2ACF09C-1554-42BB-B614-536E891CF8C9}" srcOrd="1" destOrd="0" parTransId="{355BE8B4-915B-4681-9ED0-4FF58DAF809B}" sibTransId="{E5407CCE-2846-490E-A8FE-53456AD4EDCA}"/>
    <dgm:cxn modelId="{31F50251-7E4C-46F9-95E0-EFC362EFE283}" srcId="{7D2A7E64-04F1-4790-A4E7-9F5E21A8B63D}" destId="{25E7BACB-EDF2-4028-B963-D3FD6A57F8BE}" srcOrd="2" destOrd="0" parTransId="{D71892C7-01A0-43B2-8239-C1670E67BE38}" sibTransId="{3BA6F466-B5F5-484B-AECD-7CAE7304AB46}"/>
    <dgm:cxn modelId="{8A2A596C-F9B8-4615-ABC2-93BB5850AE90}" srcId="{AB648FA6-38F7-4C3A-B2CE-5BB0229B8FB3}" destId="{AB33855D-5583-4F67-A88C-33FD1E36CE71}" srcOrd="2" destOrd="0" parTransId="{D37EB04A-D816-4302-8883-D50BE5A22E20}" sibTransId="{C83D36F1-BBDF-4758-9B61-F186DD65BE8A}"/>
    <dgm:cxn modelId="{6C933D78-45DC-4DB4-AF9C-435C7CE85CA3}" srcId="{7D2A7E64-04F1-4790-A4E7-9F5E21A8B63D}" destId="{A4D858BC-BED9-4A26-9FFD-874FF498C261}" srcOrd="1" destOrd="0" parTransId="{9BB51C10-873A-43A3-BEA1-DD9DEB87B83A}" sibTransId="{22D0AB3D-15A8-427E-BC36-9108C3E7BBC9}"/>
    <dgm:cxn modelId="{830B3F7A-94AE-415A-A34F-161E05EC3C28}" srcId="{AB648FA6-38F7-4C3A-B2CE-5BB0229B8FB3}" destId="{FB9D8411-89AD-4E8F-9BBB-6DAF79675B73}" srcOrd="3" destOrd="0" parTransId="{C98F5ACF-C9F2-4242-820A-1172CA41EE1A}" sibTransId="{6FC02415-493C-46AE-9098-9303876B5FC5}"/>
    <dgm:cxn modelId="{6AD3E081-4781-8645-B487-B26BB67393D9}" type="presOf" srcId="{833DA9E9-8808-44CE-8052-68C14590B697}" destId="{8F94112B-9107-CA43-8473-AAC5F3B31BC7}" srcOrd="0" destOrd="0" presId="urn:microsoft.com/office/officeart/2005/8/layout/vList2"/>
    <dgm:cxn modelId="{C917AF8F-F1E2-964E-A489-8629198E1A57}" type="presOf" srcId="{AB648FA6-38F7-4C3A-B2CE-5BB0229B8FB3}" destId="{FE228E63-6375-BC4A-9041-BF72ABD9C428}" srcOrd="0" destOrd="0" presId="urn:microsoft.com/office/officeart/2005/8/layout/vList2"/>
    <dgm:cxn modelId="{130EF58F-43D3-F846-9ECC-4AFC9CEB4F51}" type="presOf" srcId="{7D2A7E64-04F1-4790-A4E7-9F5E21A8B63D}" destId="{4EDEE52E-EC9F-0840-ADC8-89926C34C7C1}" srcOrd="0" destOrd="0" presId="urn:microsoft.com/office/officeart/2005/8/layout/vList2"/>
    <dgm:cxn modelId="{C0469D91-FFFD-4642-8E60-0151E153CBB0}" type="presOf" srcId="{1DECDE60-6B1D-4843-9AE6-87B179FC2077}" destId="{A49D0F44-838E-9F4D-B3FC-0A6C78B756F0}" srcOrd="0" destOrd="0" presId="urn:microsoft.com/office/officeart/2005/8/layout/vList2"/>
    <dgm:cxn modelId="{E5BD3C96-2202-5643-8C39-46940D1C93D6}" type="presOf" srcId="{25E7BACB-EDF2-4028-B963-D3FD6A57F8BE}" destId="{4D8F2499-323D-9B41-A47E-A4D84BDA74D8}" srcOrd="0" destOrd="2" presId="urn:microsoft.com/office/officeart/2005/8/layout/vList2"/>
    <dgm:cxn modelId="{2E6EB4A2-9895-43A1-B3F9-3E064D85C374}" srcId="{833DA9E9-8808-44CE-8052-68C14590B697}" destId="{80487A37-5DD8-4986-83FC-B413851F2F6C}" srcOrd="5" destOrd="0" parTransId="{32BBEF29-D96B-4E9E-BEFB-644C9E795CE2}" sibTransId="{96166F26-E99E-4157-BBF0-0B616E5D3193}"/>
    <dgm:cxn modelId="{DC2997A5-80FB-4B4D-904B-3FFDDF1D7840}" srcId="{7D2A7E64-04F1-4790-A4E7-9F5E21A8B63D}" destId="{BD1255A7-4F91-4DBE-A531-BB4E9B8D4388}" srcOrd="0" destOrd="0" parTransId="{45C81046-03E7-4428-994C-6DF929BD5574}" sibTransId="{7A9C746A-85B0-46A3-8F1F-2448ED30A47D}"/>
    <dgm:cxn modelId="{2FC86DA6-4480-4B4D-B52D-82A60512184A}" srcId="{833DA9E9-8808-44CE-8052-68C14590B697}" destId="{7D2A7E64-04F1-4790-A4E7-9F5E21A8B63D}" srcOrd="4" destOrd="0" parTransId="{4240FC2C-A8D8-4B21-907D-EC5D99F05E20}" sibTransId="{94727AAA-6CAB-4486-83D1-5C8F87C24646}"/>
    <dgm:cxn modelId="{F2D147B0-5B62-493E-B035-FC7DF7E4DDFC}" srcId="{833DA9E9-8808-44CE-8052-68C14590B697}" destId="{1DECDE60-6B1D-4843-9AE6-87B179FC2077}" srcOrd="2" destOrd="0" parTransId="{37D9EB8A-3385-4979-800A-3DDD91C80BD1}" sibTransId="{C12C5AC7-AD20-41C1-82E8-12F2971E1858}"/>
    <dgm:cxn modelId="{B28F63C1-C3EC-4CF0-AC14-07C0DBD1F873}" srcId="{833DA9E9-8808-44CE-8052-68C14590B697}" destId="{AB648FA6-38F7-4C3A-B2CE-5BB0229B8FB3}" srcOrd="3" destOrd="0" parTransId="{CF4FC24A-52DB-4A59-8BA5-C7AE9085DC39}" sibTransId="{4E33FFD1-079D-4040-9C3A-84CBD5F58457}"/>
    <dgm:cxn modelId="{BA666CC1-1954-5146-87DF-252078EC33E8}" type="presOf" srcId="{AB33855D-5583-4F67-A88C-33FD1E36CE71}" destId="{A64177D1-0888-6545-98CD-DD11BF2B8CF9}" srcOrd="0" destOrd="2" presId="urn:microsoft.com/office/officeart/2005/8/layout/vList2"/>
    <dgm:cxn modelId="{B7663CCA-9A1F-434B-8060-C01D261C336C}" srcId="{AB648FA6-38F7-4C3A-B2CE-5BB0229B8FB3}" destId="{B7CE9F39-E475-43D2-9831-9E1FB0A1A355}" srcOrd="0" destOrd="0" parTransId="{B6C0CA66-4A2F-4666-BE18-2FBA8F31EA27}" sibTransId="{63CD2D2F-A73C-40F5-9395-170F4AD85FE6}"/>
    <dgm:cxn modelId="{7F55F8D3-4DD5-4E7E-8FB9-0D78DE178181}" srcId="{7D2A7E64-04F1-4790-A4E7-9F5E21A8B63D}" destId="{EA3EBE22-F8D4-49E2-8705-605DC706027F}" srcOrd="3" destOrd="0" parTransId="{F14CFFDD-8E12-40EA-A38D-722640676465}" sibTransId="{7B7AA947-F397-4E71-ACF8-030035884E3E}"/>
    <dgm:cxn modelId="{0EE0A0DB-8BDC-7C4C-8671-20100E724056}" type="presOf" srcId="{DA9CC6A2-8115-4DCE-82F5-CEEDD1AA54F6}" destId="{A64177D1-0888-6545-98CD-DD11BF2B8CF9}" srcOrd="0" destOrd="1" presId="urn:microsoft.com/office/officeart/2005/8/layout/vList2"/>
    <dgm:cxn modelId="{E4A914E9-1083-4953-AFFA-BF4D5867F2F2}" srcId="{833DA9E9-8808-44CE-8052-68C14590B697}" destId="{EB69FE9C-23CE-44CC-BBCE-1162858C55FE}" srcOrd="6" destOrd="0" parTransId="{6AF14A8F-D19B-4106-BB67-0DD49213E45D}" sibTransId="{78444BFA-A43F-4310-8708-FD1F5962BE1D}"/>
    <dgm:cxn modelId="{7CE2AFF9-123B-49E8-A28B-6EFDCEF80D50}" srcId="{AB648FA6-38F7-4C3A-B2CE-5BB0229B8FB3}" destId="{DA9CC6A2-8115-4DCE-82F5-CEEDD1AA54F6}" srcOrd="1" destOrd="0" parTransId="{C3EACC56-1CE9-4909-AB14-4C84DF48881C}" sibTransId="{B173CA34-A301-45DB-8C93-3EF6F250099C}"/>
    <dgm:cxn modelId="{F893E1FD-5D94-9B45-A715-FDEED1891F29}" type="presOf" srcId="{B7CE9F39-E475-43D2-9831-9E1FB0A1A355}" destId="{A64177D1-0888-6545-98CD-DD11BF2B8CF9}" srcOrd="0" destOrd="0" presId="urn:microsoft.com/office/officeart/2005/8/layout/vList2"/>
    <dgm:cxn modelId="{82EEDE78-192B-994E-849C-BB943C7278BE}" type="presParOf" srcId="{8F94112B-9107-CA43-8473-AAC5F3B31BC7}" destId="{D0A1D036-FD0F-E94E-B067-74D33620E48B}" srcOrd="0" destOrd="0" presId="urn:microsoft.com/office/officeart/2005/8/layout/vList2"/>
    <dgm:cxn modelId="{7E351910-7B03-F341-87C0-FF0072DABDE0}" type="presParOf" srcId="{8F94112B-9107-CA43-8473-AAC5F3B31BC7}" destId="{DFA68AED-C45B-7242-BBCE-682042891B68}" srcOrd="1" destOrd="0" presId="urn:microsoft.com/office/officeart/2005/8/layout/vList2"/>
    <dgm:cxn modelId="{509A32E6-7BF6-9A41-AEFF-C75AB1931730}" type="presParOf" srcId="{8F94112B-9107-CA43-8473-AAC5F3B31BC7}" destId="{650F8270-4367-1F4E-9391-2C19E783F085}" srcOrd="2" destOrd="0" presId="urn:microsoft.com/office/officeart/2005/8/layout/vList2"/>
    <dgm:cxn modelId="{8EC3370B-08AE-524C-B1F6-228B86CD599F}" type="presParOf" srcId="{8F94112B-9107-CA43-8473-AAC5F3B31BC7}" destId="{F72C8D0E-D35B-FA40-8B97-83767B9BBE33}" srcOrd="3" destOrd="0" presId="urn:microsoft.com/office/officeart/2005/8/layout/vList2"/>
    <dgm:cxn modelId="{BBF0DBFB-62F7-3F43-A6AE-03065E3FCDCD}" type="presParOf" srcId="{8F94112B-9107-CA43-8473-AAC5F3B31BC7}" destId="{A49D0F44-838E-9F4D-B3FC-0A6C78B756F0}" srcOrd="4" destOrd="0" presId="urn:microsoft.com/office/officeart/2005/8/layout/vList2"/>
    <dgm:cxn modelId="{0C031627-8926-A94A-9371-242DA83A4D19}" type="presParOf" srcId="{8F94112B-9107-CA43-8473-AAC5F3B31BC7}" destId="{512B1272-3B17-244A-840D-28B82096B323}" srcOrd="5" destOrd="0" presId="urn:microsoft.com/office/officeart/2005/8/layout/vList2"/>
    <dgm:cxn modelId="{9EBA4018-926D-3C48-A5E2-3891446054D4}" type="presParOf" srcId="{8F94112B-9107-CA43-8473-AAC5F3B31BC7}" destId="{FE228E63-6375-BC4A-9041-BF72ABD9C428}" srcOrd="6" destOrd="0" presId="urn:microsoft.com/office/officeart/2005/8/layout/vList2"/>
    <dgm:cxn modelId="{F4095C02-8C93-2149-A27B-D808D32007F3}" type="presParOf" srcId="{8F94112B-9107-CA43-8473-AAC5F3B31BC7}" destId="{A64177D1-0888-6545-98CD-DD11BF2B8CF9}" srcOrd="7" destOrd="0" presId="urn:microsoft.com/office/officeart/2005/8/layout/vList2"/>
    <dgm:cxn modelId="{343A0811-EF82-A741-B641-65FE2378547F}" type="presParOf" srcId="{8F94112B-9107-CA43-8473-AAC5F3B31BC7}" destId="{4EDEE52E-EC9F-0840-ADC8-89926C34C7C1}" srcOrd="8" destOrd="0" presId="urn:microsoft.com/office/officeart/2005/8/layout/vList2"/>
    <dgm:cxn modelId="{A2192F05-970D-8342-AE51-FAAE1C352A96}" type="presParOf" srcId="{8F94112B-9107-CA43-8473-AAC5F3B31BC7}" destId="{4D8F2499-323D-9B41-A47E-A4D84BDA74D8}" srcOrd="9" destOrd="0" presId="urn:microsoft.com/office/officeart/2005/8/layout/vList2"/>
    <dgm:cxn modelId="{F91335B6-F55B-DA43-A5BC-C43B1E705BF3}" type="presParOf" srcId="{8F94112B-9107-CA43-8473-AAC5F3B31BC7}" destId="{235D07EB-DBA0-6D47-871C-BDF4E21AA8AD}" srcOrd="10" destOrd="0" presId="urn:microsoft.com/office/officeart/2005/8/layout/vList2"/>
    <dgm:cxn modelId="{A1883040-F3F7-7942-BE90-98417C5F5EB9}" type="presParOf" srcId="{8F94112B-9107-CA43-8473-AAC5F3B31BC7}" destId="{5EEE0E89-0250-A241-A82F-78F2BB0648AE}" srcOrd="11" destOrd="0" presId="urn:microsoft.com/office/officeart/2005/8/layout/vList2"/>
    <dgm:cxn modelId="{3F68F273-11D6-0542-B963-C6613DF87E11}" type="presParOf" srcId="{8F94112B-9107-CA43-8473-AAC5F3B31BC7}" destId="{358DF860-A10E-A947-9E7C-76B8E5014448}"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8DFF63-A80A-CC42-B709-26979677D899}">
      <dsp:nvSpPr>
        <dsp:cNvPr id="0" name=""/>
        <dsp:cNvSpPr/>
      </dsp:nvSpPr>
      <dsp:spPr>
        <a:xfrm>
          <a:off x="0" y="171566"/>
          <a:ext cx="6861866" cy="1087073"/>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The scope of work was intended to cover a maximum of 12 weeks duration, as detailed in the proposal: However, 8 months was used</a:t>
          </a:r>
        </a:p>
      </dsp:txBody>
      <dsp:txXfrm>
        <a:off x="53067" y="224633"/>
        <a:ext cx="6755732" cy="980939"/>
      </dsp:txXfrm>
    </dsp:sp>
    <dsp:sp modelId="{585665BB-1364-9341-9448-FF11F81E0EC1}">
      <dsp:nvSpPr>
        <dsp:cNvPr id="0" name=""/>
        <dsp:cNvSpPr/>
      </dsp:nvSpPr>
      <dsp:spPr>
        <a:xfrm>
          <a:off x="0" y="1353113"/>
          <a:ext cx="6861866" cy="1074443"/>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Scoping exercise to establish the system parameters and levels of integration </a:t>
          </a:r>
        </a:p>
      </dsp:txBody>
      <dsp:txXfrm>
        <a:off x="52450" y="1405563"/>
        <a:ext cx="6756966" cy="969543"/>
      </dsp:txXfrm>
    </dsp:sp>
    <dsp:sp modelId="{5ED897C7-2D33-A04C-8541-D5E10C743244}">
      <dsp:nvSpPr>
        <dsp:cNvPr id="0" name=""/>
        <dsp:cNvSpPr/>
      </dsp:nvSpPr>
      <dsp:spPr>
        <a:xfrm>
          <a:off x="0" y="2482277"/>
          <a:ext cx="6861866" cy="847417"/>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The design and development of the Human Capital Management Solution Software and </a:t>
          </a:r>
        </a:p>
      </dsp:txBody>
      <dsp:txXfrm>
        <a:off x="41367" y="2523644"/>
        <a:ext cx="6779132" cy="764683"/>
      </dsp:txXfrm>
    </dsp:sp>
    <dsp:sp modelId="{4D2FDAB8-2866-EA49-876D-E1B9247DE02C}">
      <dsp:nvSpPr>
        <dsp:cNvPr id="0" name=""/>
        <dsp:cNvSpPr/>
      </dsp:nvSpPr>
      <dsp:spPr>
        <a:xfrm>
          <a:off x="0" y="3384415"/>
          <a:ext cx="6861866" cy="75582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Activities related to module test run, demonstration and validation exercises. </a:t>
          </a:r>
        </a:p>
      </dsp:txBody>
      <dsp:txXfrm>
        <a:off x="36896" y="3421311"/>
        <a:ext cx="6788074" cy="682028"/>
      </dsp:txXfrm>
    </dsp:sp>
    <dsp:sp modelId="{657A7836-4388-FE48-8F8A-5629BFDA0DD7}">
      <dsp:nvSpPr>
        <dsp:cNvPr id="0" name=""/>
        <dsp:cNvSpPr/>
      </dsp:nvSpPr>
      <dsp:spPr>
        <a:xfrm>
          <a:off x="0" y="4140235"/>
          <a:ext cx="6861866" cy="15338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7864" tIns="22860" rIns="128016" bIns="22860" numCol="1" spcCol="1270" anchor="t" anchorCtr="0">
          <a:noAutofit/>
        </a:bodyPr>
        <a:lstStyle/>
        <a:p>
          <a:pPr marL="171450" lvl="1" indent="-171450" algn="l" defTabSz="800100">
            <a:lnSpc>
              <a:spcPct val="90000"/>
            </a:lnSpc>
            <a:spcBef>
              <a:spcPct val="0"/>
            </a:spcBef>
            <a:spcAft>
              <a:spcPct val="20000"/>
            </a:spcAft>
            <a:buChar char="•"/>
          </a:pPr>
          <a:r>
            <a:rPr lang="en-US" sz="1800" kern="1200" dirty="0"/>
            <a:t>Unit testing</a:t>
          </a:r>
        </a:p>
        <a:p>
          <a:pPr marL="171450" lvl="1" indent="-171450" algn="l" defTabSz="800100">
            <a:lnSpc>
              <a:spcPct val="90000"/>
            </a:lnSpc>
            <a:spcBef>
              <a:spcPct val="0"/>
            </a:spcBef>
            <a:spcAft>
              <a:spcPct val="20000"/>
            </a:spcAft>
            <a:buChar char="•"/>
          </a:pPr>
          <a:r>
            <a:rPr lang="en-US" sz="1800" kern="1200" dirty="0"/>
            <a:t>Functional testing</a:t>
          </a:r>
        </a:p>
        <a:p>
          <a:pPr marL="171450" lvl="1" indent="-171450" algn="l" defTabSz="800100">
            <a:lnSpc>
              <a:spcPct val="90000"/>
            </a:lnSpc>
            <a:spcBef>
              <a:spcPct val="0"/>
            </a:spcBef>
            <a:spcAft>
              <a:spcPct val="20000"/>
            </a:spcAft>
            <a:buChar char="•"/>
          </a:pPr>
          <a:r>
            <a:rPr lang="en-US" sz="1800" kern="1200" dirty="0"/>
            <a:t>Usability testing</a:t>
          </a:r>
        </a:p>
        <a:p>
          <a:pPr marL="171450" lvl="1" indent="-171450" algn="l" defTabSz="800100">
            <a:lnSpc>
              <a:spcPct val="90000"/>
            </a:lnSpc>
            <a:spcBef>
              <a:spcPct val="0"/>
            </a:spcBef>
            <a:spcAft>
              <a:spcPct val="20000"/>
            </a:spcAft>
            <a:buChar char="•"/>
          </a:pPr>
          <a:r>
            <a:rPr lang="en-US" sz="1800" kern="1200" dirty="0"/>
            <a:t>Acceptance testing</a:t>
          </a:r>
        </a:p>
        <a:p>
          <a:pPr marL="171450" lvl="1" indent="-171450" algn="l" defTabSz="800100">
            <a:lnSpc>
              <a:spcPct val="90000"/>
            </a:lnSpc>
            <a:spcBef>
              <a:spcPct val="0"/>
            </a:spcBef>
            <a:spcAft>
              <a:spcPct val="20000"/>
            </a:spcAft>
            <a:buChar char="•"/>
          </a:pPr>
          <a:r>
            <a:rPr lang="en-US" sz="1800" kern="1200" dirty="0"/>
            <a:t>Beta testing</a:t>
          </a:r>
        </a:p>
      </dsp:txBody>
      <dsp:txXfrm>
        <a:off x="0" y="4140235"/>
        <a:ext cx="6861866" cy="15338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B96AD2-4603-6042-9EE3-1660D91A96EC}">
      <dsp:nvSpPr>
        <dsp:cNvPr id="0" name=""/>
        <dsp:cNvSpPr/>
      </dsp:nvSpPr>
      <dsp:spPr>
        <a:xfrm>
          <a:off x="-91230" y="42651"/>
          <a:ext cx="6574017" cy="1623388"/>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100000"/>
            </a:lnSpc>
            <a:spcBef>
              <a:spcPct val="0"/>
            </a:spcBef>
            <a:spcAft>
              <a:spcPct val="35000"/>
            </a:spcAft>
            <a:buNone/>
          </a:pPr>
          <a:r>
            <a:rPr lang="en-US" sz="1400" kern="1200" dirty="0"/>
            <a:t>We understand that, the Local Government Service intends to fully scale up its Human Resource system from the current paper-based system to a more credible on-line based system which would offer almost a near real time system devoid of the numerous inconsistencies currently bedeviling the Service. </a:t>
          </a:r>
        </a:p>
      </dsp:txBody>
      <dsp:txXfrm>
        <a:off x="-43683" y="90198"/>
        <a:ext cx="4477487" cy="1528294"/>
      </dsp:txXfrm>
    </dsp:sp>
    <dsp:sp modelId="{DF5A2F00-0122-C946-9A69-B0D6BF092B97}">
      <dsp:nvSpPr>
        <dsp:cNvPr id="0" name=""/>
        <dsp:cNvSpPr/>
      </dsp:nvSpPr>
      <dsp:spPr>
        <a:xfrm>
          <a:off x="58658" y="1611502"/>
          <a:ext cx="7436068" cy="2634775"/>
        </a:xfrm>
        <a:prstGeom prst="roundRect">
          <a:avLst>
            <a:gd name="adj" fmla="val 1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100000"/>
            </a:lnSpc>
            <a:spcBef>
              <a:spcPct val="0"/>
            </a:spcBef>
            <a:spcAft>
              <a:spcPct val="35000"/>
            </a:spcAft>
            <a:buNone/>
          </a:pPr>
          <a:r>
            <a:rPr lang="en-US" sz="1600" kern="1200" dirty="0">
              <a:solidFill>
                <a:srgbClr val="FF0000"/>
              </a:solidFill>
            </a:rPr>
            <a:t>Objectives</a:t>
          </a:r>
        </a:p>
        <a:p>
          <a:pPr marL="114300" lvl="1" indent="-114300" algn="l" defTabSz="622300">
            <a:lnSpc>
              <a:spcPct val="100000"/>
            </a:lnSpc>
            <a:spcBef>
              <a:spcPct val="0"/>
            </a:spcBef>
            <a:spcAft>
              <a:spcPct val="15000"/>
            </a:spcAft>
            <a:buFont typeface="+mj-lt"/>
            <a:buAutoNum type="arabicPeriod"/>
          </a:pPr>
          <a:r>
            <a:rPr lang="en-GB" sz="1400" kern="1200" dirty="0"/>
            <a:t>T</a:t>
          </a:r>
          <a:r>
            <a:rPr lang="en-US" sz="1400" kern="1200" dirty="0"/>
            <a:t>o</a:t>
          </a:r>
          <a:r>
            <a:rPr lang="en-GB" sz="1400" kern="1200" dirty="0"/>
            <a:t> </a:t>
          </a:r>
          <a:r>
            <a:rPr lang="en-US" sz="1400" kern="1200" dirty="0"/>
            <a:t>give the OHLGS the indication that policies and procedures on HR as set are being followed with a high level of accountability within real time.</a:t>
          </a:r>
        </a:p>
        <a:p>
          <a:pPr marL="114300" lvl="1" indent="-114300" algn="l" defTabSz="622300">
            <a:lnSpc>
              <a:spcPct val="100000"/>
            </a:lnSpc>
            <a:spcBef>
              <a:spcPct val="0"/>
            </a:spcBef>
            <a:spcAft>
              <a:spcPct val="15000"/>
            </a:spcAft>
            <a:buFont typeface="+mj-lt"/>
            <a:buAutoNum type="arabicPeriod"/>
          </a:pPr>
          <a:r>
            <a:rPr lang="en-US" sz="1400" kern="1200" dirty="0"/>
            <a:t>To establish a comprehensive human resource system that will serve the entire Human Resource-Operations (right from entry to exit) with features for business intelligence and analytics in the form of dashboards for reporting and greater insight/visibility into current operations.  </a:t>
          </a:r>
        </a:p>
        <a:p>
          <a:pPr marL="114300" lvl="1" indent="-114300" algn="l" defTabSz="622300">
            <a:lnSpc>
              <a:spcPct val="100000"/>
            </a:lnSpc>
            <a:spcBef>
              <a:spcPct val="0"/>
            </a:spcBef>
            <a:spcAft>
              <a:spcPct val="15000"/>
            </a:spcAft>
            <a:buFont typeface="+mj-lt"/>
            <a:buAutoNum type="arabicPeriod"/>
          </a:pPr>
          <a:r>
            <a:rPr lang="en-US" sz="1400" kern="1200" dirty="0"/>
            <a:t>To help the OHLGS to run a simple but efficient human resource system for all of its MMDAs and partners</a:t>
          </a:r>
        </a:p>
      </dsp:txBody>
      <dsp:txXfrm>
        <a:off x="135828" y="1688672"/>
        <a:ext cx="5183640" cy="2480435"/>
      </dsp:txXfrm>
    </dsp:sp>
    <dsp:sp modelId="{AB0EC898-59AA-6241-A8FD-89C70E14597F}">
      <dsp:nvSpPr>
        <dsp:cNvPr id="0" name=""/>
        <dsp:cNvSpPr/>
      </dsp:nvSpPr>
      <dsp:spPr>
        <a:xfrm>
          <a:off x="0" y="4272355"/>
          <a:ext cx="7734134" cy="2366361"/>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100000"/>
            </a:lnSpc>
            <a:spcBef>
              <a:spcPct val="0"/>
            </a:spcBef>
            <a:spcAft>
              <a:spcPct val="35000"/>
            </a:spcAft>
            <a:buNone/>
          </a:pPr>
          <a:r>
            <a:rPr lang="en-GB" sz="1400" b="1" kern="1200" dirty="0"/>
            <a:t>Our Understanding </a:t>
          </a:r>
          <a:endParaRPr lang="en-US" sz="1400" b="1" kern="1200" dirty="0"/>
        </a:p>
        <a:p>
          <a:pPr marL="114300" lvl="1" indent="-114300" algn="l" defTabSz="533400">
            <a:lnSpc>
              <a:spcPct val="100000"/>
            </a:lnSpc>
            <a:spcBef>
              <a:spcPct val="0"/>
            </a:spcBef>
            <a:spcAft>
              <a:spcPct val="15000"/>
            </a:spcAft>
            <a:buFont typeface="+mj-lt"/>
            <a:buAutoNum type="arabicPeriod"/>
          </a:pPr>
          <a:r>
            <a:rPr lang="en-US" sz="1200" kern="1200" dirty="0"/>
            <a:t>The system as discussed with both entities was to have the following </a:t>
          </a:r>
          <a:r>
            <a:rPr lang="en-US" sz="1200" b="1" kern="1200" dirty="0"/>
            <a:t>features:</a:t>
          </a:r>
          <a:endParaRPr lang="en-US" sz="1200" kern="1200" dirty="0"/>
        </a:p>
        <a:p>
          <a:pPr marL="114300" lvl="1" indent="-114300" algn="l" defTabSz="533400">
            <a:lnSpc>
              <a:spcPct val="100000"/>
            </a:lnSpc>
            <a:spcBef>
              <a:spcPct val="0"/>
            </a:spcBef>
            <a:spcAft>
              <a:spcPct val="15000"/>
            </a:spcAft>
            <a:buFont typeface="+mj-lt"/>
            <a:buAutoNum type="arabicPeriod"/>
          </a:pPr>
          <a:r>
            <a:rPr lang="en-US" sz="1200" kern="1200" dirty="0"/>
            <a:t>To capture data for the entire human resources and capacity development interventions of the Local Government Service (LGS) </a:t>
          </a:r>
        </a:p>
        <a:p>
          <a:pPr marL="114300" lvl="1" indent="-114300" algn="l" defTabSz="533400">
            <a:lnSpc>
              <a:spcPct val="100000"/>
            </a:lnSpc>
            <a:spcBef>
              <a:spcPct val="0"/>
            </a:spcBef>
            <a:spcAft>
              <a:spcPct val="15000"/>
            </a:spcAft>
            <a:buFont typeface="+mj-lt"/>
            <a:buAutoNum type="arabicPeriod"/>
          </a:pPr>
          <a:r>
            <a:rPr lang="en-US" sz="1200" kern="1200" dirty="0"/>
            <a:t>To streamline and standardize Human Resources processes such as entry, movements and exit as well as provide accurate forecasting into the future for human resource planning </a:t>
          </a:r>
        </a:p>
        <a:p>
          <a:pPr marL="114300" lvl="1" indent="-114300" algn="l" defTabSz="533400">
            <a:lnSpc>
              <a:spcPct val="100000"/>
            </a:lnSpc>
            <a:spcBef>
              <a:spcPct val="0"/>
            </a:spcBef>
            <a:spcAft>
              <a:spcPct val="15000"/>
            </a:spcAft>
            <a:buFont typeface="+mj-lt"/>
            <a:buAutoNum type="arabicPeriod"/>
          </a:pPr>
          <a:r>
            <a:rPr lang="en-US" sz="1200" kern="1200" dirty="0"/>
            <a:t>To generate timely statistic and dynamic reports for management decisions</a:t>
          </a:r>
        </a:p>
        <a:p>
          <a:pPr marL="114300" lvl="1" indent="-114300" algn="l" defTabSz="533400">
            <a:lnSpc>
              <a:spcPct val="100000"/>
            </a:lnSpc>
            <a:spcBef>
              <a:spcPct val="0"/>
            </a:spcBef>
            <a:spcAft>
              <a:spcPct val="15000"/>
            </a:spcAft>
            <a:buFont typeface="+mj-lt"/>
            <a:buAutoNum type="arabicPeriod"/>
          </a:pPr>
          <a:r>
            <a:rPr lang="en-US" sz="1200" kern="1200" dirty="0"/>
            <a:t>To provide platforms for tracking activities at all levels including events and business intelligence cues</a:t>
          </a:r>
        </a:p>
      </dsp:txBody>
      <dsp:txXfrm>
        <a:off x="69308" y="4341663"/>
        <a:ext cx="5413330" cy="2227745"/>
      </dsp:txXfrm>
    </dsp:sp>
    <dsp:sp modelId="{9264B261-0243-FC4A-AE8C-116B5325C980}">
      <dsp:nvSpPr>
        <dsp:cNvPr id="0" name=""/>
        <dsp:cNvSpPr/>
      </dsp:nvSpPr>
      <dsp:spPr>
        <a:xfrm>
          <a:off x="5009188" y="1385983"/>
          <a:ext cx="1274799" cy="1274799"/>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296018" y="1385983"/>
        <a:ext cx="701139" cy="959286"/>
      </dsp:txXfrm>
    </dsp:sp>
    <dsp:sp modelId="{E20881DF-1284-CB4A-AA34-EDBA80A4F3EB}">
      <dsp:nvSpPr>
        <dsp:cNvPr id="0" name=""/>
        <dsp:cNvSpPr/>
      </dsp:nvSpPr>
      <dsp:spPr>
        <a:xfrm>
          <a:off x="5589248" y="3661010"/>
          <a:ext cx="1274799" cy="1274799"/>
        </a:xfrm>
        <a:prstGeom prst="downArrow">
          <a:avLst>
            <a:gd name="adj1" fmla="val 55000"/>
            <a:gd name="adj2" fmla="val 45000"/>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876078" y="3661010"/>
        <a:ext cx="701139" cy="95928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582AE5-A24F-3941-B4E3-F2A9EAE667A2}">
      <dsp:nvSpPr>
        <dsp:cNvPr id="0" name=""/>
        <dsp:cNvSpPr/>
      </dsp:nvSpPr>
      <dsp:spPr>
        <a:xfrm>
          <a:off x="122506" y="2902"/>
          <a:ext cx="2783160" cy="1669896"/>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a:t>Our understanding of the assignment per the ToR, juxtaposed against the conceptual framework identified and the methodology envisaged for this work as well as lessons from international practices gleaned, our approach to the assignment would entail the </a:t>
          </a:r>
          <a:r>
            <a:rPr lang="en-US" sz="1200" b="1" kern="1200"/>
            <a:t>Input, Process and Output</a:t>
          </a:r>
          <a:r>
            <a:rPr lang="en-US" sz="1200" kern="1200"/>
            <a:t> syndications. </a:t>
          </a:r>
        </a:p>
      </dsp:txBody>
      <dsp:txXfrm>
        <a:off x="122506" y="2902"/>
        <a:ext cx="2783160" cy="1669896"/>
      </dsp:txXfrm>
    </dsp:sp>
    <dsp:sp modelId="{27AB6965-44B2-4E4D-B2BB-82DBCB2112FA}">
      <dsp:nvSpPr>
        <dsp:cNvPr id="0" name=""/>
        <dsp:cNvSpPr/>
      </dsp:nvSpPr>
      <dsp:spPr>
        <a:xfrm>
          <a:off x="3183983" y="2902"/>
          <a:ext cx="2783160" cy="1669896"/>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u="sng" kern="1200"/>
            <a:t>INPUT</a:t>
          </a:r>
          <a:endParaRPr lang="en-US" sz="1200" kern="1200"/>
        </a:p>
      </dsp:txBody>
      <dsp:txXfrm>
        <a:off x="3183983" y="2902"/>
        <a:ext cx="2783160" cy="1669896"/>
      </dsp:txXfrm>
    </dsp:sp>
    <dsp:sp modelId="{56599644-27BE-D04A-98CE-D270FAA4A1D3}">
      <dsp:nvSpPr>
        <dsp:cNvPr id="0" name=""/>
        <dsp:cNvSpPr/>
      </dsp:nvSpPr>
      <dsp:spPr>
        <a:xfrm>
          <a:off x="122506" y="1951114"/>
          <a:ext cx="2783160" cy="1669896"/>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kern="1200"/>
            <a:t>Establishment Data: </a:t>
          </a:r>
          <a:r>
            <a:rPr lang="en-US" sz="1200" kern="1200"/>
            <a:t>This is </a:t>
          </a:r>
          <a:r>
            <a:rPr lang="en-US" sz="1200" b="1" i="1" u="sng" kern="1200"/>
            <a:t>to capture and store information as set up data including, service scheme and service group, units and activities, organizational structure, standard position, actual position, job description, postings, key result areas and the required logistical resources of the position</a:t>
          </a:r>
          <a:r>
            <a:rPr lang="en-US" sz="1200" kern="1200"/>
            <a:t>.</a:t>
          </a:r>
        </a:p>
      </dsp:txBody>
      <dsp:txXfrm>
        <a:off x="122506" y="1951114"/>
        <a:ext cx="2783160" cy="1669896"/>
      </dsp:txXfrm>
    </dsp:sp>
    <dsp:sp modelId="{66EAD4E7-2A25-9440-B385-0AEB21D1B57F}">
      <dsp:nvSpPr>
        <dsp:cNvPr id="0" name=""/>
        <dsp:cNvSpPr/>
      </dsp:nvSpPr>
      <dsp:spPr>
        <a:xfrm>
          <a:off x="3183983" y="1951114"/>
          <a:ext cx="2783160" cy="1669896"/>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kern="1200"/>
            <a:t>Personal Record</a:t>
          </a:r>
          <a:r>
            <a:rPr lang="en-GB" sz="1200" kern="1200"/>
            <a:t>: </a:t>
          </a:r>
          <a:r>
            <a:rPr lang="en-US" sz="1200" kern="1200"/>
            <a:t>This is </a:t>
          </a:r>
          <a:r>
            <a:rPr lang="en-US" sz="1200" b="1" i="1" u="sng" kern="1200"/>
            <a:t>to capture and store basic biodata of staff including, name, personal and family particulars, language proficiency, academic qualifications, date of birth, department, and work experience prior to joining the service and awards received.</a:t>
          </a:r>
          <a:endParaRPr lang="en-US" sz="1200" kern="1200"/>
        </a:p>
      </dsp:txBody>
      <dsp:txXfrm>
        <a:off x="3183983" y="1951114"/>
        <a:ext cx="2783160" cy="1669896"/>
      </dsp:txXfrm>
    </dsp:sp>
    <dsp:sp modelId="{88A4B255-C068-AC40-A647-EF1BEAACE23E}">
      <dsp:nvSpPr>
        <dsp:cNvPr id="0" name=""/>
        <dsp:cNvSpPr/>
      </dsp:nvSpPr>
      <dsp:spPr>
        <a:xfrm>
          <a:off x="1653244" y="3899326"/>
          <a:ext cx="2783160" cy="1669896"/>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kern="1200"/>
            <a:t>Separation Module</a:t>
          </a:r>
          <a:r>
            <a:rPr lang="en-GB" sz="1200" kern="1200"/>
            <a:t>: </a:t>
          </a:r>
          <a:r>
            <a:rPr lang="en-US" sz="1200" kern="1200"/>
            <a:t>This module provides a comprehensive process </a:t>
          </a:r>
          <a:r>
            <a:rPr lang="en-US" sz="1200" b="1" i="1" u="sng" kern="1200"/>
            <a:t>to manage the exit of officers from the service through compulsory retirement, early retirement, resignation, death, dismissal, and so on. It also enables officers to prepare task handover notes and exit interviews before leaving the service</a:t>
          </a:r>
          <a:r>
            <a:rPr lang="en-US" sz="1200" kern="1200"/>
            <a:t>.</a:t>
          </a:r>
        </a:p>
      </dsp:txBody>
      <dsp:txXfrm>
        <a:off x="1653244" y="3899326"/>
        <a:ext cx="2783160" cy="16698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A1D036-FD0F-E94E-B067-74D33620E48B}">
      <dsp:nvSpPr>
        <dsp:cNvPr id="0" name=""/>
        <dsp:cNvSpPr/>
      </dsp:nvSpPr>
      <dsp:spPr>
        <a:xfrm>
          <a:off x="0" y="67070"/>
          <a:ext cx="6971070" cy="55615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Interactions to shape work and gain deeper understanding</a:t>
          </a:r>
        </a:p>
      </dsp:txBody>
      <dsp:txXfrm>
        <a:off x="27149" y="94219"/>
        <a:ext cx="6916772" cy="501854"/>
      </dsp:txXfrm>
    </dsp:sp>
    <dsp:sp modelId="{650F8270-4367-1F4E-9391-2C19E783F085}">
      <dsp:nvSpPr>
        <dsp:cNvPr id="0" name=""/>
        <dsp:cNvSpPr/>
      </dsp:nvSpPr>
      <dsp:spPr>
        <a:xfrm>
          <a:off x="0" y="663543"/>
          <a:ext cx="6971070" cy="556152"/>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Interactions with OHLGS Project Coordinator</a:t>
          </a:r>
        </a:p>
      </dsp:txBody>
      <dsp:txXfrm>
        <a:off x="27149" y="690692"/>
        <a:ext cx="6916772" cy="501854"/>
      </dsp:txXfrm>
    </dsp:sp>
    <dsp:sp modelId="{A49D0F44-838E-9F4D-B3FC-0A6C78B756F0}">
      <dsp:nvSpPr>
        <dsp:cNvPr id="0" name=""/>
        <dsp:cNvSpPr/>
      </dsp:nvSpPr>
      <dsp:spPr>
        <a:xfrm>
          <a:off x="0" y="1260015"/>
          <a:ext cx="6971070" cy="556152"/>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Submission of inception report</a:t>
          </a:r>
        </a:p>
      </dsp:txBody>
      <dsp:txXfrm>
        <a:off x="27149" y="1287164"/>
        <a:ext cx="6916772" cy="501854"/>
      </dsp:txXfrm>
    </dsp:sp>
    <dsp:sp modelId="{FE228E63-6375-BC4A-9041-BF72ABD9C428}">
      <dsp:nvSpPr>
        <dsp:cNvPr id="0" name=""/>
        <dsp:cNvSpPr/>
      </dsp:nvSpPr>
      <dsp:spPr>
        <a:xfrm>
          <a:off x="0" y="1856487"/>
          <a:ext cx="6971070" cy="556152"/>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Requirements gathering</a:t>
          </a:r>
        </a:p>
      </dsp:txBody>
      <dsp:txXfrm>
        <a:off x="27149" y="1883636"/>
        <a:ext cx="6916772" cy="501854"/>
      </dsp:txXfrm>
    </dsp:sp>
    <dsp:sp modelId="{A64177D1-0888-6545-98CD-DD11BF2B8CF9}">
      <dsp:nvSpPr>
        <dsp:cNvPr id="0" name=""/>
        <dsp:cNvSpPr/>
      </dsp:nvSpPr>
      <dsp:spPr>
        <a:xfrm>
          <a:off x="0" y="2412639"/>
          <a:ext cx="6971070" cy="1101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1331" tIns="20320" rIns="113792" bIns="20320" numCol="1" spcCol="1270" anchor="t" anchorCtr="0">
          <a:noAutofit/>
        </a:bodyPr>
        <a:lstStyle/>
        <a:p>
          <a:pPr marL="171450" lvl="1" indent="-171450" algn="l" defTabSz="711200">
            <a:lnSpc>
              <a:spcPct val="90000"/>
            </a:lnSpc>
            <a:spcBef>
              <a:spcPct val="0"/>
            </a:spcBef>
            <a:spcAft>
              <a:spcPct val="20000"/>
            </a:spcAft>
            <a:buChar char="•"/>
          </a:pPr>
          <a:r>
            <a:rPr lang="en-US" sz="1600" kern="1200" dirty="0"/>
            <a:t>Sample personnel data forms</a:t>
          </a:r>
        </a:p>
        <a:p>
          <a:pPr marL="171450" lvl="1" indent="-171450" algn="l" defTabSz="711200">
            <a:lnSpc>
              <a:spcPct val="90000"/>
            </a:lnSpc>
            <a:spcBef>
              <a:spcPct val="0"/>
            </a:spcBef>
            <a:spcAft>
              <a:spcPct val="20000"/>
            </a:spcAft>
            <a:buChar char="•"/>
          </a:pPr>
          <a:r>
            <a:rPr lang="en-US" sz="1600" kern="1200" dirty="0"/>
            <a:t>Conditions of service document</a:t>
          </a:r>
        </a:p>
        <a:p>
          <a:pPr marL="171450" lvl="1" indent="-171450" algn="l" defTabSz="711200">
            <a:lnSpc>
              <a:spcPct val="90000"/>
            </a:lnSpc>
            <a:spcBef>
              <a:spcPct val="0"/>
            </a:spcBef>
            <a:spcAft>
              <a:spcPct val="20000"/>
            </a:spcAft>
            <a:buChar char="•"/>
          </a:pPr>
          <a:r>
            <a:rPr lang="en-US" sz="1600" kern="1200" dirty="0"/>
            <a:t>Sample leave request and approval form</a:t>
          </a:r>
        </a:p>
        <a:p>
          <a:pPr marL="171450" lvl="1" indent="-171450" algn="l" defTabSz="711200">
            <a:lnSpc>
              <a:spcPct val="90000"/>
            </a:lnSpc>
            <a:spcBef>
              <a:spcPct val="0"/>
            </a:spcBef>
            <a:spcAft>
              <a:spcPct val="20000"/>
            </a:spcAft>
            <a:buChar char="•"/>
          </a:pPr>
          <a:r>
            <a:rPr lang="en-US" sz="1600" kern="1200" dirty="0"/>
            <a:t>Sample posting form</a:t>
          </a:r>
        </a:p>
      </dsp:txBody>
      <dsp:txXfrm>
        <a:off x="0" y="2412639"/>
        <a:ext cx="6971070" cy="1101240"/>
      </dsp:txXfrm>
    </dsp:sp>
    <dsp:sp modelId="{4EDEE52E-EC9F-0840-ADC8-89926C34C7C1}">
      <dsp:nvSpPr>
        <dsp:cNvPr id="0" name=""/>
        <dsp:cNvSpPr/>
      </dsp:nvSpPr>
      <dsp:spPr>
        <a:xfrm>
          <a:off x="0" y="3513879"/>
          <a:ext cx="6971070" cy="556152"/>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Discussion  and Partial Demonstration of software to </a:t>
          </a:r>
        </a:p>
      </dsp:txBody>
      <dsp:txXfrm>
        <a:off x="27149" y="3541028"/>
        <a:ext cx="6916772" cy="501854"/>
      </dsp:txXfrm>
    </dsp:sp>
    <dsp:sp modelId="{4D8F2499-323D-9B41-A47E-A4D84BDA74D8}">
      <dsp:nvSpPr>
        <dsp:cNvPr id="0" name=""/>
        <dsp:cNvSpPr/>
      </dsp:nvSpPr>
      <dsp:spPr>
        <a:xfrm>
          <a:off x="0" y="4070031"/>
          <a:ext cx="6971070" cy="1101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1331" tIns="20320" rIns="113792" bIns="20320" numCol="1" spcCol="1270" anchor="t" anchorCtr="0">
          <a:noAutofit/>
        </a:bodyPr>
        <a:lstStyle/>
        <a:p>
          <a:pPr marL="171450" lvl="1" indent="-171450" algn="l" defTabSz="711200">
            <a:lnSpc>
              <a:spcPct val="90000"/>
            </a:lnSpc>
            <a:spcBef>
              <a:spcPct val="0"/>
            </a:spcBef>
            <a:spcAft>
              <a:spcPct val="20000"/>
            </a:spcAft>
            <a:buChar char="•"/>
          </a:pPr>
          <a:r>
            <a:rPr lang="en-US" sz="1600" kern="1200" dirty="0"/>
            <a:t>Management of OHLGS</a:t>
          </a:r>
        </a:p>
        <a:p>
          <a:pPr marL="171450" lvl="1" indent="-171450" algn="l" defTabSz="711200">
            <a:lnSpc>
              <a:spcPct val="90000"/>
            </a:lnSpc>
            <a:spcBef>
              <a:spcPct val="0"/>
            </a:spcBef>
            <a:spcAft>
              <a:spcPct val="20000"/>
            </a:spcAft>
            <a:buChar char="•"/>
          </a:pPr>
          <a:r>
            <a:rPr lang="en-US" sz="1600" kern="1200" dirty="0"/>
            <a:t>IMCC and Decentralization Steering Committee</a:t>
          </a:r>
        </a:p>
        <a:p>
          <a:pPr marL="171450" lvl="1" indent="-171450" algn="l" defTabSz="711200">
            <a:lnSpc>
              <a:spcPct val="90000"/>
            </a:lnSpc>
            <a:spcBef>
              <a:spcPct val="0"/>
            </a:spcBef>
            <a:spcAft>
              <a:spcPct val="20000"/>
            </a:spcAft>
            <a:buChar char="•"/>
          </a:pPr>
          <a:r>
            <a:rPr lang="en-US" sz="1600" kern="1200" dirty="0"/>
            <a:t>Presentation to selected HR and IT staff from the regions concluded</a:t>
          </a:r>
        </a:p>
        <a:p>
          <a:pPr marL="171450" lvl="1" indent="-171450" algn="l" defTabSz="711200">
            <a:lnSpc>
              <a:spcPct val="90000"/>
            </a:lnSpc>
            <a:spcBef>
              <a:spcPct val="0"/>
            </a:spcBef>
            <a:spcAft>
              <a:spcPct val="20000"/>
            </a:spcAft>
            <a:buChar char="•"/>
          </a:pPr>
          <a:r>
            <a:rPr lang="en-US" sz="1600" kern="1200" dirty="0"/>
            <a:t>Presentation made to joint OHLGS management and IMCC</a:t>
          </a:r>
        </a:p>
      </dsp:txBody>
      <dsp:txXfrm>
        <a:off x="0" y="4070031"/>
        <a:ext cx="6971070" cy="1101240"/>
      </dsp:txXfrm>
    </dsp:sp>
    <dsp:sp modelId="{235D07EB-DBA0-6D47-871C-BDF4E21AA8AD}">
      <dsp:nvSpPr>
        <dsp:cNvPr id="0" name=""/>
        <dsp:cNvSpPr/>
      </dsp:nvSpPr>
      <dsp:spPr>
        <a:xfrm>
          <a:off x="0" y="5171271"/>
          <a:ext cx="6971070" cy="55615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Software design completed and ready for installation – April, 2018</a:t>
          </a:r>
        </a:p>
      </dsp:txBody>
      <dsp:txXfrm>
        <a:off x="27149" y="5198420"/>
        <a:ext cx="6916772" cy="501854"/>
      </dsp:txXfrm>
    </dsp:sp>
    <dsp:sp modelId="{358DF860-A10E-A947-9E7C-76B8E5014448}">
      <dsp:nvSpPr>
        <dsp:cNvPr id="0" name=""/>
        <dsp:cNvSpPr/>
      </dsp:nvSpPr>
      <dsp:spPr>
        <a:xfrm>
          <a:off x="0" y="5767743"/>
          <a:ext cx="6971070" cy="556152"/>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Awaiting Approval of proposal for Training of Head Office staff, MMDCDs, HR, IT staff on the use of the software</a:t>
          </a:r>
        </a:p>
      </dsp:txBody>
      <dsp:txXfrm>
        <a:off x="27149" y="5794892"/>
        <a:ext cx="6916772" cy="50185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E5863-EB26-0341-AA66-E4582849DDC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21C5B1E-37F8-FB4C-A46F-FB75AB858B4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8C69300-3BB8-334F-8EA4-63171CFF0BAF}"/>
              </a:ext>
            </a:extLst>
          </p:cNvPr>
          <p:cNvSpPr>
            <a:spLocks noGrp="1"/>
          </p:cNvSpPr>
          <p:nvPr>
            <p:ph type="dt" sz="half" idx="10"/>
          </p:nvPr>
        </p:nvSpPr>
        <p:spPr/>
        <p:txBody>
          <a:bodyPr/>
          <a:lstStyle/>
          <a:p>
            <a:fld id="{50A9E261-7B53-BA47-947F-EEE3441E58A2}" type="datetimeFigureOut">
              <a:rPr lang="en-US" smtClean="0"/>
              <a:t>5/13/19</a:t>
            </a:fld>
            <a:endParaRPr lang="en-US"/>
          </a:p>
        </p:txBody>
      </p:sp>
      <p:sp>
        <p:nvSpPr>
          <p:cNvPr id="5" name="Footer Placeholder 4">
            <a:extLst>
              <a:ext uri="{FF2B5EF4-FFF2-40B4-BE49-F238E27FC236}">
                <a16:creationId xmlns:a16="http://schemas.microsoft.com/office/drawing/2014/main" id="{62FE73C8-3940-E342-A677-5842D43D966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EAC2A7-22F7-6141-9408-AA8EE3B9B7D3}"/>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4855162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4AF20-A7E0-0448-9228-CDB14F98659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6AEE2C9-4CDA-2641-B6CD-9056063DAD5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E0FFDAD-0843-B34D-A633-7A885B6275B7}"/>
              </a:ext>
            </a:extLst>
          </p:cNvPr>
          <p:cNvSpPr>
            <a:spLocks noGrp="1"/>
          </p:cNvSpPr>
          <p:nvPr>
            <p:ph type="dt" sz="half" idx="10"/>
          </p:nvPr>
        </p:nvSpPr>
        <p:spPr/>
        <p:txBody>
          <a:bodyPr/>
          <a:lstStyle/>
          <a:p>
            <a:fld id="{50A9E261-7B53-BA47-947F-EEE3441E58A2}" type="datetimeFigureOut">
              <a:rPr lang="en-US" smtClean="0"/>
              <a:t>5/13/19</a:t>
            </a:fld>
            <a:endParaRPr lang="en-US"/>
          </a:p>
        </p:txBody>
      </p:sp>
      <p:sp>
        <p:nvSpPr>
          <p:cNvPr id="5" name="Footer Placeholder 4">
            <a:extLst>
              <a:ext uri="{FF2B5EF4-FFF2-40B4-BE49-F238E27FC236}">
                <a16:creationId xmlns:a16="http://schemas.microsoft.com/office/drawing/2014/main" id="{2EB35178-9C83-574E-8A9F-90CDB24A9B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9CDC44-2B01-B343-8BDC-96766DDC4692}"/>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1947799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659F1-8101-4B41-B405-11A8AEFAA88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7DB8F2F-399F-854F-9B8A-6F388E3EDD7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6D700D6-5F37-B14E-876A-55EEF5FCCA93}"/>
              </a:ext>
            </a:extLst>
          </p:cNvPr>
          <p:cNvSpPr>
            <a:spLocks noGrp="1"/>
          </p:cNvSpPr>
          <p:nvPr>
            <p:ph type="dt" sz="half" idx="10"/>
          </p:nvPr>
        </p:nvSpPr>
        <p:spPr/>
        <p:txBody>
          <a:bodyPr/>
          <a:lstStyle/>
          <a:p>
            <a:fld id="{50A9E261-7B53-BA47-947F-EEE3441E58A2}" type="datetimeFigureOut">
              <a:rPr lang="en-US" smtClean="0"/>
              <a:t>5/13/19</a:t>
            </a:fld>
            <a:endParaRPr lang="en-US"/>
          </a:p>
        </p:txBody>
      </p:sp>
      <p:sp>
        <p:nvSpPr>
          <p:cNvPr id="5" name="Footer Placeholder 4">
            <a:extLst>
              <a:ext uri="{FF2B5EF4-FFF2-40B4-BE49-F238E27FC236}">
                <a16:creationId xmlns:a16="http://schemas.microsoft.com/office/drawing/2014/main" id="{6F9EAAC4-30F0-8D47-B006-7A3A016F43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F15E9B-EF94-0245-BD00-0CB1A2CC81B3}"/>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4621221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9D7E9-0D43-7B47-8E2F-6205702E4B6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7140505-A92F-A245-926C-B6C347F7BF8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3BD86B9-8939-074E-B951-CEDD6250DE3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FE32472-FCFA-114F-8355-B73ABDE8D79C}"/>
              </a:ext>
            </a:extLst>
          </p:cNvPr>
          <p:cNvSpPr>
            <a:spLocks noGrp="1"/>
          </p:cNvSpPr>
          <p:nvPr>
            <p:ph type="dt" sz="half" idx="10"/>
          </p:nvPr>
        </p:nvSpPr>
        <p:spPr/>
        <p:txBody>
          <a:bodyPr/>
          <a:lstStyle/>
          <a:p>
            <a:fld id="{50A9E261-7B53-BA47-947F-EEE3441E58A2}" type="datetimeFigureOut">
              <a:rPr lang="en-US" smtClean="0"/>
              <a:t>5/13/19</a:t>
            </a:fld>
            <a:endParaRPr lang="en-US"/>
          </a:p>
        </p:txBody>
      </p:sp>
      <p:sp>
        <p:nvSpPr>
          <p:cNvPr id="6" name="Footer Placeholder 5">
            <a:extLst>
              <a:ext uri="{FF2B5EF4-FFF2-40B4-BE49-F238E27FC236}">
                <a16:creationId xmlns:a16="http://schemas.microsoft.com/office/drawing/2014/main" id="{6B4F745C-512F-1640-9DAF-9B356DA1FEA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13F398A-8BAF-D04A-8005-8479C6DBB3EE}"/>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40881243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850C3-ABE4-0648-909C-1308356EA30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441BF25-B8B0-0648-9952-672522D235C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16280B0-53B5-C345-AC76-DF42FCE77A1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984DBBB-455B-964E-9008-11A403298C2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DFD5A5B-56CF-124F-A697-F1D9D2D90C8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F845558-372F-8644-8567-960A9AEDFD32}"/>
              </a:ext>
            </a:extLst>
          </p:cNvPr>
          <p:cNvSpPr>
            <a:spLocks noGrp="1"/>
          </p:cNvSpPr>
          <p:nvPr>
            <p:ph type="dt" sz="half" idx="10"/>
          </p:nvPr>
        </p:nvSpPr>
        <p:spPr/>
        <p:txBody>
          <a:bodyPr/>
          <a:lstStyle/>
          <a:p>
            <a:fld id="{50A9E261-7B53-BA47-947F-EEE3441E58A2}" type="datetimeFigureOut">
              <a:rPr lang="en-US" smtClean="0"/>
              <a:t>5/13/19</a:t>
            </a:fld>
            <a:endParaRPr lang="en-US"/>
          </a:p>
        </p:txBody>
      </p:sp>
      <p:sp>
        <p:nvSpPr>
          <p:cNvPr id="8" name="Footer Placeholder 7">
            <a:extLst>
              <a:ext uri="{FF2B5EF4-FFF2-40B4-BE49-F238E27FC236}">
                <a16:creationId xmlns:a16="http://schemas.microsoft.com/office/drawing/2014/main" id="{B231C8A8-DBC5-B34F-8691-87804CA539E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B11819D-1491-C941-8DBE-95A8F2147F78}"/>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25491307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D476A-C252-EB43-8D3E-022F4CE738E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F3FE31E-8382-FE49-B34A-5D3472D8D466}"/>
              </a:ext>
            </a:extLst>
          </p:cNvPr>
          <p:cNvSpPr>
            <a:spLocks noGrp="1"/>
          </p:cNvSpPr>
          <p:nvPr>
            <p:ph type="dt" sz="half" idx="10"/>
          </p:nvPr>
        </p:nvSpPr>
        <p:spPr/>
        <p:txBody>
          <a:bodyPr/>
          <a:lstStyle/>
          <a:p>
            <a:fld id="{50A9E261-7B53-BA47-947F-EEE3441E58A2}" type="datetimeFigureOut">
              <a:rPr lang="en-US" smtClean="0"/>
              <a:t>5/13/19</a:t>
            </a:fld>
            <a:endParaRPr lang="en-US"/>
          </a:p>
        </p:txBody>
      </p:sp>
      <p:sp>
        <p:nvSpPr>
          <p:cNvPr id="4" name="Footer Placeholder 3">
            <a:extLst>
              <a:ext uri="{FF2B5EF4-FFF2-40B4-BE49-F238E27FC236}">
                <a16:creationId xmlns:a16="http://schemas.microsoft.com/office/drawing/2014/main" id="{DBFE1525-68CB-0C47-A938-EB49D74BE74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E2E7E39-CDA1-4C4A-A87E-442BA10C693E}"/>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20996865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FD2BC2E-9B13-4445-9D7E-A6D7212F9A42}"/>
              </a:ext>
            </a:extLst>
          </p:cNvPr>
          <p:cNvSpPr>
            <a:spLocks noGrp="1"/>
          </p:cNvSpPr>
          <p:nvPr>
            <p:ph type="dt" sz="half" idx="10"/>
          </p:nvPr>
        </p:nvSpPr>
        <p:spPr/>
        <p:txBody>
          <a:bodyPr/>
          <a:lstStyle/>
          <a:p>
            <a:fld id="{50A9E261-7B53-BA47-947F-EEE3441E58A2}" type="datetimeFigureOut">
              <a:rPr lang="en-US" smtClean="0"/>
              <a:t>5/13/19</a:t>
            </a:fld>
            <a:endParaRPr lang="en-US"/>
          </a:p>
        </p:txBody>
      </p:sp>
      <p:sp>
        <p:nvSpPr>
          <p:cNvPr id="3" name="Footer Placeholder 2">
            <a:extLst>
              <a:ext uri="{FF2B5EF4-FFF2-40B4-BE49-F238E27FC236}">
                <a16:creationId xmlns:a16="http://schemas.microsoft.com/office/drawing/2014/main" id="{1ABBDF81-23EA-2F43-A41A-14B5A2360BC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D9330A6-A1D3-904D-A114-8CDD9FCF7753}"/>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742272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A99CB-616D-DB4C-9BBB-B4DAF32644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552815C-24F2-2742-91A6-EDF3DBF2250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A0A3084-74EC-D740-AD87-12BA8E98C7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4425EBB-965F-264B-BC3A-782FD1CFD976}"/>
              </a:ext>
            </a:extLst>
          </p:cNvPr>
          <p:cNvSpPr>
            <a:spLocks noGrp="1"/>
          </p:cNvSpPr>
          <p:nvPr>
            <p:ph type="dt" sz="half" idx="10"/>
          </p:nvPr>
        </p:nvSpPr>
        <p:spPr/>
        <p:txBody>
          <a:bodyPr/>
          <a:lstStyle/>
          <a:p>
            <a:fld id="{50A9E261-7B53-BA47-947F-EEE3441E58A2}" type="datetimeFigureOut">
              <a:rPr lang="en-US" smtClean="0"/>
              <a:t>5/13/19</a:t>
            </a:fld>
            <a:endParaRPr lang="en-US"/>
          </a:p>
        </p:txBody>
      </p:sp>
      <p:sp>
        <p:nvSpPr>
          <p:cNvPr id="6" name="Footer Placeholder 5">
            <a:extLst>
              <a:ext uri="{FF2B5EF4-FFF2-40B4-BE49-F238E27FC236}">
                <a16:creationId xmlns:a16="http://schemas.microsoft.com/office/drawing/2014/main" id="{065278F4-FF25-3D46-9210-CEEE4AA2E5F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239C325-5103-7844-858A-8B6467543D28}"/>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29553616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86DF0-6472-2648-8377-141CBA3CA64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874A161-F552-2A44-BCE1-CB6E3864E9F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882EA8B-1DC4-0A45-81C1-2503634AA7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9DC1116-DA13-1243-B5DD-E2BF5B3BFF38}"/>
              </a:ext>
            </a:extLst>
          </p:cNvPr>
          <p:cNvSpPr>
            <a:spLocks noGrp="1"/>
          </p:cNvSpPr>
          <p:nvPr>
            <p:ph type="dt" sz="half" idx="10"/>
          </p:nvPr>
        </p:nvSpPr>
        <p:spPr/>
        <p:txBody>
          <a:bodyPr/>
          <a:lstStyle/>
          <a:p>
            <a:fld id="{50A9E261-7B53-BA47-947F-EEE3441E58A2}" type="datetimeFigureOut">
              <a:rPr lang="en-US" smtClean="0"/>
              <a:t>5/13/19</a:t>
            </a:fld>
            <a:endParaRPr lang="en-US"/>
          </a:p>
        </p:txBody>
      </p:sp>
      <p:sp>
        <p:nvSpPr>
          <p:cNvPr id="6" name="Footer Placeholder 5">
            <a:extLst>
              <a:ext uri="{FF2B5EF4-FFF2-40B4-BE49-F238E27FC236}">
                <a16:creationId xmlns:a16="http://schemas.microsoft.com/office/drawing/2014/main" id="{C0540C85-58D9-9A44-80DE-A1B5A7A263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475709-56D9-0241-9D3C-D990D748D21D}"/>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1314606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B4758-28AF-8F43-BB96-468F8771659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4710A98-7131-AA49-9DC5-78671234F84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8EC5A4-297F-8546-9821-F9121DF603ED}"/>
              </a:ext>
            </a:extLst>
          </p:cNvPr>
          <p:cNvSpPr>
            <a:spLocks noGrp="1"/>
          </p:cNvSpPr>
          <p:nvPr>
            <p:ph type="dt" sz="half" idx="10"/>
          </p:nvPr>
        </p:nvSpPr>
        <p:spPr/>
        <p:txBody>
          <a:bodyPr/>
          <a:lstStyle/>
          <a:p>
            <a:fld id="{50A9E261-7B53-BA47-947F-EEE3441E58A2}" type="datetimeFigureOut">
              <a:rPr lang="en-US" smtClean="0"/>
              <a:t>5/13/19</a:t>
            </a:fld>
            <a:endParaRPr lang="en-US"/>
          </a:p>
        </p:txBody>
      </p:sp>
      <p:sp>
        <p:nvSpPr>
          <p:cNvPr id="5" name="Footer Placeholder 4">
            <a:extLst>
              <a:ext uri="{FF2B5EF4-FFF2-40B4-BE49-F238E27FC236}">
                <a16:creationId xmlns:a16="http://schemas.microsoft.com/office/drawing/2014/main" id="{3FD00902-29EB-E24F-BD45-C66CFEDB8C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525ABC-3A90-514F-A505-5D09E0530A6C}"/>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36906127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1355ED-B944-F141-8B1D-8407E60FA4D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8484346-72A2-854E-B47A-8DB3E6954E9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832E970-ADBD-AF45-B336-B250CFE0D37B}"/>
              </a:ext>
            </a:extLst>
          </p:cNvPr>
          <p:cNvSpPr>
            <a:spLocks noGrp="1"/>
          </p:cNvSpPr>
          <p:nvPr>
            <p:ph type="dt" sz="half" idx="10"/>
          </p:nvPr>
        </p:nvSpPr>
        <p:spPr/>
        <p:txBody>
          <a:bodyPr/>
          <a:lstStyle/>
          <a:p>
            <a:fld id="{50A9E261-7B53-BA47-947F-EEE3441E58A2}" type="datetimeFigureOut">
              <a:rPr lang="en-US" smtClean="0"/>
              <a:t>5/13/19</a:t>
            </a:fld>
            <a:endParaRPr lang="en-US"/>
          </a:p>
        </p:txBody>
      </p:sp>
      <p:sp>
        <p:nvSpPr>
          <p:cNvPr id="5" name="Footer Placeholder 4">
            <a:extLst>
              <a:ext uri="{FF2B5EF4-FFF2-40B4-BE49-F238E27FC236}">
                <a16:creationId xmlns:a16="http://schemas.microsoft.com/office/drawing/2014/main" id="{7C9647A3-739B-424F-A69F-16EF849967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902669-4AA6-4F4B-9584-B645C585D711}"/>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2605802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569A288-CF99-A549-8F52-B3B020594BA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BF413B9-DEFA-0948-A941-B042F893783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D83629-5B75-EE47-8B61-74EF39843EF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A9E261-7B53-BA47-947F-EEE3441E58A2}" type="datetimeFigureOut">
              <a:rPr lang="en-US" smtClean="0"/>
              <a:t>5/13/19</a:t>
            </a:fld>
            <a:endParaRPr lang="en-US"/>
          </a:p>
        </p:txBody>
      </p:sp>
      <p:sp>
        <p:nvSpPr>
          <p:cNvPr id="5" name="Footer Placeholder 4">
            <a:extLst>
              <a:ext uri="{FF2B5EF4-FFF2-40B4-BE49-F238E27FC236}">
                <a16:creationId xmlns:a16="http://schemas.microsoft.com/office/drawing/2014/main" id="{D058FF6F-F433-AB49-837C-FD3E14B0EF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682EBBB-0FEB-4340-9B16-B1882048A6E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F65EAA-121F-B849-B8CC-6C88CF38FA4F}" type="slidenum">
              <a:rPr lang="en-US" smtClean="0"/>
              <a:t>‹#›</a:t>
            </a:fld>
            <a:endParaRPr lang="en-US"/>
          </a:p>
        </p:txBody>
      </p:sp>
    </p:spTree>
    <p:extLst>
      <p:ext uri="{BB962C8B-B14F-4D97-AF65-F5344CB8AC3E}">
        <p14:creationId xmlns:p14="http://schemas.microsoft.com/office/powerpoint/2010/main" val="14958847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facebook.com/396353300548511/photos/396354857215022/" TargetMode="External"/><Relationship Id="rId2" Type="http://schemas.openxmlformats.org/officeDocument/2006/relationships/hyperlink" Target="http://www.niewtree.com/" TargetMode="Externa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5.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3" name="Rectangle: Top Corners Rounded 139">
            <a:extLst>
              <a:ext uri="{FF2B5EF4-FFF2-40B4-BE49-F238E27FC236}">
                <a16:creationId xmlns:a16="http://schemas.microsoft.com/office/drawing/2014/main" id="{76E6212F-EB21-4328-8386-832840CB43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29466" y="996722"/>
            <a:ext cx="5923488" cy="4864556"/>
          </a:xfrm>
          <a:prstGeom prst="round2SameRect">
            <a:avLst>
              <a:gd name="adj1" fmla="val 3762"/>
              <a:gd name="adj2" fmla="val 0"/>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7DBE9C8-E33F-7242-BA88-CEEFA99FF273}"/>
              </a:ext>
            </a:extLst>
          </p:cNvPr>
          <p:cNvSpPr>
            <a:spLocks noGrp="1"/>
          </p:cNvSpPr>
          <p:nvPr>
            <p:ph type="ctrTitle"/>
          </p:nvPr>
        </p:nvSpPr>
        <p:spPr>
          <a:xfrm>
            <a:off x="379940" y="1122363"/>
            <a:ext cx="4346088" cy="3249386"/>
          </a:xfrm>
        </p:spPr>
        <p:txBody>
          <a:bodyPr anchor="ctr">
            <a:normAutofit fontScale="90000"/>
          </a:bodyPr>
          <a:lstStyle/>
          <a:p>
            <a:br>
              <a:rPr lang="en-US" sz="1400" b="1" dirty="0">
                <a:solidFill>
                  <a:srgbClr val="FFFFFF"/>
                </a:solidFill>
              </a:rPr>
            </a:br>
            <a:br>
              <a:rPr lang="en-US" sz="1400" b="1" dirty="0">
                <a:solidFill>
                  <a:srgbClr val="FFFFFF"/>
                </a:solidFill>
              </a:rPr>
            </a:br>
            <a:br>
              <a:rPr lang="en-US" sz="1400" b="1" dirty="0">
                <a:solidFill>
                  <a:srgbClr val="FFFFFF"/>
                </a:solidFill>
              </a:rPr>
            </a:br>
            <a:br>
              <a:rPr lang="en-US" sz="1400" b="1" dirty="0">
                <a:solidFill>
                  <a:srgbClr val="FFFFFF"/>
                </a:solidFill>
              </a:rPr>
            </a:br>
            <a:br>
              <a:rPr lang="en-US" sz="1400" b="1" dirty="0">
                <a:solidFill>
                  <a:srgbClr val="FFFFFF"/>
                </a:solidFill>
              </a:rPr>
            </a:br>
            <a:br>
              <a:rPr lang="en-US" sz="1400" b="1" dirty="0">
                <a:solidFill>
                  <a:srgbClr val="FFFFFF"/>
                </a:solidFill>
              </a:rPr>
            </a:br>
            <a:br>
              <a:rPr lang="en-US" sz="2200" b="1" dirty="0">
                <a:solidFill>
                  <a:srgbClr val="FFFFFF"/>
                </a:solidFill>
              </a:rPr>
            </a:br>
            <a:r>
              <a:rPr lang="en-US" sz="2200" b="1" dirty="0">
                <a:solidFill>
                  <a:srgbClr val="FFFFFF"/>
                </a:solidFill>
              </a:rPr>
              <a:t>Online HR Software Application </a:t>
            </a:r>
            <a:br>
              <a:rPr lang="en-US" sz="2200" b="1" dirty="0">
                <a:solidFill>
                  <a:srgbClr val="FFFFFF"/>
                </a:solidFill>
              </a:rPr>
            </a:br>
            <a:r>
              <a:rPr lang="en-US" sz="2200" b="1" dirty="0">
                <a:solidFill>
                  <a:srgbClr val="FFFFFF"/>
                </a:solidFill>
              </a:rPr>
              <a:t>for </a:t>
            </a:r>
            <a:br>
              <a:rPr lang="en-US" sz="2200" b="1" dirty="0">
                <a:solidFill>
                  <a:srgbClr val="FFFFFF"/>
                </a:solidFill>
              </a:rPr>
            </a:br>
            <a:r>
              <a:rPr lang="en-US" sz="2200" b="1" dirty="0">
                <a:solidFill>
                  <a:srgbClr val="FFFFFF"/>
                </a:solidFill>
              </a:rPr>
              <a:t>Office of the Head of Local Government Service (OHLGS)</a:t>
            </a:r>
            <a:br>
              <a:rPr lang="en-US" sz="2200" b="1" dirty="0">
                <a:solidFill>
                  <a:srgbClr val="FFFFFF"/>
                </a:solidFill>
              </a:rPr>
            </a:br>
            <a:br>
              <a:rPr lang="en-US" sz="2200" b="1" dirty="0">
                <a:solidFill>
                  <a:srgbClr val="FFFFFF"/>
                </a:solidFill>
              </a:rPr>
            </a:br>
            <a:r>
              <a:rPr lang="en-US" sz="2200" b="1" dirty="0">
                <a:solidFill>
                  <a:srgbClr val="FFFFFF"/>
                </a:solidFill>
              </a:rPr>
              <a:t>For Human Resource Managers of the</a:t>
            </a:r>
            <a:br>
              <a:rPr lang="en-US" sz="2200" b="1" dirty="0">
                <a:solidFill>
                  <a:srgbClr val="FFFFFF"/>
                </a:solidFill>
              </a:rPr>
            </a:br>
            <a:r>
              <a:rPr lang="en-US" sz="2200" b="1" dirty="0">
                <a:solidFill>
                  <a:srgbClr val="FFFFFF"/>
                </a:solidFill>
              </a:rPr>
              <a:t>Local Government Service</a:t>
            </a:r>
            <a:br>
              <a:rPr lang="en-US" sz="1400" dirty="0">
                <a:solidFill>
                  <a:srgbClr val="FFFFFF"/>
                </a:solidFill>
              </a:rPr>
            </a:br>
            <a:br>
              <a:rPr lang="en-US" sz="1400" dirty="0">
                <a:solidFill>
                  <a:srgbClr val="FFFFFF"/>
                </a:solidFill>
              </a:rPr>
            </a:br>
            <a:br>
              <a:rPr lang="en-US" sz="1400" dirty="0">
                <a:solidFill>
                  <a:srgbClr val="FFFFFF"/>
                </a:solidFill>
              </a:rPr>
            </a:br>
            <a:br>
              <a:rPr lang="en-US" sz="1400" dirty="0">
                <a:solidFill>
                  <a:srgbClr val="FFFFFF"/>
                </a:solidFill>
              </a:rPr>
            </a:br>
            <a:br>
              <a:rPr lang="en-US" sz="1400" dirty="0">
                <a:solidFill>
                  <a:srgbClr val="FFFFFF"/>
                </a:solidFill>
              </a:rPr>
            </a:br>
            <a:endParaRPr lang="en-US" sz="1400" dirty="0">
              <a:solidFill>
                <a:srgbClr val="FFFFFF"/>
              </a:solidFill>
            </a:endParaRPr>
          </a:p>
        </p:txBody>
      </p:sp>
      <p:sp>
        <p:nvSpPr>
          <p:cNvPr id="3" name="Subtitle 2">
            <a:extLst>
              <a:ext uri="{FF2B5EF4-FFF2-40B4-BE49-F238E27FC236}">
                <a16:creationId xmlns:a16="http://schemas.microsoft.com/office/drawing/2014/main" id="{09283639-D209-D547-9D6F-73B2D78A09A8}"/>
              </a:ext>
            </a:extLst>
          </p:cNvPr>
          <p:cNvSpPr>
            <a:spLocks noGrp="1"/>
          </p:cNvSpPr>
          <p:nvPr>
            <p:ph type="subTitle" idx="1"/>
          </p:nvPr>
        </p:nvSpPr>
        <p:spPr>
          <a:xfrm>
            <a:off x="89452" y="4611760"/>
            <a:ext cx="4552121" cy="1484231"/>
          </a:xfrm>
        </p:spPr>
        <p:txBody>
          <a:bodyPr>
            <a:normAutofit fontScale="92500" lnSpcReduction="10000"/>
          </a:bodyPr>
          <a:lstStyle/>
          <a:p>
            <a:r>
              <a:rPr lang="en-US" sz="1400" dirty="0">
                <a:solidFill>
                  <a:srgbClr val="FFFFFF"/>
                </a:solidFill>
              </a:rPr>
              <a:t>Bernard A. Arthur (MGIP)</a:t>
            </a:r>
          </a:p>
          <a:p>
            <a:r>
              <a:rPr lang="en-US" sz="1400" dirty="0">
                <a:solidFill>
                  <a:srgbClr val="FFFFFF"/>
                </a:solidFill>
              </a:rPr>
              <a:t>C.E.O </a:t>
            </a:r>
          </a:p>
          <a:p>
            <a:r>
              <a:rPr lang="en-US" sz="1400" dirty="0">
                <a:solidFill>
                  <a:srgbClr val="FFFFFF"/>
                </a:solidFill>
              </a:rPr>
              <a:t>NIEWTREE GH.LTD</a:t>
            </a:r>
          </a:p>
          <a:p>
            <a:r>
              <a:rPr lang="en-US" sz="1400" dirty="0" err="1">
                <a:solidFill>
                  <a:srgbClr val="FFFFFF"/>
                </a:solidFill>
              </a:rPr>
              <a:t>barthur@niewtree.com</a:t>
            </a:r>
            <a:endParaRPr lang="en-US" sz="1400" dirty="0">
              <a:solidFill>
                <a:srgbClr val="FFFFFF"/>
              </a:solidFill>
            </a:endParaRPr>
          </a:p>
          <a:p>
            <a:r>
              <a:rPr lang="en-US" sz="1400" dirty="0">
                <a:solidFill>
                  <a:srgbClr val="FFFFFF"/>
                </a:solidFill>
                <a:hlinkClick r:id="rId2"/>
              </a:rPr>
              <a:t>www.niewtree.com</a:t>
            </a:r>
            <a:endParaRPr lang="en-US" sz="1400" dirty="0">
              <a:solidFill>
                <a:srgbClr val="FFFFFF"/>
              </a:solidFill>
            </a:endParaRPr>
          </a:p>
        </p:txBody>
      </p:sp>
      <p:sp>
        <p:nvSpPr>
          <p:cNvPr id="1034" name="Rectangle: Top Corners Rounded 141">
            <a:extLst>
              <a:ext uri="{FF2B5EF4-FFF2-40B4-BE49-F238E27FC236}">
                <a16:creationId xmlns:a16="http://schemas.microsoft.com/office/drawing/2014/main" id="{9E74304E-CF2D-41E1-92CF-7FC508311B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57200" y="1050468"/>
            <a:ext cx="5609397" cy="4757058"/>
          </a:xfrm>
          <a:prstGeom prst="round2SameRect">
            <a:avLst>
              <a:gd name="adj1" fmla="val 2061"/>
              <a:gd name="adj2" fmla="val 0"/>
            </a:avLst>
          </a:prstGeom>
          <a:noFill/>
          <a:ln w="508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35" name="Round Single Corner Rectangle 24">
            <a:extLst>
              <a:ext uri="{FF2B5EF4-FFF2-40B4-BE49-F238E27FC236}">
                <a16:creationId xmlns:a16="http://schemas.microsoft.com/office/drawing/2014/main" id="{3B6BBA54-4CCF-4C90-BA8F-FBD070C8DC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5740459" y="635058"/>
            <a:ext cx="2657864" cy="2657864"/>
          </a:xfrm>
          <a:prstGeom prst="round1Rect">
            <a:avLst>
              <a:gd name="adj" fmla="val 11295"/>
            </a:avLst>
          </a:prstGeom>
          <a:solidFill>
            <a:srgbClr val="FFFFFF"/>
          </a:solidFill>
          <a:ln w="57150">
            <a:solidFill>
              <a:srgbClr val="2F5C2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26" name="Picture 2" descr="/var/folders/0k/jx0hyq_d5sx8w3q2b52hykv40000gn/T/com.microsoft.Powerpoint/WebArchiveCopyPasteTempFiles/1454788_396354857215022_8919566278911697277_n.jpg?_nc_cat=108&amp;_nc_ht=scontent.facc1-1.fna&amp;oh=01aca9099d6d4c921770472183cb50f5&amp;oe=5D6FB900">
            <a:hlinkClick r:id="rId3"/>
            <a:extLst>
              <a:ext uri="{FF2B5EF4-FFF2-40B4-BE49-F238E27FC236}">
                <a16:creationId xmlns:a16="http://schemas.microsoft.com/office/drawing/2014/main" id="{2F3EB586-907C-1846-9291-A5DD2978026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881773" y="776372"/>
            <a:ext cx="2375236" cy="2375236"/>
          </a:xfrm>
          <a:prstGeom prst="rect">
            <a:avLst/>
          </a:prstGeom>
          <a:noFill/>
          <a:extLst>
            <a:ext uri="{909E8E84-426E-40DD-AFC4-6F175D3DCCD1}">
              <a14:hiddenFill xmlns:a14="http://schemas.microsoft.com/office/drawing/2010/main">
                <a:solidFill>
                  <a:srgbClr val="FFFFFF"/>
                </a:solidFill>
              </a14:hiddenFill>
            </a:ext>
          </a:extLst>
        </p:spPr>
      </p:pic>
      <p:sp>
        <p:nvSpPr>
          <p:cNvPr id="1036" name="Round Single Corner Rectangle 22">
            <a:extLst>
              <a:ext uri="{FF2B5EF4-FFF2-40B4-BE49-F238E27FC236}">
                <a16:creationId xmlns:a16="http://schemas.microsoft.com/office/drawing/2014/main" id="{19A96DEC-BAD6-4232-A6BF-B18F0000F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46708" y="1300271"/>
            <a:ext cx="1992651" cy="1992652"/>
          </a:xfrm>
          <a:prstGeom prst="round1Rect">
            <a:avLst>
              <a:gd name="adj" fmla="val 11295"/>
            </a:avLst>
          </a:prstGeom>
          <a:solidFill>
            <a:srgbClr val="2F5C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cxnSp>
        <p:nvCxnSpPr>
          <p:cNvPr id="148" name="Straight Connector 147">
            <a:extLst>
              <a:ext uri="{FF2B5EF4-FFF2-40B4-BE49-F238E27FC236}">
                <a16:creationId xmlns:a16="http://schemas.microsoft.com/office/drawing/2014/main" id="{4717401F-8127-4697-8085-3D6C69B5D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9939" y="4533900"/>
            <a:ext cx="1597456" cy="0"/>
          </a:xfrm>
          <a:prstGeom prst="line">
            <a:avLst/>
          </a:prstGeom>
          <a:ln w="50800">
            <a:solidFill>
              <a:srgbClr val="A6A6A6"/>
            </a:solidFill>
          </a:ln>
        </p:spPr>
        <p:style>
          <a:lnRef idx="1">
            <a:schemeClr val="accent1"/>
          </a:lnRef>
          <a:fillRef idx="0">
            <a:schemeClr val="accent1"/>
          </a:fillRef>
          <a:effectRef idx="0">
            <a:schemeClr val="accent1"/>
          </a:effectRef>
          <a:fontRef idx="minor">
            <a:schemeClr val="tx1"/>
          </a:fontRef>
        </p:style>
      </p:cxnSp>
      <p:sp>
        <p:nvSpPr>
          <p:cNvPr id="150" name="Round Single Corner Rectangle 23">
            <a:extLst>
              <a:ext uri="{FF2B5EF4-FFF2-40B4-BE49-F238E27FC236}">
                <a16:creationId xmlns:a16="http://schemas.microsoft.com/office/drawing/2014/main" id="{37099982-E81B-4256-BEA5-44F378E312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117079" y="3438135"/>
            <a:ext cx="2281244" cy="2281245"/>
          </a:xfrm>
          <a:prstGeom prst="round1Rect">
            <a:avLst>
              <a:gd name="adj" fmla="val 11295"/>
            </a:avLst>
          </a:prstGeom>
          <a:solidFill>
            <a:srgbClr val="2F5C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2" name="Round Single Corner Rectangle 25">
            <a:extLst>
              <a:ext uri="{FF2B5EF4-FFF2-40B4-BE49-F238E27FC236}">
                <a16:creationId xmlns:a16="http://schemas.microsoft.com/office/drawing/2014/main" id="{9268920A-0D15-4067-B7B1-91F0BE29AC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46708" y="3438135"/>
            <a:ext cx="2657864" cy="2657864"/>
          </a:xfrm>
          <a:prstGeom prst="round1Rect">
            <a:avLst>
              <a:gd name="adj" fmla="val 11295"/>
            </a:avLst>
          </a:prstGeom>
          <a:solidFill>
            <a:srgbClr val="FFFFFF"/>
          </a:solidFill>
          <a:ln w="57150">
            <a:solidFill>
              <a:srgbClr val="2F5C2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screenshot of a cell phone&#10;&#10;Description automatically generated">
            <a:extLst>
              <a:ext uri="{FF2B5EF4-FFF2-40B4-BE49-F238E27FC236}">
                <a16:creationId xmlns:a16="http://schemas.microsoft.com/office/drawing/2014/main" id="{683B8983-E935-3443-9156-C0F1F70372B0}"/>
              </a:ext>
            </a:extLst>
          </p:cNvPr>
          <p:cNvPicPr>
            <a:picLocks noChangeAspect="1"/>
          </p:cNvPicPr>
          <p:nvPr/>
        </p:nvPicPr>
        <p:blipFill>
          <a:blip r:embed="rId5"/>
          <a:stretch>
            <a:fillRect/>
          </a:stretch>
        </p:blipFill>
        <p:spPr>
          <a:xfrm>
            <a:off x="5105967" y="3327050"/>
            <a:ext cx="6861917" cy="2200669"/>
          </a:xfrm>
          <a:prstGeom prst="rect">
            <a:avLst/>
          </a:prstGeom>
        </p:spPr>
      </p:pic>
      <p:pic>
        <p:nvPicPr>
          <p:cNvPr id="4" name="Picture 3">
            <a:extLst>
              <a:ext uri="{FF2B5EF4-FFF2-40B4-BE49-F238E27FC236}">
                <a16:creationId xmlns:a16="http://schemas.microsoft.com/office/drawing/2014/main" id="{E2F11254-B0EE-154C-A33F-48B003952D27}"/>
              </a:ext>
            </a:extLst>
          </p:cNvPr>
          <p:cNvPicPr/>
          <p:nvPr/>
        </p:nvPicPr>
        <p:blipFill>
          <a:blip r:embed="rId6">
            <a:extLst>
              <a:ext uri="{28A0092B-C50C-407E-A947-70E740481C1C}">
                <a14:useLocalDpi xmlns:a14="http://schemas.microsoft.com/office/drawing/2010/main" val="0"/>
              </a:ext>
            </a:extLst>
          </a:blip>
          <a:stretch>
            <a:fillRect/>
          </a:stretch>
        </p:blipFill>
        <p:spPr bwMode="auto">
          <a:xfrm>
            <a:off x="11330153" y="6106604"/>
            <a:ext cx="637732" cy="568280"/>
          </a:xfrm>
          <a:prstGeom prst="rect">
            <a:avLst/>
          </a:prstGeom>
          <a:noFill/>
        </p:spPr>
      </p:pic>
    </p:spTree>
    <p:extLst>
      <p:ext uri="{BB962C8B-B14F-4D97-AF65-F5344CB8AC3E}">
        <p14:creationId xmlns:p14="http://schemas.microsoft.com/office/powerpoint/2010/main" val="33601852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051A8-B764-5C4C-974A-F285B2B3DEF1}"/>
              </a:ext>
            </a:extLst>
          </p:cNvPr>
          <p:cNvSpPr>
            <a:spLocks noGrp="1"/>
          </p:cNvSpPr>
          <p:nvPr>
            <p:ph type="title"/>
          </p:nvPr>
        </p:nvSpPr>
        <p:spPr>
          <a:xfrm>
            <a:off x="884582" y="116647"/>
            <a:ext cx="10515600" cy="569153"/>
          </a:xfrm>
        </p:spPr>
        <p:txBody>
          <a:bodyPr>
            <a:normAutofit fontScale="90000"/>
          </a:bodyPr>
          <a:lstStyle/>
          <a:p>
            <a:pPr algn="ctr"/>
            <a:r>
              <a:rPr lang="en-US" b="1" dirty="0"/>
              <a:t>Presentation Outline</a:t>
            </a:r>
          </a:p>
        </p:txBody>
      </p:sp>
      <p:sp>
        <p:nvSpPr>
          <p:cNvPr id="3" name="Content Placeholder 2">
            <a:extLst>
              <a:ext uri="{FF2B5EF4-FFF2-40B4-BE49-F238E27FC236}">
                <a16:creationId xmlns:a16="http://schemas.microsoft.com/office/drawing/2014/main" id="{B6DFD8A0-B29C-7047-AB35-2568E6828C26}"/>
              </a:ext>
            </a:extLst>
          </p:cNvPr>
          <p:cNvSpPr>
            <a:spLocks noGrp="1"/>
          </p:cNvSpPr>
          <p:nvPr>
            <p:ph idx="1"/>
          </p:nvPr>
        </p:nvSpPr>
        <p:spPr>
          <a:xfrm>
            <a:off x="337930" y="805070"/>
            <a:ext cx="11608905" cy="5834269"/>
          </a:xfrm>
        </p:spPr>
        <p:txBody>
          <a:bodyPr>
            <a:normAutofit fontScale="92500" lnSpcReduction="20000"/>
          </a:bodyPr>
          <a:lstStyle/>
          <a:p>
            <a:r>
              <a:rPr lang="en-US" sz="2400" dirty="0"/>
              <a:t>Background</a:t>
            </a:r>
          </a:p>
          <a:p>
            <a:r>
              <a:rPr lang="en-US" sz="2400" dirty="0"/>
              <a:t>Terms of Reference</a:t>
            </a:r>
          </a:p>
          <a:p>
            <a:r>
              <a:rPr lang="en-US" sz="2400" dirty="0"/>
              <a:t>Methodology</a:t>
            </a:r>
          </a:p>
          <a:p>
            <a:r>
              <a:rPr lang="en-US" sz="2400" dirty="0"/>
              <a:t>Scope of Work</a:t>
            </a:r>
          </a:p>
          <a:p>
            <a:r>
              <a:rPr lang="en-US" sz="2400" dirty="0"/>
              <a:t>Understanding of the Assignment</a:t>
            </a:r>
          </a:p>
          <a:p>
            <a:r>
              <a:rPr lang="en-US" sz="2400" dirty="0"/>
              <a:t>Approach</a:t>
            </a:r>
          </a:p>
          <a:p>
            <a:r>
              <a:rPr lang="en-US" sz="2400" dirty="0"/>
              <a:t>Conceptual Framework</a:t>
            </a:r>
          </a:p>
          <a:p>
            <a:r>
              <a:rPr lang="en-US" sz="2400" dirty="0"/>
              <a:t>Technical Aspects</a:t>
            </a:r>
          </a:p>
          <a:p>
            <a:r>
              <a:rPr lang="en-US" sz="2400" dirty="0"/>
              <a:t>Work Done</a:t>
            </a:r>
          </a:p>
          <a:p>
            <a:pPr lvl="1"/>
            <a:r>
              <a:rPr lang="en-US" sz="1800" dirty="0"/>
              <a:t>Set Ups – MMDA set-up Module, </a:t>
            </a:r>
          </a:p>
          <a:p>
            <a:pPr lvl="1"/>
            <a:r>
              <a:rPr lang="en-US" sz="1800" dirty="0"/>
              <a:t>Identification and Biodata module, </a:t>
            </a:r>
          </a:p>
          <a:p>
            <a:pPr lvl="1"/>
            <a:r>
              <a:rPr lang="en-US" sz="1800" dirty="0"/>
              <a:t>Leave Request Module, </a:t>
            </a:r>
          </a:p>
          <a:p>
            <a:pPr lvl="1"/>
            <a:r>
              <a:rPr lang="en-US" sz="1800" dirty="0"/>
              <a:t>Posting Request Module, </a:t>
            </a:r>
          </a:p>
          <a:p>
            <a:pPr lvl="1"/>
            <a:r>
              <a:rPr lang="en-US" sz="1800" dirty="0"/>
              <a:t>Leave Request Approval Module, </a:t>
            </a:r>
          </a:p>
          <a:p>
            <a:pPr lvl="1"/>
            <a:r>
              <a:rPr lang="en-US" sz="1800" dirty="0"/>
              <a:t>Posting Request Module, </a:t>
            </a:r>
          </a:p>
          <a:p>
            <a:pPr lvl="1"/>
            <a:r>
              <a:rPr lang="en-US" sz="1800" dirty="0"/>
              <a:t>Posting Approval Module, </a:t>
            </a:r>
          </a:p>
          <a:p>
            <a:pPr lvl="1"/>
            <a:r>
              <a:rPr lang="en-US" sz="1800" dirty="0"/>
              <a:t>Output Dashboard, Output Module-</a:t>
            </a:r>
            <a:r>
              <a:rPr lang="en-US" sz="1800" dirty="0" err="1"/>
              <a:t>Olap</a:t>
            </a:r>
            <a:r>
              <a:rPr lang="en-US" sz="1800" dirty="0"/>
              <a:t> Cube, </a:t>
            </a:r>
          </a:p>
          <a:p>
            <a:r>
              <a:rPr lang="en-US" sz="2400" dirty="0"/>
              <a:t>Outstanding and Next Steps</a:t>
            </a:r>
          </a:p>
        </p:txBody>
      </p:sp>
    </p:spTree>
    <p:extLst>
      <p:ext uri="{BB962C8B-B14F-4D97-AF65-F5344CB8AC3E}">
        <p14:creationId xmlns:p14="http://schemas.microsoft.com/office/powerpoint/2010/main" val="34747923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40079" y="2053641"/>
            <a:ext cx="3669161" cy="2760098"/>
          </a:xfrm>
        </p:spPr>
        <p:txBody>
          <a:bodyPr>
            <a:normAutofit/>
          </a:bodyPr>
          <a:lstStyle/>
          <a:p>
            <a:r>
              <a:rPr lang="en-US" b="1">
                <a:solidFill>
                  <a:srgbClr val="FFFFFF"/>
                </a:solidFill>
              </a:rPr>
              <a:t>TERMS OF REFERENCE</a:t>
            </a:r>
          </a:p>
        </p:txBody>
      </p:sp>
      <p:sp>
        <p:nvSpPr>
          <p:cNvPr id="3" name="Content Placeholder 2"/>
          <p:cNvSpPr>
            <a:spLocks noGrp="1"/>
          </p:cNvSpPr>
          <p:nvPr>
            <p:ph idx="1"/>
          </p:nvPr>
        </p:nvSpPr>
        <p:spPr>
          <a:xfrm>
            <a:off x="4949317" y="198783"/>
            <a:ext cx="7021966" cy="6450495"/>
          </a:xfrm>
        </p:spPr>
        <p:txBody>
          <a:bodyPr anchor="ctr">
            <a:normAutofit lnSpcReduction="10000"/>
          </a:bodyPr>
          <a:lstStyle/>
          <a:p>
            <a:pPr lvl="0"/>
            <a:r>
              <a:rPr lang="en-US" sz="1800" dirty="0">
                <a:solidFill>
                  <a:srgbClr val="000000"/>
                </a:solidFill>
              </a:rPr>
              <a:t>The Terms of Reference provided for the assignment essentially aimed at providing the Office of the Head of Local Government Service (OHLGS) the indication that policies and procedures on HR as set are being followed with a high level of accountability within real time. Specifically:</a:t>
            </a:r>
          </a:p>
          <a:p>
            <a:pPr lvl="0"/>
            <a:endParaRPr lang="en-GB" sz="1800" dirty="0">
              <a:solidFill>
                <a:srgbClr val="000000"/>
              </a:solidFill>
            </a:endParaRPr>
          </a:p>
          <a:p>
            <a:pPr lvl="1"/>
            <a:r>
              <a:rPr lang="en-US" sz="1800" b="1" dirty="0">
                <a:solidFill>
                  <a:srgbClr val="FF0000"/>
                </a:solidFill>
              </a:rPr>
              <a:t>To ensure that the OHLGS, Regional Coordinating Councils (RCCs) and Metropolitan, Municipal and District Assemblies (MMDAs) are more competent and able to deliver on their mandates with a software to manage recruitment, retention, training and development, HR planning, compensation and benefits and complement the existing HRMIS </a:t>
            </a:r>
          </a:p>
          <a:p>
            <a:pPr lvl="1"/>
            <a:endParaRPr lang="en-GB" sz="1800" b="1" dirty="0">
              <a:solidFill>
                <a:srgbClr val="FF0000"/>
              </a:solidFill>
            </a:endParaRPr>
          </a:p>
          <a:p>
            <a:pPr lvl="1"/>
            <a:r>
              <a:rPr lang="en-US" sz="1800" b="1" dirty="0">
                <a:solidFill>
                  <a:srgbClr val="FF0000"/>
                </a:solidFill>
              </a:rPr>
              <a:t>To develop and deploy a simple but efficient Human Resource System for OHLGS to run all of its MMDAs and partners</a:t>
            </a:r>
          </a:p>
          <a:p>
            <a:pPr lvl="1"/>
            <a:endParaRPr lang="en-GB" sz="1800" b="1" dirty="0">
              <a:solidFill>
                <a:srgbClr val="FF0000"/>
              </a:solidFill>
            </a:endParaRPr>
          </a:p>
          <a:p>
            <a:pPr lvl="1"/>
            <a:r>
              <a:rPr lang="en-US" sz="1800" b="1" dirty="0">
                <a:solidFill>
                  <a:srgbClr val="FF0000"/>
                </a:solidFill>
              </a:rPr>
              <a:t>Establish a comprehensive human resource system that will serve the entire Human Resource-Operations (right from entry to exit) with features for business intelligence and analytics in the form of dashboards for reporting and greater insight/visibility into current operations.</a:t>
            </a:r>
          </a:p>
          <a:p>
            <a:pPr marL="457200" lvl="1" indent="0">
              <a:buNone/>
            </a:pPr>
            <a:r>
              <a:rPr lang="en-US" sz="1800" b="1" dirty="0">
                <a:solidFill>
                  <a:srgbClr val="FF0000"/>
                </a:solidFill>
              </a:rPr>
              <a:t>  </a:t>
            </a:r>
            <a:endParaRPr lang="en-GB" sz="1800" b="1" dirty="0">
              <a:solidFill>
                <a:srgbClr val="FF0000"/>
              </a:solidFill>
            </a:endParaRPr>
          </a:p>
          <a:p>
            <a:pPr lvl="1"/>
            <a:r>
              <a:rPr lang="en-US" sz="1800" b="1" dirty="0">
                <a:solidFill>
                  <a:srgbClr val="FF0000"/>
                </a:solidFill>
              </a:rPr>
              <a:t>Deploy a cutting-edge human capital management solution, comparable to those used by many blue-chip entities. </a:t>
            </a:r>
            <a:endParaRPr lang="en-GB" sz="1800" b="1" dirty="0">
              <a:solidFill>
                <a:srgbClr val="FF0000"/>
              </a:solidFill>
            </a:endParaRPr>
          </a:p>
          <a:p>
            <a:endParaRPr lang="en-US" sz="1500" dirty="0">
              <a:solidFill>
                <a:srgbClr val="000000"/>
              </a:solidFill>
            </a:endParaRPr>
          </a:p>
        </p:txBody>
      </p:sp>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312912" y="6121831"/>
            <a:ext cx="879087" cy="704481"/>
          </a:xfrm>
          <a:prstGeom prst="rect">
            <a:avLst/>
          </a:prstGeom>
          <a:noFill/>
          <a:ln>
            <a:noFill/>
          </a:ln>
        </p:spPr>
      </p:pic>
    </p:spTree>
    <p:extLst>
      <p:ext uri="{BB962C8B-B14F-4D97-AF65-F5344CB8AC3E}">
        <p14:creationId xmlns:p14="http://schemas.microsoft.com/office/powerpoint/2010/main" val="3014545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40079" y="2053641"/>
            <a:ext cx="3669161" cy="2760098"/>
          </a:xfrm>
        </p:spPr>
        <p:txBody>
          <a:bodyPr>
            <a:normAutofit/>
          </a:bodyPr>
          <a:lstStyle/>
          <a:p>
            <a:r>
              <a:rPr lang="en-US" sz="4100" b="1">
                <a:solidFill>
                  <a:srgbClr val="FFFFFF"/>
                </a:solidFill>
              </a:rPr>
              <a:t>METHODOLOGY </a:t>
            </a:r>
          </a:p>
        </p:txBody>
      </p:sp>
      <p:sp>
        <p:nvSpPr>
          <p:cNvPr id="3" name="Content Placeholder 2"/>
          <p:cNvSpPr>
            <a:spLocks noGrp="1"/>
          </p:cNvSpPr>
          <p:nvPr>
            <p:ph idx="1"/>
          </p:nvPr>
        </p:nvSpPr>
        <p:spPr>
          <a:xfrm>
            <a:off x="5171090" y="258417"/>
            <a:ext cx="6705599" cy="5774083"/>
          </a:xfrm>
        </p:spPr>
        <p:txBody>
          <a:bodyPr anchor="ctr">
            <a:normAutofit/>
          </a:bodyPr>
          <a:lstStyle/>
          <a:p>
            <a:pPr marL="0" indent="0">
              <a:buNone/>
            </a:pPr>
            <a:r>
              <a:rPr lang="en-US" sz="2400" dirty="0">
                <a:solidFill>
                  <a:srgbClr val="000000"/>
                </a:solidFill>
              </a:rPr>
              <a:t>The team used a number of approaches in undertaking this assignment and that included</a:t>
            </a:r>
          </a:p>
          <a:p>
            <a:pPr lvl="1"/>
            <a:r>
              <a:rPr lang="en-US" dirty="0">
                <a:solidFill>
                  <a:srgbClr val="000000"/>
                </a:solidFill>
              </a:rPr>
              <a:t>Desktop reviews</a:t>
            </a:r>
          </a:p>
          <a:p>
            <a:pPr lvl="1"/>
            <a:r>
              <a:rPr lang="en-US" dirty="0">
                <a:solidFill>
                  <a:srgbClr val="000000"/>
                </a:solidFill>
              </a:rPr>
              <a:t>Surveys</a:t>
            </a:r>
          </a:p>
          <a:p>
            <a:pPr lvl="1"/>
            <a:r>
              <a:rPr lang="en-US" dirty="0">
                <a:solidFill>
                  <a:srgbClr val="000000"/>
                </a:solidFill>
              </a:rPr>
              <a:t>Meetings</a:t>
            </a:r>
          </a:p>
          <a:p>
            <a:pPr lvl="1"/>
            <a:r>
              <a:rPr lang="en-US" dirty="0">
                <a:solidFill>
                  <a:srgbClr val="000000"/>
                </a:solidFill>
              </a:rPr>
              <a:t>Interviews based on an agreed questionnaire</a:t>
            </a:r>
          </a:p>
          <a:p>
            <a:pPr lvl="1"/>
            <a:r>
              <a:rPr lang="en-US" dirty="0">
                <a:solidFill>
                  <a:srgbClr val="000000"/>
                </a:solidFill>
              </a:rPr>
              <a:t>Inter-personal discussions with appropriate officials in selected Regional Coordinating Councils, Metropolitan, Municipal and District Assemblies. </a:t>
            </a:r>
          </a:p>
          <a:p>
            <a:pPr marL="457200" lvl="1" indent="0">
              <a:buNone/>
            </a:pPr>
            <a:endParaRPr lang="en-US" dirty="0">
              <a:solidFill>
                <a:srgbClr val="000000"/>
              </a:solidFill>
            </a:endParaRPr>
          </a:p>
        </p:txBody>
      </p:sp>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2014812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556591" y="1012004"/>
            <a:ext cx="4184374" cy="4795408"/>
          </a:xfrm>
        </p:spPr>
        <p:txBody>
          <a:bodyPr>
            <a:normAutofit/>
          </a:bodyPr>
          <a:lstStyle/>
          <a:p>
            <a:r>
              <a:rPr lang="en-US" b="1" dirty="0">
                <a:solidFill>
                  <a:srgbClr val="FFFFFF"/>
                </a:solidFill>
              </a:rPr>
              <a:t>SCOPE OF WORK</a:t>
            </a:r>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graphicFrame>
        <p:nvGraphicFramePr>
          <p:cNvPr id="7" name="Content Placeholder 2">
            <a:extLst>
              <a:ext uri="{FF2B5EF4-FFF2-40B4-BE49-F238E27FC236}">
                <a16:creationId xmlns:a16="http://schemas.microsoft.com/office/drawing/2014/main" id="{705785DB-9C5C-4B46-BE7C-00D82304BCEB}"/>
              </a:ext>
            </a:extLst>
          </p:cNvPr>
          <p:cNvGraphicFramePr>
            <a:graphicFrameLocks noGrp="1"/>
          </p:cNvGraphicFramePr>
          <p:nvPr>
            <p:ph idx="1"/>
            <p:extLst>
              <p:ext uri="{D42A27DB-BD31-4B8C-83A1-F6EECF244321}">
                <p14:modId xmlns:p14="http://schemas.microsoft.com/office/powerpoint/2010/main" val="2383617449"/>
              </p:ext>
            </p:extLst>
          </p:nvPr>
        </p:nvGraphicFramePr>
        <p:xfrm>
          <a:off x="5194299" y="470924"/>
          <a:ext cx="6861866" cy="58854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265022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63029" y="1012004"/>
            <a:ext cx="3416158" cy="4795408"/>
          </a:xfrm>
        </p:spPr>
        <p:txBody>
          <a:bodyPr>
            <a:normAutofit/>
          </a:bodyPr>
          <a:lstStyle/>
          <a:p>
            <a:pPr algn="ctr"/>
            <a:r>
              <a:rPr lang="en-US" sz="3400" b="1" dirty="0">
                <a:solidFill>
                  <a:srgbClr val="FFFFFF"/>
                </a:solidFill>
              </a:rPr>
              <a:t>OUR UNDERSTANDING OF THE ASSIGNMENT</a:t>
            </a:r>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graphicFrame>
        <p:nvGraphicFramePr>
          <p:cNvPr id="7" name="Content Placeholder 2">
            <a:extLst>
              <a:ext uri="{FF2B5EF4-FFF2-40B4-BE49-F238E27FC236}">
                <a16:creationId xmlns:a16="http://schemas.microsoft.com/office/drawing/2014/main" id="{1BB562F9-E147-45CA-9B31-C1AFAEC39B53}"/>
              </a:ext>
            </a:extLst>
          </p:cNvPr>
          <p:cNvGraphicFramePr>
            <a:graphicFrameLocks noGrp="1"/>
          </p:cNvGraphicFramePr>
          <p:nvPr>
            <p:ph idx="1"/>
            <p:extLst>
              <p:ext uri="{D42A27DB-BD31-4B8C-83A1-F6EECF244321}">
                <p14:modId xmlns:p14="http://schemas.microsoft.com/office/powerpoint/2010/main" val="4180331850"/>
              </p:ext>
            </p:extLst>
          </p:nvPr>
        </p:nvGraphicFramePr>
        <p:xfrm>
          <a:off x="4279187" y="157655"/>
          <a:ext cx="7734138" cy="65374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511540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6">
            <a:extLst>
              <a:ext uri="{FF2B5EF4-FFF2-40B4-BE49-F238E27FC236}">
                <a16:creationId xmlns:a16="http://schemas.microsoft.com/office/drawing/2014/main" id="{BE95D989-81FA-4BAD-9AD5-E46CEDA91B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3"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38200" y="811161"/>
            <a:ext cx="3335594" cy="5403370"/>
          </a:xfrm>
        </p:spPr>
        <p:txBody>
          <a:bodyPr>
            <a:normAutofit/>
          </a:bodyPr>
          <a:lstStyle/>
          <a:p>
            <a:r>
              <a:rPr lang="en-US">
                <a:solidFill>
                  <a:srgbClr val="FFFFFF"/>
                </a:solidFill>
              </a:rPr>
              <a:t>Our Approach</a:t>
            </a:r>
            <a:r>
              <a:rPr lang="en-GB">
                <a:solidFill>
                  <a:srgbClr val="FFFFFF"/>
                </a:solidFill>
              </a:rPr>
              <a:t> </a:t>
            </a:r>
            <a:endParaRPr lang="en-US">
              <a:solidFill>
                <a:srgbClr val="FFFFFF"/>
              </a:solidFill>
            </a:endParaRPr>
          </a:p>
        </p:txBody>
      </p:sp>
      <p:sp>
        <p:nvSpPr>
          <p:cNvPr id="19" name="Rectangle 18">
            <a:extLst>
              <a:ext uri="{FF2B5EF4-FFF2-40B4-BE49-F238E27FC236}">
                <a16:creationId xmlns:a16="http://schemas.microsoft.com/office/drawing/2014/main" id="{156189E5-8A3E-4CFD-B71B-CCD0F8495E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3" y="0"/>
            <a:ext cx="142074" cy="6858000"/>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graphicFrame>
        <p:nvGraphicFramePr>
          <p:cNvPr id="7" name="Content Placeholder 2">
            <a:extLst>
              <a:ext uri="{FF2B5EF4-FFF2-40B4-BE49-F238E27FC236}">
                <a16:creationId xmlns:a16="http://schemas.microsoft.com/office/drawing/2014/main" id="{0984E823-4FEE-4AD9-851C-F5EFAE1B5D76}"/>
              </a:ext>
            </a:extLst>
          </p:cNvPr>
          <p:cNvGraphicFramePr>
            <a:graphicFrameLocks noGrp="1"/>
          </p:cNvGraphicFramePr>
          <p:nvPr>
            <p:ph idx="1"/>
            <p:extLst>
              <p:ext uri="{D42A27DB-BD31-4B8C-83A1-F6EECF244321}">
                <p14:modId xmlns:p14="http://schemas.microsoft.com/office/powerpoint/2010/main" val="1585250616"/>
              </p:ext>
            </p:extLst>
          </p:nvPr>
        </p:nvGraphicFramePr>
        <p:xfrm>
          <a:off x="5459413" y="642938"/>
          <a:ext cx="6089650" cy="5572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840972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400" kern="1200">
                <a:solidFill>
                  <a:srgbClr val="FFFFFF"/>
                </a:solidFill>
                <a:latin typeface="+mj-lt"/>
                <a:ea typeface="+mj-ea"/>
                <a:cs typeface="+mj-cs"/>
              </a:rPr>
              <a:t>CONCEPTUAL FRAMEWORK</a:t>
            </a:r>
          </a:p>
        </p:txBody>
      </p:sp>
      <p:pic>
        <p:nvPicPr>
          <p:cNvPr id="17" name="Content Placeholder 3" descr="C:\Users\daniel.adjei-nyarko\Documents\Mobile Reports\print\sex.PNG"/>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bwMode="auto">
          <a:xfrm>
            <a:off x="3470787" y="658761"/>
            <a:ext cx="8514735" cy="5299646"/>
          </a:xfrm>
          <a:prstGeom prst="rect">
            <a:avLst/>
          </a:prstGeom>
          <a:noFill/>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10125963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89021" y="106704"/>
            <a:ext cx="5976851" cy="452494"/>
          </a:xfrm>
        </p:spPr>
        <p:txBody>
          <a:bodyPr>
            <a:noAutofit/>
          </a:bodyPr>
          <a:lstStyle/>
          <a:p>
            <a:pPr algn="ctr"/>
            <a:r>
              <a:rPr lang="en-US" sz="3600" b="1" dirty="0"/>
              <a:t>TECHNICAL ASPECT</a:t>
            </a:r>
          </a:p>
        </p:txBody>
      </p:sp>
      <p:sp>
        <p:nvSpPr>
          <p:cNvPr id="3" name="Text Placeholder 2"/>
          <p:cNvSpPr>
            <a:spLocks noGrp="1"/>
          </p:cNvSpPr>
          <p:nvPr>
            <p:ph type="body" idx="1"/>
          </p:nvPr>
        </p:nvSpPr>
        <p:spPr>
          <a:xfrm>
            <a:off x="653952" y="825779"/>
            <a:ext cx="4114597" cy="421753"/>
          </a:xfrm>
        </p:spPr>
        <p:txBody>
          <a:bodyPr/>
          <a:lstStyle/>
          <a:p>
            <a:pPr algn="ctr"/>
            <a:r>
              <a:rPr lang="en-US" dirty="0"/>
              <a:t>CURRENT SYSTEM	</a:t>
            </a:r>
          </a:p>
        </p:txBody>
      </p:sp>
      <p:sp>
        <p:nvSpPr>
          <p:cNvPr id="4" name="Content Placeholder 3"/>
          <p:cNvSpPr>
            <a:spLocks noGrp="1"/>
          </p:cNvSpPr>
          <p:nvPr>
            <p:ph sz="half" idx="2"/>
          </p:nvPr>
        </p:nvSpPr>
        <p:spPr>
          <a:xfrm>
            <a:off x="230660" y="1378904"/>
            <a:ext cx="5247502" cy="4579503"/>
          </a:xfrm>
        </p:spPr>
        <p:txBody>
          <a:bodyPr>
            <a:normAutofit/>
          </a:bodyPr>
          <a:lstStyle/>
          <a:p>
            <a:r>
              <a:rPr lang="en-US" sz="2000" dirty="0"/>
              <a:t>Software Requirements</a:t>
            </a:r>
          </a:p>
          <a:p>
            <a:pPr lvl="1"/>
            <a:r>
              <a:rPr lang="en-US" sz="2000" dirty="0"/>
              <a:t>Microsoft Office Access database</a:t>
            </a:r>
          </a:p>
          <a:p>
            <a:pPr lvl="1"/>
            <a:r>
              <a:rPr lang="en-US" sz="2000" dirty="0"/>
              <a:t>Microsoft Office Access Forms</a:t>
            </a:r>
          </a:p>
          <a:p>
            <a:pPr lvl="1"/>
            <a:r>
              <a:rPr lang="en-US" sz="2000" dirty="0"/>
              <a:t>Microsoft Office Access Reporting Forms</a:t>
            </a:r>
          </a:p>
          <a:p>
            <a:pPr lvl="1"/>
            <a:r>
              <a:rPr lang="en-US" sz="2000" dirty="0"/>
              <a:t>Limited database capacity (2 GB)</a:t>
            </a:r>
          </a:p>
          <a:p>
            <a:pPr lvl="1"/>
            <a:r>
              <a:rPr lang="en-US" sz="2000" dirty="0"/>
              <a:t>Multi-user deficiency </a:t>
            </a:r>
          </a:p>
          <a:p>
            <a:pPr lvl="1"/>
            <a:r>
              <a:rPr lang="en-US" sz="2000" dirty="0"/>
              <a:t>Static setups</a:t>
            </a:r>
          </a:p>
          <a:p>
            <a:r>
              <a:rPr lang="en-US" sz="2000" dirty="0"/>
              <a:t>Hardware Requirements</a:t>
            </a:r>
          </a:p>
          <a:p>
            <a:pPr lvl="1"/>
            <a:r>
              <a:rPr lang="en-US" sz="2000" dirty="0"/>
              <a:t>Standard Desktop computers</a:t>
            </a:r>
          </a:p>
        </p:txBody>
      </p:sp>
      <p:sp>
        <p:nvSpPr>
          <p:cNvPr id="5" name="Text Placeholder 4"/>
          <p:cNvSpPr>
            <a:spLocks noGrp="1"/>
          </p:cNvSpPr>
          <p:nvPr>
            <p:ph type="body" sz="quarter" idx="3"/>
          </p:nvPr>
        </p:nvSpPr>
        <p:spPr>
          <a:xfrm>
            <a:off x="6292603" y="696133"/>
            <a:ext cx="5183188" cy="421753"/>
          </a:xfrm>
        </p:spPr>
        <p:txBody>
          <a:bodyPr>
            <a:normAutofit/>
          </a:bodyPr>
          <a:lstStyle/>
          <a:p>
            <a:pPr algn="ctr"/>
            <a:r>
              <a:rPr lang="en-US" dirty="0"/>
              <a:t>NEW SYSTEM</a:t>
            </a:r>
          </a:p>
        </p:txBody>
      </p:sp>
      <p:sp>
        <p:nvSpPr>
          <p:cNvPr id="6" name="Content Placeholder 5"/>
          <p:cNvSpPr>
            <a:spLocks noGrp="1"/>
          </p:cNvSpPr>
          <p:nvPr>
            <p:ph sz="quarter" idx="4"/>
          </p:nvPr>
        </p:nvSpPr>
        <p:spPr>
          <a:xfrm>
            <a:off x="5626443" y="1221972"/>
            <a:ext cx="5911605" cy="5368014"/>
          </a:xfrm>
        </p:spPr>
        <p:txBody>
          <a:bodyPr>
            <a:normAutofit fontScale="55000" lnSpcReduction="20000"/>
          </a:bodyPr>
          <a:lstStyle/>
          <a:p>
            <a:pPr marL="0" indent="0">
              <a:buNone/>
            </a:pPr>
            <a:r>
              <a:rPr lang="en-US" sz="2900" dirty="0"/>
              <a:t>The </a:t>
            </a:r>
            <a:r>
              <a:rPr lang="en-US" sz="2900" b="1" dirty="0"/>
              <a:t>Software Requirements </a:t>
            </a:r>
            <a:r>
              <a:rPr lang="en-US" sz="2900" dirty="0"/>
              <a:t>were discussed and detailed to include:</a:t>
            </a:r>
          </a:p>
          <a:p>
            <a:pPr lvl="0"/>
            <a:r>
              <a:rPr lang="en-US" sz="2900" dirty="0"/>
              <a:t>Microsoft SQL Server 2012 - 11.0.2218.0 (X64) Enterprise Edition </a:t>
            </a:r>
          </a:p>
          <a:p>
            <a:pPr lvl="0"/>
            <a:r>
              <a:rPr lang="en-US" sz="2900" dirty="0"/>
              <a:t>Microsoft Visual Studio 2012 for the front end</a:t>
            </a:r>
          </a:p>
          <a:p>
            <a:pPr lvl="0"/>
            <a:r>
              <a:rPr lang="en-US" sz="2900" dirty="0"/>
              <a:t>Crystal Report 2010 Static reports generation</a:t>
            </a:r>
          </a:p>
          <a:p>
            <a:pPr lvl="0"/>
            <a:r>
              <a:rPr lang="en-US" sz="2900" dirty="0"/>
              <a:t>Microsoft Analysis Services for dynamic Reporting</a:t>
            </a:r>
          </a:p>
          <a:p>
            <a:pPr lvl="0"/>
            <a:r>
              <a:rPr lang="en-US" sz="2900" dirty="0"/>
              <a:t>Microsoft Excel for OLAP Cubes</a:t>
            </a:r>
          </a:p>
          <a:p>
            <a:pPr lvl="0"/>
            <a:r>
              <a:rPr lang="en-US" sz="2900" dirty="0"/>
              <a:t>Microsoft Power BI for dashboards</a:t>
            </a:r>
          </a:p>
          <a:p>
            <a:pPr lvl="0"/>
            <a:r>
              <a:rPr lang="en-US" sz="2900" dirty="0"/>
              <a:t>Microsoft Visual C Sharp programming language.</a:t>
            </a:r>
          </a:p>
          <a:p>
            <a:pPr marL="0" indent="0">
              <a:buNone/>
            </a:pPr>
            <a:endParaRPr lang="en-US" sz="2900" dirty="0"/>
          </a:p>
          <a:p>
            <a:pPr marL="0" indent="0">
              <a:buNone/>
            </a:pPr>
            <a:r>
              <a:rPr lang="en-US" sz="2900" dirty="0"/>
              <a:t>The </a:t>
            </a:r>
            <a:r>
              <a:rPr lang="en-US" sz="2900" b="1" dirty="0"/>
              <a:t>Hardware Requirements </a:t>
            </a:r>
            <a:r>
              <a:rPr lang="en-US" sz="2900" dirty="0"/>
              <a:t>were also intended to have the following features:</a:t>
            </a:r>
          </a:p>
          <a:p>
            <a:pPr lvl="0"/>
            <a:r>
              <a:rPr lang="en-US" sz="2900" dirty="0"/>
              <a:t>Dell or HP Server</a:t>
            </a:r>
          </a:p>
          <a:p>
            <a:pPr lvl="0"/>
            <a:r>
              <a:rPr lang="en-US" sz="2900" dirty="0"/>
              <a:t>Windows Server 2008/2012 R2 Enterprise Operating System</a:t>
            </a:r>
          </a:p>
          <a:p>
            <a:pPr lvl="0"/>
            <a:r>
              <a:rPr lang="en-US" sz="2900" dirty="0"/>
              <a:t>Phoenix BIOS 4.0 Release 6.0 </a:t>
            </a:r>
          </a:p>
          <a:p>
            <a:pPr lvl="0"/>
            <a:r>
              <a:rPr lang="en-US" sz="2900" dirty="0"/>
              <a:t>128 GB RAM</a:t>
            </a:r>
          </a:p>
          <a:p>
            <a:pPr lvl="0"/>
            <a:r>
              <a:rPr lang="en-US" sz="2900" dirty="0"/>
              <a:t>Intel(R) Xeon(R) CPU E5-2670 v2 @ 2.50GHz (32 CPUs), ~2.5GHz Processor</a:t>
            </a:r>
          </a:p>
          <a:p>
            <a:endParaRPr lang="en-US" dirty="0"/>
          </a:p>
        </p:txBody>
      </p:sp>
      <p:pic>
        <p:nvPicPr>
          <p:cNvPr id="8" name="Picture 7"/>
          <p:cNvPicPr/>
          <p:nvPr/>
        </p:nvPicPr>
        <p:blipFill>
          <a:blip r:embed="rId2">
            <a:extLst>
              <a:ext uri="{28A0092B-C50C-407E-A947-70E740481C1C}">
                <a14:useLocalDpi xmlns:a14="http://schemas.microsoft.com/office/drawing/2010/main" val="0"/>
              </a:ext>
            </a:extLst>
          </a:blip>
          <a:srcRect/>
          <a:stretch>
            <a:fillRect/>
          </a:stretch>
        </p:blipFill>
        <p:spPr bwMode="auto">
          <a:xfrm>
            <a:off x="11372192" y="6161867"/>
            <a:ext cx="819807" cy="664445"/>
          </a:xfrm>
          <a:prstGeom prst="rect">
            <a:avLst/>
          </a:prstGeom>
          <a:noFill/>
          <a:ln>
            <a:noFill/>
          </a:ln>
        </p:spPr>
      </p:pic>
    </p:spTree>
    <p:extLst>
      <p:ext uri="{BB962C8B-B14F-4D97-AF65-F5344CB8AC3E}">
        <p14:creationId xmlns:p14="http://schemas.microsoft.com/office/powerpoint/2010/main" val="32472602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626076" y="1309816"/>
            <a:ext cx="4102443" cy="4497596"/>
          </a:xfrm>
        </p:spPr>
        <p:txBody>
          <a:bodyPr>
            <a:normAutofit/>
          </a:bodyPr>
          <a:lstStyle/>
          <a:p>
            <a:r>
              <a:rPr lang="en-US" sz="3600" b="1" dirty="0">
                <a:solidFill>
                  <a:srgbClr val="FFFFFF"/>
                </a:solidFill>
              </a:rPr>
              <a:t>WORK DONE -</a:t>
            </a:r>
            <a:br>
              <a:rPr lang="en-US" sz="3600" b="1" dirty="0">
                <a:solidFill>
                  <a:srgbClr val="FFFFFF"/>
                </a:solidFill>
              </a:rPr>
            </a:br>
            <a:r>
              <a:rPr lang="en-US" sz="3600" b="1" dirty="0">
                <a:solidFill>
                  <a:srgbClr val="FFFFFF"/>
                </a:solidFill>
              </a:rPr>
              <a:t>STATUS OF WORK</a:t>
            </a:r>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1341249" y="6184668"/>
            <a:ext cx="668179" cy="557892"/>
          </a:xfrm>
          <a:prstGeom prst="rect">
            <a:avLst/>
          </a:prstGeom>
          <a:noFill/>
          <a:ln>
            <a:noFill/>
          </a:ln>
        </p:spPr>
      </p:pic>
      <p:graphicFrame>
        <p:nvGraphicFramePr>
          <p:cNvPr id="7" name="Content Placeholder 2">
            <a:extLst>
              <a:ext uri="{FF2B5EF4-FFF2-40B4-BE49-F238E27FC236}">
                <a16:creationId xmlns:a16="http://schemas.microsoft.com/office/drawing/2014/main" id="{7DABE44B-6CB4-4FBD-B903-C7E44220A549}"/>
              </a:ext>
            </a:extLst>
          </p:cNvPr>
          <p:cNvGraphicFramePr>
            <a:graphicFrameLocks noGrp="1"/>
          </p:cNvGraphicFramePr>
          <p:nvPr>
            <p:ph idx="1"/>
            <p:extLst>
              <p:ext uri="{D42A27DB-BD31-4B8C-83A1-F6EECF244321}">
                <p14:modId xmlns:p14="http://schemas.microsoft.com/office/powerpoint/2010/main" val="1712568403"/>
              </p:ext>
            </p:extLst>
          </p:nvPr>
        </p:nvGraphicFramePr>
        <p:xfrm>
          <a:off x="4955459" y="216309"/>
          <a:ext cx="6971070" cy="63909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863722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146650" y="664233"/>
            <a:ext cx="5850926" cy="6047117"/>
          </a:xfrm>
        </p:spPr>
        <p:txBody>
          <a:bodyPr/>
          <a:lstStyle/>
          <a:p>
            <a:r>
              <a:rPr lang="en-US" sz="1400" dirty="0"/>
              <a:t>MAIN MENUS</a:t>
            </a:r>
          </a:p>
          <a:p>
            <a:endParaRPr lang="en-US" sz="1400" dirty="0"/>
          </a:p>
          <a:p>
            <a:pPr marL="0" indent="0">
              <a:buNone/>
            </a:pPr>
            <a:endParaRPr lang="en-US" sz="1400" dirty="0"/>
          </a:p>
          <a:p>
            <a:r>
              <a:rPr lang="en-US" sz="1400" dirty="0"/>
              <a:t>PERSONAL DATA MENU</a:t>
            </a:r>
          </a:p>
          <a:p>
            <a:endParaRPr lang="en-US" sz="1400" dirty="0"/>
          </a:p>
          <a:p>
            <a:endParaRPr lang="en-US" sz="1400" dirty="0"/>
          </a:p>
          <a:p>
            <a:endParaRPr lang="en-US" sz="1400" dirty="0"/>
          </a:p>
          <a:p>
            <a:endParaRPr lang="en-US" sz="1400" dirty="0"/>
          </a:p>
          <a:p>
            <a:endParaRPr lang="en-US" sz="1400" dirty="0"/>
          </a:p>
          <a:p>
            <a:endParaRPr lang="en-US" sz="1400" dirty="0"/>
          </a:p>
          <a:p>
            <a:r>
              <a:rPr lang="en-US" sz="1400" dirty="0"/>
              <a:t>REQUEST MENU</a:t>
            </a:r>
          </a:p>
          <a:p>
            <a:pPr marL="0" indent="0">
              <a:buNone/>
            </a:pPr>
            <a:endParaRPr lang="en-US" dirty="0"/>
          </a:p>
          <a:p>
            <a:endParaRPr lang="en-US" dirty="0"/>
          </a:p>
          <a:p>
            <a:endParaRPr lang="en-US" dirty="0"/>
          </a:p>
          <a:p>
            <a:endParaRPr lang="en-US" dirty="0"/>
          </a:p>
        </p:txBody>
      </p:sp>
      <p:sp>
        <p:nvSpPr>
          <p:cNvPr id="6" name="Content Placeholder 5"/>
          <p:cNvSpPr>
            <a:spLocks noGrp="1"/>
          </p:cNvSpPr>
          <p:nvPr>
            <p:ph sz="quarter" idx="4"/>
          </p:nvPr>
        </p:nvSpPr>
        <p:spPr>
          <a:xfrm>
            <a:off x="6098875" y="664233"/>
            <a:ext cx="5857336" cy="6047118"/>
          </a:xfrm>
        </p:spPr>
        <p:txBody>
          <a:bodyPr/>
          <a:lstStyle/>
          <a:p>
            <a:r>
              <a:rPr lang="en-US" sz="1400" dirty="0"/>
              <a:t>APPROVALS MENU</a:t>
            </a:r>
          </a:p>
          <a:p>
            <a:endParaRPr lang="en-US" sz="1400" dirty="0"/>
          </a:p>
          <a:p>
            <a:endParaRPr lang="en-US" sz="1400" dirty="0"/>
          </a:p>
          <a:p>
            <a:endParaRPr lang="en-US" sz="1400" dirty="0"/>
          </a:p>
          <a:p>
            <a:endParaRPr lang="en-US" sz="1400" dirty="0"/>
          </a:p>
          <a:p>
            <a:endParaRPr lang="en-US" sz="1400" dirty="0"/>
          </a:p>
          <a:p>
            <a:endParaRPr lang="en-US" sz="1400" dirty="0"/>
          </a:p>
          <a:p>
            <a:endParaRPr lang="en-US" sz="1400" dirty="0"/>
          </a:p>
          <a:p>
            <a:r>
              <a:rPr lang="en-US" sz="1400" dirty="0"/>
              <a:t>SETUPS MENU</a:t>
            </a:r>
          </a:p>
          <a:p>
            <a:pPr marL="0" indent="0">
              <a:buNone/>
            </a:pPr>
            <a:endParaRPr lang="en-US" sz="1400" dirty="0"/>
          </a:p>
          <a:p>
            <a:endParaRPr lang="en-US" dirty="0"/>
          </a:p>
        </p:txBody>
      </p:sp>
      <p:pic>
        <p:nvPicPr>
          <p:cNvPr id="7" name="Picture 6"/>
          <p:cNvPicPr>
            <a:picLocks noChangeAspect="1"/>
          </p:cNvPicPr>
          <p:nvPr/>
        </p:nvPicPr>
        <p:blipFill>
          <a:blip r:embed="rId2"/>
          <a:stretch>
            <a:fillRect/>
          </a:stretch>
        </p:blipFill>
        <p:spPr>
          <a:xfrm>
            <a:off x="234979" y="893708"/>
            <a:ext cx="4924425" cy="647700"/>
          </a:xfrm>
          <a:prstGeom prst="rect">
            <a:avLst/>
          </a:prstGeom>
        </p:spPr>
      </p:pic>
      <p:pic>
        <p:nvPicPr>
          <p:cNvPr id="8" name="Picture 7"/>
          <p:cNvPicPr>
            <a:picLocks noChangeAspect="1"/>
          </p:cNvPicPr>
          <p:nvPr/>
        </p:nvPicPr>
        <p:blipFill>
          <a:blip r:embed="rId3"/>
          <a:stretch>
            <a:fillRect/>
          </a:stretch>
        </p:blipFill>
        <p:spPr>
          <a:xfrm>
            <a:off x="234979" y="1877787"/>
            <a:ext cx="5257800" cy="1952625"/>
          </a:xfrm>
          <a:prstGeom prst="rect">
            <a:avLst/>
          </a:prstGeom>
        </p:spPr>
      </p:pic>
      <p:pic>
        <p:nvPicPr>
          <p:cNvPr id="9" name="Picture 8"/>
          <p:cNvPicPr>
            <a:picLocks noChangeAspect="1"/>
          </p:cNvPicPr>
          <p:nvPr/>
        </p:nvPicPr>
        <p:blipFill>
          <a:blip r:embed="rId4"/>
          <a:stretch>
            <a:fillRect/>
          </a:stretch>
        </p:blipFill>
        <p:spPr>
          <a:xfrm>
            <a:off x="234979" y="4166791"/>
            <a:ext cx="5114925" cy="2282949"/>
          </a:xfrm>
          <a:prstGeom prst="rect">
            <a:avLst/>
          </a:prstGeom>
        </p:spPr>
      </p:pic>
      <p:pic>
        <p:nvPicPr>
          <p:cNvPr id="10" name="Picture 9"/>
          <p:cNvPicPr>
            <a:picLocks noChangeAspect="1"/>
          </p:cNvPicPr>
          <p:nvPr/>
        </p:nvPicPr>
        <p:blipFill>
          <a:blip r:embed="rId5"/>
          <a:stretch>
            <a:fillRect/>
          </a:stretch>
        </p:blipFill>
        <p:spPr>
          <a:xfrm>
            <a:off x="6309953" y="893708"/>
            <a:ext cx="5248275" cy="2209800"/>
          </a:xfrm>
          <a:prstGeom prst="rect">
            <a:avLst/>
          </a:prstGeom>
        </p:spPr>
      </p:pic>
      <p:pic>
        <p:nvPicPr>
          <p:cNvPr id="11" name="Picture 10"/>
          <p:cNvPicPr>
            <a:picLocks noChangeAspect="1"/>
          </p:cNvPicPr>
          <p:nvPr/>
        </p:nvPicPr>
        <p:blipFill>
          <a:blip r:embed="rId6"/>
          <a:stretch>
            <a:fillRect/>
          </a:stretch>
        </p:blipFill>
        <p:spPr>
          <a:xfrm>
            <a:off x="6241750" y="3516779"/>
            <a:ext cx="5562600" cy="2781300"/>
          </a:xfrm>
          <a:prstGeom prst="rect">
            <a:avLst/>
          </a:prstGeom>
        </p:spPr>
      </p:pic>
      <p:sp>
        <p:nvSpPr>
          <p:cNvPr id="12" name="TextBox 11"/>
          <p:cNvSpPr txBox="1"/>
          <p:nvPr/>
        </p:nvSpPr>
        <p:spPr>
          <a:xfrm>
            <a:off x="3072113" y="181155"/>
            <a:ext cx="5071223" cy="461665"/>
          </a:xfrm>
          <a:prstGeom prst="rect">
            <a:avLst/>
          </a:prstGeom>
          <a:noFill/>
        </p:spPr>
        <p:txBody>
          <a:bodyPr wrap="square" rtlCol="0">
            <a:spAutoFit/>
          </a:bodyPr>
          <a:lstStyle/>
          <a:p>
            <a:pPr algn="ctr"/>
            <a:r>
              <a:rPr lang="en-US" sz="2400" dirty="0"/>
              <a:t>WHAT HAS BEEN DONE SO FAR</a:t>
            </a:r>
          </a:p>
        </p:txBody>
      </p:sp>
      <p:pic>
        <p:nvPicPr>
          <p:cNvPr id="14" name="Picture 13"/>
          <p:cNvPicPr/>
          <p:nvPr/>
        </p:nvPicPr>
        <p:blipFill>
          <a:blip r:embed="rId7">
            <a:extLst>
              <a:ext uri="{28A0092B-C50C-407E-A947-70E740481C1C}">
                <a14:useLocalDpi xmlns:a14="http://schemas.microsoft.com/office/drawing/2010/main" val="0"/>
              </a:ext>
            </a:extLst>
          </a:blip>
          <a:srcRect/>
          <a:stretch>
            <a:fillRect/>
          </a:stretch>
        </p:blipFill>
        <p:spPr bwMode="auto">
          <a:xfrm>
            <a:off x="11558228" y="6152827"/>
            <a:ext cx="633772" cy="673485"/>
          </a:xfrm>
          <a:prstGeom prst="rect">
            <a:avLst/>
          </a:prstGeom>
          <a:noFill/>
          <a:ln>
            <a:noFill/>
          </a:ln>
        </p:spPr>
      </p:pic>
    </p:spTree>
    <p:extLst>
      <p:ext uri="{BB962C8B-B14F-4D97-AF65-F5344CB8AC3E}">
        <p14:creationId xmlns:p14="http://schemas.microsoft.com/office/powerpoint/2010/main" val="23671787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2684"/>
            <a:ext cx="10515600" cy="549275"/>
          </a:xfrm>
        </p:spPr>
        <p:txBody>
          <a:bodyPr>
            <a:normAutofit fontScale="90000"/>
          </a:bodyPr>
          <a:lstStyle/>
          <a:p>
            <a:pPr algn="ctr"/>
            <a:r>
              <a:rPr lang="en-US" dirty="0"/>
              <a:t>MMDA SETUP MODULE</a:t>
            </a:r>
          </a:p>
        </p:txBody>
      </p:sp>
      <p:pic>
        <p:nvPicPr>
          <p:cNvPr id="4" name="Content Placeholder 3"/>
          <p:cNvPicPr>
            <a:picLocks noGrp="1" noChangeAspect="1"/>
          </p:cNvPicPr>
          <p:nvPr>
            <p:ph idx="1"/>
          </p:nvPr>
        </p:nvPicPr>
        <p:blipFill>
          <a:blip r:embed="rId2">
            <a:alphaModFix/>
            <a:extLst>
              <a:ext uri="{BEBA8EAE-BF5A-486C-A8C5-ECC9F3942E4B}">
                <a14:imgProps xmlns:a14="http://schemas.microsoft.com/office/drawing/2010/main">
                  <a14:imgLayer r:embed="rId3">
                    <a14:imgEffect>
                      <a14:colorTemperature colorTemp="7167"/>
                    </a14:imgEffect>
                    <a14:imgEffect>
                      <a14:saturation sat="91000"/>
                    </a14:imgEffect>
                  </a14:imgLayer>
                </a14:imgProps>
              </a:ext>
            </a:extLst>
          </a:blip>
          <a:stretch>
            <a:fillRect/>
          </a:stretch>
        </p:blipFill>
        <p:spPr>
          <a:xfrm>
            <a:off x="838200" y="914401"/>
            <a:ext cx="9896061" cy="5506278"/>
          </a:xfrm>
          <a:prstGeom prst="rect">
            <a:avLst/>
          </a:prstGeom>
          <a:solidFill>
            <a:schemeClr val="accent1"/>
          </a:solidFill>
        </p:spPr>
      </p:pic>
      <p:pic>
        <p:nvPicPr>
          <p:cNvPr id="6" name="Picture 5"/>
          <p:cNvPicPr/>
          <p:nvPr/>
        </p:nvPicPr>
        <p:blipFill>
          <a:blip r:embed="rId4">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32590643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dirty="0"/>
              <a:t>IDENTIFICATION AND BIO DATA MODULE</a:t>
            </a:r>
          </a:p>
        </p:txBody>
      </p:sp>
      <p:pic>
        <p:nvPicPr>
          <p:cNvPr id="5" name="Content Placeholder 4"/>
          <p:cNvPicPr>
            <a:picLocks noGrp="1" noChangeAspect="1"/>
          </p:cNvPicPr>
          <p:nvPr>
            <p:ph idx="1"/>
          </p:nvPr>
        </p:nvPicPr>
        <p:blipFill>
          <a:blip r:embed="rId2"/>
          <a:stretch>
            <a:fillRect/>
          </a:stretch>
        </p:blipFill>
        <p:spPr>
          <a:xfrm>
            <a:off x="1242391" y="1471942"/>
            <a:ext cx="9342783" cy="4945966"/>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353800" y="6059837"/>
            <a:ext cx="838200" cy="766475"/>
          </a:xfrm>
          <a:prstGeom prst="rect">
            <a:avLst/>
          </a:prstGeom>
          <a:noFill/>
          <a:ln>
            <a:noFill/>
          </a:ln>
        </p:spPr>
      </p:pic>
    </p:spTree>
    <p:extLst>
      <p:ext uri="{BB962C8B-B14F-4D97-AF65-F5344CB8AC3E}">
        <p14:creationId xmlns:p14="http://schemas.microsoft.com/office/powerpoint/2010/main" val="7073794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LEAVE REQUEST MODULE</a:t>
            </a:r>
          </a:p>
        </p:txBody>
      </p:sp>
      <p:pic>
        <p:nvPicPr>
          <p:cNvPr id="4" name="Content Placeholder 3"/>
          <p:cNvPicPr>
            <a:picLocks noGrp="1" noChangeAspect="1"/>
          </p:cNvPicPr>
          <p:nvPr>
            <p:ph idx="1"/>
          </p:nvPr>
        </p:nvPicPr>
        <p:blipFill>
          <a:blip r:embed="rId2"/>
          <a:stretch>
            <a:fillRect/>
          </a:stretch>
        </p:blipFill>
        <p:spPr>
          <a:xfrm>
            <a:off x="595223" y="1463315"/>
            <a:ext cx="10698192" cy="4721824"/>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30127259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POSTING REQUEST MODULE</a:t>
            </a:r>
          </a:p>
        </p:txBody>
      </p:sp>
      <p:pic>
        <p:nvPicPr>
          <p:cNvPr id="4" name="Content Placeholder 3"/>
          <p:cNvPicPr>
            <a:picLocks noGrp="1" noChangeAspect="1"/>
          </p:cNvPicPr>
          <p:nvPr>
            <p:ph idx="1"/>
          </p:nvPr>
        </p:nvPicPr>
        <p:blipFill>
          <a:blip r:embed="rId2"/>
          <a:stretch>
            <a:fillRect/>
          </a:stretch>
        </p:blipFill>
        <p:spPr>
          <a:xfrm>
            <a:off x="1380228" y="1446062"/>
            <a:ext cx="9161252" cy="4704571"/>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353800" y="6150633"/>
            <a:ext cx="838200" cy="675679"/>
          </a:xfrm>
          <a:prstGeom prst="rect">
            <a:avLst/>
          </a:prstGeom>
          <a:noFill/>
          <a:ln>
            <a:noFill/>
          </a:ln>
        </p:spPr>
      </p:pic>
    </p:spTree>
    <p:extLst>
      <p:ext uri="{BB962C8B-B14F-4D97-AF65-F5344CB8AC3E}">
        <p14:creationId xmlns:p14="http://schemas.microsoft.com/office/powerpoint/2010/main" val="2475358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LEAVE REQUEST – APPROVAL MODULE</a:t>
            </a:r>
          </a:p>
        </p:txBody>
      </p:sp>
      <p:pic>
        <p:nvPicPr>
          <p:cNvPr id="4" name="Content Placeholder 3"/>
          <p:cNvPicPr>
            <a:picLocks noGrp="1" noChangeAspect="1"/>
          </p:cNvPicPr>
          <p:nvPr>
            <p:ph idx="1"/>
          </p:nvPr>
        </p:nvPicPr>
        <p:blipFill>
          <a:blip r:embed="rId2"/>
          <a:stretch>
            <a:fillRect/>
          </a:stretch>
        </p:blipFill>
        <p:spPr>
          <a:xfrm>
            <a:off x="414068" y="1420183"/>
            <a:ext cx="10843404" cy="4661439"/>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28152720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POSTING APPROVAL MODULE</a:t>
            </a:r>
          </a:p>
        </p:txBody>
      </p:sp>
      <p:pic>
        <p:nvPicPr>
          <p:cNvPr id="4" name="Content Placeholder 3"/>
          <p:cNvPicPr>
            <a:picLocks noGrp="1" noChangeAspect="1"/>
          </p:cNvPicPr>
          <p:nvPr>
            <p:ph idx="1"/>
          </p:nvPr>
        </p:nvPicPr>
        <p:blipFill>
          <a:blip r:embed="rId2"/>
          <a:stretch>
            <a:fillRect/>
          </a:stretch>
        </p:blipFill>
        <p:spPr>
          <a:xfrm>
            <a:off x="838200" y="1602395"/>
            <a:ext cx="10515600" cy="4116918"/>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30793102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3821" y="140838"/>
            <a:ext cx="10515600" cy="601033"/>
          </a:xfrm>
        </p:spPr>
        <p:txBody>
          <a:bodyPr>
            <a:normAutofit/>
          </a:bodyPr>
          <a:lstStyle/>
          <a:p>
            <a:pPr algn="ctr"/>
            <a:r>
              <a:rPr lang="en-US" sz="3600" b="1" dirty="0"/>
              <a:t>OUTPUT MODULE – DASHBOARD</a:t>
            </a:r>
          </a:p>
        </p:txBody>
      </p:sp>
      <p:pic>
        <p:nvPicPr>
          <p:cNvPr id="4" name="Content Placeholder 3"/>
          <p:cNvPicPr>
            <a:picLocks noGrp="1"/>
          </p:cNvPicPr>
          <p:nvPr>
            <p:ph idx="1"/>
          </p:nvPr>
        </p:nvPicPr>
        <p:blipFill>
          <a:blip r:embed="rId2"/>
          <a:stretch>
            <a:fillRect/>
          </a:stretch>
        </p:blipFill>
        <p:spPr>
          <a:xfrm>
            <a:off x="293299" y="802258"/>
            <a:ext cx="11490384" cy="5667553"/>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339420" y="6172200"/>
            <a:ext cx="852579" cy="654112"/>
          </a:xfrm>
          <a:prstGeom prst="rect">
            <a:avLst/>
          </a:prstGeom>
          <a:noFill/>
          <a:ln>
            <a:noFill/>
          </a:ln>
        </p:spPr>
      </p:pic>
    </p:spTree>
    <p:extLst>
      <p:ext uri="{BB962C8B-B14F-4D97-AF65-F5344CB8AC3E}">
        <p14:creationId xmlns:p14="http://schemas.microsoft.com/office/powerpoint/2010/main" val="39468837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15661"/>
            <a:ext cx="10515600" cy="672860"/>
          </a:xfrm>
        </p:spPr>
        <p:txBody>
          <a:bodyPr>
            <a:normAutofit/>
          </a:bodyPr>
          <a:lstStyle/>
          <a:p>
            <a:pPr algn="ctr"/>
            <a:r>
              <a:rPr lang="en-US" sz="3600" b="1" dirty="0"/>
              <a:t>OUTPUT MODULE – OLAP CUBE</a:t>
            </a:r>
          </a:p>
        </p:txBody>
      </p:sp>
      <p:pic>
        <p:nvPicPr>
          <p:cNvPr id="4" name="Content Placeholder 3"/>
          <p:cNvPicPr>
            <a:picLocks noGrp="1"/>
          </p:cNvPicPr>
          <p:nvPr>
            <p:ph idx="1"/>
          </p:nvPr>
        </p:nvPicPr>
        <p:blipFill>
          <a:blip r:embed="rId2"/>
          <a:stretch>
            <a:fillRect/>
          </a:stretch>
        </p:blipFill>
        <p:spPr>
          <a:xfrm>
            <a:off x="431321" y="1173192"/>
            <a:ext cx="11059064" cy="5037827"/>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353800" y="6013342"/>
            <a:ext cx="838200" cy="812970"/>
          </a:xfrm>
          <a:prstGeom prst="rect">
            <a:avLst/>
          </a:prstGeom>
          <a:noFill/>
          <a:ln>
            <a:noFill/>
          </a:ln>
        </p:spPr>
      </p:pic>
    </p:spTree>
    <p:extLst>
      <p:ext uri="{BB962C8B-B14F-4D97-AF65-F5344CB8AC3E}">
        <p14:creationId xmlns:p14="http://schemas.microsoft.com/office/powerpoint/2010/main" val="38745036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5911E3A-C35B-4EF7-A355-B84E9A14A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E21ADB3D-AD65-44B4-847D-5E90E90A5D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3" name="Freeform 5">
              <a:extLst>
                <a:ext uri="{FF2B5EF4-FFF2-40B4-BE49-F238E27FC236}">
                  <a16:creationId xmlns:a16="http://schemas.microsoft.com/office/drawing/2014/main" id="{CF580C70-814C-4845-B645-919BFFBD16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6">
              <a:extLst>
                <a:ext uri="{FF2B5EF4-FFF2-40B4-BE49-F238E27FC236}">
                  <a16:creationId xmlns:a16="http://schemas.microsoft.com/office/drawing/2014/main" id="{34D7BF57-4CAA-45B2-9EF0-0AA1FCF70B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7">
              <a:extLst>
                <a:ext uri="{FF2B5EF4-FFF2-40B4-BE49-F238E27FC236}">
                  <a16:creationId xmlns:a16="http://schemas.microsoft.com/office/drawing/2014/main" id="{7886F306-C03A-40C6-8FD5-DCE3D4595D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8">
              <a:extLst>
                <a:ext uri="{FF2B5EF4-FFF2-40B4-BE49-F238E27FC236}">
                  <a16:creationId xmlns:a16="http://schemas.microsoft.com/office/drawing/2014/main" id="{2FDC9A36-C7C3-47D7-A64E-ED25C47EC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9">
              <a:extLst>
                <a:ext uri="{FF2B5EF4-FFF2-40B4-BE49-F238E27FC236}">
                  <a16:creationId xmlns:a16="http://schemas.microsoft.com/office/drawing/2014/main" id="{BB19BC37-158A-43DC-9A9E-E45CC71954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8" name="Freeform 10">
              <a:extLst>
                <a:ext uri="{FF2B5EF4-FFF2-40B4-BE49-F238E27FC236}">
                  <a16:creationId xmlns:a16="http://schemas.microsoft.com/office/drawing/2014/main" id="{077654CC-108F-48D5-B5E9-437F164F52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9" name="Freeform 11">
              <a:extLst>
                <a:ext uri="{FF2B5EF4-FFF2-40B4-BE49-F238E27FC236}">
                  <a16:creationId xmlns:a16="http://schemas.microsoft.com/office/drawing/2014/main" id="{A3CF3A63-1C1E-4E85-A78A-FDC16431E3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2">
              <a:extLst>
                <a:ext uri="{FF2B5EF4-FFF2-40B4-BE49-F238E27FC236}">
                  <a16:creationId xmlns:a16="http://schemas.microsoft.com/office/drawing/2014/main" id="{8740FC9A-72DD-4D9B-BA25-1CCED13524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3">
              <a:extLst>
                <a:ext uri="{FF2B5EF4-FFF2-40B4-BE49-F238E27FC236}">
                  <a16:creationId xmlns:a16="http://schemas.microsoft.com/office/drawing/2014/main" id="{7FBF5743-F2AE-4D0D-BCD1-01F7686D01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4">
              <a:extLst>
                <a:ext uri="{FF2B5EF4-FFF2-40B4-BE49-F238E27FC236}">
                  <a16:creationId xmlns:a16="http://schemas.microsoft.com/office/drawing/2014/main" id="{CED32316-D4F7-4795-BBE0-DEBB60E27C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5">
              <a:extLst>
                <a:ext uri="{FF2B5EF4-FFF2-40B4-BE49-F238E27FC236}">
                  <a16:creationId xmlns:a16="http://schemas.microsoft.com/office/drawing/2014/main" id="{583B23C9-B9B7-4E93-9538-CBE316F83F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6">
              <a:extLst>
                <a:ext uri="{FF2B5EF4-FFF2-40B4-BE49-F238E27FC236}">
                  <a16:creationId xmlns:a16="http://schemas.microsoft.com/office/drawing/2014/main" id="{5B144260-9F2C-4ADB-A37C-1CFB4B428B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7">
              <a:extLst>
                <a:ext uri="{FF2B5EF4-FFF2-40B4-BE49-F238E27FC236}">
                  <a16:creationId xmlns:a16="http://schemas.microsoft.com/office/drawing/2014/main" id="{53FF918D-79D3-4F55-A68C-0DD5880DAB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18">
              <a:extLst>
                <a:ext uri="{FF2B5EF4-FFF2-40B4-BE49-F238E27FC236}">
                  <a16:creationId xmlns:a16="http://schemas.microsoft.com/office/drawing/2014/main" id="{B9FC1440-933F-44FE-8D77-4827DD0F99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19">
              <a:extLst>
                <a:ext uri="{FF2B5EF4-FFF2-40B4-BE49-F238E27FC236}">
                  <a16:creationId xmlns:a16="http://schemas.microsoft.com/office/drawing/2014/main" id="{0F67F308-A67C-4D2E-B081-59BB31D8E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0">
              <a:extLst>
                <a:ext uri="{FF2B5EF4-FFF2-40B4-BE49-F238E27FC236}">
                  <a16:creationId xmlns:a16="http://schemas.microsoft.com/office/drawing/2014/main" id="{80112F01-90EB-4AEC-A39C-5C6875FFB9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9" name="Freeform 21">
              <a:extLst>
                <a:ext uri="{FF2B5EF4-FFF2-40B4-BE49-F238E27FC236}">
                  <a16:creationId xmlns:a16="http://schemas.microsoft.com/office/drawing/2014/main" id="{893F6B05-90EB-4C75-A0F0-C7247553BD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30" name="Freeform 22">
              <a:extLst>
                <a:ext uri="{FF2B5EF4-FFF2-40B4-BE49-F238E27FC236}">
                  <a16:creationId xmlns:a16="http://schemas.microsoft.com/office/drawing/2014/main" id="{227B563B-E0C0-4D81-966D-B5E2DBAAE8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3">
              <a:extLst>
                <a:ext uri="{FF2B5EF4-FFF2-40B4-BE49-F238E27FC236}">
                  <a16:creationId xmlns:a16="http://schemas.microsoft.com/office/drawing/2014/main" id="{130DF93D-D1FF-477A-BDCE-C8B01C3B47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2" name="Freeform 24">
              <a:extLst>
                <a:ext uri="{FF2B5EF4-FFF2-40B4-BE49-F238E27FC236}">
                  <a16:creationId xmlns:a16="http://schemas.microsoft.com/office/drawing/2014/main" id="{44ED67A1-C6FE-4AC8-8473-11DAC03DCD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3" name="Freeform 25">
              <a:extLst>
                <a:ext uri="{FF2B5EF4-FFF2-40B4-BE49-F238E27FC236}">
                  <a16:creationId xmlns:a16="http://schemas.microsoft.com/office/drawing/2014/main" id="{213A54F3-15FA-4C8F-8ABF-CE77E72196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5" name="Group 34">
            <a:extLst>
              <a:ext uri="{FF2B5EF4-FFF2-40B4-BE49-F238E27FC236}">
                <a16:creationId xmlns:a16="http://schemas.microsoft.com/office/drawing/2014/main" id="{5F8A7F7F-DD1A-4F41-98AC-B9CE2A620C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6" name="Rectangle 35">
              <a:extLst>
                <a:ext uri="{FF2B5EF4-FFF2-40B4-BE49-F238E27FC236}">
                  <a16:creationId xmlns:a16="http://schemas.microsoft.com/office/drawing/2014/main" id="{CEF47228-EB7C-4EBA-BE01-DA6CB24102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7" name="Isosceles Triangle 22">
              <a:extLst>
                <a:ext uri="{FF2B5EF4-FFF2-40B4-BE49-F238E27FC236}">
                  <a16:creationId xmlns:a16="http://schemas.microsoft.com/office/drawing/2014/main" id="{3D2FD25A-EFFD-4F5C-9258-981F5907DE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8" name="Rectangle 37">
              <a:extLst>
                <a:ext uri="{FF2B5EF4-FFF2-40B4-BE49-F238E27FC236}">
                  <a16:creationId xmlns:a16="http://schemas.microsoft.com/office/drawing/2014/main" id="{DCF573BC-A06F-4036-A3A8-9D07DDE622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38200" y="2415322"/>
            <a:ext cx="3564835" cy="2399869"/>
          </a:xfrm>
        </p:spPr>
        <p:txBody>
          <a:bodyPr>
            <a:normAutofit/>
          </a:bodyPr>
          <a:lstStyle/>
          <a:p>
            <a:pPr algn="ctr"/>
            <a:r>
              <a:rPr lang="en-US" sz="4000" b="1" dirty="0">
                <a:solidFill>
                  <a:srgbClr val="FFFFFF"/>
                </a:solidFill>
              </a:rPr>
              <a:t>OUTSTANDINGS</a:t>
            </a:r>
            <a:br>
              <a:rPr lang="en-US" sz="4000" b="1" dirty="0">
                <a:solidFill>
                  <a:srgbClr val="FFFFFF"/>
                </a:solidFill>
              </a:rPr>
            </a:br>
            <a:r>
              <a:rPr lang="en-US" sz="4000" b="1" dirty="0">
                <a:solidFill>
                  <a:srgbClr val="FFFFFF"/>
                </a:solidFill>
              </a:rPr>
              <a:t>&amp;</a:t>
            </a:r>
            <a:br>
              <a:rPr lang="en-US" sz="4000" b="1" dirty="0">
                <a:solidFill>
                  <a:srgbClr val="FFFFFF"/>
                </a:solidFill>
              </a:rPr>
            </a:br>
            <a:r>
              <a:rPr lang="en-US" sz="4000" b="1" dirty="0">
                <a:solidFill>
                  <a:srgbClr val="FFFFFF"/>
                </a:solidFill>
              </a:rPr>
              <a:t>Next Steps</a:t>
            </a:r>
          </a:p>
        </p:txBody>
      </p:sp>
      <p:sp>
        <p:nvSpPr>
          <p:cNvPr id="3" name="Content Placeholder 2"/>
          <p:cNvSpPr>
            <a:spLocks noGrp="1"/>
          </p:cNvSpPr>
          <p:nvPr>
            <p:ph idx="1"/>
          </p:nvPr>
        </p:nvSpPr>
        <p:spPr>
          <a:xfrm>
            <a:off x="5199064" y="148281"/>
            <a:ext cx="6154736" cy="6549081"/>
          </a:xfrm>
        </p:spPr>
        <p:txBody>
          <a:bodyPr anchor="ctr">
            <a:normAutofit fontScale="92500" lnSpcReduction="10000"/>
          </a:bodyPr>
          <a:lstStyle/>
          <a:p>
            <a:pPr marL="514350" indent="-514350">
              <a:buFont typeface="+mj-lt"/>
              <a:buAutoNum type="arabicPeriod"/>
            </a:pPr>
            <a:r>
              <a:rPr lang="en-US" sz="1800" dirty="0"/>
              <a:t>Migration of current data into the new HRMIS application (Additional issues to be discussed – Need to clean current data before migration)</a:t>
            </a:r>
          </a:p>
          <a:p>
            <a:pPr marL="514350" indent="-514350">
              <a:buFont typeface="+mj-lt"/>
              <a:buAutoNum type="arabicPeriod"/>
            </a:pPr>
            <a:r>
              <a:rPr lang="en-US" sz="1800" dirty="0"/>
              <a:t>Server and network/internet availability (Discussion with NITA for hosting a Virtual Server completed)</a:t>
            </a:r>
          </a:p>
          <a:p>
            <a:pPr marL="514350" indent="-514350">
              <a:buFont typeface="+mj-lt"/>
              <a:buAutoNum type="arabicPeriod"/>
            </a:pPr>
            <a:r>
              <a:rPr lang="en-US" sz="1800" dirty="0"/>
              <a:t>Installation and training of staff at Head Office, RCC and Metros (Proposed and awaiting approval by OHLGS)</a:t>
            </a:r>
          </a:p>
          <a:p>
            <a:pPr marL="514350" indent="-514350">
              <a:buFont typeface="+mj-lt"/>
              <a:buAutoNum type="arabicPeriod"/>
            </a:pPr>
            <a:r>
              <a:rPr lang="en-US" sz="1800" dirty="0"/>
              <a:t>Integration between Capacity Building framework and HRMIS</a:t>
            </a:r>
          </a:p>
          <a:p>
            <a:pPr marL="514350" indent="-514350">
              <a:buFont typeface="+mj-lt"/>
              <a:buAutoNum type="arabicPeriod"/>
            </a:pPr>
            <a:r>
              <a:rPr lang="en-US" sz="1800" dirty="0"/>
              <a:t>Software has been completed</a:t>
            </a:r>
          </a:p>
          <a:p>
            <a:pPr marL="514350" indent="-514350">
              <a:buFont typeface="+mj-lt"/>
              <a:buAutoNum type="arabicPeriod"/>
            </a:pPr>
            <a:r>
              <a:rPr lang="en-US" sz="1800" b="1" i="1" dirty="0">
                <a:solidFill>
                  <a:srgbClr val="FF0000"/>
                </a:solidFill>
              </a:rPr>
              <a:t>Test-Run to be commenced at three (3) levels </a:t>
            </a:r>
            <a:r>
              <a:rPr lang="mr-IN" sz="1800" b="1" i="1" dirty="0">
                <a:solidFill>
                  <a:srgbClr val="FF0000"/>
                </a:solidFill>
              </a:rPr>
              <a:t>–</a:t>
            </a:r>
            <a:r>
              <a:rPr lang="en-US" sz="1800" b="1" i="1" dirty="0">
                <a:solidFill>
                  <a:srgbClr val="FF0000"/>
                </a:solidFill>
              </a:rPr>
              <a:t> Head Office, RCC and Metro/Municipal</a:t>
            </a:r>
          </a:p>
          <a:p>
            <a:pPr marL="514350" indent="-514350">
              <a:buFont typeface="+mj-lt"/>
              <a:buAutoNum type="arabicPeriod"/>
            </a:pPr>
            <a:r>
              <a:rPr lang="en-US" sz="1800" b="1" i="1" dirty="0">
                <a:solidFill>
                  <a:srgbClr val="FF0000"/>
                </a:solidFill>
              </a:rPr>
              <a:t>Full deployment in July </a:t>
            </a:r>
            <a:r>
              <a:rPr lang="mr-IN" sz="1800" b="1" i="1" dirty="0">
                <a:solidFill>
                  <a:srgbClr val="FF0000"/>
                </a:solidFill>
              </a:rPr>
              <a:t>–</a:t>
            </a:r>
            <a:r>
              <a:rPr lang="en-US" sz="1800" b="1" i="1" dirty="0">
                <a:solidFill>
                  <a:srgbClr val="FF0000"/>
                </a:solidFill>
              </a:rPr>
              <a:t> All MMDAs</a:t>
            </a:r>
          </a:p>
          <a:p>
            <a:pPr marL="514350" indent="-514350">
              <a:buFont typeface="+mj-lt"/>
              <a:buAutoNum type="arabicPeriod"/>
            </a:pPr>
            <a:r>
              <a:rPr lang="en-US" sz="1800" b="1" i="1" dirty="0">
                <a:solidFill>
                  <a:srgbClr val="FF0000"/>
                </a:solidFill>
              </a:rPr>
              <a:t>OHLGS to procure fast-speed Internet connectivity at all levels (including </a:t>
            </a:r>
            <a:r>
              <a:rPr lang="en-US" sz="1800" b="1" i="1" dirty="0" err="1">
                <a:solidFill>
                  <a:srgbClr val="FF0000"/>
                </a:solidFill>
              </a:rPr>
              <a:t>wifi</a:t>
            </a:r>
            <a:r>
              <a:rPr lang="en-US" sz="1800" b="1" i="1" dirty="0">
                <a:solidFill>
                  <a:srgbClr val="FF0000"/>
                </a:solidFill>
              </a:rPr>
              <a:t> installation)</a:t>
            </a:r>
          </a:p>
          <a:p>
            <a:pPr marL="514350" indent="-514350">
              <a:buFont typeface="+mj-lt"/>
              <a:buAutoNum type="arabicPeriod"/>
            </a:pPr>
            <a:r>
              <a:rPr lang="en-US" sz="1800" b="1" i="1" dirty="0">
                <a:solidFill>
                  <a:srgbClr val="FF0000"/>
                </a:solidFill>
              </a:rPr>
              <a:t>Activation of a secure website and email address for all relevant staff </a:t>
            </a:r>
          </a:p>
          <a:p>
            <a:pPr marL="514350" indent="-514350">
              <a:buFont typeface="+mj-lt"/>
              <a:buAutoNum type="arabicPeriod"/>
            </a:pPr>
            <a:r>
              <a:rPr lang="en-US" sz="1800" b="1" i="1" dirty="0">
                <a:solidFill>
                  <a:srgbClr val="FF0000"/>
                </a:solidFill>
              </a:rPr>
              <a:t>Back-Stopping </a:t>
            </a:r>
            <a:r>
              <a:rPr lang="en-US" sz="1800" b="1" i="1" dirty="0" err="1">
                <a:solidFill>
                  <a:srgbClr val="FF0000"/>
                </a:solidFill>
              </a:rPr>
              <a:t>programme</a:t>
            </a:r>
            <a:r>
              <a:rPr lang="en-US" sz="1800" b="1" i="1" dirty="0">
                <a:solidFill>
                  <a:srgbClr val="FF0000"/>
                </a:solidFill>
              </a:rPr>
              <a:t> for the next 6 months after installation </a:t>
            </a:r>
          </a:p>
          <a:p>
            <a:pPr lvl="1"/>
            <a:r>
              <a:rPr lang="en-US" sz="1800" b="1" i="1" dirty="0">
                <a:solidFill>
                  <a:srgbClr val="FF0000"/>
                </a:solidFill>
              </a:rPr>
              <a:t>Training for HR/MIS Department at Head office</a:t>
            </a:r>
          </a:p>
          <a:p>
            <a:pPr lvl="1"/>
            <a:r>
              <a:rPr lang="en-US" sz="1800" b="1" i="1" dirty="0">
                <a:solidFill>
                  <a:srgbClr val="FF0000"/>
                </a:solidFill>
              </a:rPr>
              <a:t>Training all HR Heads in the use of the software</a:t>
            </a:r>
          </a:p>
          <a:p>
            <a:pPr lvl="1"/>
            <a:r>
              <a:rPr lang="en-US" sz="1800" b="1" i="1" dirty="0">
                <a:solidFill>
                  <a:srgbClr val="FF0000"/>
                </a:solidFill>
              </a:rPr>
              <a:t>Training all MIS staff in the use of the software</a:t>
            </a:r>
          </a:p>
          <a:p>
            <a:pPr lvl="1"/>
            <a:r>
              <a:rPr lang="en-US" sz="1800" b="1" i="1" dirty="0">
                <a:solidFill>
                  <a:srgbClr val="FF0000"/>
                </a:solidFill>
              </a:rPr>
              <a:t>Hands-on training at 4 </a:t>
            </a:r>
            <a:r>
              <a:rPr lang="en-US" sz="1800" b="1" i="1" dirty="0" err="1">
                <a:solidFill>
                  <a:srgbClr val="FF0000"/>
                </a:solidFill>
              </a:rPr>
              <a:t>centres</a:t>
            </a:r>
            <a:r>
              <a:rPr lang="en-US" sz="1800" b="1" i="1" dirty="0">
                <a:solidFill>
                  <a:srgbClr val="FF0000"/>
                </a:solidFill>
              </a:rPr>
              <a:t> (Northern, Middles, Eastern and Western)</a:t>
            </a:r>
          </a:p>
          <a:p>
            <a:pPr lvl="1"/>
            <a:endParaRPr lang="en-US" sz="1400" dirty="0"/>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1353800" y="6059837"/>
            <a:ext cx="838200" cy="766475"/>
          </a:xfrm>
          <a:prstGeom prst="rect">
            <a:avLst/>
          </a:prstGeom>
          <a:noFill/>
          <a:ln>
            <a:noFill/>
          </a:ln>
        </p:spPr>
      </p:pic>
    </p:spTree>
    <p:extLst>
      <p:ext uri="{BB962C8B-B14F-4D97-AF65-F5344CB8AC3E}">
        <p14:creationId xmlns:p14="http://schemas.microsoft.com/office/powerpoint/2010/main" val="7972331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HRMIS Next Steps</a:t>
            </a:r>
            <a:br>
              <a:rPr lang="en-US" dirty="0"/>
            </a:br>
            <a:r>
              <a:rPr lang="en-US" sz="3600" b="0" dirty="0"/>
              <a:t>Questions and wrap-up</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20331" y="1825625"/>
            <a:ext cx="4351338" cy="4351338"/>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353800" y="6044339"/>
            <a:ext cx="838200" cy="781973"/>
          </a:xfrm>
          <a:prstGeom prst="rect">
            <a:avLst/>
          </a:prstGeom>
          <a:noFill/>
          <a:ln>
            <a:noFill/>
          </a:ln>
        </p:spPr>
      </p:pic>
    </p:spTree>
    <p:extLst>
      <p:ext uri="{BB962C8B-B14F-4D97-AF65-F5344CB8AC3E}">
        <p14:creationId xmlns:p14="http://schemas.microsoft.com/office/powerpoint/2010/main" val="33273904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1297</Words>
  <Application>Microsoft Macintosh PowerPoint</Application>
  <PresentationFormat>Widescreen</PresentationFormat>
  <Paragraphs>161</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Calibri Light</vt:lpstr>
      <vt:lpstr>Office Theme</vt:lpstr>
      <vt:lpstr>       Online HR Software Application  for  Office of the Head of Local Government Service (OHLGS)  For Human Resource Managers of the Local Government Service     </vt:lpstr>
      <vt:lpstr>Presentation Outline</vt:lpstr>
      <vt:lpstr>TERMS OF REFERENCE</vt:lpstr>
      <vt:lpstr>METHODOLOGY </vt:lpstr>
      <vt:lpstr>SCOPE OF WORK</vt:lpstr>
      <vt:lpstr>OUR UNDERSTANDING OF THE ASSIGNMENT</vt:lpstr>
      <vt:lpstr>Our Approach </vt:lpstr>
      <vt:lpstr>CONCEPTUAL FRAMEWORK</vt:lpstr>
      <vt:lpstr>TECHNICAL ASPECT</vt:lpstr>
      <vt:lpstr>WORK DONE - STATUS OF WORK</vt:lpstr>
      <vt:lpstr>PowerPoint Presentation</vt:lpstr>
      <vt:lpstr>MMDA SETUP MODULE</vt:lpstr>
      <vt:lpstr>IDENTIFICATION AND BIO DATA MODULE</vt:lpstr>
      <vt:lpstr>LEAVE REQUEST MODULE</vt:lpstr>
      <vt:lpstr>POSTING REQUEST MODULE</vt:lpstr>
      <vt:lpstr>LEAVE REQUEST – APPROVAL MODULE</vt:lpstr>
      <vt:lpstr>POSTING APPROVAL MODULE</vt:lpstr>
      <vt:lpstr>OUTPUT MODULE – DASHBOARD</vt:lpstr>
      <vt:lpstr>OUTPUT MODULE – OLAP CUBE</vt:lpstr>
      <vt:lpstr>OUTSTANDINGS &amp; Next Steps</vt:lpstr>
      <vt:lpstr>HRMIS Next Steps Questions and wrap-up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Online HR Software Application  for  Office of the Head of Local Government Service (OHLGS)  For Human Resource Managers of the Local Government Service     </dc:title>
  <dc:creator>Bernard Abeiku Arthur</dc:creator>
  <cp:lastModifiedBy>Bernard Abeiku Arthur</cp:lastModifiedBy>
  <cp:revision>6</cp:revision>
  <dcterms:created xsi:type="dcterms:W3CDTF">2019-05-14T06:35:44Z</dcterms:created>
  <dcterms:modified xsi:type="dcterms:W3CDTF">2019-05-14T08:15:01Z</dcterms:modified>
</cp:coreProperties>
</file>