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5" r:id="rId6"/>
    <p:sldId id="260" r:id="rId7"/>
    <p:sldId id="261"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91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10/2/2018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10/2/2018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60342" y="803828"/>
            <a:ext cx="8689976" cy="856007"/>
          </a:xfrm>
        </p:spPr>
        <p:txBody>
          <a:bodyPr>
            <a:normAutofit/>
          </a:bodyPr>
          <a:lstStyle/>
          <a:p>
            <a:r>
              <a:rPr lang="en-GB" sz="3200" dirty="0" smtClean="0"/>
              <a:t>Orientation for assistant engineers</a:t>
            </a:r>
            <a:endParaRPr lang="en-GB" sz="3200" dirty="0"/>
          </a:p>
        </p:txBody>
      </p:sp>
      <p:sp>
        <p:nvSpPr>
          <p:cNvPr id="3" name="Subtitle 2"/>
          <p:cNvSpPr>
            <a:spLocks noGrp="1"/>
          </p:cNvSpPr>
          <p:nvPr>
            <p:ph type="subTitle" idx="1"/>
          </p:nvPr>
        </p:nvSpPr>
        <p:spPr>
          <a:xfrm>
            <a:off x="785191" y="2494722"/>
            <a:ext cx="9869557" cy="3588026"/>
          </a:xfrm>
        </p:spPr>
        <p:txBody>
          <a:bodyPr>
            <a:normAutofit/>
          </a:bodyPr>
          <a:lstStyle/>
          <a:p>
            <a:r>
              <a:rPr lang="en-GB" sz="2800" dirty="0" smtClean="0"/>
              <a:t>Project management</a:t>
            </a:r>
          </a:p>
          <a:p>
            <a:r>
              <a:rPr lang="en-GB" sz="2800" dirty="0" smtClean="0"/>
              <a:t>By</a:t>
            </a:r>
          </a:p>
          <a:p>
            <a:r>
              <a:rPr lang="en-GB" sz="2800" dirty="0" smtClean="0"/>
              <a:t>Ing. Franklin a. Agbanator</a:t>
            </a:r>
          </a:p>
          <a:p>
            <a:r>
              <a:rPr lang="en-GB" sz="2800" dirty="0" smtClean="0"/>
              <a:t>(</a:t>
            </a:r>
            <a:r>
              <a:rPr lang="en-GB" sz="2800" dirty="0" err="1" smtClean="0"/>
              <a:t>ktc</a:t>
            </a:r>
            <a:r>
              <a:rPr lang="en-GB" sz="2800" dirty="0" smtClean="0"/>
              <a:t>)</a:t>
            </a:r>
          </a:p>
          <a:p>
            <a:r>
              <a:rPr lang="en-GB" sz="2800" dirty="0" smtClean="0"/>
              <a:t>1</a:t>
            </a:r>
            <a:r>
              <a:rPr lang="en-GB" sz="2800" baseline="30000" dirty="0" smtClean="0"/>
              <a:t>st</a:t>
            </a:r>
            <a:r>
              <a:rPr lang="en-GB" sz="2800" dirty="0" smtClean="0"/>
              <a:t> – 3</a:t>
            </a:r>
            <a:r>
              <a:rPr lang="en-GB" sz="2800" baseline="30000" dirty="0" smtClean="0"/>
              <a:t>rd</a:t>
            </a:r>
            <a:r>
              <a:rPr lang="en-GB" sz="2800" dirty="0" smtClean="0"/>
              <a:t> October 2018</a:t>
            </a:r>
            <a:endParaRPr lang="en-GB" sz="2800" dirty="0"/>
          </a:p>
        </p:txBody>
      </p:sp>
    </p:spTree>
    <p:extLst>
      <p:ext uri="{BB962C8B-B14F-4D97-AF65-F5344CB8AC3E}">
        <p14:creationId xmlns:p14="http://schemas.microsoft.com/office/powerpoint/2010/main" val="2664354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a:t>
            </a:r>
            <a:endParaRPr lang="en-GB" dirty="0"/>
          </a:p>
        </p:txBody>
      </p:sp>
      <p:sp>
        <p:nvSpPr>
          <p:cNvPr id="3" name="Content Placeholder 2"/>
          <p:cNvSpPr>
            <a:spLocks noGrp="1"/>
          </p:cNvSpPr>
          <p:nvPr>
            <p:ph sz="quarter" idx="13"/>
          </p:nvPr>
        </p:nvSpPr>
        <p:spPr/>
        <p:txBody>
          <a:bodyPr>
            <a:normAutofit/>
          </a:bodyPr>
          <a:lstStyle/>
          <a:p>
            <a:r>
              <a:rPr lang="en-GB" sz="2400" dirty="0" smtClean="0"/>
              <a:t>Introduction</a:t>
            </a:r>
          </a:p>
          <a:p>
            <a:r>
              <a:rPr lang="en-GB" sz="2400" dirty="0" smtClean="0"/>
              <a:t>Steps in project management process</a:t>
            </a:r>
          </a:p>
          <a:p>
            <a:r>
              <a:rPr lang="en-GB" sz="2400" dirty="0" smtClean="0"/>
              <a:t>conclusion</a:t>
            </a:r>
            <a:endParaRPr lang="en-GB" sz="2400" dirty="0"/>
          </a:p>
        </p:txBody>
      </p:sp>
    </p:spTree>
    <p:extLst>
      <p:ext uri="{BB962C8B-B14F-4D97-AF65-F5344CB8AC3E}">
        <p14:creationId xmlns:p14="http://schemas.microsoft.com/office/powerpoint/2010/main" val="3771633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sz="quarter" idx="13"/>
          </p:nvPr>
        </p:nvSpPr>
        <p:spPr>
          <a:xfrm>
            <a:off x="913774" y="2367092"/>
            <a:ext cx="10363826" cy="3884621"/>
          </a:xfrm>
        </p:spPr>
        <p:txBody>
          <a:bodyPr>
            <a:normAutofit lnSpcReduction="10000"/>
          </a:bodyPr>
          <a:lstStyle/>
          <a:p>
            <a:r>
              <a:rPr lang="en-GB" sz="2400" dirty="0" smtClean="0"/>
              <a:t>Every project, whether big or small is a set of activities designed to meet or provide solution to a need</a:t>
            </a:r>
          </a:p>
          <a:p>
            <a:r>
              <a:rPr lang="en-GB" sz="2400" dirty="0" smtClean="0"/>
              <a:t>The identification of the need triggers the initiation of the project</a:t>
            </a:r>
          </a:p>
          <a:p>
            <a:r>
              <a:rPr lang="en-GB" sz="2400" dirty="0" smtClean="0"/>
              <a:t>This could come from</a:t>
            </a:r>
          </a:p>
          <a:p>
            <a:pPr lvl="1"/>
            <a:r>
              <a:rPr lang="en-GB" sz="2200" dirty="0" smtClean="0"/>
              <a:t>Individuals</a:t>
            </a:r>
          </a:p>
          <a:p>
            <a:pPr lvl="1"/>
            <a:r>
              <a:rPr lang="en-GB" sz="2200" dirty="0" smtClean="0"/>
              <a:t>Communities /groups</a:t>
            </a:r>
          </a:p>
          <a:p>
            <a:pPr lvl="1"/>
            <a:r>
              <a:rPr lang="en-GB" sz="2200" dirty="0" smtClean="0"/>
              <a:t>General public</a:t>
            </a:r>
          </a:p>
          <a:p>
            <a:pPr lvl="1"/>
            <a:r>
              <a:rPr lang="en-GB" sz="2200" dirty="0" smtClean="0"/>
              <a:t>Government / agencies</a:t>
            </a:r>
          </a:p>
          <a:p>
            <a:pPr lvl="1"/>
            <a:endParaRPr lang="en-GB" sz="2200" dirty="0" smtClean="0"/>
          </a:p>
          <a:p>
            <a:endParaRPr lang="en-GB" sz="2400" dirty="0"/>
          </a:p>
        </p:txBody>
      </p:sp>
    </p:spTree>
    <p:extLst>
      <p:ext uri="{BB962C8B-B14F-4D97-AF65-F5344CB8AC3E}">
        <p14:creationId xmlns:p14="http://schemas.microsoft.com/office/powerpoint/2010/main" val="3547573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The 5 steps in the project management process</a:t>
            </a:r>
            <a:endParaRPr lang="en-GB" sz="3200" dirty="0"/>
          </a:p>
        </p:txBody>
      </p:sp>
      <p:sp>
        <p:nvSpPr>
          <p:cNvPr id="3" name="Content Placeholder 2"/>
          <p:cNvSpPr>
            <a:spLocks noGrp="1"/>
          </p:cNvSpPr>
          <p:nvPr>
            <p:ph sz="quarter" idx="13"/>
          </p:nvPr>
        </p:nvSpPr>
        <p:spPr/>
        <p:txBody>
          <a:bodyPr>
            <a:normAutofit/>
          </a:bodyPr>
          <a:lstStyle/>
          <a:p>
            <a:r>
              <a:rPr lang="en-GB" sz="2400" dirty="0"/>
              <a:t>Initiation. ...</a:t>
            </a:r>
          </a:p>
          <a:p>
            <a:r>
              <a:rPr lang="en-GB" sz="2400" dirty="0"/>
              <a:t>Project Planning. ...</a:t>
            </a:r>
          </a:p>
          <a:p>
            <a:r>
              <a:rPr lang="en-GB" sz="2400" dirty="0"/>
              <a:t>Project Execution. ...</a:t>
            </a:r>
          </a:p>
          <a:p>
            <a:r>
              <a:rPr lang="en-GB" sz="2400" dirty="0"/>
              <a:t>Project Monitoring and Control. ...</a:t>
            </a:r>
          </a:p>
          <a:p>
            <a:r>
              <a:rPr lang="en-GB" sz="2400" dirty="0"/>
              <a:t>Project Closure.</a:t>
            </a:r>
          </a:p>
          <a:p>
            <a:endParaRPr lang="en-GB" sz="2400" dirty="0"/>
          </a:p>
        </p:txBody>
      </p:sp>
    </p:spTree>
    <p:extLst>
      <p:ext uri="{BB962C8B-B14F-4D97-AF65-F5344CB8AC3E}">
        <p14:creationId xmlns:p14="http://schemas.microsoft.com/office/powerpoint/2010/main" val="501186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151379"/>
            <a:ext cx="10364451" cy="723264"/>
          </a:xfrm>
        </p:spPr>
        <p:txBody>
          <a:bodyPr/>
          <a:lstStyle/>
          <a:p>
            <a:r>
              <a:rPr lang="en-GB" dirty="0"/>
              <a:t>The Project Management </a:t>
            </a:r>
            <a:r>
              <a:rPr lang="en-GB" dirty="0" smtClean="0"/>
              <a:t>Process</a:t>
            </a:r>
            <a:endParaRPr lang="en-GB" dirty="0"/>
          </a:p>
        </p:txBody>
      </p:sp>
      <p:sp>
        <p:nvSpPr>
          <p:cNvPr id="4" name="Oval 3"/>
          <p:cNvSpPr/>
          <p:nvPr/>
        </p:nvSpPr>
        <p:spPr>
          <a:xfrm>
            <a:off x="347870" y="1109869"/>
            <a:ext cx="3617843" cy="2415209"/>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ysClr val="windowText" lastClr="000000"/>
                </a:solidFill>
              </a:rPr>
              <a:t>INITIATE</a:t>
            </a:r>
          </a:p>
          <a:p>
            <a:pPr algn="ctr"/>
            <a:r>
              <a:rPr lang="en-GB" sz="2400" dirty="0" smtClean="0">
                <a:solidFill>
                  <a:sysClr val="windowText" lastClr="000000"/>
                </a:solidFill>
              </a:rPr>
              <a:t>DEFINE THE PROJECT AND SET UP EXPECTATIONS</a:t>
            </a:r>
            <a:endParaRPr lang="en-GB" sz="2400" dirty="0">
              <a:solidFill>
                <a:sysClr val="windowText" lastClr="000000"/>
              </a:solidFill>
            </a:endParaRPr>
          </a:p>
        </p:txBody>
      </p:sp>
      <p:sp>
        <p:nvSpPr>
          <p:cNvPr id="5" name="Content Placeholder 4"/>
          <p:cNvSpPr>
            <a:spLocks noGrp="1"/>
          </p:cNvSpPr>
          <p:nvPr>
            <p:ph sz="quarter" idx="13"/>
          </p:nvPr>
        </p:nvSpPr>
        <p:spPr>
          <a:xfrm>
            <a:off x="347871" y="3773558"/>
            <a:ext cx="3925956" cy="2670313"/>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ysClr val="windowText" lastClr="000000"/>
                </a:solidFill>
              </a:rPr>
              <a:t>plan</a:t>
            </a:r>
          </a:p>
          <a:p>
            <a:pPr marL="0" indent="0" algn="ctr">
              <a:buNone/>
            </a:pPr>
            <a:r>
              <a:rPr lang="en-GB" sz="2400" dirty="0">
                <a:solidFill>
                  <a:schemeClr val="tx1"/>
                </a:solidFill>
              </a:rPr>
              <a:t>Create a plan with schedules, tasks, resources and budget</a:t>
            </a:r>
            <a:r>
              <a:rPr lang="en-GB" dirty="0"/>
              <a:t>. </a:t>
            </a:r>
            <a:endParaRPr lang="en-GB" sz="2000" dirty="0">
              <a:solidFill>
                <a:sysClr val="windowText" lastClr="000000"/>
              </a:solidFill>
            </a:endParaRPr>
          </a:p>
        </p:txBody>
      </p:sp>
      <p:sp>
        <p:nvSpPr>
          <p:cNvPr id="6" name="Content Placeholder 4"/>
          <p:cNvSpPr txBox="1">
            <a:spLocks/>
          </p:cNvSpPr>
          <p:nvPr/>
        </p:nvSpPr>
        <p:spPr>
          <a:xfrm>
            <a:off x="4277411" y="815076"/>
            <a:ext cx="3429001" cy="2670313"/>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9pPr>
          </a:lstStyle>
          <a:p>
            <a:pPr algn="ctr"/>
            <a:r>
              <a:rPr lang="en-GB" sz="2800" dirty="0" smtClean="0">
                <a:solidFill>
                  <a:sysClr val="windowText" lastClr="000000"/>
                </a:solidFill>
              </a:rPr>
              <a:t>execute</a:t>
            </a:r>
          </a:p>
          <a:p>
            <a:pPr marL="0" indent="0" algn="ctr">
              <a:buNone/>
            </a:pPr>
            <a:r>
              <a:rPr lang="en-GB" sz="2400" dirty="0">
                <a:solidFill>
                  <a:schemeClr val="tx1"/>
                </a:solidFill>
              </a:rPr>
              <a:t>Start implementing the project plan.. </a:t>
            </a:r>
          </a:p>
        </p:txBody>
      </p:sp>
      <p:sp>
        <p:nvSpPr>
          <p:cNvPr id="7" name="Content Placeholder 4"/>
          <p:cNvSpPr txBox="1">
            <a:spLocks/>
          </p:cNvSpPr>
          <p:nvPr/>
        </p:nvSpPr>
        <p:spPr>
          <a:xfrm>
            <a:off x="4899991" y="3773559"/>
            <a:ext cx="3863008" cy="2756452"/>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9pPr>
          </a:lstStyle>
          <a:p>
            <a:pPr algn="ctr"/>
            <a:r>
              <a:rPr lang="en-GB" sz="2800" dirty="0" smtClean="0">
                <a:solidFill>
                  <a:sysClr val="windowText" lastClr="000000"/>
                </a:solidFill>
              </a:rPr>
              <a:t>Monitor</a:t>
            </a:r>
          </a:p>
          <a:p>
            <a:pPr marL="0" indent="0" algn="ctr">
              <a:buNone/>
            </a:pPr>
            <a:r>
              <a:rPr lang="en-GB" sz="2400" dirty="0">
                <a:solidFill>
                  <a:schemeClr val="tx1"/>
                </a:solidFill>
              </a:rPr>
              <a:t>Make sure the execution is in line with the project plan. </a:t>
            </a:r>
          </a:p>
        </p:txBody>
      </p:sp>
      <p:sp>
        <p:nvSpPr>
          <p:cNvPr id="8" name="Content Placeholder 4"/>
          <p:cNvSpPr txBox="1">
            <a:spLocks/>
          </p:cNvSpPr>
          <p:nvPr/>
        </p:nvSpPr>
        <p:spPr>
          <a:xfrm>
            <a:off x="7971183" y="1404732"/>
            <a:ext cx="4065104" cy="2670313"/>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9pPr>
          </a:lstStyle>
          <a:p>
            <a:pPr algn="ctr"/>
            <a:r>
              <a:rPr lang="en-GB" sz="2800" dirty="0" smtClean="0">
                <a:solidFill>
                  <a:sysClr val="windowText" lastClr="000000"/>
                </a:solidFill>
              </a:rPr>
              <a:t>closure</a:t>
            </a:r>
          </a:p>
          <a:p>
            <a:pPr marL="0" indent="0" algn="ctr">
              <a:buNone/>
            </a:pPr>
            <a:r>
              <a:rPr lang="en-GB" sz="2400" dirty="0">
                <a:solidFill>
                  <a:schemeClr val="tx1"/>
                </a:solidFill>
              </a:rPr>
              <a:t>Reach the project goal and compile all the documents and reports.</a:t>
            </a:r>
          </a:p>
        </p:txBody>
      </p:sp>
      <p:sp>
        <p:nvSpPr>
          <p:cNvPr id="9" name="Curved Right Arrow 8"/>
          <p:cNvSpPr/>
          <p:nvPr/>
        </p:nvSpPr>
        <p:spPr>
          <a:xfrm>
            <a:off x="124239" y="3013214"/>
            <a:ext cx="621196" cy="135006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2" name="Curved Down Arrow 11"/>
          <p:cNvSpPr/>
          <p:nvPr/>
        </p:nvSpPr>
        <p:spPr>
          <a:xfrm rot="17886889">
            <a:off x="3094380" y="3022266"/>
            <a:ext cx="1785346" cy="569392"/>
          </a:xfrm>
          <a:prstGeom prst="curvedDownArrow">
            <a:avLst>
              <a:gd name="adj1" fmla="val 25000"/>
              <a:gd name="adj2" fmla="val 50000"/>
              <a:gd name="adj3" fmla="val 4859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Curved Right Arrow 15"/>
          <p:cNvSpPr/>
          <p:nvPr/>
        </p:nvSpPr>
        <p:spPr>
          <a:xfrm rot="12008624">
            <a:off x="8946592" y="3942556"/>
            <a:ext cx="660383" cy="2113654"/>
          </a:xfrm>
          <a:prstGeom prst="curvedRightArrow">
            <a:avLst>
              <a:gd name="adj1" fmla="val 26053"/>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Curved Right Arrow 16"/>
          <p:cNvSpPr/>
          <p:nvPr/>
        </p:nvSpPr>
        <p:spPr>
          <a:xfrm rot="259985" flipH="1">
            <a:off x="7285674" y="2868825"/>
            <a:ext cx="737733" cy="1144783"/>
          </a:xfrm>
          <a:prstGeom prst="curvedRightArrow">
            <a:avLst>
              <a:gd name="adj1" fmla="val 26053"/>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Curved Right Arrow 17"/>
          <p:cNvSpPr/>
          <p:nvPr/>
        </p:nvSpPr>
        <p:spPr>
          <a:xfrm rot="4202512" flipH="1">
            <a:off x="4134667" y="5410389"/>
            <a:ext cx="630592" cy="1340672"/>
          </a:xfrm>
          <a:prstGeom prst="curvedRightArrow">
            <a:avLst>
              <a:gd name="adj1" fmla="val 26053"/>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402223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initiation</a:t>
            </a:r>
            <a:endParaRPr lang="en-GB" dirty="0"/>
          </a:p>
        </p:txBody>
      </p:sp>
      <p:sp>
        <p:nvSpPr>
          <p:cNvPr id="3" name="Content Placeholder 2"/>
          <p:cNvSpPr>
            <a:spLocks noGrp="1"/>
          </p:cNvSpPr>
          <p:nvPr>
            <p:ph sz="quarter" idx="13"/>
          </p:nvPr>
        </p:nvSpPr>
        <p:spPr/>
        <p:txBody>
          <a:bodyPr>
            <a:normAutofit/>
          </a:bodyPr>
          <a:lstStyle/>
          <a:p>
            <a:r>
              <a:rPr lang="en-GB" sz="2400" dirty="0"/>
              <a:t>This is the first phase of the project process. During initiation, you work with a client brief and brainstorm ideas, define the project, define the project’s goals, and set up the specifications and parameters of the project.</a:t>
            </a:r>
          </a:p>
        </p:txBody>
      </p:sp>
    </p:spTree>
    <p:extLst>
      <p:ext uri="{BB962C8B-B14F-4D97-AF65-F5344CB8AC3E}">
        <p14:creationId xmlns:p14="http://schemas.microsoft.com/office/powerpoint/2010/main" val="1077182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061196"/>
          </a:xfrm>
        </p:spPr>
        <p:txBody>
          <a:bodyPr/>
          <a:lstStyle/>
          <a:p>
            <a:r>
              <a:rPr lang="en-GB" dirty="0" smtClean="0"/>
              <a:t>planning</a:t>
            </a:r>
            <a:endParaRPr lang="en-GB" dirty="0"/>
          </a:p>
        </p:txBody>
      </p:sp>
      <p:sp>
        <p:nvSpPr>
          <p:cNvPr id="3" name="Content Placeholder 2"/>
          <p:cNvSpPr>
            <a:spLocks noGrp="1"/>
          </p:cNvSpPr>
          <p:nvPr>
            <p:ph sz="quarter" idx="13"/>
          </p:nvPr>
        </p:nvSpPr>
        <p:spPr>
          <a:xfrm>
            <a:off x="586409" y="1679714"/>
            <a:ext cx="10691191" cy="4681329"/>
          </a:xfrm>
        </p:spPr>
        <p:txBody>
          <a:bodyPr>
            <a:normAutofit/>
          </a:bodyPr>
          <a:lstStyle/>
          <a:p>
            <a:pPr fontAlgn="base"/>
            <a:r>
              <a:rPr lang="en-GB" sz="2400" dirty="0" smtClean="0"/>
              <a:t>The second phase is planning. During this phase, you write out a baseline plan for your project. This baseline plan will include things like: schedules, resource lists, tasks and activities, team members, risk analyses and reporting structures.</a:t>
            </a:r>
          </a:p>
          <a:p>
            <a:pPr fontAlgn="base"/>
            <a:r>
              <a:rPr lang="en-GB" sz="2400" dirty="0" smtClean="0"/>
              <a:t>The plan then needs to be evaluated and approved by project stakeholders (your client, employer, or even in some cases: the government).</a:t>
            </a:r>
          </a:p>
          <a:p>
            <a:pPr fontAlgn="base"/>
            <a:r>
              <a:rPr lang="en-GB" sz="2400" dirty="0"/>
              <a:t>The purpose of project planning is to ensure that the end result is completed on time, within budget, and exhibits quality</a:t>
            </a:r>
          </a:p>
          <a:p>
            <a:pPr fontAlgn="base"/>
            <a:endParaRPr lang="en-GB" sz="2400" dirty="0" smtClean="0"/>
          </a:p>
          <a:p>
            <a:endParaRPr lang="en-GB" sz="2400" dirty="0"/>
          </a:p>
        </p:txBody>
      </p:sp>
    </p:spTree>
    <p:extLst>
      <p:ext uri="{BB962C8B-B14F-4D97-AF65-F5344CB8AC3E}">
        <p14:creationId xmlns:p14="http://schemas.microsoft.com/office/powerpoint/2010/main" val="368922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execution</a:t>
            </a:r>
            <a:endParaRPr lang="en-GB" dirty="0"/>
          </a:p>
        </p:txBody>
      </p:sp>
      <p:sp>
        <p:nvSpPr>
          <p:cNvPr id="3" name="Content Placeholder 2"/>
          <p:cNvSpPr>
            <a:spLocks noGrp="1"/>
          </p:cNvSpPr>
          <p:nvPr>
            <p:ph sz="quarter" idx="13"/>
          </p:nvPr>
        </p:nvSpPr>
        <p:spPr/>
        <p:txBody>
          <a:bodyPr>
            <a:normAutofit/>
          </a:bodyPr>
          <a:lstStyle/>
          <a:p>
            <a:pPr fontAlgn="base"/>
            <a:r>
              <a:rPr lang="en-GB" sz="2400" dirty="0"/>
              <a:t>Execution means the implementation of your project plan. The execution phase can take the longest of all the processes, depending on the particular project: it can be the building of the largest skyscraper in the world, or it can merely be a two-day conference that needs to be managed.</a:t>
            </a:r>
          </a:p>
          <a:p>
            <a:pPr fontAlgn="base"/>
            <a:r>
              <a:rPr lang="en-GB" sz="2400" dirty="0"/>
              <a:t>The performance of the project team is crucial during this part of the process.</a:t>
            </a:r>
          </a:p>
        </p:txBody>
      </p:sp>
    </p:spTree>
    <p:extLst>
      <p:ext uri="{BB962C8B-B14F-4D97-AF65-F5344CB8AC3E}">
        <p14:creationId xmlns:p14="http://schemas.microsoft.com/office/powerpoint/2010/main" val="3520481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Monitoring / controlling</a:t>
            </a:r>
            <a:endParaRPr lang="en-GB" dirty="0"/>
          </a:p>
        </p:txBody>
      </p:sp>
      <p:sp>
        <p:nvSpPr>
          <p:cNvPr id="3" name="Content Placeholder 2"/>
          <p:cNvSpPr>
            <a:spLocks noGrp="1"/>
          </p:cNvSpPr>
          <p:nvPr>
            <p:ph sz="quarter" idx="13"/>
          </p:nvPr>
        </p:nvSpPr>
        <p:spPr/>
        <p:txBody>
          <a:bodyPr>
            <a:noAutofit/>
          </a:bodyPr>
          <a:lstStyle/>
          <a:p>
            <a:pPr fontAlgn="base"/>
            <a:r>
              <a:rPr lang="en-GB" sz="2400" dirty="0"/>
              <a:t>Monitoring and controlling consists of keeping to your schedule, reporting to stakeholders and interested parties, monitoring the budget, and making sure that the execution of the project matches up to the initial plan.</a:t>
            </a:r>
          </a:p>
          <a:p>
            <a:pPr fontAlgn="base"/>
            <a:r>
              <a:rPr lang="en-GB" sz="2400" dirty="0"/>
              <a:t>The project process also goes back and forth between planning, executing, and monitoring during this phase. Each time there is a discrepancy during the monitoring phase, the plan needs to be altered and re-implemented.</a:t>
            </a:r>
          </a:p>
          <a:p>
            <a:endParaRPr lang="en-GB" sz="2400" dirty="0"/>
          </a:p>
        </p:txBody>
      </p:sp>
    </p:spTree>
    <p:extLst>
      <p:ext uri="{BB962C8B-B14F-4D97-AF65-F5344CB8AC3E}">
        <p14:creationId xmlns:p14="http://schemas.microsoft.com/office/powerpoint/2010/main" val="923960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closure</a:t>
            </a:r>
            <a:endParaRPr lang="en-GB" dirty="0"/>
          </a:p>
        </p:txBody>
      </p:sp>
      <p:sp>
        <p:nvSpPr>
          <p:cNvPr id="3" name="Content Placeholder 2"/>
          <p:cNvSpPr>
            <a:spLocks noGrp="1"/>
          </p:cNvSpPr>
          <p:nvPr>
            <p:ph sz="quarter" idx="13"/>
          </p:nvPr>
        </p:nvSpPr>
        <p:spPr/>
        <p:txBody>
          <a:bodyPr>
            <a:normAutofit/>
          </a:bodyPr>
          <a:lstStyle/>
          <a:p>
            <a:pPr fontAlgn="base"/>
            <a:r>
              <a:rPr lang="en-GB" sz="2400" dirty="0"/>
              <a:t>As the project nears completion, you need to close out all contracts, meet the final project goals, and compile all the final reports and documentation.</a:t>
            </a:r>
          </a:p>
          <a:p>
            <a:pPr fontAlgn="base"/>
            <a:r>
              <a:rPr lang="en-GB" sz="2400" dirty="0"/>
              <a:t>It is important to document everything before closing the project. Evaluating the project results, as well as your project team, is also important.</a:t>
            </a:r>
          </a:p>
        </p:txBody>
      </p:sp>
    </p:spTree>
    <p:extLst>
      <p:ext uri="{BB962C8B-B14F-4D97-AF65-F5344CB8AC3E}">
        <p14:creationId xmlns:p14="http://schemas.microsoft.com/office/powerpoint/2010/main" val="1509789727"/>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159</TotalTime>
  <Words>508</Words>
  <Application>Microsoft Office PowerPoint</Application>
  <PresentationFormat>Widescreen</PresentationFormat>
  <Paragraphs>50</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Tw Cen MT</vt:lpstr>
      <vt:lpstr>Droplet</vt:lpstr>
      <vt:lpstr>Orientation for assistant engineers</vt:lpstr>
      <vt:lpstr>outline</vt:lpstr>
      <vt:lpstr>introduction</vt:lpstr>
      <vt:lpstr>The 5 steps in the project management process</vt:lpstr>
      <vt:lpstr>The Project Management Process</vt:lpstr>
      <vt:lpstr>initiation</vt:lpstr>
      <vt:lpstr>planning</vt:lpstr>
      <vt:lpstr>execution</vt:lpstr>
      <vt:lpstr>Monitoring / controlling</vt:lpstr>
      <vt:lpstr>closure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Orientation for assistant engineers</dc:title>
  <dc:creator>Windows User</dc:creator>
  <cp:lastModifiedBy>Windows User</cp:lastModifiedBy>
  <cp:revision>13</cp:revision>
  <dcterms:created xsi:type="dcterms:W3CDTF">2018-10-01T23:31:55Z</dcterms:created>
  <dcterms:modified xsi:type="dcterms:W3CDTF">2018-10-02T08:04:43Z</dcterms:modified>
</cp:coreProperties>
</file>