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7"/>
  </p:sldMasterIdLst>
  <p:notesMasterIdLst>
    <p:notesMasterId r:id="rId24"/>
  </p:notesMasterIdLst>
  <p:sldIdLst>
    <p:sldId id="256" r:id="rId8"/>
    <p:sldId id="445" r:id="rId9"/>
    <p:sldId id="336" r:id="rId10"/>
    <p:sldId id="261" r:id="rId11"/>
    <p:sldId id="545" r:id="rId12"/>
    <p:sldId id="285" r:id="rId13"/>
    <p:sldId id="446" r:id="rId14"/>
    <p:sldId id="448" r:id="rId15"/>
    <p:sldId id="289" r:id="rId16"/>
    <p:sldId id="262" r:id="rId17"/>
    <p:sldId id="450" r:id="rId18"/>
    <p:sldId id="467" r:id="rId19"/>
    <p:sldId id="309" r:id="rId20"/>
    <p:sldId id="546" r:id="rId21"/>
    <p:sldId id="547" r:id="rId22"/>
    <p:sldId id="54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68D3FF-B57F-2B00-1929-82E8AF118365}" v="71" dt="2022-02-15T17:15:53.246"/>
    <p1510:client id="{46809226-59ED-7A43-2084-696FC7CA6032}" v="2" dt="2022-02-18T08:53:32.724"/>
    <p1510:client id="{8565CCC3-AF2E-09D8-D842-615F213EFCF8}" v="2" dt="2022-05-26T07:44:40"/>
    <p1510:client id="{DFA1683B-CEE1-0336-169B-4B7CB2C73007}" v="15" dt="2022-05-26T16:54:28.4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6962" autoAdjust="0"/>
  </p:normalViewPr>
  <p:slideViewPr>
    <p:cSldViewPr snapToGrid="0">
      <p:cViewPr varScale="1">
        <p:scale>
          <a:sx n="58" d="100"/>
          <a:sy n="58" d="100"/>
        </p:scale>
        <p:origin x="9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480"/>
    </p:cViewPr>
  </p:sorterViewPr>
  <p:notesViewPr>
    <p:cSldViewPr snapToGrid="0">
      <p:cViewPr varScale="1">
        <p:scale>
          <a:sx n="51" d="100"/>
          <a:sy n="51" d="100"/>
        </p:scale>
        <p:origin x="2692" y="4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1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4.xml"/><Relationship Id="rId24" Type="http://schemas.openxmlformats.org/officeDocument/2006/relationships/notesMaster" Target="notesMasters/notesMaster1.xml"/><Relationship Id="rId5" Type="http://schemas.openxmlformats.org/officeDocument/2006/relationships/customXml" Target="../customXml/item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yce Odame" userId="S::jodame@unicef.org::210a8990-213f-4540-8d3c-dacd97c45c8d" providerId="AD" clId="Web-{46809226-59ED-7A43-2084-696FC7CA6032}"/>
    <pc:docChg chg="modSld">
      <pc:chgData name="Joyce Odame" userId="S::jodame@unicef.org::210a8990-213f-4540-8d3c-dacd97c45c8d" providerId="AD" clId="Web-{46809226-59ED-7A43-2084-696FC7CA6032}" dt="2022-02-18T08:53:32.724" v="1" actId="1076"/>
      <pc:docMkLst>
        <pc:docMk/>
      </pc:docMkLst>
      <pc:sldChg chg="modSp">
        <pc:chgData name="Joyce Odame" userId="S::jodame@unicef.org::210a8990-213f-4540-8d3c-dacd97c45c8d" providerId="AD" clId="Web-{46809226-59ED-7A43-2084-696FC7CA6032}" dt="2022-02-18T08:53:32.724" v="1" actId="1076"/>
        <pc:sldMkLst>
          <pc:docMk/>
          <pc:sldMk cId="981952725" sldId="547"/>
        </pc:sldMkLst>
        <pc:picChg chg="mod">
          <ac:chgData name="Joyce Odame" userId="S::jodame@unicef.org::210a8990-213f-4540-8d3c-dacd97c45c8d" providerId="AD" clId="Web-{46809226-59ED-7A43-2084-696FC7CA6032}" dt="2022-02-18T08:53:32.724" v="1" actId="1076"/>
          <ac:picMkLst>
            <pc:docMk/>
            <pc:sldMk cId="981952725" sldId="547"/>
            <ac:picMk id="2" creationId="{E4A5DC69-F932-4648-BA4C-5BD708054793}"/>
          </ac:picMkLst>
        </pc:picChg>
      </pc:sldChg>
    </pc:docChg>
  </pc:docChgLst>
  <pc:docChgLst>
    <pc:chgData name="Avantee Bansal" userId="S::abansal@unicef.org::c707f622-02af-45de-a855-69e8d403e223" providerId="AD" clId="Web-{DFA1683B-CEE1-0336-169B-4B7CB2C73007}"/>
    <pc:docChg chg="modSld">
      <pc:chgData name="Avantee Bansal" userId="S::abansal@unicef.org::c707f622-02af-45de-a855-69e8d403e223" providerId="AD" clId="Web-{DFA1683B-CEE1-0336-169B-4B7CB2C73007}" dt="2022-05-26T16:54:28.426" v="12" actId="14100"/>
      <pc:docMkLst>
        <pc:docMk/>
      </pc:docMkLst>
      <pc:sldChg chg="addSp delSp modSp">
        <pc:chgData name="Avantee Bansal" userId="S::abansal@unicef.org::c707f622-02af-45de-a855-69e8d403e223" providerId="AD" clId="Web-{DFA1683B-CEE1-0336-169B-4B7CB2C73007}" dt="2022-05-26T16:54:28.426" v="12" actId="14100"/>
        <pc:sldMkLst>
          <pc:docMk/>
          <pc:sldMk cId="3088356803" sldId="546"/>
        </pc:sldMkLst>
        <pc:picChg chg="add mod">
          <ac:chgData name="Avantee Bansal" userId="S::abansal@unicef.org::c707f622-02af-45de-a855-69e8d403e223" providerId="AD" clId="Web-{DFA1683B-CEE1-0336-169B-4B7CB2C73007}" dt="2022-05-26T16:53:04.392" v="3" actId="14100"/>
          <ac:picMkLst>
            <pc:docMk/>
            <pc:sldMk cId="3088356803" sldId="546"/>
            <ac:picMk id="3" creationId="{A4AF886A-E83B-7125-0F90-1661C95679AC}"/>
          </ac:picMkLst>
        </pc:picChg>
        <pc:picChg chg="add mod">
          <ac:chgData name="Avantee Bansal" userId="S::abansal@unicef.org::c707f622-02af-45de-a855-69e8d403e223" providerId="AD" clId="Web-{DFA1683B-CEE1-0336-169B-4B7CB2C73007}" dt="2022-05-26T16:54:04.613" v="8" actId="14100"/>
          <ac:picMkLst>
            <pc:docMk/>
            <pc:sldMk cId="3088356803" sldId="546"/>
            <ac:picMk id="4" creationId="{9726C314-97B8-3368-CBA5-F1F700615208}"/>
          </ac:picMkLst>
        </pc:picChg>
        <pc:picChg chg="add mod">
          <ac:chgData name="Avantee Bansal" userId="S::abansal@unicef.org::c707f622-02af-45de-a855-69e8d403e223" providerId="AD" clId="Web-{DFA1683B-CEE1-0336-169B-4B7CB2C73007}" dt="2022-05-26T16:54:28.426" v="12" actId="14100"/>
          <ac:picMkLst>
            <pc:docMk/>
            <pc:sldMk cId="3088356803" sldId="546"/>
            <ac:picMk id="5" creationId="{A24D4310-2903-39F7-3D6D-DEED1766FD11}"/>
          </ac:picMkLst>
        </pc:picChg>
        <pc:picChg chg="del">
          <ac:chgData name="Avantee Bansal" userId="S::abansal@unicef.org::c707f622-02af-45de-a855-69e8d403e223" providerId="AD" clId="Web-{DFA1683B-CEE1-0336-169B-4B7CB2C73007}" dt="2022-05-26T16:52:58.329" v="0"/>
          <ac:picMkLst>
            <pc:docMk/>
            <pc:sldMk cId="3088356803" sldId="546"/>
            <ac:picMk id="6" creationId="{679E781D-709C-4BCA-BDA3-8622FA816D9B}"/>
          </ac:picMkLst>
        </pc:picChg>
        <pc:picChg chg="del">
          <ac:chgData name="Avantee Bansal" userId="S::abansal@unicef.org::c707f622-02af-45de-a855-69e8d403e223" providerId="AD" clId="Web-{DFA1683B-CEE1-0336-169B-4B7CB2C73007}" dt="2022-05-26T16:53:52.378" v="4"/>
          <ac:picMkLst>
            <pc:docMk/>
            <pc:sldMk cId="3088356803" sldId="546"/>
            <ac:picMk id="7" creationId="{50AD66C1-6F37-484A-B96D-E157F5691E96}"/>
          </ac:picMkLst>
        </pc:picChg>
        <pc:picChg chg="del">
          <ac:chgData name="Avantee Bansal" userId="S::abansal@unicef.org::c707f622-02af-45de-a855-69e8d403e223" providerId="AD" clId="Web-{DFA1683B-CEE1-0336-169B-4B7CB2C73007}" dt="2022-05-26T16:54:06.222" v="9"/>
          <ac:picMkLst>
            <pc:docMk/>
            <pc:sldMk cId="3088356803" sldId="546"/>
            <ac:picMk id="8" creationId="{D5531A1B-F5E6-446E-83C9-6F88B3606C96}"/>
          </ac:picMkLst>
        </pc:picChg>
      </pc:sldChg>
    </pc:docChg>
  </pc:docChgLst>
  <pc:docChgLst>
    <pc:chgData name="Avantee Bansal" userId="S::abansal@unicef.org::c707f622-02af-45de-a855-69e8d403e223" providerId="AD" clId="Web-{8565CCC3-AF2E-09D8-D842-615F213EFCF8}"/>
    <pc:docChg chg="modSld">
      <pc:chgData name="Avantee Bansal" userId="S::abansal@unicef.org::c707f622-02af-45de-a855-69e8d403e223" providerId="AD" clId="Web-{8565CCC3-AF2E-09D8-D842-615F213EFCF8}" dt="2022-05-26T07:44:40" v="1" actId="1076"/>
      <pc:docMkLst>
        <pc:docMk/>
      </pc:docMkLst>
      <pc:sldChg chg="modSp">
        <pc:chgData name="Avantee Bansal" userId="S::abansal@unicef.org::c707f622-02af-45de-a855-69e8d403e223" providerId="AD" clId="Web-{8565CCC3-AF2E-09D8-D842-615F213EFCF8}" dt="2022-05-26T07:44:40" v="1" actId="1076"/>
        <pc:sldMkLst>
          <pc:docMk/>
          <pc:sldMk cId="3088356803" sldId="546"/>
        </pc:sldMkLst>
        <pc:picChg chg="mod">
          <ac:chgData name="Avantee Bansal" userId="S::abansal@unicef.org::c707f622-02af-45de-a855-69e8d403e223" providerId="AD" clId="Web-{8565CCC3-AF2E-09D8-D842-615F213EFCF8}" dt="2022-05-26T07:44:40" v="1" actId="1076"/>
          <ac:picMkLst>
            <pc:docMk/>
            <pc:sldMk cId="3088356803" sldId="546"/>
            <ac:picMk id="7" creationId="{50AD66C1-6F37-484A-B96D-E157F5691E96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/>
              <a:t>Poverty in Ghana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AF8-4092-AD17-F33CDC0D6C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Sheet1!$B$3:$C$3</c:f>
              <c:strCache>
                <c:ptCount val="2"/>
                <c:pt idx="0">
                  <c:v>Monetary Poverty </c:v>
                </c:pt>
                <c:pt idx="1">
                  <c:v>Multi-Dimensional Poverty</c:v>
                </c:pt>
              </c:strCache>
            </c:strRef>
          </c:cat>
          <c:val>
            <c:numRef>
              <c:f>Sheet1!$B$4:$C$4</c:f>
              <c:numCache>
                <c:formatCode>0.0%</c:formatCode>
                <c:ptCount val="2"/>
                <c:pt idx="0">
                  <c:v>0.28199999999999997</c:v>
                </c:pt>
                <c:pt idx="1">
                  <c:v>0.73399999999999999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AF8-4092-AD17-F33CDC0D6C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68246687"/>
        <c:axId val="1120677167"/>
      </c:barChart>
      <c:catAx>
        <c:axId val="10682466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20677167"/>
        <c:crosses val="autoZero"/>
        <c:auto val="1"/>
        <c:lblAlgn val="ctr"/>
        <c:lblOffset val="100"/>
        <c:noMultiLvlLbl val="0"/>
      </c:catAx>
      <c:valAx>
        <c:axId val="11206771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682466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lumMod val="75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C1665B-1F63-43B8-959C-A989D45758A9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9F5ED-38FA-489E-9D3C-1C46C186F9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695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B95E1F-0E16-9041-B7F2-F780B1DFEBE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959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Quote from LEAP 1000 impact evaluation study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E9F5ED-38FA-489E-9D3C-1C46C186F9E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910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E9F5ED-38FA-489E-9D3C-1C46C186F9E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6141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 discussion over the next sessions…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E9F5ED-38FA-489E-9D3C-1C46C186F9E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7882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6E9F5ED-38FA-489E-9D3C-1C46C186F9E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667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351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11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397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187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643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739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457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801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89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830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2985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002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43842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9005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0714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225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15E43-DD76-4717-ADF7-B2E36F082595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A1A3F0F-AA4C-4887-8805-41F8A32C7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73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21" Type="http://schemas.openxmlformats.org/officeDocument/2006/relationships/image" Target="../media/image21.png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24" Type="http://schemas.openxmlformats.org/officeDocument/2006/relationships/image" Target="../media/image24.pn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AA8F8-86AE-492E-8AA2-330DF87FDD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04700" y="3429000"/>
            <a:ext cx="8344440" cy="863080"/>
          </a:xfrm>
        </p:spPr>
        <p:txBody>
          <a:bodyPr>
            <a:noAutofit/>
          </a:bodyPr>
          <a:lstStyle/>
          <a:p>
            <a:br>
              <a:rPr lang="en-US" sz="4800" b="1" dirty="0"/>
            </a:br>
            <a:r>
              <a:rPr lang="en-US" sz="4800" b="1" dirty="0"/>
              <a:t>Strengthening Delivery of </a:t>
            </a:r>
            <a:br>
              <a:rPr lang="en-US" sz="4800" b="1" dirty="0"/>
            </a:br>
            <a:r>
              <a:rPr lang="en-US" sz="4800" b="1" dirty="0"/>
              <a:t>Integrated Social Services:</a:t>
            </a:r>
            <a:br>
              <a:rPr lang="en-US" sz="4800" b="1" dirty="0"/>
            </a:br>
            <a:r>
              <a:rPr lang="en-US" sz="4800" b="1" dirty="0"/>
              <a:t>A proposal for </a:t>
            </a:r>
            <a:br>
              <a:rPr lang="en-US" sz="4800" b="1" dirty="0"/>
            </a:br>
            <a:r>
              <a:rPr lang="en-US" sz="4800" b="1" dirty="0"/>
              <a:t>joint practice &amp; learning</a:t>
            </a:r>
            <a:endParaRPr lang="en-US" sz="4800" b="1" i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10A9A0-F2E7-4E8A-9F88-E6A8A1C067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1717" y="4826263"/>
            <a:ext cx="7766936" cy="1096899"/>
          </a:xfrm>
        </p:spPr>
        <p:txBody>
          <a:bodyPr/>
          <a:lstStyle/>
          <a:p>
            <a:r>
              <a:rPr lang="en-US" dirty="0"/>
              <a:t>2022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731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E72B3-9A9E-4F28-8D9A-11209E0C7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71BBB5-ED6A-4CCA-A493-4ABCCA60D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Why are we talking about integrated social service delivery?</a:t>
            </a:r>
          </a:p>
          <a:p>
            <a:r>
              <a:rPr lang="en-US" sz="2000" dirty="0"/>
              <a:t>Objectives &amp; Approach</a:t>
            </a:r>
          </a:p>
          <a:p>
            <a:r>
              <a:rPr lang="en-US" sz="2000" dirty="0"/>
              <a:t>Proposed initial components for strengthening integrated social service delivery</a:t>
            </a:r>
          </a:p>
        </p:txBody>
      </p:sp>
    </p:spTree>
    <p:extLst>
      <p:ext uri="{BB962C8B-B14F-4D97-AF65-F5344CB8AC3E}">
        <p14:creationId xmlns:p14="http://schemas.microsoft.com/office/powerpoint/2010/main" val="1227582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810" y="1"/>
            <a:ext cx="12383244" cy="7470607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95313" y="4331639"/>
            <a:ext cx="7596865" cy="1564520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4800" b="1" dirty="0" err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Why</a:t>
            </a:r>
            <a:r>
              <a:rPr lang="fr-CH" sz="48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are </a:t>
            </a:r>
            <a:r>
              <a:rPr lang="fr-CH" sz="4800" b="1" dirty="0" err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we</a:t>
            </a:r>
            <a:r>
              <a:rPr lang="fr-CH" sz="48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fr-CH" sz="4800" b="1" dirty="0" err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talking</a:t>
            </a:r>
            <a:r>
              <a:rPr lang="fr-CH" sz="48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about </a:t>
            </a:r>
            <a:r>
              <a:rPr lang="fr-CH" sz="4800" b="1" dirty="0" err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integrated</a:t>
            </a:r>
            <a:r>
              <a:rPr lang="fr-CH" sz="48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 social service </a:t>
            </a:r>
            <a:r>
              <a:rPr lang="fr-CH" sz="4800" b="1" dirty="0" err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delivery</a:t>
            </a:r>
            <a:r>
              <a:rPr lang="fr-CH" sz="48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?</a:t>
            </a:r>
            <a:endParaRPr lang="fr-CH" sz="48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 rot="16200000">
            <a:off x="11009750" y="5864939"/>
            <a:ext cx="1737976" cy="235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933" dirty="0">
                <a:solidFill>
                  <a:srgbClr val="FFFFFF"/>
                </a:solidFill>
              </a:rPr>
              <a:t>© UNICEF/GHANA2016/Grifi</a:t>
            </a:r>
          </a:p>
        </p:txBody>
      </p:sp>
    </p:spTree>
    <p:extLst>
      <p:ext uri="{BB962C8B-B14F-4D97-AF65-F5344CB8AC3E}">
        <p14:creationId xmlns:p14="http://schemas.microsoft.com/office/powerpoint/2010/main" val="2975554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AF090-0AFE-430A-8B64-E5C1D9E88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212" y="249104"/>
            <a:ext cx="8596668" cy="1320800"/>
          </a:xfrm>
        </p:spPr>
        <p:txBody>
          <a:bodyPr/>
          <a:lstStyle/>
          <a:p>
            <a:r>
              <a:rPr lang="en-US" b="1" dirty="0"/>
              <a:t>Many Ghanaians face multiple vulnerabilities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77CF9-440B-4D24-B232-DC1331433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815" y="1661046"/>
            <a:ext cx="7052558" cy="4947849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dirty="0"/>
              <a:t>Recent GLSS7 and MICS 2017-18 show increasing inequality and clear disparities in access to services</a:t>
            </a:r>
          </a:p>
          <a:p>
            <a:r>
              <a:rPr lang="en-US" sz="2000" dirty="0"/>
              <a:t>Multidimensional poverty is extremely high - 7 in 10 Ghanaians don’t have access to three or more key services</a:t>
            </a:r>
          </a:p>
          <a:p>
            <a:r>
              <a:rPr lang="en-US" sz="2000" dirty="0"/>
              <a:t>Stunting – national average 18% of children under 5 stunted; but 25% among poorest vs 9% among richest quintile</a:t>
            </a:r>
          </a:p>
          <a:p>
            <a:r>
              <a:rPr lang="en-US" sz="2000" dirty="0"/>
              <a:t>17% of children do not live with biological parents</a:t>
            </a:r>
          </a:p>
          <a:p>
            <a:r>
              <a:rPr lang="en-US" sz="2000" dirty="0"/>
              <a:t>High rates of gender-based </a:t>
            </a:r>
            <a:r>
              <a:rPr lang="en-US" dirty="0"/>
              <a:t>violence: more than 1 in 3 girls 15-19 report at least one act of sexual violence</a:t>
            </a:r>
          </a:p>
          <a:p>
            <a:pPr marL="0" indent="0">
              <a:buNone/>
            </a:pPr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F10A037D-6EA7-4A5A-B6B1-B901E3F9757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7565241"/>
              </p:ext>
            </p:extLst>
          </p:nvPr>
        </p:nvGraphicFramePr>
        <p:xfrm>
          <a:off x="7821652" y="2098"/>
          <a:ext cx="4332641" cy="6851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92523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AF090-0AFE-430A-8B64-E5C1D9E88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212" y="249104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Programmes</a:t>
            </a:r>
            <a:r>
              <a:rPr lang="en-US" b="1" dirty="0"/>
              <a:t> and services tend to address these vulnerabilities as separate..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77CF9-440B-4D24-B232-DC1331433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460" y="4964377"/>
            <a:ext cx="9574885" cy="189362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US" sz="2000" dirty="0"/>
          </a:p>
          <a:p>
            <a:pPr marL="0" indent="0" algn="ctr">
              <a:buNone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</a:rPr>
              <a:t>Sector outcomes – nutrition, child marriage, etc. – have multiple determinants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  <a:sym typeface="Wingdings" panose="05000000000000000000" pitchFamily="2" charset="2"/>
              </a:rPr>
              <a:t>	Requires multi-sector response!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AFED7CC3-EF88-4687-A6F9-1D1737640A7E}"/>
              </a:ext>
            </a:extLst>
          </p:cNvPr>
          <p:cNvSpPr txBox="1">
            <a:spLocks/>
          </p:cNvSpPr>
          <p:nvPr/>
        </p:nvSpPr>
        <p:spPr>
          <a:xfrm>
            <a:off x="2409825" y="1569903"/>
            <a:ext cx="7372350" cy="37732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…But they are not separate in people’s lives</a:t>
            </a:r>
          </a:p>
          <a:p>
            <a:pPr marL="0" indent="0">
              <a:buFont typeface="Wingdings 3" charset="2"/>
              <a:buNone/>
            </a:pPr>
            <a:endParaRPr lang="en-GB" i="1" dirty="0"/>
          </a:p>
          <a:p>
            <a:pPr marL="0" indent="0">
              <a:buFont typeface="Wingdings 3" charset="2"/>
              <a:buNone/>
            </a:pPr>
            <a:r>
              <a:rPr lang="en-GB" sz="2000" i="1" dirty="0"/>
              <a:t>“I think what I have seen to be the cause (of sickness) is poverty. Sometimes the blood shortening [</a:t>
            </a:r>
            <a:r>
              <a:rPr lang="en-GB" sz="2000" i="1" dirty="0" err="1"/>
              <a:t>anemia</a:t>
            </a:r>
            <a:r>
              <a:rPr lang="en-GB" sz="2000" i="1" dirty="0"/>
              <a:t>] is (due to) not eating enough food. If I am supposed to feed my children twice or thrice in a day and I am not able to, it can make them lose some nutrients in their body.. and if they don’t eat well it will lead to fever”  </a:t>
            </a:r>
          </a:p>
          <a:p>
            <a:pPr marL="0" indent="0">
              <a:buFont typeface="Wingdings 3" charset="2"/>
              <a:buNone/>
            </a:pPr>
            <a:r>
              <a:rPr lang="en-GB" sz="2000" i="1" dirty="0"/>
              <a:t>				- Woman with 3 children, in </a:t>
            </a:r>
            <a:r>
              <a:rPr lang="en-GB" sz="2000" i="1" dirty="0" err="1"/>
              <a:t>Karaga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786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77CF9-440B-4D24-B232-DC1331433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004" y="1362798"/>
            <a:ext cx="10025169" cy="467890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u="sng" dirty="0"/>
              <a:t>National </a:t>
            </a:r>
            <a:r>
              <a:rPr lang="en-US" sz="2000" u="sng" dirty="0" err="1"/>
              <a:t>Decentralisation</a:t>
            </a:r>
            <a:r>
              <a:rPr lang="en-US" sz="2000" u="sng" dirty="0"/>
              <a:t> Policy Framework 2015-2019 / </a:t>
            </a:r>
            <a:r>
              <a:rPr lang="en-US" sz="2000" u="sng" dirty="0" err="1"/>
              <a:t>Decentralisation</a:t>
            </a:r>
            <a:r>
              <a:rPr lang="en-US" sz="2000" u="sng" dirty="0"/>
              <a:t> Act 2016</a:t>
            </a:r>
            <a:r>
              <a:rPr lang="en-US" sz="2000" dirty="0"/>
              <a:t>: Make all services, including social services responsive and accessible at the local level and closer to the people</a:t>
            </a:r>
          </a:p>
          <a:p>
            <a:r>
              <a:rPr lang="en-US" sz="2000" u="sng" dirty="0"/>
              <a:t>Child and Family Welfare Policy</a:t>
            </a:r>
            <a:r>
              <a:rPr lang="en-US" sz="2000" dirty="0"/>
              <a:t>: Ensure effective coordination of the child and family welfare system at all levels. Specifically includes coordination between child protection and social protection </a:t>
            </a:r>
            <a:r>
              <a:rPr lang="en-US" sz="2000" dirty="0" err="1"/>
              <a:t>programmes</a:t>
            </a:r>
            <a:endParaRPr lang="en-US" sz="2400" u="sng" dirty="0"/>
          </a:p>
          <a:p>
            <a:r>
              <a:rPr lang="en-US" sz="2000" u="sng" dirty="0"/>
              <a:t>National Social Protection Policy 2016</a:t>
            </a:r>
            <a:r>
              <a:rPr lang="en-US" dirty="0"/>
              <a:t>: </a:t>
            </a:r>
            <a:r>
              <a:rPr lang="en-US" sz="2000" dirty="0"/>
              <a:t>aims to deliver a “</a:t>
            </a:r>
            <a:r>
              <a:rPr lang="en-US" sz="2000" b="1" dirty="0"/>
              <a:t>well-coordinated, inter-sectoral social protection system </a:t>
            </a:r>
            <a:r>
              <a:rPr lang="en-US" sz="2000" dirty="0"/>
              <a:t>thereby enabling people to live in dignity through income support, livelihoods empowerment and improved access to systems of basic services”</a:t>
            </a:r>
          </a:p>
          <a:p>
            <a:r>
              <a:rPr lang="en-US" sz="2000" u="sng" dirty="0"/>
              <a:t>National Health Policy</a:t>
            </a:r>
            <a:r>
              <a:rPr lang="en-US" sz="2000" dirty="0"/>
              <a:t>(draft): recognizes importance of socio-economic determinants of health</a:t>
            </a:r>
            <a:endParaRPr lang="en-US" dirty="0"/>
          </a:p>
          <a:p>
            <a:pPr lvl="1"/>
            <a:r>
              <a:rPr lang="en-US" sz="1800" dirty="0"/>
              <a:t>Sub-objective on Family and social support, including social protection</a:t>
            </a:r>
            <a:endParaRPr lang="en-US" sz="2400" dirty="0"/>
          </a:p>
          <a:p>
            <a:pPr marL="0" indent="0">
              <a:buNone/>
            </a:pPr>
            <a:endParaRPr lang="en-US" sz="2000" dirty="0"/>
          </a:p>
          <a:p>
            <a:endParaRPr lang="en-US" sz="2000" u="sng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082F70B-67B6-4148-A58A-08D907A1FFF1}"/>
              </a:ext>
            </a:extLst>
          </p:cNvPr>
          <p:cNvSpPr txBox="1">
            <a:spLocks/>
          </p:cNvSpPr>
          <p:nvPr/>
        </p:nvSpPr>
        <p:spPr>
          <a:xfrm>
            <a:off x="480767" y="317368"/>
            <a:ext cx="8870624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/>
              <a:t>Commitment to coordination..</a:t>
            </a:r>
          </a:p>
        </p:txBody>
      </p:sp>
    </p:spTree>
    <p:extLst>
      <p:ext uri="{BB962C8B-B14F-4D97-AF65-F5344CB8AC3E}">
        <p14:creationId xmlns:p14="http://schemas.microsoft.com/office/powerpoint/2010/main" val="898255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AF090-0AFE-430A-8B64-E5C1D9E88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351" y="421064"/>
            <a:ext cx="8870624" cy="1320800"/>
          </a:xfrm>
        </p:spPr>
        <p:txBody>
          <a:bodyPr/>
          <a:lstStyle/>
          <a:p>
            <a:r>
              <a:rPr lang="en-US" b="1" dirty="0"/>
              <a:t>…but challenges in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77CF9-440B-4D24-B232-DC1331433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07" y="1447538"/>
            <a:ext cx="9197518" cy="467890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dirty="0"/>
              <a:t>Many </a:t>
            </a:r>
            <a:r>
              <a:rPr lang="en-US" sz="2000" dirty="0" err="1"/>
              <a:t>programmes</a:t>
            </a:r>
            <a:r>
              <a:rPr lang="en-US" sz="2000" dirty="0"/>
              <a:t> and services achieve impacts, but limited complementarity</a:t>
            </a:r>
          </a:p>
          <a:p>
            <a:pPr lvl="1">
              <a:buFont typeface="Wingdings" panose="05000000000000000000" pitchFamily="2" charset="2"/>
              <a:buChar char="à"/>
            </a:pPr>
            <a:r>
              <a:rPr lang="en-US" sz="1800" dirty="0"/>
              <a:t>lost opportunities to achieve greater or faster sector outcomes through collaboration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Certain protocols and systems are in place for coordination but often not functioning well</a:t>
            </a:r>
          </a:p>
          <a:p>
            <a:r>
              <a:rPr lang="en-US" sz="2000" dirty="0"/>
              <a:t>Different degrees of decentralization across different sectors and services</a:t>
            </a:r>
          </a:p>
          <a:p>
            <a:r>
              <a:rPr lang="en-US" sz="2000" dirty="0"/>
              <a:t>Overburdened frontline workers</a:t>
            </a:r>
          </a:p>
          <a:p>
            <a:r>
              <a:rPr lang="en-US" sz="2000" dirty="0"/>
              <a:t>Sector specific incentives, plans, data systems and reporting</a:t>
            </a:r>
          </a:p>
          <a:p>
            <a:r>
              <a:rPr lang="en-US" sz="2000" dirty="0"/>
              <a:t>Insufficient and/or unpredictable resources and capacity</a:t>
            </a:r>
          </a:p>
          <a:p>
            <a:pPr marL="0" indent="0">
              <a:buNone/>
            </a:pPr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226973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A48AD0-4617-4E68-AABE-C95C9B06376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85440" y="0"/>
            <a:ext cx="12877439" cy="685800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17EC152-CAB3-4FE8-B136-2633000D2FA9}"/>
              </a:ext>
            </a:extLst>
          </p:cNvPr>
          <p:cNvSpPr txBox="1">
            <a:spLocks/>
          </p:cNvSpPr>
          <p:nvPr/>
        </p:nvSpPr>
        <p:spPr>
          <a:xfrm>
            <a:off x="-152852" y="3927717"/>
            <a:ext cx="7315203" cy="1564520"/>
          </a:xfrm>
          <a:prstGeom prst="rect">
            <a:avLst/>
          </a:prstGeom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fr-CH" sz="48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</a:br>
            <a:r>
              <a:rPr lang="fr-CH" sz="48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Objectives </a:t>
            </a:r>
          </a:p>
          <a:p>
            <a:r>
              <a:rPr lang="fr-CH" sz="4800" b="1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&amp; </a:t>
            </a:r>
            <a:r>
              <a:rPr lang="fr-CH" sz="4800" b="1" dirty="0" err="1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Approach</a:t>
            </a:r>
            <a:endParaRPr lang="fr-CH" sz="4800" b="1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549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15FED-6C55-4603-B086-77D74FC2D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Goal &amp;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277734-5F8A-4890-B2C3-5F8B5DABA1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725" y="1421176"/>
            <a:ext cx="8800277" cy="42431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800" dirty="0"/>
              <a:t>Goal</a:t>
            </a:r>
            <a:r>
              <a:rPr lang="en-US" dirty="0"/>
              <a:t>: </a:t>
            </a:r>
          </a:p>
          <a:p>
            <a:pPr marL="0" indent="0" algn="ctr">
              <a:buNone/>
            </a:pPr>
            <a:r>
              <a:rPr lang="en-US" sz="2000" dirty="0"/>
              <a:t>Poverty and vulnerability of children and families is reduced through increased access to an </a:t>
            </a:r>
            <a:r>
              <a:rPr lang="en-US" sz="2000" dirty="0">
                <a:solidFill>
                  <a:schemeClr val="tx1"/>
                </a:solidFill>
              </a:rPr>
              <a:t>integrated </a:t>
            </a:r>
            <a:r>
              <a:rPr lang="en-US" sz="2000" u="sng" dirty="0">
                <a:solidFill>
                  <a:srgbClr val="FF0000"/>
                </a:solidFill>
              </a:rPr>
              <a:t>set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of social services. 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/>
              <a:t>Objectives</a:t>
            </a:r>
          </a:p>
          <a:p>
            <a:r>
              <a:rPr lang="en-US" sz="2000" b="1" dirty="0">
                <a:solidFill>
                  <a:srgbClr val="FF0000"/>
                </a:solidFill>
              </a:rPr>
              <a:t>Strengthen </a:t>
            </a:r>
            <a:r>
              <a:rPr lang="en-US" sz="2000" dirty="0"/>
              <a:t>capacity, coordination, and systems for delivery of </a:t>
            </a:r>
            <a:r>
              <a:rPr lang="en-US" sz="2000" b="1" dirty="0">
                <a:solidFill>
                  <a:schemeClr val="tx2"/>
                </a:solidFill>
              </a:rPr>
              <a:t>integrated services</a:t>
            </a:r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with a focus on child protection, social protection and health services. </a:t>
            </a:r>
          </a:p>
          <a:p>
            <a:pPr lvl="0"/>
            <a:r>
              <a:rPr lang="en-US" sz="2000" dirty="0"/>
              <a:t>To </a:t>
            </a:r>
            <a:r>
              <a:rPr lang="en-US" sz="2000" b="1" dirty="0">
                <a:solidFill>
                  <a:srgbClr val="FF0000"/>
                </a:solidFill>
              </a:rPr>
              <a:t>learn </a:t>
            </a:r>
            <a:r>
              <a:rPr lang="en-US" sz="2000" dirty="0"/>
              <a:t>and </a:t>
            </a:r>
            <a:r>
              <a:rPr lang="en-US" sz="2000" b="1" dirty="0">
                <a:solidFill>
                  <a:srgbClr val="FF0000"/>
                </a:solidFill>
              </a:rPr>
              <a:t>document </a:t>
            </a:r>
            <a:r>
              <a:rPr lang="en-US" sz="2000" dirty="0">
                <a:solidFill>
                  <a:schemeClr val="tx1"/>
                </a:solidFill>
              </a:rPr>
              <a:t>how </a:t>
            </a:r>
            <a:r>
              <a:rPr lang="en-US" sz="2000" dirty="0"/>
              <a:t>social services can best be delivered in a more coordinated manner.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6511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TextBox 62">
            <a:extLst>
              <a:ext uri="{FF2B5EF4-FFF2-40B4-BE49-F238E27FC236}">
                <a16:creationId xmlns:a16="http://schemas.microsoft.com/office/drawing/2014/main" id="{2FA54B6F-93F7-4AFF-A056-2475A7143DF0}"/>
              </a:ext>
            </a:extLst>
          </p:cNvPr>
          <p:cNvSpPr txBox="1"/>
          <p:nvPr/>
        </p:nvSpPr>
        <p:spPr>
          <a:xfrm>
            <a:off x="101991" y="53761"/>
            <a:ext cx="7642853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Strengthening Integrated Social Services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E3EC7D1B-89CE-449F-AA86-D1162D0D2C39}"/>
              </a:ext>
            </a:extLst>
          </p:cNvPr>
          <p:cNvSpPr/>
          <p:nvPr/>
        </p:nvSpPr>
        <p:spPr>
          <a:xfrm>
            <a:off x="0" y="789187"/>
            <a:ext cx="12192000" cy="606881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65" name="Picture 64">
            <a:extLst>
              <a:ext uri="{FF2B5EF4-FFF2-40B4-BE49-F238E27FC236}">
                <a16:creationId xmlns:a16="http://schemas.microsoft.com/office/drawing/2014/main" id="{3A40607D-369A-4F2E-8996-3D9221F2E92A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9857561" y="3250924"/>
            <a:ext cx="1796530" cy="1287682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9418DEEF-7404-4036-8967-F2D0EE4A196C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5326286" y="4088381"/>
            <a:ext cx="1186287" cy="742354"/>
          </a:xfrm>
          <a:prstGeom prst="rect">
            <a:avLst/>
          </a:prstGeom>
        </p:spPr>
      </p:pic>
      <p:sp>
        <p:nvSpPr>
          <p:cNvPr id="67" name="Arrow: Down 66">
            <a:extLst>
              <a:ext uri="{FF2B5EF4-FFF2-40B4-BE49-F238E27FC236}">
                <a16:creationId xmlns:a16="http://schemas.microsoft.com/office/drawing/2014/main" id="{4573313E-C2CF-4099-A459-7E9629CAD52C}"/>
              </a:ext>
            </a:extLst>
          </p:cNvPr>
          <p:cNvSpPr/>
          <p:nvPr/>
        </p:nvSpPr>
        <p:spPr>
          <a:xfrm>
            <a:off x="1927015" y="2048165"/>
            <a:ext cx="269452" cy="13873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68" name="Arrow: Down 67">
            <a:extLst>
              <a:ext uri="{FF2B5EF4-FFF2-40B4-BE49-F238E27FC236}">
                <a16:creationId xmlns:a16="http://schemas.microsoft.com/office/drawing/2014/main" id="{635CC081-FF7F-4E42-9129-138F422510E6}"/>
              </a:ext>
            </a:extLst>
          </p:cNvPr>
          <p:cNvSpPr/>
          <p:nvPr/>
        </p:nvSpPr>
        <p:spPr>
          <a:xfrm>
            <a:off x="4207245" y="1880067"/>
            <a:ext cx="291338" cy="165158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69" name="Arrow: Right 68">
            <a:extLst>
              <a:ext uri="{FF2B5EF4-FFF2-40B4-BE49-F238E27FC236}">
                <a16:creationId xmlns:a16="http://schemas.microsoft.com/office/drawing/2014/main" id="{E046F762-2D07-4CE7-A304-B0A0EBC28FE3}"/>
              </a:ext>
            </a:extLst>
          </p:cNvPr>
          <p:cNvSpPr/>
          <p:nvPr/>
        </p:nvSpPr>
        <p:spPr>
          <a:xfrm>
            <a:off x="2369520" y="3789758"/>
            <a:ext cx="7192854" cy="3443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70" name="TextBox 10">
            <a:extLst>
              <a:ext uri="{FF2B5EF4-FFF2-40B4-BE49-F238E27FC236}">
                <a16:creationId xmlns:a16="http://schemas.microsoft.com/office/drawing/2014/main" id="{84811812-9178-49DE-81C1-07D5205856F0}"/>
              </a:ext>
            </a:extLst>
          </p:cNvPr>
          <p:cNvSpPr txBox="1"/>
          <p:nvPr/>
        </p:nvSpPr>
        <p:spPr>
          <a:xfrm>
            <a:off x="2609115" y="950857"/>
            <a:ext cx="2036083" cy="48395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Provide and link Social Protection </a:t>
            </a:r>
            <a:r>
              <a:rPr lang="en-US" b="1" kern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Programmes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995707BB-7D1E-414D-8907-512F16E3004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829" y="2824753"/>
            <a:ext cx="663770" cy="470929"/>
          </a:xfrm>
          <a:prstGeom prst="rect">
            <a:avLst/>
          </a:prstGeom>
        </p:spPr>
      </p:pic>
      <p:sp>
        <p:nvSpPr>
          <p:cNvPr id="72" name="Text Placeholder 2">
            <a:extLst>
              <a:ext uri="{FF2B5EF4-FFF2-40B4-BE49-F238E27FC236}">
                <a16:creationId xmlns:a16="http://schemas.microsoft.com/office/drawing/2014/main" id="{86A8E493-999A-43C8-A7CD-29F3BDD0E9AE}"/>
              </a:ext>
            </a:extLst>
          </p:cNvPr>
          <p:cNvSpPr>
            <a:spLocks noGrp="1"/>
          </p:cNvSpPr>
          <p:nvPr/>
        </p:nvSpPr>
        <p:spPr>
          <a:xfrm>
            <a:off x="2634516" y="2092400"/>
            <a:ext cx="1728544" cy="12757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>
              <a:spcBef>
                <a:spcPts val="430"/>
              </a:spcBef>
              <a:spcAft>
                <a:spcPts val="0"/>
              </a:spcAft>
            </a:pPr>
            <a:r>
              <a:rPr lang="en-GB" sz="1600" b="1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Basic income</a:t>
            </a:r>
            <a:r>
              <a:rPr lang="en-GB" sz="1600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 through LEAP cash transfer programme 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3" name="Text Placeholder 2">
            <a:extLst>
              <a:ext uri="{FF2B5EF4-FFF2-40B4-BE49-F238E27FC236}">
                <a16:creationId xmlns:a16="http://schemas.microsoft.com/office/drawing/2014/main" id="{7CF20C50-E607-4421-8CDF-41777B83D7E6}"/>
              </a:ext>
            </a:extLst>
          </p:cNvPr>
          <p:cNvSpPr>
            <a:spLocks noGrp="1"/>
          </p:cNvSpPr>
          <p:nvPr/>
        </p:nvSpPr>
        <p:spPr>
          <a:xfrm>
            <a:off x="230449" y="2226916"/>
            <a:ext cx="1919288" cy="16160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>
              <a:spcBef>
                <a:spcPts val="430"/>
              </a:spcBef>
              <a:spcAft>
                <a:spcPts val="0"/>
              </a:spcAft>
            </a:pPr>
            <a:r>
              <a:rPr lang="en-GB" sz="1600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Identified through district Social Services (DSWO, CHPS, GES, GPS, DOVVSU)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4" name="Arrow: Down 73">
            <a:extLst>
              <a:ext uri="{FF2B5EF4-FFF2-40B4-BE49-F238E27FC236}">
                <a16:creationId xmlns:a16="http://schemas.microsoft.com/office/drawing/2014/main" id="{C3790DC8-2954-4A7B-844E-1C88F4AA9FE0}"/>
              </a:ext>
            </a:extLst>
          </p:cNvPr>
          <p:cNvSpPr/>
          <p:nvPr/>
        </p:nvSpPr>
        <p:spPr>
          <a:xfrm rot="10800000">
            <a:off x="4226213" y="4156150"/>
            <a:ext cx="291320" cy="8318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9C9D5EA0-1B6A-4148-BD8F-1ACC3B71FB0B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1379989" y="5088704"/>
            <a:ext cx="467484" cy="760002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6D96706E-D93C-4AD0-9D32-64377095BEB4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1945396" y="5047864"/>
            <a:ext cx="427596" cy="882126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0A1852FF-826C-4A99-AD3F-48D27CCE55E3}"/>
              </a:ext>
            </a:extLst>
          </p:cNvPr>
          <p:cNvPicPr/>
          <p:nvPr/>
        </p:nvPicPr>
        <p:blipFill>
          <a:blip r:embed="rId8"/>
          <a:stretch>
            <a:fillRect/>
          </a:stretch>
        </p:blipFill>
        <p:spPr>
          <a:xfrm>
            <a:off x="1041544" y="4928209"/>
            <a:ext cx="394441" cy="849159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6243712E-5B69-433B-92EC-6D0F38F44F21}"/>
              </a:ext>
            </a:extLst>
          </p:cNvPr>
          <p:cNvPicPr/>
          <p:nvPr/>
        </p:nvPicPr>
        <p:blipFill>
          <a:blip r:embed="rId9"/>
          <a:stretch>
            <a:fillRect/>
          </a:stretch>
        </p:blipFill>
        <p:spPr>
          <a:xfrm>
            <a:off x="3500708" y="5301250"/>
            <a:ext cx="1087571" cy="709840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A67F7A90-D787-42CB-9100-809B435352A4}"/>
              </a:ext>
            </a:extLst>
          </p:cNvPr>
          <p:cNvPicPr/>
          <p:nvPr/>
        </p:nvPicPr>
        <p:blipFill>
          <a:blip r:embed="rId10"/>
          <a:stretch>
            <a:fillRect/>
          </a:stretch>
        </p:blipFill>
        <p:spPr>
          <a:xfrm>
            <a:off x="4035626" y="5853458"/>
            <a:ext cx="543036" cy="325860"/>
          </a:xfrm>
          <a:prstGeom prst="rect">
            <a:avLst/>
          </a:prstGeom>
        </p:spPr>
      </p:pic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5BE035BD-E454-4C31-89F5-BB7B863DCE53}"/>
              </a:ext>
            </a:extLst>
          </p:cNvPr>
          <p:cNvCxnSpPr>
            <a:cxnSpLocks/>
          </p:cNvCxnSpPr>
          <p:nvPr/>
        </p:nvCxnSpPr>
        <p:spPr>
          <a:xfrm>
            <a:off x="2537098" y="827973"/>
            <a:ext cx="12542" cy="2901952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" name="Picture 80">
            <a:extLst>
              <a:ext uri="{FF2B5EF4-FFF2-40B4-BE49-F238E27FC236}">
                <a16:creationId xmlns:a16="http://schemas.microsoft.com/office/drawing/2014/main" id="{C8D0C6FB-1FB4-4E7A-88D3-56F12F8B7891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86" y="3659894"/>
            <a:ext cx="1571552" cy="713888"/>
          </a:xfrm>
          <a:prstGeom prst="rect">
            <a:avLst/>
          </a:prstGeom>
          <a:blipFill dpi="0" rotWithShape="1">
            <a:blip r:embed="rId12"/>
            <a:srcRect/>
            <a:tile tx="0" ty="0" sx="100000" sy="100000" flip="none" algn="tl"/>
          </a:blipFill>
        </p:spPr>
      </p:pic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CC3C1103-866A-4815-9AAB-9FCCEDC178AB}"/>
              </a:ext>
            </a:extLst>
          </p:cNvPr>
          <p:cNvCxnSpPr>
            <a:cxnSpLocks/>
          </p:cNvCxnSpPr>
          <p:nvPr/>
        </p:nvCxnSpPr>
        <p:spPr>
          <a:xfrm>
            <a:off x="4760746" y="837268"/>
            <a:ext cx="58688" cy="4963085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10">
            <a:extLst>
              <a:ext uri="{FF2B5EF4-FFF2-40B4-BE49-F238E27FC236}">
                <a16:creationId xmlns:a16="http://schemas.microsoft.com/office/drawing/2014/main" id="{49E954A5-E4EB-4E76-B4ED-E7DCC0391F73}"/>
              </a:ext>
            </a:extLst>
          </p:cNvPr>
          <p:cNvSpPr txBox="1"/>
          <p:nvPr/>
        </p:nvSpPr>
        <p:spPr>
          <a:xfrm>
            <a:off x="4726197" y="972187"/>
            <a:ext cx="2173031" cy="102526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Increase access to basic social services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9B29DF27-396C-4B24-9DFF-6419F9C2C1F2}"/>
              </a:ext>
            </a:extLst>
          </p:cNvPr>
          <p:cNvCxnSpPr>
            <a:cxnSpLocks/>
          </p:cNvCxnSpPr>
          <p:nvPr/>
        </p:nvCxnSpPr>
        <p:spPr>
          <a:xfrm>
            <a:off x="6973138" y="859860"/>
            <a:ext cx="37943" cy="4936913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 Placeholder 2">
            <a:extLst>
              <a:ext uri="{FF2B5EF4-FFF2-40B4-BE49-F238E27FC236}">
                <a16:creationId xmlns:a16="http://schemas.microsoft.com/office/drawing/2014/main" id="{5044CFAB-5069-48FF-8A46-149D6284893B}"/>
              </a:ext>
            </a:extLst>
          </p:cNvPr>
          <p:cNvSpPr>
            <a:spLocks noGrp="1"/>
          </p:cNvSpPr>
          <p:nvPr/>
        </p:nvSpPr>
        <p:spPr>
          <a:xfrm>
            <a:off x="4864214" y="1704435"/>
            <a:ext cx="1701904" cy="20028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>
              <a:spcBef>
                <a:spcPts val="430"/>
              </a:spcBef>
              <a:spcAft>
                <a:spcPts val="0"/>
              </a:spcAft>
            </a:pPr>
            <a:r>
              <a:rPr lang="en-GB" sz="1600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Strengthen </a:t>
            </a:r>
            <a:r>
              <a:rPr lang="en-GB" sz="1600" b="1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outreach </a:t>
            </a:r>
            <a:r>
              <a:rPr lang="en-GB" sz="1600" b="1" dirty="0">
                <a:solidFill>
                  <a:srgbClr val="000000"/>
                </a:solidFill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&amp;</a:t>
            </a:r>
            <a:r>
              <a:rPr lang="en-GB" sz="1600" b="1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 coordination  of district services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CBCC76F5-6B4A-4E4E-96FB-6CADC37CFAEC}"/>
              </a:ext>
            </a:extLst>
          </p:cNvPr>
          <p:cNvPicPr/>
          <p:nvPr/>
        </p:nvPicPr>
        <p:blipFill>
          <a:blip r:embed="rId13"/>
          <a:stretch>
            <a:fillRect/>
          </a:stretch>
        </p:blipFill>
        <p:spPr>
          <a:xfrm>
            <a:off x="807527" y="5083200"/>
            <a:ext cx="285052" cy="712004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2B81CC6A-70B4-475F-9C0C-D01D586400C5}"/>
              </a:ext>
            </a:extLst>
          </p:cNvPr>
          <p:cNvPicPr/>
          <p:nvPr/>
        </p:nvPicPr>
        <p:blipFill>
          <a:blip r:embed="rId13"/>
          <a:stretch>
            <a:fillRect/>
          </a:stretch>
        </p:blipFill>
        <p:spPr>
          <a:xfrm>
            <a:off x="4939567" y="3003544"/>
            <a:ext cx="334732" cy="76299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DF2C230D-E48B-4567-9537-8155EC6E088B}"/>
              </a:ext>
            </a:extLst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5732630" y="2970572"/>
            <a:ext cx="506494" cy="742634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0C6D5BA5-F129-4A20-8396-03C116EBF197}"/>
              </a:ext>
            </a:extLst>
          </p:cNvPr>
          <p:cNvPicPr/>
          <p:nvPr/>
        </p:nvPicPr>
        <p:blipFill>
          <a:blip r:embed="rId14"/>
          <a:stretch>
            <a:fillRect/>
          </a:stretch>
        </p:blipFill>
        <p:spPr>
          <a:xfrm>
            <a:off x="6512573" y="1865029"/>
            <a:ext cx="353383" cy="742746"/>
          </a:xfrm>
          <a:prstGeom prst="rect">
            <a:avLst/>
          </a:prstGeom>
        </p:spPr>
      </p:pic>
      <p:sp>
        <p:nvSpPr>
          <p:cNvPr id="90" name="Arrow: Down 89">
            <a:extLst>
              <a:ext uri="{FF2B5EF4-FFF2-40B4-BE49-F238E27FC236}">
                <a16:creationId xmlns:a16="http://schemas.microsoft.com/office/drawing/2014/main" id="{2E8EEB8B-6491-49D2-811C-60880D81AE70}"/>
              </a:ext>
            </a:extLst>
          </p:cNvPr>
          <p:cNvSpPr/>
          <p:nvPr/>
        </p:nvSpPr>
        <p:spPr>
          <a:xfrm>
            <a:off x="5379708" y="3018381"/>
            <a:ext cx="249750" cy="7596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pic>
        <p:nvPicPr>
          <p:cNvPr id="91" name="Picture 90">
            <a:extLst>
              <a:ext uri="{FF2B5EF4-FFF2-40B4-BE49-F238E27FC236}">
                <a16:creationId xmlns:a16="http://schemas.microsoft.com/office/drawing/2014/main" id="{C93286D3-8B29-4A50-8ABF-0B2C2994B999}"/>
              </a:ext>
            </a:extLst>
          </p:cNvPr>
          <p:cNvPicPr/>
          <p:nvPr/>
        </p:nvPicPr>
        <p:blipFill>
          <a:blip r:embed="rId15"/>
          <a:stretch>
            <a:fillRect/>
          </a:stretch>
        </p:blipFill>
        <p:spPr>
          <a:xfrm>
            <a:off x="121749" y="5100180"/>
            <a:ext cx="588790" cy="871610"/>
          </a:xfrm>
          <a:prstGeom prst="rect">
            <a:avLst/>
          </a:prstGeom>
        </p:spPr>
      </p:pic>
      <p:sp>
        <p:nvSpPr>
          <p:cNvPr id="92" name="Text Placeholder 2">
            <a:extLst>
              <a:ext uri="{FF2B5EF4-FFF2-40B4-BE49-F238E27FC236}">
                <a16:creationId xmlns:a16="http://schemas.microsoft.com/office/drawing/2014/main" id="{308EA9C5-630A-4A68-82B4-493EB2F2D899}"/>
              </a:ext>
            </a:extLst>
          </p:cNvPr>
          <p:cNvSpPr>
            <a:spLocks noGrp="1"/>
          </p:cNvSpPr>
          <p:nvPr/>
        </p:nvSpPr>
        <p:spPr>
          <a:xfrm>
            <a:off x="4826215" y="5574734"/>
            <a:ext cx="2124974" cy="7623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algn="ctr">
              <a:spcBef>
                <a:spcPts val="430"/>
              </a:spcBef>
              <a:spcAft>
                <a:spcPts val="0"/>
              </a:spcAft>
            </a:pPr>
            <a:r>
              <a:rPr lang="en-GB" sz="1600" b="1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Case management &amp; referrals </a:t>
            </a:r>
            <a:r>
              <a:rPr lang="en-GB" sz="1600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to track most vulnerable and ensure service access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3" name="Arrow: Down 92">
            <a:extLst>
              <a:ext uri="{FF2B5EF4-FFF2-40B4-BE49-F238E27FC236}">
                <a16:creationId xmlns:a16="http://schemas.microsoft.com/office/drawing/2014/main" id="{A955DE55-4DE2-4041-B843-B451344012E8}"/>
              </a:ext>
            </a:extLst>
          </p:cNvPr>
          <p:cNvSpPr/>
          <p:nvPr/>
        </p:nvSpPr>
        <p:spPr>
          <a:xfrm rot="10800000">
            <a:off x="4989807" y="4131885"/>
            <a:ext cx="252799" cy="13037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94" name="TextBox 10">
            <a:extLst>
              <a:ext uri="{FF2B5EF4-FFF2-40B4-BE49-F238E27FC236}">
                <a16:creationId xmlns:a16="http://schemas.microsoft.com/office/drawing/2014/main" id="{BD88E33D-3ED6-4F86-A149-2AC146CDCC37}"/>
              </a:ext>
            </a:extLst>
          </p:cNvPr>
          <p:cNvSpPr txBox="1"/>
          <p:nvPr/>
        </p:nvSpPr>
        <p:spPr>
          <a:xfrm>
            <a:off x="7075295" y="1006079"/>
            <a:ext cx="2063777" cy="102526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Improve efficiency of district services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5" name="Picture 94">
            <a:extLst>
              <a:ext uri="{FF2B5EF4-FFF2-40B4-BE49-F238E27FC236}">
                <a16:creationId xmlns:a16="http://schemas.microsoft.com/office/drawing/2014/main" id="{B4778BF5-4BBB-4901-A8DC-A55DBD1E0DCB}"/>
              </a:ext>
            </a:extLst>
          </p:cNvPr>
          <p:cNvPicPr/>
          <p:nvPr/>
        </p:nvPicPr>
        <p:blipFill>
          <a:blip r:embed="rId16"/>
          <a:stretch>
            <a:fillRect/>
          </a:stretch>
        </p:blipFill>
        <p:spPr>
          <a:xfrm>
            <a:off x="5936007" y="4853262"/>
            <a:ext cx="656218" cy="659668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4287AE45-D86A-471D-A361-2BF03A5304A2}"/>
              </a:ext>
            </a:extLst>
          </p:cNvPr>
          <p:cNvPicPr/>
          <p:nvPr/>
        </p:nvPicPr>
        <p:blipFill>
          <a:blip r:embed="rId17"/>
          <a:stretch>
            <a:fillRect/>
          </a:stretch>
        </p:blipFill>
        <p:spPr>
          <a:xfrm>
            <a:off x="5409651" y="4823323"/>
            <a:ext cx="285365" cy="686161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CFD86E17-9CDC-4CA3-BB39-52B003AF8501}"/>
              </a:ext>
            </a:extLst>
          </p:cNvPr>
          <p:cNvPicPr/>
          <p:nvPr/>
        </p:nvPicPr>
        <p:blipFill>
          <a:blip r:embed="rId18"/>
          <a:stretch>
            <a:fillRect/>
          </a:stretch>
        </p:blipFill>
        <p:spPr>
          <a:xfrm>
            <a:off x="6397586" y="2934847"/>
            <a:ext cx="510074" cy="782854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2169A8EC-1E97-4499-966E-A3D261E3A802}"/>
              </a:ext>
            </a:extLst>
          </p:cNvPr>
          <p:cNvCxnSpPr>
            <a:cxnSpLocks/>
          </p:cNvCxnSpPr>
          <p:nvPr/>
        </p:nvCxnSpPr>
        <p:spPr>
          <a:xfrm flipH="1">
            <a:off x="9377008" y="827973"/>
            <a:ext cx="3" cy="4936913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Arrow: Down 98">
            <a:extLst>
              <a:ext uri="{FF2B5EF4-FFF2-40B4-BE49-F238E27FC236}">
                <a16:creationId xmlns:a16="http://schemas.microsoft.com/office/drawing/2014/main" id="{E53EE609-AD0F-4FA9-AA5B-5F180FF8BE98}"/>
              </a:ext>
            </a:extLst>
          </p:cNvPr>
          <p:cNvSpPr/>
          <p:nvPr/>
        </p:nvSpPr>
        <p:spPr>
          <a:xfrm>
            <a:off x="8926917" y="2220555"/>
            <a:ext cx="261743" cy="1421420"/>
          </a:xfrm>
          <a:prstGeom prst="downArrow">
            <a:avLst>
              <a:gd name="adj1" fmla="val 50000"/>
              <a:gd name="adj2" fmla="val 4409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pic>
        <p:nvPicPr>
          <p:cNvPr id="100" name="Picture 99">
            <a:extLst>
              <a:ext uri="{FF2B5EF4-FFF2-40B4-BE49-F238E27FC236}">
                <a16:creationId xmlns:a16="http://schemas.microsoft.com/office/drawing/2014/main" id="{80729DF4-B304-44D5-9FAA-AA819923571E}"/>
              </a:ext>
            </a:extLst>
          </p:cNvPr>
          <p:cNvPicPr/>
          <p:nvPr/>
        </p:nvPicPr>
        <p:blipFill>
          <a:blip r:embed="rId19"/>
          <a:stretch>
            <a:fillRect/>
          </a:stretch>
        </p:blipFill>
        <p:spPr>
          <a:xfrm>
            <a:off x="7578688" y="4603205"/>
            <a:ext cx="1178785" cy="1167004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F10E998-8750-4C27-A49F-D2858DF757BC}"/>
              </a:ext>
            </a:extLst>
          </p:cNvPr>
          <p:cNvPicPr/>
          <p:nvPr/>
        </p:nvPicPr>
        <p:blipFill>
          <a:blip r:embed="rId20"/>
          <a:stretch>
            <a:fillRect/>
          </a:stretch>
        </p:blipFill>
        <p:spPr>
          <a:xfrm>
            <a:off x="7320313" y="5620626"/>
            <a:ext cx="651402" cy="343080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BEC19E91-E28D-426B-B914-CBAF731E79C5}"/>
              </a:ext>
            </a:extLst>
          </p:cNvPr>
          <p:cNvPicPr/>
          <p:nvPr/>
        </p:nvPicPr>
        <p:blipFill>
          <a:blip r:embed="rId21"/>
          <a:stretch>
            <a:fillRect/>
          </a:stretch>
        </p:blipFill>
        <p:spPr>
          <a:xfrm>
            <a:off x="8181283" y="4166809"/>
            <a:ext cx="734483" cy="50071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91D83F8D-A7E3-45AE-BD6D-D6916E670D27}"/>
              </a:ext>
            </a:extLst>
          </p:cNvPr>
          <p:cNvPicPr/>
          <p:nvPr/>
        </p:nvPicPr>
        <p:blipFill>
          <a:blip r:embed="rId22"/>
          <a:stretch>
            <a:fillRect/>
          </a:stretch>
        </p:blipFill>
        <p:spPr>
          <a:xfrm>
            <a:off x="8551538" y="5001711"/>
            <a:ext cx="804176" cy="390416"/>
          </a:xfrm>
          <a:prstGeom prst="rect">
            <a:avLst/>
          </a:prstGeom>
        </p:spPr>
      </p:pic>
      <p:sp>
        <p:nvSpPr>
          <p:cNvPr id="104" name="Text Placeholder 2">
            <a:extLst>
              <a:ext uri="{FF2B5EF4-FFF2-40B4-BE49-F238E27FC236}">
                <a16:creationId xmlns:a16="http://schemas.microsoft.com/office/drawing/2014/main" id="{03A23681-642A-4014-BCE8-782678D8E7CB}"/>
              </a:ext>
            </a:extLst>
          </p:cNvPr>
          <p:cNvSpPr>
            <a:spLocks noGrp="1"/>
          </p:cNvSpPr>
          <p:nvPr/>
        </p:nvSpPr>
        <p:spPr>
          <a:xfrm>
            <a:off x="7168682" y="1806689"/>
            <a:ext cx="1520299" cy="125743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algn="ctr">
              <a:spcBef>
                <a:spcPts val="430"/>
              </a:spcBef>
              <a:spcAft>
                <a:spcPts val="0"/>
              </a:spcAft>
            </a:pPr>
            <a:r>
              <a:rPr lang="en-GB" sz="1600" dirty="0">
                <a:solidFill>
                  <a:srgbClr val="000000"/>
                </a:solidFill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Identify tools and processes</a:t>
            </a:r>
            <a:r>
              <a:rPr lang="en-GB" sz="1600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 to maximise district resources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5" name="TextBox 10">
            <a:extLst>
              <a:ext uri="{FF2B5EF4-FFF2-40B4-BE49-F238E27FC236}">
                <a16:creationId xmlns:a16="http://schemas.microsoft.com/office/drawing/2014/main" id="{83B5B3A0-CBB5-4609-8672-049EAC1900C4}"/>
              </a:ext>
            </a:extLst>
          </p:cNvPr>
          <p:cNvSpPr txBox="1"/>
          <p:nvPr/>
        </p:nvSpPr>
        <p:spPr>
          <a:xfrm>
            <a:off x="9770270" y="1762694"/>
            <a:ext cx="1898819" cy="3959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Poverty and vulnerability reduction</a:t>
            </a:r>
            <a:endParaRPr lang="en-US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6" name="Text Placeholder 2">
            <a:extLst>
              <a:ext uri="{FF2B5EF4-FFF2-40B4-BE49-F238E27FC236}">
                <a16:creationId xmlns:a16="http://schemas.microsoft.com/office/drawing/2014/main" id="{57AF2FC8-E65D-4CEE-BB4F-D2BB9F937AA0}"/>
              </a:ext>
            </a:extLst>
          </p:cNvPr>
          <p:cNvSpPr>
            <a:spLocks noGrp="1"/>
          </p:cNvSpPr>
          <p:nvPr/>
        </p:nvSpPr>
        <p:spPr>
          <a:xfrm>
            <a:off x="10166390" y="5008491"/>
            <a:ext cx="1654393" cy="1446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>
              <a:spcBef>
                <a:spcPts val="430"/>
              </a:spcBef>
              <a:spcAft>
                <a:spcPts val="0"/>
              </a:spcAft>
            </a:pPr>
            <a:r>
              <a:rPr lang="en-GB" sz="1600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Continue to Monitor families and individuals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7" name="TextBox 10">
            <a:extLst>
              <a:ext uri="{FF2B5EF4-FFF2-40B4-BE49-F238E27FC236}">
                <a16:creationId xmlns:a16="http://schemas.microsoft.com/office/drawing/2014/main" id="{B2AAD0EC-98E3-44E6-839C-6F938DE0FD22}"/>
              </a:ext>
            </a:extLst>
          </p:cNvPr>
          <p:cNvSpPr txBox="1"/>
          <p:nvPr/>
        </p:nvSpPr>
        <p:spPr>
          <a:xfrm>
            <a:off x="88288" y="949154"/>
            <a:ext cx="2283488" cy="7970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Identify Individuals with Multiple Vulnerabilities &amp; Needs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8" name="Picture 107">
            <a:extLst>
              <a:ext uri="{FF2B5EF4-FFF2-40B4-BE49-F238E27FC236}">
                <a16:creationId xmlns:a16="http://schemas.microsoft.com/office/drawing/2014/main" id="{A7447473-07B0-43A8-A1A8-392989EB1114}"/>
              </a:ext>
            </a:extLst>
          </p:cNvPr>
          <p:cNvPicPr/>
          <p:nvPr/>
        </p:nvPicPr>
        <p:blipFill>
          <a:blip r:embed="rId23"/>
          <a:stretch>
            <a:fillRect/>
          </a:stretch>
        </p:blipFill>
        <p:spPr>
          <a:xfrm>
            <a:off x="7234170" y="4459558"/>
            <a:ext cx="870239" cy="466155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3CE9C935-2E58-45C5-A6C7-10036016B496}"/>
              </a:ext>
            </a:extLst>
          </p:cNvPr>
          <p:cNvPicPr/>
          <p:nvPr/>
        </p:nvPicPr>
        <p:blipFill>
          <a:blip r:embed="rId24"/>
          <a:stretch>
            <a:fillRect/>
          </a:stretch>
        </p:blipFill>
        <p:spPr>
          <a:xfrm>
            <a:off x="7208002" y="4117369"/>
            <a:ext cx="923976" cy="276134"/>
          </a:xfrm>
          <a:prstGeom prst="rect">
            <a:avLst/>
          </a:prstGeom>
        </p:spPr>
      </p:pic>
      <p:sp>
        <p:nvSpPr>
          <p:cNvPr id="110" name="Text Placeholder 2">
            <a:extLst>
              <a:ext uri="{FF2B5EF4-FFF2-40B4-BE49-F238E27FC236}">
                <a16:creationId xmlns:a16="http://schemas.microsoft.com/office/drawing/2014/main" id="{C9D3F342-2189-43D9-AAEC-4CA3CDF485CC}"/>
              </a:ext>
            </a:extLst>
          </p:cNvPr>
          <p:cNvSpPr>
            <a:spLocks noGrp="1"/>
          </p:cNvSpPr>
          <p:nvPr/>
        </p:nvSpPr>
        <p:spPr>
          <a:xfrm>
            <a:off x="2740651" y="4461142"/>
            <a:ext cx="1728544" cy="11215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>
              <a:spcBef>
                <a:spcPts val="430"/>
              </a:spcBef>
              <a:spcAft>
                <a:spcPts val="0"/>
              </a:spcAft>
            </a:pPr>
            <a:r>
              <a:rPr lang="en-GB" sz="1600" b="1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Access to health</a:t>
            </a:r>
            <a:r>
              <a:rPr lang="en-GB" sz="1600" kern="1200" dirty="0">
                <a:solidFill>
                  <a:srgbClr val="000000"/>
                </a:solidFill>
                <a:effectLst/>
                <a:latin typeface="Avenir LT Std 35 Light"/>
                <a:ea typeface="Times New Roman" panose="02020603050405020304" pitchFamily="18" charset="0"/>
                <a:cs typeface="Arial" panose="020B0604020202020204" pitchFamily="34" charset="0"/>
              </a:rPr>
              <a:t> through NHIS</a:t>
            </a:r>
            <a:endParaRPr lang="en-US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68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AF090-0AFE-430A-8B64-E5C1D9E88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351" y="244794"/>
            <a:ext cx="9223164" cy="1320800"/>
          </a:xfrm>
        </p:spPr>
        <p:txBody>
          <a:bodyPr/>
          <a:lstStyle/>
          <a:p>
            <a:r>
              <a:rPr lang="en-US" b="1" dirty="0"/>
              <a:t>Approach to strengthening Integrated Social 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77CF9-440B-4D24-B232-DC1331433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377" y="1565594"/>
            <a:ext cx="9334137" cy="467890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dirty="0"/>
              <a:t>Build on existing initiatives and services, but focus on </a:t>
            </a:r>
            <a:r>
              <a:rPr lang="en-US" sz="2000" u="sng" dirty="0">
                <a:solidFill>
                  <a:srgbClr val="FF0000"/>
                </a:solidFill>
              </a:rPr>
              <a:t>how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to make multi-sector coordination and referrals best work in different realities in country</a:t>
            </a:r>
          </a:p>
          <a:p>
            <a:r>
              <a:rPr lang="en-US" sz="2000" dirty="0"/>
              <a:t>Use </a:t>
            </a:r>
            <a:r>
              <a:rPr lang="en-US" sz="2000" b="1" dirty="0"/>
              <a:t>iterative cycle</a:t>
            </a:r>
            <a:r>
              <a:rPr lang="en-US" sz="2000" dirty="0"/>
              <a:t> of learning from practice</a:t>
            </a:r>
          </a:p>
          <a:p>
            <a:pPr lvl="1"/>
            <a:r>
              <a:rPr lang="en-US" sz="1800" dirty="0"/>
              <a:t>Identification of key questions</a:t>
            </a:r>
          </a:p>
          <a:p>
            <a:pPr lvl="1"/>
            <a:r>
              <a:rPr lang="en-US" sz="1800" dirty="0"/>
              <a:t>Documentation and lessons learned, including supporting decentralized staff to learn from each other</a:t>
            </a:r>
          </a:p>
          <a:p>
            <a:pPr lvl="1"/>
            <a:r>
              <a:rPr lang="en-US" sz="1800" dirty="0"/>
              <a:t>Reapply lessons</a:t>
            </a:r>
          </a:p>
          <a:p>
            <a:r>
              <a:rPr lang="en-US" sz="2000" dirty="0"/>
              <a:t>Focus on testing </a:t>
            </a:r>
            <a:r>
              <a:rPr lang="en-US" sz="2000" b="1" dirty="0"/>
              <a:t>approaches </a:t>
            </a:r>
            <a:r>
              <a:rPr lang="en-US" sz="2000" dirty="0"/>
              <a:t>within districts</a:t>
            </a:r>
          </a:p>
          <a:p>
            <a:pPr lvl="1"/>
            <a:r>
              <a:rPr lang="en-US" sz="1800" dirty="0"/>
              <a:t>Including financing at MMDA level, and building case for allocation of resources</a:t>
            </a:r>
          </a:p>
          <a:p>
            <a:pPr lvl="1"/>
            <a:r>
              <a:rPr lang="en-US" sz="1800" dirty="0"/>
              <a:t>In line with decentralization policy</a:t>
            </a:r>
          </a:p>
          <a:p>
            <a:r>
              <a:rPr lang="en-US" sz="2000" dirty="0"/>
              <a:t>Bringing lessons to national level and putting in place </a:t>
            </a:r>
            <a:r>
              <a:rPr lang="en-US" sz="2000" b="1" dirty="0"/>
              <a:t>national systems</a:t>
            </a:r>
            <a:r>
              <a:rPr lang="en-US" sz="2000" dirty="0"/>
              <a:t>, protocols, etc. to facilitate linkages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17568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EE0AC-E5AB-40D9-B161-189E0D827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134" y="156238"/>
            <a:ext cx="8596668" cy="1320800"/>
          </a:xfrm>
        </p:spPr>
        <p:txBody>
          <a:bodyPr/>
          <a:lstStyle/>
          <a:p>
            <a:r>
              <a:rPr lang="en-US" b="1" dirty="0"/>
              <a:t>Approach to strengthening Integrated Social Services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8B0B93-F047-40AC-B408-DF297D6DB9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157" r="61757" b="16528"/>
          <a:stretch/>
        </p:blipFill>
        <p:spPr>
          <a:xfrm>
            <a:off x="6415544" y="1501132"/>
            <a:ext cx="5811092" cy="4522463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5A2734A-5C88-40FF-BA28-DA1CD173D3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136" y="2375214"/>
            <a:ext cx="6328272" cy="413027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sz="2000" dirty="0"/>
              <a:t>Nothing is perfect the first time - Learning by doing </a:t>
            </a:r>
            <a:endParaRPr lang="en-US"/>
          </a:p>
          <a:p>
            <a:pPr algn="just"/>
            <a:r>
              <a:rPr lang="en-US" sz="2000" dirty="0"/>
              <a:t>Test things in practice, reflect and learn with others, apply lessons back into practice</a:t>
            </a:r>
          </a:p>
          <a:p>
            <a:pPr algn="just"/>
            <a:r>
              <a:rPr lang="en-US" sz="2000" dirty="0"/>
              <a:t>People working closest to the ‘frontline’ often have key knowledge on what is working, challenges, and potential solutions</a:t>
            </a:r>
          </a:p>
          <a:p>
            <a:pPr lvl="1"/>
            <a:r>
              <a:rPr lang="en-US" sz="1800" dirty="0"/>
              <a:t>Important to capture and learn from this experience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70EDFB2-B496-48DE-9F7A-91AF182C83FC}"/>
              </a:ext>
            </a:extLst>
          </p:cNvPr>
          <p:cNvSpPr txBox="1">
            <a:spLocks/>
          </p:cNvSpPr>
          <p:nvPr/>
        </p:nvSpPr>
        <p:spPr>
          <a:xfrm>
            <a:off x="622627" y="1626211"/>
            <a:ext cx="5353852" cy="3010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sz="2800" u="sng" dirty="0"/>
              <a:t>Iterative Learning from Practice</a:t>
            </a:r>
          </a:p>
        </p:txBody>
      </p:sp>
    </p:spTree>
    <p:extLst>
      <p:ext uri="{BB962C8B-B14F-4D97-AF65-F5344CB8AC3E}">
        <p14:creationId xmlns:p14="http://schemas.microsoft.com/office/powerpoint/2010/main" val="76635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8135"/>
            <a:ext cx="12223375" cy="8148917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4752552" y="179581"/>
            <a:ext cx="7470823" cy="1564520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4800" b="1" dirty="0">
                <a:solidFill>
                  <a:schemeClr val="bg1"/>
                </a:solidFill>
                <a:highlight>
                  <a:srgbClr val="C0C0C0"/>
                </a:highlight>
                <a:latin typeface="Arial"/>
                <a:ea typeface="Arial" charset="0"/>
                <a:cs typeface="Arial"/>
              </a:rPr>
              <a:t>Initial components for </a:t>
            </a:r>
            <a:r>
              <a:rPr lang="fr-CH" sz="4800" b="1" dirty="0" err="1">
                <a:solidFill>
                  <a:schemeClr val="bg1"/>
                </a:solidFill>
                <a:highlight>
                  <a:srgbClr val="C0C0C0"/>
                </a:highlight>
                <a:latin typeface="Arial"/>
                <a:ea typeface="Arial" charset="0"/>
                <a:cs typeface="Arial"/>
              </a:rPr>
              <a:t>strengthening</a:t>
            </a:r>
            <a:r>
              <a:rPr lang="fr-CH" sz="4800" b="1" dirty="0">
                <a:solidFill>
                  <a:schemeClr val="bg1"/>
                </a:solidFill>
                <a:highlight>
                  <a:srgbClr val="C0C0C0"/>
                </a:highlight>
                <a:latin typeface="Arial"/>
                <a:ea typeface="Arial" charset="0"/>
                <a:cs typeface="Arial"/>
              </a:rPr>
              <a:t> Integrated Social Service </a:t>
            </a:r>
            <a:r>
              <a:rPr lang="fr-CH" sz="4800" b="1" dirty="0" err="1">
                <a:solidFill>
                  <a:schemeClr val="bg1"/>
                </a:solidFill>
                <a:highlight>
                  <a:srgbClr val="C0C0C0"/>
                </a:highlight>
                <a:latin typeface="Arial"/>
                <a:ea typeface="Arial" charset="0"/>
                <a:cs typeface="Arial"/>
              </a:rPr>
              <a:t>delivery</a:t>
            </a:r>
            <a:endParaRPr lang="fr-CH" sz="4800" dirty="0">
              <a:solidFill>
                <a:schemeClr val="bg1"/>
              </a:solidFill>
              <a:highlight>
                <a:srgbClr val="C0C0C0"/>
              </a:highlight>
              <a:latin typeface="Arial"/>
              <a:ea typeface="Arial" charset="0"/>
              <a:cs typeface="Arial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 rot="16200000">
            <a:off x="11009750" y="5864939"/>
            <a:ext cx="1737976" cy="235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n-US" sz="933" dirty="0">
                <a:solidFill>
                  <a:srgbClr val="FFFFFF"/>
                </a:solidFill>
              </a:rPr>
              <a:t>© UNICEF/GHANA2016/Grifi</a:t>
            </a:r>
          </a:p>
        </p:txBody>
      </p:sp>
    </p:spTree>
    <p:extLst>
      <p:ext uri="{BB962C8B-B14F-4D97-AF65-F5344CB8AC3E}">
        <p14:creationId xmlns:p14="http://schemas.microsoft.com/office/powerpoint/2010/main" val="82252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15FED-6C55-4603-B086-77D74FC2D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983" y="97782"/>
            <a:ext cx="9171001" cy="1320800"/>
          </a:xfrm>
        </p:spPr>
        <p:txBody>
          <a:bodyPr/>
          <a:lstStyle/>
          <a:p>
            <a:r>
              <a:rPr lang="en-US" dirty="0"/>
              <a:t>Potential contributions of district services</a:t>
            </a:r>
            <a:br>
              <a:rPr lang="en-US" dirty="0"/>
            </a:br>
            <a:r>
              <a:rPr lang="en-US" dirty="0"/>
              <a:t>- for discussion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4AF886A-E83B-7125-0F90-1661C95679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515" y="1429327"/>
            <a:ext cx="3238244" cy="5084618"/>
          </a:xfrm>
          <a:prstGeom prst="rect">
            <a:avLst/>
          </a:prstGeom>
        </p:spPr>
      </p:pic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9726C314-97B8-3368-CBA5-F1F7006152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6309" y="1429117"/>
            <a:ext cx="3505200" cy="4426947"/>
          </a:xfrm>
          <a:prstGeom prst="rect">
            <a:avLst/>
          </a:prstGeom>
        </p:spPr>
      </p:pic>
      <p:pic>
        <p:nvPicPr>
          <p:cNvPr id="5" name="Picture 8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24D4310-2903-39F7-3D6D-DEED1766FD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5582" y="1433297"/>
            <a:ext cx="3586018" cy="5076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568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A5DC69-F932-4648-BA4C-5BD7080547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065" y="-538163"/>
            <a:ext cx="9526802" cy="663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527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731252-6E63-4165-8DDC-31754C634A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754"/>
            <a:ext cx="12192000" cy="68607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BB41B2-0046-4794-BB6E-9CFB44F78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284623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64301550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ICEF Document" ma:contentTypeID="0x0101009BA85F8052A6DA4FA3E31FF9F74C697000FBC9C413FFE1164989E3DA1A8822B9AF" ma:contentTypeVersion="25" ma:contentTypeDescription="" ma:contentTypeScope="" ma:versionID="f6f147a7d2e3e35c853f242fb2dfb496">
  <xsd:schema xmlns:xsd="http://www.w3.org/2001/XMLSchema" xmlns:xs="http://www.w3.org/2001/XMLSchema" xmlns:p="http://schemas.microsoft.com/office/2006/metadata/properties" xmlns:ns1="http://schemas.microsoft.com/sharepoint/v3" xmlns:ns2="ca283e0b-db31-4043-a2ef-b80661bf084a" xmlns:ns3="http://schemas.microsoft.com/sharepoint.v3" xmlns:ns4="180aad68-ae04-44d6-93e5-794d03c29b64" xmlns:ns5="bf32aa48-03c2-4ec6-bbfb-665420fd281b" xmlns:ns6="http://schemas.microsoft.com/sharepoint/v4" targetNamespace="http://schemas.microsoft.com/office/2006/metadata/properties" ma:root="true" ma:fieldsID="d0bc2779ad1b8ca3b5a5d5eec9843838" ns1:_="" ns2:_="" ns3:_="" ns4:_="" ns5:_="" ns6:_="">
    <xsd:import namespace="http://schemas.microsoft.com/sharepoint/v3"/>
    <xsd:import namespace="ca283e0b-db31-4043-a2ef-b80661bf084a"/>
    <xsd:import namespace="http://schemas.microsoft.com/sharepoint.v3"/>
    <xsd:import namespace="180aad68-ae04-44d6-93e5-794d03c29b64"/>
    <xsd:import namespace="bf32aa48-03c2-4ec6-bbfb-665420fd281b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WrittenBy" minOccurs="0"/>
                <xsd:element ref="ns2:ContentLanguage" minOccurs="0"/>
                <xsd:element ref="ns3:CategoryDescription" minOccurs="0"/>
                <xsd:element ref="ns2:RecipientsEmail" minOccurs="0"/>
                <xsd:element ref="ns2:SenderEmail" minOccurs="0"/>
                <xsd:element ref="ns2:DateTransmittedEmail" minOccurs="0"/>
                <xsd:element ref="ns2:k8c968e8c72a4eda96b7e8fdbe192be2" minOccurs="0"/>
                <xsd:element ref="ns2:ga975397408f43e4b84ec8e5a598e523" minOccurs="0"/>
                <xsd:element ref="ns2:mda26ace941f4791a7314a339fee829c" minOccurs="0"/>
                <xsd:element ref="ns2:TaxCatchAllLabel" minOccurs="0"/>
                <xsd:element ref="ns2:TaxCatchAll" minOccurs="0"/>
                <xsd:element ref="ns2:h6a71f3e574e4344bc34f3fc9dd20054" minOccurs="0"/>
                <xsd:element ref="ns2:ContentStatus" minOccurs="0"/>
                <xsd:element ref="ns2:j169e817e0ee4eb8974e6fc4a2762909" minOccurs="0"/>
                <xsd:element ref="ns2:j048a4f9aaad4a8990a1d5e5f53cb451" minOccurs="0"/>
                <xsd:element ref="ns1:_vti_ItemHoldRecordStatus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Location" minOccurs="0"/>
                <xsd:element ref="ns5:SharedWithUsers" minOccurs="0"/>
                <xsd:element ref="ns5:SharedWithDetails" minOccurs="0"/>
                <xsd:element ref="ns5:TaxKeywordTaxHTField" minOccurs="0"/>
                <xsd:element ref="ns6:IconOverlay" minOccurs="0"/>
                <xsd:element ref="ns1:_vti_ItemDeclaredRecord" minOccurs="0"/>
                <xsd:element ref="ns5:_dlc_DocId" minOccurs="0"/>
                <xsd:element ref="ns5:_dlc_DocIdUrl" minOccurs="0"/>
                <xsd:element ref="ns5:_dlc_DocIdPersistId" minOccurs="0"/>
                <xsd:element ref="ns5:SemaphoreItemMetadata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HoldRecordStatus" ma:index="30" nillable="true" ma:displayName="Hold and Record Status" ma:decimals="0" ma:description="" ma:hidden="true" ma:indexed="true" ma:internalName="_vti_ItemHoldRecordStatus" ma:readOnly="true">
      <xsd:simpleType>
        <xsd:restriction base="dms:Unknown"/>
      </xsd:simpleType>
    </xsd:element>
    <xsd:element name="_vti_ItemDeclaredRecord" ma:index="46" nillable="true" ma:displayName="Declared Record" ma:hidden="true" ma:internalName="_vti_ItemDeclaredRecord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283e0b-db31-4043-a2ef-b80661bf084a" elementFormDefault="qualified">
    <xsd:import namespace="http://schemas.microsoft.com/office/2006/documentManagement/types"/>
    <xsd:import namespace="http://schemas.microsoft.com/office/infopath/2007/PartnerControls"/>
    <xsd:element name="WrittenBy" ma:index="3" nillable="true" ma:displayName="Written By" ma:description="‘Written By’ is auto-completed with the name of the uploader, but can be edited if you are uploading on behalf of someone else." ma:list="UserInfo" ma:SharePointGroup="0" ma:internalName="WrittenBy" ma:readOnly="fals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ContentLanguage" ma:index="4" nillable="true" ma:displayName="Content Language *" ma:default="English" ma:format="RadioButtons" ma:indexed="true" ma:internalName="ContentLanguage" ma:readOnly="false">
      <xsd:simpleType>
        <xsd:restriction base="dms:Choice">
          <xsd:enumeration value="English"/>
          <xsd:enumeration value="French"/>
          <xsd:enumeration value="Spanish"/>
          <xsd:enumeration value="Russian"/>
          <xsd:enumeration value="Chinese"/>
          <xsd:enumeration value="Arabic"/>
          <xsd:enumeration value="other"/>
        </xsd:restriction>
      </xsd:simpleType>
    </xsd:element>
    <xsd:element name="RecipientsEmail" ma:index="9" nillable="true" ma:displayName="Recipients (email)" ma:hidden="true" ma:internalName="RecipientsEmail" ma:readOnly="false">
      <xsd:simpleType>
        <xsd:restriction base="dms:Text">
          <xsd:maxLength value="255"/>
        </xsd:restriction>
      </xsd:simpleType>
    </xsd:element>
    <xsd:element name="SenderEmail" ma:index="10" nillable="true" ma:displayName="Sender (email)" ma:hidden="true" ma:internalName="SenderEmail" ma:readOnly="false">
      <xsd:simpleType>
        <xsd:restriction base="dms:Text">
          <xsd:maxLength value="255"/>
        </xsd:restriction>
      </xsd:simpleType>
    </xsd:element>
    <xsd:element name="DateTransmittedEmail" ma:index="11" nillable="true" ma:displayName="Date transmitted (email)" ma:format="DateTime" ma:hidden="true" ma:internalName="DateTransmittedEmail" ma:readOnly="false">
      <xsd:simpleType>
        <xsd:restriction base="dms:DateTime"/>
      </xsd:simpleType>
    </xsd:element>
    <xsd:element name="k8c968e8c72a4eda96b7e8fdbe192be2" ma:index="12" nillable="true" ma:taxonomy="true" ma:internalName="k8c968e8c72a4eda96b7e8fdbe192be2" ma:taxonomyFieldName="GeographicScope" ma:displayName="Geographic Scope" ma:default="" ma:fieldId="{48c968e8-c72a-4eda-96b7-e8fdbe192be2}" ma:taxonomyMulti="true" ma:sspId="73f51738-d318-4883-9d64-4f0bd0ccc55e" ma:termSetId="0a00fedf-defc-4fe3-a3bf-9929b29a638e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a975397408f43e4b84ec8e5a598e523" ma:index="16" nillable="true" ma:taxonomy="true" ma:internalName="ga975397408f43e4b84ec8e5a598e523" ma:taxonomyFieldName="OfficeDivision" ma:displayName="Office/Division *" ma:readOnly="false" ma:default="1033;#Ghana-1620|6e5fb304-ef0e-4beb-b050-e751e582afd2" ma:fieldId="{0a975397-408f-43e4-b84e-c8e5a598e523}" ma:sspId="73f51738-d318-4883-9d64-4f0bd0ccc55e" ma:termSetId="1761a25e-44f4-4213-964a-f96c515e12c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da26ace941f4791a7314a339fee829c" ma:index="17" nillable="true" ma:taxonomy="true" ma:internalName="mda26ace941f4791a7314a339fee829c" ma:taxonomyFieldName="DocumentType" ma:displayName="Document Type *" ma:indexed="true" ma:readOnly="false" ma:default="" ma:fieldId="{6da26ace-941f-4791-a731-4a339fee829c}" ma:sspId="73f51738-d318-4883-9d64-4f0bd0ccc55e" ma:termSetId="f93b6877-8902-4378-8587-5ec85f36ead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Label" ma:index="18" nillable="true" ma:displayName="Taxonomy Catch All Column1" ma:hidden="true" ma:list="{2779be32-9b93-4e98-a95f-8bc17fe6d78c}" ma:internalName="TaxCatchAllLabel" ma:readOnly="true" ma:showField="CatchAllDataLabel" ma:web="bf32aa48-03c2-4ec6-bbfb-665420fd28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" ma:index="22" nillable="true" ma:displayName="Taxonomy Catch All Column" ma:hidden="true" ma:list="{2779be32-9b93-4e98-a95f-8bc17fe6d78c}" ma:internalName="TaxCatchAll" ma:showField="CatchAllData" ma:web="bf32aa48-03c2-4ec6-bbfb-665420fd28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h6a71f3e574e4344bc34f3fc9dd20054" ma:index="23" nillable="true" ma:taxonomy="true" ma:internalName="h6a71f3e574e4344bc34f3fc9dd20054" ma:taxonomyFieldName="Topic" ma:displayName="Topic *" ma:readOnly="false" ma:default="" ma:fieldId="{16a71f3e-574e-4344-bc34-f3fc9dd20054}" ma:taxonomyMulti="true" ma:sspId="73f51738-d318-4883-9d64-4f0bd0ccc55e" ma:termSetId="9561e0e6-71cf-4f3c-87c3-08a6b5d907e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ontentStatus" ma:index="25" nillable="true" ma:displayName="Content Status" ma:description="Optional column to indicate document status: no status, draft, final or expired.​" ma:format="RadioButtons" ma:internalName="ContentStatus">
      <xsd:simpleType>
        <xsd:restriction base="dms:Choice">
          <xsd:enumeration value="­"/>
          <xsd:enumeration value="Draft"/>
          <xsd:enumeration value="Final"/>
          <xsd:enumeration value="Expired"/>
        </xsd:restriction>
      </xsd:simpleType>
    </xsd:element>
    <xsd:element name="j169e817e0ee4eb8974e6fc4a2762909" ma:index="26" nillable="true" ma:taxonomy="true" ma:internalName="j169e817e0ee4eb8974e6fc4a2762909" ma:taxonomyFieldName="CriticalForLongTermRetention" ma:displayName="Critical for long-term retention?" ma:default="" ma:fieldId="{3169e817-e0ee-4eb8-974e-6fc4a2762909}" ma:sspId="73f51738-d318-4883-9d64-4f0bd0ccc55e" ma:termSetId="59f85175-3dbf-4592-9c1d-453af9da4e8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048a4f9aaad4a8990a1d5e5f53cb451" ma:index="28" nillable="true" ma:taxonomy="true" ma:internalName="j048a4f9aaad4a8990a1d5e5f53cb451" ma:taxonomyFieldName="SystemDTAC" ma:displayName="System-DT-AC" ma:default="" ma:fieldId="{3048a4f9-aaad-4a89-90a1-d5e5f53cb451}" ma:sspId="73f51738-d318-4883-9d64-4f0bd0ccc55e" ma:termSetId="1e3381f3-a35f-499a-9a3c-017e5423e02a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.v3" elementFormDefault="qualified">
    <xsd:import namespace="http://schemas.microsoft.com/office/2006/documentManagement/types"/>
    <xsd:import namespace="http://schemas.microsoft.com/office/infopath/2007/PartnerControls"/>
    <xsd:element name="CategoryDescription" ma:index="6" nillable="true" ma:displayName="Description" ma:internalName="CategoryDescription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0aad68-ae04-44d6-93e5-794d03c29b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3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3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35" nillable="true" ma:displayName="Tags" ma:internalName="MediaServiceAutoTags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40" nillable="true" ma:displayName="Location" ma:internalName="MediaServiceLocation" ma:readOnly="true">
      <xsd:simpleType>
        <xsd:restriction base="dms:Text"/>
      </xsd:simpleType>
    </xsd:element>
    <xsd:element name="MediaLengthInSeconds" ma:index="5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32aa48-03c2-4ec6-bbfb-665420fd281b" elementFormDefault="qualified">
    <xsd:import namespace="http://schemas.microsoft.com/office/2006/documentManagement/types"/>
    <xsd:import namespace="http://schemas.microsoft.com/office/infopath/2007/PartnerControls"/>
    <xsd:element name="SharedWithUsers" ma:index="4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KeywordTaxHTField" ma:index="43" nillable="true" ma:taxonomy="true" ma:internalName="TaxKeywordTaxHTField" ma:taxonomyFieldName="TaxKeyword" ma:displayName="Enterprise Keywords" ma:fieldId="{23f27201-bee3-471e-b2e7-b64fd8b7ca38}" ma:taxonomyMulti="true" ma:sspId="73f51738-d318-4883-9d64-4f0bd0ccc55e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_dlc_DocId" ma:index="4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4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49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emaphoreItemMetadata" ma:index="50" nillable="true" ma:displayName="Semaphore Status" ma:hidden="true" ma:internalName="SemaphoreItemMetadata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45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0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customXsn xmlns="http://schemas.microsoft.com/office/2006/metadata/customXsn">
  <xsnLocation/>
  <cached>True</cached>
  <openByDefault>True</openByDefault>
  <xsnScope/>
</customXsn>
</file>

<file path=customXml/item3.xml><?xml version="1.0" encoding="utf-8"?>
<?mso-contentType ?>
<SharedContentType xmlns="Microsoft.SharePoint.Taxonomy.ContentTypeSync" SourceId="73f51738-d318-4883-9d64-4f0bd0ccc55e" ContentTypeId="0x0101009BA85F8052A6DA4FA3E31FF9F74C6970" PreviousValue="false"/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6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a283e0b-db31-4043-a2ef-b80661bf084a">
      <Value>3</Value>
    </TaxCatchAll>
    <ga975397408f43e4b84ec8e5a598e523 xmlns="ca283e0b-db31-4043-a2ef-b80661bf084a">
      <Terms xmlns="http://schemas.microsoft.com/office/infopath/2007/PartnerControls">
        <TermInfo xmlns="http://schemas.microsoft.com/office/infopath/2007/PartnerControls">
          <TermName xmlns="http://schemas.microsoft.com/office/infopath/2007/PartnerControls">Ghana-1620</TermName>
          <TermId xmlns="http://schemas.microsoft.com/office/infopath/2007/PartnerControls">6e5fb304-ef0e-4beb-b050-e751e582afd2</TermId>
        </TermInfo>
      </Terms>
    </ga975397408f43e4b84ec8e5a598e523>
    <k8c968e8c72a4eda96b7e8fdbe192be2 xmlns="ca283e0b-db31-4043-a2ef-b80661bf084a">
      <Terms xmlns="http://schemas.microsoft.com/office/infopath/2007/PartnerControls"/>
    </k8c968e8c72a4eda96b7e8fdbe192be2>
    <j169e817e0ee4eb8974e6fc4a2762909 xmlns="ca283e0b-db31-4043-a2ef-b80661bf084a">
      <Terms xmlns="http://schemas.microsoft.com/office/infopath/2007/PartnerControls"/>
    </j169e817e0ee4eb8974e6fc4a2762909>
    <DateTransmittedEmail xmlns="ca283e0b-db31-4043-a2ef-b80661bf084a" xsi:nil="true"/>
    <ContentStatus xmlns="ca283e0b-db31-4043-a2ef-b80661bf084a" xsi:nil="true"/>
    <SenderEmail xmlns="ca283e0b-db31-4043-a2ef-b80661bf084a" xsi:nil="true"/>
    <IconOverlay xmlns="http://schemas.microsoft.com/sharepoint/v4" xsi:nil="true"/>
    <ContentLanguage xmlns="ca283e0b-db31-4043-a2ef-b80661bf084a">English</ContentLanguage>
    <j048a4f9aaad4a8990a1d5e5f53cb451 xmlns="ca283e0b-db31-4043-a2ef-b80661bf084a">
      <Terms xmlns="http://schemas.microsoft.com/office/infopath/2007/PartnerControls"/>
    </j048a4f9aaad4a8990a1d5e5f53cb451>
    <h6a71f3e574e4344bc34f3fc9dd20054 xmlns="ca283e0b-db31-4043-a2ef-b80661bf084a">
      <Terms xmlns="http://schemas.microsoft.com/office/infopath/2007/PartnerControls"/>
    </h6a71f3e574e4344bc34f3fc9dd20054>
    <TaxKeywordTaxHTField xmlns="bf32aa48-03c2-4ec6-bbfb-665420fd281b">
      <Terms xmlns="http://schemas.microsoft.com/office/infopath/2007/PartnerControls"/>
    </TaxKeywordTaxHTField>
    <CategoryDescription xmlns="http://schemas.microsoft.com/sharepoint.v3" xsi:nil="true"/>
    <RecipientsEmail xmlns="ca283e0b-db31-4043-a2ef-b80661bf084a" xsi:nil="true"/>
    <mda26ace941f4791a7314a339fee829c xmlns="ca283e0b-db31-4043-a2ef-b80661bf084a">
      <Terms xmlns="http://schemas.microsoft.com/office/infopath/2007/PartnerControls"/>
    </mda26ace941f4791a7314a339fee829c>
    <SemaphoreItemMetadata xmlns="bf32aa48-03c2-4ec6-bbfb-665420fd281b" xsi:nil="true"/>
    <WrittenBy xmlns="ca283e0b-db31-4043-a2ef-b80661bf084a">
      <UserInfo>
        <DisplayName/>
        <AccountId xsi:nil="true"/>
        <AccountType/>
      </UserInfo>
    </WrittenBy>
    <SharedWithUsers xmlns="bf32aa48-03c2-4ec6-bbfb-665420fd281b">
      <UserInfo>
        <DisplayName/>
        <AccountId xsi:nil="true"/>
        <AccountType/>
      </UserInfo>
    </SharedWithUsers>
    <MediaLengthInSeconds xmlns="180aad68-ae04-44d6-93e5-794d03c29b64" xsi:nil="true"/>
    <_dlc_DocId xmlns="bf32aa48-03c2-4ec6-bbfb-665420fd281b">DJXZT2R2K3AZ-797999622-194688</_dlc_DocId>
    <_dlc_DocIdUrl xmlns="bf32aa48-03c2-4ec6-bbfb-665420fd281b">
      <Url>https://unicef.sharepoint.com/teams/GHA-ChildProtection/_layouts/15/DocIdRedir.aspx?ID=DJXZT2R2K3AZ-797999622-194688</Url>
      <Description>DJXZT2R2K3AZ-797999622-194688</Description>
    </_dlc_DocIdUrl>
  </documentManagement>
</p:properties>
</file>

<file path=customXml/itemProps1.xml><?xml version="1.0" encoding="utf-8"?>
<ds:datastoreItem xmlns:ds="http://schemas.openxmlformats.org/officeDocument/2006/customXml" ds:itemID="{BC497E74-B41F-4CFC-B999-465D85581E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a283e0b-db31-4043-a2ef-b80661bf084a"/>
    <ds:schemaRef ds:uri="http://schemas.microsoft.com/sharepoint.v3"/>
    <ds:schemaRef ds:uri="180aad68-ae04-44d6-93e5-794d03c29b64"/>
    <ds:schemaRef ds:uri="bf32aa48-03c2-4ec6-bbfb-665420fd281b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AA0C989-AE00-4C04-BEDF-AEC6D8F301A1}">
  <ds:schemaRefs>
    <ds:schemaRef ds:uri="http://schemas.microsoft.com/office/2006/metadata/customXsn"/>
  </ds:schemaRefs>
</ds:datastoreItem>
</file>

<file path=customXml/itemProps3.xml><?xml version="1.0" encoding="utf-8"?>
<ds:datastoreItem xmlns:ds="http://schemas.openxmlformats.org/officeDocument/2006/customXml" ds:itemID="{3CC610E9-E6EC-4C2C-A14B-A095770A47CC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9499EBA9-68EE-4D03-A4C7-CF4EB15880AE}">
  <ds:schemaRefs>
    <ds:schemaRef ds:uri="http://schemas.microsoft.com/sharepoint/events"/>
  </ds:schemaRefs>
</ds:datastoreItem>
</file>

<file path=customXml/itemProps5.xml><?xml version="1.0" encoding="utf-8"?>
<ds:datastoreItem xmlns:ds="http://schemas.openxmlformats.org/officeDocument/2006/customXml" ds:itemID="{B06465A5-985D-4B97-B200-A001FFC7CED1}">
  <ds:schemaRefs>
    <ds:schemaRef ds:uri="http://schemas.microsoft.com/sharepoint/v3/contenttype/forms"/>
  </ds:schemaRefs>
</ds:datastoreItem>
</file>

<file path=customXml/itemProps6.xml><?xml version="1.0" encoding="utf-8"?>
<ds:datastoreItem xmlns:ds="http://schemas.openxmlformats.org/officeDocument/2006/customXml" ds:itemID="{68D977D4-BBA2-461A-BE80-55F467B69A8E}">
  <ds:schemaRefs>
    <ds:schemaRef ds:uri="http://schemas.microsoft.com/office/2006/metadata/properties"/>
    <ds:schemaRef ds:uri="http://schemas.microsoft.com/office/infopath/2007/PartnerControls"/>
    <ds:schemaRef ds:uri="ca283e0b-db31-4043-a2ef-b80661bf084a"/>
    <ds:schemaRef ds:uri="http://schemas.microsoft.com/sharepoint/v4"/>
    <ds:schemaRef ds:uri="bf32aa48-03c2-4ec6-bbfb-665420fd281b"/>
    <ds:schemaRef ds:uri="http://schemas.microsoft.com/sharepoint.v3"/>
    <ds:schemaRef ds:uri="180aad68-ae04-44d6-93e5-794d03c29b6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16737</TotalTime>
  <Words>808</Words>
  <Application>Microsoft Office PowerPoint</Application>
  <PresentationFormat>Widescreen</PresentationFormat>
  <Paragraphs>106</Paragraphs>
  <Slides>16</Slides>
  <Notes>5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Facet</vt:lpstr>
      <vt:lpstr> Strengthening Delivery of  Integrated Social Services: A proposal for  joint practice &amp; learning</vt:lpstr>
      <vt:lpstr>Overview</vt:lpstr>
      <vt:lpstr>PowerPoint Presentation</vt:lpstr>
      <vt:lpstr>Many Ghanaians face multiple vulnerabilities</vt:lpstr>
      <vt:lpstr>Programmes and services tend to address these vulnerabilities as separate..</vt:lpstr>
      <vt:lpstr>PowerPoint Presentation</vt:lpstr>
      <vt:lpstr>…but challenges in practice</vt:lpstr>
      <vt:lpstr>PowerPoint Presentation</vt:lpstr>
      <vt:lpstr>Goal &amp; Objectives</vt:lpstr>
      <vt:lpstr>PowerPoint Presentation</vt:lpstr>
      <vt:lpstr>Approach to strengthening Integrated Social Services</vt:lpstr>
      <vt:lpstr>Approach to strengthening Integrated Social Services</vt:lpstr>
      <vt:lpstr>PowerPoint Presentation</vt:lpstr>
      <vt:lpstr>Potential contributions of district services - for discussion</vt:lpstr>
      <vt:lpstr>PowerPoint Presentation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Strengthening Delivery of  Integrated Social Services: A proposal for  joint practice &amp; learning</dc:title>
  <dc:creator>Vincent Van Halsema</dc:creator>
  <cp:lastModifiedBy>Vincent Van Halsema</cp:lastModifiedBy>
  <cp:revision>207</cp:revision>
  <dcterms:created xsi:type="dcterms:W3CDTF">2019-10-03T13:03:59Z</dcterms:created>
  <dcterms:modified xsi:type="dcterms:W3CDTF">2022-05-26T16:54:31Z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0x0101009BA85F8052A6DA4FA3E31FF9F74C697000FBC9C413FFE1164989E3DA1A8822B9AF</vt:lpwstr>
  </property>
  <property fmtid="{D5CDD505-2E9C-101B-9397-08002B2CF9AE}" pid="3" name="Order">
    <vt:r8>7800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SystemDTAC">
    <vt:lpwstr/>
  </property>
  <property fmtid="{D5CDD505-2E9C-101B-9397-08002B2CF9AE}" pid="10" name="TaxKeyword">
    <vt:lpwstr/>
  </property>
  <property fmtid="{D5CDD505-2E9C-101B-9397-08002B2CF9AE}" pid="11" name="Topic">
    <vt:lpwstr/>
  </property>
  <property fmtid="{D5CDD505-2E9C-101B-9397-08002B2CF9AE}" pid="12" name="OfficeDivision">
    <vt:lpwstr>3;#Ghana-1620|6e5fb304-ef0e-4beb-b050-e751e582afd2</vt:lpwstr>
  </property>
  <property fmtid="{D5CDD505-2E9C-101B-9397-08002B2CF9AE}" pid="13" name="CriticalForLongTermRetention">
    <vt:lpwstr/>
  </property>
  <property fmtid="{D5CDD505-2E9C-101B-9397-08002B2CF9AE}" pid="14" name="DocumentType">
    <vt:lpwstr/>
  </property>
  <property fmtid="{D5CDD505-2E9C-101B-9397-08002B2CF9AE}" pid="15" name="GeographicScope">
    <vt:lpwstr/>
  </property>
  <property fmtid="{D5CDD505-2E9C-101B-9397-08002B2CF9AE}" pid="16" name="_dlc_DocIdItemGuid">
    <vt:lpwstr>807827f8-b726-4029-9058-ace8f14a849b</vt:lpwstr>
  </property>
</Properties>
</file>