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256" r:id="rId2"/>
    <p:sldId id="265" r:id="rId3"/>
    <p:sldId id="257" r:id="rId4"/>
    <p:sldId id="258" r:id="rId5"/>
    <p:sldId id="259" r:id="rId6"/>
    <p:sldId id="260" r:id="rId7"/>
    <p:sldId id="261" r:id="rId8"/>
    <p:sldId id="262" r:id="rId9"/>
    <p:sldId id="263" r:id="rId10"/>
    <p:sldId id="264" r:id="rId11"/>
    <p:sldId id="275" r:id="rId12"/>
    <p:sldId id="314" r:id="rId13"/>
    <p:sldId id="267" r:id="rId14"/>
    <p:sldId id="268" r:id="rId15"/>
    <p:sldId id="269" r:id="rId16"/>
    <p:sldId id="270" r:id="rId17"/>
    <p:sldId id="271" r:id="rId18"/>
    <p:sldId id="272" r:id="rId19"/>
    <p:sldId id="273" r:id="rId20"/>
    <p:sldId id="274" r:id="rId21"/>
    <p:sldId id="276" r:id="rId22"/>
    <p:sldId id="277" r:id="rId23"/>
    <p:sldId id="278" r:id="rId24"/>
    <p:sldId id="279" r:id="rId25"/>
    <p:sldId id="280" r:id="rId26"/>
    <p:sldId id="281" r:id="rId27"/>
    <p:sldId id="282" r:id="rId28"/>
    <p:sldId id="284" r:id="rId29"/>
    <p:sldId id="285" r:id="rId30"/>
    <p:sldId id="286" r:id="rId31"/>
    <p:sldId id="287" r:id="rId32"/>
    <p:sldId id="288" r:id="rId33"/>
    <p:sldId id="289" r:id="rId34"/>
    <p:sldId id="290" r:id="rId35"/>
    <p:sldId id="291" r:id="rId36"/>
    <p:sldId id="296" r:id="rId37"/>
    <p:sldId id="297" r:id="rId38"/>
    <p:sldId id="292" r:id="rId39"/>
    <p:sldId id="298" r:id="rId40"/>
    <p:sldId id="293" r:id="rId41"/>
    <p:sldId id="294" r:id="rId42"/>
    <p:sldId id="295" r:id="rId43"/>
    <p:sldId id="299" r:id="rId44"/>
    <p:sldId id="300" r:id="rId45"/>
    <p:sldId id="301" r:id="rId46"/>
    <p:sldId id="302" r:id="rId47"/>
    <p:sldId id="303" r:id="rId48"/>
    <p:sldId id="304" r:id="rId49"/>
    <p:sldId id="307" r:id="rId50"/>
    <p:sldId id="305" r:id="rId51"/>
    <p:sldId id="306" r:id="rId52"/>
    <p:sldId id="311" r:id="rId53"/>
    <p:sldId id="308" r:id="rId54"/>
    <p:sldId id="313" r:id="rId55"/>
    <p:sldId id="309" r:id="rId56"/>
    <p:sldId id="310" r:id="rId57"/>
    <p:sldId id="31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hilomena Nyarko" initials="PN"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6" autoAdjust="0"/>
    <p:restoredTop sz="94660"/>
  </p:normalViewPr>
  <p:slideViewPr>
    <p:cSldViewPr snapToGrid="0">
      <p:cViewPr varScale="1">
        <p:scale>
          <a:sx n="84" d="100"/>
          <a:sy n="84" d="100"/>
        </p:scale>
        <p:origin x="78" y="24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[Book1]Sheet1!$N$16</c:f>
              <c:strCache>
                <c:ptCount val="1"/>
                <c:pt idx="0">
                  <c:v>Agriculture</c:v>
                </c:pt>
              </c:strCache>
            </c:strRef>
          </c:tx>
          <c:spPr>
            <a:solidFill>
              <a:srgbClr val="92D050"/>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[Book1]Sheet1!$O$15:$U$15</c:f>
              <c:strCache>
                <c:ptCount val="7"/>
                <c:pt idx="0">
                  <c:v>Urban</c:v>
                </c:pt>
                <c:pt idx="1">
                  <c:v>Rural</c:v>
                </c:pt>
                <c:pt idx="3">
                  <c:v>Male</c:v>
                </c:pt>
                <c:pt idx="4">
                  <c:v>Female</c:v>
                </c:pt>
                <c:pt idx="6">
                  <c:v>All</c:v>
                </c:pt>
              </c:strCache>
            </c:strRef>
          </c:cat>
          <c:val>
            <c:numRef>
              <c:f>[Book1]Sheet1!$O$16:$U$16</c:f>
              <c:numCache>
                <c:formatCode>General</c:formatCode>
                <c:ptCount val="7"/>
                <c:pt idx="0">
                  <c:v>16.8</c:v>
                </c:pt>
                <c:pt idx="1">
                  <c:v>71.099999999999994</c:v>
                </c:pt>
                <c:pt idx="3">
                  <c:v>48.2</c:v>
                </c:pt>
                <c:pt idx="4">
                  <c:v>41.4</c:v>
                </c:pt>
                <c:pt idx="6">
                  <c:v>44.7</c:v>
                </c:pt>
              </c:numCache>
            </c:numRef>
          </c:val>
        </c:ser>
        <c:ser>
          <c:idx val="1"/>
          <c:order val="1"/>
          <c:tx>
            <c:strRef>
              <c:f>[Book1]Sheet1!$N$17</c:f>
              <c:strCache>
                <c:ptCount val="1"/>
                <c:pt idx="0">
                  <c:v>Industry </c:v>
                </c:pt>
              </c:strCache>
            </c:strRef>
          </c:tx>
          <c:spPr>
            <a:solidFill>
              <a:srgbClr val="FFFF00"/>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[Book1]Sheet1!$O$15:$U$15</c:f>
              <c:strCache>
                <c:ptCount val="7"/>
                <c:pt idx="0">
                  <c:v>Urban</c:v>
                </c:pt>
                <c:pt idx="1">
                  <c:v>Rural</c:v>
                </c:pt>
                <c:pt idx="3">
                  <c:v>Male</c:v>
                </c:pt>
                <c:pt idx="4">
                  <c:v>Female</c:v>
                </c:pt>
                <c:pt idx="6">
                  <c:v>All</c:v>
                </c:pt>
              </c:strCache>
            </c:strRef>
          </c:cat>
          <c:val>
            <c:numRef>
              <c:f>[Book1]Sheet1!$O$17:$U$17</c:f>
              <c:numCache>
                <c:formatCode>General</c:formatCode>
                <c:ptCount val="7"/>
                <c:pt idx="0">
                  <c:v>18.8</c:v>
                </c:pt>
                <c:pt idx="1">
                  <c:v>10.200000000000001</c:v>
                </c:pt>
                <c:pt idx="3">
                  <c:v>17.8</c:v>
                </c:pt>
                <c:pt idx="4">
                  <c:v>11.299999999999999</c:v>
                </c:pt>
                <c:pt idx="6">
                  <c:v>14.399999999999999</c:v>
                </c:pt>
              </c:numCache>
            </c:numRef>
          </c:val>
        </c:ser>
        <c:ser>
          <c:idx val="2"/>
          <c:order val="2"/>
          <c:tx>
            <c:strRef>
              <c:f>[Book1]Sheet1!$N$18</c:f>
              <c:strCache>
                <c:ptCount val="1"/>
                <c:pt idx="0">
                  <c:v>Services</c:v>
                </c:pt>
              </c:strCache>
            </c:strRef>
          </c:tx>
          <c:spPr>
            <a:solidFill>
              <a:srgbClr val="00B0F0"/>
            </a:solidFill>
          </c:spPr>
          <c:invertIfNegative val="0"/>
          <c:dLbls>
            <c:dLbl>
              <c:idx val="0"/>
              <c:layout/>
              <c:tx>
                <c:rich>
                  <a:bodyPr/>
                  <a:lstStyle/>
                  <a:p>
                    <a:r>
                      <a:rPr lang="en-US" sz="1200"/>
                      <a:t>64.4</a:t>
                    </a:r>
                    <a:endParaRPr lang="en-US"/>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tx>
                <c:rich>
                  <a:bodyPr/>
                  <a:lstStyle/>
                  <a:p>
                    <a:r>
                      <a:rPr lang="en-US" sz="1200"/>
                      <a:t>34.0</a:t>
                    </a:r>
                    <a:endParaRPr lang="en-US"/>
                  </a:p>
                </c:rich>
              </c:tx>
              <c:dLblPos val="outEnd"/>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[Book1]Sheet1!$O$15:$U$15</c:f>
              <c:strCache>
                <c:ptCount val="7"/>
                <c:pt idx="0">
                  <c:v>Urban</c:v>
                </c:pt>
                <c:pt idx="1">
                  <c:v>Rural</c:v>
                </c:pt>
                <c:pt idx="3">
                  <c:v>Male</c:v>
                </c:pt>
                <c:pt idx="4">
                  <c:v>Female</c:v>
                </c:pt>
                <c:pt idx="6">
                  <c:v>All</c:v>
                </c:pt>
              </c:strCache>
            </c:strRef>
          </c:cat>
          <c:val>
            <c:numRef>
              <c:f>[Book1]Sheet1!$O$18:$U$18</c:f>
              <c:numCache>
                <c:formatCode>General</c:formatCode>
                <c:ptCount val="7"/>
                <c:pt idx="0">
                  <c:v>64.500000000000014</c:v>
                </c:pt>
                <c:pt idx="1">
                  <c:v>18.7</c:v>
                </c:pt>
                <c:pt idx="3">
                  <c:v>34</c:v>
                </c:pt>
                <c:pt idx="4">
                  <c:v>47.300000000000004</c:v>
                </c:pt>
                <c:pt idx="6">
                  <c:v>40.899999999999991</c:v>
                </c:pt>
              </c:numCache>
            </c:numRef>
          </c:val>
        </c:ser>
        <c:dLbls>
          <c:showLegendKey val="0"/>
          <c:showVal val="0"/>
          <c:showCatName val="0"/>
          <c:showSerName val="0"/>
          <c:showPercent val="0"/>
          <c:showBubbleSize val="0"/>
        </c:dLbls>
        <c:gapWidth val="150"/>
        <c:axId val="214202912"/>
        <c:axId val="214203472"/>
      </c:barChart>
      <c:catAx>
        <c:axId val="214202912"/>
        <c:scaling>
          <c:orientation val="minMax"/>
        </c:scaling>
        <c:delete val="0"/>
        <c:axPos val="b"/>
        <c:numFmt formatCode="General" sourceLinked="0"/>
        <c:majorTickMark val="out"/>
        <c:minorTickMark val="none"/>
        <c:tickLblPos val="nextTo"/>
        <c:crossAx val="214203472"/>
        <c:crosses val="autoZero"/>
        <c:auto val="1"/>
        <c:lblAlgn val="ctr"/>
        <c:lblOffset val="100"/>
        <c:noMultiLvlLbl val="0"/>
      </c:catAx>
      <c:valAx>
        <c:axId val="214203472"/>
        <c:scaling>
          <c:orientation val="minMax"/>
        </c:scaling>
        <c:delete val="0"/>
        <c:axPos val="l"/>
        <c:title>
          <c:tx>
            <c:rich>
              <a:bodyPr rot="-5400000" vert="horz"/>
              <a:lstStyle/>
              <a:p>
                <a:pPr>
                  <a:defRPr/>
                </a:pPr>
                <a:r>
                  <a:rPr lang="en-US"/>
                  <a:t>Percent</a:t>
                </a:r>
              </a:p>
            </c:rich>
          </c:tx>
          <c:layout/>
          <c:overlay val="0"/>
        </c:title>
        <c:numFmt formatCode="General" sourceLinked="1"/>
        <c:majorTickMark val="out"/>
        <c:minorTickMark val="none"/>
        <c:tickLblPos val="nextTo"/>
        <c:crossAx val="214202912"/>
        <c:crosses val="autoZero"/>
        <c:crossBetween val="between"/>
      </c:valAx>
    </c:plotArea>
    <c:legend>
      <c:legendPos val="r"/>
      <c:layout>
        <c:manualLayout>
          <c:xMode val="edge"/>
          <c:yMode val="edge"/>
          <c:x val="0.84483873837804169"/>
          <c:y val="0.16633134800457636"/>
          <c:w val="0.13538725032252324"/>
          <c:h val="0.14169611010162192"/>
        </c:manualLayout>
      </c:layout>
      <c:overlay val="0"/>
    </c:legend>
    <c:plotVisOnly val="1"/>
    <c:dispBlanksAs val="gap"/>
    <c:showDLblsOverMax val="0"/>
  </c:chart>
  <c:txPr>
    <a:bodyPr/>
    <a:lstStyle/>
    <a:p>
      <a:pPr>
        <a:defRPr sz="1200"/>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dirty="0"/>
              <a:t>Household </a:t>
            </a:r>
            <a:r>
              <a:rPr lang="en-US" b="1" dirty="0" smtClean="0"/>
              <a:t>Composition </a:t>
            </a:r>
            <a:r>
              <a:rPr lang="en-US" b="1" dirty="0"/>
              <a:t>in </a:t>
            </a:r>
            <a:r>
              <a:rPr lang="en-US" b="1" dirty="0" err="1"/>
              <a:t>Adansi</a:t>
            </a:r>
            <a:r>
              <a:rPr lang="en-US" b="1" dirty="0"/>
              <a:t> North District</a:t>
            </a:r>
          </a:p>
        </c:rich>
      </c:tx>
      <c:layout>
        <c:manualLayout>
          <c:xMode val="edge"/>
          <c:yMode val="edge"/>
          <c:x val="0.27885413628851952"/>
          <c:y val="1.6836195965366927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8334840089433266"/>
          <c:y val="0.16013928492143639"/>
          <c:w val="0.4116982599397298"/>
          <c:h val="0.65008942271549963"/>
        </c:manualLayout>
      </c:layout>
      <c:pieChart>
        <c:varyColors val="1"/>
        <c:ser>
          <c:idx val="0"/>
          <c:order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Pt>
            <c:idx val="5"/>
            <c:bubble3D val="0"/>
            <c:spPr>
              <a:solidFill>
                <a:schemeClr val="accent6"/>
              </a:solidFill>
              <a:ln w="19050">
                <a:solidFill>
                  <a:schemeClr val="lt1"/>
                </a:solidFill>
              </a:ln>
              <a:effectLst/>
            </c:spPr>
          </c:dPt>
          <c:dPt>
            <c:idx val="6"/>
            <c:bubble3D val="0"/>
            <c:spPr>
              <a:solidFill>
                <a:schemeClr val="accent1">
                  <a:lumMod val="60000"/>
                </a:schemeClr>
              </a:solidFill>
              <a:ln w="19050">
                <a:solidFill>
                  <a:schemeClr val="lt1"/>
                </a:solidFill>
              </a:ln>
              <a:effectLst/>
            </c:spPr>
          </c:dPt>
          <c:dPt>
            <c:idx val="7"/>
            <c:bubble3D val="0"/>
            <c:spPr>
              <a:solidFill>
                <a:schemeClr val="accent2">
                  <a:lumMod val="60000"/>
                </a:schemeClr>
              </a:solidFill>
              <a:ln w="19050">
                <a:solidFill>
                  <a:schemeClr val="lt1"/>
                </a:solidFill>
              </a:ln>
              <a:effectLst/>
            </c:spPr>
          </c:dPt>
          <c:dPt>
            <c:idx val="8"/>
            <c:bubble3D val="0"/>
            <c:spPr>
              <a:solidFill>
                <a:schemeClr val="accent3">
                  <a:lumMod val="60000"/>
                </a:schemeClr>
              </a:solidFill>
              <a:ln w="19050">
                <a:solidFill>
                  <a:schemeClr val="lt1"/>
                </a:solidFill>
              </a:ln>
              <a:effectLst/>
            </c:spPr>
          </c:dPt>
          <c:dPt>
            <c:idx val="9"/>
            <c:bubble3D val="0"/>
            <c:spPr>
              <a:solidFill>
                <a:schemeClr val="accent4">
                  <a:lumMod val="60000"/>
                </a:schemeClr>
              </a:solidFill>
              <a:ln w="19050">
                <a:solidFill>
                  <a:schemeClr val="lt1"/>
                </a:solidFill>
              </a:ln>
              <a:effectLst/>
            </c:spPr>
          </c:dPt>
          <c:dPt>
            <c:idx val="10"/>
            <c:bubble3D val="0"/>
            <c:spPr>
              <a:solidFill>
                <a:schemeClr val="accent5">
                  <a:lumMod val="60000"/>
                </a:schemeClr>
              </a:solidFill>
              <a:ln w="19050">
                <a:solidFill>
                  <a:schemeClr val="lt1"/>
                </a:solidFill>
              </a:ln>
              <a:effectLst/>
            </c:spPr>
          </c:dPt>
          <c:dLbls>
            <c:dLbl>
              <c:idx val="0"/>
              <c:layout>
                <c:manualLayout>
                  <c:x val="0.10648148148148137"/>
                  <c:y val="-3.3672391930733854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1"/>
              <c:layout>
                <c:manualLayout>
                  <c:x val="0.10015268056770682"/>
                  <c:y val="-2.6315504567757182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0.12320665645960921"/>
                  <c:y val="-4.0583186384864391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0.14058265286283658"/>
                  <c:y val="0.15622885118592442"/>
                </c:manualLayout>
              </c:layout>
              <c:showLegendKey val="0"/>
              <c:showVal val="0"/>
              <c:showCatName val="0"/>
              <c:showSerName val="0"/>
              <c:showPercent val="1"/>
              <c:showBubbleSize val="0"/>
              <c:extLst>
                <c:ext xmlns:c15="http://schemas.microsoft.com/office/drawing/2012/chart" uri="{CE6537A1-D6FC-4f65-9D91-7224C49458BB}">
                  <c15:layout/>
                </c:ext>
              </c:extLst>
            </c:dLbl>
            <c:dLbl>
              <c:idx val="4"/>
              <c:layout>
                <c:manualLayout>
                  <c:x val="-0.12414041994750656"/>
                  <c:y val="-4.8476976060122454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5"/>
              <c:layout>
                <c:manualLayout>
                  <c:x val="-0.13630067074948965"/>
                  <c:y val="-3.9322239267090782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6"/>
              <c:layout>
                <c:manualLayout>
                  <c:x val="-0.12664035919121222"/>
                  <c:y val="-1.3995253606801469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7"/>
              <c:layout>
                <c:manualLayout>
                  <c:x val="-7.0564729756002725E-2"/>
                  <c:y val="-4.591509033547115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8"/>
              <c:layout>
                <c:manualLayout>
                  <c:x val="2.4274630601730338E-2"/>
                  <c:y val="-4.3838184271501997E-2"/>
                </c:manualLayout>
              </c:layout>
              <c:showLegendKey val="0"/>
              <c:showVal val="0"/>
              <c:showCatName val="0"/>
              <c:showSerName val="0"/>
              <c:showPercent val="1"/>
              <c:showBubbleSize val="0"/>
              <c:extLst>
                <c:ext xmlns:c15="http://schemas.microsoft.com/office/drawing/2012/chart" uri="{CE6537A1-D6FC-4f65-9D91-7224C49458BB}">
                  <c15:layout/>
                </c:ext>
              </c:extLst>
            </c:dLbl>
            <c:dLbl>
              <c:idx val="10"/>
              <c:layout>
                <c:manualLayout>
                  <c:x val="9.2991700690191498E-2"/>
                  <c:y val="-1.8344604231187927E-2"/>
                </c:manualLayout>
              </c:layout>
              <c:showLegendKey val="0"/>
              <c:showVal val="0"/>
              <c:showCatName val="0"/>
              <c:showSerName val="0"/>
              <c:showPercent val="1"/>
              <c:showBubbleSize val="0"/>
              <c:extLst>
                <c:ext xmlns:c15="http://schemas.microsoft.com/office/drawing/2012/chart" uri="{CE6537A1-D6FC-4f65-9D91-7224C49458BB}">
                  <c15:layout/>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'[Chart in Microsoft PowerPoint]Sheet4'!$C$8:$C$18</c:f>
              <c:strCache>
                <c:ptCount val="11"/>
                <c:pt idx="0">
                  <c:v>Head</c:v>
                </c:pt>
                <c:pt idx="1">
                  <c:v>Spouse (wife/husband)</c:v>
                </c:pt>
                <c:pt idx="2">
                  <c:v>Child (son/daughter)</c:v>
                </c:pt>
                <c:pt idx="3">
                  <c:v>Parent/Parent in-law</c:v>
                </c:pt>
                <c:pt idx="4">
                  <c:v>Son/Daughter in-law</c:v>
                </c:pt>
                <c:pt idx="5">
                  <c:v>Grandchild</c:v>
                </c:pt>
                <c:pt idx="6">
                  <c:v>Brother/Sister</c:v>
                </c:pt>
                <c:pt idx="7">
                  <c:v>Step child</c:v>
                </c:pt>
                <c:pt idx="8">
                  <c:v>Adopted/Foster child</c:v>
                </c:pt>
                <c:pt idx="9">
                  <c:v>Other relative</c:v>
                </c:pt>
                <c:pt idx="10">
                  <c:v>Non-relative</c:v>
                </c:pt>
              </c:strCache>
            </c:strRef>
          </c:cat>
          <c:val>
            <c:numRef>
              <c:f>'[Chart in Microsoft PowerPoint]Sheet4'!$D$8:$D$18</c:f>
              <c:numCache>
                <c:formatCode>General</c:formatCode>
                <c:ptCount val="11"/>
                <c:pt idx="0">
                  <c:v>22.7</c:v>
                </c:pt>
                <c:pt idx="1">
                  <c:v>10.7</c:v>
                </c:pt>
                <c:pt idx="2">
                  <c:v>45.7</c:v>
                </c:pt>
                <c:pt idx="3">
                  <c:v>0.8</c:v>
                </c:pt>
                <c:pt idx="4">
                  <c:v>0.5</c:v>
                </c:pt>
                <c:pt idx="5">
                  <c:v>10</c:v>
                </c:pt>
                <c:pt idx="6">
                  <c:v>2.7</c:v>
                </c:pt>
                <c:pt idx="7">
                  <c:v>0.7</c:v>
                </c:pt>
                <c:pt idx="8">
                  <c:v>0.3</c:v>
                </c:pt>
                <c:pt idx="9">
                  <c:v>4.7</c:v>
                </c:pt>
                <c:pt idx="10">
                  <c:v>1.3</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1.8124331680762131E-2"/>
          <c:y val="0.85590225723566327"/>
          <c:w val="0.92980071935452513"/>
          <c:h val="0.13020885640695967"/>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drawing1.xml><?xml version="1.0" encoding="utf-8"?>
<c:userShapes xmlns:c="http://schemas.openxmlformats.org/drawingml/2006/chart">
  <cdr:relSizeAnchor xmlns:cdr="http://schemas.openxmlformats.org/drawingml/2006/chartDrawing">
    <cdr:from>
      <cdr:x>0.17627</cdr:x>
      <cdr:y>0.0641</cdr:y>
    </cdr:from>
    <cdr:to>
      <cdr:x>0.26102</cdr:x>
      <cdr:y>0.12821</cdr:y>
    </cdr:to>
    <cdr:sp macro="" textlink="">
      <cdr:nvSpPr>
        <cdr:cNvPr id="2" name="Arc 1"/>
        <cdr:cNvSpPr/>
      </cdr:nvSpPr>
      <cdr:spPr>
        <a:xfrm xmlns:a="http://schemas.openxmlformats.org/drawingml/2006/main">
          <a:off x="1584960" y="381000"/>
          <a:ext cx="762000" cy="381000"/>
        </a:xfrm>
        <a:prstGeom xmlns:a="http://schemas.openxmlformats.org/drawingml/2006/main" prst="arc">
          <a:avLst>
            <a:gd name="adj1" fmla="val 9536826"/>
            <a:gd name="adj2" fmla="val 8228788"/>
          </a:avLst>
        </a:prstGeom>
        <a:ln xmlns:a="http://schemas.openxmlformats.org/drawingml/2006/main" w="38100">
          <a:solidFill>
            <a:srgbClr val="00B0F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ot="0" spcFirstLastPara="0" vert="horz" wrap="square" lIns="91440" tIns="45720" rIns="91440" bIns="45720" numCol="1" spcCol="0" rtlCol="0" fromWordArt="0" anchor="ctr" anchorCtr="0" forceAA="0" compatLnSpc="1">
          <a:prstTxWarp prst="textNoShape">
            <a:avLst/>
          </a:prstTxWarp>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endParaRPr lang="en-US"/>
        </a:p>
      </cdr:txBody>
    </cdr:sp>
  </cdr:relSizeAnchor>
  <cdr:relSizeAnchor xmlns:cdr="http://schemas.openxmlformats.org/drawingml/2006/chartDrawing">
    <cdr:from>
      <cdr:x>0.10847</cdr:x>
      <cdr:y>0.14103</cdr:y>
    </cdr:from>
    <cdr:to>
      <cdr:x>0.19322</cdr:x>
      <cdr:y>0.20513</cdr:y>
    </cdr:to>
    <cdr:sp macro="" textlink="">
      <cdr:nvSpPr>
        <cdr:cNvPr id="3" name="Arc 2"/>
        <cdr:cNvSpPr/>
      </cdr:nvSpPr>
      <cdr:spPr>
        <a:xfrm xmlns:a="http://schemas.openxmlformats.org/drawingml/2006/main">
          <a:off x="975360" y="838200"/>
          <a:ext cx="762000" cy="381000"/>
        </a:xfrm>
        <a:prstGeom xmlns:a="http://schemas.openxmlformats.org/drawingml/2006/main" prst="arc">
          <a:avLst>
            <a:gd name="adj1" fmla="val 9536826"/>
            <a:gd name="adj2" fmla="val 8228788"/>
          </a:avLst>
        </a:prstGeom>
        <a:ln xmlns:a="http://schemas.openxmlformats.org/drawingml/2006/main" w="28575">
          <a:solidFill>
            <a:schemeClr val="tx2">
              <a:lumMod val="40000"/>
              <a:lumOff val="6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ot="0" spcFirstLastPara="0" vert="horz" wrap="square" lIns="91440" tIns="45720" rIns="91440" bIns="45720" numCol="1" spcCol="0" rtlCol="0" fromWordArt="0" anchor="ctr" anchorCtr="0" forceAA="0" compatLnSpc="1">
          <a:prstTxWarp prst="textNoShape">
            <a:avLst/>
          </a:prstTxWarp>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endParaRPr lang="en-US"/>
        </a:p>
      </cdr:txBody>
    </cdr:sp>
  </cdr:relSizeAnchor>
  <cdr:relSizeAnchor xmlns:cdr="http://schemas.openxmlformats.org/drawingml/2006/chartDrawing">
    <cdr:from>
      <cdr:x>0.40508</cdr:x>
      <cdr:y>0.32821</cdr:y>
    </cdr:from>
    <cdr:to>
      <cdr:x>0.48983</cdr:x>
      <cdr:y>0.39231</cdr:y>
    </cdr:to>
    <cdr:sp macro="" textlink="">
      <cdr:nvSpPr>
        <cdr:cNvPr id="4" name="Arc 3"/>
        <cdr:cNvSpPr/>
      </cdr:nvSpPr>
      <cdr:spPr>
        <a:xfrm xmlns:a="http://schemas.openxmlformats.org/drawingml/2006/main">
          <a:off x="3642360" y="1950720"/>
          <a:ext cx="762000" cy="381000"/>
        </a:xfrm>
        <a:prstGeom xmlns:a="http://schemas.openxmlformats.org/drawingml/2006/main" prst="arc">
          <a:avLst>
            <a:gd name="adj1" fmla="val 9536826"/>
            <a:gd name="adj2" fmla="val 8228788"/>
          </a:avLst>
        </a:prstGeom>
        <a:ln xmlns:a="http://schemas.openxmlformats.org/drawingml/2006/main" w="38100">
          <a:solidFill>
            <a:srgbClr val="00B0F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ot="0" spcFirstLastPara="0" vert="horz" wrap="square" lIns="91440" tIns="45720" rIns="91440" bIns="45720" numCol="1" spcCol="0" rtlCol="0" fromWordArt="0" anchor="ctr" anchorCtr="0" forceAA="0" compatLnSpc="1">
          <a:prstTxWarp prst="textNoShape">
            <a:avLst/>
          </a:prstTxWarp>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endParaRPr lang="en-US"/>
        </a:p>
      </cdr:txBody>
    </cdr:sp>
  </cdr:relSizeAnchor>
  <cdr:relSizeAnchor xmlns:cdr="http://schemas.openxmlformats.org/drawingml/2006/chartDrawing">
    <cdr:from>
      <cdr:x>0.57458</cdr:x>
      <cdr:y>0.33333</cdr:y>
    </cdr:from>
    <cdr:to>
      <cdr:x>0.65932</cdr:x>
      <cdr:y>0.39744</cdr:y>
    </cdr:to>
    <cdr:sp macro="" textlink="">
      <cdr:nvSpPr>
        <cdr:cNvPr id="5" name="Arc 4"/>
        <cdr:cNvSpPr/>
      </cdr:nvSpPr>
      <cdr:spPr>
        <a:xfrm xmlns:a="http://schemas.openxmlformats.org/drawingml/2006/main">
          <a:off x="5166360" y="1981200"/>
          <a:ext cx="762000" cy="381000"/>
        </a:xfrm>
        <a:prstGeom xmlns:a="http://schemas.openxmlformats.org/drawingml/2006/main" prst="arc">
          <a:avLst>
            <a:gd name="adj1" fmla="val 9536826"/>
            <a:gd name="adj2" fmla="val 8228788"/>
          </a:avLst>
        </a:prstGeom>
        <a:ln xmlns:a="http://schemas.openxmlformats.org/drawingml/2006/main" w="38100">
          <a:solidFill>
            <a:srgbClr val="FFFF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ot="0" spcFirstLastPara="0" vert="horz" wrap="square" lIns="91440" tIns="45720" rIns="91440" bIns="45720" numCol="1" spcCol="0" rtlCol="0" fromWordArt="0" anchor="ctr" anchorCtr="0" forceAA="0" compatLnSpc="1">
          <a:prstTxWarp prst="textNoShape">
            <a:avLst/>
          </a:prstTxWarp>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AF6B3-805A-4199-9FA0-D455F1D798C6}" type="datetimeFigureOut">
              <a:rPr lang="en-US" smtClean="0"/>
              <a:t>10/1/2018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FD5F0-0B3F-4CE7-846D-51C33401B548}" type="slidenum">
              <a:rPr lang="en-US" smtClean="0"/>
              <a:t>‹#›</a:t>
            </a:fld>
            <a:endParaRPr lang="en-US"/>
          </a:p>
        </p:txBody>
      </p:sp>
    </p:spTree>
    <p:extLst>
      <p:ext uri="{BB962C8B-B14F-4D97-AF65-F5344CB8AC3E}">
        <p14:creationId xmlns:p14="http://schemas.microsoft.com/office/powerpoint/2010/main" val="90917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D5D738-3017-4522-BA3A-92F3E7C16A01}" type="slidenum">
              <a:rPr lang="en-GB" smtClean="0"/>
              <a:t>12</a:t>
            </a:fld>
            <a:endParaRPr lang="en-GB" dirty="0"/>
          </a:p>
        </p:txBody>
      </p:sp>
    </p:spTree>
    <p:extLst>
      <p:ext uri="{BB962C8B-B14F-4D97-AF65-F5344CB8AC3E}">
        <p14:creationId xmlns:p14="http://schemas.microsoft.com/office/powerpoint/2010/main" val="3503505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A5A5F-2F91-4D71-A5E4-E5CD9325FFD8}" type="datetime1">
              <a:rPr lang="en-US" smtClean="0"/>
              <a:t>10/1/2018</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5913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4F714-8022-4C53-874B-2EDFCEBFF089}"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0976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4C2A2C-CA6E-489B-842D-2E50E137D544}"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0839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8FF9DF-2C9D-4DF2-A89C-A65C85BF0B94}"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54288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3A32C9-49DD-46EA-9AE8-0804BF1F1F4D}" type="datetime1">
              <a:rPr lang="en-US" smtClean="0"/>
              <a:t>10/1/2018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643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842E69-3F04-4E3E-90CF-FA02E2C17DE4}" type="datetime1">
              <a:rPr lang="en-US" smtClean="0"/>
              <a:t>10/1/2018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599454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39933-9A37-47EB-BB25-CCC12D72F258}" type="datetime1">
              <a:rPr lang="en-US" smtClean="0"/>
              <a:t>10/1/2018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5848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FD112A-B961-45D1-896B-FAF9CD4B426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01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175B92-60BE-4A99-AE88-B08D056CF9A5}"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99426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00A843-C5D8-4484-A2BE-092BCAC8FCA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4458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C6E802-886B-4EEF-BC2F-3A1FAC579DBB}"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691640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2DEF8-0872-47A9-BB82-4809EEB496A7}"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65565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33286-B0C7-4F02-8BFA-A0095623C9F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00272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AF55E6-298D-4CB4-AC18-1D75C2DA248D}"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63512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1AE601-0C69-40A8-867E-D26CFF63EA13}"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372238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93B317-1158-45AB-A1B5-C5B3DA317B92}"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8625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B2972-FF60-4C1C-A1DA-62731EB0572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32903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E8683-EF7E-42BD-9FC8-70729F8F88A8}" type="datetime1">
              <a:rPr lang="en-US" smtClean="0"/>
              <a:t>10/1/2018</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F4D7AD-AA97-47FA-8751-1F6B49723051}" type="slidenum">
              <a:rPr lang="en-US" smtClean="0"/>
              <a:t>‹#›</a:t>
            </a:fld>
            <a:endParaRPr lang="en-US"/>
          </a:p>
        </p:txBody>
      </p:sp>
    </p:spTree>
    <p:extLst>
      <p:ext uri="{BB962C8B-B14F-4D97-AF65-F5344CB8AC3E}">
        <p14:creationId xmlns:p14="http://schemas.microsoft.com/office/powerpoint/2010/main" val="1535050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Microsoft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2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93183"/>
            <a:ext cx="10275277" cy="2753218"/>
          </a:xfrm>
        </p:spPr>
        <p:txBody>
          <a:bodyPr>
            <a:normAutofit/>
          </a:bodyPr>
          <a:lstStyle/>
          <a:p>
            <a:pPr algn="ctr"/>
            <a:r>
              <a:rPr lang="en-US" altLang="en-US" sz="5400" b="1" dirty="0" smtClean="0">
                <a:solidFill>
                  <a:srgbClr val="0070C0"/>
                </a:solidFill>
              </a:rPr>
              <a:t>INTERPRETATING </a:t>
            </a:r>
            <a:r>
              <a:rPr lang="en-US" altLang="en-US" sz="5400" b="1" dirty="0">
                <a:solidFill>
                  <a:srgbClr val="0070C0"/>
                </a:solidFill>
              </a:rPr>
              <a:t>TABLES AND GRAPHS</a:t>
            </a:r>
            <a:endParaRPr lang="en-US" sz="5300" b="1" dirty="0"/>
          </a:p>
        </p:txBody>
      </p:sp>
      <p:sp>
        <p:nvSpPr>
          <p:cNvPr id="3" name="Subtitle 2"/>
          <p:cNvSpPr>
            <a:spLocks noGrp="1"/>
          </p:cNvSpPr>
          <p:nvPr>
            <p:ph type="subTitle" idx="1"/>
          </p:nvPr>
        </p:nvSpPr>
        <p:spPr>
          <a:xfrm>
            <a:off x="2050921" y="3714044"/>
            <a:ext cx="10277340" cy="1761067"/>
          </a:xfrm>
        </p:spPr>
        <p:txBody>
          <a:bodyPr>
            <a:normAutofit fontScale="92500" lnSpcReduction="20000"/>
          </a:bodyPr>
          <a:lstStyle/>
          <a:p>
            <a:pPr algn="ctr"/>
            <a:endParaRPr lang="en-US" sz="2400" dirty="0" smtClean="0"/>
          </a:p>
          <a:p>
            <a:pPr algn="ctr"/>
            <a:r>
              <a:rPr lang="en-US" sz="2400" dirty="0" smtClean="0">
                <a:solidFill>
                  <a:srgbClr val="FF0000"/>
                </a:solidFill>
              </a:rPr>
              <a:t>BY</a:t>
            </a:r>
            <a:endParaRPr lang="en-US" sz="2400" dirty="0" smtClean="0">
              <a:solidFill>
                <a:srgbClr val="FF0000"/>
              </a:solidFill>
            </a:endParaRPr>
          </a:p>
          <a:p>
            <a:pPr algn="ctr"/>
            <a:r>
              <a:rPr lang="en-US" sz="2400" b="1" dirty="0" smtClean="0">
                <a:solidFill>
                  <a:srgbClr val="0070C0"/>
                </a:solidFill>
              </a:rPr>
              <a:t>GHANA STATISTICAL SERVICE</a:t>
            </a:r>
            <a:endParaRPr lang="en-US" sz="2400" b="1" dirty="0" smtClean="0">
              <a:solidFill>
                <a:srgbClr val="0070C0"/>
              </a:solidFill>
            </a:endParaRPr>
          </a:p>
          <a:p>
            <a:pPr algn="ctr"/>
            <a:r>
              <a:rPr lang="en-US" sz="2800" dirty="0" smtClean="0">
                <a:solidFill>
                  <a:srgbClr val="00B050"/>
                </a:solidFill>
              </a:rPr>
              <a:t>OCTOBER, 2018</a:t>
            </a:r>
            <a:endParaRPr lang="en-US" sz="2800" dirty="0" smtClean="0">
              <a:solidFill>
                <a:srgbClr val="00B050"/>
              </a:solidFill>
            </a:endParaRPr>
          </a:p>
        </p:txBody>
      </p:sp>
      <p:sp>
        <p:nvSpPr>
          <p:cNvPr id="4" name="Slide Number Placeholder 3"/>
          <p:cNvSpPr>
            <a:spLocks noGrp="1"/>
          </p:cNvSpPr>
          <p:nvPr>
            <p:ph type="sldNum" sz="quarter" idx="12"/>
          </p:nvPr>
        </p:nvSpPr>
        <p:spPr/>
        <p:txBody>
          <a:bodyPr/>
          <a:lstStyle/>
          <a:p>
            <a:fld id="{C5F4D7AD-AA97-47FA-8751-1F6B49723051}" type="slidenum">
              <a:rPr lang="en-US" smtClean="0"/>
              <a:t>1</a:t>
            </a:fld>
            <a:endParaRPr lang="en-US"/>
          </a:p>
        </p:txBody>
      </p:sp>
    </p:spTree>
    <p:extLst>
      <p:ext uri="{BB962C8B-B14F-4D97-AF65-F5344CB8AC3E}">
        <p14:creationId xmlns:p14="http://schemas.microsoft.com/office/powerpoint/2010/main" val="3791900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28601"/>
            <a:ext cx="10018713" cy="1019908"/>
          </a:xfrm>
        </p:spPr>
        <p:txBody>
          <a:bodyPr/>
          <a:lstStyle/>
          <a:p>
            <a:r>
              <a:rPr lang="en-US" altLang="en-US" b="1" dirty="0"/>
              <a:t>Outline of Presentation</a:t>
            </a:r>
            <a:endParaRPr lang="en-US" b="1" dirty="0"/>
          </a:p>
        </p:txBody>
      </p:sp>
      <p:sp>
        <p:nvSpPr>
          <p:cNvPr id="3" name="Content Placeholder 2"/>
          <p:cNvSpPr>
            <a:spLocks noGrp="1"/>
          </p:cNvSpPr>
          <p:nvPr>
            <p:ph idx="1"/>
          </p:nvPr>
        </p:nvSpPr>
        <p:spPr>
          <a:xfrm>
            <a:off x="1208726" y="1248509"/>
            <a:ext cx="10018713" cy="5363306"/>
          </a:xfrm>
        </p:spPr>
        <p:txBody>
          <a:bodyPr>
            <a:normAutofit/>
          </a:bodyPr>
          <a:lstStyle/>
          <a:p>
            <a:pPr>
              <a:buFont typeface="Wingdings" panose="05000000000000000000" pitchFamily="2" charset="2"/>
              <a:buChar char="Ø"/>
            </a:pPr>
            <a:r>
              <a:rPr lang="en-US" altLang="en-US" dirty="0"/>
              <a:t>Introduction</a:t>
            </a:r>
          </a:p>
          <a:p>
            <a:pPr>
              <a:buFont typeface="Wingdings" panose="05000000000000000000" pitchFamily="2" charset="2"/>
              <a:buChar char="Ø"/>
            </a:pPr>
            <a:r>
              <a:rPr lang="en-US" altLang="en-US" dirty="0"/>
              <a:t>Five-Step Framework for Interpreting Tables and Graphs </a:t>
            </a:r>
          </a:p>
          <a:p>
            <a:pPr>
              <a:buFont typeface="Wingdings" panose="05000000000000000000" pitchFamily="2" charset="2"/>
              <a:buChar char="Ø"/>
            </a:pPr>
            <a:r>
              <a:rPr lang="en-US" altLang="en-US" dirty="0"/>
              <a:t>Interpreting Tables</a:t>
            </a:r>
          </a:p>
          <a:p>
            <a:pPr>
              <a:buFont typeface="Wingdings" panose="05000000000000000000" pitchFamily="2" charset="2"/>
              <a:buChar char="Ø"/>
            </a:pPr>
            <a:r>
              <a:rPr lang="en-US" altLang="en-US" dirty="0"/>
              <a:t>Interpreting Graphs (e.g. bar, charts, line)</a:t>
            </a:r>
          </a:p>
          <a:p>
            <a:pPr>
              <a:buFont typeface="Wingdings" panose="05000000000000000000" pitchFamily="2" charset="2"/>
              <a:buChar char="Ø"/>
            </a:pPr>
            <a:r>
              <a:rPr lang="en-US" altLang="en-US" dirty="0"/>
              <a:t>When to use Tables or Graphs</a:t>
            </a:r>
          </a:p>
          <a:p>
            <a:pPr>
              <a:buFont typeface="Wingdings" panose="05000000000000000000" pitchFamily="2" charset="2"/>
              <a:buChar char="Ø"/>
            </a:pPr>
            <a:r>
              <a:rPr lang="en-US" altLang="en-US" dirty="0"/>
              <a:t>Using Text to present Data</a:t>
            </a:r>
          </a:p>
          <a:p>
            <a:pPr>
              <a:buFont typeface="Wingdings" panose="05000000000000000000" pitchFamily="2" charset="2"/>
              <a:buChar char="Ø"/>
            </a:pPr>
            <a:r>
              <a:rPr lang="en-US" altLang="en-US" dirty="0"/>
              <a:t>Explaining what the Data reveals</a:t>
            </a:r>
          </a:p>
          <a:p>
            <a:pPr>
              <a:buFont typeface="Wingdings" panose="05000000000000000000" pitchFamily="2" charset="2"/>
              <a:buChar char="Ø"/>
            </a:pPr>
            <a:r>
              <a:rPr lang="en-US" altLang="en-US" dirty="0"/>
              <a:t>Tips on writing on Tables and Charts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a:t>
            </a:fld>
            <a:endParaRPr lang="en-US"/>
          </a:p>
        </p:txBody>
      </p:sp>
    </p:spTree>
    <p:extLst>
      <p:ext uri="{BB962C8B-B14F-4D97-AF65-F5344CB8AC3E}">
        <p14:creationId xmlns:p14="http://schemas.microsoft.com/office/powerpoint/2010/main" val="19814923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3635" y="211015"/>
            <a:ext cx="10018713" cy="1002323"/>
          </a:xfrm>
        </p:spPr>
        <p:txBody>
          <a:bodyPr/>
          <a:lstStyle/>
          <a:p>
            <a:r>
              <a:rPr lang="en-US" altLang="en-US" b="1" dirty="0"/>
              <a:t>Introduction</a:t>
            </a:r>
            <a:endParaRPr lang="en-US" b="1" dirty="0"/>
          </a:p>
        </p:txBody>
      </p:sp>
      <p:sp>
        <p:nvSpPr>
          <p:cNvPr id="3" name="Content Placeholder 2"/>
          <p:cNvSpPr>
            <a:spLocks noGrp="1"/>
          </p:cNvSpPr>
          <p:nvPr>
            <p:ph idx="1"/>
          </p:nvPr>
        </p:nvSpPr>
        <p:spPr/>
        <p:txBody>
          <a:bodyPr/>
          <a:lstStyle/>
          <a:p>
            <a:pPr algn="just">
              <a:spcAft>
                <a:spcPts val="0"/>
              </a:spcAft>
              <a:defRPr/>
            </a:pPr>
            <a:r>
              <a:rPr lang="en-US" dirty="0"/>
              <a:t>Earlier </a:t>
            </a:r>
            <a:r>
              <a:rPr lang="en-US" dirty="0" err="1"/>
              <a:t>Wallman</a:t>
            </a:r>
            <a:r>
              <a:rPr lang="en-US" dirty="0"/>
              <a:t> (1993) in her presidential address to the American Statistical Association described Statistical Literacy as:</a:t>
            </a:r>
          </a:p>
          <a:p>
            <a:pPr algn="just">
              <a:spcAft>
                <a:spcPts val="0"/>
              </a:spcAft>
              <a:defRPr/>
            </a:pPr>
            <a:endParaRPr lang="en-US" dirty="0"/>
          </a:p>
          <a:p>
            <a:pPr algn="just">
              <a:spcAft>
                <a:spcPts val="0"/>
              </a:spcAft>
              <a:defRPr/>
            </a:pPr>
            <a:r>
              <a:rPr lang="en-US" dirty="0"/>
              <a:t>‘’the ability to understand and critically evaluate statistical results that permeate our daily lives -coupled with the ability to appreciate the contributions that statistical thinking can make in public and private, professional and personal decisions’’.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a:t>
            </a:fld>
            <a:endParaRPr lang="en-US"/>
          </a:p>
        </p:txBody>
      </p:sp>
    </p:spTree>
    <p:extLst>
      <p:ext uri="{BB962C8B-B14F-4D97-AF65-F5344CB8AC3E}">
        <p14:creationId xmlns:p14="http://schemas.microsoft.com/office/powerpoint/2010/main" val="3039216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93430"/>
            <a:ext cx="10018713" cy="1266093"/>
          </a:xfrm>
        </p:spPr>
        <p:txBody>
          <a:bodyPr>
            <a:noAutofit/>
          </a:bodyPr>
          <a:lstStyle/>
          <a:p>
            <a:r>
              <a:rPr lang="en-US" altLang="en-US" b="1" i="1" dirty="0"/>
              <a:t>Five-Step Framework for Interpreting Tables and Graphs</a:t>
            </a:r>
            <a:endParaRPr lang="en-US" dirty="0"/>
          </a:p>
        </p:txBody>
      </p:sp>
      <p:sp>
        <p:nvSpPr>
          <p:cNvPr id="3" name="Content Placeholder 2"/>
          <p:cNvSpPr>
            <a:spLocks noGrp="1"/>
          </p:cNvSpPr>
          <p:nvPr>
            <p:ph idx="1"/>
          </p:nvPr>
        </p:nvSpPr>
        <p:spPr>
          <a:xfrm>
            <a:off x="1484310" y="1459523"/>
            <a:ext cx="10018713" cy="5662246"/>
          </a:xfrm>
        </p:spPr>
        <p:txBody>
          <a:bodyPr>
            <a:noAutofit/>
          </a:bodyPr>
          <a:lstStyle/>
          <a:p>
            <a:pPr algn="just">
              <a:buFont typeface="Wingdings" panose="05000000000000000000" pitchFamily="2" charset="2"/>
              <a:buChar char="Ø"/>
              <a:defRPr/>
            </a:pPr>
            <a:r>
              <a:rPr lang="en-US" altLang="en-US" sz="2000" b="1" dirty="0"/>
              <a:t>Step 1: Getting Started</a:t>
            </a:r>
          </a:p>
          <a:p>
            <a:pPr algn="just">
              <a:defRPr/>
            </a:pPr>
            <a:r>
              <a:rPr lang="en-US" altLang="en-US" sz="2000" dirty="0"/>
              <a:t>Look at the title, axes, headings, legends, footnotes and source to find out the context and expected quality of the data.</a:t>
            </a:r>
          </a:p>
          <a:p>
            <a:pPr algn="just">
              <a:defRPr/>
            </a:pPr>
            <a:r>
              <a:rPr lang="en-US" altLang="en-US" sz="2000" dirty="0"/>
              <a:t>Take into account information on the questions asked in surveys and polls, sample size, sampling procedures and sampling error.</a:t>
            </a:r>
          </a:p>
          <a:p>
            <a:pPr marL="0" indent="0" algn="just">
              <a:buNone/>
              <a:defRPr/>
            </a:pPr>
            <a:endParaRPr lang="en-US" altLang="en-US" sz="700" dirty="0"/>
          </a:p>
          <a:p>
            <a:pPr algn="just">
              <a:buFont typeface="Wingdings" panose="05000000000000000000" pitchFamily="2" charset="2"/>
              <a:buChar char="Ø"/>
              <a:defRPr/>
            </a:pPr>
            <a:r>
              <a:rPr lang="en-US" altLang="en-US" sz="2000" b="1" dirty="0"/>
              <a:t>Step 2: WHAT do the numbers mean?</a:t>
            </a:r>
          </a:p>
          <a:p>
            <a:pPr algn="just">
              <a:defRPr/>
            </a:pPr>
            <a:r>
              <a:rPr lang="en-US" altLang="en-US" sz="2000" dirty="0"/>
              <a:t>Make sure you know what all the numbers (percentages, ‘000s, etc.) represent. Look for the largest and smallest values in one or more categories or years to get an impression of the data.</a:t>
            </a:r>
          </a:p>
          <a:p>
            <a:pPr marL="0" indent="0" algn="just">
              <a:buNone/>
              <a:defRPr/>
            </a:pPr>
            <a:endParaRPr lang="en-US" altLang="en-US" sz="700" dirty="0"/>
          </a:p>
          <a:p>
            <a:pPr algn="just">
              <a:buFont typeface="Wingdings" panose="05000000000000000000" pitchFamily="2" charset="2"/>
              <a:buChar char="Ø"/>
              <a:defRPr/>
            </a:pPr>
            <a:r>
              <a:rPr lang="en-US" altLang="en-US" sz="2000" b="1" dirty="0"/>
              <a:t>Step 3: HOW do they differ?</a:t>
            </a:r>
          </a:p>
          <a:p>
            <a:pPr algn="just">
              <a:defRPr/>
            </a:pPr>
            <a:r>
              <a:rPr lang="en-US" altLang="en-US" sz="2000" dirty="0"/>
              <a:t>Look at the differences in the values of the data in a single data set, a row or column or part of a graph. This may involve changes over time, or comparison within a category, such as male and female at any time.</a:t>
            </a:r>
          </a:p>
        </p:txBody>
      </p:sp>
      <p:sp>
        <p:nvSpPr>
          <p:cNvPr id="4" name="Slide Number Placeholder 3"/>
          <p:cNvSpPr>
            <a:spLocks noGrp="1"/>
          </p:cNvSpPr>
          <p:nvPr>
            <p:ph type="sldNum" sz="quarter" idx="12"/>
          </p:nvPr>
        </p:nvSpPr>
        <p:spPr/>
        <p:txBody>
          <a:bodyPr/>
          <a:lstStyle/>
          <a:p>
            <a:fld id="{C5F4D7AD-AA97-47FA-8751-1F6B49723051}" type="slidenum">
              <a:rPr lang="en-US" smtClean="0"/>
              <a:t>4</a:t>
            </a:fld>
            <a:endParaRPr lang="en-US"/>
          </a:p>
        </p:txBody>
      </p:sp>
    </p:spTree>
    <p:extLst>
      <p:ext uri="{BB962C8B-B14F-4D97-AF65-F5344CB8AC3E}">
        <p14:creationId xmlns:p14="http://schemas.microsoft.com/office/powerpoint/2010/main" val="2913249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i="1" dirty="0"/>
              <a:t>Five</a:t>
            </a:r>
            <a:r>
              <a:rPr lang="en-US" altLang="en-US" b="1" i="1" dirty="0">
                <a:solidFill>
                  <a:srgbClr val="FF0000"/>
                </a:solidFill>
              </a:rPr>
              <a:t>-</a:t>
            </a:r>
            <a:r>
              <a:rPr lang="en-US" altLang="en-US" b="1" i="1" dirty="0"/>
              <a:t>Step Framework for Interpreting Tables and Graphs</a:t>
            </a:r>
            <a:r>
              <a:rPr lang="en-US" altLang="en-US" i="1" dirty="0"/>
              <a:t> </a:t>
            </a:r>
            <a:r>
              <a:rPr lang="en-US" altLang="en-US" b="1" i="1" dirty="0"/>
              <a:t>(cont’d)</a:t>
            </a: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anose="05000000000000000000" pitchFamily="2" charset="2"/>
              <a:buChar char="Ø"/>
              <a:defRPr/>
            </a:pPr>
            <a:r>
              <a:rPr lang="en-US" altLang="en-US" b="1" dirty="0"/>
              <a:t>Step 4: WHERE are the differences?</a:t>
            </a:r>
          </a:p>
          <a:p>
            <a:pPr lvl="1" algn="just">
              <a:buFont typeface="Arial" panose="020B0604020202020204" pitchFamily="34" charset="0"/>
              <a:buChar char="•"/>
              <a:defRPr/>
            </a:pPr>
            <a:r>
              <a:rPr lang="en-US" altLang="en-US" sz="2400" dirty="0"/>
              <a:t>What are the relationships in the table that connect the variables? Use information from Step 3 to help you make comparisons across two or more categories or time frames.</a:t>
            </a:r>
          </a:p>
          <a:p>
            <a:pPr marL="457200" lvl="1" indent="0" algn="just">
              <a:buNone/>
              <a:defRPr/>
            </a:pPr>
            <a:endParaRPr lang="en-US" altLang="en-US" sz="2400" dirty="0"/>
          </a:p>
          <a:p>
            <a:pPr algn="just">
              <a:buFont typeface="Wingdings" panose="05000000000000000000" pitchFamily="2" charset="2"/>
              <a:buChar char="Ø"/>
              <a:defRPr/>
            </a:pPr>
            <a:r>
              <a:rPr lang="en-US" altLang="en-US" b="1" dirty="0"/>
              <a:t>Step 5: WHY do they change?</a:t>
            </a:r>
          </a:p>
          <a:p>
            <a:pPr lvl="1" algn="just">
              <a:buFont typeface="Arial" panose="020B0604020202020204" pitchFamily="34" charset="0"/>
              <a:buChar char="•"/>
              <a:defRPr/>
            </a:pPr>
            <a:r>
              <a:rPr lang="en-US" altLang="en-US" sz="2400" dirty="0"/>
              <a:t>Why are there differences? Look for reasons for the relationships in the data that you have found by considering social, environmental and economic factors. Think about sudden or unexpected changes in terms of state, national and international policies.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5</a:t>
            </a:fld>
            <a:endParaRPr lang="en-US"/>
          </a:p>
        </p:txBody>
      </p:sp>
    </p:spTree>
    <p:extLst>
      <p:ext uri="{BB962C8B-B14F-4D97-AF65-F5344CB8AC3E}">
        <p14:creationId xmlns:p14="http://schemas.microsoft.com/office/powerpoint/2010/main" val="41092159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92289"/>
            <a:ext cx="10018713" cy="1176867"/>
          </a:xfrm>
        </p:spPr>
        <p:txBody>
          <a:bodyPr>
            <a:normAutofit fontScale="90000"/>
          </a:bodyPr>
          <a:lstStyle/>
          <a:p>
            <a:r>
              <a:rPr lang="en-US" sz="4400" b="1" dirty="0" smtClean="0"/>
              <a:t/>
            </a:r>
            <a:br>
              <a:rPr lang="en-US" sz="4400" b="1" dirty="0" smtClean="0"/>
            </a:br>
            <a:r>
              <a:rPr lang="en-US" sz="4400" b="1" dirty="0" smtClean="0"/>
              <a:t>Things </a:t>
            </a:r>
            <a:r>
              <a:rPr lang="en-US" sz="4400" b="1" dirty="0"/>
              <a:t>to Note</a:t>
            </a:r>
            <a:r>
              <a:rPr lang="en-US" dirty="0"/>
              <a:t/>
            </a:r>
            <a:br>
              <a:rPr lang="en-US" dirty="0"/>
            </a:br>
            <a:endParaRPr lang="en-US" dirty="0"/>
          </a:p>
        </p:txBody>
      </p:sp>
      <p:sp>
        <p:nvSpPr>
          <p:cNvPr id="3" name="Content Placeholder 2"/>
          <p:cNvSpPr>
            <a:spLocks noGrp="1"/>
          </p:cNvSpPr>
          <p:nvPr>
            <p:ph idx="1"/>
          </p:nvPr>
        </p:nvSpPr>
        <p:spPr>
          <a:xfrm>
            <a:off x="1484310" y="1786465"/>
            <a:ext cx="10018713" cy="4219224"/>
          </a:xfrm>
        </p:spPr>
        <p:txBody>
          <a:bodyPr>
            <a:normAutofit/>
          </a:bodyPr>
          <a:lstStyle/>
          <a:p>
            <a:pPr>
              <a:spcAft>
                <a:spcPts val="0"/>
              </a:spcAft>
              <a:buFont typeface="Wingdings" panose="05000000000000000000" pitchFamily="2" charset="2"/>
              <a:buChar char="Ø"/>
              <a:defRPr/>
            </a:pPr>
            <a:endParaRPr lang="en-US" b="1" dirty="0" smtClean="0"/>
          </a:p>
          <a:p>
            <a:pPr>
              <a:spcAft>
                <a:spcPts val="0"/>
              </a:spcAft>
              <a:buFont typeface="Wingdings" panose="05000000000000000000" pitchFamily="2" charset="2"/>
              <a:buChar char="Ø"/>
              <a:defRPr/>
            </a:pPr>
            <a:r>
              <a:rPr lang="en-US" sz="2800" b="1" dirty="0" smtClean="0"/>
              <a:t>As </a:t>
            </a:r>
            <a:r>
              <a:rPr lang="en-US" sz="2800" b="1" dirty="0"/>
              <a:t>You Read</a:t>
            </a:r>
          </a:p>
          <a:p>
            <a:pPr>
              <a:spcAft>
                <a:spcPts val="0"/>
              </a:spcAft>
              <a:buNone/>
              <a:defRPr/>
            </a:pPr>
            <a:r>
              <a:rPr lang="en-US" dirty="0"/>
              <a:t>   </a:t>
            </a:r>
            <a:r>
              <a:rPr lang="en-US" sz="2800" dirty="0"/>
              <a:t>Take notes on the data you found in the chart, table, or graph.</a:t>
            </a:r>
          </a:p>
          <a:p>
            <a:pPr>
              <a:spcAft>
                <a:spcPts val="0"/>
              </a:spcAft>
              <a:buNone/>
              <a:defRPr/>
            </a:pPr>
            <a:r>
              <a:rPr lang="en-US" sz="2800" dirty="0"/>
              <a:t>    This will help you keep the information organized.</a:t>
            </a:r>
          </a:p>
          <a:p>
            <a:pPr>
              <a:spcAft>
                <a:spcPts val="0"/>
              </a:spcAft>
              <a:buNone/>
              <a:defRPr/>
            </a:pPr>
            <a:endParaRPr lang="en-US" sz="2800" dirty="0"/>
          </a:p>
          <a:p>
            <a:pPr>
              <a:spcAft>
                <a:spcPts val="0"/>
              </a:spcAft>
              <a:buFont typeface="Wingdings" panose="05000000000000000000" pitchFamily="2" charset="2"/>
              <a:buChar char="Ø"/>
              <a:defRPr/>
            </a:pPr>
            <a:r>
              <a:rPr lang="en-US" sz="2800" b="1" dirty="0"/>
              <a:t>After You Read</a:t>
            </a:r>
          </a:p>
          <a:p>
            <a:pPr>
              <a:spcAft>
                <a:spcPts val="0"/>
              </a:spcAft>
              <a:buNone/>
              <a:defRPr/>
            </a:pPr>
            <a:r>
              <a:rPr lang="en-US" sz="2800" dirty="0"/>
              <a:t>    Analyze the data you gathered and determine what conclusions you can draw based on the data.</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6</a:t>
            </a:fld>
            <a:endParaRPr lang="en-US"/>
          </a:p>
        </p:txBody>
      </p:sp>
    </p:spTree>
    <p:extLst>
      <p:ext uri="{BB962C8B-B14F-4D97-AF65-F5344CB8AC3E}">
        <p14:creationId xmlns:p14="http://schemas.microsoft.com/office/powerpoint/2010/main" val="33855527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381000"/>
            <a:ext cx="10018713" cy="1052689"/>
          </a:xfrm>
        </p:spPr>
        <p:txBody>
          <a:bodyPr/>
          <a:lstStyle/>
          <a:p>
            <a:r>
              <a:rPr lang="en-US" altLang="en-US" b="1" dirty="0"/>
              <a:t>Interpreting </a:t>
            </a:r>
            <a:r>
              <a:rPr lang="en-US" altLang="en-US" b="1" dirty="0" smtClean="0"/>
              <a:t>Tables (1/6)</a:t>
            </a:r>
            <a:endParaRPr lang="en-US" b="1" dirty="0"/>
          </a:p>
        </p:txBody>
      </p:sp>
      <p:sp>
        <p:nvSpPr>
          <p:cNvPr id="3" name="Content Placeholder 2"/>
          <p:cNvSpPr>
            <a:spLocks noGrp="1"/>
          </p:cNvSpPr>
          <p:nvPr>
            <p:ph idx="1"/>
          </p:nvPr>
        </p:nvSpPr>
        <p:spPr>
          <a:xfrm>
            <a:off x="1484309" y="1707443"/>
            <a:ext cx="10018713" cy="4648201"/>
          </a:xfrm>
        </p:spPr>
        <p:txBody>
          <a:bodyPr>
            <a:normAutofit fontScale="70000" lnSpcReduction="20000"/>
          </a:bodyPr>
          <a:lstStyle/>
          <a:p>
            <a:pPr algn="just">
              <a:buFont typeface="Wingdings" panose="05000000000000000000" pitchFamily="2" charset="2"/>
              <a:buChar char="Ø"/>
            </a:pPr>
            <a:r>
              <a:rPr lang="en-US" altLang="en-US" sz="4600" dirty="0"/>
              <a:t>Data are presented in a variety of contexts in tabular form. </a:t>
            </a:r>
            <a:r>
              <a:rPr lang="en-US" altLang="en-US" sz="4600" dirty="0" err="1"/>
              <a:t>Koschat</a:t>
            </a:r>
            <a:r>
              <a:rPr lang="en-US" altLang="en-US" sz="4600" dirty="0"/>
              <a:t> (2005), identified three main advantages in using tables for providing information</a:t>
            </a:r>
            <a:r>
              <a:rPr lang="en-US" altLang="en-US" sz="2600" dirty="0" smtClean="0"/>
              <a:t>.</a:t>
            </a:r>
          </a:p>
          <a:p>
            <a:pPr marL="0" indent="0" algn="just">
              <a:buNone/>
            </a:pPr>
            <a:endParaRPr lang="en-US" altLang="en-US" dirty="0"/>
          </a:p>
          <a:p>
            <a:pPr lvl="1" algn="just">
              <a:buFont typeface="Wingdings" panose="05000000000000000000" pitchFamily="2" charset="2"/>
              <a:buChar char="ü"/>
            </a:pPr>
            <a:r>
              <a:rPr lang="en-US" altLang="en-US" sz="3300" dirty="0"/>
              <a:t>First, a table presents data, or a summary of that data, in numerical form. (as absolute numbers or percentages</a:t>
            </a:r>
            <a:r>
              <a:rPr lang="en-US" altLang="en-US" sz="3300" dirty="0" smtClean="0"/>
              <a:t>)</a:t>
            </a:r>
          </a:p>
          <a:p>
            <a:pPr lvl="1" algn="just">
              <a:buFont typeface="Wingdings" panose="05000000000000000000" pitchFamily="2" charset="2"/>
              <a:buChar char="ü"/>
            </a:pPr>
            <a:endParaRPr lang="en-US" altLang="en-US" sz="3300" dirty="0"/>
          </a:p>
          <a:p>
            <a:pPr lvl="1" algn="just">
              <a:buFont typeface="Wingdings" panose="05000000000000000000" pitchFamily="2" charset="2"/>
              <a:buChar char="ü"/>
            </a:pPr>
            <a:r>
              <a:rPr lang="en-US" altLang="en-US" sz="3300" dirty="0"/>
              <a:t>Secondly, people can easily use the data and convert to other forms such as a graph or a model if they </a:t>
            </a:r>
            <a:r>
              <a:rPr lang="en-US" altLang="en-US" sz="3300" dirty="0" smtClean="0"/>
              <a:t>wish</a:t>
            </a:r>
            <a:r>
              <a:rPr lang="en-US" altLang="en-US" sz="3300" dirty="0"/>
              <a:t>	to do so, but this is not easy in reverse. </a:t>
            </a:r>
            <a:endParaRPr lang="en-US" altLang="en-US" sz="3300" dirty="0" smtClean="0"/>
          </a:p>
          <a:p>
            <a:pPr lvl="1" algn="just">
              <a:buFont typeface="Wingdings" panose="05000000000000000000" pitchFamily="2" charset="2"/>
              <a:buChar char="ü"/>
            </a:pPr>
            <a:endParaRPr lang="en-US" altLang="en-US" sz="3300" dirty="0"/>
          </a:p>
          <a:p>
            <a:pPr lvl="1" algn="just">
              <a:buFont typeface="Wingdings" panose="05000000000000000000" pitchFamily="2" charset="2"/>
              <a:buChar char="ü"/>
            </a:pPr>
            <a:r>
              <a:rPr lang="en-US" altLang="en-US" sz="3300" dirty="0"/>
              <a:t>Thirdly, it can quite often be the case that the reader wants to see and interpret the actual numbers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7</a:t>
            </a:fld>
            <a:endParaRPr lang="en-US"/>
          </a:p>
        </p:txBody>
      </p:sp>
    </p:spTree>
    <p:extLst>
      <p:ext uri="{BB962C8B-B14F-4D97-AF65-F5344CB8AC3E}">
        <p14:creationId xmlns:p14="http://schemas.microsoft.com/office/powerpoint/2010/main" val="2323268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22956"/>
            <a:ext cx="10018713" cy="1210733"/>
          </a:xfrm>
        </p:spPr>
        <p:txBody>
          <a:bodyPr/>
          <a:lstStyle/>
          <a:p>
            <a:r>
              <a:rPr lang="en-US" altLang="en-US" b="1" dirty="0"/>
              <a:t>Interpreting Tables </a:t>
            </a:r>
            <a:r>
              <a:rPr lang="en-US" altLang="en-US" b="1" dirty="0" smtClean="0"/>
              <a:t>(2/6)</a:t>
            </a:r>
            <a:endParaRPr lang="en-US" b="1" dirty="0"/>
          </a:p>
        </p:txBody>
      </p:sp>
      <p:sp>
        <p:nvSpPr>
          <p:cNvPr id="3" name="Content Placeholder 2"/>
          <p:cNvSpPr>
            <a:spLocks noGrp="1"/>
          </p:cNvSpPr>
          <p:nvPr>
            <p:ph idx="1"/>
          </p:nvPr>
        </p:nvSpPr>
        <p:spPr>
          <a:xfrm>
            <a:off x="1484308" y="1967088"/>
            <a:ext cx="10018713" cy="3900043"/>
          </a:xfrm>
        </p:spPr>
        <p:txBody>
          <a:bodyPr>
            <a:normAutofit fontScale="77500" lnSpcReduction="20000"/>
          </a:bodyPr>
          <a:lstStyle/>
          <a:p>
            <a:pPr algn="just">
              <a:buFont typeface="Wingdings" panose="05000000000000000000" pitchFamily="2" charset="2"/>
              <a:buChar char="q"/>
            </a:pPr>
            <a:r>
              <a:rPr lang="en-US" altLang="en-US" sz="3100" dirty="0"/>
              <a:t>When you read a table, be sure to</a:t>
            </a:r>
            <a:r>
              <a:rPr lang="en-US" altLang="en-US" sz="3100" dirty="0" smtClean="0"/>
              <a:t>:</a:t>
            </a:r>
          </a:p>
          <a:p>
            <a:pPr algn="just">
              <a:buFont typeface="Wingdings" panose="05000000000000000000" pitchFamily="2" charset="2"/>
              <a:buChar char="q"/>
            </a:pPr>
            <a:endParaRPr lang="en-US" altLang="en-US" dirty="0"/>
          </a:p>
          <a:p>
            <a:pPr lvl="1" algn="just">
              <a:buFont typeface="Wingdings" panose="05000000000000000000" pitchFamily="2" charset="2"/>
              <a:buChar char="Ø"/>
            </a:pPr>
            <a:r>
              <a:rPr lang="en-US" altLang="en-US" sz="2800" dirty="0" smtClean="0"/>
              <a:t>Read </a:t>
            </a:r>
            <a:r>
              <a:rPr lang="en-US" altLang="en-US" sz="2800" dirty="0"/>
              <a:t>the title, the column headings, and the row headings</a:t>
            </a:r>
            <a:r>
              <a:rPr lang="en-US" altLang="en-US" sz="2800" dirty="0" smtClean="0"/>
              <a:t>.</a:t>
            </a:r>
          </a:p>
          <a:p>
            <a:pPr algn="just">
              <a:buFont typeface="Wingdings" panose="05000000000000000000" pitchFamily="2" charset="2"/>
              <a:buChar char="Ø"/>
            </a:pPr>
            <a:endParaRPr lang="en-US" altLang="en-US" sz="3300" dirty="0"/>
          </a:p>
          <a:p>
            <a:pPr lvl="1" algn="just">
              <a:buFont typeface="Wingdings" panose="05000000000000000000" pitchFamily="2" charset="2"/>
              <a:buChar char="Ø"/>
            </a:pPr>
            <a:r>
              <a:rPr lang="en-US" altLang="en-US" sz="2800" dirty="0"/>
              <a:t>Read down the far left column first to determine how the table is organized</a:t>
            </a:r>
            <a:r>
              <a:rPr lang="en-US" altLang="en-US" sz="2800" dirty="0" smtClean="0"/>
              <a:t>.</a:t>
            </a:r>
          </a:p>
          <a:p>
            <a:pPr algn="just">
              <a:buFont typeface="Wingdings" panose="05000000000000000000" pitchFamily="2" charset="2"/>
              <a:buChar char="Ø"/>
            </a:pPr>
            <a:endParaRPr lang="en-US" altLang="en-US" sz="3300" dirty="0"/>
          </a:p>
          <a:p>
            <a:pPr lvl="1" algn="just">
              <a:buFont typeface="Wingdings" panose="05000000000000000000" pitchFamily="2" charset="2"/>
              <a:buChar char="Ø"/>
            </a:pPr>
            <a:r>
              <a:rPr lang="en-US" altLang="en-US" sz="2800" dirty="0" smtClean="0"/>
              <a:t>Determine </a:t>
            </a:r>
            <a:r>
              <a:rPr lang="en-US" altLang="en-US" sz="2800" dirty="0"/>
              <a:t>the meaning of abbreviations or symbols used</a:t>
            </a:r>
            <a:r>
              <a:rPr lang="en-US" altLang="en-US" sz="2800" dirty="0" smtClean="0"/>
              <a:t>.</a:t>
            </a:r>
          </a:p>
          <a:p>
            <a:pPr algn="just">
              <a:buFont typeface="Wingdings" panose="05000000000000000000" pitchFamily="2" charset="2"/>
              <a:buChar char="Ø"/>
            </a:pPr>
            <a:endParaRPr lang="en-US" altLang="en-US" sz="3300" dirty="0"/>
          </a:p>
          <a:p>
            <a:pPr lvl="1" algn="just">
              <a:buFont typeface="Wingdings" panose="05000000000000000000" pitchFamily="2" charset="2"/>
              <a:buChar char="Ø"/>
            </a:pPr>
            <a:r>
              <a:rPr lang="en-US" altLang="en-US" sz="2800" dirty="0" smtClean="0"/>
              <a:t>Determine </a:t>
            </a:r>
            <a:r>
              <a:rPr lang="en-US" altLang="en-US" sz="2800" dirty="0"/>
              <a:t>the timeframe of the table.</a:t>
            </a:r>
          </a:p>
        </p:txBody>
      </p:sp>
      <p:sp>
        <p:nvSpPr>
          <p:cNvPr id="4" name="Slide Number Placeholder 3"/>
          <p:cNvSpPr>
            <a:spLocks noGrp="1"/>
          </p:cNvSpPr>
          <p:nvPr>
            <p:ph type="sldNum" sz="quarter" idx="12"/>
          </p:nvPr>
        </p:nvSpPr>
        <p:spPr/>
        <p:txBody>
          <a:bodyPr/>
          <a:lstStyle/>
          <a:p>
            <a:fld id="{C5F4D7AD-AA97-47FA-8751-1F6B49723051}" type="slidenum">
              <a:rPr lang="en-US" smtClean="0"/>
              <a:t>8</a:t>
            </a:fld>
            <a:endParaRPr lang="en-US"/>
          </a:p>
        </p:txBody>
      </p:sp>
    </p:spTree>
    <p:extLst>
      <p:ext uri="{BB962C8B-B14F-4D97-AF65-F5344CB8AC3E}">
        <p14:creationId xmlns:p14="http://schemas.microsoft.com/office/powerpoint/2010/main" val="1148229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79401"/>
            <a:ext cx="10018713" cy="1143000"/>
          </a:xfrm>
        </p:spPr>
        <p:txBody>
          <a:bodyPr/>
          <a:lstStyle/>
          <a:p>
            <a:r>
              <a:rPr lang="en-US" altLang="en-US" b="1" dirty="0"/>
              <a:t>Interpreting Tables </a:t>
            </a:r>
            <a:r>
              <a:rPr lang="en-US" altLang="en-US" b="1" dirty="0" smtClean="0"/>
              <a:t>(3/6)</a:t>
            </a:r>
            <a:endParaRPr lang="en-US" b="1" dirty="0"/>
          </a:p>
        </p:txBody>
      </p:sp>
      <p:sp>
        <p:nvSpPr>
          <p:cNvPr id="3" name="Content Placeholder 2"/>
          <p:cNvSpPr>
            <a:spLocks noGrp="1"/>
          </p:cNvSpPr>
          <p:nvPr>
            <p:ph idx="1"/>
          </p:nvPr>
        </p:nvSpPr>
        <p:spPr>
          <a:xfrm>
            <a:off x="1393999" y="1523730"/>
            <a:ext cx="10018713" cy="4343401"/>
          </a:xfrm>
        </p:spPr>
        <p:txBody>
          <a:bodyPr>
            <a:normAutofit lnSpcReduction="10000"/>
          </a:bodyPr>
          <a:lstStyle/>
          <a:p>
            <a:pPr algn="just">
              <a:buFont typeface="Wingdings" panose="05000000000000000000" pitchFamily="2" charset="2"/>
              <a:buChar char="Ø"/>
            </a:pPr>
            <a:endParaRPr lang="en-US" altLang="en-US" dirty="0" smtClean="0"/>
          </a:p>
          <a:p>
            <a:pPr algn="just">
              <a:buFont typeface="Wingdings" panose="05000000000000000000" pitchFamily="2" charset="2"/>
              <a:buChar char="Ø"/>
            </a:pPr>
            <a:r>
              <a:rPr lang="en-US" altLang="en-US" dirty="0" smtClean="0"/>
              <a:t>To </a:t>
            </a:r>
            <a:r>
              <a:rPr lang="en-US" altLang="en-US" dirty="0"/>
              <a:t>find specific information you are looking for, read down the left column until you come to a description of your data; then read across to the column that contains the specific information you need</a:t>
            </a:r>
            <a:r>
              <a:rPr lang="en-US" altLang="en-US" dirty="0" smtClean="0"/>
              <a:t>.</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Analyze the patterns you see in the table and the differences from one column to the next</a:t>
            </a:r>
            <a:r>
              <a:rPr lang="en-US" altLang="en-US" dirty="0" smtClean="0"/>
              <a:t>.</a:t>
            </a:r>
          </a:p>
          <a:p>
            <a:pPr algn="just">
              <a:buFont typeface="Wingdings" panose="05000000000000000000" pitchFamily="2" charset="2"/>
              <a:buChar char="Ø"/>
            </a:pPr>
            <a:endParaRPr lang="en-US" altLang="en-US" dirty="0"/>
          </a:p>
          <a:p>
            <a:pPr>
              <a:buFont typeface="Wingdings" panose="05000000000000000000" pitchFamily="2" charset="2"/>
              <a:buChar char="Ø"/>
            </a:pPr>
            <a:r>
              <a:rPr lang="en-US" altLang="en-US" dirty="0"/>
              <a:t>Check how the data is arranged in the table – is it ROW totals or COLUMN totals</a:t>
            </a:r>
          </a:p>
          <a:p>
            <a:endParaRPr lang="en-US" alt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9</a:t>
            </a:fld>
            <a:endParaRPr lang="en-US"/>
          </a:p>
        </p:txBody>
      </p:sp>
    </p:spTree>
    <p:extLst>
      <p:ext uri="{BB962C8B-B14F-4D97-AF65-F5344CB8AC3E}">
        <p14:creationId xmlns:p14="http://schemas.microsoft.com/office/powerpoint/2010/main" val="37094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55865"/>
            <a:ext cx="10018713" cy="467590"/>
          </a:xfrm>
        </p:spPr>
        <p:txBody>
          <a:bodyPr>
            <a:normAutofit fontScale="90000"/>
          </a:bodyPr>
          <a:lstStyle/>
          <a:p>
            <a:r>
              <a:rPr lang="en-US" altLang="en-US" sz="2700" b="1" dirty="0" smtClean="0"/>
              <a:t>Example</a:t>
            </a:r>
            <a:r>
              <a:rPr lang="en-US" altLang="en-US" sz="2700" b="1" dirty="0"/>
              <a:t>: Birthplace by duration of residence of </a:t>
            </a:r>
            <a:r>
              <a:rPr lang="en-US" altLang="en-US" sz="2700" b="1" dirty="0" smtClean="0"/>
              <a:t>migrants (Eastern Region)</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58349978"/>
              </p:ext>
            </p:extLst>
          </p:nvPr>
        </p:nvGraphicFramePr>
        <p:xfrm>
          <a:off x="1833199" y="831273"/>
          <a:ext cx="10095567" cy="5558212"/>
        </p:xfrm>
        <a:graphic>
          <a:graphicData uri="http://schemas.openxmlformats.org/drawingml/2006/table">
            <a:tbl>
              <a:tblPr firstRow="1" bandRow="1">
                <a:tableStyleId>{5C22544A-7EE6-4342-B048-85BDC9FD1C3A}</a:tableStyleId>
              </a:tblPr>
              <a:tblGrid>
                <a:gridCol w="3811463"/>
                <a:gridCol w="1547446"/>
                <a:gridCol w="1213338"/>
                <a:gridCol w="914400"/>
                <a:gridCol w="844062"/>
                <a:gridCol w="896815"/>
                <a:gridCol w="868043"/>
              </a:tblGrid>
              <a:tr h="310389">
                <a:tc rowSpan="2">
                  <a:txBody>
                    <a:bodyPr/>
                    <a:lstStyle/>
                    <a:p>
                      <a:endParaRPr lang="en-US" dirty="0" smtClean="0"/>
                    </a:p>
                    <a:p>
                      <a:r>
                        <a:rPr lang="en-US" dirty="0" smtClean="0"/>
                        <a:t>Birthplace</a:t>
                      </a:r>
                      <a:endParaRPr lang="en-US" dirty="0"/>
                    </a:p>
                  </a:txBody>
                  <a:tcPr/>
                </a:tc>
                <a:tc rowSpan="2">
                  <a:txBody>
                    <a:bodyPr/>
                    <a:lstStyle/>
                    <a:p>
                      <a:endParaRPr lang="en-US" dirty="0" smtClean="0"/>
                    </a:p>
                    <a:p>
                      <a:r>
                        <a:rPr lang="en-US" dirty="0" smtClean="0"/>
                        <a:t>Number</a:t>
                      </a:r>
                      <a:endParaRPr lang="en-US" dirty="0"/>
                    </a:p>
                  </a:txBody>
                  <a:tcPr/>
                </a:tc>
                <a:tc gridSpan="5">
                  <a:txBody>
                    <a:bodyPr/>
                    <a:lstStyle/>
                    <a:p>
                      <a:pPr algn="ctr"/>
                      <a:r>
                        <a:rPr lang="en-US" dirty="0" smtClean="0"/>
                        <a:t>Duration of residence(%)</a:t>
                      </a: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579812">
                <a:tc vMerge="1">
                  <a:txBody>
                    <a:bodyPr/>
                    <a:lstStyle/>
                    <a:p>
                      <a:endParaRPr lang="en-US" dirty="0"/>
                    </a:p>
                  </a:txBody>
                  <a:tcPr/>
                </a:tc>
                <a:tc vMerge="1">
                  <a:txBody>
                    <a:bodyPr/>
                    <a:lstStyle/>
                    <a:p>
                      <a:endParaRPr lang="en-US" dirty="0"/>
                    </a:p>
                  </a:txBody>
                  <a:tcPr/>
                </a:tc>
                <a:tc>
                  <a:txBody>
                    <a:bodyPr/>
                    <a:lstStyle/>
                    <a:p>
                      <a:r>
                        <a:rPr lang="en-US" dirty="0" smtClean="0"/>
                        <a:t>Less than 1 year</a:t>
                      </a:r>
                      <a:endParaRPr lang="en-US" dirty="0"/>
                    </a:p>
                  </a:txBody>
                  <a:tcPr/>
                </a:tc>
                <a:tc>
                  <a:txBody>
                    <a:bodyPr/>
                    <a:lstStyle/>
                    <a:p>
                      <a:r>
                        <a:rPr lang="en-US" dirty="0" smtClean="0"/>
                        <a:t>1-4 years</a:t>
                      </a:r>
                      <a:endParaRPr lang="en-US" dirty="0"/>
                    </a:p>
                  </a:txBody>
                  <a:tcPr/>
                </a:tc>
                <a:tc>
                  <a:txBody>
                    <a:bodyPr/>
                    <a:lstStyle/>
                    <a:p>
                      <a:r>
                        <a:rPr lang="en-US" dirty="0" smtClean="0"/>
                        <a:t>5-9 years</a:t>
                      </a:r>
                      <a:endParaRPr lang="en-US" dirty="0"/>
                    </a:p>
                  </a:txBody>
                  <a:tcPr/>
                </a:tc>
                <a:tc>
                  <a:txBody>
                    <a:bodyPr/>
                    <a:lstStyle/>
                    <a:p>
                      <a:r>
                        <a:rPr lang="en-US" dirty="0" smtClean="0"/>
                        <a:t>10-19 years</a:t>
                      </a:r>
                      <a:endParaRPr lang="en-US" dirty="0"/>
                    </a:p>
                  </a:txBody>
                  <a:tcPr/>
                </a:tc>
                <a:tc>
                  <a:txBody>
                    <a:bodyPr/>
                    <a:lstStyle/>
                    <a:p>
                      <a:r>
                        <a:rPr lang="en-US" dirty="0" smtClean="0"/>
                        <a:t>20+ years</a:t>
                      </a:r>
                      <a:endParaRPr lang="en-US" dirty="0"/>
                    </a:p>
                  </a:txBody>
                  <a:tcPr/>
                </a:tc>
              </a:tr>
              <a:tr h="310389">
                <a:tc>
                  <a:txBody>
                    <a:bodyPr/>
                    <a:lstStyle/>
                    <a:p>
                      <a:pPr marL="0" marR="0" algn="just">
                        <a:spcBef>
                          <a:spcPts val="600"/>
                        </a:spcBef>
                        <a:spcAft>
                          <a:spcPts val="0"/>
                        </a:spcAft>
                        <a:tabLst>
                          <a:tab pos="457200" algn="l"/>
                        </a:tabLst>
                      </a:pPr>
                      <a:r>
                        <a:rPr lang="en-US" sz="1600" dirty="0">
                          <a:effectLst/>
                        </a:rPr>
                        <a:t>Total</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45,482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13.5</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30.5</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17.2</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18.6</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20.2</a:t>
                      </a:r>
                      <a:endParaRPr lang="en-US" sz="1600">
                        <a:effectLst/>
                        <a:latin typeface="Times New Roman" panose="02020603050405020304" pitchFamily="18" charset="0"/>
                        <a:ea typeface="Calibri" panose="020F0502020204030204" pitchFamily="34" charset="0"/>
                      </a:endParaRPr>
                    </a:p>
                  </a:txBody>
                  <a:tcPr marL="68580" marR="68580" marT="0" marB="0" anchor="b"/>
                </a:tc>
              </a:tr>
              <a:tr h="413852">
                <a:tc>
                  <a:txBody>
                    <a:bodyPr/>
                    <a:lstStyle/>
                    <a:p>
                      <a:pPr marL="0" marR="0" algn="just">
                        <a:spcBef>
                          <a:spcPts val="600"/>
                        </a:spcBef>
                        <a:spcAft>
                          <a:spcPts val="0"/>
                        </a:spcAft>
                        <a:tabLst>
                          <a:tab pos="457200" algn="l"/>
                        </a:tabLst>
                      </a:pPr>
                      <a:r>
                        <a:rPr lang="en-US" sz="1600" dirty="0">
                          <a:effectLst/>
                        </a:rPr>
                        <a:t>Born elsewhere in the region</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26,532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12.7</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29.7</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17.5</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19.3</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20.8</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413852">
                <a:tc>
                  <a:txBody>
                    <a:bodyPr/>
                    <a:lstStyle/>
                    <a:p>
                      <a:pPr marL="0" marR="0" algn="just">
                        <a:spcBef>
                          <a:spcPts val="600"/>
                        </a:spcBef>
                        <a:spcAft>
                          <a:spcPts val="0"/>
                        </a:spcAft>
                        <a:tabLst>
                          <a:tab pos="457200" algn="l"/>
                        </a:tabLst>
                      </a:pPr>
                      <a:r>
                        <a:rPr lang="en-US" sz="1600" dirty="0">
                          <a:effectLst/>
                        </a:rPr>
                        <a:t>Born elsewhere in another region:</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endParaRPr lang="en-US" sz="1600" dirty="0">
                        <a:effectLst/>
                        <a:latin typeface="Calibri" panose="020F0502020204030204" pitchFamily="34" charset="0"/>
                      </a:endParaRPr>
                    </a:p>
                  </a:txBody>
                  <a:tcPr marL="68580" marR="68580" marT="0" marB="0" anchor="b"/>
                </a:tc>
                <a:tc>
                  <a:txBody>
                    <a:bodyPr/>
                    <a:lstStyle/>
                    <a:p>
                      <a:endParaRPr lang="en-US" sz="1600">
                        <a:effectLst/>
                        <a:latin typeface="Calibri" panose="020F0502020204030204" pitchFamily="34" charset="0"/>
                      </a:endParaRPr>
                    </a:p>
                  </a:txBody>
                  <a:tcPr marL="68580" marR="68580" marT="0" marB="0" anchor="b"/>
                </a:tc>
                <a:tc>
                  <a:txBody>
                    <a:bodyPr/>
                    <a:lstStyle/>
                    <a:p>
                      <a:endParaRPr lang="en-US" sz="1600">
                        <a:effectLst/>
                        <a:latin typeface="Calibri" panose="020F0502020204030204" pitchFamily="34" charset="0"/>
                      </a:endParaRPr>
                    </a:p>
                  </a:txBody>
                  <a:tcPr marL="68580" marR="68580" marT="0" marB="0" anchor="b"/>
                </a:tc>
                <a:tc>
                  <a:txBody>
                    <a:bodyPr/>
                    <a:lstStyle/>
                    <a:p>
                      <a:endParaRPr lang="en-US" sz="1600">
                        <a:effectLst/>
                        <a:latin typeface="Calibri" panose="020F0502020204030204" pitchFamily="34" charset="0"/>
                      </a:endParaRPr>
                    </a:p>
                  </a:txBody>
                  <a:tcPr marL="68580" marR="68580" marT="0" marB="0" anchor="b"/>
                </a:tc>
                <a:tc>
                  <a:txBody>
                    <a:bodyPr/>
                    <a:lstStyle/>
                    <a:p>
                      <a:endParaRPr lang="en-US" sz="1600" dirty="0">
                        <a:effectLst/>
                        <a:latin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Western</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1,527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15.8</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32.9</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19.4</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19.3</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12.6</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Central</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1,895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13.8</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35.2</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16.1</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17.0</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17.8</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Greater Accra</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4,601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18.1</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35.8</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16.3</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16.8</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13.0</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Volta</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4,639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11.7</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25.6</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15.8</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17.9</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29.0</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Eastern</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a:effectLst/>
                        </a:rPr>
                        <a:t>          -   </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a:effectLst/>
                        </a:rPr>
                        <a:t>          -   </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a:effectLst/>
                        </a:rPr>
                        <a:t>          -   </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   </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Ashanti</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3,043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15.1</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33.3</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17.5</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17.1</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17.1</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Brong Ahafo</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830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15.2</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30.2</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18.8</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18.4</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17.3</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Northern</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735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11.8</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30.6</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18.1</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17.0</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22.4</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Upper East</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612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18.6</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25.5</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16.8</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17.5</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21.6</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Upper West</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164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16.5</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22.0</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14.0</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a:effectLst/>
                        </a:rPr>
                        <a:t>25.6</a:t>
                      </a:r>
                      <a:endParaRPr lang="en-US" sz="160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22.0</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r h="310389">
                <a:tc>
                  <a:txBody>
                    <a:bodyPr/>
                    <a:lstStyle/>
                    <a:p>
                      <a:pPr marL="0" marR="0" algn="just">
                        <a:spcBef>
                          <a:spcPts val="600"/>
                        </a:spcBef>
                        <a:spcAft>
                          <a:spcPts val="0"/>
                        </a:spcAft>
                        <a:tabLst>
                          <a:tab pos="457200" algn="l"/>
                        </a:tabLst>
                      </a:pPr>
                      <a:r>
                        <a:rPr lang="en-US" sz="1600" dirty="0">
                          <a:effectLst/>
                        </a:rPr>
                        <a:t>Outside Ghana</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just">
                        <a:spcBef>
                          <a:spcPts val="600"/>
                        </a:spcBef>
                        <a:spcAft>
                          <a:spcPts val="0"/>
                        </a:spcAft>
                        <a:tabLst>
                          <a:tab pos="457200" algn="l"/>
                        </a:tabLst>
                      </a:pPr>
                      <a:r>
                        <a:rPr lang="en-US" sz="1600" dirty="0">
                          <a:effectLst/>
                        </a:rPr>
                        <a:t>        904 </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12.3</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34.8</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14.0</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16.9</a:t>
                      </a:r>
                      <a:endParaRPr lang="en-US" sz="1600" dirty="0">
                        <a:effectLst/>
                        <a:latin typeface="Times New Roman" panose="02020603050405020304" pitchFamily="18" charset="0"/>
                        <a:ea typeface="Calibri" panose="020F0502020204030204" pitchFamily="34" charset="0"/>
                      </a:endParaRPr>
                    </a:p>
                  </a:txBody>
                  <a:tcPr marL="68580" marR="68580" marT="0" marB="0" anchor="b"/>
                </a:tc>
                <a:tc>
                  <a:txBody>
                    <a:bodyPr/>
                    <a:lstStyle/>
                    <a:p>
                      <a:pPr marL="0" marR="0" algn="r">
                        <a:spcBef>
                          <a:spcPts val="600"/>
                        </a:spcBef>
                        <a:spcAft>
                          <a:spcPts val="0"/>
                        </a:spcAft>
                        <a:tabLst>
                          <a:tab pos="457200" algn="l"/>
                        </a:tabLst>
                      </a:pPr>
                      <a:r>
                        <a:rPr lang="en-US" sz="1600" dirty="0">
                          <a:effectLst/>
                        </a:rPr>
                        <a:t>21.9</a:t>
                      </a:r>
                      <a:endParaRPr lang="en-US" sz="1600" dirty="0">
                        <a:effectLst/>
                        <a:latin typeface="Times New Roman" panose="02020603050405020304" pitchFamily="18" charset="0"/>
                        <a:ea typeface="Calibri" panose="020F0502020204030204" pitchFamily="34" charset="0"/>
                      </a:endParaRPr>
                    </a:p>
                  </a:txBody>
                  <a:tcPr marL="68580" marR="68580" marT="0" marB="0" anchor="b"/>
                </a:tc>
              </a:tr>
            </a:tbl>
          </a:graphicData>
        </a:graphic>
      </p:graphicFrame>
      <p:sp>
        <p:nvSpPr>
          <p:cNvPr id="4" name="Slide Number Placeholder 3"/>
          <p:cNvSpPr>
            <a:spLocks noGrp="1"/>
          </p:cNvSpPr>
          <p:nvPr>
            <p:ph type="sldNum" sz="quarter" idx="12"/>
          </p:nvPr>
        </p:nvSpPr>
        <p:spPr/>
        <p:txBody>
          <a:bodyPr/>
          <a:lstStyle/>
          <a:p>
            <a:fld id="{C5F4D7AD-AA97-47FA-8751-1F6B49723051}" type="slidenum">
              <a:rPr lang="en-US" smtClean="0"/>
              <a:t>10</a:t>
            </a:fld>
            <a:endParaRPr lang="en-US"/>
          </a:p>
        </p:txBody>
      </p:sp>
    </p:spTree>
    <p:extLst>
      <p:ext uri="{BB962C8B-B14F-4D97-AF65-F5344CB8AC3E}">
        <p14:creationId xmlns:p14="http://schemas.microsoft.com/office/powerpoint/2010/main" val="10744808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18210"/>
            <a:ext cx="10018713" cy="644236"/>
          </a:xfrm>
        </p:spPr>
        <p:txBody>
          <a:bodyPr>
            <a:normAutofit fontScale="90000"/>
          </a:bodyPr>
          <a:lstStyle/>
          <a:p>
            <a:r>
              <a:rPr lang="en-US" altLang="en-US" b="1" dirty="0"/>
              <a:t>Interpreting Tables </a:t>
            </a:r>
            <a:r>
              <a:rPr lang="en-US" altLang="en-US" b="1" dirty="0" smtClean="0"/>
              <a:t>(5/6): </a:t>
            </a:r>
            <a:r>
              <a:rPr lang="en-US" altLang="en-US" b="1" dirty="0"/>
              <a:t>Row Totals</a:t>
            </a:r>
            <a:endParaRPr lang="en-US" b="1"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347621119"/>
              </p:ext>
            </p:extLst>
          </p:nvPr>
        </p:nvGraphicFramePr>
        <p:xfrm>
          <a:off x="1484311" y="862446"/>
          <a:ext cx="9789822" cy="5556522"/>
        </p:xfrm>
        <a:graphic>
          <a:graphicData uri="http://schemas.openxmlformats.org/drawingml/2006/table">
            <a:tbl>
              <a:tblPr firstRow="1" bandRow="1">
                <a:tableStyleId>{5C22544A-7EE6-4342-B048-85BDC9FD1C3A}</a:tableStyleId>
              </a:tblPr>
              <a:tblGrid>
                <a:gridCol w="1264417"/>
                <a:gridCol w="1264417"/>
                <a:gridCol w="1264417"/>
                <a:gridCol w="1264417"/>
                <a:gridCol w="1264417"/>
                <a:gridCol w="1264417"/>
                <a:gridCol w="1122669"/>
                <a:gridCol w="1080651"/>
              </a:tblGrid>
              <a:tr h="370840">
                <a:tc gridSpan="8">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dirty="0" smtClean="0">
                          <a:effectLst/>
                        </a:rPr>
                        <a:t>Example: Marital Status by </a:t>
                      </a:r>
                      <a:r>
                        <a:rPr lang="en-US" sz="1800" u="none" strike="noStrike" dirty="0" smtClean="0">
                          <a:effectLst/>
                        </a:rPr>
                        <a:t>Region – 12years</a:t>
                      </a:r>
                      <a:r>
                        <a:rPr lang="en-US" sz="1800" u="none" strike="noStrike" baseline="0" dirty="0" smtClean="0">
                          <a:effectLst/>
                        </a:rPr>
                        <a:t> and older</a:t>
                      </a:r>
                      <a:endParaRPr lang="en-US" sz="1800" b="0" i="0" u="none" strike="noStrike" dirty="0" smtClean="0">
                        <a:solidFill>
                          <a:srgbClr val="000000"/>
                        </a:solidFill>
                        <a:effectLst/>
                        <a:latin typeface="Times New Roman" panose="02020603050405020304" pitchFamily="18" charset="0"/>
                      </a:endParaRPr>
                    </a:p>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70840">
                <a:tc rowSpan="2">
                  <a:txBody>
                    <a:bodyPr/>
                    <a:lstStyle/>
                    <a:p>
                      <a:r>
                        <a:rPr lang="en-US" dirty="0" smtClean="0"/>
                        <a:t>Region</a:t>
                      </a:r>
                      <a:endParaRPr lang="en-US" dirty="0"/>
                    </a:p>
                  </a:txBody>
                  <a:tcPr/>
                </a:tc>
                <a:tc gridSpan="6">
                  <a:txBody>
                    <a:bodyPr/>
                    <a:lstStyle/>
                    <a:p>
                      <a:pPr algn="ctr"/>
                      <a:r>
                        <a:rPr lang="en-US" dirty="0" smtClean="0"/>
                        <a:t>Marital Status</a:t>
                      </a: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rowSpan="2">
                  <a:txBody>
                    <a:bodyPr/>
                    <a:lstStyle/>
                    <a:p>
                      <a:r>
                        <a:rPr lang="en-US" dirty="0" smtClean="0"/>
                        <a:t>Number</a:t>
                      </a:r>
                      <a:endParaRPr lang="en-US" dirty="0"/>
                    </a:p>
                  </a:txBody>
                  <a:tcPr/>
                </a:tc>
              </a:tr>
              <a:tr h="370840">
                <a:tc vMerge="1">
                  <a:txBody>
                    <a:bodyPr/>
                    <a:lstStyle/>
                    <a:p>
                      <a:endParaRPr lang="en-US" dirty="0"/>
                    </a:p>
                  </a:txBody>
                  <a:tcPr/>
                </a:tc>
                <a:tc>
                  <a:txBody>
                    <a:bodyPr/>
                    <a:lstStyle/>
                    <a:p>
                      <a:pPr algn="ctr" fontAlgn="b"/>
                      <a:r>
                        <a:rPr lang="en-US" sz="1500" u="none" strike="noStrike" dirty="0">
                          <a:effectLst/>
                        </a:rPr>
                        <a:t>Married</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ctr" fontAlgn="b"/>
                      <a:r>
                        <a:rPr lang="en-US" sz="1500" u="none" strike="noStrike" dirty="0" smtClean="0">
                          <a:effectLst/>
                        </a:rPr>
                        <a:t>Consensual union</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ctr" fontAlgn="b"/>
                      <a:r>
                        <a:rPr lang="en-US" sz="1500" u="none" strike="noStrike" dirty="0">
                          <a:effectLst/>
                        </a:rPr>
                        <a:t>Separated</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ctr" fontAlgn="b"/>
                      <a:r>
                        <a:rPr lang="en-US" sz="1500" u="none" strike="noStrike" dirty="0">
                          <a:effectLst/>
                        </a:rPr>
                        <a:t>Divorced</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ctr" fontAlgn="b"/>
                      <a:r>
                        <a:rPr lang="en-US" sz="1500" u="none" strike="noStrike" dirty="0">
                          <a:effectLst/>
                        </a:rPr>
                        <a:t>Widowed</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ctr" fontAlgn="b"/>
                      <a:r>
                        <a:rPr lang="en-US" sz="1500" u="none" strike="noStrike" dirty="0">
                          <a:effectLst/>
                        </a:rPr>
                        <a:t>Never married</a:t>
                      </a:r>
                      <a:endParaRPr lang="en-US" sz="1500" b="0" i="0" u="none" strike="noStrike" dirty="0">
                        <a:solidFill>
                          <a:srgbClr val="000000"/>
                        </a:solidFill>
                        <a:effectLst/>
                        <a:latin typeface="Times New Roman" panose="02020603050405020304" pitchFamily="18" charset="0"/>
                      </a:endParaRPr>
                    </a:p>
                  </a:txBody>
                  <a:tcPr marL="9161" marR="9161" marT="9162" marB="0" anchor="b"/>
                </a:tc>
                <a:tc vMerge="1">
                  <a:txBody>
                    <a:bodyPr/>
                    <a:lstStyle/>
                    <a:p>
                      <a:endParaRPr lang="en-US" dirty="0"/>
                    </a:p>
                  </a:txBody>
                  <a:tcPr/>
                </a:tc>
              </a:tr>
              <a:tr h="370840">
                <a:tc>
                  <a:txBody>
                    <a:bodyPr/>
                    <a:lstStyle/>
                    <a:p>
                      <a:pPr algn="l" fontAlgn="b"/>
                      <a:r>
                        <a:rPr lang="en-US" sz="1500" u="none" strike="noStrike" dirty="0">
                          <a:effectLst/>
                        </a:rPr>
                        <a:t>Ghana</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39.4</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7.1</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3.4</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42.3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a:effectLst/>
                        </a:rPr>
                        <a:t>  18,056,829 </a:t>
                      </a:r>
                      <a:endParaRPr lang="en-US" sz="1500" b="0" i="0" u="none" strike="noStrike">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Western</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38.6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8.1</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3.0</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3.1</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4.3</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42.8</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1,620,170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Central</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38.9</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7.2</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2.2</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41.0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1,602,554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Greater Accra</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36.2</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7.1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2.9</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3.5</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dirty="0">
                          <a:effectLst/>
                        </a:rPr>
                        <a:t>4.7</a:t>
                      </a:r>
                      <a:endParaRPr lang="en-US" sz="1500" b="0" i="0" u="none" strike="noStrike" dirty="0">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45.7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3,152,917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Volta</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41.5</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6.0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6.8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40.6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1,517,618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Eastern</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35.1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11.1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5.4</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6.7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40.3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1,921,803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Ashanti</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36.4</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8.3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2.6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5.9</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42.8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3,594,938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Brong Ahafo</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36.2</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7.8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1.5</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5.1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45.6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1,760,579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Northern</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53.5</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0.6</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36.3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1,638,466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a:effectLst/>
                        </a:rPr>
                        <a:t>Upper East</a:t>
                      </a:r>
                      <a:endParaRPr lang="en-US" sz="1500" b="0" i="0" u="none" strike="noStrike">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49.4</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1.1</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1.0</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7.5</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39.2</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732,598 </a:t>
                      </a:r>
                      <a:endParaRPr lang="en-US" sz="1500" b="0" i="0" u="none" strike="noStrike" dirty="0">
                        <a:solidFill>
                          <a:srgbClr val="000000"/>
                        </a:solidFill>
                        <a:effectLst/>
                        <a:latin typeface="Arial" panose="020B0604020202020204" pitchFamily="34" charset="0"/>
                      </a:endParaRPr>
                    </a:p>
                  </a:txBody>
                  <a:tcPr marL="9161" marR="9161" marT="9162" marB="0" anchor="ctr"/>
                </a:tc>
              </a:tr>
              <a:tr h="370840">
                <a:tc>
                  <a:txBody>
                    <a:bodyPr/>
                    <a:lstStyle/>
                    <a:p>
                      <a:pPr algn="l" fontAlgn="t"/>
                      <a:r>
                        <a:rPr lang="en-US" sz="1500" u="none" strike="noStrike" dirty="0">
                          <a:effectLst/>
                        </a:rPr>
                        <a:t>Upper West</a:t>
                      </a:r>
                      <a:endParaRPr lang="en-US" sz="1500" b="0" i="0" u="none" strike="noStrike" dirty="0">
                        <a:solidFill>
                          <a:srgbClr val="000000"/>
                        </a:solidFill>
                        <a:effectLst/>
                        <a:latin typeface="Times New Roman" panose="02020603050405020304" pitchFamily="18" charset="0"/>
                      </a:endParaRPr>
                    </a:p>
                  </a:txBody>
                  <a:tcPr marL="9161" marR="9161" marT="9162" marB="0"/>
                </a:tc>
                <a:tc>
                  <a:txBody>
                    <a:bodyPr/>
                    <a:lstStyle/>
                    <a:p>
                      <a:pPr algn="r" fontAlgn="b"/>
                      <a:r>
                        <a:rPr lang="en-US" sz="1500" u="none" strike="noStrike">
                          <a:effectLst/>
                        </a:rPr>
                        <a:t>45.7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0.9</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0.8</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0.7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7.3</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b"/>
                      <a:r>
                        <a:rPr lang="en-US" sz="1500" u="none" strike="noStrike">
                          <a:effectLst/>
                        </a:rPr>
                        <a:t>44.7</a:t>
                      </a:r>
                      <a:endParaRPr lang="en-US" sz="1500" b="0" i="0" u="none" strike="noStrike">
                        <a:solidFill>
                          <a:srgbClr val="000000"/>
                        </a:solidFill>
                        <a:effectLst/>
                        <a:latin typeface="Times New Roman" panose="02020603050405020304" pitchFamily="18" charset="0"/>
                      </a:endParaRPr>
                    </a:p>
                  </a:txBody>
                  <a:tcPr marL="9161" marR="9161" marT="9162" marB="0" anchor="b"/>
                </a:tc>
                <a:tc>
                  <a:txBody>
                    <a:bodyPr/>
                    <a:lstStyle/>
                    <a:p>
                      <a:pPr algn="r" fontAlgn="ctr"/>
                      <a:r>
                        <a:rPr lang="en-US" sz="1500" u="none" strike="noStrike" dirty="0">
                          <a:effectLst/>
                        </a:rPr>
                        <a:t>       515,186 </a:t>
                      </a:r>
                      <a:endParaRPr lang="en-US" sz="1500" b="0" i="0" u="none" strike="noStrike" dirty="0">
                        <a:solidFill>
                          <a:srgbClr val="000000"/>
                        </a:solidFill>
                        <a:effectLst/>
                        <a:latin typeface="Arial" panose="020B0604020202020204" pitchFamily="34" charset="0"/>
                      </a:endParaRPr>
                    </a:p>
                  </a:txBody>
                  <a:tcPr marL="9161" marR="9161" marT="9162" marB="0" anchor="ctr"/>
                </a:tc>
              </a:tr>
            </a:tbl>
          </a:graphicData>
        </a:graphic>
      </p:graphicFrame>
      <p:sp>
        <p:nvSpPr>
          <p:cNvPr id="4" name="Slide Number Placeholder 3"/>
          <p:cNvSpPr>
            <a:spLocks noGrp="1"/>
          </p:cNvSpPr>
          <p:nvPr>
            <p:ph type="sldNum" sz="quarter" idx="12"/>
          </p:nvPr>
        </p:nvSpPr>
        <p:spPr/>
        <p:txBody>
          <a:bodyPr/>
          <a:lstStyle/>
          <a:p>
            <a:fld id="{C5F4D7AD-AA97-47FA-8751-1F6B49723051}" type="slidenum">
              <a:rPr lang="en-US" smtClean="0"/>
              <a:t>11</a:t>
            </a:fld>
            <a:endParaRPr lang="en-US" dirty="0"/>
          </a:p>
        </p:txBody>
      </p:sp>
    </p:spTree>
    <p:extLst>
      <p:ext uri="{BB962C8B-B14F-4D97-AF65-F5344CB8AC3E}">
        <p14:creationId xmlns:p14="http://schemas.microsoft.com/office/powerpoint/2010/main" val="5297437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944562"/>
          </a:xfrm>
        </p:spPr>
        <p:txBody>
          <a:bodyPr>
            <a:noAutofit/>
          </a:bodyPr>
          <a:lstStyle/>
          <a:p>
            <a:r>
              <a:rPr lang="en-US" altLang="en-US" sz="2400" b="1" dirty="0"/>
              <a:t>Interpreting Tables </a:t>
            </a:r>
            <a:r>
              <a:rPr lang="en-US" altLang="en-US" sz="2400" b="1" dirty="0" smtClean="0"/>
              <a:t>(6/6)- Column totals</a:t>
            </a:r>
            <a:br>
              <a:rPr lang="en-US" altLang="en-US" sz="2400" b="1" dirty="0" smtClean="0"/>
            </a:br>
            <a:r>
              <a:rPr lang="en-US" sz="2400" b="1" dirty="0" smtClean="0"/>
              <a:t>Table </a:t>
            </a:r>
            <a:r>
              <a:rPr lang="en-US" sz="2400" b="1" dirty="0"/>
              <a:t>3: </a:t>
            </a:r>
            <a:r>
              <a:rPr lang="en-US" sz="2400" b="1" dirty="0"/>
              <a:t>Distribution of households by </a:t>
            </a:r>
            <a:r>
              <a:rPr lang="en-US" sz="2400" b="1" dirty="0"/>
              <a:t>presence of parent</a:t>
            </a:r>
            <a:endParaRPr lang="en-GB" sz="2400" dirty="0"/>
          </a:p>
        </p:txBody>
      </p:sp>
      <p:graphicFrame>
        <p:nvGraphicFramePr>
          <p:cNvPr id="4" name="Content Placeholder 3"/>
          <p:cNvGraphicFramePr>
            <a:graphicFrameLocks noGrp="1"/>
          </p:cNvGraphicFramePr>
          <p:nvPr>
            <p:ph idx="1"/>
            <p:extLst/>
          </p:nvPr>
        </p:nvGraphicFramePr>
        <p:xfrm>
          <a:off x="1981200" y="1219202"/>
          <a:ext cx="8610602" cy="5410199"/>
        </p:xfrm>
        <a:graphic>
          <a:graphicData uri="http://schemas.openxmlformats.org/drawingml/2006/table">
            <a:tbl>
              <a:tblPr firstRow="1" bandRow="1">
                <a:tableStyleId>{5C22544A-7EE6-4342-B048-85BDC9FD1C3A}</a:tableStyleId>
              </a:tblPr>
              <a:tblGrid>
                <a:gridCol w="1230086"/>
                <a:gridCol w="1230086"/>
                <a:gridCol w="1230086"/>
                <a:gridCol w="1230086"/>
                <a:gridCol w="1230086"/>
                <a:gridCol w="1230086"/>
                <a:gridCol w="1230086"/>
              </a:tblGrid>
              <a:tr h="615907">
                <a:tc rowSpan="2">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 </a:t>
                      </a:r>
                    </a:p>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Presence of parent</a:t>
                      </a:r>
                    </a:p>
                  </a:txBody>
                  <a:tcPr marL="9525" marR="9525" marT="9525" marB="0" anchor="b"/>
                </a:tc>
                <a:tc gridSpan="5">
                  <a:txBody>
                    <a:bodyPr/>
                    <a:lstStyle/>
                    <a:p>
                      <a:pPr algn="ct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Locality</a:t>
                      </a:r>
                    </a:p>
                  </a:txBody>
                  <a:tcPr marL="9525" marR="9525" marT="9525" marB="0" anchor="b"/>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rowSpan="2">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 </a:t>
                      </a:r>
                    </a:p>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tc>
              </a:tr>
              <a:tr h="1136005">
                <a:tc vMerge="1">
                  <a:txBody>
                    <a:bodyPr/>
                    <a:lstStyle/>
                    <a:p>
                      <a:pPr algn="l" fontAlgn="b"/>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Accra (GAMA)</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Other urban</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Rural Coastal</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Rural Forest</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Rural Savannah</a:t>
                      </a:r>
                    </a:p>
                  </a:txBody>
                  <a:tcPr marL="9525" marR="9525" marT="9525" marB="0" anchor="b"/>
                </a:tc>
                <a:tc vMerge="1">
                  <a:txBody>
                    <a:bodyPr/>
                    <a:lstStyle/>
                    <a:p>
                      <a:pPr algn="r" fontAlgn="b"/>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r>
              <a:tr h="760595">
                <a:tc>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No parent</a:t>
                      </a:r>
                    </a:p>
                  </a:txBody>
                  <a:tcPr marL="9525" marR="9525" marT="9525" marB="0" anchor="b"/>
                </a:tc>
                <a:tc>
                  <a:txBody>
                    <a:bodyPr/>
                    <a:lstStyle/>
                    <a:p>
                      <a:pPr algn="r" fontAlgn="b"/>
                      <a:r>
                        <a:rPr lang="en-GB" sz="2400" b="0" i="0" u="none" strike="noStrike" dirty="0" smtClean="0">
                          <a:solidFill>
                            <a:srgbClr val="000000"/>
                          </a:solidFill>
                          <a:effectLst/>
                          <a:latin typeface="Times New Roman" panose="02020603050405020304" pitchFamily="18" charset="0"/>
                          <a:cs typeface="Times New Roman" panose="02020603050405020304" pitchFamily="18" charset="0"/>
                        </a:rPr>
                        <a:t>39.5</a:t>
                      </a:r>
                      <a:endParaRPr lang="en-GB"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35.2</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36.7</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31.0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17.8</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32.7</a:t>
                      </a:r>
                    </a:p>
                  </a:txBody>
                  <a:tcPr marL="9525" marR="9525" marT="9525" marB="0" anchor="b"/>
                </a:tc>
              </a:tr>
              <a:tr h="760595">
                <a:tc>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Only father</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3.2</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2.6</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2.7</a:t>
                      </a:r>
                    </a:p>
                  </a:txBody>
                  <a:tcPr marL="9525" marR="9525" marT="9525" marB="0" anchor="b"/>
                </a:tc>
              </a:tr>
              <a:tr h="760595">
                <a:tc>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Only mother</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18.1</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22.9</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22.6</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17.7</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12.7</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19.4</a:t>
                      </a:r>
                    </a:p>
                  </a:txBody>
                  <a:tcPr marL="9525" marR="9525" marT="9525" marB="0" anchor="b"/>
                </a:tc>
              </a:tr>
              <a:tr h="760595">
                <a:tc>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Both parents</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39.2</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39.3</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38.6</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48.2</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67.4</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45.2</a:t>
                      </a:r>
                    </a:p>
                  </a:txBody>
                  <a:tcPr marL="9525" marR="9525" marT="9525" marB="0" anchor="b"/>
                </a:tc>
              </a:tr>
              <a:tr h="615907">
                <a:tc>
                  <a:txBody>
                    <a:bodyPr/>
                    <a:lstStyle/>
                    <a:p>
                      <a:pPr algn="l"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c>
                  <a:txBody>
                    <a:bodyPr/>
                    <a:lstStyle/>
                    <a:p>
                      <a:pPr algn="r" fontAlgn="b"/>
                      <a:r>
                        <a:rPr lang="en-GB" sz="2400" b="0" i="0" u="none" strike="noStrike" dirty="0">
                          <a:solidFill>
                            <a:srgbClr val="000000"/>
                          </a:solidFill>
                          <a:effectLst/>
                          <a:latin typeface="Times New Roman" panose="02020603050405020304" pitchFamily="18" charset="0"/>
                          <a:cs typeface="Times New Roman" panose="02020603050405020304" pitchFamily="18" charset="0"/>
                        </a:rPr>
                        <a:t>100.0</a:t>
                      </a:r>
                    </a:p>
                  </a:txBody>
                  <a:tcPr marL="9525" marR="9525" marT="9525" marB="0" anchor="b"/>
                </a:tc>
              </a:tr>
            </a:tbl>
          </a:graphicData>
        </a:graphic>
      </p:graphicFrame>
      <p:sp>
        <p:nvSpPr>
          <p:cNvPr id="5" name="Oval 4"/>
          <p:cNvSpPr/>
          <p:nvPr/>
        </p:nvSpPr>
        <p:spPr>
          <a:xfrm>
            <a:off x="9982200" y="3352800"/>
            <a:ext cx="685800" cy="381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5"/>
          <p:cNvSpPr/>
          <p:nvPr/>
        </p:nvSpPr>
        <p:spPr>
          <a:xfrm>
            <a:off x="9982200" y="5562600"/>
            <a:ext cx="685800" cy="457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p:cNvSpPr/>
          <p:nvPr/>
        </p:nvSpPr>
        <p:spPr>
          <a:xfrm>
            <a:off x="3810000" y="3352800"/>
            <a:ext cx="685800" cy="381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p:cNvSpPr/>
          <p:nvPr/>
        </p:nvSpPr>
        <p:spPr>
          <a:xfrm>
            <a:off x="8686800" y="3352800"/>
            <a:ext cx="762000" cy="381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8610600" y="5562600"/>
            <a:ext cx="838200" cy="457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Slide Number Placeholder 13"/>
          <p:cNvSpPr>
            <a:spLocks noGrp="1"/>
          </p:cNvSpPr>
          <p:nvPr>
            <p:ph type="sldNum" sz="quarter" idx="12"/>
          </p:nvPr>
        </p:nvSpPr>
        <p:spPr/>
        <p:txBody>
          <a:bodyPr/>
          <a:lstStyle/>
          <a:p>
            <a:fld id="{B6F15528-21DE-4FAA-801E-634DDDAF4B2B}" type="slidenum">
              <a:rPr lang="en-US" smtClean="0"/>
              <a:pPr/>
              <a:t>12</a:t>
            </a:fld>
            <a:endParaRPr lang="en-US" dirty="0"/>
          </a:p>
        </p:txBody>
      </p:sp>
    </p:spTree>
    <p:extLst>
      <p:ext uri="{BB962C8B-B14F-4D97-AF65-F5344CB8AC3E}">
        <p14:creationId xmlns:p14="http://schemas.microsoft.com/office/powerpoint/2010/main" val="1078914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Interpreting </a:t>
            </a:r>
            <a:r>
              <a:rPr lang="en-US" altLang="en-US" b="1" dirty="0" smtClean="0"/>
              <a:t>Graphs/Charts (1/4)</a:t>
            </a:r>
            <a:endParaRPr lang="en-US" b="1" dirty="0"/>
          </a:p>
        </p:txBody>
      </p:sp>
      <p:sp>
        <p:nvSpPr>
          <p:cNvPr id="3" name="Content Placeholder 2"/>
          <p:cNvSpPr>
            <a:spLocks noGrp="1"/>
          </p:cNvSpPr>
          <p:nvPr>
            <p:ph idx="1"/>
          </p:nvPr>
        </p:nvSpPr>
        <p:spPr/>
        <p:txBody>
          <a:bodyPr/>
          <a:lstStyle/>
          <a:p>
            <a:pPr algn="just">
              <a:buFont typeface="Wingdings" panose="05000000000000000000" pitchFamily="2" charset="2"/>
              <a:buChar char="Ø"/>
            </a:pPr>
            <a:r>
              <a:rPr lang="en-US" altLang="en-US" dirty="0"/>
              <a:t>Graphs are often seen in all forms of media, printed and electronic. </a:t>
            </a:r>
          </a:p>
          <a:p>
            <a:pPr marL="0" indent="0" algn="just">
              <a:buNone/>
            </a:pPr>
            <a:endParaRPr lang="en-US" altLang="en-US" dirty="0"/>
          </a:p>
          <a:p>
            <a:pPr algn="just">
              <a:buFont typeface="Wingdings" panose="05000000000000000000" pitchFamily="2" charset="2"/>
              <a:buChar char="Ø"/>
            </a:pPr>
            <a:r>
              <a:rPr lang="en-US" altLang="en-US" dirty="0"/>
              <a:t>We need to know the appropriate use of graphs for specific purposes such as showing trends or proportions, for discrete and continuous data and to have some knowledge of what the shape of a graph can convey</a:t>
            </a:r>
          </a:p>
        </p:txBody>
      </p:sp>
      <p:sp>
        <p:nvSpPr>
          <p:cNvPr id="4" name="Slide Number Placeholder 3"/>
          <p:cNvSpPr>
            <a:spLocks noGrp="1"/>
          </p:cNvSpPr>
          <p:nvPr>
            <p:ph type="sldNum" sz="quarter" idx="12"/>
          </p:nvPr>
        </p:nvSpPr>
        <p:spPr/>
        <p:txBody>
          <a:bodyPr/>
          <a:lstStyle/>
          <a:p>
            <a:fld id="{C5F4D7AD-AA97-47FA-8751-1F6B49723051}" type="slidenum">
              <a:rPr lang="en-US" smtClean="0"/>
              <a:t>13</a:t>
            </a:fld>
            <a:endParaRPr lang="en-US"/>
          </a:p>
        </p:txBody>
      </p:sp>
    </p:spTree>
    <p:extLst>
      <p:ext uri="{BB962C8B-B14F-4D97-AF65-F5344CB8AC3E}">
        <p14:creationId xmlns:p14="http://schemas.microsoft.com/office/powerpoint/2010/main" val="31294487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11667"/>
            <a:ext cx="10018713" cy="1052690"/>
          </a:xfrm>
        </p:spPr>
        <p:txBody>
          <a:bodyPr/>
          <a:lstStyle/>
          <a:p>
            <a:r>
              <a:rPr lang="en-US" altLang="en-US" b="1" dirty="0"/>
              <a:t>Interpreting Graphs/Charts </a:t>
            </a:r>
            <a:r>
              <a:rPr lang="en-US" altLang="en-US" b="1" dirty="0" smtClean="0"/>
              <a:t>(2/4)</a:t>
            </a:r>
            <a:endParaRPr lang="en-US" b="1" dirty="0"/>
          </a:p>
        </p:txBody>
      </p:sp>
      <p:sp>
        <p:nvSpPr>
          <p:cNvPr id="3" name="Content Placeholder 2"/>
          <p:cNvSpPr>
            <a:spLocks noGrp="1"/>
          </p:cNvSpPr>
          <p:nvPr>
            <p:ph idx="1"/>
          </p:nvPr>
        </p:nvSpPr>
        <p:spPr>
          <a:xfrm>
            <a:off x="1484309" y="1571977"/>
            <a:ext cx="10018713" cy="4660279"/>
          </a:xfrm>
        </p:spPr>
        <p:txBody>
          <a:bodyPr>
            <a:normAutofit fontScale="85000" lnSpcReduction="10000"/>
          </a:bodyPr>
          <a:lstStyle/>
          <a:p>
            <a:pPr algn="just">
              <a:buFont typeface="Wingdings" panose="05000000000000000000" pitchFamily="2" charset="2"/>
              <a:buChar char="Ø"/>
            </a:pPr>
            <a:endParaRPr lang="en-US" altLang="en-US" sz="4000" dirty="0" smtClean="0"/>
          </a:p>
          <a:p>
            <a:pPr algn="just">
              <a:buFont typeface="Wingdings" panose="05000000000000000000" pitchFamily="2" charset="2"/>
              <a:buChar char="Ø"/>
            </a:pPr>
            <a:r>
              <a:rPr lang="en-US" altLang="en-US" sz="4000" dirty="0" smtClean="0"/>
              <a:t>information </a:t>
            </a:r>
            <a:r>
              <a:rPr lang="en-US" altLang="en-US" sz="4000" dirty="0"/>
              <a:t>within large data </a:t>
            </a:r>
            <a:r>
              <a:rPr lang="en-US" altLang="en-US" sz="3900" dirty="0"/>
              <a:t>Charts are</a:t>
            </a:r>
            <a:r>
              <a:rPr lang="en-US" altLang="en-US" sz="4400" dirty="0" smtClean="0"/>
              <a:t>:</a:t>
            </a:r>
          </a:p>
          <a:p>
            <a:pPr algn="just">
              <a:buFont typeface="Wingdings" panose="05000000000000000000" pitchFamily="2" charset="2"/>
              <a:buChar char="Ø"/>
            </a:pPr>
            <a:endParaRPr lang="en-US" altLang="en-US" sz="4400" dirty="0"/>
          </a:p>
          <a:p>
            <a:pPr lvl="2" algn="just">
              <a:buFont typeface="Wingdings" panose="05000000000000000000" pitchFamily="2" charset="2"/>
              <a:buChar char="Ø"/>
            </a:pPr>
            <a:r>
              <a:rPr lang="en-US" altLang="en-US" sz="3800" dirty="0"/>
              <a:t>easy to understand than tables</a:t>
            </a:r>
            <a:r>
              <a:rPr lang="en-US" altLang="en-US" sz="3800" dirty="0" smtClean="0"/>
              <a:t>,</a:t>
            </a:r>
          </a:p>
          <a:p>
            <a:pPr marL="914400" lvl="2" indent="0" algn="just">
              <a:buNone/>
            </a:pPr>
            <a:endParaRPr lang="en-US" altLang="en-US" sz="3800" dirty="0" smtClean="0"/>
          </a:p>
          <a:p>
            <a:pPr lvl="2">
              <a:buFont typeface="Wingdings" panose="05000000000000000000" pitchFamily="2" charset="2"/>
              <a:buChar char="Ø"/>
            </a:pPr>
            <a:r>
              <a:rPr lang="en-US" altLang="en-US" sz="3800" dirty="0" smtClean="0"/>
              <a:t>often </a:t>
            </a:r>
            <a:r>
              <a:rPr lang="en-US" altLang="en-US" sz="3800" dirty="0"/>
              <a:t>more effective for highlighting </a:t>
            </a:r>
            <a:r>
              <a:rPr lang="en-US" altLang="en-US" sz="3800" dirty="0" smtClean="0"/>
              <a:t>	important </a:t>
            </a:r>
            <a:r>
              <a:rPr lang="en-US" altLang="en-US" sz="3800" dirty="0"/>
              <a:t>sets for readers who are less apt </a:t>
            </a:r>
            <a:r>
              <a:rPr lang="en-US" altLang="en-US" sz="3800" dirty="0" smtClean="0"/>
              <a:t>	with </a:t>
            </a:r>
            <a:r>
              <a:rPr lang="en-US" altLang="en-US" sz="3800" dirty="0"/>
              <a:t>numbers. </a:t>
            </a:r>
            <a:endParaRPr lang="en-US" altLang="en-US" sz="3800" dirty="0" smtClean="0"/>
          </a:p>
          <a:p>
            <a:pPr lvl="2">
              <a:buFont typeface="Wingdings" panose="05000000000000000000" pitchFamily="2" charset="2"/>
              <a:buChar char="Ø"/>
            </a:pPr>
            <a:endParaRPr lang="en-US" altLang="en-US" sz="3800" dirty="0" smtClean="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14</a:t>
            </a:fld>
            <a:endParaRPr lang="en-US"/>
          </a:p>
        </p:txBody>
      </p:sp>
    </p:spTree>
    <p:extLst>
      <p:ext uri="{BB962C8B-B14F-4D97-AF65-F5344CB8AC3E}">
        <p14:creationId xmlns:p14="http://schemas.microsoft.com/office/powerpoint/2010/main" val="317516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0379"/>
            <a:ext cx="10018713" cy="996244"/>
          </a:xfrm>
        </p:spPr>
        <p:txBody>
          <a:bodyPr/>
          <a:lstStyle/>
          <a:p>
            <a:r>
              <a:rPr lang="en-US" altLang="en-US" b="1" dirty="0"/>
              <a:t>Interpreting Graphs/Charts </a:t>
            </a:r>
            <a:r>
              <a:rPr lang="en-US" altLang="en-US" b="1" dirty="0" smtClean="0"/>
              <a:t>(3/4)</a:t>
            </a:r>
            <a:endParaRPr lang="en-US" b="1" dirty="0"/>
          </a:p>
        </p:txBody>
      </p:sp>
      <p:sp>
        <p:nvSpPr>
          <p:cNvPr id="3" name="Content Placeholder 2"/>
          <p:cNvSpPr>
            <a:spLocks noGrp="1"/>
          </p:cNvSpPr>
          <p:nvPr>
            <p:ph idx="1"/>
          </p:nvPr>
        </p:nvSpPr>
        <p:spPr>
          <a:xfrm>
            <a:off x="1484310" y="1526821"/>
            <a:ext cx="10018713" cy="3124201"/>
          </a:xfrm>
        </p:spPr>
        <p:txBody>
          <a:bodyPr>
            <a:normAutofit fontScale="70000" lnSpcReduction="20000"/>
          </a:bodyPr>
          <a:lstStyle/>
          <a:p>
            <a:pPr algn="just">
              <a:buFont typeface="Wingdings" panose="05000000000000000000" pitchFamily="2" charset="2"/>
              <a:buChar char="Ø"/>
            </a:pPr>
            <a:r>
              <a:rPr lang="en-US" altLang="en-US" sz="4400" dirty="0"/>
              <a:t>Charts are especially useful for</a:t>
            </a:r>
            <a:r>
              <a:rPr lang="en-US" altLang="en-US" sz="4400" dirty="0" smtClean="0"/>
              <a:t>:</a:t>
            </a:r>
          </a:p>
          <a:p>
            <a:pPr algn="just">
              <a:buFont typeface="Wingdings" panose="05000000000000000000" pitchFamily="2" charset="2"/>
              <a:buChar char="Ø"/>
            </a:pPr>
            <a:endParaRPr lang="en-US" altLang="en-US" sz="4400" dirty="0"/>
          </a:p>
          <a:p>
            <a:pPr lvl="1" algn="just">
              <a:buFont typeface="Wingdings" panose="05000000000000000000" pitchFamily="2" charset="2"/>
              <a:buChar char="Ø"/>
            </a:pPr>
            <a:r>
              <a:rPr lang="en-US" altLang="en-US" sz="4000" dirty="0"/>
              <a:t>showing patterns and comparing trends, </a:t>
            </a:r>
            <a:endParaRPr lang="en-US" altLang="en-US" sz="4000" dirty="0" smtClean="0"/>
          </a:p>
          <a:p>
            <a:pPr marL="457200" lvl="1" indent="0" algn="just">
              <a:buNone/>
            </a:pPr>
            <a:endParaRPr lang="en-US" altLang="en-US" sz="4000" dirty="0"/>
          </a:p>
          <a:p>
            <a:pPr lvl="1" algn="just">
              <a:buFont typeface="Wingdings" panose="05000000000000000000" pitchFamily="2" charset="2"/>
              <a:buChar char="Ø"/>
            </a:pPr>
            <a:r>
              <a:rPr lang="en-US" altLang="en-US" sz="4000" dirty="0"/>
              <a:t>are more visual and attractive than tables, they can help in presentations.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15</a:t>
            </a:fld>
            <a:endParaRPr lang="en-US"/>
          </a:p>
        </p:txBody>
      </p:sp>
    </p:spTree>
    <p:extLst>
      <p:ext uri="{BB962C8B-B14F-4D97-AF65-F5344CB8AC3E}">
        <p14:creationId xmlns:p14="http://schemas.microsoft.com/office/powerpoint/2010/main" val="29695597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Interpreting Graphs/Charts </a:t>
            </a:r>
            <a:r>
              <a:rPr lang="en-US" altLang="en-US" b="1" dirty="0" smtClean="0"/>
              <a:t>(4/4)</a:t>
            </a:r>
            <a:endParaRPr lang="en-US" b="1" dirty="0"/>
          </a:p>
        </p:txBody>
      </p:sp>
      <p:sp>
        <p:nvSpPr>
          <p:cNvPr id="3" name="Content Placeholder 2"/>
          <p:cNvSpPr>
            <a:spLocks noGrp="1"/>
          </p:cNvSpPr>
          <p:nvPr>
            <p:ph idx="1"/>
          </p:nvPr>
        </p:nvSpPr>
        <p:spPr/>
        <p:txBody>
          <a:bodyPr/>
          <a:lstStyle/>
          <a:p>
            <a:pPr algn="just">
              <a:buFont typeface="Wingdings" panose="05000000000000000000" pitchFamily="2" charset="2"/>
              <a:buChar char="Ø"/>
              <a:defRPr/>
            </a:pPr>
            <a:r>
              <a:rPr lang="en-US" altLang="en-US" dirty="0"/>
              <a:t>On the other hand, charts are not suitable for communicating more detailed and precise data, and can be time-consuming and expensive to design or construct.</a:t>
            </a:r>
          </a:p>
          <a:p>
            <a:pPr marL="0" indent="0">
              <a:buFont typeface="Arial" panose="020B0604020202020204" pitchFamily="34" charset="0"/>
              <a:buNone/>
              <a:defRPr/>
            </a:pPr>
            <a:endParaRPr lang="en-US" alt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16</a:t>
            </a:fld>
            <a:endParaRPr lang="en-US"/>
          </a:p>
        </p:txBody>
      </p:sp>
    </p:spTree>
    <p:extLst>
      <p:ext uri="{BB962C8B-B14F-4D97-AF65-F5344CB8AC3E}">
        <p14:creationId xmlns:p14="http://schemas.microsoft.com/office/powerpoint/2010/main" val="1109979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Bar </a:t>
            </a:r>
            <a:r>
              <a:rPr lang="en-US" altLang="en-US" b="1" dirty="0" smtClean="0"/>
              <a:t>Graph (1/5)</a:t>
            </a:r>
            <a:endParaRPr lang="en-US" b="1" dirty="0"/>
          </a:p>
        </p:txBody>
      </p:sp>
      <p:sp>
        <p:nvSpPr>
          <p:cNvPr id="3" name="Content Placeholder 2"/>
          <p:cNvSpPr>
            <a:spLocks noGrp="1"/>
          </p:cNvSpPr>
          <p:nvPr>
            <p:ph idx="1"/>
          </p:nvPr>
        </p:nvSpPr>
        <p:spPr/>
        <p:txBody>
          <a:bodyPr/>
          <a:lstStyle/>
          <a:p>
            <a:pPr algn="just">
              <a:spcAft>
                <a:spcPts val="0"/>
              </a:spcAft>
              <a:buFont typeface="Wingdings" panose="05000000000000000000" pitchFamily="2" charset="2"/>
              <a:buChar char="Ø"/>
              <a:defRPr/>
            </a:pPr>
            <a:r>
              <a:rPr lang="en-US" sz="2800" dirty="0"/>
              <a:t>Bar graphs show relationships between groups or categories of information.</a:t>
            </a:r>
          </a:p>
          <a:p>
            <a:pPr marL="0" indent="0" algn="just">
              <a:spcAft>
                <a:spcPts val="0"/>
              </a:spcAft>
              <a:buNone/>
              <a:defRPr/>
            </a:pPr>
            <a:endParaRPr lang="en-US" dirty="0"/>
          </a:p>
          <a:p>
            <a:pPr lvl="1" algn="just">
              <a:spcAft>
                <a:spcPts val="0"/>
              </a:spcAft>
              <a:buFont typeface="Wingdings" panose="05000000000000000000" pitchFamily="2" charset="2"/>
              <a:buChar char="Ø"/>
              <a:defRPr/>
            </a:pPr>
            <a:r>
              <a:rPr lang="en-US" sz="2400" dirty="0"/>
              <a:t>The data is represented by color or shade-coded bars. </a:t>
            </a:r>
          </a:p>
          <a:p>
            <a:pPr algn="just">
              <a:spcAft>
                <a:spcPts val="0"/>
              </a:spcAft>
              <a:buFont typeface="Wingdings" panose="05000000000000000000" pitchFamily="2" charset="2"/>
              <a:buChar char="Ø"/>
              <a:defRPr/>
            </a:pPr>
            <a:endParaRPr lang="en-US" sz="2800" dirty="0"/>
          </a:p>
          <a:p>
            <a:pPr lvl="1" algn="just">
              <a:spcAft>
                <a:spcPts val="0"/>
              </a:spcAft>
              <a:buFont typeface="Wingdings" panose="05000000000000000000" pitchFamily="2" charset="2"/>
              <a:buChar char="Ø"/>
              <a:defRPr/>
            </a:pPr>
            <a:r>
              <a:rPr lang="en-US" sz="2400" dirty="0"/>
              <a:t>These graphs show data for only one point in time.</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17</a:t>
            </a:fld>
            <a:endParaRPr lang="en-US"/>
          </a:p>
        </p:txBody>
      </p:sp>
    </p:spTree>
    <p:extLst>
      <p:ext uri="{BB962C8B-B14F-4D97-AF65-F5344CB8AC3E}">
        <p14:creationId xmlns:p14="http://schemas.microsoft.com/office/powerpoint/2010/main" val="257096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Bar </a:t>
            </a:r>
            <a:r>
              <a:rPr lang="en-US" altLang="en-US" b="1" dirty="0" smtClean="0"/>
              <a:t>Graph (2/5)</a:t>
            </a:r>
            <a:endParaRPr lang="en-US" b="1" dirty="0"/>
          </a:p>
        </p:txBody>
      </p:sp>
      <p:sp>
        <p:nvSpPr>
          <p:cNvPr id="3" name="Content Placeholder 2"/>
          <p:cNvSpPr>
            <a:spLocks noGrp="1"/>
          </p:cNvSpPr>
          <p:nvPr>
            <p:ph idx="1"/>
          </p:nvPr>
        </p:nvSpPr>
        <p:spPr/>
        <p:txBody>
          <a:bodyPr/>
          <a:lstStyle/>
          <a:p>
            <a:pPr algn="just">
              <a:buFont typeface="Wingdings" panose="05000000000000000000" pitchFamily="2" charset="2"/>
              <a:buChar char="Ø"/>
              <a:defRPr/>
            </a:pPr>
            <a:r>
              <a:rPr lang="en-US" dirty="0"/>
              <a:t>A bar chart displays data as rectangular bars with lengths proportional to the values that they represent.</a:t>
            </a:r>
          </a:p>
          <a:p>
            <a:pPr marL="0" indent="0" algn="just">
              <a:buFont typeface="Arial" panose="020B0604020202020204" pitchFamily="34" charset="0"/>
              <a:buNone/>
              <a:defRPr/>
            </a:pPr>
            <a:endParaRPr lang="en-US" dirty="0"/>
          </a:p>
          <a:p>
            <a:pPr algn="just">
              <a:buFont typeface="Wingdings" panose="05000000000000000000" pitchFamily="2" charset="2"/>
              <a:buChar char="Ø"/>
              <a:defRPr/>
            </a:pPr>
            <a:r>
              <a:rPr lang="en-US" dirty="0"/>
              <a:t>Bar charts are useful for comparing two or more values, such as the employment by industry in example </a:t>
            </a:r>
            <a:r>
              <a:rPr lang="en-US" dirty="0" smtClean="0"/>
              <a:t>on the </a:t>
            </a:r>
            <a:r>
              <a:rPr lang="en-US" dirty="0" smtClean="0"/>
              <a:t>next slide</a:t>
            </a: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18</a:t>
            </a:fld>
            <a:endParaRPr lang="en-US"/>
          </a:p>
        </p:txBody>
      </p:sp>
    </p:spTree>
    <p:extLst>
      <p:ext uri="{BB962C8B-B14F-4D97-AF65-F5344CB8AC3E}">
        <p14:creationId xmlns:p14="http://schemas.microsoft.com/office/powerpoint/2010/main" val="954415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22957"/>
            <a:ext cx="10018713" cy="815622"/>
          </a:xfrm>
        </p:spPr>
        <p:txBody>
          <a:bodyPr/>
          <a:lstStyle/>
          <a:p>
            <a:r>
              <a:rPr lang="en-US" b="1" dirty="0">
                <a:solidFill>
                  <a:srgbClr val="FF0000"/>
                </a:solidFill>
              </a:rPr>
              <a:t>Employment by industry</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19</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15630611"/>
              </p:ext>
            </p:extLst>
          </p:nvPr>
        </p:nvGraphicFramePr>
        <p:xfrm>
          <a:off x="1484310" y="1444490"/>
          <a:ext cx="10018712" cy="49337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36666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Bar Graph </a:t>
            </a:r>
            <a:r>
              <a:rPr lang="en-US" altLang="en-US" b="1" dirty="0" smtClean="0"/>
              <a:t>(4/5)</a:t>
            </a:r>
            <a:endParaRPr lang="en-US" b="1" dirty="0"/>
          </a:p>
        </p:txBody>
      </p:sp>
      <p:sp>
        <p:nvSpPr>
          <p:cNvPr id="3" name="Content Placeholder 2"/>
          <p:cNvSpPr>
            <a:spLocks noGrp="1"/>
          </p:cNvSpPr>
          <p:nvPr>
            <p:ph idx="1"/>
          </p:nvPr>
        </p:nvSpPr>
        <p:spPr/>
        <p:txBody>
          <a:bodyPr/>
          <a:lstStyle/>
          <a:p>
            <a:pPr algn="just">
              <a:buFont typeface="Wingdings" panose="05000000000000000000" pitchFamily="2" charset="2"/>
              <a:buChar char="Ø"/>
              <a:defRPr/>
            </a:pPr>
            <a:r>
              <a:rPr lang="en-US" dirty="0"/>
              <a:t>The bars can be vertically or horizontally oriented</a:t>
            </a:r>
          </a:p>
          <a:p>
            <a:pPr marL="0" indent="0" algn="just">
              <a:buFont typeface="Arial" panose="020B0604020202020204" pitchFamily="34" charset="0"/>
              <a:buNone/>
              <a:defRPr/>
            </a:pPr>
            <a:endParaRPr lang="en-US" dirty="0"/>
          </a:p>
          <a:p>
            <a:pPr algn="just">
              <a:buFont typeface="Wingdings" panose="05000000000000000000" pitchFamily="2" charset="2"/>
              <a:buChar char="Ø"/>
              <a:defRPr/>
            </a:pPr>
            <a:r>
              <a:rPr lang="en-US" dirty="0"/>
              <a:t> Horizontal bar charts are often used when there are many bars and each bar requires a long label, which would overlap or be truncated in vertical bar charts</a:t>
            </a:r>
          </a:p>
        </p:txBody>
      </p:sp>
      <p:sp>
        <p:nvSpPr>
          <p:cNvPr id="4" name="Slide Number Placeholder 3"/>
          <p:cNvSpPr>
            <a:spLocks noGrp="1"/>
          </p:cNvSpPr>
          <p:nvPr>
            <p:ph type="sldNum" sz="quarter" idx="12"/>
          </p:nvPr>
        </p:nvSpPr>
        <p:spPr/>
        <p:txBody>
          <a:bodyPr/>
          <a:lstStyle/>
          <a:p>
            <a:fld id="{C5F4D7AD-AA97-47FA-8751-1F6B49723051}" type="slidenum">
              <a:rPr lang="en-US" smtClean="0"/>
              <a:t>20</a:t>
            </a:fld>
            <a:endParaRPr lang="en-US"/>
          </a:p>
        </p:txBody>
      </p:sp>
    </p:spTree>
    <p:extLst>
      <p:ext uri="{BB962C8B-B14F-4D97-AF65-F5344CB8AC3E}">
        <p14:creationId xmlns:p14="http://schemas.microsoft.com/office/powerpoint/2010/main" val="752174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414867"/>
            <a:ext cx="10018713" cy="883356"/>
          </a:xfrm>
        </p:spPr>
        <p:txBody>
          <a:bodyPr/>
          <a:lstStyle/>
          <a:p>
            <a:r>
              <a:rPr lang="en-US" altLang="en-US" b="1" dirty="0"/>
              <a:t>Bar graph </a:t>
            </a:r>
            <a:r>
              <a:rPr lang="en-US" altLang="en-US" b="1" dirty="0" smtClean="0"/>
              <a:t>(5/5)</a:t>
            </a:r>
            <a:endParaRPr lang="en-US" b="1" dirty="0"/>
          </a:p>
        </p:txBody>
      </p:sp>
      <p:sp>
        <p:nvSpPr>
          <p:cNvPr id="3" name="Content Placeholder 2"/>
          <p:cNvSpPr>
            <a:spLocks noGrp="1"/>
          </p:cNvSpPr>
          <p:nvPr>
            <p:ph idx="1"/>
          </p:nvPr>
        </p:nvSpPr>
        <p:spPr>
          <a:xfrm>
            <a:off x="1484310" y="1594554"/>
            <a:ext cx="10018713" cy="4637702"/>
          </a:xfrm>
        </p:spPr>
        <p:txBody>
          <a:bodyPr>
            <a:normAutofit lnSpcReduction="10000"/>
          </a:bodyPr>
          <a:lstStyle/>
          <a:p>
            <a:pPr algn="just">
              <a:buFont typeface="Wingdings" panose="05000000000000000000" pitchFamily="2" charset="2"/>
              <a:buChar char="q"/>
            </a:pPr>
            <a:r>
              <a:rPr lang="en-US" altLang="en-US" b="1" dirty="0"/>
              <a:t>When you read a bar graph, be sure to:</a:t>
            </a:r>
          </a:p>
          <a:p>
            <a:pPr lvl="1" algn="just">
              <a:buFont typeface="Wingdings" panose="05000000000000000000" pitchFamily="2" charset="2"/>
              <a:buChar char="Ø"/>
            </a:pPr>
            <a:r>
              <a:rPr lang="en-US" altLang="en-US" dirty="0"/>
              <a:t> </a:t>
            </a:r>
            <a:r>
              <a:rPr lang="en-US" altLang="en-US" sz="3200" dirty="0"/>
              <a:t>Read the labels on each axis of the graph.</a:t>
            </a:r>
          </a:p>
          <a:p>
            <a:pPr lvl="1" algn="just">
              <a:buFont typeface="Wingdings" panose="05000000000000000000" pitchFamily="2" charset="2"/>
              <a:buChar char="Ø"/>
            </a:pPr>
            <a:r>
              <a:rPr lang="en-US" altLang="en-US" sz="3200" dirty="0"/>
              <a:t>Read the markings on each axis to determine the numeric values represented.</a:t>
            </a:r>
          </a:p>
          <a:p>
            <a:pPr lvl="1" algn="just">
              <a:buFont typeface="Wingdings" panose="05000000000000000000" pitchFamily="2" charset="2"/>
              <a:buChar char="Ø"/>
            </a:pPr>
            <a:r>
              <a:rPr lang="en-US" altLang="en-US" sz="3200" dirty="0"/>
              <a:t>Determine the value or amount that each bar represents.</a:t>
            </a:r>
          </a:p>
          <a:p>
            <a:pPr lvl="1" algn="just">
              <a:buFont typeface="Wingdings" panose="05000000000000000000" pitchFamily="2" charset="2"/>
              <a:buChar char="Ø"/>
            </a:pPr>
            <a:r>
              <a:rPr lang="en-US" altLang="en-US" sz="3200" dirty="0"/>
              <a:t>Analyze the relationships among all the lines by determining how they compare/contrast to one another.</a:t>
            </a:r>
          </a:p>
        </p:txBody>
      </p:sp>
      <p:sp>
        <p:nvSpPr>
          <p:cNvPr id="4" name="Slide Number Placeholder 3"/>
          <p:cNvSpPr>
            <a:spLocks noGrp="1"/>
          </p:cNvSpPr>
          <p:nvPr>
            <p:ph type="sldNum" sz="quarter" idx="12"/>
          </p:nvPr>
        </p:nvSpPr>
        <p:spPr/>
        <p:txBody>
          <a:bodyPr/>
          <a:lstStyle/>
          <a:p>
            <a:fld id="{C5F4D7AD-AA97-47FA-8751-1F6B49723051}" type="slidenum">
              <a:rPr lang="en-US" smtClean="0"/>
              <a:t>21</a:t>
            </a:fld>
            <a:endParaRPr lang="en-US"/>
          </a:p>
        </p:txBody>
      </p:sp>
    </p:spTree>
    <p:extLst>
      <p:ext uri="{BB962C8B-B14F-4D97-AF65-F5344CB8AC3E}">
        <p14:creationId xmlns:p14="http://schemas.microsoft.com/office/powerpoint/2010/main" val="511586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35845"/>
            <a:ext cx="10018713" cy="883355"/>
          </a:xfrm>
        </p:spPr>
        <p:txBody>
          <a:bodyPr/>
          <a:lstStyle/>
          <a:p>
            <a:r>
              <a:rPr lang="en-US" altLang="en-US" b="1" dirty="0"/>
              <a:t>Pie </a:t>
            </a:r>
            <a:r>
              <a:rPr lang="en-US" altLang="en-US" b="1" dirty="0" smtClean="0"/>
              <a:t>Chart (1/8)</a:t>
            </a:r>
            <a:endParaRPr lang="en-US" b="1" dirty="0"/>
          </a:p>
        </p:txBody>
      </p:sp>
      <p:sp>
        <p:nvSpPr>
          <p:cNvPr id="3" name="Content Placeholder 2"/>
          <p:cNvSpPr>
            <a:spLocks noGrp="1"/>
          </p:cNvSpPr>
          <p:nvPr>
            <p:ph idx="1"/>
          </p:nvPr>
        </p:nvSpPr>
        <p:spPr>
          <a:xfrm>
            <a:off x="1371421" y="1809043"/>
            <a:ext cx="10018713" cy="3124201"/>
          </a:xfrm>
        </p:spPr>
        <p:txBody>
          <a:bodyPr/>
          <a:lstStyle/>
          <a:p>
            <a:pPr algn="just">
              <a:buFont typeface="Wingdings" panose="05000000000000000000" pitchFamily="2" charset="2"/>
              <a:buChar char="Ø"/>
            </a:pPr>
            <a:r>
              <a:rPr lang="en-US" altLang="en-US" dirty="0"/>
              <a:t>A Pie chart is a circle divided into sections, which are often shown in different colors. </a:t>
            </a:r>
            <a:endParaRPr lang="en-US" altLang="en-US" dirty="0" smtClean="0"/>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The sections show percentages, relative sizes, or proportions of specific data as it relate to the whole pie, or 100 percent</a:t>
            </a:r>
          </a:p>
        </p:txBody>
      </p:sp>
      <p:sp>
        <p:nvSpPr>
          <p:cNvPr id="4" name="Slide Number Placeholder 3"/>
          <p:cNvSpPr>
            <a:spLocks noGrp="1"/>
          </p:cNvSpPr>
          <p:nvPr>
            <p:ph type="sldNum" sz="quarter" idx="12"/>
          </p:nvPr>
        </p:nvSpPr>
        <p:spPr/>
        <p:txBody>
          <a:bodyPr/>
          <a:lstStyle/>
          <a:p>
            <a:fld id="{C5F4D7AD-AA97-47FA-8751-1F6B49723051}" type="slidenum">
              <a:rPr lang="en-US" smtClean="0"/>
              <a:t>22</a:t>
            </a:fld>
            <a:endParaRPr lang="en-US"/>
          </a:p>
        </p:txBody>
      </p:sp>
    </p:spTree>
    <p:extLst>
      <p:ext uri="{BB962C8B-B14F-4D97-AF65-F5344CB8AC3E}">
        <p14:creationId xmlns:p14="http://schemas.microsoft.com/office/powerpoint/2010/main" val="529946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13268"/>
            <a:ext cx="10018713" cy="838200"/>
          </a:xfrm>
        </p:spPr>
        <p:txBody>
          <a:bodyPr/>
          <a:lstStyle/>
          <a:p>
            <a:r>
              <a:rPr lang="en-US" altLang="en-US" b="1" dirty="0"/>
              <a:t>Pie Chart </a:t>
            </a:r>
            <a:r>
              <a:rPr lang="en-US" altLang="en-US" b="1" dirty="0" smtClean="0"/>
              <a:t>(2/8)</a:t>
            </a:r>
            <a:endParaRPr lang="en-US" b="1" dirty="0"/>
          </a:p>
        </p:txBody>
      </p:sp>
      <p:sp>
        <p:nvSpPr>
          <p:cNvPr id="3" name="Content Placeholder 2"/>
          <p:cNvSpPr>
            <a:spLocks noGrp="1"/>
          </p:cNvSpPr>
          <p:nvPr>
            <p:ph idx="1"/>
          </p:nvPr>
        </p:nvSpPr>
        <p:spPr>
          <a:xfrm>
            <a:off x="1484310" y="1842910"/>
            <a:ext cx="10018713" cy="4309534"/>
          </a:xfrm>
        </p:spPr>
        <p:txBody>
          <a:bodyPr>
            <a:normAutofit lnSpcReduction="10000"/>
          </a:bodyPr>
          <a:lstStyle/>
          <a:p>
            <a:pPr algn="just">
              <a:spcAft>
                <a:spcPts val="0"/>
              </a:spcAft>
              <a:buFont typeface="Wingdings" panose="05000000000000000000" pitchFamily="2" charset="2"/>
              <a:buChar char="Ø"/>
              <a:defRPr/>
            </a:pPr>
            <a:r>
              <a:rPr lang="en-US" dirty="0"/>
              <a:t>When you read a pie chart, be sure to:</a:t>
            </a:r>
          </a:p>
          <a:p>
            <a:pPr marL="457200" lvl="1" indent="0" algn="just">
              <a:spcAft>
                <a:spcPts val="0"/>
              </a:spcAft>
              <a:buNone/>
              <a:defRPr/>
            </a:pPr>
            <a:endParaRPr lang="en-US" sz="3200" dirty="0"/>
          </a:p>
          <a:p>
            <a:pPr lvl="1" algn="just">
              <a:spcAft>
                <a:spcPts val="0"/>
              </a:spcAft>
              <a:buFont typeface="Wingdings" panose="05000000000000000000" pitchFamily="2" charset="2"/>
              <a:buChar char="ü"/>
              <a:defRPr/>
            </a:pPr>
            <a:r>
              <a:rPr lang="en-US" sz="3200" dirty="0"/>
              <a:t>Read the labels for each section of the pie.</a:t>
            </a:r>
          </a:p>
          <a:p>
            <a:pPr lvl="1" algn="just">
              <a:spcAft>
                <a:spcPts val="0"/>
              </a:spcAft>
              <a:buFont typeface="Wingdings" panose="05000000000000000000" pitchFamily="2" charset="2"/>
              <a:buChar char="ü"/>
              <a:defRPr/>
            </a:pPr>
            <a:endParaRPr lang="en-US" sz="3200" dirty="0"/>
          </a:p>
          <a:p>
            <a:pPr lvl="1" algn="just">
              <a:spcAft>
                <a:spcPts val="0"/>
              </a:spcAft>
              <a:buFont typeface="Wingdings" panose="05000000000000000000" pitchFamily="2" charset="2"/>
              <a:buChar char="ü"/>
              <a:defRPr/>
            </a:pPr>
            <a:r>
              <a:rPr lang="en-US" sz="3200" dirty="0"/>
              <a:t> Analyze the relationships between the parts and the whole.</a:t>
            </a:r>
          </a:p>
          <a:p>
            <a:pPr marL="457200" lvl="1" indent="0" algn="just">
              <a:spcAft>
                <a:spcPts val="0"/>
              </a:spcAft>
              <a:buNone/>
              <a:defRPr/>
            </a:pPr>
            <a:endParaRPr lang="en-US" sz="3200" dirty="0"/>
          </a:p>
          <a:p>
            <a:pPr lvl="1" algn="just">
              <a:spcAft>
                <a:spcPts val="0"/>
              </a:spcAft>
              <a:buFont typeface="Wingdings" panose="05000000000000000000" pitchFamily="2" charset="2"/>
              <a:buChar char="ü"/>
              <a:defRPr/>
            </a:pPr>
            <a:r>
              <a:rPr lang="en-US" sz="3200" dirty="0"/>
              <a:t>Notice the different colors and what they represent.</a:t>
            </a:r>
          </a:p>
        </p:txBody>
      </p:sp>
      <p:sp>
        <p:nvSpPr>
          <p:cNvPr id="4" name="Slide Number Placeholder 3"/>
          <p:cNvSpPr>
            <a:spLocks noGrp="1"/>
          </p:cNvSpPr>
          <p:nvPr>
            <p:ph type="sldNum" sz="quarter" idx="12"/>
          </p:nvPr>
        </p:nvSpPr>
        <p:spPr/>
        <p:txBody>
          <a:bodyPr/>
          <a:lstStyle/>
          <a:p>
            <a:fld id="{C5F4D7AD-AA97-47FA-8751-1F6B49723051}" type="slidenum">
              <a:rPr lang="en-US" smtClean="0"/>
              <a:t>23</a:t>
            </a:fld>
            <a:endParaRPr lang="en-US"/>
          </a:p>
        </p:txBody>
      </p:sp>
    </p:spTree>
    <p:extLst>
      <p:ext uri="{BB962C8B-B14F-4D97-AF65-F5344CB8AC3E}">
        <p14:creationId xmlns:p14="http://schemas.microsoft.com/office/powerpoint/2010/main" val="988560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56823"/>
            <a:ext cx="10018713" cy="1086555"/>
          </a:xfrm>
        </p:spPr>
        <p:txBody>
          <a:bodyPr/>
          <a:lstStyle/>
          <a:p>
            <a:r>
              <a:rPr lang="en-US" altLang="en-US" b="1" dirty="0"/>
              <a:t>Pie Chart </a:t>
            </a:r>
            <a:r>
              <a:rPr lang="en-US" altLang="en-US" b="1" dirty="0" smtClean="0"/>
              <a:t>(3/8)</a:t>
            </a:r>
            <a:endParaRPr lang="en-US" b="1" dirty="0"/>
          </a:p>
        </p:txBody>
      </p:sp>
      <p:sp>
        <p:nvSpPr>
          <p:cNvPr id="3" name="Content Placeholder 2"/>
          <p:cNvSpPr>
            <a:spLocks noGrp="1"/>
          </p:cNvSpPr>
          <p:nvPr>
            <p:ph idx="1"/>
          </p:nvPr>
        </p:nvSpPr>
        <p:spPr>
          <a:xfrm>
            <a:off x="1484310" y="1560687"/>
            <a:ext cx="10018713" cy="5009446"/>
          </a:xfrm>
        </p:spPr>
        <p:txBody>
          <a:bodyPr>
            <a:normAutofit/>
          </a:bodyPr>
          <a:lstStyle/>
          <a:p>
            <a:pPr algn="just">
              <a:spcAft>
                <a:spcPts val="0"/>
              </a:spcAft>
              <a:buFont typeface="Wingdings" panose="05000000000000000000" pitchFamily="2" charset="2"/>
              <a:buChar char="Ø"/>
              <a:defRPr/>
            </a:pPr>
            <a:r>
              <a:rPr lang="en-US" b="1" dirty="0"/>
              <a:t>When you read a pie chart, be sure to:</a:t>
            </a:r>
          </a:p>
          <a:p>
            <a:pPr marL="0" indent="0" algn="just">
              <a:spcAft>
                <a:spcPts val="0"/>
              </a:spcAft>
              <a:buNone/>
              <a:defRPr/>
            </a:pPr>
            <a:endParaRPr lang="en-US" dirty="0"/>
          </a:p>
          <a:p>
            <a:pPr lvl="1" algn="just">
              <a:spcAft>
                <a:spcPts val="0"/>
              </a:spcAft>
              <a:buFont typeface="Wingdings" panose="05000000000000000000" pitchFamily="2" charset="2"/>
              <a:buChar char="ü"/>
              <a:defRPr/>
            </a:pPr>
            <a:r>
              <a:rPr lang="en-US" sz="3200" dirty="0"/>
              <a:t>Think about the significance of the size of each section of the circle</a:t>
            </a:r>
            <a:r>
              <a:rPr lang="en-US" dirty="0"/>
              <a:t>.</a:t>
            </a:r>
          </a:p>
          <a:p>
            <a:pPr marL="457200" lvl="1" indent="0" algn="just">
              <a:spcAft>
                <a:spcPts val="0"/>
              </a:spcAft>
              <a:buNone/>
              <a:defRPr/>
            </a:pPr>
            <a:r>
              <a:rPr lang="en-US" sz="3200" dirty="0"/>
              <a:t> </a:t>
            </a:r>
          </a:p>
          <a:p>
            <a:pPr lvl="1" algn="just">
              <a:spcAft>
                <a:spcPts val="0"/>
              </a:spcAft>
              <a:buFont typeface="Wingdings" panose="05000000000000000000" pitchFamily="2" charset="2"/>
              <a:buChar char="ü"/>
              <a:defRPr/>
            </a:pPr>
            <a:r>
              <a:rPr lang="en-US" sz="3200" dirty="0"/>
              <a:t>How do the sections relate to each other?</a:t>
            </a:r>
          </a:p>
          <a:p>
            <a:pPr marL="457200" lvl="1" indent="0" algn="just">
              <a:spcAft>
                <a:spcPts val="0"/>
              </a:spcAft>
              <a:buNone/>
              <a:defRPr/>
            </a:pPr>
            <a:endParaRPr lang="en-US" sz="3200" dirty="0"/>
          </a:p>
          <a:p>
            <a:pPr lvl="1" algn="just">
              <a:spcAft>
                <a:spcPts val="0"/>
              </a:spcAft>
              <a:buFont typeface="Wingdings" panose="05000000000000000000" pitchFamily="2" charset="2"/>
              <a:buChar char="ü"/>
              <a:defRPr/>
            </a:pPr>
            <a:r>
              <a:rPr lang="en-US" sz="3200" dirty="0"/>
              <a:t>How do they correspond to the written data?</a:t>
            </a:r>
          </a:p>
          <a:p>
            <a:endParaRPr lang="en-US" dirty="0"/>
          </a:p>
        </p:txBody>
      </p:sp>
      <p:sp>
        <p:nvSpPr>
          <p:cNvPr id="5" name="Rectangle 4"/>
          <p:cNvSpPr/>
          <p:nvPr/>
        </p:nvSpPr>
        <p:spPr>
          <a:xfrm>
            <a:off x="11561945" y="6249472"/>
            <a:ext cx="421910" cy="369332"/>
          </a:xfrm>
          <a:prstGeom prst="rect">
            <a:avLst/>
          </a:prstGeom>
        </p:spPr>
        <p:txBody>
          <a:bodyPr wrap="none">
            <a:spAutoFit/>
          </a:bodyPr>
          <a:lstStyle/>
          <a:p>
            <a:fld id="{C5F4D7AD-AA97-47FA-8751-1F6B49723051}" type="slidenum">
              <a:rPr lang="en-US"/>
              <a:pPr/>
              <a:t>24</a:t>
            </a:fld>
            <a:endParaRPr lang="en-US" dirty="0"/>
          </a:p>
        </p:txBody>
      </p:sp>
    </p:spTree>
    <p:extLst>
      <p:ext uri="{BB962C8B-B14F-4D97-AF65-F5344CB8AC3E}">
        <p14:creationId xmlns:p14="http://schemas.microsoft.com/office/powerpoint/2010/main" val="1899486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68112"/>
            <a:ext cx="10018713" cy="838200"/>
          </a:xfrm>
        </p:spPr>
        <p:txBody>
          <a:bodyPr/>
          <a:lstStyle/>
          <a:p>
            <a:r>
              <a:rPr lang="en-US" altLang="en-US" b="1" dirty="0"/>
              <a:t>Pie Chart </a:t>
            </a:r>
            <a:r>
              <a:rPr lang="en-US" altLang="en-US" b="1" dirty="0" smtClean="0"/>
              <a:t>(4/8)</a:t>
            </a:r>
            <a:endParaRPr lang="en-US" b="1" dirty="0"/>
          </a:p>
        </p:txBody>
      </p:sp>
      <p:sp>
        <p:nvSpPr>
          <p:cNvPr id="3" name="Content Placeholder 2"/>
          <p:cNvSpPr>
            <a:spLocks noGrp="1"/>
          </p:cNvSpPr>
          <p:nvPr>
            <p:ph idx="1"/>
          </p:nvPr>
        </p:nvSpPr>
        <p:spPr>
          <a:xfrm>
            <a:off x="1348843" y="1662288"/>
            <a:ext cx="10018713" cy="4670779"/>
          </a:xfrm>
        </p:spPr>
        <p:txBody>
          <a:bodyPr/>
          <a:lstStyle/>
          <a:p>
            <a:pPr algn="just">
              <a:buFont typeface="Wingdings" panose="05000000000000000000" pitchFamily="2" charset="2"/>
              <a:buChar char="Ø"/>
            </a:pPr>
            <a:r>
              <a:rPr lang="en-US" altLang="en-US" dirty="0"/>
              <a:t>Pie charts are useful for illustrating percentage distributions of components within a total and are therefore suitable for presenting overviews of data.</a:t>
            </a:r>
          </a:p>
          <a:p>
            <a:pPr marL="457200" lvl="1" indent="0" algn="just">
              <a:buNone/>
            </a:pPr>
            <a:r>
              <a:rPr lang="en-US" altLang="en-US" dirty="0"/>
              <a:t>	</a:t>
            </a:r>
            <a:r>
              <a:rPr lang="en-US" altLang="en-US" b="1" dirty="0" smtClean="0"/>
              <a:t>e.g</a:t>
            </a:r>
            <a:r>
              <a:rPr lang="en-US" altLang="en-US" b="1" dirty="0"/>
              <a:t>. the breakdown of the annual education budget by types of expenditure is a </a:t>
            </a:r>
            <a:r>
              <a:rPr lang="en-US" altLang="en-US" b="1" dirty="0" smtClean="0"/>
              <a:t>	good 	example </a:t>
            </a:r>
            <a:r>
              <a:rPr lang="en-US" altLang="en-US" b="1" dirty="0"/>
              <a:t>of information that can be presented clearly using a pie chart </a:t>
            </a:r>
            <a:endParaRPr lang="en-US" altLang="en-US" b="1" dirty="0" smtClean="0"/>
          </a:p>
          <a:p>
            <a:pPr marL="457200" lvl="1" indent="0" algn="just">
              <a:buNone/>
            </a:pPr>
            <a:endParaRPr lang="en-US" altLang="en-US" b="1" dirty="0"/>
          </a:p>
          <a:p>
            <a:pPr algn="just">
              <a:buFont typeface="Wingdings" panose="05000000000000000000" pitchFamily="2" charset="2"/>
              <a:buChar char="Ø"/>
            </a:pPr>
            <a:r>
              <a:rPr lang="en-US" altLang="en-US" dirty="0"/>
              <a:t>The area of each slice of the pie is proportional to the relative share, or frequency, of each item that makes up the total.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25</a:t>
            </a:fld>
            <a:endParaRPr lang="en-US"/>
          </a:p>
        </p:txBody>
      </p:sp>
    </p:spTree>
    <p:extLst>
      <p:ext uri="{BB962C8B-B14F-4D97-AF65-F5344CB8AC3E}">
        <p14:creationId xmlns:p14="http://schemas.microsoft.com/office/powerpoint/2010/main" val="39446100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68113"/>
            <a:ext cx="10018713" cy="894644"/>
          </a:xfrm>
        </p:spPr>
        <p:txBody>
          <a:bodyPr/>
          <a:lstStyle/>
          <a:p>
            <a:r>
              <a:rPr lang="en-US" altLang="en-US" b="1" dirty="0"/>
              <a:t>Pie Chart </a:t>
            </a:r>
            <a:r>
              <a:rPr lang="en-US" altLang="en-US" b="1" dirty="0" smtClean="0"/>
              <a:t>(5/8)</a:t>
            </a:r>
            <a:endParaRPr lang="en-US" b="1" dirty="0"/>
          </a:p>
        </p:txBody>
      </p:sp>
      <p:sp>
        <p:nvSpPr>
          <p:cNvPr id="3" name="Content Placeholder 2"/>
          <p:cNvSpPr>
            <a:spLocks noGrp="1"/>
          </p:cNvSpPr>
          <p:nvPr>
            <p:ph idx="1"/>
          </p:nvPr>
        </p:nvSpPr>
        <p:spPr>
          <a:xfrm>
            <a:off x="1371421" y="1560688"/>
            <a:ext cx="10018713" cy="4095045"/>
          </a:xfrm>
        </p:spPr>
        <p:txBody>
          <a:bodyPr/>
          <a:lstStyle/>
          <a:p>
            <a:pPr algn="just">
              <a:buFont typeface="Wingdings" panose="05000000000000000000" pitchFamily="2" charset="2"/>
              <a:buChar char="Ø"/>
            </a:pPr>
            <a:r>
              <a:rPr lang="en-US" altLang="en-US" dirty="0"/>
              <a:t>The pie chart however is not suitable for displaying data with a high degree of accuracy. </a:t>
            </a:r>
            <a:endParaRPr lang="en-US" altLang="en-US" dirty="0" smtClean="0"/>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This is especially true when an item represents a very small share of the total, in which case its slice may be very thin and difficult to measure. </a:t>
            </a:r>
          </a:p>
        </p:txBody>
      </p:sp>
      <p:sp>
        <p:nvSpPr>
          <p:cNvPr id="4" name="Slide Number Placeholder 3"/>
          <p:cNvSpPr>
            <a:spLocks noGrp="1"/>
          </p:cNvSpPr>
          <p:nvPr>
            <p:ph type="sldNum" sz="quarter" idx="12"/>
          </p:nvPr>
        </p:nvSpPr>
        <p:spPr/>
        <p:txBody>
          <a:bodyPr/>
          <a:lstStyle/>
          <a:p>
            <a:fld id="{C5F4D7AD-AA97-47FA-8751-1F6B49723051}" type="slidenum">
              <a:rPr lang="en-US" smtClean="0"/>
              <a:t>26</a:t>
            </a:fld>
            <a:endParaRPr lang="en-US"/>
          </a:p>
        </p:txBody>
      </p:sp>
    </p:spTree>
    <p:extLst>
      <p:ext uri="{BB962C8B-B14F-4D97-AF65-F5344CB8AC3E}">
        <p14:creationId xmlns:p14="http://schemas.microsoft.com/office/powerpoint/2010/main" val="2194471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43933"/>
            <a:ext cx="10018713" cy="996245"/>
          </a:xfrm>
        </p:spPr>
        <p:txBody>
          <a:bodyPr/>
          <a:lstStyle/>
          <a:p>
            <a:r>
              <a:rPr lang="en-US" altLang="en-US" b="1" dirty="0"/>
              <a:t>Pie Chart </a:t>
            </a:r>
            <a:r>
              <a:rPr lang="en-US" altLang="en-US" b="1" dirty="0" smtClean="0"/>
              <a:t>(6/8)</a:t>
            </a:r>
            <a:endParaRPr lang="en-US" b="1" dirty="0"/>
          </a:p>
        </p:txBody>
      </p:sp>
      <p:sp>
        <p:nvSpPr>
          <p:cNvPr id="3" name="Content Placeholder 2"/>
          <p:cNvSpPr>
            <a:spLocks noGrp="1"/>
          </p:cNvSpPr>
          <p:nvPr>
            <p:ph idx="1"/>
          </p:nvPr>
        </p:nvSpPr>
        <p:spPr>
          <a:xfrm>
            <a:off x="1484309" y="1447799"/>
            <a:ext cx="10018713" cy="5269090"/>
          </a:xfrm>
        </p:spPr>
        <p:txBody>
          <a:bodyPr>
            <a:normAutofit fontScale="92500" lnSpcReduction="20000"/>
          </a:bodyPr>
          <a:lstStyle/>
          <a:p>
            <a:pPr algn="just">
              <a:buFont typeface="Wingdings" panose="05000000000000000000" pitchFamily="2" charset="2"/>
              <a:buChar char="Ø"/>
              <a:defRPr/>
            </a:pPr>
            <a:endParaRPr lang="en-US" sz="2800" dirty="0" smtClean="0"/>
          </a:p>
          <a:p>
            <a:pPr algn="just">
              <a:buFont typeface="Wingdings" panose="05000000000000000000" pitchFamily="2" charset="2"/>
              <a:buChar char="Ø"/>
              <a:defRPr/>
            </a:pPr>
            <a:r>
              <a:rPr lang="en-US" sz="3000" dirty="0" smtClean="0"/>
              <a:t>It </a:t>
            </a:r>
            <a:r>
              <a:rPr lang="en-US" sz="3000" dirty="0"/>
              <a:t>can also be difficult to see the difference between two items with similar but slightly different shares of the total. </a:t>
            </a:r>
            <a:r>
              <a:rPr lang="en-US" altLang="en-US" sz="4800" dirty="0" smtClean="0"/>
              <a:t> </a:t>
            </a:r>
          </a:p>
          <a:p>
            <a:pPr algn="just">
              <a:buFont typeface="Wingdings" panose="05000000000000000000" pitchFamily="2" charset="2"/>
              <a:buChar char="Ø"/>
              <a:defRPr/>
            </a:pPr>
            <a:endParaRPr lang="en-US" altLang="en-US" sz="4400" dirty="0" smtClean="0"/>
          </a:p>
          <a:p>
            <a:pPr algn="just">
              <a:buFont typeface="Wingdings" panose="05000000000000000000" pitchFamily="2" charset="2"/>
              <a:buChar char="Ø"/>
              <a:defRPr/>
            </a:pPr>
            <a:r>
              <a:rPr lang="en-US" altLang="en-US" sz="3000" dirty="0" smtClean="0"/>
              <a:t>Do not include too </a:t>
            </a:r>
            <a:r>
              <a:rPr lang="en-US" altLang="en-US" sz="3000" dirty="0"/>
              <a:t>many data items on the same pie chart. </a:t>
            </a:r>
            <a:endParaRPr lang="en-US" altLang="en-US" sz="3000" dirty="0" smtClean="0"/>
          </a:p>
          <a:p>
            <a:pPr algn="just">
              <a:buFont typeface="Wingdings" panose="05000000000000000000" pitchFamily="2" charset="2"/>
              <a:buChar char="Ø"/>
              <a:defRPr/>
            </a:pPr>
            <a:endParaRPr lang="en-US" altLang="en-US" sz="2800" dirty="0" smtClean="0"/>
          </a:p>
          <a:p>
            <a:pPr algn="just">
              <a:buFont typeface="Wingdings" panose="05000000000000000000" pitchFamily="2" charset="2"/>
              <a:buChar char="Ø"/>
              <a:defRPr/>
            </a:pPr>
            <a:r>
              <a:rPr lang="en-US" altLang="en-US" sz="3000" dirty="0" smtClean="0"/>
              <a:t>Too </a:t>
            </a:r>
            <a:r>
              <a:rPr lang="en-US" altLang="en-US" sz="3000" dirty="0"/>
              <a:t>many slices, especially thin slices or slices of a similar size, may make a pie chart difficult to interpret. </a:t>
            </a:r>
            <a:endParaRPr lang="en-US" altLang="en-US" sz="3000" dirty="0" smtClean="0"/>
          </a:p>
          <a:p>
            <a:pPr algn="just">
              <a:buFont typeface="Wingdings" panose="05000000000000000000" pitchFamily="2" charset="2"/>
              <a:buChar char="Ø"/>
              <a:defRPr/>
            </a:pPr>
            <a:endParaRPr lang="en-US" altLang="en-US" sz="2800" dirty="0"/>
          </a:p>
          <a:p>
            <a:pPr algn="just">
              <a:buFont typeface="Wingdings" panose="05000000000000000000" pitchFamily="2" charset="2"/>
              <a:buChar char="Ø"/>
              <a:defRPr/>
            </a:pPr>
            <a:r>
              <a:rPr lang="en-US" altLang="en-US" sz="3000" dirty="0"/>
              <a:t>A maximum of 5 or 6 slices is optimal.</a:t>
            </a:r>
          </a:p>
          <a:p>
            <a:pPr algn="just">
              <a:buFont typeface="Wingdings" panose="05000000000000000000" pitchFamily="2" charset="2"/>
              <a:buChar char="Ø"/>
              <a:defRPr/>
            </a:pP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27</a:t>
            </a:fld>
            <a:endParaRPr lang="en-US"/>
          </a:p>
        </p:txBody>
      </p:sp>
    </p:spTree>
    <p:extLst>
      <p:ext uri="{BB962C8B-B14F-4D97-AF65-F5344CB8AC3E}">
        <p14:creationId xmlns:p14="http://schemas.microsoft.com/office/powerpoint/2010/main" val="9973564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2" y="155222"/>
            <a:ext cx="10018713" cy="1255889"/>
          </a:xfrm>
        </p:spPr>
        <p:txBody>
          <a:bodyPr>
            <a:noAutofit/>
          </a:bodyPr>
          <a:lstStyle/>
          <a:p>
            <a:r>
              <a:rPr lang="en-US" altLang="en-US" b="1" dirty="0"/>
              <a:t>Pie Chart </a:t>
            </a:r>
            <a:r>
              <a:rPr lang="en-US" altLang="en-US" b="1" dirty="0" smtClean="0"/>
              <a:t>(7/8): </a:t>
            </a:r>
            <a:br>
              <a:rPr lang="en-US" altLang="en-US" b="1" dirty="0" smtClean="0"/>
            </a:br>
            <a:r>
              <a:rPr lang="en-US" altLang="en-US" b="1" dirty="0" smtClean="0"/>
              <a:t>A good </a:t>
            </a:r>
            <a:r>
              <a:rPr lang="en-US" altLang="en-US" b="1" dirty="0" smtClean="0"/>
              <a:t>pie chart</a:t>
            </a:r>
            <a:endParaRPr lang="en-US" b="1" dirty="0"/>
          </a:p>
        </p:txBody>
      </p:sp>
      <p:sp>
        <p:nvSpPr>
          <p:cNvPr id="4" name="Slide Number Placeholder 3"/>
          <p:cNvSpPr>
            <a:spLocks noGrp="1"/>
          </p:cNvSpPr>
          <p:nvPr>
            <p:ph type="sldNum" sz="quarter" idx="12"/>
          </p:nvPr>
        </p:nvSpPr>
        <p:spPr/>
        <p:txBody>
          <a:bodyPr/>
          <a:lstStyle/>
          <a:p>
            <a:fld id="{C5F4D7AD-AA97-47FA-8751-1F6B49723051}" type="slidenum">
              <a:rPr lang="en-US" smtClean="0"/>
              <a:t>28</a:t>
            </a:fld>
            <a:endParaRPr lang="en-US"/>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1272514580"/>
              </p:ext>
            </p:extLst>
          </p:nvPr>
        </p:nvGraphicFramePr>
        <p:xfrm>
          <a:off x="1309511" y="1933222"/>
          <a:ext cx="7714033" cy="4467578"/>
        </p:xfrm>
        <a:graphic>
          <a:graphicData uri="http://schemas.openxmlformats.org/presentationml/2006/ole">
            <mc:AlternateContent xmlns:mc="http://schemas.openxmlformats.org/markup-compatibility/2006">
              <mc:Choice xmlns:v="urn:schemas-microsoft-com:vml" Requires="v">
                <p:oleObj spid="_x0000_s1032" name="Chart" r:id="rId3" imgW="8334443" imgH="4905465" progId="Excel.Chart.8">
                  <p:embed/>
                </p:oleObj>
              </mc:Choice>
              <mc:Fallback>
                <p:oleObj name="Chart" r:id="rId3" imgW="8334443" imgH="4905465" progId="Excel.Char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9511" y="1933222"/>
                        <a:ext cx="7714033" cy="4467578"/>
                      </a:xfrm>
                      <a:prstGeom prst="rect">
                        <a:avLst/>
                      </a:prstGeom>
                      <a:noFill/>
                      <a:ln>
                        <a:noFill/>
                      </a:ln>
                      <a:extLst/>
                    </p:spPr>
                  </p:pic>
                </p:oleObj>
              </mc:Fallback>
            </mc:AlternateContent>
          </a:graphicData>
        </a:graphic>
      </p:graphicFrame>
    </p:spTree>
    <p:extLst>
      <p:ext uri="{BB962C8B-B14F-4D97-AF65-F5344CB8AC3E}">
        <p14:creationId xmlns:p14="http://schemas.microsoft.com/office/powerpoint/2010/main" val="30703138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77801"/>
            <a:ext cx="10018713" cy="962378"/>
          </a:xfrm>
        </p:spPr>
        <p:txBody>
          <a:bodyPr>
            <a:normAutofit fontScale="90000"/>
          </a:bodyPr>
          <a:lstStyle/>
          <a:p>
            <a:r>
              <a:rPr lang="en-US" altLang="en-US" b="1" dirty="0"/>
              <a:t>Pie Chart </a:t>
            </a:r>
            <a:r>
              <a:rPr lang="en-US" altLang="en-US" b="1" dirty="0" smtClean="0"/>
              <a:t>(8/8): </a:t>
            </a:r>
            <a:br>
              <a:rPr lang="en-US" altLang="en-US" b="1" dirty="0" smtClean="0"/>
            </a:br>
            <a:r>
              <a:rPr lang="en-US" altLang="en-US" b="1" dirty="0" smtClean="0"/>
              <a:t>A bad </a:t>
            </a:r>
            <a:r>
              <a:rPr lang="en-US" altLang="en-US" b="1" dirty="0" smtClean="0"/>
              <a:t>pie chart</a:t>
            </a:r>
            <a:endParaRPr lang="en-US" b="1" dirty="0"/>
          </a:p>
        </p:txBody>
      </p:sp>
      <p:sp>
        <p:nvSpPr>
          <p:cNvPr id="4" name="Slide Number Placeholder 3"/>
          <p:cNvSpPr>
            <a:spLocks noGrp="1"/>
          </p:cNvSpPr>
          <p:nvPr>
            <p:ph type="sldNum" sz="quarter" idx="12"/>
          </p:nvPr>
        </p:nvSpPr>
        <p:spPr/>
        <p:txBody>
          <a:bodyPr/>
          <a:lstStyle/>
          <a:p>
            <a:fld id="{C5F4D7AD-AA97-47FA-8751-1F6B49723051}" type="slidenum">
              <a:rPr lang="en-US" smtClean="0"/>
              <a:t>29</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91559469"/>
              </p:ext>
            </p:extLst>
          </p:nvPr>
        </p:nvGraphicFramePr>
        <p:xfrm>
          <a:off x="1484313" y="1411111"/>
          <a:ext cx="10018712" cy="50235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943247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90635"/>
            <a:ext cx="10018713" cy="949544"/>
          </a:xfrm>
        </p:spPr>
        <p:txBody>
          <a:bodyPr/>
          <a:lstStyle/>
          <a:p>
            <a:r>
              <a:rPr lang="en-US" altLang="en-US" b="1" dirty="0" smtClean="0"/>
              <a:t>Line </a:t>
            </a:r>
            <a:r>
              <a:rPr lang="en-US" altLang="en-US" b="1" dirty="0" smtClean="0"/>
              <a:t>Graph (1/5)</a:t>
            </a:r>
            <a:endParaRPr lang="en-US" b="1" dirty="0"/>
          </a:p>
        </p:txBody>
      </p:sp>
      <p:sp>
        <p:nvSpPr>
          <p:cNvPr id="3" name="Content Placeholder 2"/>
          <p:cNvSpPr>
            <a:spLocks noGrp="1"/>
          </p:cNvSpPr>
          <p:nvPr>
            <p:ph idx="1"/>
          </p:nvPr>
        </p:nvSpPr>
        <p:spPr>
          <a:xfrm>
            <a:off x="1484310" y="1625031"/>
            <a:ext cx="10018713" cy="4741902"/>
          </a:xfrm>
        </p:spPr>
        <p:txBody>
          <a:bodyPr/>
          <a:lstStyle/>
          <a:p>
            <a:pPr>
              <a:buFont typeface="Wingdings" panose="05000000000000000000" pitchFamily="2" charset="2"/>
              <a:buChar char="Ø"/>
            </a:pPr>
            <a:endParaRPr lang="en-US" altLang="en-US" dirty="0" smtClean="0"/>
          </a:p>
          <a:p>
            <a:pPr>
              <a:buFont typeface="Wingdings" panose="05000000000000000000" pitchFamily="2" charset="2"/>
              <a:buChar char="Ø"/>
            </a:pPr>
            <a:r>
              <a:rPr lang="en-US" altLang="en-US" dirty="0" smtClean="0"/>
              <a:t>A </a:t>
            </a:r>
            <a:r>
              <a:rPr lang="en-US" altLang="en-US" dirty="0"/>
              <a:t>line graph shows continuing data or changes in data over time. </a:t>
            </a:r>
          </a:p>
          <a:p>
            <a:pPr>
              <a:buFont typeface="Wingdings" panose="05000000000000000000" pitchFamily="2" charset="2"/>
              <a:buChar char="Ø"/>
            </a:pPr>
            <a:endParaRPr lang="en-US" altLang="en-US" dirty="0"/>
          </a:p>
          <a:p>
            <a:pPr>
              <a:buFont typeface="Wingdings" panose="05000000000000000000" pitchFamily="2" charset="2"/>
              <a:buChar char="Ø"/>
            </a:pPr>
            <a:r>
              <a:rPr lang="en-US" altLang="en-US" dirty="0"/>
              <a:t>Line graphs are used to show rates of change or market trends. </a:t>
            </a:r>
          </a:p>
          <a:p>
            <a:pPr>
              <a:buFont typeface="Wingdings" panose="05000000000000000000" pitchFamily="2" charset="2"/>
              <a:buChar char="Ø"/>
            </a:pPr>
            <a:endParaRPr lang="en-US" altLang="en-US" dirty="0"/>
          </a:p>
          <a:p>
            <a:pPr>
              <a:buFont typeface="Wingdings" panose="05000000000000000000" pitchFamily="2" charset="2"/>
              <a:buChar char="Ø"/>
            </a:pPr>
            <a:r>
              <a:rPr lang="en-US" altLang="en-US" dirty="0"/>
              <a:t>They can also compare data for more than one product or contrast performance or growth.</a:t>
            </a:r>
          </a:p>
          <a:p>
            <a:endParaRPr lang="en-US" alt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30</a:t>
            </a:fld>
            <a:endParaRPr lang="en-US"/>
          </a:p>
        </p:txBody>
      </p:sp>
    </p:spTree>
    <p:extLst>
      <p:ext uri="{BB962C8B-B14F-4D97-AF65-F5344CB8AC3E}">
        <p14:creationId xmlns:p14="http://schemas.microsoft.com/office/powerpoint/2010/main" val="3522144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7200" y="347135"/>
            <a:ext cx="10018713" cy="815622"/>
          </a:xfrm>
        </p:spPr>
        <p:txBody>
          <a:bodyPr/>
          <a:lstStyle/>
          <a:p>
            <a:r>
              <a:rPr lang="en-US" altLang="en-US" b="1" dirty="0"/>
              <a:t>Line </a:t>
            </a:r>
            <a:r>
              <a:rPr lang="en-US" altLang="en-US" b="1" dirty="0" smtClean="0"/>
              <a:t>Graph (2/5)</a:t>
            </a:r>
            <a:endParaRPr lang="en-US" b="1" dirty="0"/>
          </a:p>
        </p:txBody>
      </p:sp>
      <p:sp>
        <p:nvSpPr>
          <p:cNvPr id="3" name="Content Placeholder 2"/>
          <p:cNvSpPr>
            <a:spLocks noGrp="1"/>
          </p:cNvSpPr>
          <p:nvPr>
            <p:ph idx="1"/>
          </p:nvPr>
        </p:nvSpPr>
        <p:spPr>
          <a:xfrm>
            <a:off x="1382710" y="1605844"/>
            <a:ext cx="10018713" cy="5252156"/>
          </a:xfrm>
        </p:spPr>
        <p:txBody>
          <a:bodyPr>
            <a:normAutofit fontScale="92500" lnSpcReduction="10000"/>
          </a:bodyPr>
          <a:lstStyle/>
          <a:p>
            <a:pPr>
              <a:buFont typeface="Wingdings" panose="05000000000000000000" pitchFamily="2" charset="2"/>
              <a:buChar char="Ø"/>
            </a:pPr>
            <a:r>
              <a:rPr lang="en-US" altLang="en-US" sz="3000" b="1" dirty="0"/>
              <a:t>When you read a line graph, be sure to:</a:t>
            </a:r>
          </a:p>
          <a:p>
            <a:pPr lvl="1">
              <a:buFont typeface="Wingdings" panose="05000000000000000000" pitchFamily="2" charset="2"/>
              <a:buChar char="ü"/>
            </a:pPr>
            <a:r>
              <a:rPr lang="en-US" altLang="en-US" dirty="0"/>
              <a:t> </a:t>
            </a:r>
            <a:r>
              <a:rPr lang="en-US" altLang="en-US" sz="2600" dirty="0"/>
              <a:t>Read the labels for the horizontal (X) axis. The 	</a:t>
            </a:r>
            <a:r>
              <a:rPr lang="en-US" altLang="en-US" sz="2600" dirty="0" smtClean="0"/>
              <a:t>X-axis </a:t>
            </a:r>
            <a:r>
              <a:rPr lang="en-US" altLang="en-US" sz="2600" dirty="0"/>
              <a:t>shows you the time periods</a:t>
            </a:r>
            <a:r>
              <a:rPr lang="en-US" altLang="en-US" sz="2600" dirty="0" smtClean="0"/>
              <a:t>.</a:t>
            </a:r>
          </a:p>
          <a:p>
            <a:pPr lvl="1">
              <a:buFont typeface="Wingdings" panose="05000000000000000000" pitchFamily="2" charset="2"/>
              <a:buChar char="ü"/>
            </a:pPr>
            <a:endParaRPr lang="en-US" altLang="en-US" sz="2600" dirty="0" smtClean="0"/>
          </a:p>
          <a:p>
            <a:pPr lvl="1">
              <a:buFont typeface="Wingdings" panose="05000000000000000000" pitchFamily="2" charset="2"/>
              <a:buChar char="ü"/>
            </a:pPr>
            <a:r>
              <a:rPr lang="en-US" altLang="en-US" sz="2600" dirty="0" smtClean="0"/>
              <a:t>Read </a:t>
            </a:r>
            <a:r>
              <a:rPr lang="en-US" altLang="en-US" sz="2600" dirty="0"/>
              <a:t>the labels for the vertical (Y) axis. The </a:t>
            </a:r>
            <a:r>
              <a:rPr lang="en-US" altLang="en-US" sz="2600" dirty="0" smtClean="0"/>
              <a:t>Y-axis </a:t>
            </a:r>
            <a:r>
              <a:rPr lang="en-US" altLang="en-US" sz="2600" dirty="0"/>
              <a:t>shows you what is being measured</a:t>
            </a:r>
            <a:r>
              <a:rPr lang="en-US" altLang="en-US" sz="2600" dirty="0" smtClean="0"/>
              <a:t>.</a:t>
            </a:r>
          </a:p>
          <a:p>
            <a:pPr lvl="1">
              <a:buFont typeface="Wingdings" panose="05000000000000000000" pitchFamily="2" charset="2"/>
              <a:buChar char="ü"/>
            </a:pPr>
            <a:endParaRPr lang="en-US" altLang="en-US" sz="2600" dirty="0"/>
          </a:p>
          <a:p>
            <a:pPr lvl="1">
              <a:buFont typeface="Wingdings" panose="05000000000000000000" pitchFamily="2" charset="2"/>
              <a:buChar char="ü"/>
            </a:pPr>
            <a:r>
              <a:rPr lang="en-US" altLang="en-US" sz="2600" dirty="0"/>
              <a:t>To read a line graph, start at the bottom left. Read up and then across to the right</a:t>
            </a:r>
            <a:r>
              <a:rPr lang="en-US" altLang="en-US" sz="2600" dirty="0" smtClean="0"/>
              <a:t>.</a:t>
            </a:r>
          </a:p>
          <a:p>
            <a:pPr lvl="1">
              <a:buFont typeface="Wingdings" panose="05000000000000000000" pitchFamily="2" charset="2"/>
              <a:buChar char="ü"/>
            </a:pPr>
            <a:endParaRPr lang="en-US" altLang="en-US" sz="2600" dirty="0"/>
          </a:p>
          <a:p>
            <a:pPr lvl="1">
              <a:buFont typeface="Wingdings" panose="05000000000000000000" pitchFamily="2" charset="2"/>
              <a:buChar char="ü"/>
            </a:pPr>
            <a:r>
              <a:rPr lang="en-US" altLang="en-US" sz="2600" dirty="0"/>
              <a:t>Analyze the relationships among the data</a:t>
            </a:r>
          </a:p>
          <a:p>
            <a:endParaRPr lang="en-US" dirty="0"/>
          </a:p>
        </p:txBody>
      </p:sp>
      <p:sp>
        <p:nvSpPr>
          <p:cNvPr id="4" name="Slide Number Placeholder 3"/>
          <p:cNvSpPr>
            <a:spLocks noGrp="1"/>
          </p:cNvSpPr>
          <p:nvPr>
            <p:ph type="sldNum" sz="quarter" idx="12"/>
          </p:nvPr>
        </p:nvSpPr>
        <p:spPr>
          <a:xfrm>
            <a:off x="11615913" y="6186311"/>
            <a:ext cx="541513" cy="237067"/>
          </a:xfrm>
        </p:spPr>
        <p:txBody>
          <a:bodyPr/>
          <a:lstStyle/>
          <a:p>
            <a:fld id="{C5F4D7AD-AA97-47FA-8751-1F6B49723051}" type="slidenum">
              <a:rPr lang="en-US" smtClean="0"/>
              <a:t>31</a:t>
            </a:fld>
            <a:endParaRPr lang="en-US" dirty="0"/>
          </a:p>
        </p:txBody>
      </p:sp>
    </p:spTree>
    <p:extLst>
      <p:ext uri="{BB962C8B-B14F-4D97-AF65-F5344CB8AC3E}">
        <p14:creationId xmlns:p14="http://schemas.microsoft.com/office/powerpoint/2010/main" val="2548849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66512"/>
            <a:ext cx="10018713" cy="894644"/>
          </a:xfrm>
        </p:spPr>
        <p:txBody>
          <a:bodyPr/>
          <a:lstStyle/>
          <a:p>
            <a:r>
              <a:rPr lang="en-US" altLang="en-US" b="1" dirty="0"/>
              <a:t>Line </a:t>
            </a:r>
            <a:r>
              <a:rPr lang="en-US" altLang="en-US" b="1" dirty="0" smtClean="0"/>
              <a:t>Graph (3/5)</a:t>
            </a:r>
            <a:endParaRPr lang="en-US" b="1" dirty="0"/>
          </a:p>
        </p:txBody>
      </p:sp>
      <p:sp>
        <p:nvSpPr>
          <p:cNvPr id="3" name="Content Placeholder 2"/>
          <p:cNvSpPr>
            <a:spLocks noGrp="1"/>
          </p:cNvSpPr>
          <p:nvPr>
            <p:ph idx="1"/>
          </p:nvPr>
        </p:nvSpPr>
        <p:spPr>
          <a:xfrm>
            <a:off x="1484309" y="1402643"/>
            <a:ext cx="10018713" cy="4648201"/>
          </a:xfrm>
        </p:spPr>
        <p:txBody>
          <a:bodyPr/>
          <a:lstStyle/>
          <a:p>
            <a:pPr algn="just">
              <a:buFont typeface="Wingdings" panose="05000000000000000000" pitchFamily="2" charset="2"/>
              <a:buChar char="Ø"/>
              <a:defRPr/>
            </a:pPr>
            <a:r>
              <a:rPr lang="en-US" dirty="0"/>
              <a:t>A line graph is a simple way to show time-series or trends. </a:t>
            </a:r>
          </a:p>
          <a:p>
            <a:pPr algn="just">
              <a:defRPr/>
            </a:pPr>
            <a:endParaRPr lang="en-US" dirty="0"/>
          </a:p>
          <a:p>
            <a:pPr algn="just">
              <a:buFont typeface="Wingdings" panose="05000000000000000000" pitchFamily="2" charset="2"/>
              <a:buChar char="Ø"/>
              <a:defRPr/>
            </a:pPr>
            <a:r>
              <a:rPr lang="en-US" dirty="0"/>
              <a:t>A single graph can display multiple lines, with one line for each data series or sub-population, such as the number of students by sex, or gross and net enrolment ratios for boys and girls over time (see example 8 below).</a:t>
            </a:r>
          </a:p>
          <a:p>
            <a:pPr marL="0" indent="0">
              <a:buFont typeface="Arial" panose="020B0604020202020204" pitchFamily="34" charset="0"/>
              <a:buNone/>
              <a:defRPr/>
            </a:pP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32</a:t>
            </a:fld>
            <a:endParaRPr lang="en-US"/>
          </a:p>
        </p:txBody>
      </p:sp>
    </p:spTree>
    <p:extLst>
      <p:ext uri="{BB962C8B-B14F-4D97-AF65-F5344CB8AC3E}">
        <p14:creationId xmlns:p14="http://schemas.microsoft.com/office/powerpoint/2010/main" val="21229522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35846"/>
            <a:ext cx="10018713" cy="793044"/>
          </a:xfrm>
        </p:spPr>
        <p:txBody>
          <a:bodyPr/>
          <a:lstStyle/>
          <a:p>
            <a:r>
              <a:rPr lang="en-US" altLang="en-US" b="1" dirty="0"/>
              <a:t>Line </a:t>
            </a:r>
            <a:r>
              <a:rPr lang="en-US" altLang="en-US" b="1" dirty="0" smtClean="0"/>
              <a:t>Graph (4/5)</a:t>
            </a:r>
            <a:endParaRPr lang="en-US" b="1" dirty="0"/>
          </a:p>
        </p:txBody>
      </p:sp>
      <p:sp>
        <p:nvSpPr>
          <p:cNvPr id="4" name="Slide Number Placeholder 3"/>
          <p:cNvSpPr>
            <a:spLocks noGrp="1"/>
          </p:cNvSpPr>
          <p:nvPr>
            <p:ph type="sldNum" sz="quarter" idx="12"/>
          </p:nvPr>
        </p:nvSpPr>
        <p:spPr/>
        <p:txBody>
          <a:bodyPr/>
          <a:lstStyle/>
          <a:p>
            <a:fld id="{C5F4D7AD-AA97-47FA-8751-1F6B49723051}" type="slidenum">
              <a:rPr lang="en-US" smtClean="0"/>
              <a:t>33</a:t>
            </a:fld>
            <a:endParaRPr lang="en-US"/>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562579" y="1625600"/>
            <a:ext cx="8094132" cy="4899378"/>
          </a:xfrm>
        </p:spPr>
      </p:pic>
    </p:spTree>
    <p:extLst>
      <p:ext uri="{BB962C8B-B14F-4D97-AF65-F5344CB8AC3E}">
        <p14:creationId xmlns:p14="http://schemas.microsoft.com/office/powerpoint/2010/main" val="16710697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58044"/>
            <a:ext cx="10018713" cy="914401"/>
          </a:xfrm>
        </p:spPr>
        <p:txBody>
          <a:bodyPr/>
          <a:lstStyle/>
          <a:p>
            <a:r>
              <a:rPr lang="en-US" altLang="en-US" b="1" dirty="0"/>
              <a:t>Line </a:t>
            </a:r>
            <a:r>
              <a:rPr lang="en-US" altLang="en-US" b="1" dirty="0" smtClean="0"/>
              <a:t>Graph (5/5)</a:t>
            </a:r>
            <a:endParaRPr lang="en-US" b="1" dirty="0"/>
          </a:p>
        </p:txBody>
      </p:sp>
      <p:sp>
        <p:nvSpPr>
          <p:cNvPr id="3" name="Content Placeholder 2"/>
          <p:cNvSpPr>
            <a:spLocks noGrp="1"/>
          </p:cNvSpPr>
          <p:nvPr>
            <p:ph idx="1"/>
          </p:nvPr>
        </p:nvSpPr>
        <p:spPr>
          <a:xfrm>
            <a:off x="1371422" y="1775177"/>
            <a:ext cx="10018713" cy="4091954"/>
          </a:xfrm>
        </p:spPr>
        <p:txBody>
          <a:bodyPr/>
          <a:lstStyle/>
          <a:p>
            <a:pPr algn="just">
              <a:buFont typeface="Wingdings" panose="05000000000000000000" pitchFamily="2" charset="2"/>
              <a:buChar char="Ø"/>
              <a:defRPr/>
            </a:pPr>
            <a:r>
              <a:rPr lang="en-US" dirty="0"/>
              <a:t>Horizontal grid- lines make it easier for the eye to follow the plotted lines, to identify the data values along the data series, and to get a clearer picture of the trend and changes in the values for different data series.</a:t>
            </a:r>
          </a:p>
          <a:p>
            <a:pPr marL="0" indent="0" algn="just">
              <a:buFont typeface="Arial" panose="020B0604020202020204" pitchFamily="34" charset="0"/>
              <a:buNone/>
              <a:defRPr/>
            </a:pPr>
            <a:r>
              <a:rPr lang="en-US" dirty="0"/>
              <a:t> </a:t>
            </a:r>
          </a:p>
          <a:p>
            <a:pPr algn="just">
              <a:buFont typeface="Wingdings" panose="05000000000000000000" pitchFamily="2" charset="2"/>
              <a:buChar char="Ø"/>
              <a:defRPr/>
            </a:pPr>
            <a:r>
              <a:rPr lang="en-US" dirty="0"/>
              <a:t>It is generally not advisable to label every data point in a line chart, unless it is important to show precise values that are quoted in the accompanying text.</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34</a:t>
            </a:fld>
            <a:endParaRPr lang="en-US"/>
          </a:p>
        </p:txBody>
      </p:sp>
    </p:spTree>
    <p:extLst>
      <p:ext uri="{BB962C8B-B14F-4D97-AF65-F5344CB8AC3E}">
        <p14:creationId xmlns:p14="http://schemas.microsoft.com/office/powerpoint/2010/main" val="2700717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Ø"/>
              <a:defRPr/>
            </a:pPr>
            <a:r>
              <a:rPr lang="en-US" b="1" dirty="0">
                <a:solidFill>
                  <a:srgbClr val="00B0F0"/>
                </a:solidFill>
              </a:rPr>
              <a:t>Tables:</a:t>
            </a:r>
          </a:p>
          <a:p>
            <a:pPr lvl="1" algn="just">
              <a:buFont typeface="Wingdings" panose="05000000000000000000" pitchFamily="2" charset="2"/>
              <a:buChar char="ü"/>
              <a:defRPr/>
            </a:pPr>
            <a:r>
              <a:rPr lang="en-US" b="1" dirty="0"/>
              <a:t> </a:t>
            </a:r>
            <a:r>
              <a:rPr lang="en-US" dirty="0"/>
              <a:t>Have  columns and rows of information.</a:t>
            </a:r>
          </a:p>
          <a:p>
            <a:pPr marL="457200" lvl="1" indent="0" algn="just">
              <a:buFont typeface="Arial" panose="020B0604020202020204" pitchFamily="34" charset="0"/>
              <a:buNone/>
              <a:defRPr/>
            </a:pPr>
            <a:endParaRPr lang="en-US" dirty="0"/>
          </a:p>
          <a:p>
            <a:pPr lvl="1" algn="just">
              <a:buFont typeface="Wingdings" panose="05000000000000000000" pitchFamily="2" charset="2"/>
              <a:buChar char="ü"/>
              <a:defRPr/>
            </a:pPr>
            <a:r>
              <a:rPr lang="en-US" dirty="0"/>
              <a:t>Tables interact primarily with our verbal system.</a:t>
            </a:r>
          </a:p>
          <a:p>
            <a:pPr lvl="1" algn="just">
              <a:buFont typeface="Wingdings" panose="05000000000000000000" pitchFamily="2" charset="2"/>
              <a:buChar char="ü"/>
              <a:defRPr/>
            </a:pPr>
            <a:endParaRPr lang="en-US" dirty="0"/>
          </a:p>
          <a:p>
            <a:pPr lvl="1" algn="just">
              <a:buFont typeface="Wingdings" panose="05000000000000000000" pitchFamily="2" charset="2"/>
              <a:buChar char="ü"/>
              <a:defRPr/>
            </a:pPr>
            <a:r>
              <a:rPr lang="en-US" dirty="0"/>
              <a:t>Information in tables are processed in a sequential fashion, reading down columns or across rows of numbers, comparing this number to that number, one pair at a time.</a:t>
            </a:r>
          </a:p>
        </p:txBody>
      </p:sp>
      <p:sp>
        <p:nvSpPr>
          <p:cNvPr id="4" name="Slide Number Placeholder 3"/>
          <p:cNvSpPr>
            <a:spLocks noGrp="1"/>
          </p:cNvSpPr>
          <p:nvPr>
            <p:ph type="sldNum" sz="quarter" idx="12"/>
          </p:nvPr>
        </p:nvSpPr>
        <p:spPr/>
        <p:txBody>
          <a:bodyPr/>
          <a:lstStyle/>
          <a:p>
            <a:fld id="{C5F4D7AD-AA97-47FA-8751-1F6B49723051}" type="slidenum">
              <a:rPr lang="en-US" smtClean="0"/>
              <a:t>35</a:t>
            </a:fld>
            <a:endParaRPr lang="en-US"/>
          </a:p>
        </p:txBody>
      </p:sp>
      <p:sp>
        <p:nvSpPr>
          <p:cNvPr id="5" name="Title 1"/>
          <p:cNvSpPr>
            <a:spLocks noGrp="1"/>
          </p:cNvSpPr>
          <p:nvPr>
            <p:ph type="title"/>
          </p:nvPr>
        </p:nvSpPr>
        <p:spPr>
          <a:xfrm>
            <a:off x="1484311" y="685801"/>
            <a:ext cx="10018713" cy="939800"/>
          </a:xfrm>
        </p:spPr>
        <p:txBody>
          <a:bodyPr>
            <a:normAutofit/>
          </a:bodyPr>
          <a:lstStyle/>
          <a:p>
            <a:pPr>
              <a:defRPr/>
            </a:pPr>
            <a:r>
              <a:rPr lang="en-US" b="1" dirty="0" smtClean="0"/>
              <a:t>When </a:t>
            </a:r>
            <a:r>
              <a:rPr lang="en-US" b="1" dirty="0"/>
              <a:t>to use a table or a </a:t>
            </a:r>
            <a:r>
              <a:rPr lang="en-US" b="1" dirty="0" smtClean="0"/>
              <a:t>chart (1/8)</a:t>
            </a:r>
            <a:endParaRPr lang="en-US" b="1" dirty="0"/>
          </a:p>
        </p:txBody>
      </p:sp>
    </p:spTree>
    <p:extLst>
      <p:ext uri="{BB962C8B-B14F-4D97-AF65-F5344CB8AC3E}">
        <p14:creationId xmlns:p14="http://schemas.microsoft.com/office/powerpoint/2010/main" val="2916593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421" y="1628421"/>
            <a:ext cx="10018713" cy="4445001"/>
          </a:xfrm>
        </p:spPr>
        <p:txBody>
          <a:bodyPr>
            <a:normAutofit fontScale="92500" lnSpcReduction="10000"/>
          </a:bodyPr>
          <a:lstStyle/>
          <a:p>
            <a:pPr algn="just">
              <a:buFont typeface="Wingdings" panose="05000000000000000000" pitchFamily="2" charset="2"/>
              <a:buChar char="Ø"/>
              <a:defRPr/>
            </a:pPr>
            <a:r>
              <a:rPr lang="en-US" b="1" dirty="0">
                <a:solidFill>
                  <a:srgbClr val="00B0F0"/>
                </a:solidFill>
              </a:rPr>
              <a:t>Tips for choosing tables </a:t>
            </a:r>
          </a:p>
          <a:p>
            <a:pPr lvl="1" algn="just">
              <a:buFont typeface="Wingdings" panose="05000000000000000000" pitchFamily="2" charset="2"/>
              <a:buChar char="v"/>
              <a:defRPr/>
            </a:pPr>
            <a:r>
              <a:rPr lang="en-US" sz="2600" b="1" dirty="0">
                <a:solidFill>
                  <a:prstClr val="black"/>
                </a:solidFill>
              </a:rPr>
              <a:t>Tables work best when the data presentation: </a:t>
            </a:r>
          </a:p>
          <a:p>
            <a:pPr lvl="2" algn="just">
              <a:buFont typeface="Wingdings" panose="05000000000000000000" pitchFamily="2" charset="2"/>
              <a:buChar char="ü"/>
              <a:defRPr/>
            </a:pPr>
            <a:endParaRPr lang="en-US" dirty="0">
              <a:solidFill>
                <a:prstClr val="black"/>
              </a:solidFill>
            </a:endParaRPr>
          </a:p>
          <a:p>
            <a:pPr lvl="2" algn="just">
              <a:buFont typeface="Wingdings" panose="05000000000000000000" pitchFamily="2" charset="2"/>
              <a:buChar char="ü"/>
              <a:defRPr/>
            </a:pPr>
            <a:r>
              <a:rPr lang="en-US" sz="2400" dirty="0">
                <a:solidFill>
                  <a:prstClr val="black"/>
                </a:solidFill>
              </a:rPr>
              <a:t>contains many data series for cross-analysis</a:t>
            </a:r>
          </a:p>
          <a:p>
            <a:pPr lvl="2" algn="just">
              <a:buFont typeface="Wingdings" panose="05000000000000000000" pitchFamily="2" charset="2"/>
              <a:buChar char="ü"/>
              <a:defRPr/>
            </a:pPr>
            <a:endParaRPr lang="en-US" sz="2400" dirty="0">
              <a:solidFill>
                <a:prstClr val="black"/>
              </a:solidFill>
            </a:endParaRPr>
          </a:p>
          <a:p>
            <a:pPr lvl="2" algn="just">
              <a:buFont typeface="Wingdings" panose="05000000000000000000" pitchFamily="2" charset="2"/>
              <a:buChar char="ü"/>
              <a:defRPr/>
            </a:pPr>
            <a:r>
              <a:rPr lang="en-US" sz="2400" dirty="0">
                <a:solidFill>
                  <a:prstClr val="black"/>
                </a:solidFill>
              </a:rPr>
              <a:t>is used to look up or compare individual values</a:t>
            </a:r>
          </a:p>
          <a:p>
            <a:pPr lvl="2" algn="just">
              <a:buFont typeface="Wingdings" panose="05000000000000000000" pitchFamily="2" charset="2"/>
              <a:buChar char="ü"/>
              <a:defRPr/>
            </a:pPr>
            <a:endParaRPr lang="en-US" sz="2400" dirty="0">
              <a:solidFill>
                <a:prstClr val="black"/>
              </a:solidFill>
            </a:endParaRPr>
          </a:p>
          <a:p>
            <a:pPr lvl="2" algn="just">
              <a:buFont typeface="Wingdings" panose="05000000000000000000" pitchFamily="2" charset="2"/>
              <a:buChar char="ü"/>
              <a:defRPr/>
            </a:pPr>
            <a:r>
              <a:rPr lang="en-US" sz="2400" dirty="0">
                <a:solidFill>
                  <a:prstClr val="black"/>
                </a:solidFill>
              </a:rPr>
              <a:t>requires precise values</a:t>
            </a:r>
          </a:p>
          <a:p>
            <a:pPr lvl="2" algn="just">
              <a:buFont typeface="Wingdings" panose="05000000000000000000" pitchFamily="2" charset="2"/>
              <a:buChar char="ü"/>
              <a:defRPr/>
            </a:pPr>
            <a:endParaRPr lang="en-US" sz="2400" dirty="0">
              <a:solidFill>
                <a:prstClr val="black"/>
              </a:solidFill>
            </a:endParaRPr>
          </a:p>
          <a:p>
            <a:pPr lvl="2" algn="just">
              <a:buFont typeface="Wingdings" panose="05000000000000000000" pitchFamily="2" charset="2"/>
              <a:buChar char="ü"/>
              <a:defRPr/>
            </a:pPr>
            <a:r>
              <a:rPr lang="en-US" sz="2400" dirty="0">
                <a:solidFill>
                  <a:prstClr val="black"/>
                </a:solidFill>
              </a:rPr>
              <a:t>contains values that involve multiple units of measurement</a:t>
            </a:r>
          </a:p>
        </p:txBody>
      </p:sp>
      <p:sp>
        <p:nvSpPr>
          <p:cNvPr id="4" name="Slide Number Placeholder 3"/>
          <p:cNvSpPr>
            <a:spLocks noGrp="1"/>
          </p:cNvSpPr>
          <p:nvPr>
            <p:ph type="sldNum" sz="quarter" idx="12"/>
          </p:nvPr>
        </p:nvSpPr>
        <p:spPr/>
        <p:txBody>
          <a:bodyPr/>
          <a:lstStyle/>
          <a:p>
            <a:fld id="{C5F4D7AD-AA97-47FA-8751-1F6B49723051}" type="slidenum">
              <a:rPr lang="en-US" smtClean="0"/>
              <a:t>36</a:t>
            </a:fld>
            <a:endParaRPr lang="en-US"/>
          </a:p>
        </p:txBody>
      </p:sp>
      <p:sp>
        <p:nvSpPr>
          <p:cNvPr id="5" name="Title 1"/>
          <p:cNvSpPr>
            <a:spLocks noGrp="1"/>
          </p:cNvSpPr>
          <p:nvPr>
            <p:ph type="title"/>
          </p:nvPr>
        </p:nvSpPr>
        <p:spPr>
          <a:xfrm>
            <a:off x="1484309" y="347134"/>
            <a:ext cx="10018713" cy="1041400"/>
          </a:xfrm>
        </p:spPr>
        <p:txBody>
          <a:bodyPr>
            <a:normAutofit/>
          </a:bodyPr>
          <a:lstStyle/>
          <a:p>
            <a:pPr>
              <a:defRPr/>
            </a:pPr>
            <a:r>
              <a:rPr lang="en-US" b="1" dirty="0" smtClean="0"/>
              <a:t>When </a:t>
            </a:r>
            <a:r>
              <a:rPr lang="en-US" b="1" dirty="0"/>
              <a:t>to use a table or a </a:t>
            </a:r>
            <a:r>
              <a:rPr lang="en-US" b="1" dirty="0" smtClean="0"/>
              <a:t>chart (2/8)</a:t>
            </a:r>
            <a:endParaRPr lang="en-US" b="1" dirty="0"/>
          </a:p>
        </p:txBody>
      </p:sp>
    </p:spTree>
    <p:extLst>
      <p:ext uri="{BB962C8B-B14F-4D97-AF65-F5344CB8AC3E}">
        <p14:creationId xmlns:p14="http://schemas.microsoft.com/office/powerpoint/2010/main" val="905774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09" y="1594554"/>
            <a:ext cx="10018713" cy="4411135"/>
          </a:xfrm>
        </p:spPr>
        <p:txBody>
          <a:bodyPr>
            <a:normAutofit/>
          </a:bodyPr>
          <a:lstStyle/>
          <a:p>
            <a:pPr marL="0" indent="0" algn="just">
              <a:buFont typeface="Arial" panose="020B0604020202020204" pitchFamily="34" charset="0"/>
              <a:buNone/>
              <a:defRPr/>
            </a:pPr>
            <a:r>
              <a:rPr lang="en-US" b="1" dirty="0">
                <a:solidFill>
                  <a:srgbClr val="00B0F0"/>
                </a:solidFill>
              </a:rPr>
              <a:t>Charts:</a:t>
            </a:r>
          </a:p>
          <a:p>
            <a:pPr algn="just">
              <a:buFont typeface="Wingdings" panose="05000000000000000000" pitchFamily="2" charset="2"/>
              <a:buChar char="Ø"/>
              <a:defRPr/>
            </a:pPr>
            <a:r>
              <a:rPr lang="en-US" dirty="0"/>
              <a:t>Charts are perceived by our visual system.</a:t>
            </a:r>
          </a:p>
          <a:p>
            <a:pPr algn="just">
              <a:defRPr/>
            </a:pPr>
            <a:endParaRPr lang="en-US" dirty="0"/>
          </a:p>
          <a:p>
            <a:pPr algn="just">
              <a:buFont typeface="Wingdings" panose="05000000000000000000" pitchFamily="2" charset="2"/>
              <a:buChar char="Ø"/>
              <a:defRPr/>
            </a:pPr>
            <a:r>
              <a:rPr lang="en-US" dirty="0"/>
              <a:t>They give shape and form to numbers. To see patterns and relationships is a natural function of visual perception.</a:t>
            </a:r>
          </a:p>
          <a:p>
            <a:pPr algn="just">
              <a:defRPr/>
            </a:pPr>
            <a:endParaRPr lang="en-US" dirty="0"/>
          </a:p>
          <a:p>
            <a:pPr algn="just">
              <a:buFont typeface="Wingdings" panose="05000000000000000000" pitchFamily="2" charset="2"/>
              <a:buChar char="Ø"/>
              <a:defRPr/>
            </a:pPr>
            <a:r>
              <a:rPr lang="en-US" dirty="0"/>
              <a:t> A single chart can convey important features of the data more vividly and memorably than columns of data.</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37</a:t>
            </a:fld>
            <a:endParaRPr lang="en-US"/>
          </a:p>
        </p:txBody>
      </p:sp>
      <p:sp>
        <p:nvSpPr>
          <p:cNvPr id="5" name="Title 1"/>
          <p:cNvSpPr>
            <a:spLocks noGrp="1"/>
          </p:cNvSpPr>
          <p:nvPr>
            <p:ph type="title"/>
          </p:nvPr>
        </p:nvSpPr>
        <p:spPr>
          <a:xfrm>
            <a:off x="1484309" y="358424"/>
            <a:ext cx="10018713" cy="973666"/>
          </a:xfrm>
        </p:spPr>
        <p:txBody>
          <a:bodyPr>
            <a:normAutofit/>
          </a:bodyPr>
          <a:lstStyle/>
          <a:p>
            <a:pPr>
              <a:defRPr/>
            </a:pPr>
            <a:r>
              <a:rPr lang="en-US" b="1" dirty="0" smtClean="0"/>
              <a:t>When </a:t>
            </a:r>
            <a:r>
              <a:rPr lang="en-US" b="1" dirty="0"/>
              <a:t>to use a table or a </a:t>
            </a:r>
            <a:r>
              <a:rPr lang="en-US" b="1" dirty="0" smtClean="0"/>
              <a:t>chart (3/8)</a:t>
            </a:r>
            <a:endParaRPr lang="en-US" b="1" dirty="0"/>
          </a:p>
        </p:txBody>
      </p:sp>
    </p:spTree>
    <p:extLst>
      <p:ext uri="{BB962C8B-B14F-4D97-AF65-F5344CB8AC3E}">
        <p14:creationId xmlns:p14="http://schemas.microsoft.com/office/powerpoint/2010/main" val="12097305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09" y="1538110"/>
            <a:ext cx="10018713" cy="4411134"/>
          </a:xfrm>
        </p:spPr>
        <p:txBody>
          <a:bodyPr>
            <a:normAutofit/>
          </a:bodyPr>
          <a:lstStyle/>
          <a:p>
            <a:pPr algn="just">
              <a:buFont typeface="Wingdings" panose="05000000000000000000" pitchFamily="2" charset="2"/>
              <a:buChar char="Ø"/>
              <a:defRPr/>
            </a:pPr>
            <a:r>
              <a:rPr lang="en-US" altLang="en-US" b="1" dirty="0">
                <a:solidFill>
                  <a:srgbClr val="00B0F0"/>
                </a:solidFill>
              </a:rPr>
              <a:t>TIPS for choosing  chart</a:t>
            </a:r>
          </a:p>
          <a:p>
            <a:pPr algn="just">
              <a:buFont typeface="Wingdings" panose="05000000000000000000" pitchFamily="2" charset="2"/>
              <a:buChar char="v"/>
              <a:defRPr/>
            </a:pPr>
            <a:r>
              <a:rPr lang="en-US" altLang="en-US" dirty="0"/>
              <a:t>Graphs work best when the data presentation:</a:t>
            </a:r>
          </a:p>
          <a:p>
            <a:pPr lvl="1" algn="just">
              <a:buFont typeface="Wingdings" panose="05000000000000000000" pitchFamily="2" charset="2"/>
              <a:buChar char="ü"/>
              <a:defRPr/>
            </a:pPr>
            <a:endParaRPr lang="en-US" altLang="en-US" dirty="0"/>
          </a:p>
          <a:p>
            <a:pPr lvl="1" algn="just">
              <a:buFont typeface="Wingdings" panose="05000000000000000000" pitchFamily="2" charset="2"/>
              <a:buChar char="ü"/>
              <a:defRPr/>
            </a:pPr>
            <a:r>
              <a:rPr lang="en-US" altLang="en-US" dirty="0"/>
              <a:t>is used to identify patterns and trends</a:t>
            </a:r>
          </a:p>
          <a:p>
            <a:pPr lvl="1" algn="just">
              <a:buFont typeface="Wingdings" panose="05000000000000000000" pitchFamily="2" charset="2"/>
              <a:buChar char="ü"/>
              <a:defRPr/>
            </a:pPr>
            <a:endParaRPr lang="en-US" altLang="en-US" dirty="0">
              <a:solidFill>
                <a:srgbClr val="FF0000"/>
              </a:solidFill>
            </a:endParaRPr>
          </a:p>
          <a:p>
            <a:pPr lvl="1" algn="just">
              <a:buFont typeface="Wingdings" panose="05000000000000000000" pitchFamily="2" charset="2"/>
              <a:buChar char="ü"/>
              <a:defRPr/>
            </a:pPr>
            <a:r>
              <a:rPr lang="en-US" altLang="en-US" dirty="0"/>
              <a:t>is used to communicate a message that can be highlighted in the shape of the graph</a:t>
            </a:r>
          </a:p>
          <a:p>
            <a:pPr lvl="1" algn="just">
              <a:buFont typeface="Wingdings" panose="05000000000000000000" pitchFamily="2" charset="2"/>
              <a:buChar char="ü"/>
              <a:defRPr/>
            </a:pPr>
            <a:endParaRPr lang="en-US" altLang="en-US" dirty="0"/>
          </a:p>
          <a:p>
            <a:pPr lvl="1" algn="just">
              <a:buFont typeface="Wingdings" panose="05000000000000000000" pitchFamily="2" charset="2"/>
              <a:buChar char="ü"/>
              <a:defRPr/>
            </a:pPr>
            <a:r>
              <a:rPr lang="en-US" altLang="en-US" dirty="0"/>
              <a:t>is used to visually reveal relationships among several values</a:t>
            </a:r>
          </a:p>
        </p:txBody>
      </p:sp>
      <p:sp>
        <p:nvSpPr>
          <p:cNvPr id="4" name="Slide Number Placeholder 3"/>
          <p:cNvSpPr>
            <a:spLocks noGrp="1"/>
          </p:cNvSpPr>
          <p:nvPr>
            <p:ph type="sldNum" sz="quarter" idx="12"/>
          </p:nvPr>
        </p:nvSpPr>
        <p:spPr/>
        <p:txBody>
          <a:bodyPr/>
          <a:lstStyle/>
          <a:p>
            <a:fld id="{C5F4D7AD-AA97-47FA-8751-1F6B49723051}" type="slidenum">
              <a:rPr lang="en-US" smtClean="0"/>
              <a:t>38</a:t>
            </a:fld>
            <a:endParaRPr lang="en-US"/>
          </a:p>
        </p:txBody>
      </p:sp>
      <p:sp>
        <p:nvSpPr>
          <p:cNvPr id="5" name="Title 1"/>
          <p:cNvSpPr>
            <a:spLocks noGrp="1"/>
          </p:cNvSpPr>
          <p:nvPr>
            <p:ph type="title"/>
          </p:nvPr>
        </p:nvSpPr>
        <p:spPr>
          <a:xfrm>
            <a:off x="1484309" y="381001"/>
            <a:ext cx="10018713" cy="894644"/>
          </a:xfrm>
        </p:spPr>
        <p:txBody>
          <a:bodyPr>
            <a:normAutofit/>
          </a:bodyPr>
          <a:lstStyle/>
          <a:p>
            <a:pPr>
              <a:defRPr/>
            </a:pPr>
            <a:r>
              <a:rPr lang="en-US" b="1" dirty="0" smtClean="0"/>
              <a:t>When </a:t>
            </a:r>
            <a:r>
              <a:rPr lang="en-US" b="1" dirty="0"/>
              <a:t>to use a table or a </a:t>
            </a:r>
            <a:r>
              <a:rPr lang="en-US" b="1" dirty="0" smtClean="0"/>
              <a:t>chart (4/8)</a:t>
            </a:r>
            <a:endParaRPr lang="en-US" b="1" dirty="0"/>
          </a:p>
        </p:txBody>
      </p:sp>
    </p:spTree>
    <p:extLst>
      <p:ext uri="{BB962C8B-B14F-4D97-AF65-F5344CB8AC3E}">
        <p14:creationId xmlns:p14="http://schemas.microsoft.com/office/powerpoint/2010/main" val="9474127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09" y="1425221"/>
            <a:ext cx="10018713" cy="4354690"/>
          </a:xfrm>
        </p:spPr>
        <p:txBody>
          <a:bodyPr>
            <a:normAutofit/>
          </a:bodyPr>
          <a:lstStyle/>
          <a:p>
            <a:pPr algn="just">
              <a:buFont typeface="Wingdings" panose="05000000000000000000" pitchFamily="2" charset="2"/>
              <a:buChar char="Ø"/>
              <a:defRPr/>
            </a:pPr>
            <a:r>
              <a:rPr lang="en-US" altLang="en-US" dirty="0"/>
              <a:t>Sometimes, we need to present information about changes over time.</a:t>
            </a:r>
          </a:p>
          <a:p>
            <a:pPr algn="just">
              <a:defRPr/>
            </a:pPr>
            <a:endParaRPr lang="en-US" altLang="en-US" dirty="0"/>
          </a:p>
          <a:p>
            <a:pPr algn="just">
              <a:buFont typeface="Wingdings" panose="05000000000000000000" pitchFamily="2" charset="2"/>
              <a:buChar char="Ø"/>
              <a:defRPr/>
            </a:pPr>
            <a:r>
              <a:rPr lang="en-US" altLang="en-US" dirty="0"/>
              <a:t>To present time-series data, we use summary tables and charts that effectively show changes in values from one time period to the next in chronological order.</a:t>
            </a:r>
          </a:p>
          <a:p>
            <a:pPr algn="just">
              <a:buFont typeface="Wingdings" panose="05000000000000000000" pitchFamily="2" charset="2"/>
              <a:buChar char="Ø"/>
              <a:defRPr/>
            </a:pPr>
            <a:endParaRPr lang="en-US" alt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39</a:t>
            </a:fld>
            <a:endParaRPr lang="en-US"/>
          </a:p>
        </p:txBody>
      </p:sp>
      <p:sp>
        <p:nvSpPr>
          <p:cNvPr id="5" name="Title 1"/>
          <p:cNvSpPr>
            <a:spLocks noGrp="1"/>
          </p:cNvSpPr>
          <p:nvPr>
            <p:ph type="title"/>
          </p:nvPr>
        </p:nvSpPr>
        <p:spPr>
          <a:xfrm>
            <a:off x="1484309" y="256822"/>
            <a:ext cx="10018713" cy="894645"/>
          </a:xfrm>
        </p:spPr>
        <p:txBody>
          <a:bodyPr>
            <a:normAutofit/>
          </a:bodyPr>
          <a:lstStyle/>
          <a:p>
            <a:pPr>
              <a:defRPr/>
            </a:pPr>
            <a:r>
              <a:rPr lang="en-US" b="1" dirty="0" smtClean="0"/>
              <a:t>When </a:t>
            </a:r>
            <a:r>
              <a:rPr lang="en-US" b="1" dirty="0"/>
              <a:t>to use a table or a </a:t>
            </a:r>
            <a:r>
              <a:rPr lang="en-US" b="1" dirty="0" smtClean="0"/>
              <a:t>chart (5/8)</a:t>
            </a:r>
            <a:endParaRPr lang="en-US" b="1" dirty="0"/>
          </a:p>
        </p:txBody>
      </p:sp>
    </p:spTree>
    <p:extLst>
      <p:ext uri="{BB962C8B-B14F-4D97-AF65-F5344CB8AC3E}">
        <p14:creationId xmlns:p14="http://schemas.microsoft.com/office/powerpoint/2010/main" val="39902269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1526821"/>
            <a:ext cx="10018713" cy="4557890"/>
          </a:xfrm>
        </p:spPr>
        <p:txBody>
          <a:bodyPr/>
          <a:lstStyle/>
          <a:p>
            <a:pPr algn="just">
              <a:buFont typeface="Wingdings" panose="05000000000000000000" pitchFamily="2" charset="2"/>
              <a:buChar char="Ø"/>
            </a:pPr>
            <a:r>
              <a:rPr lang="en-US" altLang="en-US" dirty="0"/>
              <a:t>As long as the definition of the data and the collection methods were consistent over time, we can use tables and charts to study past trends and estimate future values.</a:t>
            </a:r>
          </a:p>
          <a:p>
            <a:pPr algn="just"/>
            <a:endParaRPr lang="en-US" altLang="en-US" dirty="0"/>
          </a:p>
          <a:p>
            <a:pPr algn="just">
              <a:buFont typeface="Wingdings" panose="05000000000000000000" pitchFamily="2" charset="2"/>
              <a:buChar char="Ø"/>
            </a:pPr>
            <a:r>
              <a:rPr lang="en-US" altLang="en-US" dirty="0"/>
              <a:t>Example 17 shows two time-series lines in the same graph – one for students and one for teachers. The two time-series have been combined, with different scales on the left and the right side of the graph.</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40</a:t>
            </a:fld>
            <a:endParaRPr lang="en-US"/>
          </a:p>
        </p:txBody>
      </p:sp>
      <p:sp>
        <p:nvSpPr>
          <p:cNvPr id="5" name="Title 1"/>
          <p:cNvSpPr>
            <a:spLocks noGrp="1"/>
          </p:cNvSpPr>
          <p:nvPr>
            <p:ph type="title"/>
          </p:nvPr>
        </p:nvSpPr>
        <p:spPr>
          <a:xfrm>
            <a:off x="1348844" y="190634"/>
            <a:ext cx="10018713" cy="859233"/>
          </a:xfrm>
        </p:spPr>
        <p:txBody>
          <a:bodyPr>
            <a:normAutofit/>
          </a:bodyPr>
          <a:lstStyle/>
          <a:p>
            <a:pPr>
              <a:defRPr/>
            </a:pPr>
            <a:r>
              <a:rPr lang="en-US" b="1" dirty="0" smtClean="0"/>
              <a:t>When </a:t>
            </a:r>
            <a:r>
              <a:rPr lang="en-US" b="1" dirty="0"/>
              <a:t>to use a table or a </a:t>
            </a:r>
            <a:r>
              <a:rPr lang="en-US" b="1" dirty="0" smtClean="0"/>
              <a:t>chart (6/8)</a:t>
            </a:r>
            <a:endParaRPr lang="en-US" b="1" dirty="0"/>
          </a:p>
        </p:txBody>
      </p:sp>
    </p:spTree>
    <p:extLst>
      <p:ext uri="{BB962C8B-B14F-4D97-AF65-F5344CB8AC3E}">
        <p14:creationId xmlns:p14="http://schemas.microsoft.com/office/powerpoint/2010/main" val="127288088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5F4D7AD-AA97-47FA-8751-1F6B49723051}" type="slidenum">
              <a:rPr lang="en-US" smtClean="0"/>
              <a:t>41</a:t>
            </a:fld>
            <a:endParaRPr lang="en-US"/>
          </a:p>
        </p:txBody>
      </p:sp>
      <p:sp>
        <p:nvSpPr>
          <p:cNvPr id="5" name="Title 1"/>
          <p:cNvSpPr>
            <a:spLocks noGrp="1"/>
          </p:cNvSpPr>
          <p:nvPr>
            <p:ph type="title"/>
          </p:nvPr>
        </p:nvSpPr>
        <p:spPr>
          <a:xfrm>
            <a:off x="1484310" y="245535"/>
            <a:ext cx="10018713" cy="849487"/>
          </a:xfrm>
        </p:spPr>
        <p:txBody>
          <a:bodyPr>
            <a:normAutofit/>
          </a:bodyPr>
          <a:lstStyle/>
          <a:p>
            <a:pPr>
              <a:defRPr/>
            </a:pPr>
            <a:r>
              <a:rPr lang="en-US" b="1" dirty="0" smtClean="0"/>
              <a:t>When </a:t>
            </a:r>
            <a:r>
              <a:rPr lang="en-US" b="1" dirty="0"/>
              <a:t>to use a table or a </a:t>
            </a:r>
            <a:r>
              <a:rPr lang="en-US" b="1" dirty="0" smtClean="0"/>
              <a:t>chart (7/8)</a:t>
            </a:r>
            <a:endParaRPr lang="en-US" b="1" dirty="0"/>
          </a:p>
        </p:txBody>
      </p:sp>
      <p:pic>
        <p:nvPicPr>
          <p:cNvPr id="6"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659468" y="1343377"/>
            <a:ext cx="9493954" cy="5226755"/>
          </a:xfrm>
        </p:spPr>
      </p:pic>
    </p:spTree>
    <p:extLst>
      <p:ext uri="{BB962C8B-B14F-4D97-AF65-F5344CB8AC3E}">
        <p14:creationId xmlns:p14="http://schemas.microsoft.com/office/powerpoint/2010/main" val="20661306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4000" y="1628421"/>
            <a:ext cx="10018713" cy="4238710"/>
          </a:xfrm>
        </p:spPr>
        <p:txBody>
          <a:bodyPr/>
          <a:lstStyle/>
          <a:p>
            <a:pPr algn="just">
              <a:buFont typeface="Wingdings" panose="05000000000000000000" pitchFamily="2" charset="2"/>
              <a:buChar char="Ø"/>
              <a:defRPr/>
            </a:pPr>
            <a:r>
              <a:rPr lang="en-US" altLang="en-US" dirty="0"/>
              <a:t>It is interesting to see that the two trends generally overlap but the lines crisscross over each other.</a:t>
            </a:r>
          </a:p>
          <a:p>
            <a:pPr marL="0" indent="0" algn="just">
              <a:buFont typeface="Arial" panose="020B0604020202020204" pitchFamily="34" charset="0"/>
              <a:buNone/>
              <a:defRPr/>
            </a:pPr>
            <a:endParaRPr lang="en-US" altLang="en-US" dirty="0"/>
          </a:p>
          <a:p>
            <a:pPr algn="just">
              <a:buFont typeface="Wingdings" panose="05000000000000000000" pitchFamily="2" charset="2"/>
              <a:buChar char="Ø"/>
              <a:defRPr/>
            </a:pPr>
            <a:r>
              <a:rPr lang="en-US" altLang="en-US" dirty="0"/>
              <a:t>This can be interpreted as overall correspondence in the availability of teachers in relation to the number of students over the years, although there have been noticeable fluctuations, or instability.</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42</a:t>
            </a:fld>
            <a:endParaRPr lang="en-US"/>
          </a:p>
        </p:txBody>
      </p:sp>
      <p:sp>
        <p:nvSpPr>
          <p:cNvPr id="5" name="Title 1"/>
          <p:cNvSpPr>
            <a:spLocks noGrp="1"/>
          </p:cNvSpPr>
          <p:nvPr>
            <p:ph type="title"/>
          </p:nvPr>
        </p:nvSpPr>
        <p:spPr>
          <a:xfrm>
            <a:off x="1394000" y="290690"/>
            <a:ext cx="10018713" cy="917222"/>
          </a:xfrm>
        </p:spPr>
        <p:txBody>
          <a:bodyPr>
            <a:normAutofit/>
          </a:bodyPr>
          <a:lstStyle/>
          <a:p>
            <a:pPr>
              <a:defRPr/>
            </a:pPr>
            <a:r>
              <a:rPr lang="en-US" b="1" dirty="0" smtClean="0"/>
              <a:t>When </a:t>
            </a:r>
            <a:r>
              <a:rPr lang="en-US" b="1" dirty="0"/>
              <a:t>to use a table or a </a:t>
            </a:r>
            <a:r>
              <a:rPr lang="en-US" b="1" dirty="0" smtClean="0"/>
              <a:t>chart (8/8)</a:t>
            </a:r>
            <a:endParaRPr lang="en-US" b="1" dirty="0"/>
          </a:p>
        </p:txBody>
      </p:sp>
    </p:spTree>
    <p:extLst>
      <p:ext uri="{BB962C8B-B14F-4D97-AF65-F5344CB8AC3E}">
        <p14:creationId xmlns:p14="http://schemas.microsoft.com/office/powerpoint/2010/main" val="8213328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34245"/>
            <a:ext cx="10018713" cy="1030111"/>
          </a:xfrm>
        </p:spPr>
        <p:txBody>
          <a:bodyPr/>
          <a:lstStyle/>
          <a:p>
            <a:r>
              <a:rPr lang="en-US" b="1" dirty="0"/>
              <a:t>Using text to present </a:t>
            </a:r>
            <a:r>
              <a:rPr lang="en-US" b="1" dirty="0" smtClean="0"/>
              <a:t>data (1/6)</a:t>
            </a:r>
            <a:endParaRPr lang="en-US" b="1" dirty="0"/>
          </a:p>
        </p:txBody>
      </p:sp>
      <p:sp>
        <p:nvSpPr>
          <p:cNvPr id="3" name="Content Placeholder 2"/>
          <p:cNvSpPr>
            <a:spLocks noGrp="1"/>
          </p:cNvSpPr>
          <p:nvPr>
            <p:ph idx="1"/>
          </p:nvPr>
        </p:nvSpPr>
        <p:spPr>
          <a:xfrm>
            <a:off x="1484309" y="1538110"/>
            <a:ext cx="10018713" cy="4862690"/>
          </a:xfrm>
        </p:spPr>
        <p:txBody>
          <a:bodyPr>
            <a:normAutofit/>
          </a:bodyPr>
          <a:lstStyle/>
          <a:p>
            <a:pPr algn="just">
              <a:buFont typeface="Wingdings" panose="05000000000000000000" pitchFamily="2" charset="2"/>
              <a:buChar char="Ø"/>
            </a:pPr>
            <a:endParaRPr lang="en-US" altLang="en-US" dirty="0" smtClean="0"/>
          </a:p>
          <a:p>
            <a:pPr algn="just">
              <a:buFont typeface="Wingdings" panose="05000000000000000000" pitchFamily="2" charset="2"/>
              <a:buChar char="Ø"/>
            </a:pPr>
            <a:r>
              <a:rPr lang="en-US" altLang="en-US" dirty="0" smtClean="0"/>
              <a:t>Tables </a:t>
            </a:r>
            <a:r>
              <a:rPr lang="en-US" altLang="en-US" dirty="0"/>
              <a:t>and charts are often accompanied by descriptive text that highlights the </a:t>
            </a:r>
          </a:p>
          <a:p>
            <a:pPr lvl="1" algn="just">
              <a:buFont typeface="Wingdings" panose="05000000000000000000" pitchFamily="2" charset="2"/>
              <a:buChar char="Ø"/>
            </a:pPr>
            <a:r>
              <a:rPr lang="en-US" altLang="en-US" dirty="0"/>
              <a:t>findings, </a:t>
            </a:r>
          </a:p>
          <a:p>
            <a:pPr lvl="1" algn="just">
              <a:buFont typeface="Wingdings" panose="05000000000000000000" pitchFamily="2" charset="2"/>
              <a:buChar char="Ø"/>
            </a:pPr>
            <a:r>
              <a:rPr lang="en-US" altLang="en-US" dirty="0"/>
              <a:t>patterns, </a:t>
            </a:r>
          </a:p>
          <a:p>
            <a:pPr lvl="1" algn="just">
              <a:buFont typeface="Wingdings" panose="05000000000000000000" pitchFamily="2" charset="2"/>
              <a:buChar char="Ø"/>
            </a:pPr>
            <a:r>
              <a:rPr lang="en-US" altLang="en-US" dirty="0"/>
              <a:t>issues and </a:t>
            </a:r>
          </a:p>
          <a:p>
            <a:pPr lvl="1" algn="just">
              <a:buFont typeface="Wingdings" panose="05000000000000000000" pitchFamily="2" charset="2"/>
              <a:buChar char="Ø"/>
            </a:pPr>
            <a:r>
              <a:rPr lang="en-US" altLang="en-US" dirty="0"/>
              <a:t>implications of the data.</a:t>
            </a:r>
          </a:p>
          <a:p>
            <a:pPr algn="just">
              <a:buFont typeface="Wingdings" panose="05000000000000000000" pitchFamily="2" charset="2"/>
              <a:buChar char="Ø"/>
            </a:pPr>
            <a:r>
              <a:rPr lang="en-US" altLang="en-US" dirty="0"/>
              <a:t>Textual descriptions and discussions play a crucial role in almost every kind of data presentation, especially for people who are not familiar with data, tables and charts.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43</a:t>
            </a:fld>
            <a:endParaRPr lang="en-US"/>
          </a:p>
        </p:txBody>
      </p:sp>
    </p:spTree>
    <p:extLst>
      <p:ext uri="{BB962C8B-B14F-4D97-AF65-F5344CB8AC3E}">
        <p14:creationId xmlns:p14="http://schemas.microsoft.com/office/powerpoint/2010/main" val="29206448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3333" y="347134"/>
            <a:ext cx="10018713" cy="860777"/>
          </a:xfrm>
        </p:spPr>
        <p:txBody>
          <a:bodyPr/>
          <a:lstStyle/>
          <a:p>
            <a:r>
              <a:rPr lang="en-US" b="1" dirty="0"/>
              <a:t>Using text to present </a:t>
            </a:r>
            <a:r>
              <a:rPr lang="en-US" b="1" dirty="0" smtClean="0"/>
              <a:t>data (2/6)</a:t>
            </a:r>
            <a:endParaRPr lang="en-US" b="1" dirty="0"/>
          </a:p>
        </p:txBody>
      </p:sp>
      <p:sp>
        <p:nvSpPr>
          <p:cNvPr id="3" name="Content Placeholder 2"/>
          <p:cNvSpPr>
            <a:spLocks noGrp="1"/>
          </p:cNvSpPr>
          <p:nvPr>
            <p:ph idx="1"/>
          </p:nvPr>
        </p:nvSpPr>
        <p:spPr>
          <a:xfrm>
            <a:off x="1348844" y="2034821"/>
            <a:ext cx="10018713" cy="3124201"/>
          </a:xfrm>
        </p:spPr>
        <p:txBody>
          <a:bodyPr/>
          <a:lstStyle/>
          <a:p>
            <a:pPr algn="just">
              <a:buFont typeface="Wingdings" panose="05000000000000000000" pitchFamily="2" charset="2"/>
              <a:buChar char="Ø"/>
              <a:defRPr/>
            </a:pPr>
            <a:r>
              <a:rPr lang="en-US" altLang="en-US" dirty="0"/>
              <a:t>Many people even prefer plain textual descriptions to tables and charts, or at least need some clear and simple explanations to help them understand the data and important points presented in the tables and charts.</a:t>
            </a:r>
          </a:p>
        </p:txBody>
      </p:sp>
      <p:sp>
        <p:nvSpPr>
          <p:cNvPr id="4" name="Slide Number Placeholder 3"/>
          <p:cNvSpPr>
            <a:spLocks noGrp="1"/>
          </p:cNvSpPr>
          <p:nvPr>
            <p:ph type="sldNum" sz="quarter" idx="12"/>
          </p:nvPr>
        </p:nvSpPr>
        <p:spPr/>
        <p:txBody>
          <a:bodyPr/>
          <a:lstStyle/>
          <a:p>
            <a:fld id="{C5F4D7AD-AA97-47FA-8751-1F6B49723051}" type="slidenum">
              <a:rPr lang="en-US" smtClean="0"/>
              <a:t>44</a:t>
            </a:fld>
            <a:endParaRPr lang="en-US"/>
          </a:p>
        </p:txBody>
      </p:sp>
    </p:spTree>
    <p:extLst>
      <p:ext uri="{BB962C8B-B14F-4D97-AF65-F5344CB8AC3E}">
        <p14:creationId xmlns:p14="http://schemas.microsoft.com/office/powerpoint/2010/main" val="28853866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45533"/>
            <a:ext cx="10018713" cy="951089"/>
          </a:xfrm>
        </p:spPr>
        <p:txBody>
          <a:bodyPr/>
          <a:lstStyle/>
          <a:p>
            <a:r>
              <a:rPr lang="en-US" b="1" dirty="0"/>
              <a:t>Using text to present </a:t>
            </a:r>
            <a:r>
              <a:rPr lang="en-US" b="1" dirty="0" smtClean="0"/>
              <a:t>data: basic </a:t>
            </a:r>
            <a:r>
              <a:rPr lang="en-US" b="1" dirty="0" smtClean="0"/>
              <a:t>rules (3/6)</a:t>
            </a:r>
            <a:endParaRPr lang="en-US" b="1" dirty="0"/>
          </a:p>
        </p:txBody>
      </p:sp>
      <p:sp>
        <p:nvSpPr>
          <p:cNvPr id="3" name="Content Placeholder 2"/>
          <p:cNvSpPr>
            <a:spLocks noGrp="1"/>
          </p:cNvSpPr>
          <p:nvPr>
            <p:ph idx="1"/>
          </p:nvPr>
        </p:nvSpPr>
        <p:spPr>
          <a:xfrm>
            <a:off x="1484310" y="1538110"/>
            <a:ext cx="10018713" cy="5144912"/>
          </a:xfrm>
        </p:spPr>
        <p:txBody>
          <a:bodyPr>
            <a:normAutofit/>
          </a:bodyPr>
          <a:lstStyle/>
          <a:p>
            <a:pPr marL="0" indent="0" algn="just">
              <a:buFont typeface="Arial" panose="020B0604020202020204" pitchFamily="34" charset="0"/>
              <a:buNone/>
              <a:defRPr/>
            </a:pPr>
            <a:r>
              <a:rPr lang="en-US" sz="3000" dirty="0"/>
              <a:t>One of the important functions of text is to provide a verbal description of the data in tables and charts. </a:t>
            </a:r>
          </a:p>
          <a:p>
            <a:pPr marL="0" indent="0" algn="just">
              <a:buFont typeface="Arial" panose="020B0604020202020204" pitchFamily="34" charset="0"/>
              <a:buNone/>
              <a:defRPr/>
            </a:pPr>
            <a:r>
              <a:rPr lang="en-US" sz="3000" dirty="0"/>
              <a:t>5 basic rules when drafting a text to describe a table or chart:</a:t>
            </a:r>
          </a:p>
          <a:p>
            <a:pPr marL="800100" lvl="1" indent="-457200" algn="just">
              <a:buFont typeface="Wingdings" panose="05000000000000000000" pitchFamily="2" charset="2"/>
              <a:buChar char="ü"/>
              <a:defRPr/>
            </a:pPr>
            <a:r>
              <a:rPr lang="en-US" sz="3000" dirty="0"/>
              <a:t>Try to capture the readers’ interest by highlighting key findings and meanings.</a:t>
            </a:r>
          </a:p>
          <a:p>
            <a:pPr marL="685800" lvl="1" indent="-342900" algn="just">
              <a:buFont typeface="+mj-lt"/>
              <a:buAutoNum type="arabicPeriod"/>
              <a:defRPr/>
            </a:pPr>
            <a:endParaRPr lang="en-US" sz="3000" dirty="0"/>
          </a:p>
          <a:p>
            <a:pPr marL="800100" lvl="1" indent="-457200" algn="just">
              <a:buFont typeface="Wingdings" panose="05000000000000000000" pitchFamily="2" charset="2"/>
              <a:buChar char="ü"/>
              <a:defRPr/>
            </a:pPr>
            <a:r>
              <a:rPr lang="en-US" sz="3000" dirty="0"/>
              <a:t>Take time to write clearly and succinctly – draft and re-draft to clearly and unambiguously describe the data.</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45</a:t>
            </a:fld>
            <a:endParaRPr lang="en-US"/>
          </a:p>
        </p:txBody>
      </p:sp>
    </p:spTree>
    <p:extLst>
      <p:ext uri="{BB962C8B-B14F-4D97-AF65-F5344CB8AC3E}">
        <p14:creationId xmlns:p14="http://schemas.microsoft.com/office/powerpoint/2010/main" val="11811364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4622" y="313268"/>
            <a:ext cx="10018713" cy="917222"/>
          </a:xfrm>
        </p:spPr>
        <p:txBody>
          <a:bodyPr/>
          <a:lstStyle/>
          <a:p>
            <a:r>
              <a:rPr lang="en-US" b="1" dirty="0"/>
              <a:t>Using text to present data: basic </a:t>
            </a:r>
            <a:r>
              <a:rPr lang="en-US" b="1" dirty="0" smtClean="0"/>
              <a:t>rules (4/6)</a:t>
            </a:r>
            <a:endParaRPr lang="en-US" b="1" dirty="0"/>
          </a:p>
        </p:txBody>
      </p:sp>
      <p:sp>
        <p:nvSpPr>
          <p:cNvPr id="3" name="Content Placeholder 2"/>
          <p:cNvSpPr>
            <a:spLocks noGrp="1"/>
          </p:cNvSpPr>
          <p:nvPr>
            <p:ph idx="1"/>
          </p:nvPr>
        </p:nvSpPr>
        <p:spPr>
          <a:xfrm>
            <a:off x="1484310" y="1651882"/>
            <a:ext cx="10018713" cy="4580374"/>
          </a:xfrm>
        </p:spPr>
        <p:txBody>
          <a:bodyPr>
            <a:normAutofit/>
          </a:bodyPr>
          <a:lstStyle/>
          <a:p>
            <a:pPr marL="800100" lvl="1" indent="-457200" algn="just">
              <a:buFont typeface="Wingdings" panose="05000000000000000000" pitchFamily="2" charset="2"/>
              <a:buChar char="ü"/>
            </a:pPr>
            <a:r>
              <a:rPr lang="en-US" altLang="en-US" sz="3600" dirty="0"/>
              <a:t>Ensure consistency of language and style throughout the report or presentation – </a:t>
            </a:r>
          </a:p>
          <a:p>
            <a:pPr lvl="2" indent="-457200" algn="just">
              <a:buFont typeface="Wingdings" panose="05000000000000000000" pitchFamily="2" charset="2"/>
              <a:buChar char="ü"/>
            </a:pPr>
            <a:endParaRPr lang="en-US" altLang="en-US" sz="3200" dirty="0"/>
          </a:p>
          <a:p>
            <a:pPr lvl="2" indent="-457200" algn="just">
              <a:buFont typeface="Wingdings" panose="05000000000000000000" pitchFamily="2" charset="2"/>
              <a:buChar char="ü"/>
            </a:pPr>
            <a:r>
              <a:rPr lang="en-US" altLang="en-US" sz="3200" dirty="0"/>
              <a:t>Often sections of a single piece are written separately for each table or chart, so a final check to ensure consistency is advisable.</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46</a:t>
            </a:fld>
            <a:endParaRPr lang="en-US"/>
          </a:p>
        </p:txBody>
      </p:sp>
    </p:spTree>
    <p:extLst>
      <p:ext uri="{BB962C8B-B14F-4D97-AF65-F5344CB8AC3E}">
        <p14:creationId xmlns:p14="http://schemas.microsoft.com/office/powerpoint/2010/main" val="25193594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4622" y="222957"/>
            <a:ext cx="10018713" cy="894644"/>
          </a:xfrm>
        </p:spPr>
        <p:txBody>
          <a:bodyPr/>
          <a:lstStyle/>
          <a:p>
            <a:r>
              <a:rPr lang="en-US" b="1" dirty="0"/>
              <a:t>Using text to present data: basic </a:t>
            </a:r>
            <a:r>
              <a:rPr lang="en-US" b="1" dirty="0" smtClean="0"/>
              <a:t>rules (5/6)</a:t>
            </a:r>
            <a:endParaRPr lang="en-US" b="1" dirty="0"/>
          </a:p>
        </p:txBody>
      </p:sp>
      <p:sp>
        <p:nvSpPr>
          <p:cNvPr id="3" name="Content Placeholder 2"/>
          <p:cNvSpPr>
            <a:spLocks noGrp="1"/>
          </p:cNvSpPr>
          <p:nvPr>
            <p:ph idx="1"/>
          </p:nvPr>
        </p:nvSpPr>
        <p:spPr>
          <a:xfrm>
            <a:off x="1484310" y="1775177"/>
            <a:ext cx="10018713" cy="4457079"/>
          </a:xfrm>
        </p:spPr>
        <p:txBody>
          <a:bodyPr/>
          <a:lstStyle/>
          <a:p>
            <a:pPr marL="285750" lvl="1" algn="just"/>
            <a:r>
              <a:rPr lang="en-US" altLang="en-US" sz="3600" dirty="0"/>
              <a:t>Avoid unnecessary repetition – if parts of the report or presentation are written separately, contents get repeated. Review the written text to eliminate unnecessary repetitions and to harmonize the texts.</a:t>
            </a:r>
          </a:p>
          <a:p>
            <a:endParaRPr lang="en-US" dirty="0"/>
          </a:p>
        </p:txBody>
      </p:sp>
      <p:sp>
        <p:nvSpPr>
          <p:cNvPr id="4" name="Slide Number Placeholder 3"/>
          <p:cNvSpPr>
            <a:spLocks noGrp="1"/>
          </p:cNvSpPr>
          <p:nvPr>
            <p:ph type="sldNum" sz="quarter" idx="12"/>
          </p:nvPr>
        </p:nvSpPr>
        <p:spPr>
          <a:xfrm>
            <a:off x="11593335" y="6232256"/>
            <a:ext cx="460855" cy="365125"/>
          </a:xfrm>
        </p:spPr>
        <p:txBody>
          <a:bodyPr/>
          <a:lstStyle/>
          <a:p>
            <a:fld id="{C5F4D7AD-AA97-47FA-8751-1F6B49723051}" type="slidenum">
              <a:rPr lang="en-US" smtClean="0"/>
              <a:t>47</a:t>
            </a:fld>
            <a:endParaRPr lang="en-US" dirty="0"/>
          </a:p>
        </p:txBody>
      </p:sp>
    </p:spTree>
    <p:extLst>
      <p:ext uri="{BB962C8B-B14F-4D97-AF65-F5344CB8AC3E}">
        <p14:creationId xmlns:p14="http://schemas.microsoft.com/office/powerpoint/2010/main" val="10377159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13268"/>
            <a:ext cx="10018713" cy="872066"/>
          </a:xfrm>
        </p:spPr>
        <p:txBody>
          <a:bodyPr/>
          <a:lstStyle/>
          <a:p>
            <a:r>
              <a:rPr lang="en-US" b="1" dirty="0"/>
              <a:t>Using text to present data: basic </a:t>
            </a:r>
            <a:r>
              <a:rPr lang="en-US" b="1" dirty="0" smtClean="0"/>
              <a:t>rules (6/6)</a:t>
            </a:r>
            <a:endParaRPr lang="en-US" b="1" dirty="0"/>
          </a:p>
        </p:txBody>
      </p:sp>
      <p:sp>
        <p:nvSpPr>
          <p:cNvPr id="3" name="Content Placeholder 2"/>
          <p:cNvSpPr>
            <a:spLocks noGrp="1"/>
          </p:cNvSpPr>
          <p:nvPr>
            <p:ph idx="1"/>
          </p:nvPr>
        </p:nvSpPr>
        <p:spPr>
          <a:xfrm>
            <a:off x="1484310" y="1583265"/>
            <a:ext cx="10018713" cy="4106335"/>
          </a:xfrm>
        </p:spPr>
        <p:txBody>
          <a:bodyPr/>
          <a:lstStyle/>
          <a:p>
            <a:pPr marL="914400" lvl="1" indent="-571500" algn="just">
              <a:buFont typeface="Wingdings" panose="05000000000000000000" pitchFamily="2" charset="2"/>
              <a:buChar char="ü"/>
            </a:pPr>
            <a:endParaRPr lang="en-US" altLang="en-US" sz="3600" dirty="0" smtClean="0"/>
          </a:p>
          <a:p>
            <a:pPr marL="914400" lvl="1" indent="-571500" algn="just">
              <a:buFont typeface="Wingdings" panose="05000000000000000000" pitchFamily="2" charset="2"/>
              <a:buChar char="ü"/>
            </a:pPr>
            <a:r>
              <a:rPr lang="en-US" altLang="en-US" sz="3600" dirty="0" smtClean="0"/>
              <a:t>Focus </a:t>
            </a:r>
            <a:r>
              <a:rPr lang="en-US" altLang="en-US" sz="3600" dirty="0"/>
              <a:t>on the main points and minimize unnecessary details – Present the most important information first, and add details only if absolutely necessary.</a:t>
            </a:r>
          </a:p>
          <a:p>
            <a:pPr marL="0" indent="0">
              <a:buFont typeface="Arial" panose="020B0604020202020204" pitchFamily="34" charset="0"/>
              <a:buNone/>
            </a:pPr>
            <a:endParaRPr lang="en-US" alt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48</a:t>
            </a:fld>
            <a:endParaRPr lang="en-US"/>
          </a:p>
        </p:txBody>
      </p:sp>
    </p:spTree>
    <p:extLst>
      <p:ext uri="{BB962C8B-B14F-4D97-AF65-F5344CB8AC3E}">
        <p14:creationId xmlns:p14="http://schemas.microsoft.com/office/powerpoint/2010/main" val="17015143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45534"/>
            <a:ext cx="10018713" cy="1007534"/>
          </a:xfrm>
        </p:spPr>
        <p:txBody>
          <a:bodyPr/>
          <a:lstStyle/>
          <a:p>
            <a:r>
              <a:rPr lang="en-US" altLang="en-US" b="1" dirty="0"/>
              <a:t>Explaining what the data </a:t>
            </a:r>
            <a:r>
              <a:rPr lang="en-US" altLang="en-US" b="1" dirty="0" smtClean="0"/>
              <a:t>reveal (1/3)</a:t>
            </a:r>
            <a:endParaRPr lang="en-US" b="1" dirty="0"/>
          </a:p>
        </p:txBody>
      </p:sp>
      <p:sp>
        <p:nvSpPr>
          <p:cNvPr id="3" name="Content Placeholder 2"/>
          <p:cNvSpPr>
            <a:spLocks noGrp="1"/>
          </p:cNvSpPr>
          <p:nvPr>
            <p:ph idx="1"/>
          </p:nvPr>
        </p:nvSpPr>
        <p:spPr>
          <a:xfrm>
            <a:off x="1484310" y="1594555"/>
            <a:ext cx="10018713" cy="4783667"/>
          </a:xfrm>
        </p:spPr>
        <p:txBody>
          <a:bodyPr>
            <a:normAutofit/>
          </a:bodyPr>
          <a:lstStyle/>
          <a:p>
            <a:pPr algn="just">
              <a:buFont typeface="Wingdings" panose="05000000000000000000" pitchFamily="2" charset="2"/>
              <a:buChar char="Ø"/>
            </a:pPr>
            <a:r>
              <a:rPr lang="en-US" altLang="en-US" dirty="0"/>
              <a:t>A verbal summary should simply accompany the table or chart to explain what the data reveal. </a:t>
            </a:r>
            <a:endParaRPr lang="en-US" altLang="en-US" dirty="0" smtClean="0"/>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Keep the summary short – never allow the verbal summary to expand into an itemized account of each entry in the table or chart</a:t>
            </a:r>
            <a:r>
              <a:rPr lang="en-US" altLang="en-US" dirty="0" smtClean="0"/>
              <a:t>.</a:t>
            </a:r>
          </a:p>
          <a:p>
            <a:pPr algn="just">
              <a:buFont typeface="Wingdings" panose="05000000000000000000" pitchFamily="2" charset="2"/>
              <a:buChar char="Ø"/>
            </a:pPr>
            <a:endParaRPr lang="en-US" altLang="en-US" dirty="0" smtClean="0"/>
          </a:p>
          <a:p>
            <a:pPr algn="just">
              <a:buFont typeface="Wingdings" panose="05000000000000000000" pitchFamily="2" charset="2"/>
              <a:buChar char="Ø"/>
            </a:pPr>
            <a:r>
              <a:rPr lang="en-US" altLang="en-US" dirty="0" smtClean="0"/>
              <a:t>Position </a:t>
            </a:r>
            <a:r>
              <a:rPr lang="en-US" altLang="en-US" dirty="0"/>
              <a:t>the summary in the text close to the table or chart to which it refers. Quoting directly the key reference numbers is the best way. For example: “From Table </a:t>
            </a:r>
            <a:r>
              <a:rPr lang="en-US" altLang="en-US" dirty="0" smtClean="0"/>
              <a:t>2, 46 </a:t>
            </a:r>
            <a:r>
              <a:rPr lang="en-US" altLang="en-US" dirty="0"/>
              <a:t>percent of girls (6-15) were out of school in 2001.”</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49</a:t>
            </a:fld>
            <a:endParaRPr lang="en-US"/>
          </a:p>
        </p:txBody>
      </p:sp>
    </p:spTree>
    <p:extLst>
      <p:ext uri="{BB962C8B-B14F-4D97-AF65-F5344CB8AC3E}">
        <p14:creationId xmlns:p14="http://schemas.microsoft.com/office/powerpoint/2010/main" val="3374711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3334" y="190635"/>
            <a:ext cx="10018713" cy="972122"/>
          </a:xfrm>
        </p:spPr>
        <p:txBody>
          <a:bodyPr/>
          <a:lstStyle/>
          <a:p>
            <a:r>
              <a:rPr lang="en-US" altLang="en-US" b="1" dirty="0"/>
              <a:t>Explaining what the data </a:t>
            </a:r>
            <a:r>
              <a:rPr lang="en-US" altLang="en-US" b="1" dirty="0" smtClean="0"/>
              <a:t>reveal (2/3)</a:t>
            </a:r>
            <a:endParaRPr lang="en-US" b="1" dirty="0"/>
          </a:p>
        </p:txBody>
      </p:sp>
      <p:sp>
        <p:nvSpPr>
          <p:cNvPr id="3" name="Content Placeholder 2"/>
          <p:cNvSpPr>
            <a:spLocks noGrp="1"/>
          </p:cNvSpPr>
          <p:nvPr>
            <p:ph idx="1"/>
          </p:nvPr>
        </p:nvSpPr>
        <p:spPr>
          <a:xfrm>
            <a:off x="1484310" y="1854199"/>
            <a:ext cx="10018713" cy="4378057"/>
          </a:xfrm>
        </p:spPr>
        <p:txBody>
          <a:bodyPr>
            <a:normAutofit fontScale="92500"/>
          </a:bodyPr>
          <a:lstStyle/>
          <a:p>
            <a:pPr algn="just">
              <a:buFont typeface="Wingdings" panose="05000000000000000000" pitchFamily="2" charset="2"/>
              <a:buChar char="Ø"/>
              <a:defRPr/>
            </a:pPr>
            <a:r>
              <a:rPr lang="en-US" altLang="en-US" sz="3600" dirty="0"/>
              <a:t>Use ‘emotional’ descriptions and wording sparingly:</a:t>
            </a:r>
          </a:p>
          <a:p>
            <a:pPr marL="0" indent="0" algn="just">
              <a:buFont typeface="Arial" panose="020B0604020202020204" pitchFamily="34" charset="0"/>
              <a:buNone/>
              <a:defRPr/>
            </a:pPr>
            <a:r>
              <a:rPr lang="en-US" altLang="en-US" sz="3600" dirty="0"/>
              <a:t> </a:t>
            </a:r>
          </a:p>
          <a:p>
            <a:pPr lvl="1" algn="just">
              <a:buFont typeface="Wingdings" panose="05000000000000000000" pitchFamily="2" charset="2"/>
              <a:buChar char="ü"/>
              <a:defRPr/>
            </a:pPr>
            <a:r>
              <a:rPr lang="en-US" altLang="en-US" sz="2600" dirty="0"/>
              <a:t>Sensational messages can be effective with a non-technical audience, but they can communicate biases or lead to biased interpretations.</a:t>
            </a:r>
          </a:p>
          <a:p>
            <a:pPr lvl="1" algn="just">
              <a:buFont typeface="Wingdings" panose="05000000000000000000" pitchFamily="2" charset="2"/>
              <a:buChar char="ü"/>
              <a:defRPr/>
            </a:pPr>
            <a:endParaRPr lang="en-US" altLang="en-US" sz="2600" dirty="0"/>
          </a:p>
          <a:p>
            <a:pPr lvl="1" algn="just">
              <a:buFont typeface="Wingdings" panose="05000000000000000000" pitchFamily="2" charset="2"/>
              <a:buChar char="ü"/>
              <a:defRPr/>
            </a:pPr>
            <a:r>
              <a:rPr lang="en-US" altLang="en-US" sz="2600" dirty="0"/>
              <a:t>For example: “Education expenditure per student in Adaklu rose by 10 per cent” may be better than: “Education expenditure per student in Adaklu shot up by 10 per cent!”.</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50</a:t>
            </a:fld>
            <a:endParaRPr lang="en-US"/>
          </a:p>
        </p:txBody>
      </p:sp>
    </p:spTree>
    <p:extLst>
      <p:ext uri="{BB962C8B-B14F-4D97-AF65-F5344CB8AC3E}">
        <p14:creationId xmlns:p14="http://schemas.microsoft.com/office/powerpoint/2010/main" val="16533947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3333" y="190634"/>
            <a:ext cx="10018713" cy="915677"/>
          </a:xfrm>
        </p:spPr>
        <p:txBody>
          <a:bodyPr/>
          <a:lstStyle/>
          <a:p>
            <a:r>
              <a:rPr lang="en-US" altLang="en-US" b="1" dirty="0"/>
              <a:t>Explaining what the data </a:t>
            </a:r>
            <a:r>
              <a:rPr lang="en-US" altLang="en-US" b="1" dirty="0" smtClean="0"/>
              <a:t>reveal (3/3)</a:t>
            </a:r>
            <a:endParaRPr lang="en-US" b="1" dirty="0"/>
          </a:p>
        </p:txBody>
      </p:sp>
      <p:sp>
        <p:nvSpPr>
          <p:cNvPr id="3" name="Content Placeholder 2"/>
          <p:cNvSpPr>
            <a:spLocks noGrp="1"/>
          </p:cNvSpPr>
          <p:nvPr>
            <p:ph idx="1"/>
          </p:nvPr>
        </p:nvSpPr>
        <p:spPr>
          <a:xfrm>
            <a:off x="1314977" y="1594554"/>
            <a:ext cx="10018713" cy="5032024"/>
          </a:xfrm>
        </p:spPr>
        <p:txBody>
          <a:bodyPr>
            <a:normAutofit/>
          </a:bodyPr>
          <a:lstStyle/>
          <a:p>
            <a:pPr algn="just">
              <a:buFont typeface="Wingdings" panose="05000000000000000000" pitchFamily="2" charset="2"/>
              <a:buChar char="Ø"/>
            </a:pPr>
            <a:r>
              <a:rPr lang="en-US" altLang="en-US" sz="3600" dirty="0"/>
              <a:t>Be cautious when attributing causality to a factor </a:t>
            </a:r>
          </a:p>
          <a:p>
            <a:pPr lvl="1" algn="just">
              <a:buFont typeface="Wingdings" panose="05000000000000000000" pitchFamily="2" charset="2"/>
              <a:buChar char="Ø"/>
            </a:pPr>
            <a:r>
              <a:rPr lang="en-US" altLang="en-US" sz="3200" dirty="0"/>
              <a:t>E.g. some erratic movements in a data series may be due to changes in definitions or measurement unit, rather than actual changes in the underlying event. </a:t>
            </a:r>
            <a:endParaRPr lang="en-US" altLang="en-US" sz="3200" dirty="0" smtClean="0"/>
          </a:p>
          <a:p>
            <a:pPr lvl="1" algn="just">
              <a:buFont typeface="Wingdings" panose="05000000000000000000" pitchFamily="2" charset="2"/>
              <a:buChar char="Ø"/>
            </a:pPr>
            <a:endParaRPr lang="en-US" altLang="en-US" sz="3200" dirty="0"/>
          </a:p>
          <a:p>
            <a:pPr algn="just">
              <a:buFont typeface="Wingdings" panose="05000000000000000000" pitchFamily="2" charset="2"/>
              <a:buChar char="Ø"/>
            </a:pPr>
            <a:r>
              <a:rPr lang="en-US" altLang="en-US" sz="3600" dirty="0"/>
              <a:t>Do not jump to conclusions that ‘this caused that’, unless there is ample evidences to justify it.</a:t>
            </a:r>
          </a:p>
          <a:p>
            <a:endParaRPr lang="en-US" dirty="0"/>
          </a:p>
        </p:txBody>
      </p:sp>
      <p:sp>
        <p:nvSpPr>
          <p:cNvPr id="4" name="Slide Number Placeholder 3"/>
          <p:cNvSpPr>
            <a:spLocks noGrp="1"/>
          </p:cNvSpPr>
          <p:nvPr>
            <p:ph type="sldNum" sz="quarter" idx="12"/>
          </p:nvPr>
        </p:nvSpPr>
        <p:spPr>
          <a:xfrm>
            <a:off x="11582046" y="6186311"/>
            <a:ext cx="417334" cy="283012"/>
          </a:xfrm>
        </p:spPr>
        <p:txBody>
          <a:bodyPr/>
          <a:lstStyle/>
          <a:p>
            <a:fld id="{C5F4D7AD-AA97-47FA-8751-1F6B49723051}" type="slidenum">
              <a:rPr lang="en-US" smtClean="0"/>
              <a:t>51</a:t>
            </a:fld>
            <a:endParaRPr lang="en-US" dirty="0"/>
          </a:p>
        </p:txBody>
      </p:sp>
    </p:spTree>
    <p:extLst>
      <p:ext uri="{BB962C8B-B14F-4D97-AF65-F5344CB8AC3E}">
        <p14:creationId xmlns:p14="http://schemas.microsoft.com/office/powerpoint/2010/main" val="23256152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403578"/>
            <a:ext cx="10018713" cy="747889"/>
          </a:xfrm>
        </p:spPr>
        <p:txBody>
          <a:bodyPr/>
          <a:lstStyle/>
          <a:p>
            <a:r>
              <a:rPr lang="en-US" altLang="en-US" b="1" dirty="0"/>
              <a:t>Tips on writing on tables and </a:t>
            </a:r>
            <a:r>
              <a:rPr lang="en-US" altLang="en-US" b="1" dirty="0" smtClean="0"/>
              <a:t>charts(1/5)</a:t>
            </a:r>
            <a:endParaRPr lang="en-US" b="1" dirty="0"/>
          </a:p>
        </p:txBody>
      </p:sp>
      <p:sp>
        <p:nvSpPr>
          <p:cNvPr id="3" name="Content Placeholder 2"/>
          <p:cNvSpPr>
            <a:spLocks noGrp="1"/>
          </p:cNvSpPr>
          <p:nvPr>
            <p:ph idx="1"/>
          </p:nvPr>
        </p:nvSpPr>
        <p:spPr>
          <a:xfrm>
            <a:off x="1484310" y="1696154"/>
            <a:ext cx="10018713" cy="4456290"/>
          </a:xfrm>
        </p:spPr>
        <p:txBody>
          <a:bodyPr/>
          <a:lstStyle/>
          <a:p>
            <a:pPr algn="just">
              <a:defRPr/>
            </a:pPr>
            <a:r>
              <a:rPr lang="en-US" sz="2800" dirty="0"/>
              <a:t>Avoid long sentences. Short, sharp sentences are more effective</a:t>
            </a:r>
            <a:r>
              <a:rPr lang="en-US" sz="2800" dirty="0" smtClean="0"/>
              <a:t>.</a:t>
            </a:r>
          </a:p>
          <a:p>
            <a:pPr algn="just">
              <a:defRPr/>
            </a:pPr>
            <a:endParaRPr lang="en-US" sz="2800" dirty="0"/>
          </a:p>
          <a:p>
            <a:pPr algn="just">
              <a:defRPr/>
            </a:pPr>
            <a:r>
              <a:rPr lang="en-US" sz="2800" dirty="0"/>
              <a:t>Paragraph breaks provide the reader with a short rest, and are necessary to maintain the reader’s interest. </a:t>
            </a:r>
            <a:endParaRPr lang="en-US" sz="2800" dirty="0" smtClean="0"/>
          </a:p>
          <a:p>
            <a:pPr algn="just">
              <a:defRPr/>
            </a:pPr>
            <a:endParaRPr lang="en-US" sz="2800" dirty="0"/>
          </a:p>
          <a:p>
            <a:pPr algn="just">
              <a:defRPr/>
            </a:pPr>
            <a:r>
              <a:rPr lang="en-US" sz="2800" dirty="0"/>
              <a:t>On the other hand, having too many short paragraphs may ruin the flow of the text and make it confusing and uninteresting.</a:t>
            </a:r>
          </a:p>
          <a:p>
            <a:endParaRPr lang="en-US" dirty="0"/>
          </a:p>
        </p:txBody>
      </p:sp>
      <p:sp>
        <p:nvSpPr>
          <p:cNvPr id="4" name="Slide Number Placeholder 3"/>
          <p:cNvSpPr>
            <a:spLocks noGrp="1"/>
          </p:cNvSpPr>
          <p:nvPr>
            <p:ph type="sldNum" sz="quarter" idx="12"/>
          </p:nvPr>
        </p:nvSpPr>
        <p:spPr>
          <a:xfrm>
            <a:off x="11650133" y="6333067"/>
            <a:ext cx="360890" cy="260434"/>
          </a:xfrm>
        </p:spPr>
        <p:txBody>
          <a:bodyPr/>
          <a:lstStyle/>
          <a:p>
            <a:fld id="{C5F4D7AD-AA97-47FA-8751-1F6B49723051}" type="slidenum">
              <a:rPr lang="en-US" smtClean="0"/>
              <a:t>52</a:t>
            </a:fld>
            <a:endParaRPr lang="en-US" dirty="0"/>
          </a:p>
        </p:txBody>
      </p:sp>
    </p:spTree>
    <p:extLst>
      <p:ext uri="{BB962C8B-B14F-4D97-AF65-F5344CB8AC3E}">
        <p14:creationId xmlns:p14="http://schemas.microsoft.com/office/powerpoint/2010/main" val="19204905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68111"/>
            <a:ext cx="10018713" cy="793045"/>
          </a:xfrm>
        </p:spPr>
        <p:txBody>
          <a:bodyPr/>
          <a:lstStyle/>
          <a:p>
            <a:r>
              <a:rPr lang="en-US" altLang="en-US" b="1" dirty="0"/>
              <a:t>Tips on writing on tables and </a:t>
            </a:r>
            <a:r>
              <a:rPr lang="en-US" altLang="en-US" b="1" dirty="0" smtClean="0"/>
              <a:t>charts (2/5)</a:t>
            </a:r>
            <a:endParaRPr lang="en-US" b="1" dirty="0"/>
          </a:p>
        </p:txBody>
      </p:sp>
      <p:sp>
        <p:nvSpPr>
          <p:cNvPr id="3" name="Content Placeholder 2"/>
          <p:cNvSpPr>
            <a:spLocks noGrp="1"/>
          </p:cNvSpPr>
          <p:nvPr>
            <p:ph idx="1"/>
          </p:nvPr>
        </p:nvSpPr>
        <p:spPr>
          <a:xfrm>
            <a:off x="1360132" y="1492955"/>
            <a:ext cx="10018713" cy="4625623"/>
          </a:xfrm>
        </p:spPr>
        <p:txBody>
          <a:bodyPr>
            <a:normAutofit/>
          </a:bodyPr>
          <a:lstStyle/>
          <a:p>
            <a:pPr algn="just">
              <a:buFont typeface="Wingdings" panose="05000000000000000000" pitchFamily="2" charset="2"/>
              <a:buChar char="Ø"/>
              <a:defRPr/>
            </a:pPr>
            <a:r>
              <a:rPr lang="en-US" sz="3600" dirty="0"/>
              <a:t>Commas provide pauses within a sentence, but, if over-used, may be bothersome and misleading. </a:t>
            </a:r>
          </a:p>
          <a:p>
            <a:pPr algn="just">
              <a:buFont typeface="Wingdings" panose="05000000000000000000" pitchFamily="2" charset="2"/>
              <a:buChar char="Ø"/>
              <a:defRPr/>
            </a:pPr>
            <a:endParaRPr lang="en-US" sz="3600" dirty="0"/>
          </a:p>
          <a:p>
            <a:pPr algn="just">
              <a:buFont typeface="Wingdings" panose="05000000000000000000" pitchFamily="2" charset="2"/>
              <a:buChar char="Ø"/>
              <a:defRPr/>
            </a:pPr>
            <a:r>
              <a:rPr lang="en-US" sz="3600" dirty="0"/>
              <a:t>Minimize the use of brackets. </a:t>
            </a:r>
          </a:p>
          <a:p>
            <a:pPr lvl="1" algn="just">
              <a:buFont typeface="Wingdings" panose="05000000000000000000" pitchFamily="2" charset="2"/>
              <a:buChar char="Ø"/>
              <a:defRPr/>
            </a:pPr>
            <a:r>
              <a:rPr lang="en-US" sz="3200" dirty="0"/>
              <a:t>When several pairs of brackets are used in the same sentence or section, the reader may become confused and lose track of the central theme.</a:t>
            </a:r>
          </a:p>
        </p:txBody>
      </p:sp>
      <p:sp>
        <p:nvSpPr>
          <p:cNvPr id="4" name="Slide Number Placeholder 3"/>
          <p:cNvSpPr>
            <a:spLocks noGrp="1"/>
          </p:cNvSpPr>
          <p:nvPr>
            <p:ph type="sldNum" sz="quarter" idx="12"/>
          </p:nvPr>
        </p:nvSpPr>
        <p:spPr/>
        <p:txBody>
          <a:bodyPr/>
          <a:lstStyle/>
          <a:p>
            <a:fld id="{C5F4D7AD-AA97-47FA-8751-1F6B49723051}" type="slidenum">
              <a:rPr lang="en-US" smtClean="0"/>
              <a:t>53</a:t>
            </a:fld>
            <a:endParaRPr lang="en-US"/>
          </a:p>
        </p:txBody>
      </p:sp>
    </p:spTree>
    <p:extLst>
      <p:ext uri="{BB962C8B-B14F-4D97-AF65-F5344CB8AC3E}">
        <p14:creationId xmlns:p14="http://schemas.microsoft.com/office/powerpoint/2010/main" val="18965972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68112"/>
            <a:ext cx="10018713" cy="838200"/>
          </a:xfrm>
        </p:spPr>
        <p:txBody>
          <a:bodyPr/>
          <a:lstStyle/>
          <a:p>
            <a:r>
              <a:rPr lang="en-US" altLang="en-US" b="1" dirty="0"/>
              <a:t>Tips on writing on tables and </a:t>
            </a:r>
            <a:r>
              <a:rPr lang="en-US" altLang="en-US" b="1" dirty="0" smtClean="0"/>
              <a:t>charts (3/5)</a:t>
            </a:r>
            <a:endParaRPr lang="en-US" b="1" dirty="0"/>
          </a:p>
        </p:txBody>
      </p:sp>
      <p:sp>
        <p:nvSpPr>
          <p:cNvPr id="3" name="Content Placeholder 2"/>
          <p:cNvSpPr>
            <a:spLocks noGrp="1"/>
          </p:cNvSpPr>
          <p:nvPr>
            <p:ph idx="1"/>
          </p:nvPr>
        </p:nvSpPr>
        <p:spPr>
          <a:xfrm>
            <a:off x="1484309" y="1436510"/>
            <a:ext cx="10018713" cy="4430621"/>
          </a:xfrm>
        </p:spPr>
        <p:txBody>
          <a:bodyPr/>
          <a:lstStyle/>
          <a:p>
            <a:pPr algn="just">
              <a:buFont typeface="Wingdings" panose="05000000000000000000" pitchFamily="2" charset="2"/>
              <a:buChar char="Ø"/>
            </a:pPr>
            <a:r>
              <a:rPr lang="en-US" altLang="en-US" sz="2800" dirty="0"/>
              <a:t>Avoid repeating the same wording in close proximity. It looks careless and may be distracting. To avoid this problem, try to search for and use synonyms.</a:t>
            </a:r>
          </a:p>
          <a:p>
            <a:pPr algn="just"/>
            <a:endParaRPr lang="en-US" altLang="en-US" sz="2800" dirty="0"/>
          </a:p>
          <a:p>
            <a:pPr algn="just">
              <a:buFont typeface="Wingdings" panose="05000000000000000000" pitchFamily="2" charset="2"/>
              <a:buChar char="Ø"/>
            </a:pPr>
            <a:r>
              <a:rPr lang="en-US" altLang="en-US" sz="2800" dirty="0"/>
              <a:t>Avoid unnecessary words and phrases. These give the reader extra work and may distract them from the central theme or main findings</a:t>
            </a:r>
            <a:r>
              <a:rPr lang="en-US" altLang="en-US" dirty="0"/>
              <a:t>.</a:t>
            </a:r>
          </a:p>
        </p:txBody>
      </p:sp>
      <p:sp>
        <p:nvSpPr>
          <p:cNvPr id="4" name="Slide Number Placeholder 3"/>
          <p:cNvSpPr>
            <a:spLocks noGrp="1"/>
          </p:cNvSpPr>
          <p:nvPr>
            <p:ph type="sldNum" sz="quarter" idx="12"/>
          </p:nvPr>
        </p:nvSpPr>
        <p:spPr>
          <a:xfrm>
            <a:off x="11322577" y="6197329"/>
            <a:ext cx="360890" cy="237856"/>
          </a:xfrm>
        </p:spPr>
        <p:txBody>
          <a:bodyPr/>
          <a:lstStyle/>
          <a:p>
            <a:fld id="{C5F4D7AD-AA97-47FA-8751-1F6B49723051}" type="slidenum">
              <a:rPr lang="en-US" smtClean="0"/>
              <a:t>54</a:t>
            </a:fld>
            <a:endParaRPr lang="en-US"/>
          </a:p>
        </p:txBody>
      </p:sp>
    </p:spTree>
    <p:extLst>
      <p:ext uri="{BB962C8B-B14F-4D97-AF65-F5344CB8AC3E}">
        <p14:creationId xmlns:p14="http://schemas.microsoft.com/office/powerpoint/2010/main" val="264038425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3333" y="268113"/>
            <a:ext cx="10018713" cy="928510"/>
          </a:xfrm>
        </p:spPr>
        <p:txBody>
          <a:bodyPr/>
          <a:lstStyle/>
          <a:p>
            <a:r>
              <a:rPr lang="en-US" altLang="en-US" b="1" dirty="0"/>
              <a:t>Tips on writing on tables and </a:t>
            </a:r>
            <a:r>
              <a:rPr lang="en-US" altLang="en-US" b="1" dirty="0" smtClean="0"/>
              <a:t>charts (4/5)</a:t>
            </a:r>
            <a:endParaRPr lang="en-US" b="1" dirty="0"/>
          </a:p>
        </p:txBody>
      </p:sp>
      <p:sp>
        <p:nvSpPr>
          <p:cNvPr id="3" name="Content Placeholder 2"/>
          <p:cNvSpPr>
            <a:spLocks noGrp="1"/>
          </p:cNvSpPr>
          <p:nvPr>
            <p:ph idx="1"/>
          </p:nvPr>
        </p:nvSpPr>
        <p:spPr>
          <a:xfrm>
            <a:off x="1484310" y="1549399"/>
            <a:ext cx="10018713" cy="4682857"/>
          </a:xfrm>
        </p:spPr>
        <p:txBody>
          <a:bodyPr>
            <a:normAutofit/>
          </a:bodyPr>
          <a:lstStyle/>
          <a:p>
            <a:pPr algn="just">
              <a:buFont typeface="Wingdings" panose="05000000000000000000" pitchFamily="2" charset="2"/>
              <a:buChar char="Ø"/>
            </a:pPr>
            <a:r>
              <a:rPr lang="en-US" altLang="en-US" dirty="0"/>
              <a:t>Keep the language simple. Readers are usually more impressed by clear language than by words that they do not fully understand</a:t>
            </a:r>
            <a:r>
              <a:rPr lang="en-US" altLang="en-US" dirty="0" smtClean="0"/>
              <a:t>.</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Be logical. Ensure that the structure is sequential and that the conclusions reflect the body of the text. This reduces the chances of the readers becoming confused</a:t>
            </a:r>
            <a:r>
              <a:rPr lang="en-US" altLang="en-US" dirty="0" smtClean="0"/>
              <a:t>.</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dirty="0"/>
              <a:t>Ensure that the use of articles is clear. Whenever words such as ‘it’ or ‘that’ are used, be sure that the reader has no doubt about what these pronouns refer to.</a:t>
            </a:r>
          </a:p>
        </p:txBody>
      </p:sp>
      <p:sp>
        <p:nvSpPr>
          <p:cNvPr id="4" name="Slide Number Placeholder 3"/>
          <p:cNvSpPr>
            <a:spLocks noGrp="1"/>
          </p:cNvSpPr>
          <p:nvPr>
            <p:ph type="sldNum" sz="quarter" idx="12"/>
          </p:nvPr>
        </p:nvSpPr>
        <p:spPr>
          <a:xfrm>
            <a:off x="11503023" y="6381043"/>
            <a:ext cx="383467" cy="203989"/>
          </a:xfrm>
        </p:spPr>
        <p:txBody>
          <a:bodyPr/>
          <a:lstStyle/>
          <a:p>
            <a:fld id="{C5F4D7AD-AA97-47FA-8751-1F6B49723051}" type="slidenum">
              <a:rPr lang="en-US" smtClean="0"/>
              <a:t>55</a:t>
            </a:fld>
            <a:endParaRPr lang="en-US" dirty="0"/>
          </a:p>
        </p:txBody>
      </p:sp>
    </p:spTree>
    <p:extLst>
      <p:ext uri="{BB962C8B-B14F-4D97-AF65-F5344CB8AC3E}">
        <p14:creationId xmlns:p14="http://schemas.microsoft.com/office/powerpoint/2010/main" val="388476030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90689"/>
            <a:ext cx="10018713" cy="872067"/>
          </a:xfrm>
        </p:spPr>
        <p:txBody>
          <a:bodyPr/>
          <a:lstStyle/>
          <a:p>
            <a:r>
              <a:rPr lang="en-US" altLang="en-US" b="1" dirty="0"/>
              <a:t>Tips on writing on tables and </a:t>
            </a:r>
            <a:r>
              <a:rPr lang="en-US" altLang="en-US" b="1" dirty="0" smtClean="0"/>
              <a:t>charts (5/5)</a:t>
            </a:r>
            <a:endParaRPr lang="en-US" b="1" dirty="0"/>
          </a:p>
        </p:txBody>
      </p:sp>
      <p:sp>
        <p:nvSpPr>
          <p:cNvPr id="3" name="Content Placeholder 2"/>
          <p:cNvSpPr>
            <a:spLocks noGrp="1"/>
          </p:cNvSpPr>
          <p:nvPr>
            <p:ph idx="1"/>
          </p:nvPr>
        </p:nvSpPr>
        <p:spPr>
          <a:xfrm>
            <a:off x="1484310" y="1560688"/>
            <a:ext cx="10018713" cy="5077179"/>
          </a:xfrm>
        </p:spPr>
        <p:txBody>
          <a:bodyPr>
            <a:normAutofit lnSpcReduction="10000"/>
          </a:bodyPr>
          <a:lstStyle/>
          <a:p>
            <a:pPr algn="just">
              <a:buFont typeface="Wingdings" panose="05000000000000000000" pitchFamily="2" charset="2"/>
              <a:buChar char="Ø"/>
            </a:pPr>
            <a:endParaRPr lang="en-US" altLang="en-US" dirty="0" smtClean="0"/>
          </a:p>
          <a:p>
            <a:pPr algn="just">
              <a:buFont typeface="Wingdings" panose="05000000000000000000" pitchFamily="2" charset="2"/>
              <a:buChar char="Ø"/>
            </a:pPr>
            <a:r>
              <a:rPr lang="en-US" altLang="en-US" sz="2800" b="1" dirty="0" smtClean="0"/>
              <a:t>Adopt </a:t>
            </a:r>
            <a:r>
              <a:rPr lang="en-US" altLang="en-US" sz="2800" b="1" dirty="0"/>
              <a:t>conventions and keep to them throughout. </a:t>
            </a:r>
          </a:p>
          <a:p>
            <a:pPr lvl="1" algn="just">
              <a:buFont typeface="Wingdings" panose="05000000000000000000" pitchFamily="2" charset="2"/>
              <a:buChar char="Ø"/>
            </a:pPr>
            <a:r>
              <a:rPr lang="en-US" altLang="en-US" sz="3200" dirty="0"/>
              <a:t>Conventions can include headings, numbering, use of abbreviations and acronyms, or other matters of style such as the use of digits and written numbers. </a:t>
            </a:r>
            <a:endParaRPr lang="en-US" altLang="en-US" sz="3200" dirty="0" smtClean="0"/>
          </a:p>
          <a:p>
            <a:pPr lvl="1" algn="just">
              <a:buFont typeface="Wingdings" panose="05000000000000000000" pitchFamily="2" charset="2"/>
              <a:buChar char="Ø"/>
            </a:pPr>
            <a:endParaRPr lang="en-US" altLang="en-US" sz="3200" dirty="0"/>
          </a:p>
          <a:p>
            <a:pPr lvl="1" algn="just">
              <a:buFont typeface="Wingdings" panose="05000000000000000000" pitchFamily="2" charset="2"/>
              <a:buChar char="Ø"/>
            </a:pPr>
            <a:r>
              <a:rPr lang="en-US" altLang="en-US" sz="3200" dirty="0"/>
              <a:t>If necessary, these should be spelt out by the writer or writing team. If conventions are maintained throughout, the report will be clearer and better received.</a:t>
            </a:r>
          </a:p>
          <a:p>
            <a:endParaRPr lang="en-US" dirty="0"/>
          </a:p>
        </p:txBody>
      </p:sp>
      <p:sp>
        <p:nvSpPr>
          <p:cNvPr id="4" name="Slide Number Placeholder 3"/>
          <p:cNvSpPr>
            <a:spLocks noGrp="1"/>
          </p:cNvSpPr>
          <p:nvPr>
            <p:ph type="sldNum" sz="quarter" idx="12"/>
          </p:nvPr>
        </p:nvSpPr>
        <p:spPr>
          <a:xfrm>
            <a:off x="11503023" y="6411300"/>
            <a:ext cx="372179" cy="226567"/>
          </a:xfrm>
        </p:spPr>
        <p:txBody>
          <a:bodyPr/>
          <a:lstStyle/>
          <a:p>
            <a:fld id="{C5F4D7AD-AA97-47FA-8751-1F6B49723051}" type="slidenum">
              <a:rPr lang="en-US" smtClean="0"/>
              <a:t>56</a:t>
            </a:fld>
            <a:endParaRPr lang="en-US" dirty="0"/>
          </a:p>
        </p:txBody>
      </p:sp>
    </p:spTree>
    <p:extLst>
      <p:ext uri="{BB962C8B-B14F-4D97-AF65-F5344CB8AC3E}">
        <p14:creationId xmlns:p14="http://schemas.microsoft.com/office/powerpoint/2010/main" val="32870893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6883" y="1877289"/>
            <a:ext cx="10018713" cy="3124201"/>
          </a:xfrm>
        </p:spPr>
        <p:txBody>
          <a:bodyPr>
            <a:normAutofit/>
          </a:bodyPr>
          <a:lstStyle/>
          <a:p>
            <a:pPr marL="0" indent="0">
              <a:buNone/>
            </a:pPr>
            <a:r>
              <a:rPr lang="en-US" sz="8800" dirty="0" smtClean="0"/>
              <a:t>THANK YOU</a:t>
            </a:r>
            <a:endParaRPr lang="en-US" sz="8800" dirty="0"/>
          </a:p>
        </p:txBody>
      </p:sp>
      <p:sp>
        <p:nvSpPr>
          <p:cNvPr id="4" name="Slide Number Placeholder 3"/>
          <p:cNvSpPr>
            <a:spLocks noGrp="1"/>
          </p:cNvSpPr>
          <p:nvPr>
            <p:ph type="sldNum" sz="quarter" idx="12"/>
          </p:nvPr>
        </p:nvSpPr>
        <p:spPr/>
        <p:txBody>
          <a:bodyPr/>
          <a:lstStyle/>
          <a:p>
            <a:fld id="{C5F4D7AD-AA97-47FA-8751-1F6B49723051}" type="slidenum">
              <a:rPr lang="en-US" smtClean="0"/>
              <a:t>57</a:t>
            </a:fld>
            <a:endParaRPr lang="en-US"/>
          </a:p>
        </p:txBody>
      </p:sp>
    </p:spTree>
    <p:extLst>
      <p:ext uri="{BB962C8B-B14F-4D97-AF65-F5344CB8AC3E}">
        <p14:creationId xmlns:p14="http://schemas.microsoft.com/office/powerpoint/2010/main" val="16237011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Parallax</Template>
  <TotalTime>21193</TotalTime>
  <Words>3297</Words>
  <Application>Microsoft Office PowerPoint</Application>
  <PresentationFormat>Widescreen</PresentationFormat>
  <Paragraphs>610</Paragraphs>
  <Slides>57</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64" baseType="lpstr">
      <vt:lpstr>Arial</vt:lpstr>
      <vt:lpstr>Calibri</vt:lpstr>
      <vt:lpstr>Corbel</vt:lpstr>
      <vt:lpstr>Times New Roman</vt:lpstr>
      <vt:lpstr>Wingdings</vt:lpstr>
      <vt:lpstr>Parallax</vt:lpstr>
      <vt:lpstr>Chart</vt:lpstr>
      <vt:lpstr>INTERPRETATING TABLES AND GRAPHS</vt:lpstr>
      <vt:lpstr>Outline of Presentation</vt:lpstr>
      <vt:lpstr>Introduction</vt:lpstr>
      <vt:lpstr>Five-Step Framework for Interpreting Tables and Graphs</vt:lpstr>
      <vt:lpstr>Five-Step Framework for Interpreting Tables and Graphs (cont’d)</vt:lpstr>
      <vt:lpstr> Things to Note </vt:lpstr>
      <vt:lpstr>Interpreting Tables (1/6)</vt:lpstr>
      <vt:lpstr>Interpreting Tables (2/6)</vt:lpstr>
      <vt:lpstr>Interpreting Tables (3/6)</vt:lpstr>
      <vt:lpstr>Example: Birthplace by duration of residence of migrants (Eastern Region)</vt:lpstr>
      <vt:lpstr>Interpreting Tables (5/6): Row Totals</vt:lpstr>
      <vt:lpstr>Interpreting Tables (6/6)- Column totals Table 3: Distribution of households by presence of parent</vt:lpstr>
      <vt:lpstr>Interpreting Graphs/Charts (1/4)</vt:lpstr>
      <vt:lpstr>Interpreting Graphs/Charts (2/4)</vt:lpstr>
      <vt:lpstr>Interpreting Graphs/Charts (3/4)</vt:lpstr>
      <vt:lpstr>Interpreting Graphs/Charts (4/4)</vt:lpstr>
      <vt:lpstr>Bar Graph (1/5)</vt:lpstr>
      <vt:lpstr>Bar Graph (2/5)</vt:lpstr>
      <vt:lpstr>Employment by industry</vt:lpstr>
      <vt:lpstr>Bar Graph (4/5)</vt:lpstr>
      <vt:lpstr>Bar graph (5/5)</vt:lpstr>
      <vt:lpstr>Pie Chart (1/8)</vt:lpstr>
      <vt:lpstr>Pie Chart (2/8)</vt:lpstr>
      <vt:lpstr>Pie Chart (3/8)</vt:lpstr>
      <vt:lpstr>Pie Chart (4/8)</vt:lpstr>
      <vt:lpstr>Pie Chart (5/8)</vt:lpstr>
      <vt:lpstr>Pie Chart (6/8)</vt:lpstr>
      <vt:lpstr>Pie Chart (7/8):  A good pie chart</vt:lpstr>
      <vt:lpstr>Pie Chart (8/8):  A bad pie chart</vt:lpstr>
      <vt:lpstr>Line Graph (1/5)</vt:lpstr>
      <vt:lpstr>Line Graph (2/5)</vt:lpstr>
      <vt:lpstr>Line Graph (3/5)</vt:lpstr>
      <vt:lpstr>Line Graph (4/5)</vt:lpstr>
      <vt:lpstr>Line Graph (5/5)</vt:lpstr>
      <vt:lpstr>When to use a table or a chart (1/8)</vt:lpstr>
      <vt:lpstr>When to use a table or a chart (2/8)</vt:lpstr>
      <vt:lpstr>When to use a table or a chart (3/8)</vt:lpstr>
      <vt:lpstr>When to use a table or a chart (4/8)</vt:lpstr>
      <vt:lpstr>When to use a table or a chart (5/8)</vt:lpstr>
      <vt:lpstr>When to use a table or a chart (6/8)</vt:lpstr>
      <vt:lpstr>When to use a table or a chart (7/8)</vt:lpstr>
      <vt:lpstr>When to use a table or a chart (8/8)</vt:lpstr>
      <vt:lpstr>Using text to present data (1/6)</vt:lpstr>
      <vt:lpstr>Using text to present data (2/6)</vt:lpstr>
      <vt:lpstr>Using text to present data: basic rules (3/6)</vt:lpstr>
      <vt:lpstr>Using text to present data: basic rules (4/6)</vt:lpstr>
      <vt:lpstr>Using text to present data: basic rules (5/6)</vt:lpstr>
      <vt:lpstr>Using text to present data: basic rules (6/6)</vt:lpstr>
      <vt:lpstr>Explaining what the data reveal (1/3)</vt:lpstr>
      <vt:lpstr>Explaining what the data reveal (2/3)</vt:lpstr>
      <vt:lpstr>Explaining what the data reveal (3/3)</vt:lpstr>
      <vt:lpstr>Tips on writing on tables and charts(1/5)</vt:lpstr>
      <vt:lpstr>Tips on writing on tables and charts (2/5)</vt:lpstr>
      <vt:lpstr>Tips on writing on tables and charts (3/5)</vt:lpstr>
      <vt:lpstr>Tips on writing on tables and charts (4/5)</vt:lpstr>
      <vt:lpstr>Tips on writing on tables and charts (5/5)</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2015 Development Agenda and the Roadmap to Indicators Framework</dc:title>
  <dc:creator>Omar</dc:creator>
  <cp:lastModifiedBy>MR OSSEI</cp:lastModifiedBy>
  <cp:revision>187</cp:revision>
  <dcterms:created xsi:type="dcterms:W3CDTF">2015-07-14T16:08:56Z</dcterms:created>
  <dcterms:modified xsi:type="dcterms:W3CDTF">2018-10-01T23:32:29Z</dcterms:modified>
</cp:coreProperties>
</file>