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93" r:id="rId4"/>
    <p:sldId id="282" r:id="rId5"/>
    <p:sldId id="283" r:id="rId6"/>
    <p:sldId id="285" r:id="rId7"/>
    <p:sldId id="286" r:id="rId8"/>
    <p:sldId id="287" r:id="rId9"/>
    <p:sldId id="292" r:id="rId10"/>
    <p:sldId id="267" r:id="rId11"/>
    <p:sldId id="280" r:id="rId12"/>
    <p:sldId id="276" r:id="rId13"/>
    <p:sldId id="288" r:id="rId14"/>
    <p:sldId id="272" r:id="rId15"/>
    <p:sldId id="290" r:id="rId16"/>
    <p:sldId id="291" r:id="rId17"/>
    <p:sldId id="273" r:id="rId18"/>
    <p:sldId id="294" r:id="rId19"/>
    <p:sldId id="274" r:id="rId20"/>
    <p:sldId id="278" r:id="rId21"/>
    <p:sldId id="268" r:id="rId22"/>
    <p:sldId id="264" r:id="rId23"/>
    <p:sldId id="277" r:id="rId24"/>
    <p:sldId id="266" r:id="rId25"/>
  </p:sldIdLst>
  <p:sldSz cx="12192000" cy="6858000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712" autoAdjust="0"/>
  </p:normalViewPr>
  <p:slideViewPr>
    <p:cSldViewPr snapToGrid="0">
      <p:cViewPr varScale="1">
        <p:scale>
          <a:sx n="70" d="100"/>
          <a:sy n="70" d="100"/>
        </p:scale>
        <p:origin x="-528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400" dirty="0" smtClean="0"/>
              <a:t>GOG PAYROLL ADMINISTRATION</a:t>
            </a: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12956" y="3491345"/>
            <a:ext cx="6743700" cy="2352243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 smtClean="0"/>
              <a:t>PRESENTED BY:</a:t>
            </a:r>
          </a:p>
          <a:p>
            <a:r>
              <a:rPr lang="en-GB" sz="9600" dirty="0" smtClean="0"/>
              <a:t>ELIZABETH OSEI </a:t>
            </a:r>
          </a:p>
          <a:p>
            <a:r>
              <a:rPr lang="en-GB" sz="9600" dirty="0" smtClean="0"/>
              <a:t>DIRECTOR PAYROLL - CAGD </a:t>
            </a:r>
          </a:p>
          <a:p>
            <a:r>
              <a:rPr lang="en-GB" sz="9600" dirty="0" smtClean="0"/>
              <a:t>ANITA HOTEL - KUMASI</a:t>
            </a:r>
          </a:p>
          <a:p>
            <a:endParaRPr lang="en-GB" dirty="0" smtClean="0"/>
          </a:p>
          <a:p>
            <a:r>
              <a:rPr lang="en-GB" dirty="0" smtClean="0"/>
              <a:t>										</a:t>
            </a:r>
            <a:r>
              <a:rPr lang="en-GB" sz="4000" dirty="0" smtClean="0"/>
              <a:t>0CTOBER 2018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27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OBJCTIVE OF PRESENTATION</a:t>
            </a:r>
          </a:p>
          <a:p>
            <a:r>
              <a:rPr lang="en-US" dirty="0" smtClean="0"/>
              <a:t>EXPECTATIONS AND FEARS</a:t>
            </a:r>
          </a:p>
          <a:p>
            <a:r>
              <a:rPr lang="en-US" smtClean="0"/>
              <a:t>LEGAL FRAMEWORK GOVERNING GOG PAYROLL</a:t>
            </a:r>
          </a:p>
          <a:p>
            <a:r>
              <a:rPr lang="en-US" dirty="0" smtClean="0"/>
              <a:t>OVERVIEW OF GOG PAYROLL PROCESSES</a:t>
            </a:r>
          </a:p>
          <a:p>
            <a:r>
              <a:rPr lang="en-US" dirty="0" smtClean="0"/>
              <a:t>RESPONSIBILITIES OF HEADS OF DEPTS</a:t>
            </a:r>
          </a:p>
          <a:p>
            <a:r>
              <a:rPr lang="en-US" dirty="0" smtClean="0"/>
              <a:t>RECENT PAYROLL INITIATIVES</a:t>
            </a:r>
          </a:p>
          <a:p>
            <a:r>
              <a:rPr lang="en-US" dirty="0" smtClean="0"/>
              <a:t>COLLABORATION IN IMPROVING PAYROLL CREDIBILITY</a:t>
            </a:r>
          </a:p>
          <a:p>
            <a:r>
              <a:rPr lang="en-US" dirty="0" smtClean="0"/>
              <a:t>OTHER BURNING ISSUES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0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 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sensitize newly Engaged, HR Officers and other Officers of the LGS on the </a:t>
            </a:r>
            <a:r>
              <a:rPr lang="en-US" dirty="0" err="1" smtClean="0"/>
              <a:t>GoG</a:t>
            </a:r>
            <a:r>
              <a:rPr lang="en-US" dirty="0" smtClean="0"/>
              <a:t> Mechanized Payroll System.</a:t>
            </a:r>
          </a:p>
          <a:p>
            <a:endParaRPr lang="en-US" dirty="0" smtClean="0"/>
          </a:p>
          <a:p>
            <a:r>
              <a:rPr lang="en-US" dirty="0" smtClean="0"/>
              <a:t>To explain their roles as HR Officers on the GOG Payroll</a:t>
            </a:r>
          </a:p>
          <a:p>
            <a:r>
              <a:rPr lang="en-US" dirty="0" smtClean="0"/>
              <a:t>To explain the Payroll Cycle</a:t>
            </a:r>
          </a:p>
          <a:p>
            <a:r>
              <a:rPr lang="en-US" dirty="0" smtClean="0"/>
              <a:t>To discuss pertinent Issues relating to payment of salaries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EXPECTATIONS AND FEARS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EXPECTATIONS AND FEARS OF PRESENTER</a:t>
            </a:r>
          </a:p>
          <a:p>
            <a:endParaRPr lang="en-GB" dirty="0" smtClean="0"/>
          </a:p>
          <a:p>
            <a:r>
              <a:rPr lang="en-GB" dirty="0" smtClean="0"/>
              <a:t>EXPECTATIONS AND FEARS OF PARTICIPANTS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 THE SESSION WOULD BE INTERACTIVE</a:t>
            </a:r>
          </a:p>
          <a:p>
            <a:endParaRPr lang="en-GB" dirty="0" smtClean="0"/>
          </a:p>
          <a:p>
            <a:r>
              <a:rPr lang="en-GB" dirty="0" smtClean="0"/>
              <a:t>ALL PARTICIPANTS WOULD PARTICIPATE</a:t>
            </a:r>
          </a:p>
          <a:p>
            <a:endParaRPr lang="en-GB" dirty="0" smtClean="0"/>
          </a:p>
          <a:p>
            <a:r>
              <a:rPr lang="en-GB" dirty="0" smtClean="0"/>
              <a:t>AT THE END OF THE PRESENTATION ALL PARTICPANTS WOULD APPRECIATE THE BUSINESS PROCESSES OF THE GOG PAYROLL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EXPECTIONS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9600" dirty="0" smtClean="0"/>
              <a:t>? ??</a:t>
            </a:r>
            <a:endParaRPr lang="en-GB" sz="9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YOU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QUESTION TIME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LEGAL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CONSTITUTION</a:t>
            </a:r>
          </a:p>
          <a:p>
            <a:r>
              <a:rPr lang="en-GB" dirty="0" smtClean="0"/>
              <a:t>THE FINANCIAL MANAGEMENT ACT</a:t>
            </a:r>
          </a:p>
          <a:p>
            <a:r>
              <a:rPr lang="en-GB" dirty="0" smtClean="0"/>
              <a:t>FINANCIAL ADMINISTRATION REGULATIONS</a:t>
            </a:r>
          </a:p>
          <a:p>
            <a:r>
              <a:rPr lang="en-GB" dirty="0" smtClean="0"/>
              <a:t>OTHER ADMINISTRATIVE INSTRUCTIONS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895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Responsibilities of Heads of Depts.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400" smtClean="0"/>
              <a:t>Regulation 293(1) of the Financial Administration Regulation 2004 (LI 1802)  requires every head of department to </a:t>
            </a:r>
            <a:r>
              <a:rPr lang="en-US" sz="2400" b="1" smtClean="0"/>
              <a:t>keep records of all personnel emoluments of staff employed in their departments, in a form that ensures that:</a:t>
            </a:r>
            <a:endParaRPr lang="en-GB" sz="2400" b="1" smtClean="0"/>
          </a:p>
          <a:p>
            <a:r>
              <a:rPr lang="en-US" sz="2400" smtClean="0"/>
              <a:t>Payments are made as and when due</a:t>
            </a:r>
            <a:endParaRPr lang="en-GB" sz="2400" smtClean="0"/>
          </a:p>
          <a:p>
            <a:r>
              <a:rPr lang="en-US" sz="2400" smtClean="0"/>
              <a:t>Overpayments are not made</a:t>
            </a:r>
            <a:endParaRPr lang="en-GB" sz="2400" smtClean="0"/>
          </a:p>
          <a:p>
            <a:r>
              <a:rPr lang="en-US" sz="2400" smtClean="0"/>
              <a:t>All required deductions are made at the correct time</a:t>
            </a:r>
            <a:endParaRPr lang="en-GB" sz="2400" smtClean="0"/>
          </a:p>
          <a:p>
            <a:r>
              <a:rPr lang="en-US" sz="2400" smtClean="0"/>
              <a:t>Authorized establishments are not exceeded</a:t>
            </a:r>
            <a:endParaRPr lang="en-GB" sz="2400" smtClean="0"/>
          </a:p>
          <a:p>
            <a:r>
              <a:rPr lang="en-US" sz="2400" smtClean="0"/>
              <a:t>The rates authorized for payment are not exceeded</a:t>
            </a:r>
            <a:endParaRPr lang="en-GB" sz="2400" smtClean="0"/>
          </a:p>
          <a:p>
            <a:r>
              <a:rPr lang="en-US" sz="2400" smtClean="0"/>
              <a:t>Payments are not made to staff who do not belong to the department or unit</a:t>
            </a:r>
            <a:r>
              <a:rPr lang="en-US" smtClean="0"/>
              <a:t>.</a:t>
            </a:r>
            <a:endParaRPr lang="en-GB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GOG PAYROLL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BASIC OPERATIONS OF GOG PAYROLL</a:t>
            </a:r>
          </a:p>
          <a:p>
            <a:pPr lvl="1"/>
            <a:r>
              <a:rPr lang="en-US" dirty="0" smtClean="0"/>
              <a:t>KEY PLAYERS</a:t>
            </a:r>
          </a:p>
          <a:p>
            <a:pPr lvl="1"/>
            <a:r>
              <a:rPr lang="en-US" dirty="0" smtClean="0"/>
              <a:t>ROLE </a:t>
            </a:r>
            <a:r>
              <a:rPr lang="en-US" dirty="0"/>
              <a:t>OF PPS AND </a:t>
            </a:r>
            <a:r>
              <a:rPr lang="en-US" dirty="0" smtClean="0"/>
              <a:t>PPD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TYPES OF INPUT </a:t>
            </a:r>
            <a:r>
              <a:rPr lang="en-US" dirty="0" smtClean="0"/>
              <a:t>FORMS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/>
              <a:t>PROCESSES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74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PROCESSES AND PROCEDURES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PAYROLL CYCLE</a:t>
            </a:r>
          </a:p>
          <a:p>
            <a:pPr lvl="1"/>
            <a:r>
              <a:rPr lang="en-US" dirty="0" smtClean="0"/>
              <a:t>ROLE OF PPS AND PPD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TYPES OF INPUT FORMS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PROCESSES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746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Functions of the Personnel  Processing Sections</a:t>
            </a:r>
            <a:endParaRPr lang="en-GB" sz="2800" dirty="0" smtClean="0"/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Promotion and change of grade</a:t>
            </a:r>
            <a:endParaRPr lang="en-GB" dirty="0" smtClean="0"/>
          </a:p>
          <a:p>
            <a:r>
              <a:rPr lang="en-US" dirty="0" smtClean="0"/>
              <a:t>Correction of date of birth</a:t>
            </a:r>
            <a:endParaRPr lang="en-GB" dirty="0" smtClean="0"/>
          </a:p>
          <a:p>
            <a:r>
              <a:rPr lang="en-US" dirty="0" smtClean="0"/>
              <a:t>Change of name</a:t>
            </a:r>
            <a:endParaRPr lang="en-GB" dirty="0" smtClean="0"/>
          </a:p>
          <a:p>
            <a:r>
              <a:rPr lang="en-US" dirty="0" smtClean="0"/>
              <a:t>Correction of wrongly spelt names</a:t>
            </a:r>
            <a:endParaRPr lang="en-GB" dirty="0" smtClean="0"/>
          </a:p>
          <a:p>
            <a:r>
              <a:rPr lang="en-US" dirty="0" smtClean="0"/>
              <a:t>Insertion and correction of wrong SSNIT numbers</a:t>
            </a:r>
            <a:endParaRPr lang="en-GB" dirty="0" smtClean="0"/>
          </a:p>
          <a:p>
            <a:r>
              <a:rPr lang="en-US" dirty="0" smtClean="0"/>
              <a:t>Change of bank details</a:t>
            </a:r>
            <a:endParaRPr lang="en-GB" dirty="0" smtClean="0"/>
          </a:p>
          <a:p>
            <a:r>
              <a:rPr lang="en-US" dirty="0" smtClean="0"/>
              <a:t>Correction of grade/job</a:t>
            </a:r>
            <a:endParaRPr lang="en-GB" dirty="0" smtClean="0"/>
          </a:p>
          <a:p>
            <a:r>
              <a:rPr lang="en-US" dirty="0" smtClean="0"/>
              <a:t>Posting and Transfer of names from one Management Unit to another</a:t>
            </a:r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Functions of the Payroll  Processing Directorate - PPD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 3" pitchFamily="18" charset="2"/>
              <a:buNone/>
            </a:pPr>
            <a:r>
              <a:rPr lang="en-GB" b="1" dirty="0" smtClean="0">
                <a:solidFill>
                  <a:srgbClr val="FF0000"/>
                </a:solidFill>
              </a:rPr>
              <a:t>Process Payroll and undertake Post Payroll Activities which include:</a:t>
            </a:r>
          </a:p>
          <a:p>
            <a:pPr>
              <a:buFont typeface="Wingdings" pitchFamily="2" charset="2"/>
              <a:buChar char="Ø"/>
            </a:pPr>
            <a:r>
              <a:rPr lang="en-GB" b="1" dirty="0" smtClean="0">
                <a:solidFill>
                  <a:srgbClr val="FF0000"/>
                </a:solidFill>
              </a:rPr>
              <a:t>Processing of Salaries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Prepare and distribute Pay Schedule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Prepare and distribute monthly payroll time table to stakeholders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Loading of third - party deductions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Process allowances and deductions for GOG employees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Provide reports to stakeholders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TIMETABLE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efficient deliver salaries on monthly basis PPD – CAGD publishes a monthly timetable for distribution to key stakeholders.</a:t>
            </a:r>
          </a:p>
          <a:p>
            <a:endParaRPr lang="en-US" dirty="0" smtClean="0"/>
          </a:p>
          <a:p>
            <a:r>
              <a:rPr lang="en-US" dirty="0" smtClean="0"/>
              <a:t>The timetable covers the entire Payroll Cycle </a:t>
            </a:r>
          </a:p>
          <a:p>
            <a:endParaRPr lang="en-US" dirty="0" smtClean="0"/>
          </a:p>
          <a:p>
            <a:r>
              <a:rPr lang="en-US" dirty="0" smtClean="0"/>
              <a:t>The Timetable is adhered to very strictly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629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THE PAYROLL CYCLE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defRPr/>
            </a:pPr>
            <a:r>
              <a:rPr lang="en-US" dirty="0" smtClean="0"/>
              <a:t>Data Entry</a:t>
            </a:r>
          </a:p>
          <a:p>
            <a:pPr>
              <a:lnSpc>
                <a:spcPct val="150000"/>
              </a:lnSpc>
              <a:defRPr/>
            </a:pPr>
            <a:r>
              <a:rPr lang="en-US" dirty="0" smtClean="0"/>
              <a:t>Test Payroll Run</a:t>
            </a:r>
          </a:p>
          <a:p>
            <a:pPr>
              <a:lnSpc>
                <a:spcPct val="150000"/>
              </a:lnSpc>
              <a:defRPr/>
            </a:pPr>
            <a:r>
              <a:rPr lang="en-US" dirty="0" smtClean="0"/>
              <a:t>ESPV Validation (MDAs/MMDAs)</a:t>
            </a:r>
          </a:p>
          <a:p>
            <a:pPr>
              <a:lnSpc>
                <a:spcPct val="150000"/>
              </a:lnSpc>
              <a:defRPr/>
            </a:pPr>
            <a:r>
              <a:rPr lang="en-US" dirty="0" smtClean="0"/>
              <a:t>Test Report checking by PPS and PPD</a:t>
            </a:r>
          </a:p>
          <a:p>
            <a:pPr>
              <a:lnSpc>
                <a:spcPct val="150000"/>
              </a:lnSpc>
              <a:defRPr/>
            </a:pPr>
            <a:r>
              <a:rPr lang="en-US" dirty="0" smtClean="0"/>
              <a:t>Final Payroll Run</a:t>
            </a:r>
          </a:p>
          <a:p>
            <a:pPr>
              <a:lnSpc>
                <a:spcPct val="150000"/>
              </a:lnSpc>
              <a:defRPr/>
            </a:pPr>
            <a:r>
              <a:rPr lang="en-US" dirty="0" smtClean="0"/>
              <a:t>Distribution of Payroll Report to key stakeholders (BOG/ All Banks)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THE PAYROLL CYCLE – </a:t>
            </a:r>
            <a:r>
              <a:rPr lang="en-US" sz="4000" b="1" dirty="0" err="1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Contd</a:t>
            </a:r>
            <a:r>
              <a:rPr lang="en-US" sz="40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,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Font typeface="Wingdings 3" pitchFamily="18" charset="2"/>
              <a:buNone/>
              <a:defRPr/>
            </a:pPr>
            <a:r>
              <a:rPr lang="en-US" sz="2800" b="1" dirty="0" smtClean="0"/>
              <a:t>Post Payroll Run activities</a:t>
            </a:r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2400" b="1" dirty="0" smtClean="0"/>
              <a:t>Preparation of Third Party Remittance Schedule</a:t>
            </a:r>
          </a:p>
          <a:p>
            <a:pPr lvl="2" algn="just">
              <a:buFont typeface="Wingdings" panose="05000000000000000000" pitchFamily="2" charset="2"/>
              <a:buChar char="Ø"/>
              <a:defRPr/>
            </a:pPr>
            <a:endParaRPr lang="en-US" sz="2400" dirty="0" smtClean="0"/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2400" b="1" dirty="0" smtClean="0"/>
              <a:t>Submission of Final Mechanized Payment Vouchers (PV) electronically to the various</a:t>
            </a:r>
            <a:r>
              <a:rPr lang="en-US" sz="2400" dirty="0" smtClean="0"/>
              <a:t> </a:t>
            </a:r>
            <a:r>
              <a:rPr lang="en-US" sz="2400" b="1" dirty="0" smtClean="0"/>
              <a:t>MDAs/MMDAs.</a:t>
            </a:r>
          </a:p>
          <a:p>
            <a:pPr lvl="2" algn="just">
              <a:buFont typeface="Wingdings" panose="05000000000000000000" pitchFamily="2" charset="2"/>
              <a:buChar char="Ø"/>
              <a:defRPr/>
            </a:pPr>
            <a:endParaRPr lang="en-US" sz="2400" dirty="0" smtClean="0"/>
          </a:p>
          <a:p>
            <a:pPr lvl="2" algn="just">
              <a:buFont typeface="Wingdings" panose="05000000000000000000" pitchFamily="2" charset="2"/>
              <a:buChar char="Ø"/>
              <a:defRPr/>
            </a:pPr>
            <a:r>
              <a:rPr lang="en-US" sz="2400" b="1" dirty="0" smtClean="0"/>
              <a:t>Checking and certification of PVs by the Heads</a:t>
            </a:r>
            <a:r>
              <a:rPr lang="en-US" sz="2400" dirty="0" smtClean="0"/>
              <a:t> </a:t>
            </a:r>
            <a:r>
              <a:rPr lang="en-US" sz="2400" b="1" dirty="0" smtClean="0"/>
              <a:t>of MDAs/MMDAs</a:t>
            </a:r>
            <a:endParaRPr lang="en-US" sz="2400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PAYROLL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DIFFERENT CATEGORIES OF PAYROLL FOR DIFFERENT STAKEHOLDER:</a:t>
            </a:r>
          </a:p>
          <a:p>
            <a:r>
              <a:rPr lang="en-US" dirty="0" smtClean="0"/>
              <a:t>CAGD</a:t>
            </a:r>
          </a:p>
          <a:p>
            <a:r>
              <a:rPr lang="en-US" dirty="0" smtClean="0"/>
              <a:t>PPS – Transactional Reports/ Exceptional Reports</a:t>
            </a:r>
          </a:p>
          <a:p>
            <a:r>
              <a:rPr lang="en-US" dirty="0" smtClean="0"/>
              <a:t>EMPLOYERS – Electronic Salary Vouchers/ Payroll Cost Details</a:t>
            </a:r>
          </a:p>
          <a:p>
            <a:r>
              <a:rPr lang="en-US" dirty="0" smtClean="0"/>
              <a:t>EMPLOYEES – Electronic </a:t>
            </a:r>
            <a:r>
              <a:rPr lang="en-US" dirty="0" err="1" smtClean="0"/>
              <a:t>Payslips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762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TO CHECK TEST PAYROLL REPORTS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Transactional reports are a list of all entries made within a given period</a:t>
            </a:r>
          </a:p>
          <a:p>
            <a:r>
              <a:rPr lang="en-GB" dirty="0" smtClean="0"/>
              <a:t>This report must be checked with input forms processed to ensure that:</a:t>
            </a:r>
          </a:p>
          <a:p>
            <a:pPr lvl="1"/>
            <a:r>
              <a:rPr lang="en-GB" dirty="0" smtClean="0"/>
              <a:t>the transaction is legitimate</a:t>
            </a:r>
          </a:p>
          <a:p>
            <a:pPr lvl="1"/>
            <a:r>
              <a:rPr lang="en-GB" dirty="0" smtClean="0"/>
              <a:t>all entries are accurate</a:t>
            </a:r>
          </a:p>
          <a:p>
            <a:r>
              <a:rPr lang="en-GB" dirty="0" smtClean="0"/>
              <a:t>The exceptional reports detail out all outliers requiring further probing before salaries are approved for the month 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INTERPRETING </a:t>
            </a:r>
            <a:r>
              <a:rPr lang="en-US" dirty="0" smtClean="0"/>
              <a:t>THE PAYSLIP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404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969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727200" y="-1143000"/>
            <a:ext cx="15341600" cy="8239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PAYROLL INITIATIVES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0764" y="2556931"/>
            <a:ext cx="9635833" cy="352521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E- PAYSLIP</a:t>
            </a:r>
          </a:p>
          <a:p>
            <a:r>
              <a:rPr lang="en-US" dirty="0" smtClean="0"/>
              <a:t>ESPV</a:t>
            </a:r>
          </a:p>
          <a:p>
            <a:r>
              <a:rPr lang="en-US" dirty="0" smtClean="0"/>
              <a:t>TPRS</a:t>
            </a:r>
          </a:p>
          <a:p>
            <a:r>
              <a:rPr lang="en-US" dirty="0" smtClean="0"/>
              <a:t>HRMIS</a:t>
            </a:r>
          </a:p>
          <a:p>
            <a:r>
              <a:rPr lang="en-US" dirty="0" smtClean="0"/>
              <a:t>MOF BIOMETRIC</a:t>
            </a:r>
          </a:p>
          <a:p>
            <a:r>
              <a:rPr lang="en-US" dirty="0" smtClean="0"/>
              <a:t>SSNIT RE-ENROLMENT</a:t>
            </a:r>
          </a:p>
          <a:p>
            <a:r>
              <a:rPr lang="en-US" dirty="0" smtClean="0"/>
              <a:t>NO BUDGET NO PAY POLICY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7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BURNING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Processing Period</a:t>
            </a:r>
          </a:p>
          <a:p>
            <a:r>
              <a:rPr lang="en-GB" dirty="0" smtClean="0"/>
              <a:t>Quality of Data Entry</a:t>
            </a:r>
          </a:p>
          <a:p>
            <a:r>
              <a:rPr lang="en-GB" dirty="0" smtClean="0"/>
              <a:t>Checking Period</a:t>
            </a:r>
          </a:p>
          <a:p>
            <a:r>
              <a:rPr lang="en-GB" dirty="0" smtClean="0"/>
              <a:t>Others </a:t>
            </a:r>
          </a:p>
          <a:p>
            <a:r>
              <a:rPr lang="en-GB" dirty="0" smtClean="0"/>
              <a:t>ARREARS</a:t>
            </a:r>
          </a:p>
          <a:p>
            <a:r>
              <a:rPr lang="en-GB" dirty="0" smtClean="0"/>
              <a:t>ESPV deletions </a:t>
            </a:r>
          </a:p>
        </p:txBody>
      </p:sp>
    </p:spTree>
    <p:extLst>
      <p:ext uri="{BB962C8B-B14F-4D97-AF65-F5344CB8AC3E}">
        <p14:creationId xmlns:p14="http://schemas.microsoft.com/office/powerpoint/2010/main" val="361317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CUSTOMER CARE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IT?</a:t>
            </a:r>
          </a:p>
          <a:p>
            <a:endParaRPr lang="en-GB" dirty="0" smtClean="0"/>
          </a:p>
          <a:p>
            <a:r>
              <a:rPr lang="en-GB" dirty="0" smtClean="0"/>
              <a:t>THE S. E. C. Of CUSTOMER CARE</a:t>
            </a: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END OF PRESENTATION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7200" dirty="0" smtClean="0"/>
          </a:p>
          <a:p>
            <a:pPr algn="ctr"/>
            <a:r>
              <a:rPr lang="en-US" sz="7200" dirty="0" smtClean="0"/>
              <a:t>THANK YOU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002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1040</TotalTime>
  <Words>652</Words>
  <Application>Microsoft Office PowerPoint</Application>
  <PresentationFormat>Custom</PresentationFormat>
  <Paragraphs>141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Organic</vt:lpstr>
      <vt:lpstr>GOG PAYROLL ADMINISTRATION</vt:lpstr>
      <vt:lpstr>OUTLINE</vt:lpstr>
      <vt:lpstr>OBJECTIVE OF PRESENTATION</vt:lpstr>
      <vt:lpstr>EXPECTATIONS AND FEARS</vt:lpstr>
      <vt:lpstr>MY EXPECTATIONS</vt:lpstr>
      <vt:lpstr>YOUR EXPECTIONS</vt:lpstr>
      <vt:lpstr>WHAT DO YOU KNOW?</vt:lpstr>
      <vt:lpstr>LEGAL FRAMEWORK</vt:lpstr>
      <vt:lpstr>Responsibilities of Heads of Depts.</vt:lpstr>
      <vt:lpstr>OVERVIEW OF GOG PAYROLL</vt:lpstr>
      <vt:lpstr>PROCESSES AND PROCEDURES</vt:lpstr>
      <vt:lpstr>Functions of the Personnel  Processing Sections</vt:lpstr>
      <vt:lpstr>Functions of the Payroll  Processing Directorate - PPD</vt:lpstr>
      <vt:lpstr>THE TIMETABLE</vt:lpstr>
      <vt:lpstr>THE PAYROLL CYCLE</vt:lpstr>
      <vt:lpstr>THE PAYROLL CYCLE – Contd,</vt:lpstr>
      <vt:lpstr>PAYROLL REPORTS</vt:lpstr>
      <vt:lpstr>HOW TO CHECK TEST PAYROLL REPORTS</vt:lpstr>
      <vt:lpstr>INTERPRETING THE PAYSLIP</vt:lpstr>
      <vt:lpstr>PowerPoint Presentation</vt:lpstr>
      <vt:lpstr>RECENT PAYROLL INITIATIVES</vt:lpstr>
      <vt:lpstr>BURNING ISSUES</vt:lpstr>
      <vt:lpstr>CUSTOMER CARE</vt:lpstr>
      <vt:lpstr>END OF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STARTING A PROVIDENT FUND</dc:title>
  <dc:creator>Monitoring1</dc:creator>
  <cp:lastModifiedBy>mister</cp:lastModifiedBy>
  <cp:revision>47</cp:revision>
  <cp:lastPrinted>2016-02-19T23:05:23Z</cp:lastPrinted>
  <dcterms:created xsi:type="dcterms:W3CDTF">2016-02-19T19:35:28Z</dcterms:created>
  <dcterms:modified xsi:type="dcterms:W3CDTF">2018-10-05T16:28:08Z</dcterms:modified>
</cp:coreProperties>
</file>