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41"/>
  </p:notesMasterIdLst>
  <p:sldIdLst>
    <p:sldId id="288" r:id="rId2"/>
    <p:sldId id="291" r:id="rId3"/>
    <p:sldId id="299" r:id="rId4"/>
    <p:sldId id="259" r:id="rId5"/>
    <p:sldId id="281" r:id="rId6"/>
    <p:sldId id="287" r:id="rId7"/>
    <p:sldId id="256" r:id="rId8"/>
    <p:sldId id="258" r:id="rId9"/>
    <p:sldId id="295" r:id="rId10"/>
    <p:sldId id="296" r:id="rId11"/>
    <p:sldId id="293" r:id="rId12"/>
    <p:sldId id="297" r:id="rId13"/>
    <p:sldId id="274" r:id="rId14"/>
    <p:sldId id="298" r:id="rId15"/>
    <p:sldId id="257" r:id="rId16"/>
    <p:sldId id="260" r:id="rId17"/>
    <p:sldId id="261" r:id="rId18"/>
    <p:sldId id="276" r:id="rId19"/>
    <p:sldId id="262" r:id="rId20"/>
    <p:sldId id="263" r:id="rId21"/>
    <p:sldId id="277" r:id="rId22"/>
    <p:sldId id="264" r:id="rId23"/>
    <p:sldId id="265" r:id="rId24"/>
    <p:sldId id="266" r:id="rId25"/>
    <p:sldId id="267" r:id="rId26"/>
    <p:sldId id="279" r:id="rId27"/>
    <p:sldId id="271" r:id="rId28"/>
    <p:sldId id="269" r:id="rId29"/>
    <p:sldId id="268" r:id="rId30"/>
    <p:sldId id="283" r:id="rId31"/>
    <p:sldId id="278" r:id="rId32"/>
    <p:sldId id="275" r:id="rId33"/>
    <p:sldId id="284" r:id="rId34"/>
    <p:sldId id="285" r:id="rId35"/>
    <p:sldId id="286" r:id="rId36"/>
    <p:sldId id="273" r:id="rId37"/>
    <p:sldId id="294" r:id="rId38"/>
    <p:sldId id="270" r:id="rId39"/>
    <p:sldId id="27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C1FDFD"/>
    <a:srgbClr val="CEE1F2"/>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96" autoAdjust="0"/>
    <p:restoredTop sz="94660"/>
  </p:normalViewPr>
  <p:slideViewPr>
    <p:cSldViewPr snapToGrid="0">
      <p:cViewPr varScale="1">
        <p:scale>
          <a:sx n="77" d="100"/>
          <a:sy n="77" d="100"/>
        </p:scale>
        <p:origin x="101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406D48-0F7B-4015-A76A-F10A9334D880}" type="datetimeFigureOut">
              <a:rPr lang="en-GB" smtClean="0"/>
              <a:t>01/10/2018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7D3F5D-DBEC-47EF-BE13-98A12256693D}" type="slidenum">
              <a:rPr lang="en-GB" smtClean="0"/>
              <a:t>‹#›</a:t>
            </a:fld>
            <a:endParaRPr lang="en-GB"/>
          </a:p>
        </p:txBody>
      </p:sp>
    </p:spTree>
    <p:extLst>
      <p:ext uri="{BB962C8B-B14F-4D97-AF65-F5344CB8AC3E}">
        <p14:creationId xmlns:p14="http://schemas.microsoft.com/office/powerpoint/2010/main" val="3110495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F7D3F5D-DBEC-47EF-BE13-98A12256693D}" type="slidenum">
              <a:rPr lang="en-GB" smtClean="0"/>
              <a:t>7</a:t>
            </a:fld>
            <a:endParaRPr lang="en-GB"/>
          </a:p>
        </p:txBody>
      </p:sp>
    </p:spTree>
    <p:extLst>
      <p:ext uri="{BB962C8B-B14F-4D97-AF65-F5344CB8AC3E}">
        <p14:creationId xmlns:p14="http://schemas.microsoft.com/office/powerpoint/2010/main" val="2861502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654DAB1-B2AD-4F62-B063-20279057DE50}" type="datetime1">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304680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328370-1E47-46CC-8BBF-FEDA40E28BFB}" type="datetime1">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343861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1D119B-92E5-474B-A1E5-13B2CCD2C78E}" type="datetime1">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290884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F7641FE-EC4F-4486-8818-2371B26EF978}"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665694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D19ED44-1C51-4DF7-A745-E44EED34FDD5}" type="datetime1">
              <a:rPr lang="en-GB" smtClean="0"/>
              <a:t>01/10/2018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447334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8D40D3-662C-47F6-8A98-3D0F8BE338B4}" type="datetime1">
              <a:rPr lang="en-GB" smtClean="0"/>
              <a:t>01/10/2018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572921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CB9B4C85-E013-45AF-84FD-26E4C206446A}" type="datetime1">
              <a:rPr lang="en-GB" smtClean="0"/>
              <a:t>01/10/2018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103979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CBC974-26A7-4A99-8DFA-902966E28B50}"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413012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736210-12AE-443A-B0D8-17E9BD8656BF}"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450080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417629918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13846864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89346893"/>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393735072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2FE54911-AAAB-4A1D-86CE-7DC3E382C1DF}" type="datetime1">
              <a:rPr lang="en-GB" smtClean="0"/>
              <a:t>01/10/2018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405459743"/>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2FE54911-AAAB-4A1D-86CE-7DC3E382C1DF}" type="datetime1">
              <a:rPr lang="en-GB" smtClean="0"/>
              <a:t>01/10/2018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453829615"/>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57462B-15B7-4357-8C8D-E8EC86CFACEF}" type="datetime1">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36458556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DA082-242D-4E23-968F-F0A39EBEB374}" type="datetime1">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065504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2FE54911-AAAB-4A1D-86CE-7DC3E382C1DF}" type="datetime1">
              <a:rPr lang="en-GB" smtClean="0"/>
              <a:t>01/10/2018</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EC0B5CA-4D0A-4BB1-8421-68B7E95BBE04}" type="slidenum">
              <a:rPr lang="en-GB" smtClean="0"/>
              <a:t>‹#›</a:t>
            </a:fld>
            <a:endParaRPr lang="en-GB"/>
          </a:p>
        </p:txBody>
      </p:sp>
    </p:spTree>
    <p:extLst>
      <p:ext uri="{BB962C8B-B14F-4D97-AF65-F5344CB8AC3E}">
        <p14:creationId xmlns:p14="http://schemas.microsoft.com/office/powerpoint/2010/main" val="297126740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hf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C0B5CA-4D0A-4BB1-8421-68B7E95BBE04}" type="slidenum">
              <a:rPr lang="en-GB" smtClean="0"/>
              <a:t>1</a:t>
            </a:fld>
            <a:endParaRPr lang="en-GB"/>
          </a:p>
        </p:txBody>
      </p:sp>
      <p:sp>
        <p:nvSpPr>
          <p:cNvPr id="7" name="Rectangle 2"/>
          <p:cNvSpPr>
            <a:spLocks noGrp="1" noChangeArrowheads="1"/>
          </p:cNvSpPr>
          <p:nvPr>
            <p:ph type="title"/>
          </p:nvPr>
        </p:nvSpPr>
        <p:spPr>
          <a:xfrm>
            <a:off x="1866508" y="618517"/>
            <a:ext cx="8785782" cy="1596177"/>
          </a:xfrm>
        </p:spPr>
        <p:txBody>
          <a:bodyPr>
            <a:normAutofit/>
          </a:bodyPr>
          <a:lstStyle/>
          <a:p>
            <a:pPr fontAlgn="auto">
              <a:spcAft>
                <a:spcPts val="0"/>
              </a:spcAft>
              <a:defRPr/>
            </a:pPr>
            <a:r>
              <a:rPr lang="en-US" altLang="en-US" sz="3200" dirty="0" smtClean="0">
                <a:solidFill>
                  <a:srgbClr val="000000"/>
                </a:solidFill>
              </a:rPr>
              <a:t>Orientation of assistant engineers</a:t>
            </a:r>
            <a:endParaRPr lang="en-US" altLang="en-US" sz="3200" dirty="0" smtClean="0">
              <a:solidFill>
                <a:srgbClr val="000000"/>
              </a:solidFill>
            </a:endParaRPr>
          </a:p>
        </p:txBody>
      </p:sp>
      <p:sp>
        <p:nvSpPr>
          <p:cNvPr id="9" name="Rectangle 3"/>
          <p:cNvSpPr>
            <a:spLocks noGrp="1" noChangeArrowheads="1"/>
          </p:cNvSpPr>
          <p:nvPr>
            <p:ph sz="quarter" idx="13"/>
          </p:nvPr>
        </p:nvSpPr>
        <p:spPr>
          <a:xfrm>
            <a:off x="913774" y="2516957"/>
            <a:ext cx="10363826" cy="3205113"/>
          </a:xfrm>
        </p:spPr>
        <p:txBody>
          <a:bodyPr>
            <a:normAutofit lnSpcReduction="10000"/>
          </a:bodyPr>
          <a:lstStyle/>
          <a:p>
            <a:pPr marL="0" indent="0" algn="ctr" fontAlgn="auto">
              <a:spcAft>
                <a:spcPts val="0"/>
              </a:spcAft>
              <a:buFontTx/>
              <a:buNone/>
              <a:defRPr/>
            </a:pPr>
            <a:endParaRPr lang="en-US" altLang="en-US" sz="2400" b="1" dirty="0" smtClean="0">
              <a:solidFill>
                <a:srgbClr val="000000"/>
              </a:solidFill>
            </a:endParaRPr>
          </a:p>
          <a:p>
            <a:pPr marL="0" indent="0" algn="ctr">
              <a:buNone/>
            </a:pPr>
            <a:r>
              <a:rPr lang="en-GB" sz="3200" b="1" dirty="0">
                <a:effectLst>
                  <a:outerShdw blurRad="38100" dist="38100" dir="2700000" algn="tl">
                    <a:srgbClr val="000000">
                      <a:alpha val="43137"/>
                    </a:srgbClr>
                  </a:outerShdw>
                </a:effectLst>
              </a:rPr>
              <a:t>Professional Ethics</a:t>
            </a:r>
          </a:p>
          <a:p>
            <a:pPr marL="0" indent="0" fontAlgn="auto">
              <a:spcAft>
                <a:spcPts val="0"/>
              </a:spcAft>
              <a:buFontTx/>
              <a:buNone/>
              <a:defRPr/>
            </a:pPr>
            <a:endParaRPr lang="en-US" altLang="en-US" sz="3600" b="1" dirty="0" smtClean="0">
              <a:solidFill>
                <a:srgbClr val="000000"/>
              </a:solidFill>
            </a:endParaRPr>
          </a:p>
          <a:p>
            <a:pPr marL="0" indent="0" fontAlgn="auto">
              <a:spcAft>
                <a:spcPts val="0"/>
              </a:spcAft>
              <a:buFontTx/>
              <a:buNone/>
              <a:defRPr/>
            </a:pPr>
            <a:endParaRPr lang="en-US" altLang="en-US" sz="3600" b="1" dirty="0" smtClean="0">
              <a:solidFill>
                <a:srgbClr val="000000"/>
              </a:solidFill>
            </a:endParaRPr>
          </a:p>
          <a:p>
            <a:pPr marL="0" indent="0" algn="ctr" fontAlgn="auto">
              <a:spcAft>
                <a:spcPts val="0"/>
              </a:spcAft>
              <a:buFontTx/>
              <a:buNone/>
              <a:defRPr/>
            </a:pPr>
            <a:r>
              <a:rPr lang="en-US" altLang="en-US" b="1" dirty="0" smtClean="0">
                <a:solidFill>
                  <a:srgbClr val="000000"/>
                </a:solidFill>
              </a:rPr>
              <a:t>1</a:t>
            </a:r>
            <a:r>
              <a:rPr lang="en-US" altLang="en-US" b="1" baseline="30000" dirty="0" smtClean="0">
                <a:solidFill>
                  <a:srgbClr val="000000"/>
                </a:solidFill>
              </a:rPr>
              <a:t>st</a:t>
            </a:r>
            <a:r>
              <a:rPr lang="en-US" altLang="en-US" b="1" dirty="0" smtClean="0">
                <a:solidFill>
                  <a:srgbClr val="000000"/>
                </a:solidFill>
              </a:rPr>
              <a:t> – 3</a:t>
            </a:r>
            <a:r>
              <a:rPr lang="en-US" altLang="en-US" b="1" baseline="30000" dirty="0" smtClean="0">
                <a:solidFill>
                  <a:srgbClr val="000000"/>
                </a:solidFill>
              </a:rPr>
              <a:t>rd</a:t>
            </a:r>
            <a:r>
              <a:rPr lang="en-US" altLang="en-US" b="1" dirty="0" smtClean="0">
                <a:solidFill>
                  <a:srgbClr val="000000"/>
                </a:solidFill>
              </a:rPr>
              <a:t> October 2018</a:t>
            </a:r>
            <a:endParaRPr lang="en-US" altLang="en-US" b="1" dirty="0" smtClean="0">
              <a:solidFill>
                <a:srgbClr val="000000"/>
              </a:solidFill>
            </a:endParaRPr>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5589280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130" y="411127"/>
            <a:ext cx="9200561" cy="1596177"/>
          </a:xfrm>
        </p:spPr>
        <p:txBody>
          <a:bodyPr/>
          <a:lstStyle/>
          <a:p>
            <a:r>
              <a:rPr lang="en-GB" b="1" dirty="0" smtClean="0">
                <a:effectLst>
                  <a:outerShdw blurRad="38100" dist="38100" dir="2700000" algn="tl">
                    <a:srgbClr val="000000">
                      <a:alpha val="43137"/>
                    </a:srgbClr>
                  </a:outerShdw>
                </a:effectLst>
              </a:rPr>
              <a:t>outline</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sz="quarter" idx="13"/>
          </p:nvPr>
        </p:nvSpPr>
        <p:spPr/>
        <p:txBody>
          <a:bodyPr>
            <a:normAutofit/>
          </a:bodyPr>
          <a:lstStyle/>
          <a:p>
            <a:r>
              <a:rPr lang="en-GB" sz="2400" b="1" dirty="0" smtClean="0">
                <a:effectLst>
                  <a:outerShdw blurRad="38100" dist="38100" dir="2700000" algn="tl">
                    <a:srgbClr val="000000">
                      <a:alpha val="43137"/>
                    </a:srgbClr>
                  </a:outerShdw>
                </a:effectLst>
              </a:rPr>
              <a:t>Introduction</a:t>
            </a:r>
          </a:p>
          <a:p>
            <a:r>
              <a:rPr lang="en-GB" sz="2400" b="1" dirty="0" smtClean="0">
                <a:effectLst>
                  <a:outerShdw blurRad="38100" dist="38100" dir="2700000" algn="tl">
                    <a:srgbClr val="000000">
                      <a:alpha val="43137"/>
                    </a:srgbClr>
                  </a:outerShdw>
                </a:effectLst>
              </a:rPr>
              <a:t>Profession defined</a:t>
            </a:r>
          </a:p>
          <a:p>
            <a:r>
              <a:rPr lang="en-GB" sz="2400" b="1" dirty="0">
                <a:effectLst>
                  <a:outerShdw blurRad="38100" dist="38100" dir="2700000" algn="tl">
                    <a:srgbClr val="000000">
                      <a:alpha val="43137"/>
                    </a:srgbClr>
                  </a:outerShdw>
                </a:effectLst>
              </a:rPr>
              <a:t>Principles of </a:t>
            </a:r>
            <a:r>
              <a:rPr lang="en-GB" sz="2400" b="1" dirty="0" smtClean="0">
                <a:effectLst>
                  <a:outerShdw blurRad="38100" dist="38100" dir="2700000" algn="tl">
                    <a:srgbClr val="000000">
                      <a:alpha val="43137"/>
                    </a:srgbClr>
                  </a:outerShdw>
                </a:effectLst>
              </a:rPr>
              <a:t>Ethics</a:t>
            </a:r>
          </a:p>
          <a:p>
            <a:r>
              <a:rPr lang="en-GB" sz="2400" b="1" dirty="0" smtClean="0">
                <a:effectLst>
                  <a:outerShdw blurRad="38100" dist="38100" dir="2700000" algn="tl">
                    <a:srgbClr val="000000">
                      <a:alpha val="43137"/>
                    </a:srgbClr>
                  </a:outerShdw>
                </a:effectLst>
              </a:rPr>
              <a:t>The Professional Ethics</a:t>
            </a:r>
          </a:p>
          <a:p>
            <a:r>
              <a:rPr lang="en-GB" sz="2400" b="1" dirty="0" smtClean="0">
                <a:effectLst>
                  <a:outerShdw blurRad="38100" dist="38100" dir="2700000" algn="tl">
                    <a:srgbClr val="000000">
                      <a:alpha val="43137"/>
                    </a:srgbClr>
                  </a:outerShdw>
                </a:effectLst>
              </a:rPr>
              <a:t>Expectations</a:t>
            </a:r>
          </a:p>
          <a:p>
            <a:r>
              <a:rPr lang="en-GB" sz="2400" b="1" dirty="0" smtClean="0">
                <a:effectLst>
                  <a:outerShdw blurRad="38100" dist="38100" dir="2700000" algn="tl">
                    <a:srgbClr val="000000">
                      <a:alpha val="43137"/>
                    </a:srgbClr>
                  </a:outerShdw>
                </a:effectLst>
              </a:rPr>
              <a:t>Conclusion</a:t>
            </a:r>
          </a:p>
          <a:p>
            <a:endParaRPr lang="en-GB" sz="2400" b="1" dirty="0">
              <a:effectLst>
                <a:outerShdw blurRad="38100" dist="38100" dir="2700000" algn="tl">
                  <a:srgbClr val="000000">
                    <a:alpha val="43137"/>
                  </a:srgbClr>
                </a:outerShdw>
              </a:effectLst>
            </a:endParaRPr>
          </a:p>
          <a:p>
            <a:endParaRPr lang="en-GB" sz="2400" b="1"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2</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9438579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8465"/>
            <a:ext cx="10515600" cy="1325563"/>
          </a:xfrm>
        </p:spPr>
        <p:txBody>
          <a:bodyPr/>
          <a:lstStyle/>
          <a:p>
            <a:r>
              <a:rPr lang="en-GB" dirty="0" smtClean="0"/>
              <a:t>Outcomes</a:t>
            </a:r>
            <a:endParaRPr lang="en-GB" dirty="0"/>
          </a:p>
        </p:txBody>
      </p:sp>
      <p:sp>
        <p:nvSpPr>
          <p:cNvPr id="3" name="Content Placeholder 2"/>
          <p:cNvSpPr>
            <a:spLocks noGrp="1"/>
          </p:cNvSpPr>
          <p:nvPr>
            <p:ph sz="quarter" idx="13"/>
          </p:nvPr>
        </p:nvSpPr>
        <p:spPr>
          <a:xfrm>
            <a:off x="838200" y="2229485"/>
            <a:ext cx="10515600" cy="2708275"/>
          </a:xfrm>
        </p:spPr>
        <p:txBody>
          <a:bodyPr>
            <a:normAutofit fontScale="85000" lnSpcReduction="20000"/>
          </a:bodyPr>
          <a:lstStyle/>
          <a:p>
            <a:r>
              <a:rPr lang="en-GB" sz="3200" dirty="0" smtClean="0"/>
              <a:t>Every Profession is guided by some code of conduct</a:t>
            </a:r>
          </a:p>
          <a:p>
            <a:r>
              <a:rPr lang="en-GB" sz="3200" dirty="0" smtClean="0"/>
              <a:t>Members of the Profession subscribe to this code voluntarily</a:t>
            </a:r>
          </a:p>
          <a:p>
            <a:r>
              <a:rPr lang="en-GB" sz="3200" dirty="0" smtClean="0"/>
              <a:t>Practicing according to the code of conduct is voluntary</a:t>
            </a:r>
          </a:p>
          <a:p>
            <a:r>
              <a:rPr lang="en-GB" sz="3200" dirty="0" smtClean="0"/>
              <a:t>However non conforming professionals are disciplined </a:t>
            </a:r>
            <a:endParaRPr lang="en-GB" sz="3200" dirty="0"/>
          </a:p>
        </p:txBody>
      </p:sp>
      <p:sp>
        <p:nvSpPr>
          <p:cNvPr id="4" name="Slide Number Placeholder 3"/>
          <p:cNvSpPr>
            <a:spLocks noGrp="1"/>
          </p:cNvSpPr>
          <p:nvPr>
            <p:ph type="sldNum" sz="quarter" idx="12"/>
          </p:nvPr>
        </p:nvSpPr>
        <p:spPr/>
        <p:txBody>
          <a:bodyPr/>
          <a:lstStyle/>
          <a:p>
            <a:fld id="{DEC0B5CA-4D0A-4BB1-8421-68B7E95BBE04}" type="slidenum">
              <a:rPr lang="en-GB" smtClean="0"/>
              <a:t>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62236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1093" y="441960"/>
            <a:ext cx="8361576" cy="525780"/>
          </a:xfrm>
        </p:spPr>
        <p:txBody>
          <a:bodyPr>
            <a:normAutofit fontScale="90000"/>
          </a:bodyPr>
          <a:lstStyle/>
          <a:p>
            <a:r>
              <a:rPr lang="en-GB" dirty="0" smtClean="0">
                <a:effectLst>
                  <a:outerShdw blurRad="38100" dist="38100" dir="2700000" algn="tl">
                    <a:srgbClr val="000000">
                      <a:alpha val="43137"/>
                    </a:srgbClr>
                  </a:outerShdw>
                </a:effectLst>
              </a:rPr>
              <a:t>Introduction</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sz="quarter" idx="13"/>
          </p:nvPr>
        </p:nvSpPr>
        <p:spPr>
          <a:xfrm>
            <a:off x="457200" y="1135380"/>
            <a:ext cx="11155680" cy="6358598"/>
          </a:xfrm>
        </p:spPr>
        <p:txBody>
          <a:bodyPr>
            <a:noAutofit/>
          </a:bodyPr>
          <a:lstStyle/>
          <a:p>
            <a:pPr algn="just"/>
            <a:r>
              <a:rPr lang="en-GB" sz="2400" dirty="0" smtClean="0">
                <a:effectLst>
                  <a:outerShdw blurRad="38100" dist="38100" dir="2700000" algn="tl">
                    <a:srgbClr val="000000">
                      <a:alpha val="43137"/>
                    </a:srgbClr>
                  </a:outerShdw>
                </a:effectLst>
              </a:rPr>
              <a:t> The project management fraternity </a:t>
            </a:r>
            <a:r>
              <a:rPr lang="en-GB" sz="2400" dirty="0">
                <a:effectLst>
                  <a:outerShdw blurRad="38100" dist="38100" dir="2700000" algn="tl">
                    <a:srgbClr val="000000">
                      <a:alpha val="43137"/>
                    </a:srgbClr>
                  </a:outerShdw>
                </a:effectLst>
              </a:rPr>
              <a:t>are committed to doing what is right and </a:t>
            </a:r>
            <a:r>
              <a:rPr lang="en-GB" sz="2400" dirty="0" smtClean="0">
                <a:effectLst>
                  <a:outerShdw blurRad="38100" dist="38100" dir="2700000" algn="tl">
                    <a:srgbClr val="000000">
                      <a:alpha val="43137"/>
                    </a:srgbClr>
                  </a:outerShdw>
                </a:effectLst>
              </a:rPr>
              <a:t>honourable at all times irrespective of who is involved and on what occasion. Practitioners </a:t>
            </a:r>
            <a:r>
              <a:rPr lang="en-GB" sz="2400" dirty="0">
                <a:effectLst>
                  <a:outerShdw blurRad="38100" dist="38100" dir="2700000" algn="tl">
                    <a:srgbClr val="000000">
                      <a:alpha val="43137"/>
                    </a:srgbClr>
                  </a:outerShdw>
                </a:effectLst>
              </a:rPr>
              <a:t>set high standards for </a:t>
            </a:r>
            <a:r>
              <a:rPr lang="en-GB" sz="2400" dirty="0" smtClean="0">
                <a:effectLst>
                  <a:outerShdw blurRad="38100" dist="38100" dir="2700000" algn="tl">
                    <a:srgbClr val="000000">
                      <a:alpha val="43137"/>
                    </a:srgbClr>
                  </a:outerShdw>
                </a:effectLst>
              </a:rPr>
              <a:t>themselves </a:t>
            </a:r>
            <a:r>
              <a:rPr lang="en-GB" sz="2400" dirty="0">
                <a:effectLst>
                  <a:outerShdw blurRad="38100" dist="38100" dir="2700000" algn="tl">
                    <a:srgbClr val="000000">
                      <a:alpha val="43137"/>
                    </a:srgbClr>
                  </a:outerShdw>
                </a:effectLst>
              </a:rPr>
              <a:t>and </a:t>
            </a:r>
            <a:r>
              <a:rPr lang="en-GB" sz="2400" dirty="0" smtClean="0">
                <a:effectLst>
                  <a:outerShdw blurRad="38100" dist="38100" dir="2700000" algn="tl">
                    <a:srgbClr val="000000">
                      <a:alpha val="43137"/>
                    </a:srgbClr>
                  </a:outerShdw>
                </a:effectLst>
              </a:rPr>
              <a:t>aspire </a:t>
            </a:r>
            <a:r>
              <a:rPr lang="en-GB" sz="2400" dirty="0">
                <a:effectLst>
                  <a:outerShdw blurRad="38100" dist="38100" dir="2700000" algn="tl">
                    <a:srgbClr val="000000">
                      <a:alpha val="43137"/>
                    </a:srgbClr>
                  </a:outerShdw>
                </a:effectLst>
              </a:rPr>
              <a:t>to meet these standards in all aspects of </a:t>
            </a:r>
            <a:r>
              <a:rPr lang="en-GB" sz="2400" dirty="0" smtClean="0">
                <a:effectLst>
                  <a:outerShdw blurRad="38100" dist="38100" dir="2700000" algn="tl">
                    <a:srgbClr val="000000">
                      <a:alpha val="43137"/>
                    </a:srgbClr>
                  </a:outerShdw>
                </a:effectLst>
              </a:rPr>
              <a:t>their </a:t>
            </a:r>
            <a:r>
              <a:rPr lang="en-GB" sz="2400" dirty="0">
                <a:effectLst>
                  <a:outerShdw blurRad="38100" dist="38100" dir="2700000" algn="tl">
                    <a:srgbClr val="000000">
                      <a:alpha val="43137"/>
                    </a:srgbClr>
                  </a:outerShdw>
                </a:effectLst>
              </a:rPr>
              <a:t>lives—at work, at home, and in service to </a:t>
            </a:r>
            <a:r>
              <a:rPr lang="en-GB" sz="2400" dirty="0" smtClean="0">
                <a:effectLst>
                  <a:outerShdw blurRad="38100" dist="38100" dir="2700000" algn="tl">
                    <a:srgbClr val="000000">
                      <a:alpha val="43137"/>
                    </a:srgbClr>
                  </a:outerShdw>
                </a:effectLst>
              </a:rPr>
              <a:t>their </a:t>
            </a:r>
            <a:r>
              <a:rPr lang="en-GB" sz="2400" dirty="0">
                <a:effectLst>
                  <a:outerShdw blurRad="38100" dist="38100" dir="2700000" algn="tl">
                    <a:srgbClr val="000000">
                      <a:alpha val="43137"/>
                    </a:srgbClr>
                  </a:outerShdw>
                </a:effectLst>
              </a:rPr>
              <a:t>profession. </a:t>
            </a:r>
          </a:p>
          <a:p>
            <a:pPr algn="just"/>
            <a:r>
              <a:rPr lang="en-GB" sz="2400" dirty="0" smtClean="0">
                <a:effectLst>
                  <a:outerShdw blurRad="38100" dist="38100" dir="2700000" algn="tl">
                    <a:srgbClr val="000000">
                      <a:alpha val="43137"/>
                    </a:srgbClr>
                  </a:outerShdw>
                </a:effectLst>
              </a:rPr>
              <a:t>In our roles as professionals we have a </a:t>
            </a:r>
            <a:r>
              <a:rPr lang="en-GB" sz="2400" dirty="0">
                <a:effectLst>
                  <a:outerShdw blurRad="38100" dist="38100" dir="2700000" algn="tl">
                    <a:srgbClr val="000000">
                      <a:alpha val="43137"/>
                    </a:srgbClr>
                  </a:outerShdw>
                </a:effectLst>
              </a:rPr>
              <a:t>Code of Ethics </a:t>
            </a:r>
            <a:r>
              <a:rPr lang="en-GB" sz="2400" dirty="0" smtClean="0">
                <a:effectLst>
                  <a:outerShdw blurRad="38100" dist="38100" dir="2700000" algn="tl">
                    <a:srgbClr val="000000">
                      <a:alpha val="43137"/>
                    </a:srgbClr>
                  </a:outerShdw>
                </a:effectLst>
              </a:rPr>
              <a:t>that describes </a:t>
            </a:r>
            <a:r>
              <a:rPr lang="en-GB" sz="2400" dirty="0">
                <a:effectLst>
                  <a:outerShdw blurRad="38100" dist="38100" dir="2700000" algn="tl">
                    <a:srgbClr val="000000">
                      <a:alpha val="43137"/>
                    </a:srgbClr>
                  </a:outerShdw>
                </a:effectLst>
              </a:rPr>
              <a:t>the expectations that we have of ourselves and our fellow practitioners in the global project management community. It articulates the ideals to which we aspire as well as the </a:t>
            </a:r>
            <a:r>
              <a:rPr lang="en-GB" sz="2400" dirty="0" smtClean="0">
                <a:effectLst>
                  <a:outerShdw blurRad="38100" dist="38100" dir="2700000" algn="tl">
                    <a:srgbClr val="000000">
                      <a:alpha val="43137"/>
                    </a:srgbClr>
                  </a:outerShdw>
                </a:effectLst>
              </a:rPr>
              <a:t>behaviours </a:t>
            </a:r>
            <a:r>
              <a:rPr lang="en-GB" sz="2400" dirty="0">
                <a:effectLst>
                  <a:outerShdw blurRad="38100" dist="38100" dir="2700000" algn="tl">
                    <a:srgbClr val="000000">
                      <a:alpha val="43137"/>
                    </a:srgbClr>
                  </a:outerShdw>
                </a:effectLst>
              </a:rPr>
              <a:t>that are mandatory in our professional and volunteer roles. </a:t>
            </a:r>
            <a:r>
              <a:rPr lang="en-GB" sz="1200" dirty="0" smtClean="0">
                <a:effectLst>
                  <a:outerShdw blurRad="38100" dist="38100" dir="2700000" algn="tl">
                    <a:srgbClr val="000000">
                      <a:alpha val="43137"/>
                    </a:srgbClr>
                  </a:outerShdw>
                </a:effectLst>
              </a:rPr>
              <a:t>                                                                                                                                                         </a:t>
            </a:r>
            <a:endParaRPr lang="en-GB" sz="24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945953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149310" y="229725"/>
            <a:ext cx="8012785" cy="522897"/>
          </a:xfrm>
        </p:spPr>
        <p:txBody>
          <a:bodyPr>
            <a:normAutofit fontScale="90000"/>
          </a:bodyPr>
          <a:lstStyle/>
          <a:p>
            <a:r>
              <a:rPr lang="en-GB" dirty="0" smtClean="0"/>
              <a:t>Introduction </a:t>
            </a:r>
            <a:r>
              <a:rPr lang="en-GB" dirty="0" err="1" smtClean="0"/>
              <a:t>Cont</a:t>
            </a:r>
            <a:r>
              <a:rPr lang="en-GB" dirty="0" smtClean="0"/>
              <a:t>…</a:t>
            </a:r>
            <a:endParaRPr lang="en-GB" dirty="0"/>
          </a:p>
        </p:txBody>
      </p:sp>
      <p:sp>
        <p:nvSpPr>
          <p:cNvPr id="3" name="Content Placeholder 2"/>
          <p:cNvSpPr>
            <a:spLocks noGrp="1"/>
          </p:cNvSpPr>
          <p:nvPr>
            <p:ph sz="quarter" idx="13"/>
          </p:nvPr>
        </p:nvSpPr>
        <p:spPr>
          <a:xfrm>
            <a:off x="487680" y="819509"/>
            <a:ext cx="11186160" cy="5901966"/>
          </a:xfrm>
        </p:spPr>
        <p:txBody>
          <a:bodyPr>
            <a:noAutofit/>
          </a:bodyPr>
          <a:lstStyle/>
          <a:p>
            <a:pPr algn="just"/>
            <a:r>
              <a:rPr lang="en-GB" sz="2400" dirty="0">
                <a:effectLst>
                  <a:outerShdw blurRad="38100" dist="38100" dir="2700000" algn="tl">
                    <a:srgbClr val="000000">
                      <a:alpha val="43137"/>
                    </a:srgbClr>
                  </a:outerShdw>
                </a:effectLst>
              </a:rPr>
              <a:t>The purpose of this Code is to instil confidence in the project management profession and to help an individual become a better practitioner. We do this by establishing a profession-wide understanding of appropriate behaviour. We believe that the credibility and reputation of the project management profession is shaped by the collective conduct of individual practitioners. </a:t>
            </a:r>
          </a:p>
          <a:p>
            <a:pPr algn="just"/>
            <a:r>
              <a:rPr lang="en-GB" sz="2400" dirty="0">
                <a:effectLst>
                  <a:outerShdw blurRad="38100" dist="38100" dir="2700000" algn="tl">
                    <a:srgbClr val="000000">
                      <a:alpha val="43137"/>
                    </a:srgbClr>
                  </a:outerShdw>
                </a:effectLst>
              </a:rPr>
              <a:t>We believe that we can advance our profession, both individually and collectively, by embracing this Code of Ethics and Professional Conduct. We also believe that this Code will assist us in making wise decisions, particularly when faced with difficult situations where we may be asked to compromise our integrity or our values.     </a:t>
            </a:r>
            <a:r>
              <a:rPr lang="en-GB" sz="1200" dirty="0">
                <a:effectLst>
                  <a:outerShdw blurRad="38100" dist="38100" dir="2700000" algn="tl">
                    <a:srgbClr val="000000">
                      <a:alpha val="43137"/>
                    </a:srgbClr>
                  </a:outerShdw>
                </a:effectLst>
              </a:rPr>
              <a:t>(PMI)</a:t>
            </a:r>
            <a:endParaRPr lang="en-GB" sz="2400" dirty="0">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p:txBody>
          <a:bodyPr/>
          <a:lstStyle/>
          <a:p>
            <a:fld id="{DEC0B5CA-4D0A-4BB1-8421-68B7E95BBE04}" type="slidenum">
              <a:rPr lang="en-GB" smtClean="0"/>
              <a:t>5</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078505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056" y="365125"/>
            <a:ext cx="8116478" cy="907415"/>
          </a:xfrm>
        </p:spPr>
        <p:txBody>
          <a:bodyPr/>
          <a:lstStyle/>
          <a:p>
            <a:r>
              <a:rPr lang="en-GB" dirty="0" smtClean="0"/>
              <a:t>The Principle of Ethics</a:t>
            </a:r>
            <a:endParaRPr lang="en-GB" dirty="0"/>
          </a:p>
        </p:txBody>
      </p:sp>
      <p:sp>
        <p:nvSpPr>
          <p:cNvPr id="3" name="Content Placeholder 2"/>
          <p:cNvSpPr>
            <a:spLocks noGrp="1"/>
          </p:cNvSpPr>
          <p:nvPr>
            <p:ph sz="quarter" idx="13"/>
          </p:nvPr>
        </p:nvSpPr>
        <p:spPr>
          <a:xfrm>
            <a:off x="754380" y="2084705"/>
            <a:ext cx="10515600" cy="2091055"/>
          </a:xfrm>
        </p:spPr>
        <p:txBody>
          <a:bodyPr>
            <a:normAutofit fontScale="92500" lnSpcReduction="20000"/>
          </a:bodyPr>
          <a:lstStyle/>
          <a:p>
            <a:pPr marL="0" indent="0">
              <a:buNone/>
            </a:pPr>
            <a:endParaRPr lang="en-GB" sz="3200" dirty="0" smtClean="0"/>
          </a:p>
          <a:p>
            <a:pPr marL="0" indent="0">
              <a:buNone/>
            </a:pPr>
            <a:r>
              <a:rPr lang="en-GB" sz="3200" dirty="0" smtClean="0"/>
              <a:t>It </a:t>
            </a:r>
            <a:r>
              <a:rPr lang="en-GB" sz="3200" dirty="0"/>
              <a:t>is not who is right but what is right that counts – </a:t>
            </a:r>
            <a:r>
              <a:rPr lang="en-GB" sz="1800" dirty="0"/>
              <a:t>Thomas Huxley</a:t>
            </a:r>
          </a:p>
          <a:p>
            <a:pPr marL="0" indent="0">
              <a:buNone/>
            </a:pPr>
            <a:r>
              <a:rPr lang="en-GB" sz="3200" dirty="0" smtClean="0"/>
              <a:t> </a:t>
            </a:r>
            <a:endParaRPr lang="en-GB" sz="3200" dirty="0"/>
          </a:p>
        </p:txBody>
      </p:sp>
      <p:sp>
        <p:nvSpPr>
          <p:cNvPr id="4" name="Slide Number Placeholder 3"/>
          <p:cNvSpPr>
            <a:spLocks noGrp="1"/>
          </p:cNvSpPr>
          <p:nvPr>
            <p:ph type="sldNum" sz="quarter" idx="12"/>
          </p:nvPr>
        </p:nvSpPr>
        <p:spPr/>
        <p:txBody>
          <a:bodyPr/>
          <a:lstStyle/>
          <a:p>
            <a:fld id="{DEC0B5CA-4D0A-4BB1-8421-68B7E95BBE04}" type="slidenum">
              <a:rPr lang="en-GB" smtClean="0"/>
              <a:t>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653141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3223967" y="138113"/>
            <a:ext cx="5524108" cy="836612"/>
          </a:xfrm>
        </p:spPr>
        <p:txBody>
          <a:bodyPr>
            <a:normAutofit/>
          </a:bodyPr>
          <a:lstStyle/>
          <a:p>
            <a:pPr algn="l"/>
            <a:r>
              <a:rPr lang="en-GB" sz="3200" dirty="0" smtClean="0"/>
              <a:t>The Principle of Ethics</a:t>
            </a:r>
            <a:endParaRPr lang="en-GB" sz="3200" dirty="0"/>
          </a:p>
        </p:txBody>
      </p:sp>
      <p:sp>
        <p:nvSpPr>
          <p:cNvPr id="3" name="Subtitle 2"/>
          <p:cNvSpPr>
            <a:spLocks noGrp="1"/>
          </p:cNvSpPr>
          <p:nvPr>
            <p:ph type="subTitle" idx="1"/>
          </p:nvPr>
        </p:nvSpPr>
        <p:spPr>
          <a:xfrm>
            <a:off x="434340" y="1052998"/>
            <a:ext cx="11060974" cy="5399560"/>
          </a:xfrm>
        </p:spPr>
        <p:txBody>
          <a:bodyPr>
            <a:noAutofit/>
          </a:bodyPr>
          <a:lstStyle/>
          <a:p>
            <a:pPr algn="l"/>
            <a:r>
              <a:rPr lang="en-GB" sz="2400" b="1" dirty="0" smtClean="0"/>
              <a:t>S/he that is faithful in that which is least is faithful also in much; and s/he that is unjust in the least is unjust also in much.</a:t>
            </a:r>
          </a:p>
          <a:p>
            <a:pPr algn="l"/>
            <a:r>
              <a:rPr lang="en-GB" sz="2400" b="1" dirty="0" smtClean="0"/>
              <a:t>If therefore ye have not been faithful in the unrighteous mammon, who will commit to your trust the true riches?</a:t>
            </a:r>
          </a:p>
          <a:p>
            <a:pPr algn="l"/>
            <a:r>
              <a:rPr lang="en-GB" sz="2400" b="1" dirty="0" smtClean="0"/>
              <a:t>And if ye have not been faithful in that which is another man’s, who shall give you that which is your own?</a:t>
            </a:r>
            <a:r>
              <a:rPr lang="en-GB" sz="2800" b="1" dirty="0"/>
              <a:t> </a:t>
            </a:r>
            <a:r>
              <a:rPr lang="en-GB" sz="2800" b="1" dirty="0" smtClean="0"/>
              <a:t> </a:t>
            </a:r>
            <a:r>
              <a:rPr lang="en-GB" sz="1600" b="1" dirty="0" smtClean="0"/>
              <a:t>– </a:t>
            </a:r>
            <a:r>
              <a:rPr lang="en-GB" sz="1400" b="1" dirty="0"/>
              <a:t>Luke 16: 10-12 </a:t>
            </a:r>
            <a:endParaRPr lang="en-GB" sz="2400" b="1" dirty="0" smtClean="0"/>
          </a:p>
          <a:p>
            <a:pPr algn="l"/>
            <a:r>
              <a:rPr lang="en-GB" sz="2400" b="1" dirty="0" smtClean="0"/>
              <a:t>As you go through the challenges of life exhibit loyalty and faithfulness </a:t>
            </a:r>
            <a:r>
              <a:rPr lang="en-GB" sz="1400" b="1" dirty="0" smtClean="0"/>
              <a:t>(1 </a:t>
            </a:r>
            <a:r>
              <a:rPr lang="en-GB" sz="1400" b="1" dirty="0"/>
              <a:t>Samuel </a:t>
            </a:r>
            <a:r>
              <a:rPr lang="en-GB" sz="1400" b="1" dirty="0" smtClean="0"/>
              <a:t>17:34-35) </a:t>
            </a:r>
            <a:endParaRPr lang="en-GB" sz="1800" b="1" dirty="0" smtClean="0"/>
          </a:p>
          <a:p>
            <a:pPr algn="l"/>
            <a:r>
              <a:rPr lang="en-GB" sz="2400" b="1" dirty="0" smtClean="0"/>
              <a:t>Be genuine, sincere, loyal and faithful</a:t>
            </a:r>
          </a:p>
          <a:p>
            <a:pPr algn="l"/>
            <a:endParaRPr lang="en-GB" sz="2400" b="1" dirty="0" smtClean="0"/>
          </a:p>
        </p:txBody>
      </p:sp>
      <p:sp>
        <p:nvSpPr>
          <p:cNvPr id="4" name="Slide Number Placeholder 3"/>
          <p:cNvSpPr>
            <a:spLocks noGrp="1"/>
          </p:cNvSpPr>
          <p:nvPr>
            <p:ph type="sldNum" sz="quarter" idx="12"/>
          </p:nvPr>
        </p:nvSpPr>
        <p:spPr/>
        <p:txBody>
          <a:bodyPr/>
          <a:lstStyle/>
          <a:p>
            <a:fld id="{DEC0B5CA-4D0A-4BB1-8421-68B7E95BBE04}" type="slidenum">
              <a:rPr lang="en-GB" smtClean="0"/>
              <a:t>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3"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0555718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9118" y="365126"/>
            <a:ext cx="9694682" cy="546602"/>
          </a:xfrm>
        </p:spPr>
        <p:txBody>
          <a:bodyPr>
            <a:normAutofit fontScale="90000"/>
          </a:bodyPr>
          <a:lstStyle/>
          <a:p>
            <a:r>
              <a:rPr lang="en-GB" b="1" dirty="0" smtClean="0">
                <a:effectLst>
                  <a:outerShdw blurRad="38100" dist="38100" dir="2700000" algn="tl">
                    <a:srgbClr val="000000">
                      <a:alpha val="43137"/>
                    </a:srgbClr>
                  </a:outerShdw>
                </a:effectLst>
              </a:rPr>
              <a:t>The Professional</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sz="quarter" idx="13"/>
          </p:nvPr>
        </p:nvSpPr>
        <p:spPr>
          <a:xfrm>
            <a:off x="250166" y="983412"/>
            <a:ext cx="11688792" cy="5738064"/>
          </a:xfrm>
        </p:spPr>
        <p:txBody>
          <a:bodyPr>
            <a:noAutofit/>
          </a:bodyPr>
          <a:lstStyle/>
          <a:p>
            <a:pPr marL="0" indent="0" algn="just">
              <a:buNone/>
            </a:pPr>
            <a:r>
              <a:rPr lang="en-GB" sz="2400" dirty="0" smtClean="0">
                <a:effectLst>
                  <a:outerShdw blurRad="38100" dist="38100" dir="2700000" algn="tl">
                    <a:srgbClr val="000000">
                      <a:alpha val="43137"/>
                    </a:srgbClr>
                  </a:outerShdw>
                </a:effectLst>
              </a:rPr>
              <a:t>According to Webster's </a:t>
            </a:r>
            <a:r>
              <a:rPr lang="en-GB" sz="2400" dirty="0">
                <a:effectLst>
                  <a:outerShdw blurRad="38100" dist="38100" dir="2700000" algn="tl">
                    <a:srgbClr val="000000">
                      <a:alpha val="43137"/>
                    </a:srgbClr>
                  </a:outerShdw>
                </a:effectLst>
              </a:rPr>
              <a:t>New Universal Unabridged </a:t>
            </a:r>
            <a:r>
              <a:rPr lang="en-GB" sz="2400" dirty="0" smtClean="0">
                <a:effectLst>
                  <a:outerShdw blurRad="38100" dist="38100" dir="2700000" algn="tl">
                    <a:srgbClr val="000000">
                      <a:alpha val="43137"/>
                    </a:srgbClr>
                  </a:outerShdw>
                </a:effectLst>
              </a:rPr>
              <a:t>Dictionary, profession is: </a:t>
            </a:r>
            <a:endParaRPr lang="en-GB" sz="2400" dirty="0">
              <a:effectLst>
                <a:outerShdw blurRad="38100" dist="38100" dir="2700000" algn="tl">
                  <a:srgbClr val="000000">
                    <a:alpha val="43137"/>
                  </a:srgbClr>
                </a:outerShdw>
              </a:effectLst>
            </a:endParaRPr>
          </a:p>
          <a:p>
            <a:pPr algn="just"/>
            <a:r>
              <a:rPr lang="en-GB" sz="2400" dirty="0" smtClean="0">
                <a:effectLst>
                  <a:outerShdw blurRad="38100" dist="38100" dir="2700000" algn="tl">
                    <a:srgbClr val="000000">
                      <a:alpha val="43137"/>
                    </a:srgbClr>
                  </a:outerShdw>
                </a:effectLst>
              </a:rPr>
              <a:t>"A </a:t>
            </a:r>
            <a:r>
              <a:rPr lang="en-GB" sz="2400" dirty="0">
                <a:effectLst>
                  <a:outerShdw blurRad="38100" dist="38100" dir="2700000" algn="tl">
                    <a:srgbClr val="000000">
                      <a:alpha val="43137"/>
                    </a:srgbClr>
                  </a:outerShdw>
                </a:effectLst>
              </a:rPr>
              <a:t>vocation or occupation requiring advanced training in some liberal art or science, and usually involving mental rather than manual work, as teaching, engineering, writing, etc.; especially, medicine, law, or theology (formerly called the learned professions)." </a:t>
            </a:r>
          </a:p>
          <a:p>
            <a:pPr algn="just"/>
            <a:r>
              <a:rPr lang="en-GB" sz="2400" dirty="0">
                <a:effectLst>
                  <a:outerShdw blurRad="38100" dist="38100" dir="2700000" algn="tl">
                    <a:srgbClr val="000000">
                      <a:alpha val="43137"/>
                    </a:srgbClr>
                  </a:outerShdw>
                </a:effectLst>
              </a:rPr>
              <a:t>Professionals profess to know better than others the nature of their specialty, and to know what is best for their client in this specialty. </a:t>
            </a:r>
            <a:endParaRPr lang="en-GB" sz="2400" dirty="0" smtClean="0">
              <a:effectLst>
                <a:outerShdw blurRad="38100" dist="38100" dir="2700000" algn="tl">
                  <a:srgbClr val="000000">
                    <a:alpha val="43137"/>
                  </a:srgbClr>
                </a:outerShdw>
              </a:effectLst>
            </a:endParaRPr>
          </a:p>
          <a:p>
            <a:pPr algn="just"/>
            <a:r>
              <a:rPr lang="en-GB" sz="2400" dirty="0">
                <a:effectLst>
                  <a:outerShdw blurRad="38100" dist="38100" dir="2700000" algn="tl">
                    <a:srgbClr val="000000">
                      <a:alpha val="43137"/>
                    </a:srgbClr>
                  </a:outerShdw>
                </a:effectLst>
              </a:rPr>
              <a:t>"Profess": a public declaration, vow on entering a religious order. a commitment (vows) to serve for a good end.</a:t>
            </a:r>
          </a:p>
          <a:p>
            <a:pPr algn="just"/>
            <a:endParaRPr lang="en-GB" sz="2400" dirty="0">
              <a:effectLst>
                <a:outerShdw blurRad="38100" dist="38100" dir="2700000" algn="tl">
                  <a:srgbClr val="000000">
                    <a:alpha val="43137"/>
                  </a:srgbClr>
                </a:outerShdw>
              </a:effectLst>
            </a:endParaRPr>
          </a:p>
          <a:p>
            <a:pPr algn="just"/>
            <a:endParaRPr lang="en-GB" sz="24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7840825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756510" y="121643"/>
            <a:ext cx="8757501" cy="462819"/>
          </a:xfrm>
        </p:spPr>
        <p:txBody>
          <a:bodyPr>
            <a:normAutofit fontScale="90000"/>
          </a:bodyPr>
          <a:lstStyle/>
          <a:p>
            <a:r>
              <a:rPr lang="en-GB" dirty="0" smtClean="0"/>
              <a:t>The Professional</a:t>
            </a:r>
            <a:endParaRPr lang="en-GB" dirty="0"/>
          </a:p>
        </p:txBody>
      </p:sp>
      <p:sp>
        <p:nvSpPr>
          <p:cNvPr id="3" name="Content Placeholder 2"/>
          <p:cNvSpPr>
            <a:spLocks noGrp="1"/>
          </p:cNvSpPr>
          <p:nvPr>
            <p:ph sz="quarter" idx="13"/>
          </p:nvPr>
        </p:nvSpPr>
        <p:spPr>
          <a:xfrm>
            <a:off x="160256" y="659876"/>
            <a:ext cx="11877773" cy="6108569"/>
          </a:xfrm>
        </p:spPr>
        <p:txBody>
          <a:bodyPr>
            <a:noAutofit/>
          </a:bodyPr>
          <a:lstStyle/>
          <a:p>
            <a:pPr marL="0" indent="0" algn="just">
              <a:buNone/>
            </a:pPr>
            <a:r>
              <a:rPr lang="en-GB" sz="2400" dirty="0"/>
              <a:t>An Occupation Becomes a Profession...</a:t>
            </a:r>
          </a:p>
          <a:p>
            <a:pPr algn="just"/>
            <a:r>
              <a:rPr lang="en-GB" sz="2400" dirty="0" smtClean="0"/>
              <a:t>When </a:t>
            </a:r>
            <a:r>
              <a:rPr lang="en-GB" sz="2400" dirty="0"/>
              <a:t>group of individuals sharing the same occupation organize to work in a morally permissible way, or to work to support a moral ideal. (i.e. Doctors organize to cure the sick, librarians organize to promote access to information, etc.) </a:t>
            </a:r>
          </a:p>
          <a:p>
            <a:pPr algn="just"/>
            <a:r>
              <a:rPr lang="en-GB" sz="2400" dirty="0" smtClean="0"/>
              <a:t>Members </a:t>
            </a:r>
            <a:r>
              <a:rPr lang="en-GB" sz="2400" dirty="0"/>
              <a:t>set and follow special standards for carrying on their occupational work.</a:t>
            </a:r>
          </a:p>
          <a:p>
            <a:pPr algn="just"/>
            <a:r>
              <a:rPr lang="en-GB" sz="2400" dirty="0"/>
              <a:t>* At least one of these standards must go beyond what </a:t>
            </a:r>
            <a:r>
              <a:rPr lang="en-GB" sz="2400" dirty="0" smtClean="0"/>
              <a:t>the law</a:t>
            </a:r>
            <a:r>
              <a:rPr lang="en-GB" sz="2400" dirty="0"/>
              <a:t>, the marketplace, ordinary morality (what </a:t>
            </a:r>
            <a:r>
              <a:rPr lang="en-GB" sz="2400" dirty="0" smtClean="0"/>
              <a:t>an </a:t>
            </a:r>
            <a:r>
              <a:rPr lang="en-GB" sz="2400" dirty="0"/>
              <a:t>ordinary moral person must do) and public opinion demand. (i.e. a good mercenary only needs to </a:t>
            </a:r>
            <a:r>
              <a:rPr lang="en-GB" sz="2400" dirty="0" smtClean="0"/>
              <a:t>fulfil </a:t>
            </a:r>
            <a:r>
              <a:rPr lang="en-GB" sz="2400" dirty="0"/>
              <a:t>the terms of his contract, a good, professional soldier must serve his country </a:t>
            </a:r>
            <a:r>
              <a:rPr lang="en-GB" sz="2400" dirty="0" smtClean="0"/>
              <a:t>honourably</a:t>
            </a:r>
            <a:r>
              <a:rPr lang="en-GB" sz="2400" dirty="0"/>
              <a:t>, even when ordinary morality, law, and public opinion do not require it.)</a:t>
            </a:r>
          </a:p>
        </p:txBody>
      </p:sp>
      <p:sp>
        <p:nvSpPr>
          <p:cNvPr id="4" name="Slide Number Placeholder 3"/>
          <p:cNvSpPr>
            <a:spLocks noGrp="1"/>
          </p:cNvSpPr>
          <p:nvPr>
            <p:ph type="sldNum" sz="quarter" idx="12"/>
          </p:nvPr>
        </p:nvSpPr>
        <p:spPr/>
        <p:txBody>
          <a:bodyPr/>
          <a:lstStyle/>
          <a:p>
            <a:fld id="{DEC0B5CA-4D0A-4BB1-8421-68B7E95BBE04}" type="slidenum">
              <a:rPr lang="en-GB" smtClean="0"/>
              <a:t>9</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6833109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45616" y="618518"/>
            <a:ext cx="9232610" cy="889772"/>
          </a:xfrm>
        </p:spPr>
        <p:txBody>
          <a:bodyPr/>
          <a:lstStyle/>
          <a:p>
            <a:r>
              <a:rPr lang="en-GB" dirty="0" smtClean="0"/>
              <a:t>The Professional</a:t>
            </a:r>
            <a:endParaRPr lang="en-GB" dirty="0"/>
          </a:p>
        </p:txBody>
      </p:sp>
      <p:sp>
        <p:nvSpPr>
          <p:cNvPr id="3" name="Content Placeholder 2"/>
          <p:cNvSpPr>
            <a:spLocks noGrp="1"/>
          </p:cNvSpPr>
          <p:nvPr>
            <p:ph sz="quarter" idx="13"/>
          </p:nvPr>
        </p:nvSpPr>
        <p:spPr>
          <a:xfrm>
            <a:off x="565608" y="1677971"/>
            <a:ext cx="11085922" cy="4383463"/>
          </a:xfrm>
        </p:spPr>
        <p:txBody>
          <a:bodyPr>
            <a:noAutofit/>
          </a:bodyPr>
          <a:lstStyle/>
          <a:p>
            <a:pPr algn="just"/>
            <a:r>
              <a:rPr lang="en-GB" sz="2400" dirty="0"/>
              <a:t>These special standards are morally binding to “professed” members of the profession. If a member freely declares (or professes) </a:t>
            </a:r>
            <a:r>
              <a:rPr lang="en-GB" sz="2400" dirty="0" smtClean="0"/>
              <a:t>him/herself </a:t>
            </a:r>
            <a:r>
              <a:rPr lang="en-GB" sz="2400" dirty="0"/>
              <a:t>to be part of a profession, </a:t>
            </a:r>
            <a:r>
              <a:rPr lang="en-GB" sz="2400" dirty="0" smtClean="0"/>
              <a:t>s/he </a:t>
            </a:r>
            <a:r>
              <a:rPr lang="en-GB" sz="2400" dirty="0"/>
              <a:t>is voluntarily implying that </a:t>
            </a:r>
            <a:r>
              <a:rPr lang="en-GB" sz="2400" dirty="0" smtClean="0"/>
              <a:t>s/he </a:t>
            </a:r>
            <a:r>
              <a:rPr lang="en-GB" sz="2400" dirty="0"/>
              <a:t>will follow these special moral codes. If the majority of members of a profession follow the standards, the profession will have a good reputation and members will generally benefit; if the majority of members violate these voluntary standards, professed members of a profession will be at a disadvantage or at the least receive no benefit from declaring a profession</a:t>
            </a:r>
          </a:p>
        </p:txBody>
      </p:sp>
      <p:sp>
        <p:nvSpPr>
          <p:cNvPr id="4" name="Slide Number Placeholder 3"/>
          <p:cNvSpPr>
            <a:spLocks noGrp="1"/>
          </p:cNvSpPr>
          <p:nvPr>
            <p:ph type="sldNum" sz="quarter" idx="12"/>
          </p:nvPr>
        </p:nvSpPr>
        <p:spPr/>
        <p:txBody>
          <a:bodyPr/>
          <a:lstStyle/>
          <a:p>
            <a:fld id="{DEC0B5CA-4D0A-4BB1-8421-68B7E95BBE04}" type="slidenum">
              <a:rPr lang="en-GB" smtClean="0"/>
              <a:t>10</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50508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2367092"/>
            <a:ext cx="10363826" cy="2402871"/>
          </a:xfrm>
        </p:spPr>
        <p:txBody>
          <a:bodyPr>
            <a:normAutofit/>
          </a:bodyPr>
          <a:lstStyle/>
          <a:p>
            <a:pPr marL="0" indent="0" algn="ctr">
              <a:buNone/>
            </a:pPr>
            <a:endParaRPr lang="en-GB" sz="3600" dirty="0"/>
          </a:p>
          <a:p>
            <a:pPr marL="0" indent="0" algn="ctr">
              <a:buNone/>
            </a:pPr>
            <a:r>
              <a:rPr lang="en-GB" sz="3600" dirty="0" smtClean="0"/>
              <a:t>Are you a Professional?</a:t>
            </a:r>
            <a:endParaRPr lang="en-GB" sz="3600" dirty="0"/>
          </a:p>
        </p:txBody>
      </p:sp>
      <p:sp>
        <p:nvSpPr>
          <p:cNvPr id="4" name="Slide Number Placeholder 3"/>
          <p:cNvSpPr>
            <a:spLocks noGrp="1"/>
          </p:cNvSpPr>
          <p:nvPr>
            <p:ph type="sldNum" sz="quarter" idx="12"/>
          </p:nvPr>
        </p:nvSpPr>
        <p:spPr/>
        <p:txBody>
          <a:bodyPr/>
          <a:lstStyle/>
          <a:p>
            <a:fld id="{DEC0B5CA-4D0A-4BB1-8421-68B7E95BBE04}" type="slidenum">
              <a:rPr lang="en-GB" smtClean="0"/>
              <a:t>11</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2386105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687398" y="365125"/>
            <a:ext cx="9012025" cy="808067"/>
          </a:xfrm>
        </p:spPr>
        <p:txBody>
          <a:bodyPr>
            <a:normAutofit/>
          </a:bodyPr>
          <a:lstStyle/>
          <a:p>
            <a:r>
              <a:rPr lang="en-GB" sz="3200" dirty="0" smtClean="0"/>
              <a:t>The Professional</a:t>
            </a:r>
            <a:endParaRPr lang="en-GB" sz="3200" dirty="0"/>
          </a:p>
        </p:txBody>
      </p:sp>
      <p:sp>
        <p:nvSpPr>
          <p:cNvPr id="3" name="Content Placeholder 2"/>
          <p:cNvSpPr>
            <a:spLocks noGrp="1"/>
          </p:cNvSpPr>
          <p:nvPr>
            <p:ph sz="quarter" idx="13"/>
          </p:nvPr>
        </p:nvSpPr>
        <p:spPr>
          <a:xfrm>
            <a:off x="838200" y="1328468"/>
            <a:ext cx="10879318" cy="4848495"/>
          </a:xfrm>
        </p:spPr>
        <p:txBody>
          <a:bodyPr>
            <a:normAutofit/>
          </a:bodyPr>
          <a:lstStyle/>
          <a:p>
            <a:pPr marL="0" indent="0" algn="just">
              <a:buNone/>
            </a:pPr>
            <a:r>
              <a:rPr lang="en-GB" sz="2400" dirty="0"/>
              <a:t>A Professional </a:t>
            </a:r>
            <a:r>
              <a:rPr lang="en-GB" sz="2400" dirty="0" smtClean="0"/>
              <a:t>Is a member </a:t>
            </a:r>
            <a:r>
              <a:rPr lang="en-GB" sz="2400" dirty="0"/>
              <a:t>of an occupational group </a:t>
            </a:r>
            <a:r>
              <a:rPr lang="en-GB" sz="2400" dirty="0" smtClean="0"/>
              <a:t>who</a:t>
            </a:r>
            <a:r>
              <a:rPr lang="en-GB" sz="2400" dirty="0"/>
              <a:t>:</a:t>
            </a:r>
          </a:p>
          <a:p>
            <a:pPr algn="just"/>
            <a:r>
              <a:rPr lang="en-GB" sz="2400" dirty="0" smtClean="0"/>
              <a:t>Sees </a:t>
            </a:r>
            <a:r>
              <a:rPr lang="en-GB" sz="2400" dirty="0"/>
              <a:t>other members, including those employed elsewhere, as peers/colleagues</a:t>
            </a:r>
          </a:p>
          <a:p>
            <a:pPr algn="just"/>
            <a:r>
              <a:rPr lang="en-GB" sz="2400" dirty="0" smtClean="0"/>
              <a:t>Exercises </a:t>
            </a:r>
            <a:r>
              <a:rPr lang="en-GB" sz="2400" dirty="0"/>
              <a:t>judgment in the performance of occupational tasks and follows relevant professional standards.</a:t>
            </a:r>
          </a:p>
          <a:p>
            <a:pPr algn="just"/>
            <a:r>
              <a:rPr lang="en-GB" sz="2400" dirty="0" smtClean="0"/>
              <a:t>Accepts </a:t>
            </a:r>
            <a:r>
              <a:rPr lang="en-GB" sz="2400" dirty="0"/>
              <a:t>the profession's agreement to work in a morally permissible way (often expressed as a code of ethics) as determining in part the obligations of the role.</a:t>
            </a:r>
          </a:p>
          <a:p>
            <a:pPr algn="just"/>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12</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1490240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996" y="618518"/>
            <a:ext cx="9732230" cy="1106588"/>
          </a:xfrm>
        </p:spPr>
        <p:txBody>
          <a:bodyPr>
            <a:normAutofit/>
          </a:bodyPr>
          <a:lstStyle/>
          <a:p>
            <a:r>
              <a:rPr lang="en-GB" sz="3200" dirty="0"/>
              <a:t>T</a:t>
            </a:r>
            <a:r>
              <a:rPr lang="en-GB" sz="3200" dirty="0" smtClean="0"/>
              <a:t>he </a:t>
            </a:r>
            <a:r>
              <a:rPr lang="en-GB" sz="3200" dirty="0"/>
              <a:t>characteristics of professionalism. </a:t>
            </a:r>
          </a:p>
        </p:txBody>
      </p:sp>
      <p:sp>
        <p:nvSpPr>
          <p:cNvPr id="3" name="Content Placeholder 2"/>
          <p:cNvSpPr>
            <a:spLocks noGrp="1"/>
          </p:cNvSpPr>
          <p:nvPr>
            <p:ph sz="quarter" idx="13"/>
          </p:nvPr>
        </p:nvSpPr>
        <p:spPr>
          <a:xfrm>
            <a:off x="913774" y="1970202"/>
            <a:ext cx="10363826" cy="4110087"/>
          </a:xfrm>
        </p:spPr>
        <p:txBody>
          <a:bodyPr>
            <a:noAutofit/>
          </a:bodyPr>
          <a:lstStyle/>
          <a:p>
            <a:r>
              <a:rPr lang="en-GB" sz="2400" dirty="0" smtClean="0"/>
              <a:t>Service </a:t>
            </a:r>
            <a:r>
              <a:rPr lang="en-GB" sz="2400" dirty="0"/>
              <a:t>to others </a:t>
            </a:r>
          </a:p>
          <a:p>
            <a:r>
              <a:rPr lang="en-GB" sz="2400" dirty="0"/>
              <a:t>Assessment of client needs </a:t>
            </a:r>
          </a:p>
          <a:p>
            <a:r>
              <a:rPr lang="en-GB" sz="2400" dirty="0"/>
              <a:t>Theoretical body of knowledge obtained through extended pre-service education </a:t>
            </a:r>
          </a:p>
          <a:p>
            <a:r>
              <a:rPr lang="en-GB" sz="2400" dirty="0"/>
              <a:t>Standards for entry, practice, and ethical conduct </a:t>
            </a:r>
          </a:p>
          <a:p>
            <a:r>
              <a:rPr lang="en-GB" sz="2400" dirty="0"/>
              <a:t>Professional association to maintain standards </a:t>
            </a:r>
          </a:p>
          <a:p>
            <a:r>
              <a:rPr lang="en-GB" sz="2400" dirty="0"/>
              <a:t>Continuing education and life long learning </a:t>
            </a:r>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4904169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8103" y="365125"/>
            <a:ext cx="7673420" cy="898067"/>
          </a:xfrm>
        </p:spPr>
        <p:txBody>
          <a:bodyPr>
            <a:normAutofit/>
          </a:bodyPr>
          <a:lstStyle/>
          <a:p>
            <a:r>
              <a:rPr lang="en-GB" sz="3200" dirty="0" smtClean="0"/>
              <a:t>Professional Ethics</a:t>
            </a:r>
            <a:endParaRPr lang="en-GB" sz="3200" dirty="0"/>
          </a:p>
        </p:txBody>
      </p:sp>
      <p:sp>
        <p:nvSpPr>
          <p:cNvPr id="3" name="Content Placeholder 2"/>
          <p:cNvSpPr>
            <a:spLocks noGrp="1"/>
          </p:cNvSpPr>
          <p:nvPr>
            <p:ph sz="quarter" idx="13"/>
          </p:nvPr>
        </p:nvSpPr>
        <p:spPr>
          <a:xfrm>
            <a:off x="838200" y="1825625"/>
            <a:ext cx="10515600" cy="4601054"/>
          </a:xfrm>
        </p:spPr>
        <p:txBody>
          <a:bodyPr>
            <a:noAutofit/>
          </a:bodyPr>
          <a:lstStyle/>
          <a:p>
            <a:pPr algn="just"/>
            <a:r>
              <a:rPr lang="en-GB" sz="2400" dirty="0"/>
              <a:t>A code of ethics...prescribes how professionals are to pursue their common ideal so that each may do the best </a:t>
            </a:r>
            <a:r>
              <a:rPr lang="en-GB" sz="2400" dirty="0" smtClean="0"/>
              <a:t>s/he </a:t>
            </a:r>
            <a:r>
              <a:rPr lang="en-GB" sz="2400" dirty="0"/>
              <a:t>can at a minimal cost to </a:t>
            </a:r>
            <a:r>
              <a:rPr lang="en-GB" sz="2400" dirty="0" smtClean="0"/>
              <a:t>him/herself </a:t>
            </a:r>
            <a:r>
              <a:rPr lang="en-GB" sz="2400" dirty="0"/>
              <a:t>and those </a:t>
            </a:r>
            <a:r>
              <a:rPr lang="en-GB" sz="2400" dirty="0" smtClean="0"/>
              <a:t>s/he </a:t>
            </a:r>
            <a:r>
              <a:rPr lang="en-GB" sz="2400" dirty="0"/>
              <a:t>cares about (including the public...). The code is to protect each professional from certain pressures (for example, the pressure to cut corners to save money) by making it reasonably likely (and more likely </a:t>
            </a:r>
            <a:r>
              <a:rPr lang="en-GB" sz="2400" dirty="0" smtClean="0"/>
              <a:t>than </a:t>
            </a:r>
            <a:r>
              <a:rPr lang="en-GB" sz="2400" dirty="0"/>
              <a:t>otherwise) that most other members of the profession will not take advantage of her good conduct...A code is a solution to a coordination problem</a:t>
            </a:r>
          </a:p>
        </p:txBody>
      </p:sp>
      <p:sp>
        <p:nvSpPr>
          <p:cNvPr id="4" name="Slide Number Placeholder 3"/>
          <p:cNvSpPr>
            <a:spLocks noGrp="1"/>
          </p:cNvSpPr>
          <p:nvPr>
            <p:ph type="sldNum" sz="quarter" idx="12"/>
          </p:nvPr>
        </p:nvSpPr>
        <p:spPr/>
        <p:txBody>
          <a:bodyPr/>
          <a:lstStyle/>
          <a:p>
            <a:fld id="{DEC0B5CA-4D0A-4BB1-8421-68B7E95BBE04}" type="slidenum">
              <a:rPr lang="en-GB" smtClean="0"/>
              <a:t>14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9704789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752002"/>
          </a:xfrm>
        </p:spPr>
        <p:txBody>
          <a:bodyPr/>
          <a:lstStyle/>
          <a:p>
            <a:r>
              <a:rPr lang="en-GB" dirty="0" smtClean="0"/>
              <a:t>The Fundamentals of professional Ethics</a:t>
            </a:r>
            <a:endParaRPr lang="en-GB" dirty="0"/>
          </a:p>
        </p:txBody>
      </p:sp>
      <p:sp>
        <p:nvSpPr>
          <p:cNvPr id="3" name="Content Placeholder 2"/>
          <p:cNvSpPr>
            <a:spLocks noGrp="1"/>
          </p:cNvSpPr>
          <p:nvPr>
            <p:ph sz="quarter" idx="13"/>
          </p:nvPr>
        </p:nvSpPr>
        <p:spPr>
          <a:xfrm>
            <a:off x="471340" y="1551402"/>
            <a:ext cx="11293312" cy="5160646"/>
          </a:xfrm>
        </p:spPr>
        <p:txBody>
          <a:bodyPr/>
          <a:lstStyle/>
          <a:p>
            <a:pPr marL="0" indent="0" algn="just">
              <a:buNone/>
            </a:pPr>
            <a:r>
              <a:rPr lang="en-GB" sz="2400" dirty="0" smtClean="0">
                <a:effectLst>
                  <a:outerShdw blurRad="38100" dist="38100" dir="2700000" algn="tl">
                    <a:srgbClr val="000000">
                      <a:alpha val="43137"/>
                    </a:srgbClr>
                  </a:outerShdw>
                </a:effectLst>
              </a:rPr>
              <a:t>The </a:t>
            </a:r>
            <a:r>
              <a:rPr lang="en-GB" sz="2400" dirty="0">
                <a:effectLst>
                  <a:outerShdw blurRad="38100" dist="38100" dir="2700000" algn="tl">
                    <a:srgbClr val="000000">
                      <a:alpha val="43137"/>
                    </a:srgbClr>
                  </a:outerShdw>
                </a:effectLst>
              </a:rPr>
              <a:t>values </a:t>
            </a:r>
            <a:r>
              <a:rPr lang="en-GB" sz="2400" dirty="0" smtClean="0"/>
              <a:t>that</a:t>
            </a:r>
            <a:r>
              <a:rPr lang="en-GB" sz="2400" dirty="0" smtClean="0">
                <a:effectLst>
                  <a:outerShdw blurRad="38100" dist="38100" dir="2700000" algn="tl">
                    <a:srgbClr val="000000">
                      <a:alpha val="43137"/>
                    </a:srgbClr>
                  </a:outerShdw>
                </a:effectLst>
              </a:rPr>
              <a:t> form the foundation block for Professional Ethics are:   </a:t>
            </a:r>
            <a:r>
              <a:rPr lang="en-GB" dirty="0" smtClean="0">
                <a:effectLst>
                  <a:outerShdw blurRad="38100" dist="38100" dir="2700000" algn="tl">
                    <a:srgbClr val="000000">
                      <a:alpha val="43137"/>
                    </a:srgbClr>
                  </a:outerShdw>
                </a:effectLst>
              </a:rPr>
              <a:t>	</a:t>
            </a:r>
          </a:p>
          <a:p>
            <a:pPr marL="457200" lvl="1" indent="0">
              <a:buNone/>
            </a:pPr>
            <a:endParaRPr lang="en-GB" sz="36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15</a:t>
            </a:fld>
            <a:endParaRPr lang="en-GB"/>
          </a:p>
        </p:txBody>
      </p:sp>
      <p:pic>
        <p:nvPicPr>
          <p:cNvPr id="1028" name="Picture 4" descr="Image result for square structure found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7360" y="2630366"/>
            <a:ext cx="9235440" cy="37165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0" y="5243612"/>
            <a:ext cx="2247899"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responsibility</a:t>
            </a:r>
            <a:endParaRPr lang="en-GB" sz="2800" dirty="0"/>
          </a:p>
        </p:txBody>
      </p:sp>
      <p:sp>
        <p:nvSpPr>
          <p:cNvPr id="7" name="TextBox 6"/>
          <p:cNvSpPr txBox="1"/>
          <p:nvPr/>
        </p:nvSpPr>
        <p:spPr>
          <a:xfrm>
            <a:off x="4823459" y="5012779"/>
            <a:ext cx="1272541"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respect</a:t>
            </a:r>
            <a:endParaRPr lang="en-GB" sz="2800" dirty="0"/>
          </a:p>
        </p:txBody>
      </p:sp>
      <p:sp>
        <p:nvSpPr>
          <p:cNvPr id="8" name="TextBox 7"/>
          <p:cNvSpPr txBox="1"/>
          <p:nvPr/>
        </p:nvSpPr>
        <p:spPr>
          <a:xfrm>
            <a:off x="8077199" y="5145635"/>
            <a:ext cx="1371600"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fairness</a:t>
            </a:r>
            <a:endParaRPr lang="en-GB" dirty="0"/>
          </a:p>
        </p:txBody>
      </p:sp>
      <p:sp>
        <p:nvSpPr>
          <p:cNvPr id="10" name="TextBox 9"/>
          <p:cNvSpPr txBox="1"/>
          <p:nvPr/>
        </p:nvSpPr>
        <p:spPr>
          <a:xfrm>
            <a:off x="6652260" y="5335945"/>
            <a:ext cx="1455420"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honesty</a:t>
            </a:r>
            <a:endParaRPr lang="en-GB" sz="2400" dirty="0"/>
          </a:p>
        </p:txBody>
      </p:sp>
      <p:pic>
        <p:nvPicPr>
          <p:cNvPr id="11" name="Picture 2" descr="https://encrypted-tbn1.gstatic.com/images?q=tbn:ANd9GcRWyDbdQyAtSrOfhLOFfYJ8fEnTK64DkuyEacSLXsE3IFMZRZI-"/>
          <p:cNvPicPr>
            <a:picLocks noChangeAspect="1" noChangeArrowheads="1"/>
          </p:cNvPicPr>
          <p:nvPr/>
        </p:nvPicPr>
        <p:blipFill>
          <a:blip r:embed="rId3"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1150505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9374" y="505396"/>
            <a:ext cx="8795208" cy="984040"/>
          </a:xfrm>
        </p:spPr>
        <p:txBody>
          <a:bodyPr>
            <a:normAutofit/>
          </a:bodyPr>
          <a:lstStyle/>
          <a:p>
            <a:r>
              <a:rPr lang="en-GB" sz="3200" dirty="0" smtClean="0"/>
              <a:t>The Two Aspects of each Value</a:t>
            </a:r>
            <a:endParaRPr lang="en-GB" sz="3200" dirty="0"/>
          </a:p>
        </p:txBody>
      </p:sp>
      <p:sp>
        <p:nvSpPr>
          <p:cNvPr id="3" name="Content Placeholder 2"/>
          <p:cNvSpPr>
            <a:spLocks noGrp="1"/>
          </p:cNvSpPr>
          <p:nvPr>
            <p:ph sz="quarter" idx="13"/>
          </p:nvPr>
        </p:nvSpPr>
        <p:spPr>
          <a:xfrm>
            <a:off x="913774" y="1696826"/>
            <a:ext cx="10363826" cy="4094374"/>
          </a:xfrm>
        </p:spPr>
        <p:txBody>
          <a:bodyPr>
            <a:normAutofit/>
          </a:bodyPr>
          <a:lstStyle/>
          <a:p>
            <a:pPr marL="0" indent="0" algn="just">
              <a:buNone/>
            </a:pPr>
            <a:r>
              <a:rPr lang="en-GB" sz="2400" dirty="0" smtClean="0"/>
              <a:t>For each </a:t>
            </a:r>
            <a:r>
              <a:rPr lang="en-GB" sz="2400" dirty="0"/>
              <a:t>section of the Code of Ethics and Professional Conduct </a:t>
            </a:r>
            <a:r>
              <a:rPr lang="en-GB" sz="2400" dirty="0" smtClean="0"/>
              <a:t>there are </a:t>
            </a:r>
            <a:r>
              <a:rPr lang="en-GB" sz="2400" dirty="0"/>
              <a:t>both </a:t>
            </a:r>
            <a:r>
              <a:rPr lang="en-GB" sz="2400" dirty="0" smtClean="0"/>
              <a:t>Aspirational </a:t>
            </a:r>
            <a:r>
              <a:rPr lang="en-GB" sz="2400" dirty="0"/>
              <a:t>standards and </a:t>
            </a:r>
            <a:r>
              <a:rPr lang="en-GB" sz="2400" dirty="0" smtClean="0"/>
              <a:t>Mandatory </a:t>
            </a:r>
            <a:r>
              <a:rPr lang="en-GB" sz="2400" dirty="0"/>
              <a:t>standards. </a:t>
            </a:r>
            <a:endParaRPr lang="en-GB" sz="2400" dirty="0" smtClean="0"/>
          </a:p>
          <a:p>
            <a:pPr algn="just"/>
            <a:r>
              <a:rPr lang="en-GB" sz="2400" dirty="0" smtClean="0"/>
              <a:t>The </a:t>
            </a:r>
            <a:r>
              <a:rPr lang="en-GB" sz="2400" dirty="0"/>
              <a:t>aspirational standards describe the conduct that we </a:t>
            </a:r>
            <a:r>
              <a:rPr lang="en-GB" sz="2400" dirty="0" smtClean="0"/>
              <a:t>strongly desire or strive </a:t>
            </a:r>
            <a:r>
              <a:rPr lang="en-GB" sz="2400" dirty="0"/>
              <a:t>to uphold as </a:t>
            </a:r>
            <a:r>
              <a:rPr lang="en-GB" sz="2400" dirty="0" smtClean="0"/>
              <a:t>practitioners </a:t>
            </a:r>
            <a:endParaRPr lang="en-GB" sz="2400" dirty="0"/>
          </a:p>
          <a:p>
            <a:pPr algn="just"/>
            <a:r>
              <a:rPr lang="en-GB" sz="2400" dirty="0"/>
              <a:t>The mandatory standards establish firm requirements, </a:t>
            </a:r>
            <a:r>
              <a:rPr lang="en-GB" sz="2400" dirty="0" smtClean="0"/>
              <a:t>it is obligatory and </a:t>
            </a:r>
            <a:r>
              <a:rPr lang="en-GB" sz="2400" dirty="0"/>
              <a:t>in some cases, limit or prohibit practitioner </a:t>
            </a:r>
            <a:r>
              <a:rPr lang="en-GB" sz="2400" dirty="0" smtClean="0"/>
              <a:t>behaviour</a:t>
            </a:r>
            <a:r>
              <a:rPr lang="en-GB" sz="2400" dirty="0"/>
              <a:t>. </a:t>
            </a:r>
            <a:endParaRPr lang="en-GB" sz="2400" dirty="0" smtClean="0"/>
          </a:p>
          <a:p>
            <a:pPr marL="0" indent="0" algn="just">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5847187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3447" y="179109"/>
            <a:ext cx="9530499" cy="876693"/>
          </a:xfrm>
        </p:spPr>
        <p:txBody>
          <a:bodyPr>
            <a:normAutofit fontScale="90000"/>
          </a:bodyPr>
          <a:lstStyle/>
          <a:p>
            <a:r>
              <a:rPr lang="en-GB" dirty="0"/>
              <a:t/>
            </a:r>
            <a:br>
              <a:rPr lang="en-GB" dirty="0"/>
            </a:br>
            <a:r>
              <a:rPr lang="en-GB" dirty="0" smtClean="0"/>
              <a:t/>
            </a:r>
            <a:br>
              <a:rPr lang="en-GB" dirty="0" smtClean="0"/>
            </a:br>
            <a:r>
              <a:rPr lang="en-GB" dirty="0" smtClean="0"/>
              <a:t>Responsibility: - Aspirational </a:t>
            </a:r>
            <a:r>
              <a:rPr lang="en-GB" dirty="0"/>
              <a:t>Standards </a:t>
            </a:r>
            <a:br>
              <a:rPr lang="en-GB" dirty="0"/>
            </a:br>
            <a:r>
              <a:rPr lang="en-GB" dirty="0"/>
              <a:t/>
            </a:r>
            <a:br>
              <a:rPr lang="en-GB" dirty="0"/>
            </a:br>
            <a:endParaRPr lang="en-GB" dirty="0"/>
          </a:p>
        </p:txBody>
      </p:sp>
      <p:sp>
        <p:nvSpPr>
          <p:cNvPr id="3" name="Content Placeholder 2"/>
          <p:cNvSpPr>
            <a:spLocks noGrp="1"/>
          </p:cNvSpPr>
          <p:nvPr>
            <p:ph sz="quarter" idx="13"/>
          </p:nvPr>
        </p:nvSpPr>
        <p:spPr>
          <a:xfrm>
            <a:off x="270344" y="1291473"/>
            <a:ext cx="11664564" cy="4496586"/>
          </a:xfrm>
        </p:spPr>
        <p:txBody>
          <a:bodyPr>
            <a:normAutofit/>
          </a:bodyPr>
          <a:lstStyle/>
          <a:p>
            <a:pPr algn="just"/>
            <a:r>
              <a:rPr lang="en-GB" sz="2400" dirty="0" smtClean="0"/>
              <a:t>Responsibility </a:t>
            </a:r>
            <a:r>
              <a:rPr lang="en-GB" sz="2400" dirty="0"/>
              <a:t>is our duty to take ownership for the decisions we make or fail to make, the actions we take or fail to take, and the consequences that result. </a:t>
            </a:r>
          </a:p>
          <a:p>
            <a:pPr algn="just"/>
            <a:r>
              <a:rPr lang="en-GB" sz="2400" dirty="0"/>
              <a:t>We make decisions and take actions based on the best interests of society, public safety, and the environment. </a:t>
            </a:r>
          </a:p>
          <a:p>
            <a:pPr algn="just"/>
            <a:r>
              <a:rPr lang="en-GB" sz="2400" dirty="0" smtClean="0"/>
              <a:t>We </a:t>
            </a:r>
            <a:r>
              <a:rPr lang="en-GB" sz="2400" dirty="0"/>
              <a:t>accept only those assignments that are consistent with our background, experience, skills, and qualifications. </a:t>
            </a:r>
          </a:p>
          <a:p>
            <a:pPr marL="0" indent="0" algn="just">
              <a:buNone/>
            </a:pPr>
            <a:endParaRPr lang="en-GB" sz="1600" dirty="0"/>
          </a:p>
        </p:txBody>
      </p:sp>
      <p:sp>
        <p:nvSpPr>
          <p:cNvPr id="4" name="Slide Number Placeholder 3"/>
          <p:cNvSpPr>
            <a:spLocks noGrp="1"/>
          </p:cNvSpPr>
          <p:nvPr>
            <p:ph type="sldNum" sz="quarter" idx="12"/>
          </p:nvPr>
        </p:nvSpPr>
        <p:spPr/>
        <p:txBody>
          <a:bodyPr/>
          <a:lstStyle/>
          <a:p>
            <a:fld id="{DEC0B5CA-4D0A-4BB1-8421-68B7E95BBE04}" type="slidenum">
              <a:rPr lang="en-GB" smtClean="0"/>
              <a:t>17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679668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5678" y="618518"/>
            <a:ext cx="9562548" cy="1219710"/>
          </a:xfrm>
        </p:spPr>
        <p:txBody>
          <a:bodyPr>
            <a:normAutofit/>
          </a:bodyPr>
          <a:lstStyle/>
          <a:p>
            <a:r>
              <a:rPr lang="en-GB" sz="3200" dirty="0" smtClean="0"/>
              <a:t>Responsibility: - Aspirational </a:t>
            </a:r>
            <a:r>
              <a:rPr lang="en-GB" sz="3200" dirty="0"/>
              <a:t>Standards </a:t>
            </a:r>
            <a:br>
              <a:rPr lang="en-GB" sz="3200" dirty="0"/>
            </a:br>
            <a:endParaRPr lang="en-GB" sz="3200" dirty="0"/>
          </a:p>
        </p:txBody>
      </p:sp>
      <p:sp>
        <p:nvSpPr>
          <p:cNvPr id="3" name="Content Placeholder 2"/>
          <p:cNvSpPr>
            <a:spLocks noGrp="1"/>
          </p:cNvSpPr>
          <p:nvPr>
            <p:ph sz="quarter" idx="13"/>
          </p:nvPr>
        </p:nvSpPr>
        <p:spPr>
          <a:xfrm>
            <a:off x="913774" y="1489436"/>
            <a:ext cx="10363826" cy="4301764"/>
          </a:xfrm>
        </p:spPr>
        <p:txBody>
          <a:bodyPr>
            <a:normAutofit/>
          </a:bodyPr>
          <a:lstStyle/>
          <a:p>
            <a:pPr algn="just"/>
            <a:r>
              <a:rPr lang="en-GB" sz="2400" i="1" dirty="0"/>
              <a:t>Where developmental or stretch assignments are being considered, we ensure that key stakeholders receive timely and complete information regarding the gaps in our qualifications so that they may make informed decisions regarding our suitability for a particular assignment.</a:t>
            </a:r>
            <a:r>
              <a:rPr lang="en-GB" sz="2400" dirty="0"/>
              <a:t> </a:t>
            </a:r>
          </a:p>
          <a:p>
            <a:pPr algn="just"/>
            <a:endParaRPr lang="en-GB" sz="2400" dirty="0"/>
          </a:p>
          <a:p>
            <a:pPr algn="just"/>
            <a:r>
              <a:rPr lang="en-GB" sz="2400" i="1" dirty="0"/>
              <a:t>In the case of a contracting arrangement, we only bid on work that our organization is qualified to perform and we assign only qualified individuals to perform the work. </a:t>
            </a:r>
            <a:endParaRPr lang="en-GB" sz="2400" dirty="0"/>
          </a:p>
          <a:p>
            <a:pPr algn="just"/>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6691684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1155" y="197963"/>
            <a:ext cx="9892645" cy="677159"/>
          </a:xfrm>
        </p:spPr>
        <p:txBody>
          <a:bodyPr>
            <a:normAutofit/>
          </a:bodyPr>
          <a:lstStyle/>
          <a:p>
            <a:r>
              <a:rPr lang="en-GB" sz="3200" dirty="0" smtClean="0"/>
              <a:t>Responsibility: - Aspirational </a:t>
            </a:r>
            <a:r>
              <a:rPr lang="en-GB" sz="3200" dirty="0"/>
              <a:t>Standards</a:t>
            </a:r>
          </a:p>
        </p:txBody>
      </p:sp>
      <p:sp>
        <p:nvSpPr>
          <p:cNvPr id="3" name="Content Placeholder 2"/>
          <p:cNvSpPr>
            <a:spLocks noGrp="1"/>
          </p:cNvSpPr>
          <p:nvPr>
            <p:ph sz="quarter" idx="13"/>
          </p:nvPr>
        </p:nvSpPr>
        <p:spPr>
          <a:xfrm>
            <a:off x="612741" y="1168924"/>
            <a:ext cx="11001081" cy="5373278"/>
          </a:xfrm>
        </p:spPr>
        <p:txBody>
          <a:bodyPr>
            <a:noAutofit/>
          </a:bodyPr>
          <a:lstStyle/>
          <a:p>
            <a:r>
              <a:rPr lang="en-GB" sz="2400" dirty="0" smtClean="0"/>
              <a:t>We fulfil </a:t>
            </a:r>
            <a:r>
              <a:rPr lang="en-GB" sz="2400" dirty="0"/>
              <a:t>the commitments that we undertake – we do what we say we will do. </a:t>
            </a:r>
          </a:p>
          <a:p>
            <a:r>
              <a:rPr lang="en-GB" sz="2400" dirty="0" smtClean="0"/>
              <a:t>When </a:t>
            </a:r>
            <a:r>
              <a:rPr lang="en-GB" sz="2400" dirty="0"/>
              <a:t>we make errors or omissions, we take ownership and make corrections promptly. When we discover errors or omissions caused by others, we communicate them to the appropriate body as soon they are discovered. We accept accountability for any issues resulting from our errors or omissions and any resulting consequences. </a:t>
            </a:r>
          </a:p>
          <a:p>
            <a:r>
              <a:rPr lang="en-GB" sz="2400" dirty="0" smtClean="0"/>
              <a:t>We </a:t>
            </a:r>
            <a:r>
              <a:rPr lang="en-GB" sz="2400" dirty="0"/>
              <a:t>protect proprietary or confidential information that has been entrusted to us. </a:t>
            </a:r>
          </a:p>
          <a:p>
            <a:r>
              <a:rPr lang="en-GB" sz="2400" dirty="0" smtClean="0"/>
              <a:t>We </a:t>
            </a:r>
            <a:r>
              <a:rPr lang="en-GB" sz="2400" dirty="0"/>
              <a:t>uphold this Code and hold each other accountable to it. </a:t>
            </a:r>
          </a:p>
          <a:p>
            <a:pPr marL="0" indent="0">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19</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646164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3447" y="358219"/>
            <a:ext cx="9530499" cy="1206631"/>
          </a:xfrm>
        </p:spPr>
        <p:txBody>
          <a:bodyPr>
            <a:normAutofit fontScale="90000"/>
          </a:bodyPr>
          <a:lstStyle/>
          <a:p>
            <a:r>
              <a:rPr lang="en-GB" dirty="0"/>
              <a:t/>
            </a:r>
            <a:br>
              <a:rPr lang="en-GB" dirty="0"/>
            </a:br>
            <a:r>
              <a:rPr lang="en-GB" dirty="0"/>
              <a:t>Responsibility: </a:t>
            </a:r>
            <a:r>
              <a:rPr lang="en-GB" dirty="0" smtClean="0"/>
              <a:t>- Mandatory </a:t>
            </a:r>
            <a:r>
              <a:rPr lang="en-GB" dirty="0"/>
              <a:t>Standards </a:t>
            </a:r>
            <a:br>
              <a:rPr lang="en-GB" dirty="0"/>
            </a:br>
            <a:endParaRPr lang="en-GB" dirty="0"/>
          </a:p>
        </p:txBody>
      </p:sp>
      <p:sp>
        <p:nvSpPr>
          <p:cNvPr id="3" name="Content Placeholder 2"/>
          <p:cNvSpPr>
            <a:spLocks noGrp="1"/>
          </p:cNvSpPr>
          <p:nvPr>
            <p:ph sz="quarter" idx="13"/>
          </p:nvPr>
        </p:nvSpPr>
        <p:spPr>
          <a:xfrm>
            <a:off x="509047" y="1564850"/>
            <a:ext cx="11180190" cy="3723587"/>
          </a:xfrm>
        </p:spPr>
        <p:txBody>
          <a:bodyPr>
            <a:normAutofit/>
          </a:bodyPr>
          <a:lstStyle/>
          <a:p>
            <a:pPr algn="just"/>
            <a:r>
              <a:rPr lang="en-GB" sz="2600" dirty="0" smtClean="0"/>
              <a:t>We</a:t>
            </a:r>
            <a:r>
              <a:rPr lang="en-GB" sz="3200" dirty="0" smtClean="0">
                <a:effectLst>
                  <a:outerShdw blurRad="38100" dist="38100" dir="2700000" algn="tl">
                    <a:srgbClr val="000000">
                      <a:alpha val="43137"/>
                    </a:srgbClr>
                  </a:outerShdw>
                </a:effectLst>
              </a:rPr>
              <a:t> </a:t>
            </a:r>
            <a:r>
              <a:rPr lang="en-GB" sz="2400" dirty="0">
                <a:effectLst>
                  <a:outerShdw blurRad="38100" dist="38100" dir="2700000" algn="tl">
                    <a:srgbClr val="000000">
                      <a:alpha val="43137"/>
                    </a:srgbClr>
                  </a:outerShdw>
                </a:effectLst>
              </a:rPr>
              <a:t>inform ourselves and uphold the policies, rules, regulations and laws that govern our work, professional, and volunteer activities. </a:t>
            </a:r>
          </a:p>
          <a:p>
            <a:pPr algn="just"/>
            <a:r>
              <a:rPr lang="en-GB" sz="2400" dirty="0" smtClean="0">
                <a:effectLst>
                  <a:outerShdw blurRad="38100" dist="38100" dir="2700000" algn="tl">
                    <a:srgbClr val="000000">
                      <a:alpha val="43137"/>
                    </a:srgbClr>
                  </a:outerShdw>
                </a:effectLst>
              </a:rPr>
              <a:t>We </a:t>
            </a:r>
            <a:r>
              <a:rPr lang="en-GB" sz="2400" dirty="0">
                <a:effectLst>
                  <a:outerShdw blurRad="38100" dist="38100" dir="2700000" algn="tl">
                    <a:srgbClr val="000000">
                      <a:alpha val="43137"/>
                    </a:srgbClr>
                  </a:outerShdw>
                </a:effectLst>
              </a:rPr>
              <a:t>report unethical or illegal conduct to appropriate management and, if necessary, to those affected by the conduct. </a:t>
            </a:r>
          </a:p>
          <a:p>
            <a:pPr marL="0" indent="0">
              <a:buNone/>
            </a:pPr>
            <a:endParaRPr lang="en-GB" sz="18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20</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0082087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008" y="220077"/>
            <a:ext cx="9798218" cy="579159"/>
          </a:xfrm>
        </p:spPr>
        <p:txBody>
          <a:bodyPr>
            <a:normAutofit/>
          </a:bodyPr>
          <a:lstStyle/>
          <a:p>
            <a:r>
              <a:rPr lang="en-GB" sz="3200" dirty="0"/>
              <a:t>Responsibility: - Mandatory Standards</a:t>
            </a:r>
          </a:p>
        </p:txBody>
      </p:sp>
      <p:sp>
        <p:nvSpPr>
          <p:cNvPr id="3" name="Content Placeholder 2"/>
          <p:cNvSpPr>
            <a:spLocks noGrp="1"/>
          </p:cNvSpPr>
          <p:nvPr>
            <p:ph sz="quarter" idx="13"/>
          </p:nvPr>
        </p:nvSpPr>
        <p:spPr>
          <a:xfrm>
            <a:off x="235670" y="1018095"/>
            <a:ext cx="11528982" cy="5665509"/>
          </a:xfrm>
        </p:spPr>
        <p:txBody>
          <a:bodyPr>
            <a:noAutofit/>
          </a:bodyPr>
          <a:lstStyle/>
          <a:p>
            <a:pPr algn="just"/>
            <a:r>
              <a:rPr lang="en-GB" sz="2400" i="1" dirty="0">
                <a:effectLst>
                  <a:outerShdw blurRad="38100" dist="38100" dir="2700000" algn="tl">
                    <a:srgbClr val="000000">
                      <a:alpha val="43137"/>
                    </a:srgbClr>
                  </a:outerShdw>
                </a:effectLst>
              </a:rPr>
              <a:t>Specifically, we do not engage in any illegal </a:t>
            </a:r>
            <a:r>
              <a:rPr lang="en-GB" sz="2400" i="1" dirty="0" smtClean="0">
                <a:effectLst>
                  <a:outerShdw blurRad="38100" dist="38100" dir="2700000" algn="tl">
                    <a:srgbClr val="000000">
                      <a:alpha val="43137"/>
                    </a:srgbClr>
                  </a:outerShdw>
                </a:effectLst>
              </a:rPr>
              <a:t>behaviour</a:t>
            </a:r>
            <a:r>
              <a:rPr lang="en-GB" sz="2400" i="1" dirty="0">
                <a:effectLst>
                  <a:outerShdw blurRad="38100" dist="38100" dir="2700000" algn="tl">
                    <a:srgbClr val="000000">
                      <a:alpha val="43137"/>
                    </a:srgbClr>
                  </a:outerShdw>
                </a:effectLst>
              </a:rPr>
              <a:t>, including but not limited </a:t>
            </a:r>
            <a:r>
              <a:rPr lang="en-GB" sz="2400" i="1" dirty="0"/>
              <a:t>to</a:t>
            </a:r>
            <a:r>
              <a:rPr lang="en-GB" sz="2400" i="1" dirty="0">
                <a:effectLst>
                  <a:outerShdw blurRad="38100" dist="38100" dir="2700000" algn="tl">
                    <a:srgbClr val="000000">
                      <a:alpha val="43137"/>
                    </a:srgbClr>
                  </a:outerShdw>
                </a:effectLst>
              </a:rPr>
              <a:t>: theft, fraud, corruption, embezzlement, or bribery. Further, we do not take or abuse the property of others, including intellectual property, nor do we engage in slander or libel. </a:t>
            </a:r>
          </a:p>
          <a:p>
            <a:pPr algn="just"/>
            <a:r>
              <a:rPr lang="en-GB" sz="2400" i="1" dirty="0">
                <a:effectLst>
                  <a:outerShdw blurRad="38100" dist="38100" dir="2700000" algn="tl">
                    <a:srgbClr val="000000">
                      <a:alpha val="43137"/>
                    </a:srgbClr>
                  </a:outerShdw>
                </a:effectLst>
              </a:rPr>
              <a:t>As practitioners and representatives of our profession, we do not condone or assist others in engaging in illegal </a:t>
            </a:r>
            <a:r>
              <a:rPr lang="en-GB" sz="2400" i="1" dirty="0" smtClean="0">
                <a:effectLst>
                  <a:outerShdw blurRad="38100" dist="38100" dir="2700000" algn="tl">
                    <a:srgbClr val="000000">
                      <a:alpha val="43137"/>
                    </a:srgbClr>
                  </a:outerShdw>
                </a:effectLst>
              </a:rPr>
              <a:t>behaviour</a:t>
            </a:r>
            <a:r>
              <a:rPr lang="en-GB" sz="2400" i="1" dirty="0">
                <a:effectLst>
                  <a:outerShdw blurRad="38100" dist="38100" dir="2700000" algn="tl">
                    <a:srgbClr val="000000">
                      <a:alpha val="43137"/>
                    </a:srgbClr>
                  </a:outerShdw>
                </a:effectLst>
              </a:rPr>
              <a:t>. We report any illegal or unethical conduct. Reporting is not easy and we recognize that it may have negative consequences. Since recent corporate scandals, many organizations have adopted policies to protect employees who reveal the truth about illegal or unethical activities. Some governments have also adopted legislation to protect employees who come forward with the truth. </a:t>
            </a:r>
            <a:endParaRPr lang="en-GB" sz="2400" dirty="0">
              <a:effectLst>
                <a:outerShdw blurRad="38100" dist="38100" dir="2700000" algn="tl">
                  <a:srgbClr val="000000">
                    <a:alpha val="43137"/>
                  </a:srgbClr>
                </a:outerShdw>
              </a:effectLst>
            </a:endParaRPr>
          </a:p>
          <a:p>
            <a:pPr algn="just"/>
            <a:endParaRPr lang="en-GB" sz="24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21</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8864621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8165" y="618518"/>
            <a:ext cx="7418895" cy="918052"/>
          </a:xfrm>
        </p:spPr>
        <p:txBody>
          <a:bodyPr>
            <a:normAutofit/>
          </a:bodyPr>
          <a:lstStyle/>
          <a:p>
            <a:r>
              <a:rPr lang="en-GB" sz="3200" dirty="0" smtClean="0"/>
              <a:t>RESPECT </a:t>
            </a:r>
            <a:endParaRPr lang="en-GB" sz="3200" dirty="0"/>
          </a:p>
        </p:txBody>
      </p:sp>
      <p:sp>
        <p:nvSpPr>
          <p:cNvPr id="3" name="Content Placeholder 2"/>
          <p:cNvSpPr>
            <a:spLocks noGrp="1"/>
          </p:cNvSpPr>
          <p:nvPr>
            <p:ph sz="quarter" idx="13"/>
          </p:nvPr>
        </p:nvSpPr>
        <p:spPr>
          <a:xfrm>
            <a:off x="537327" y="1536570"/>
            <a:ext cx="11104775" cy="4346705"/>
          </a:xfrm>
        </p:spPr>
        <p:txBody>
          <a:bodyPr>
            <a:noAutofit/>
          </a:bodyPr>
          <a:lstStyle/>
          <a:p>
            <a:pPr algn="just"/>
            <a:r>
              <a:rPr lang="en-GB" sz="2400" dirty="0" smtClean="0"/>
              <a:t>Respect </a:t>
            </a:r>
            <a:r>
              <a:rPr lang="en-GB" sz="2400" dirty="0"/>
              <a:t>is our duty to show a high regard for ourselves, others, and the resources entrusted to us. Resources entrusted to us may include people, money, reputation, the safety of others, and natural or environmental resources. </a:t>
            </a:r>
          </a:p>
          <a:p>
            <a:pPr algn="just"/>
            <a:r>
              <a:rPr lang="en-GB" sz="2400" dirty="0"/>
              <a:t>An environment of respect engenders trust, confidence, and </a:t>
            </a:r>
            <a:r>
              <a:rPr lang="en-GB" sz="2400" dirty="0" smtClean="0"/>
              <a:t>excellence performance </a:t>
            </a:r>
            <a:r>
              <a:rPr lang="en-GB" sz="2400" dirty="0"/>
              <a:t>by fostering mutual cooperation—an environment where diverse perspectives and views are encouraged and valued. </a:t>
            </a:r>
          </a:p>
        </p:txBody>
      </p:sp>
      <p:sp>
        <p:nvSpPr>
          <p:cNvPr id="4" name="Slide Number Placeholder 3"/>
          <p:cNvSpPr>
            <a:spLocks noGrp="1"/>
          </p:cNvSpPr>
          <p:nvPr>
            <p:ph type="sldNum" sz="quarter" idx="12"/>
          </p:nvPr>
        </p:nvSpPr>
        <p:spPr/>
        <p:txBody>
          <a:bodyPr/>
          <a:lstStyle/>
          <a:p>
            <a:fld id="{DEC0B5CA-4D0A-4BB1-8421-68B7E95BBE04}" type="slidenum">
              <a:rPr lang="en-GB" smtClean="0"/>
              <a:t>22</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9506106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506" y="263951"/>
            <a:ext cx="8550113" cy="914401"/>
          </a:xfrm>
        </p:spPr>
        <p:txBody>
          <a:bodyPr>
            <a:normAutofit fontScale="90000"/>
          </a:bodyPr>
          <a:lstStyle/>
          <a:p>
            <a:r>
              <a:rPr lang="en-GB" dirty="0" smtClean="0"/>
              <a:t/>
            </a:r>
            <a:br>
              <a:rPr lang="en-GB" dirty="0" smtClean="0"/>
            </a:br>
            <a:r>
              <a:rPr lang="en-GB" dirty="0" smtClean="0"/>
              <a:t>RESPECT: - Aspirational </a:t>
            </a:r>
            <a:r>
              <a:rPr lang="en-GB" dirty="0"/>
              <a:t>Standards </a:t>
            </a:r>
            <a:br>
              <a:rPr lang="en-GB" dirty="0"/>
            </a:br>
            <a:endParaRPr lang="en-GB" dirty="0"/>
          </a:p>
        </p:txBody>
      </p:sp>
      <p:sp>
        <p:nvSpPr>
          <p:cNvPr id="3" name="Content Placeholder 2"/>
          <p:cNvSpPr>
            <a:spLocks noGrp="1"/>
          </p:cNvSpPr>
          <p:nvPr>
            <p:ph sz="quarter" idx="13"/>
          </p:nvPr>
        </p:nvSpPr>
        <p:spPr>
          <a:xfrm>
            <a:off x="433633" y="1178353"/>
            <a:ext cx="11340445" cy="4072378"/>
          </a:xfrm>
        </p:spPr>
        <p:txBody>
          <a:bodyPr>
            <a:noAutofit/>
          </a:bodyPr>
          <a:lstStyle/>
          <a:p>
            <a:pPr algn="just"/>
            <a:r>
              <a:rPr lang="en-GB" sz="2400" dirty="0" smtClean="0"/>
              <a:t>We </a:t>
            </a:r>
            <a:r>
              <a:rPr lang="en-GB" sz="2400" dirty="0"/>
              <a:t>inform ourselves about the norms and customs of others and avoid engaging in </a:t>
            </a:r>
            <a:r>
              <a:rPr lang="en-GB" sz="2400" dirty="0" smtClean="0"/>
              <a:t>behaviours </a:t>
            </a:r>
            <a:r>
              <a:rPr lang="en-GB" sz="2400" dirty="0"/>
              <a:t>they might consider disrespectful. </a:t>
            </a:r>
          </a:p>
          <a:p>
            <a:pPr algn="just"/>
            <a:r>
              <a:rPr lang="en-GB" sz="2400" dirty="0" smtClean="0"/>
              <a:t>We </a:t>
            </a:r>
            <a:r>
              <a:rPr lang="en-GB" sz="2400" dirty="0"/>
              <a:t>listen to others’ points of view, seeking to understand them. </a:t>
            </a:r>
          </a:p>
          <a:p>
            <a:pPr algn="just"/>
            <a:r>
              <a:rPr lang="en-GB" sz="2400" dirty="0" smtClean="0"/>
              <a:t>We </a:t>
            </a:r>
            <a:r>
              <a:rPr lang="en-GB" sz="2400" dirty="0"/>
              <a:t>approach directly those persons with whom we have a conflict or disagreement. </a:t>
            </a:r>
          </a:p>
          <a:p>
            <a:pPr algn="just"/>
            <a:r>
              <a:rPr lang="en-GB" sz="2400" dirty="0" smtClean="0"/>
              <a:t>We </a:t>
            </a:r>
            <a:r>
              <a:rPr lang="en-GB" sz="2400" dirty="0"/>
              <a:t>conduct ourselves in a professional manner, even when it is not reciprocated. </a:t>
            </a:r>
          </a:p>
        </p:txBody>
      </p:sp>
      <p:sp>
        <p:nvSpPr>
          <p:cNvPr id="4" name="Slide Number Placeholder 3"/>
          <p:cNvSpPr>
            <a:spLocks noGrp="1"/>
          </p:cNvSpPr>
          <p:nvPr>
            <p:ph type="sldNum" sz="quarter" idx="12"/>
          </p:nvPr>
        </p:nvSpPr>
        <p:spPr/>
        <p:txBody>
          <a:bodyPr/>
          <a:lstStyle/>
          <a:p>
            <a:fld id="{DEC0B5CA-4D0A-4BB1-8421-68B7E95BBE04}" type="slidenum">
              <a:rPr lang="en-GB" smtClean="0"/>
              <a:t>23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7847334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7970" y="245097"/>
            <a:ext cx="8041065" cy="810705"/>
          </a:xfrm>
        </p:spPr>
        <p:txBody>
          <a:bodyPr>
            <a:normAutofit fontScale="90000"/>
          </a:bodyPr>
          <a:lstStyle/>
          <a:p>
            <a:r>
              <a:rPr lang="en-GB" dirty="0" smtClean="0"/>
              <a:t/>
            </a:r>
            <a:br>
              <a:rPr lang="en-GB" dirty="0" smtClean="0"/>
            </a:br>
            <a:r>
              <a:rPr lang="en-GB" dirty="0" smtClean="0"/>
              <a:t>RESPECT: - Mandatory </a:t>
            </a:r>
            <a:r>
              <a:rPr lang="en-GB" dirty="0"/>
              <a:t>Standards </a:t>
            </a:r>
            <a:br>
              <a:rPr lang="en-GB" dirty="0"/>
            </a:br>
            <a:endParaRPr lang="en-GB" dirty="0"/>
          </a:p>
        </p:txBody>
      </p:sp>
      <p:sp>
        <p:nvSpPr>
          <p:cNvPr id="3" name="Content Placeholder 2"/>
          <p:cNvSpPr>
            <a:spLocks noGrp="1"/>
          </p:cNvSpPr>
          <p:nvPr>
            <p:ph sz="quarter" idx="13"/>
          </p:nvPr>
        </p:nvSpPr>
        <p:spPr>
          <a:xfrm>
            <a:off x="791852" y="1376314"/>
            <a:ext cx="10485748" cy="3921550"/>
          </a:xfrm>
        </p:spPr>
        <p:txBody>
          <a:bodyPr>
            <a:normAutofit/>
          </a:bodyPr>
          <a:lstStyle/>
          <a:p>
            <a:pPr algn="just"/>
            <a:r>
              <a:rPr lang="en-GB" sz="2400" dirty="0" smtClean="0"/>
              <a:t>We </a:t>
            </a:r>
            <a:r>
              <a:rPr lang="en-GB" sz="2400" dirty="0"/>
              <a:t>negotiate in good faith. </a:t>
            </a:r>
          </a:p>
          <a:p>
            <a:pPr algn="just"/>
            <a:r>
              <a:rPr lang="en-GB" sz="2400" dirty="0" smtClean="0"/>
              <a:t>We </a:t>
            </a:r>
            <a:r>
              <a:rPr lang="en-GB" sz="2400" dirty="0"/>
              <a:t>do not exercise the power of our expertise or position to influence the decisions or actions of others in order to benefit personally at their expense. </a:t>
            </a:r>
          </a:p>
          <a:p>
            <a:pPr algn="just"/>
            <a:r>
              <a:rPr lang="en-GB" sz="2400" dirty="0" smtClean="0"/>
              <a:t>We </a:t>
            </a:r>
            <a:r>
              <a:rPr lang="en-GB" sz="2400" dirty="0"/>
              <a:t>do not act in an abusive manner toward others. </a:t>
            </a:r>
          </a:p>
          <a:p>
            <a:pPr algn="just"/>
            <a:r>
              <a:rPr lang="en-GB" sz="2400" dirty="0" smtClean="0"/>
              <a:t>We </a:t>
            </a:r>
            <a:r>
              <a:rPr lang="en-GB" sz="2400" dirty="0"/>
              <a:t>respect the property rights of others. </a:t>
            </a:r>
          </a:p>
          <a:p>
            <a:pPr algn="just"/>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4573419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4981" y="365125"/>
            <a:ext cx="6711886" cy="808067"/>
          </a:xfrm>
        </p:spPr>
        <p:txBody>
          <a:bodyPr>
            <a:normAutofit/>
          </a:bodyPr>
          <a:lstStyle/>
          <a:p>
            <a:r>
              <a:rPr lang="en-GB" sz="3200" dirty="0" smtClean="0"/>
              <a:t>FAIRNESS </a:t>
            </a:r>
            <a:endParaRPr lang="en-GB" sz="3200" dirty="0"/>
          </a:p>
        </p:txBody>
      </p:sp>
      <p:sp>
        <p:nvSpPr>
          <p:cNvPr id="3" name="Content Placeholder 2"/>
          <p:cNvSpPr>
            <a:spLocks noGrp="1"/>
          </p:cNvSpPr>
          <p:nvPr>
            <p:ph sz="quarter" idx="13"/>
          </p:nvPr>
        </p:nvSpPr>
        <p:spPr>
          <a:xfrm>
            <a:off x="838200" y="1500997"/>
            <a:ext cx="10515600" cy="3231260"/>
          </a:xfrm>
        </p:spPr>
        <p:txBody>
          <a:bodyPr>
            <a:normAutofit/>
          </a:bodyPr>
          <a:lstStyle/>
          <a:p>
            <a:pPr marL="0" indent="0">
              <a:buNone/>
            </a:pPr>
            <a:r>
              <a:rPr lang="en-GB" sz="2400" dirty="0" smtClean="0"/>
              <a:t>Fairness </a:t>
            </a:r>
            <a:r>
              <a:rPr lang="en-GB" sz="2400" dirty="0"/>
              <a:t>is our duty to make decisions and act impartially and objectively. Our conduct must be free from competing self interest, </a:t>
            </a:r>
            <a:r>
              <a:rPr lang="en-GB" sz="2400" dirty="0" smtClean="0"/>
              <a:t>prejudice</a:t>
            </a:r>
            <a:r>
              <a:rPr lang="en-GB" sz="2400" dirty="0"/>
              <a:t>, and </a:t>
            </a:r>
            <a:r>
              <a:rPr lang="en-GB" sz="2400" dirty="0" smtClean="0"/>
              <a:t>favouritism.</a:t>
            </a:r>
            <a:endParaRPr lang="en-GB" sz="2400" dirty="0"/>
          </a:p>
          <a:p>
            <a:pPr marL="0" indent="0">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25</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6287620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8544" y="365125"/>
            <a:ext cx="9059159" cy="713177"/>
          </a:xfrm>
        </p:spPr>
        <p:txBody>
          <a:bodyPr>
            <a:normAutofit/>
          </a:bodyPr>
          <a:lstStyle/>
          <a:p>
            <a:r>
              <a:rPr lang="en-GB" sz="3200" dirty="0"/>
              <a:t>FAIRNESS: - Aspirational Standards</a:t>
            </a:r>
          </a:p>
        </p:txBody>
      </p:sp>
      <p:sp>
        <p:nvSpPr>
          <p:cNvPr id="3" name="Content Placeholder 2"/>
          <p:cNvSpPr>
            <a:spLocks noGrp="1"/>
          </p:cNvSpPr>
          <p:nvPr>
            <p:ph sz="quarter" idx="13"/>
          </p:nvPr>
        </p:nvSpPr>
        <p:spPr>
          <a:xfrm>
            <a:off x="838200" y="1319842"/>
            <a:ext cx="10515600" cy="4034583"/>
          </a:xfrm>
        </p:spPr>
        <p:txBody>
          <a:bodyPr>
            <a:normAutofit/>
          </a:bodyPr>
          <a:lstStyle/>
          <a:p>
            <a:r>
              <a:rPr lang="en-GB" sz="2400" dirty="0"/>
              <a:t>We demonstrate transparency in our decision-making process. </a:t>
            </a:r>
          </a:p>
          <a:p>
            <a:r>
              <a:rPr lang="en-GB" sz="2400" dirty="0"/>
              <a:t>We constantly </a:t>
            </a:r>
            <a:r>
              <a:rPr lang="en-GB" sz="2400" dirty="0" smtClean="0"/>
              <a:t>re-examine </a:t>
            </a:r>
            <a:r>
              <a:rPr lang="en-GB" sz="2400" dirty="0"/>
              <a:t>our impartiality and objectivity, taking corrective action as appropriate. </a:t>
            </a:r>
            <a:endParaRPr lang="en-GB" sz="2400" dirty="0" smtClean="0"/>
          </a:p>
          <a:p>
            <a:r>
              <a:rPr lang="en-GB" sz="2400" dirty="0" smtClean="0"/>
              <a:t>We </a:t>
            </a:r>
            <a:r>
              <a:rPr lang="en-GB" sz="2400" dirty="0"/>
              <a:t>provide equal access to information to those who are authorized to have that information. </a:t>
            </a:r>
          </a:p>
          <a:p>
            <a:r>
              <a:rPr lang="en-GB" sz="2400" dirty="0" smtClean="0"/>
              <a:t>We </a:t>
            </a:r>
            <a:r>
              <a:rPr lang="en-GB" sz="2400" dirty="0"/>
              <a:t>make opportunities equally available to </a:t>
            </a:r>
            <a:r>
              <a:rPr lang="en-GB" sz="2400" dirty="0" smtClean="0"/>
              <a:t>all qualified </a:t>
            </a:r>
            <a:r>
              <a:rPr lang="en-GB" sz="2400" dirty="0"/>
              <a:t>candidates. </a:t>
            </a:r>
          </a:p>
          <a:p>
            <a:endParaRPr lang="en-GB" sz="2400" dirty="0" smtClean="0"/>
          </a:p>
          <a:p>
            <a:endParaRPr lang="en-GB" sz="2400" dirty="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4494567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2812" y="365125"/>
            <a:ext cx="8653807" cy="566528"/>
          </a:xfrm>
        </p:spPr>
        <p:txBody>
          <a:bodyPr>
            <a:normAutofit fontScale="90000"/>
          </a:bodyPr>
          <a:lstStyle/>
          <a:p>
            <a:r>
              <a:rPr lang="en-GB" dirty="0"/>
              <a:t>FAIRNESS: - </a:t>
            </a:r>
            <a:r>
              <a:rPr lang="en-GB" dirty="0" smtClean="0"/>
              <a:t>Mandatory </a:t>
            </a:r>
            <a:r>
              <a:rPr lang="en-GB" dirty="0"/>
              <a:t>Standards</a:t>
            </a:r>
          </a:p>
        </p:txBody>
      </p:sp>
      <p:sp>
        <p:nvSpPr>
          <p:cNvPr id="3" name="Content Placeholder 2"/>
          <p:cNvSpPr>
            <a:spLocks noGrp="1"/>
          </p:cNvSpPr>
          <p:nvPr>
            <p:ph sz="quarter" idx="13"/>
          </p:nvPr>
        </p:nvSpPr>
        <p:spPr>
          <a:xfrm>
            <a:off x="838200" y="1155940"/>
            <a:ext cx="10841610" cy="5270739"/>
          </a:xfrm>
        </p:spPr>
        <p:txBody>
          <a:bodyPr>
            <a:normAutofit/>
          </a:bodyPr>
          <a:lstStyle/>
          <a:p>
            <a:pPr marL="0" indent="0">
              <a:buNone/>
            </a:pPr>
            <a:r>
              <a:rPr lang="en-GB" sz="2800" dirty="0" smtClean="0"/>
              <a:t>Favouritism </a:t>
            </a:r>
            <a:r>
              <a:rPr lang="en-GB" sz="2800" dirty="0"/>
              <a:t>and Discrimination </a:t>
            </a:r>
          </a:p>
          <a:p>
            <a:r>
              <a:rPr lang="en-GB" sz="2400" dirty="0" smtClean="0"/>
              <a:t>We </a:t>
            </a:r>
            <a:r>
              <a:rPr lang="en-GB" sz="2400" dirty="0"/>
              <a:t>do not hire or fire, reward or punish, or award or deny contracts based on personal considerations, including but not limited to, </a:t>
            </a:r>
            <a:r>
              <a:rPr lang="en-GB" sz="2400" dirty="0" smtClean="0"/>
              <a:t>favouritism, </a:t>
            </a:r>
            <a:r>
              <a:rPr lang="en-GB" sz="2400" dirty="0"/>
              <a:t>nepotism, or bribery. </a:t>
            </a:r>
          </a:p>
          <a:p>
            <a:r>
              <a:rPr lang="en-GB" sz="2400" dirty="0" smtClean="0"/>
              <a:t>We </a:t>
            </a:r>
            <a:r>
              <a:rPr lang="en-GB" sz="2400" dirty="0"/>
              <a:t>do not discriminate against others based on, but not limited to, gender, race, age, religion, disability, nationality, or sexual orientation. </a:t>
            </a:r>
          </a:p>
          <a:p>
            <a:r>
              <a:rPr lang="en-GB" sz="2400" dirty="0" smtClean="0"/>
              <a:t>We </a:t>
            </a:r>
            <a:r>
              <a:rPr lang="en-GB" sz="2400" dirty="0"/>
              <a:t>apply the rules of the organization (employer, Project Management Institute, or other group) without </a:t>
            </a:r>
            <a:r>
              <a:rPr lang="en-GB" sz="2400" dirty="0" smtClean="0"/>
              <a:t>favouritism </a:t>
            </a:r>
            <a:r>
              <a:rPr lang="en-GB" sz="2400" dirty="0"/>
              <a:t>or prejudice.</a:t>
            </a:r>
          </a:p>
          <a:p>
            <a:endParaRPr lang="en-GB" sz="1600" dirty="0"/>
          </a:p>
        </p:txBody>
      </p:sp>
      <p:sp>
        <p:nvSpPr>
          <p:cNvPr id="4" name="Slide Number Placeholder 3"/>
          <p:cNvSpPr>
            <a:spLocks noGrp="1"/>
          </p:cNvSpPr>
          <p:nvPr>
            <p:ph type="sldNum" sz="quarter" idx="12"/>
          </p:nvPr>
        </p:nvSpPr>
        <p:spPr/>
        <p:txBody>
          <a:bodyPr/>
          <a:lstStyle/>
          <a:p>
            <a:fld id="{DEC0B5CA-4D0A-4BB1-8421-68B7E95BBE04}" type="slidenum">
              <a:rPr lang="en-GB" smtClean="0"/>
              <a:t>27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1810739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618517"/>
            <a:ext cx="8832915" cy="1144295"/>
          </a:xfrm>
        </p:spPr>
        <p:txBody>
          <a:bodyPr>
            <a:normAutofit/>
          </a:bodyPr>
          <a:lstStyle/>
          <a:p>
            <a:pPr marL="0" indent="0"/>
            <a:r>
              <a:rPr lang="en-GB" sz="3200" dirty="0"/>
              <a:t>Favouritism and Discrimination </a:t>
            </a:r>
          </a:p>
        </p:txBody>
      </p:sp>
      <p:sp>
        <p:nvSpPr>
          <p:cNvPr id="3" name="Content Placeholder 2"/>
          <p:cNvSpPr>
            <a:spLocks noGrp="1"/>
          </p:cNvSpPr>
          <p:nvPr>
            <p:ph sz="quarter" idx="13"/>
          </p:nvPr>
        </p:nvSpPr>
        <p:spPr/>
        <p:txBody>
          <a:bodyPr>
            <a:normAutofit/>
          </a:bodyPr>
          <a:lstStyle/>
          <a:p>
            <a:pPr marL="0" indent="0">
              <a:buNone/>
            </a:pPr>
            <a:endParaRPr lang="en-GB" sz="2400" dirty="0"/>
          </a:p>
          <a:p>
            <a:pPr marL="0" indent="0">
              <a:buNone/>
            </a:pPr>
            <a:r>
              <a:rPr lang="en-GB" sz="2400" i="1" dirty="0" smtClean="0"/>
              <a:t>An </a:t>
            </a:r>
            <a:r>
              <a:rPr lang="en-GB" sz="2400" i="1" dirty="0"/>
              <a:t>implication of these provisions is, in the case of a contracting arrangement, we provide equal access to information during the bidding process. </a:t>
            </a: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4218382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507" y="365125"/>
            <a:ext cx="8427564" cy="758077"/>
          </a:xfrm>
        </p:spPr>
        <p:txBody>
          <a:bodyPr>
            <a:normAutofit fontScale="90000"/>
          </a:bodyPr>
          <a:lstStyle/>
          <a:p>
            <a:r>
              <a:rPr lang="en-GB" dirty="0" smtClean="0"/>
              <a:t/>
            </a:r>
            <a:br>
              <a:rPr lang="en-GB" dirty="0" smtClean="0"/>
            </a:br>
            <a:r>
              <a:rPr lang="en-GB" dirty="0" smtClean="0"/>
              <a:t>FAIRNESS: - Mandatory </a:t>
            </a:r>
            <a:r>
              <a:rPr lang="en-GB" dirty="0"/>
              <a:t>Standards </a:t>
            </a:r>
            <a:br>
              <a:rPr lang="en-GB" dirty="0"/>
            </a:br>
            <a:endParaRPr lang="en-GB" dirty="0"/>
          </a:p>
        </p:txBody>
      </p:sp>
      <p:sp>
        <p:nvSpPr>
          <p:cNvPr id="4" name="Content Placeholder 2"/>
          <p:cNvSpPr>
            <a:spLocks noGrp="1"/>
          </p:cNvSpPr>
          <p:nvPr>
            <p:ph sz="quarter" idx="13"/>
          </p:nvPr>
        </p:nvSpPr>
        <p:spPr>
          <a:xfrm>
            <a:off x="556181" y="1302589"/>
            <a:ext cx="11114203" cy="4874374"/>
          </a:xfrm>
        </p:spPr>
        <p:txBody>
          <a:bodyPr>
            <a:normAutofit/>
          </a:bodyPr>
          <a:lstStyle/>
          <a:p>
            <a:pPr marL="0" indent="0">
              <a:buNone/>
            </a:pPr>
            <a:r>
              <a:rPr lang="en-GB" sz="2800" dirty="0" smtClean="0"/>
              <a:t>Conflict </a:t>
            </a:r>
            <a:r>
              <a:rPr lang="en-GB" sz="2800" dirty="0"/>
              <a:t>of Interest Situations </a:t>
            </a:r>
          </a:p>
          <a:p>
            <a:pPr algn="just"/>
            <a:r>
              <a:rPr lang="en-GB" sz="2400" dirty="0" smtClean="0"/>
              <a:t>We </a:t>
            </a:r>
            <a:r>
              <a:rPr lang="en-GB" sz="2400" dirty="0"/>
              <a:t>proactively and fully disclose any real or potential conflicts of interest to the appropriate stakeholders. </a:t>
            </a:r>
          </a:p>
          <a:p>
            <a:pPr algn="just"/>
            <a:r>
              <a:rPr lang="en-GB" sz="2400" dirty="0" smtClean="0"/>
              <a:t>When </a:t>
            </a:r>
            <a:r>
              <a:rPr lang="en-GB" sz="2400" dirty="0"/>
              <a:t>we realize that we have a real or potential conflict of interest, we refrain from engaging in the decision-making process or otherwise attempting to influence outcomes, unless or until: we have made full disclosure to the affected stakeholders; we have an approved mitigation plan; and we have obtained the consent of the stakeholders to proceed. </a:t>
            </a:r>
          </a:p>
          <a:p>
            <a:endParaRPr lang="en-GB" sz="2400" dirty="0"/>
          </a:p>
        </p:txBody>
      </p:sp>
      <p:sp>
        <p:nvSpPr>
          <p:cNvPr id="3" name="Slide Number Placeholder 2"/>
          <p:cNvSpPr>
            <a:spLocks noGrp="1"/>
          </p:cNvSpPr>
          <p:nvPr>
            <p:ph type="sldNum" sz="quarter" idx="12"/>
          </p:nvPr>
        </p:nvSpPr>
        <p:spPr/>
        <p:txBody>
          <a:bodyPr/>
          <a:lstStyle/>
          <a:p>
            <a:fld id="{DEC0B5CA-4D0A-4BB1-8421-68B7E95BBE04}" type="slidenum">
              <a:rPr lang="en-GB" smtClean="0"/>
              <a:t>29</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180146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130" y="223724"/>
            <a:ext cx="9760670" cy="652791"/>
          </a:xfrm>
        </p:spPr>
        <p:txBody>
          <a:bodyPr>
            <a:normAutofit fontScale="90000"/>
          </a:bodyPr>
          <a:lstStyle/>
          <a:p>
            <a:r>
              <a:rPr lang="en-GB" dirty="0" smtClean="0"/>
              <a:t/>
            </a:r>
            <a:br>
              <a:rPr lang="en-GB" dirty="0" smtClean="0"/>
            </a:br>
            <a:r>
              <a:rPr lang="en-GB" dirty="0" smtClean="0"/>
              <a:t>Conflict </a:t>
            </a:r>
            <a:r>
              <a:rPr lang="en-GB" dirty="0"/>
              <a:t>of Interest Situations </a:t>
            </a:r>
            <a:br>
              <a:rPr lang="en-GB" dirty="0"/>
            </a:br>
            <a:endParaRPr lang="en-GB" dirty="0"/>
          </a:p>
        </p:txBody>
      </p:sp>
      <p:sp>
        <p:nvSpPr>
          <p:cNvPr id="3" name="Content Placeholder 2"/>
          <p:cNvSpPr>
            <a:spLocks noGrp="1"/>
          </p:cNvSpPr>
          <p:nvPr>
            <p:ph sz="quarter" idx="13"/>
          </p:nvPr>
        </p:nvSpPr>
        <p:spPr>
          <a:xfrm>
            <a:off x="197963" y="876515"/>
            <a:ext cx="11745798" cy="5693967"/>
          </a:xfrm>
        </p:spPr>
        <p:txBody>
          <a:bodyPr>
            <a:noAutofit/>
          </a:bodyPr>
          <a:lstStyle/>
          <a:p>
            <a:pPr algn="just"/>
            <a:r>
              <a:rPr lang="en-GB" sz="2400" i="1" dirty="0" smtClean="0"/>
              <a:t>A </a:t>
            </a:r>
            <a:r>
              <a:rPr lang="en-GB" sz="2400" i="1" u="sng" dirty="0"/>
              <a:t>conflict of interest </a:t>
            </a:r>
            <a:r>
              <a:rPr lang="en-GB" sz="2400" i="1" dirty="0"/>
              <a:t>occurs when we are in a position to influence decisions or other outcomes on behalf of one party when such decisions or outcomes could affect one or more other parties with which we have competing loyalties. For example, when we are acting as an employee, we have a </a:t>
            </a:r>
            <a:r>
              <a:rPr lang="en-GB" sz="2400" i="1" u="sng" dirty="0"/>
              <a:t>duty of loyalty </a:t>
            </a:r>
            <a:r>
              <a:rPr lang="en-GB" sz="2400" i="1" dirty="0"/>
              <a:t>to our employer. When we are acting as a PMI </a:t>
            </a:r>
            <a:r>
              <a:rPr lang="en-GB" sz="2400" i="1" dirty="0" smtClean="0"/>
              <a:t>volunteer/</a:t>
            </a:r>
            <a:r>
              <a:rPr lang="en-GB" sz="2400" i="1" dirty="0" err="1" smtClean="0"/>
              <a:t>GoG’s</a:t>
            </a:r>
            <a:r>
              <a:rPr lang="en-GB" sz="2400" i="1" dirty="0" smtClean="0"/>
              <a:t> representative, </a:t>
            </a:r>
            <a:r>
              <a:rPr lang="en-GB" sz="2400" i="1" dirty="0"/>
              <a:t>we have a </a:t>
            </a:r>
            <a:r>
              <a:rPr lang="en-GB" sz="2400" i="1" u="sng" dirty="0"/>
              <a:t>duty of loyalty </a:t>
            </a:r>
            <a:r>
              <a:rPr lang="en-GB" sz="2400" i="1" dirty="0"/>
              <a:t>to the </a:t>
            </a:r>
            <a:r>
              <a:rPr lang="en-GB" sz="2400" i="1" u="sng" dirty="0"/>
              <a:t>Project Management </a:t>
            </a:r>
            <a:r>
              <a:rPr lang="en-GB" sz="2400" i="1" u="sng" dirty="0" smtClean="0"/>
              <a:t>Institute / Government of Ghana</a:t>
            </a:r>
            <a:r>
              <a:rPr lang="en-GB" sz="2400" i="1" dirty="0" smtClean="0"/>
              <a:t>. </a:t>
            </a:r>
            <a:r>
              <a:rPr lang="en-GB" sz="2400" i="1" dirty="0"/>
              <a:t>We must recognize these divergent interests and refrain from influencing decisions when we have a </a:t>
            </a:r>
            <a:r>
              <a:rPr lang="en-GB" sz="2400" i="1" u="sng" dirty="0"/>
              <a:t>conflict of interest</a:t>
            </a:r>
            <a:r>
              <a:rPr lang="en-GB" sz="2400" i="1" dirty="0"/>
              <a:t>. </a:t>
            </a:r>
            <a:endParaRPr lang="en-GB" sz="2400" dirty="0"/>
          </a:p>
          <a:p>
            <a:pPr algn="just"/>
            <a:r>
              <a:rPr lang="en-GB" sz="2400" i="1" dirty="0"/>
              <a:t>Further, even if we believe that we can set aside our divided loyalties and make decisions impartially, we treat the appearance of a </a:t>
            </a:r>
            <a:r>
              <a:rPr lang="en-GB" sz="2400" i="1" u="sng" dirty="0"/>
              <a:t>conflict of interest </a:t>
            </a:r>
            <a:r>
              <a:rPr lang="en-GB" sz="2400" i="1" dirty="0"/>
              <a:t>as a </a:t>
            </a:r>
            <a:r>
              <a:rPr lang="en-GB" sz="2400" i="1" u="sng" dirty="0"/>
              <a:t>conflict of interest </a:t>
            </a:r>
            <a:r>
              <a:rPr lang="en-GB" sz="2400" i="1" dirty="0"/>
              <a:t>and follow the provisions described in the Code. </a:t>
            </a: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30</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9424995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734532" y="252004"/>
            <a:ext cx="8779479" cy="670045"/>
          </a:xfrm>
        </p:spPr>
        <p:txBody>
          <a:bodyPr>
            <a:normAutofit fontScale="90000"/>
          </a:bodyPr>
          <a:lstStyle/>
          <a:p>
            <a:r>
              <a:rPr lang="en-GB" dirty="0" smtClean="0"/>
              <a:t/>
            </a:r>
            <a:br>
              <a:rPr lang="en-GB" dirty="0" smtClean="0"/>
            </a:br>
            <a:r>
              <a:rPr lang="en-GB" dirty="0" smtClean="0"/>
              <a:t>Conflict </a:t>
            </a:r>
            <a:r>
              <a:rPr lang="en-GB" dirty="0"/>
              <a:t>of Interest Situations </a:t>
            </a:r>
            <a:br>
              <a:rPr lang="en-GB" dirty="0"/>
            </a:br>
            <a:endParaRPr lang="en-GB" dirty="0"/>
          </a:p>
        </p:txBody>
      </p:sp>
      <p:sp>
        <p:nvSpPr>
          <p:cNvPr id="3" name="Content Placeholder 2"/>
          <p:cNvSpPr>
            <a:spLocks noGrp="1"/>
          </p:cNvSpPr>
          <p:nvPr>
            <p:ph sz="quarter" idx="13"/>
          </p:nvPr>
        </p:nvSpPr>
        <p:spPr>
          <a:xfrm>
            <a:off x="395926" y="1250830"/>
            <a:ext cx="11444140" cy="4926133"/>
          </a:xfrm>
        </p:spPr>
        <p:txBody>
          <a:bodyPr>
            <a:normAutofit/>
          </a:bodyPr>
          <a:lstStyle/>
          <a:p>
            <a:r>
              <a:rPr lang="en-GB" sz="2400" i="1" dirty="0"/>
              <a:t>Research with practitioners indicated that the subject of conflicts of interest is one of the most challenging faced by our profession. One of the biggest problems practitioners report is not recognizing when we have conflicted loyalties and recognizing when we are inadvertently placing ourselves or others in a conflict-of-interest situation. We as practitioners must proactively search for potential conflicts and help each other by highlighting each other’s potential conflicts of interest and insisting that they be resolved. </a:t>
            </a:r>
            <a:endParaRPr lang="en-GB" sz="2400" dirty="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31</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2988249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212" y="365125"/>
            <a:ext cx="5580668" cy="730429"/>
          </a:xfrm>
        </p:spPr>
        <p:txBody>
          <a:bodyPr>
            <a:normAutofit fontScale="90000"/>
          </a:bodyPr>
          <a:lstStyle/>
          <a:p>
            <a:r>
              <a:rPr lang="en-GB" dirty="0"/>
              <a:t/>
            </a:r>
            <a:br>
              <a:rPr lang="en-GB" dirty="0"/>
            </a:br>
            <a:r>
              <a:rPr lang="en-GB" dirty="0" smtClean="0"/>
              <a:t>HONESTY </a:t>
            </a:r>
            <a:r>
              <a:rPr lang="en-GB" dirty="0"/>
              <a:t/>
            </a:r>
            <a:br>
              <a:rPr lang="en-GB" dirty="0"/>
            </a:br>
            <a:endParaRPr lang="en-GB" dirty="0"/>
          </a:p>
        </p:txBody>
      </p:sp>
      <p:sp>
        <p:nvSpPr>
          <p:cNvPr id="3" name="Content Placeholder 2"/>
          <p:cNvSpPr>
            <a:spLocks noGrp="1"/>
          </p:cNvSpPr>
          <p:nvPr>
            <p:ph sz="quarter" idx="13"/>
          </p:nvPr>
        </p:nvSpPr>
        <p:spPr>
          <a:xfrm>
            <a:off x="838200" y="1561383"/>
            <a:ext cx="10515600" cy="1992702"/>
          </a:xfrm>
        </p:spPr>
        <p:txBody>
          <a:bodyPr>
            <a:normAutofit/>
          </a:bodyPr>
          <a:lstStyle/>
          <a:p>
            <a:pPr marL="0" indent="0">
              <a:buNone/>
            </a:pPr>
            <a:r>
              <a:rPr lang="en-GB" sz="2400" dirty="0" smtClean="0"/>
              <a:t>Honesty </a:t>
            </a:r>
            <a:r>
              <a:rPr lang="en-GB" sz="2400" dirty="0"/>
              <a:t>is our duty to understand the truth and act in a truthful manner both in our communications and in our conduct. </a:t>
            </a:r>
          </a:p>
          <a:p>
            <a:pPr marL="0" indent="0">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32</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9824939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7909" y="365125"/>
            <a:ext cx="7532018" cy="566528"/>
          </a:xfrm>
        </p:spPr>
        <p:txBody>
          <a:bodyPr>
            <a:normAutofit fontScale="90000"/>
          </a:bodyPr>
          <a:lstStyle/>
          <a:p>
            <a:r>
              <a:rPr lang="en-GB" dirty="0"/>
              <a:t>Aspirational Standards </a:t>
            </a:r>
          </a:p>
        </p:txBody>
      </p:sp>
      <p:sp>
        <p:nvSpPr>
          <p:cNvPr id="3" name="Content Placeholder 2"/>
          <p:cNvSpPr>
            <a:spLocks noGrp="1"/>
          </p:cNvSpPr>
          <p:nvPr>
            <p:ph sz="quarter" idx="13"/>
          </p:nvPr>
        </p:nvSpPr>
        <p:spPr>
          <a:xfrm>
            <a:off x="501770" y="1424766"/>
            <a:ext cx="11188460" cy="4260042"/>
          </a:xfrm>
        </p:spPr>
        <p:txBody>
          <a:bodyPr>
            <a:normAutofit/>
          </a:bodyPr>
          <a:lstStyle/>
          <a:p>
            <a:pPr marL="0" indent="0">
              <a:buNone/>
            </a:pPr>
            <a:r>
              <a:rPr lang="en-GB" sz="2400" dirty="0"/>
              <a:t>As practitioners in the global project management community: </a:t>
            </a:r>
          </a:p>
          <a:p>
            <a:r>
              <a:rPr lang="en-GB" sz="2400" dirty="0"/>
              <a:t>We earnestly seek to understand the truth. </a:t>
            </a:r>
          </a:p>
          <a:p>
            <a:r>
              <a:rPr lang="en-GB" sz="2400" dirty="0"/>
              <a:t>We are truthful in our communications and in our conduct. </a:t>
            </a:r>
          </a:p>
          <a:p>
            <a:r>
              <a:rPr lang="en-GB" sz="2400" dirty="0"/>
              <a:t>We provide accurate information in a timely manner. </a:t>
            </a:r>
            <a:endParaRPr lang="en-GB" sz="2400" dirty="0" smtClean="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050823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056" y="618518"/>
            <a:ext cx="7909088" cy="710662"/>
          </a:xfrm>
        </p:spPr>
        <p:txBody>
          <a:bodyPr>
            <a:normAutofit/>
          </a:bodyPr>
          <a:lstStyle/>
          <a:p>
            <a:r>
              <a:rPr lang="en-GB" sz="3200" dirty="0"/>
              <a:t>Aspirational Standards </a:t>
            </a:r>
          </a:p>
        </p:txBody>
      </p:sp>
      <p:sp>
        <p:nvSpPr>
          <p:cNvPr id="3" name="Content Placeholder 2"/>
          <p:cNvSpPr>
            <a:spLocks noGrp="1"/>
          </p:cNvSpPr>
          <p:nvPr>
            <p:ph sz="quarter" idx="13"/>
          </p:nvPr>
        </p:nvSpPr>
        <p:spPr>
          <a:xfrm>
            <a:off x="641023" y="1539240"/>
            <a:ext cx="10712777" cy="4817110"/>
          </a:xfrm>
        </p:spPr>
        <p:txBody>
          <a:bodyPr>
            <a:noAutofit/>
          </a:bodyPr>
          <a:lstStyle/>
          <a:p>
            <a:r>
              <a:rPr lang="en-GB" sz="2400" i="1" dirty="0" smtClean="0"/>
              <a:t> </a:t>
            </a:r>
            <a:r>
              <a:rPr lang="en-GB" sz="2400" i="1" dirty="0"/>
              <a:t>An implication of these provisions is that we take appropriate steps to ensure that the information we are basing our decisions upon or providing to others is accurate, reliable, and timely. </a:t>
            </a:r>
            <a:endParaRPr lang="en-GB" sz="2400" dirty="0"/>
          </a:p>
          <a:p>
            <a:r>
              <a:rPr lang="en-GB" sz="2400" i="1" dirty="0"/>
              <a:t>This includes having the courage to share bad news even when it may be poorly received. Also, when outcomes are negative, we avoid burying information or shifting blame to others. When outcomes are positive, we avoid taking credit for the achievements of others. These provisions reinforce our commitment to be both honest and responsible. </a:t>
            </a: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612288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0458" y="365125"/>
            <a:ext cx="7654565" cy="601033"/>
          </a:xfrm>
        </p:spPr>
        <p:txBody>
          <a:bodyPr>
            <a:normAutofit/>
          </a:bodyPr>
          <a:lstStyle/>
          <a:p>
            <a:r>
              <a:rPr lang="en-GB" sz="3200" dirty="0"/>
              <a:t>Aspirational Standards </a:t>
            </a:r>
          </a:p>
        </p:txBody>
      </p:sp>
      <p:sp>
        <p:nvSpPr>
          <p:cNvPr id="3" name="Content Placeholder 2"/>
          <p:cNvSpPr>
            <a:spLocks noGrp="1"/>
          </p:cNvSpPr>
          <p:nvPr>
            <p:ph sz="quarter" idx="13"/>
          </p:nvPr>
        </p:nvSpPr>
        <p:spPr>
          <a:xfrm>
            <a:off x="508959" y="1043797"/>
            <a:ext cx="11222966" cy="5204604"/>
          </a:xfrm>
        </p:spPr>
        <p:txBody>
          <a:bodyPr>
            <a:normAutofit/>
          </a:bodyPr>
          <a:lstStyle/>
          <a:p>
            <a:r>
              <a:rPr lang="en-GB" sz="2400" i="1" dirty="0" smtClean="0"/>
              <a:t>The </a:t>
            </a:r>
            <a:r>
              <a:rPr lang="en-GB" sz="2400" i="1" dirty="0"/>
              <a:t>aspirational standards exhort us to be truthful. Half-truths and non-disclosures intended to mislead stakeholders are as unprofessional as affirmatively making misrepresentations. We develop credibility by providing complete and accurate information</a:t>
            </a:r>
            <a:r>
              <a:rPr lang="en-GB" sz="2400" i="1" dirty="0" smtClean="0"/>
              <a:t>.</a:t>
            </a:r>
            <a:endParaRPr lang="en-GB" sz="2400" dirty="0"/>
          </a:p>
          <a:p>
            <a:r>
              <a:rPr lang="en-GB" sz="2400" i="1" dirty="0"/>
              <a:t>We make commitments and promises, implied or explicit, in good faith. </a:t>
            </a:r>
          </a:p>
          <a:p>
            <a:pPr algn="just"/>
            <a:r>
              <a:rPr lang="en-GB" sz="2400" i="1" dirty="0" smtClean="0"/>
              <a:t>We </a:t>
            </a:r>
            <a:r>
              <a:rPr lang="en-GB" sz="2400" i="1" dirty="0"/>
              <a:t>strive to create an environment in which others feel safe to tell the truth. </a:t>
            </a:r>
            <a:r>
              <a:rPr lang="en-GB" sz="2400" i="1" dirty="0" smtClean="0"/>
              <a:t>Many </a:t>
            </a:r>
            <a:r>
              <a:rPr lang="en-GB" sz="2400" i="1" dirty="0"/>
              <a:t>organizations have adopted policies to protect employees who reveal the truth about illegal or unethical activities. Some governments have also adopted legislation to protect employees who come forward with the truth</a:t>
            </a:r>
          </a:p>
          <a:p>
            <a:endParaRPr lang="en-GB" sz="2400" dirty="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35</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192817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1348" y="365126"/>
            <a:ext cx="7673419" cy="625415"/>
          </a:xfrm>
        </p:spPr>
        <p:txBody>
          <a:bodyPr>
            <a:normAutofit/>
          </a:bodyPr>
          <a:lstStyle/>
          <a:p>
            <a:pPr marL="0" indent="0"/>
            <a:r>
              <a:rPr lang="en-GB" sz="3200" dirty="0"/>
              <a:t>Mandatory Standards </a:t>
            </a:r>
          </a:p>
        </p:txBody>
      </p:sp>
      <p:sp>
        <p:nvSpPr>
          <p:cNvPr id="3" name="Content Placeholder 2"/>
          <p:cNvSpPr>
            <a:spLocks noGrp="1"/>
          </p:cNvSpPr>
          <p:nvPr>
            <p:ph sz="quarter" idx="13"/>
          </p:nvPr>
        </p:nvSpPr>
        <p:spPr>
          <a:xfrm>
            <a:off x="838200" y="1112808"/>
            <a:ext cx="10515600" cy="4920347"/>
          </a:xfrm>
        </p:spPr>
        <p:txBody>
          <a:bodyPr>
            <a:noAutofit/>
          </a:bodyPr>
          <a:lstStyle/>
          <a:p>
            <a:pPr marL="0" indent="0">
              <a:buNone/>
            </a:pPr>
            <a:r>
              <a:rPr lang="en-GB" sz="2400" dirty="0" smtClean="0"/>
              <a:t>As </a:t>
            </a:r>
            <a:r>
              <a:rPr lang="en-GB" sz="2400" dirty="0"/>
              <a:t>practitioners in the global project management community, we require the following of ourselves and our fellow practitioners: </a:t>
            </a:r>
          </a:p>
          <a:p>
            <a:r>
              <a:rPr lang="en-GB" sz="2400" dirty="0" smtClean="0"/>
              <a:t>We </a:t>
            </a:r>
            <a:r>
              <a:rPr lang="en-GB" sz="2400" dirty="0"/>
              <a:t>do not engage in or condone </a:t>
            </a:r>
            <a:r>
              <a:rPr lang="en-GB" sz="2400" dirty="0" smtClean="0"/>
              <a:t>behaviour </a:t>
            </a:r>
            <a:r>
              <a:rPr lang="en-GB" sz="2400" dirty="0"/>
              <a:t>that is designed to deceive others, including but not limited to, making misleading or false statements, stating half-truths, providing information out of context or withholding information that, if known, would render our statements as misleading or incomplete. </a:t>
            </a:r>
          </a:p>
          <a:p>
            <a:r>
              <a:rPr lang="en-GB" sz="2400" dirty="0" smtClean="0"/>
              <a:t>We </a:t>
            </a:r>
            <a:r>
              <a:rPr lang="en-GB" sz="2400" dirty="0"/>
              <a:t>do not engage in dishonest </a:t>
            </a:r>
            <a:r>
              <a:rPr lang="en-GB" sz="2400" dirty="0" smtClean="0"/>
              <a:t>behaviour </a:t>
            </a:r>
            <a:r>
              <a:rPr lang="en-GB" sz="2400" dirty="0"/>
              <a:t>with the intention of personal gain or at the expense of another. </a:t>
            </a:r>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8605306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9699" y="365126"/>
            <a:ext cx="5778632" cy="816694"/>
          </a:xfrm>
        </p:spPr>
        <p:txBody>
          <a:bodyPr>
            <a:normAutofit/>
          </a:bodyPr>
          <a:lstStyle/>
          <a:p>
            <a:r>
              <a:rPr lang="en-GB" sz="3200" dirty="0" smtClean="0"/>
              <a:t>Expectations</a:t>
            </a:r>
            <a:endParaRPr lang="en-GB" sz="3200" dirty="0"/>
          </a:p>
        </p:txBody>
      </p:sp>
      <p:sp>
        <p:nvSpPr>
          <p:cNvPr id="3" name="Content Placeholder 2"/>
          <p:cNvSpPr>
            <a:spLocks noGrp="1"/>
          </p:cNvSpPr>
          <p:nvPr>
            <p:ph sz="quarter" idx="13"/>
          </p:nvPr>
        </p:nvSpPr>
        <p:spPr>
          <a:xfrm>
            <a:off x="543463" y="1414732"/>
            <a:ext cx="11197087" cy="5306743"/>
          </a:xfrm>
        </p:spPr>
        <p:txBody>
          <a:bodyPr>
            <a:noAutofit/>
          </a:bodyPr>
          <a:lstStyle/>
          <a:p>
            <a:pPr algn="just"/>
            <a:r>
              <a:rPr lang="en-GB" sz="2400" dirty="0"/>
              <a:t>These special standards are morally binding </a:t>
            </a:r>
            <a:r>
              <a:rPr lang="en-GB" sz="2400" dirty="0" smtClean="0"/>
              <a:t>on </a:t>
            </a:r>
            <a:r>
              <a:rPr lang="en-GB" sz="2400" dirty="0"/>
              <a:t>“professed” members of the profession. If a member freely declares (or professes) </a:t>
            </a:r>
            <a:r>
              <a:rPr lang="en-GB" sz="2400" dirty="0" smtClean="0"/>
              <a:t>him/herself </a:t>
            </a:r>
            <a:r>
              <a:rPr lang="en-GB" sz="2400" dirty="0"/>
              <a:t>to be part of a profession, </a:t>
            </a:r>
            <a:r>
              <a:rPr lang="en-GB" sz="2400" dirty="0" smtClean="0"/>
              <a:t>s/he </a:t>
            </a:r>
            <a:r>
              <a:rPr lang="en-GB" sz="2400" dirty="0"/>
              <a:t>is voluntarily implying that </a:t>
            </a:r>
            <a:r>
              <a:rPr lang="en-GB" sz="2400" dirty="0" smtClean="0"/>
              <a:t>s/he </a:t>
            </a:r>
            <a:r>
              <a:rPr lang="en-GB" sz="2400" dirty="0"/>
              <a:t>will follow these special moral codes. If the majority of members of a profession follow the standards, the profession will have a good reputation and members will generally benefit; if the majority of members violate these voluntary standards, professed members of a profession will be at a disadvantage or at the least receive no benefit from declaring a profession</a:t>
            </a:r>
          </a:p>
        </p:txBody>
      </p:sp>
      <p:sp>
        <p:nvSpPr>
          <p:cNvPr id="4" name="Slide Number Placeholder 3"/>
          <p:cNvSpPr>
            <a:spLocks noGrp="1"/>
          </p:cNvSpPr>
          <p:nvPr>
            <p:ph type="sldNum" sz="quarter" idx="12"/>
          </p:nvPr>
        </p:nvSpPr>
        <p:spPr/>
        <p:txBody>
          <a:bodyPr/>
          <a:lstStyle/>
          <a:p>
            <a:fld id="{DEC0B5CA-4D0A-4BB1-8421-68B7E95BBE04}" type="slidenum">
              <a:rPr lang="en-GB" smtClean="0"/>
              <a:t>37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460446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287" y="365125"/>
            <a:ext cx="7400042" cy="885705"/>
          </a:xfrm>
        </p:spPr>
        <p:txBody>
          <a:bodyPr>
            <a:normAutofit/>
          </a:bodyPr>
          <a:lstStyle/>
          <a:p>
            <a:r>
              <a:rPr lang="en-GB" sz="3200" dirty="0" smtClean="0"/>
              <a:t>Conclusion</a:t>
            </a:r>
            <a:endParaRPr lang="en-GB" sz="3200" dirty="0"/>
          </a:p>
        </p:txBody>
      </p:sp>
      <p:sp>
        <p:nvSpPr>
          <p:cNvPr id="4" name="Content Placeholder 3"/>
          <p:cNvSpPr>
            <a:spLocks noGrp="1"/>
          </p:cNvSpPr>
          <p:nvPr>
            <p:ph sz="quarter" idx="13"/>
          </p:nvPr>
        </p:nvSpPr>
        <p:spPr>
          <a:xfrm>
            <a:off x="838200" y="1526875"/>
            <a:ext cx="10515600" cy="4650088"/>
          </a:xfrm>
        </p:spPr>
        <p:txBody>
          <a:bodyPr>
            <a:normAutofit/>
          </a:bodyPr>
          <a:lstStyle/>
          <a:p>
            <a:pPr algn="just"/>
            <a:r>
              <a:rPr lang="en-GB" sz="2400" dirty="0" smtClean="0"/>
              <a:t>Many think the Technological age that makes information available in real time will deter people from conducting themselves Unethically</a:t>
            </a:r>
          </a:p>
          <a:p>
            <a:pPr algn="just"/>
            <a:r>
              <a:rPr lang="en-GB" sz="2400" dirty="0" smtClean="0"/>
              <a:t>The contrary is what is prevailing</a:t>
            </a:r>
          </a:p>
          <a:p>
            <a:pPr algn="just"/>
            <a:r>
              <a:rPr lang="en-GB" sz="2400" dirty="0" smtClean="0"/>
              <a:t>It takes Professionals concerned about their integrity, and that adhere to their code of conduct that can say “It </a:t>
            </a:r>
            <a:r>
              <a:rPr lang="en-GB" sz="2400" dirty="0"/>
              <a:t>is not who is right but what is right that </a:t>
            </a:r>
            <a:r>
              <a:rPr lang="en-GB" sz="2400" dirty="0" smtClean="0"/>
              <a:t>counts”</a:t>
            </a:r>
            <a:endParaRPr lang="en-GB" sz="2400" dirty="0"/>
          </a:p>
        </p:txBody>
      </p:sp>
      <p:sp>
        <p:nvSpPr>
          <p:cNvPr id="3" name="Slide Number Placeholder 2"/>
          <p:cNvSpPr>
            <a:spLocks noGrp="1"/>
          </p:cNvSpPr>
          <p:nvPr>
            <p:ph type="sldNum" sz="quarter" idx="12"/>
          </p:nvPr>
        </p:nvSpPr>
        <p:spPr/>
        <p:txBody>
          <a:bodyPr/>
          <a:lstStyle/>
          <a:p>
            <a:fld id="{DEC0B5CA-4D0A-4BB1-8421-68B7E95BBE04}" type="slidenum">
              <a:rPr lang="en-GB" smtClean="0"/>
              <a:t>38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7397044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1501140"/>
            <a:ext cx="10515600" cy="2015058"/>
          </a:xfrm>
        </p:spPr>
        <p:txBody>
          <a:bodyPr>
            <a:normAutofit/>
          </a:bodyPr>
          <a:lstStyle/>
          <a:p>
            <a:pPr marL="0" indent="0" algn="ctr">
              <a:buNone/>
            </a:pPr>
            <a:r>
              <a:rPr lang="en-GB" sz="7200" b="1" dirty="0" smtClean="0">
                <a:effectLst>
                  <a:outerShdw blurRad="38100" dist="38100" dir="2700000" algn="tl">
                    <a:srgbClr val="000000">
                      <a:alpha val="43137"/>
                    </a:srgbClr>
                  </a:outerShdw>
                </a:effectLst>
                <a:latin typeface="Tw Cen MT" panose="020B0602020104020603" pitchFamily="34" charset="0"/>
                <a:ea typeface="SimSun" panose="02010600030101010101" pitchFamily="2" charset="-122"/>
              </a:rPr>
              <a:t> </a:t>
            </a:r>
            <a:r>
              <a:rPr lang="en-GB" sz="7200" b="1" dirty="0" err="1" smtClean="0">
                <a:effectLst>
                  <a:outerShdw blurRad="38100" dist="38100" dir="2700000" algn="tl">
                    <a:srgbClr val="000000">
                      <a:alpha val="43137"/>
                    </a:srgbClr>
                  </a:outerShdw>
                </a:effectLst>
                <a:latin typeface="Tw Cen MT" panose="020B0602020104020603" pitchFamily="34" charset="0"/>
                <a:ea typeface="SimSun" panose="02010600030101010101" pitchFamily="2" charset="-122"/>
              </a:rPr>
              <a:t>merci</a:t>
            </a:r>
            <a:endParaRPr lang="en-GB" sz="7200" b="1" dirty="0" smtClean="0">
              <a:effectLst>
                <a:outerShdw blurRad="38100" dist="38100" dir="2700000" algn="tl">
                  <a:srgbClr val="000000">
                    <a:alpha val="43137"/>
                  </a:srgbClr>
                </a:outerShdw>
              </a:effectLst>
              <a:latin typeface="Tw Cen MT" panose="020B0602020104020603" pitchFamily="34" charset="0"/>
              <a:ea typeface="SimSun" panose="02010600030101010101" pitchFamily="2" charset="-122"/>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39</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292675254"/>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2782</TotalTime>
  <Words>2774</Words>
  <Application>Microsoft Office PowerPoint</Application>
  <PresentationFormat>Widescreen</PresentationFormat>
  <Paragraphs>194</Paragraphs>
  <Slides>39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SimSun</vt:lpstr>
      <vt:lpstr>Arial</vt:lpstr>
      <vt:lpstr>Calibri</vt:lpstr>
      <vt:lpstr>Tw Cen MT</vt:lpstr>
      <vt:lpstr>Droplet</vt:lpstr>
      <vt:lpstr>Orientation of assistant engineers</vt:lpstr>
      <vt:lpstr>outline</vt:lpstr>
      <vt:lpstr>Outcomes</vt:lpstr>
      <vt:lpstr>Introduction</vt:lpstr>
      <vt:lpstr>Introduction Cont…</vt:lpstr>
      <vt:lpstr>The Principle of Ethics</vt:lpstr>
      <vt:lpstr>The Principle of Ethics</vt:lpstr>
      <vt:lpstr>The Professional</vt:lpstr>
      <vt:lpstr>The Professional</vt:lpstr>
      <vt:lpstr>The Professional</vt:lpstr>
      <vt:lpstr>PowerPoint Presentation</vt:lpstr>
      <vt:lpstr>The Professional</vt:lpstr>
      <vt:lpstr>The characteristics of professionalism. </vt:lpstr>
      <vt:lpstr>Professional Ethics</vt:lpstr>
      <vt:lpstr>The Fundamentals of professional Ethics</vt:lpstr>
      <vt:lpstr>The Two Aspects of each Value</vt:lpstr>
      <vt:lpstr>  Responsibility: - Aspirational Standards   </vt:lpstr>
      <vt:lpstr>Responsibility: - Aspirational Standards  </vt:lpstr>
      <vt:lpstr>Responsibility: - Aspirational Standards</vt:lpstr>
      <vt:lpstr> Responsibility: - Mandatory Standards  </vt:lpstr>
      <vt:lpstr>Responsibility: - Mandatory Standards</vt:lpstr>
      <vt:lpstr>RESPECT </vt:lpstr>
      <vt:lpstr> RESPECT: - Aspirational Standards  </vt:lpstr>
      <vt:lpstr> RESPECT: - Mandatory Standards  </vt:lpstr>
      <vt:lpstr>FAIRNESS </vt:lpstr>
      <vt:lpstr>FAIRNESS: - Aspirational Standards</vt:lpstr>
      <vt:lpstr>FAIRNESS: - Mandatory Standards</vt:lpstr>
      <vt:lpstr>Favouritism and Discrimination </vt:lpstr>
      <vt:lpstr> FAIRNESS: - Mandatory Standards  </vt:lpstr>
      <vt:lpstr> Conflict of Interest Situations  </vt:lpstr>
      <vt:lpstr> Conflict of Interest Situations  </vt:lpstr>
      <vt:lpstr> HONESTY  </vt:lpstr>
      <vt:lpstr>Aspirational Standards </vt:lpstr>
      <vt:lpstr>Aspirational Standards </vt:lpstr>
      <vt:lpstr>Aspirational Standards </vt:lpstr>
      <vt:lpstr>Mandatory Standards </vt:lpstr>
      <vt:lpstr>Expectations</vt:lpstr>
      <vt:lpstr>Conclusion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Ethics in leadership</dc:title>
  <dc:creator>Windows User</dc:creator>
  <cp:lastModifiedBy>Windows User</cp:lastModifiedBy>
  <cp:revision>108</cp:revision>
  <dcterms:created xsi:type="dcterms:W3CDTF">2018-01-21T22:02:45Z</dcterms:created>
  <dcterms:modified xsi:type="dcterms:W3CDTF">2018-10-01T15:28:50Z</dcterms:modified>
</cp:coreProperties>
</file>