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2"/>
  </p:notesMasterIdLst>
  <p:sldIdLst>
    <p:sldId id="256" r:id="rId2"/>
    <p:sldId id="284" r:id="rId3"/>
    <p:sldId id="257" r:id="rId4"/>
    <p:sldId id="308" r:id="rId5"/>
    <p:sldId id="310" r:id="rId6"/>
    <p:sldId id="311" r:id="rId7"/>
    <p:sldId id="312" r:id="rId8"/>
    <p:sldId id="313" r:id="rId9"/>
    <p:sldId id="314" r:id="rId10"/>
    <p:sldId id="315" r:id="rId11"/>
    <p:sldId id="309" r:id="rId12"/>
    <p:sldId id="345" r:id="rId13"/>
    <p:sldId id="316" r:id="rId14"/>
    <p:sldId id="347" r:id="rId15"/>
    <p:sldId id="348" r:id="rId16"/>
    <p:sldId id="323" r:id="rId17"/>
    <p:sldId id="350" r:id="rId18"/>
    <p:sldId id="351" r:id="rId19"/>
    <p:sldId id="352" r:id="rId20"/>
    <p:sldId id="353" r:id="rId21"/>
    <p:sldId id="354" r:id="rId22"/>
    <p:sldId id="327" r:id="rId23"/>
    <p:sldId id="344" r:id="rId24"/>
    <p:sldId id="328" r:id="rId25"/>
    <p:sldId id="329" r:id="rId26"/>
    <p:sldId id="330" r:id="rId27"/>
    <p:sldId id="331" r:id="rId28"/>
    <p:sldId id="332" r:id="rId29"/>
    <p:sldId id="333" r:id="rId30"/>
    <p:sldId id="334" r:id="rId31"/>
    <p:sldId id="335" r:id="rId32"/>
    <p:sldId id="336" r:id="rId33"/>
    <p:sldId id="337" r:id="rId34"/>
    <p:sldId id="338" r:id="rId35"/>
    <p:sldId id="339" r:id="rId36"/>
    <p:sldId id="340" r:id="rId37"/>
    <p:sldId id="341" r:id="rId38"/>
    <p:sldId id="342" r:id="rId39"/>
    <p:sldId id="325" r:id="rId40"/>
    <p:sldId id="291"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hilomena Nyarko" initials="PN"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C5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26" autoAdjust="0"/>
    <p:restoredTop sz="83846" autoAdjust="0"/>
  </p:normalViewPr>
  <p:slideViewPr>
    <p:cSldViewPr snapToGrid="0">
      <p:cViewPr varScale="1">
        <p:scale>
          <a:sx n="46" d="100"/>
          <a:sy n="46" d="100"/>
        </p:scale>
        <p:origin x="60" y="40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D67511-E75E-4CE8-BF93-A7BE8083F9EF}" type="doc">
      <dgm:prSet loTypeId="urn:microsoft.com/office/officeart/2005/8/layout/venn2" loCatId="relationship" qsTypeId="urn:microsoft.com/office/officeart/2005/8/quickstyle/simple1" qsCatId="simple" csTypeId="urn:microsoft.com/office/officeart/2005/8/colors/accent3_4" csCatId="accent3" phldr="1"/>
      <dgm:spPr/>
      <dgm:t>
        <a:bodyPr/>
        <a:lstStyle/>
        <a:p>
          <a:endParaRPr lang="en-US"/>
        </a:p>
      </dgm:t>
    </dgm:pt>
    <dgm:pt modelId="{F3A2CF89-1D0E-4538-A0C3-09D518AED4BD}">
      <dgm:prSet phldrT="[Text]"/>
      <dgm:spPr/>
      <dgm:t>
        <a:bodyPr/>
        <a:lstStyle/>
        <a:p>
          <a:r>
            <a:rPr lang="en-US" b="0" cap="none" spc="0" dirty="0" smtClean="0">
              <a:ln w="0"/>
              <a:solidFill>
                <a:schemeClr val="tx1"/>
              </a:solidFill>
              <a:effectLst>
                <a:outerShdw blurRad="38100" dist="19050" dir="2700000" algn="tl" rotWithShape="0">
                  <a:schemeClr val="dk1">
                    <a:alpha val="40000"/>
                  </a:schemeClr>
                </a:outerShdw>
              </a:effectLst>
            </a:rPr>
            <a:t>SDGs</a:t>
          </a:r>
          <a:endParaRPr lang="en-US" b="0" cap="none" spc="0" dirty="0">
            <a:ln w="0"/>
            <a:solidFill>
              <a:schemeClr val="tx1"/>
            </a:solidFill>
            <a:effectLst>
              <a:outerShdw blurRad="38100" dist="19050" dir="2700000" algn="tl" rotWithShape="0">
                <a:schemeClr val="dk1">
                  <a:alpha val="40000"/>
                </a:schemeClr>
              </a:outerShdw>
            </a:effectLst>
          </a:endParaRPr>
        </a:p>
      </dgm:t>
    </dgm:pt>
    <dgm:pt modelId="{CA209A46-C086-4EA3-B522-19C28DEF1E50}" type="parTrans" cxnId="{9A6A2660-1C03-4B3D-A0FE-C309AD397D6A}">
      <dgm:prSet/>
      <dgm:spPr/>
      <dgm:t>
        <a:bodyPr/>
        <a:lstStyle/>
        <a:p>
          <a:endParaRPr lang="en-US"/>
        </a:p>
      </dgm:t>
    </dgm:pt>
    <dgm:pt modelId="{7C3807BD-2A44-4FF2-8F00-E064901A8593}" type="sibTrans" cxnId="{9A6A2660-1C03-4B3D-A0FE-C309AD397D6A}">
      <dgm:prSet/>
      <dgm:spPr/>
      <dgm:t>
        <a:bodyPr/>
        <a:lstStyle/>
        <a:p>
          <a:endParaRPr lang="en-US"/>
        </a:p>
      </dgm:t>
    </dgm:pt>
    <dgm:pt modelId="{BD0A443A-D3E6-45D5-A02B-1FBA8DCB2D8F}">
      <dgm:prSet phldrT="[Text]"/>
      <dgm:spPr/>
      <dgm:t>
        <a:bodyPr/>
        <a:lstStyle/>
        <a:p>
          <a:r>
            <a:rPr lang="en-US" b="0" cap="none" spc="0" dirty="0" smtClean="0">
              <a:ln w="0"/>
              <a:solidFill>
                <a:schemeClr val="tx1"/>
              </a:solidFill>
              <a:effectLst>
                <a:outerShdw blurRad="38100" dist="19050" dir="2700000" algn="tl" rotWithShape="0">
                  <a:schemeClr val="dk1">
                    <a:alpha val="40000"/>
                  </a:schemeClr>
                </a:outerShdw>
              </a:effectLst>
            </a:rPr>
            <a:t>Agenda 2063</a:t>
          </a:r>
          <a:endParaRPr lang="en-US" b="0" cap="none" spc="0" dirty="0">
            <a:ln w="0"/>
            <a:solidFill>
              <a:schemeClr val="tx1"/>
            </a:solidFill>
            <a:effectLst>
              <a:outerShdw blurRad="38100" dist="19050" dir="2700000" algn="tl" rotWithShape="0">
                <a:schemeClr val="dk1">
                  <a:alpha val="40000"/>
                </a:schemeClr>
              </a:outerShdw>
            </a:effectLst>
          </a:endParaRPr>
        </a:p>
      </dgm:t>
    </dgm:pt>
    <dgm:pt modelId="{A9043D43-B343-4827-B760-2DE3AF7293E0}" type="parTrans" cxnId="{8E1F9652-640C-4299-984D-1EB7B427F1A8}">
      <dgm:prSet/>
      <dgm:spPr/>
      <dgm:t>
        <a:bodyPr/>
        <a:lstStyle/>
        <a:p>
          <a:endParaRPr lang="en-US"/>
        </a:p>
      </dgm:t>
    </dgm:pt>
    <dgm:pt modelId="{FF2EBF9D-7B65-41F4-B085-EDBEF34BB084}" type="sibTrans" cxnId="{8E1F9652-640C-4299-984D-1EB7B427F1A8}">
      <dgm:prSet/>
      <dgm:spPr/>
      <dgm:t>
        <a:bodyPr/>
        <a:lstStyle/>
        <a:p>
          <a:endParaRPr lang="en-US"/>
        </a:p>
      </dgm:t>
    </dgm:pt>
    <dgm:pt modelId="{EE033F34-EAF9-48E2-B0F9-EAC37C0603D9}">
      <dgm:prSet phldrT="[Text]"/>
      <dgm:spPr>
        <a:solidFill>
          <a:schemeClr val="accent4">
            <a:lumMod val="20000"/>
            <a:lumOff val="80000"/>
          </a:schemeClr>
        </a:solidFill>
      </dgm:spPr>
      <dgm:t>
        <a:bodyPr/>
        <a:lstStyle/>
        <a:p>
          <a:r>
            <a:rPr lang="en-US" b="0" cap="none" spc="0" dirty="0" smtClean="0">
              <a:ln w="0"/>
              <a:solidFill>
                <a:srgbClr val="FF0000"/>
              </a:solidFill>
              <a:effectLst>
                <a:outerShdw blurRad="38100" dist="19050" dir="2700000" algn="tl" rotWithShape="0">
                  <a:schemeClr val="dk1">
                    <a:alpha val="40000"/>
                  </a:schemeClr>
                </a:outerShdw>
              </a:effectLst>
            </a:rPr>
            <a:t>National Development Framework</a:t>
          </a:r>
          <a:endParaRPr lang="en-US" b="0" cap="none" spc="0" dirty="0">
            <a:ln w="0"/>
            <a:solidFill>
              <a:srgbClr val="FF0000"/>
            </a:solidFill>
            <a:effectLst>
              <a:outerShdw blurRad="38100" dist="19050" dir="2700000" algn="tl" rotWithShape="0">
                <a:schemeClr val="dk1">
                  <a:alpha val="40000"/>
                </a:schemeClr>
              </a:outerShdw>
            </a:effectLst>
          </a:endParaRPr>
        </a:p>
      </dgm:t>
    </dgm:pt>
    <dgm:pt modelId="{D3567AC8-F93A-405D-99A1-F8BB657034C6}" type="parTrans" cxnId="{71A2A9A0-0BEA-4937-9165-6E273F87823C}">
      <dgm:prSet/>
      <dgm:spPr/>
      <dgm:t>
        <a:bodyPr/>
        <a:lstStyle/>
        <a:p>
          <a:endParaRPr lang="en-US"/>
        </a:p>
      </dgm:t>
    </dgm:pt>
    <dgm:pt modelId="{FD247EA8-3303-4C55-A8CD-417AD8CA1686}" type="sibTrans" cxnId="{71A2A9A0-0BEA-4937-9165-6E273F87823C}">
      <dgm:prSet/>
      <dgm:spPr/>
      <dgm:t>
        <a:bodyPr/>
        <a:lstStyle/>
        <a:p>
          <a:endParaRPr lang="en-US"/>
        </a:p>
      </dgm:t>
    </dgm:pt>
    <dgm:pt modelId="{85B77622-6858-43FC-B615-086D9AD37886}" type="pres">
      <dgm:prSet presAssocID="{2CD67511-E75E-4CE8-BF93-A7BE8083F9EF}" presName="Name0" presStyleCnt="0">
        <dgm:presLayoutVars>
          <dgm:chMax val="7"/>
          <dgm:resizeHandles val="exact"/>
        </dgm:presLayoutVars>
      </dgm:prSet>
      <dgm:spPr/>
      <dgm:t>
        <a:bodyPr/>
        <a:lstStyle/>
        <a:p>
          <a:endParaRPr lang="en-US"/>
        </a:p>
      </dgm:t>
    </dgm:pt>
    <dgm:pt modelId="{E3E894F0-0A7A-4063-BB48-C447B586ABC6}" type="pres">
      <dgm:prSet presAssocID="{2CD67511-E75E-4CE8-BF93-A7BE8083F9EF}" presName="comp1" presStyleCnt="0"/>
      <dgm:spPr/>
    </dgm:pt>
    <dgm:pt modelId="{DA69922A-0846-4878-AD92-BDB55B5E5588}" type="pres">
      <dgm:prSet presAssocID="{2CD67511-E75E-4CE8-BF93-A7BE8083F9EF}" presName="circle1" presStyleLbl="node1" presStyleIdx="0" presStyleCnt="3"/>
      <dgm:spPr/>
      <dgm:t>
        <a:bodyPr/>
        <a:lstStyle/>
        <a:p>
          <a:endParaRPr lang="en-US"/>
        </a:p>
      </dgm:t>
    </dgm:pt>
    <dgm:pt modelId="{82EB8F18-9BE0-4FD3-AA4D-20AFFD0BDD31}" type="pres">
      <dgm:prSet presAssocID="{2CD67511-E75E-4CE8-BF93-A7BE8083F9EF}" presName="c1text" presStyleLbl="node1" presStyleIdx="0" presStyleCnt="3">
        <dgm:presLayoutVars>
          <dgm:bulletEnabled val="1"/>
        </dgm:presLayoutVars>
      </dgm:prSet>
      <dgm:spPr/>
      <dgm:t>
        <a:bodyPr/>
        <a:lstStyle/>
        <a:p>
          <a:endParaRPr lang="en-US"/>
        </a:p>
      </dgm:t>
    </dgm:pt>
    <dgm:pt modelId="{AF678432-89A7-4967-B47D-BC036FCEE721}" type="pres">
      <dgm:prSet presAssocID="{2CD67511-E75E-4CE8-BF93-A7BE8083F9EF}" presName="comp2" presStyleCnt="0"/>
      <dgm:spPr/>
    </dgm:pt>
    <dgm:pt modelId="{588F9C25-2F20-4D06-B7E1-50BC9B9790BC}" type="pres">
      <dgm:prSet presAssocID="{2CD67511-E75E-4CE8-BF93-A7BE8083F9EF}" presName="circle2" presStyleLbl="node1" presStyleIdx="1" presStyleCnt="3"/>
      <dgm:spPr/>
      <dgm:t>
        <a:bodyPr/>
        <a:lstStyle/>
        <a:p>
          <a:endParaRPr lang="en-US"/>
        </a:p>
      </dgm:t>
    </dgm:pt>
    <dgm:pt modelId="{7B09FFF6-9F81-4D64-B068-3215BF31B3E8}" type="pres">
      <dgm:prSet presAssocID="{2CD67511-E75E-4CE8-BF93-A7BE8083F9EF}" presName="c2text" presStyleLbl="node1" presStyleIdx="1" presStyleCnt="3">
        <dgm:presLayoutVars>
          <dgm:bulletEnabled val="1"/>
        </dgm:presLayoutVars>
      </dgm:prSet>
      <dgm:spPr/>
      <dgm:t>
        <a:bodyPr/>
        <a:lstStyle/>
        <a:p>
          <a:endParaRPr lang="en-US"/>
        </a:p>
      </dgm:t>
    </dgm:pt>
    <dgm:pt modelId="{8BE6F282-F453-4DB0-AD94-1157BA7A6DA9}" type="pres">
      <dgm:prSet presAssocID="{2CD67511-E75E-4CE8-BF93-A7BE8083F9EF}" presName="comp3" presStyleCnt="0"/>
      <dgm:spPr/>
    </dgm:pt>
    <dgm:pt modelId="{E1055FFA-953C-4B45-B375-584A7429F22F}" type="pres">
      <dgm:prSet presAssocID="{2CD67511-E75E-4CE8-BF93-A7BE8083F9EF}" presName="circle3" presStyleLbl="node1" presStyleIdx="2" presStyleCnt="3"/>
      <dgm:spPr/>
      <dgm:t>
        <a:bodyPr/>
        <a:lstStyle/>
        <a:p>
          <a:endParaRPr lang="en-US"/>
        </a:p>
      </dgm:t>
    </dgm:pt>
    <dgm:pt modelId="{3AD03760-B91A-4454-BA72-1DDA6F57BE05}" type="pres">
      <dgm:prSet presAssocID="{2CD67511-E75E-4CE8-BF93-A7BE8083F9EF}" presName="c3text" presStyleLbl="node1" presStyleIdx="2" presStyleCnt="3">
        <dgm:presLayoutVars>
          <dgm:bulletEnabled val="1"/>
        </dgm:presLayoutVars>
      </dgm:prSet>
      <dgm:spPr/>
      <dgm:t>
        <a:bodyPr/>
        <a:lstStyle/>
        <a:p>
          <a:endParaRPr lang="en-US"/>
        </a:p>
      </dgm:t>
    </dgm:pt>
  </dgm:ptLst>
  <dgm:cxnLst>
    <dgm:cxn modelId="{3501AE7C-224A-483B-B0AC-4F40E6D32A1A}" type="presOf" srcId="{BD0A443A-D3E6-45D5-A02B-1FBA8DCB2D8F}" destId="{7B09FFF6-9F81-4D64-B068-3215BF31B3E8}" srcOrd="1" destOrd="0" presId="urn:microsoft.com/office/officeart/2005/8/layout/venn2"/>
    <dgm:cxn modelId="{B8061096-487D-46F3-AB7E-5F1BC987ADD1}" type="presOf" srcId="{EE033F34-EAF9-48E2-B0F9-EAC37C0603D9}" destId="{E1055FFA-953C-4B45-B375-584A7429F22F}" srcOrd="0" destOrd="0" presId="urn:microsoft.com/office/officeart/2005/8/layout/venn2"/>
    <dgm:cxn modelId="{ADA29A12-52AA-4BE6-8864-BBED49D3BEE8}" type="presOf" srcId="{F3A2CF89-1D0E-4538-A0C3-09D518AED4BD}" destId="{DA69922A-0846-4878-AD92-BDB55B5E5588}" srcOrd="0" destOrd="0" presId="urn:microsoft.com/office/officeart/2005/8/layout/venn2"/>
    <dgm:cxn modelId="{A2FDAAF6-4AE7-40F2-9380-3233315E0A67}" type="presOf" srcId="{F3A2CF89-1D0E-4538-A0C3-09D518AED4BD}" destId="{82EB8F18-9BE0-4FD3-AA4D-20AFFD0BDD31}" srcOrd="1" destOrd="0" presId="urn:microsoft.com/office/officeart/2005/8/layout/venn2"/>
    <dgm:cxn modelId="{A1DBF1DE-5A8E-4CAE-BF34-657DBFA702CF}" type="presOf" srcId="{EE033F34-EAF9-48E2-B0F9-EAC37C0603D9}" destId="{3AD03760-B91A-4454-BA72-1DDA6F57BE05}" srcOrd="1" destOrd="0" presId="urn:microsoft.com/office/officeart/2005/8/layout/venn2"/>
    <dgm:cxn modelId="{8E1F9652-640C-4299-984D-1EB7B427F1A8}" srcId="{2CD67511-E75E-4CE8-BF93-A7BE8083F9EF}" destId="{BD0A443A-D3E6-45D5-A02B-1FBA8DCB2D8F}" srcOrd="1" destOrd="0" parTransId="{A9043D43-B343-4827-B760-2DE3AF7293E0}" sibTransId="{FF2EBF9D-7B65-41F4-B085-EDBEF34BB084}"/>
    <dgm:cxn modelId="{9A6A2660-1C03-4B3D-A0FE-C309AD397D6A}" srcId="{2CD67511-E75E-4CE8-BF93-A7BE8083F9EF}" destId="{F3A2CF89-1D0E-4538-A0C3-09D518AED4BD}" srcOrd="0" destOrd="0" parTransId="{CA209A46-C086-4EA3-B522-19C28DEF1E50}" sibTransId="{7C3807BD-2A44-4FF2-8F00-E064901A8593}"/>
    <dgm:cxn modelId="{6DE97CDC-FB6D-4F31-B23A-DE65F5481F85}" type="presOf" srcId="{BD0A443A-D3E6-45D5-A02B-1FBA8DCB2D8F}" destId="{588F9C25-2F20-4D06-B7E1-50BC9B9790BC}" srcOrd="0" destOrd="0" presId="urn:microsoft.com/office/officeart/2005/8/layout/venn2"/>
    <dgm:cxn modelId="{4F08C24A-C485-4FD5-BD37-E845AD5D57EE}" type="presOf" srcId="{2CD67511-E75E-4CE8-BF93-A7BE8083F9EF}" destId="{85B77622-6858-43FC-B615-086D9AD37886}" srcOrd="0" destOrd="0" presId="urn:microsoft.com/office/officeart/2005/8/layout/venn2"/>
    <dgm:cxn modelId="{71A2A9A0-0BEA-4937-9165-6E273F87823C}" srcId="{2CD67511-E75E-4CE8-BF93-A7BE8083F9EF}" destId="{EE033F34-EAF9-48E2-B0F9-EAC37C0603D9}" srcOrd="2" destOrd="0" parTransId="{D3567AC8-F93A-405D-99A1-F8BB657034C6}" sibTransId="{FD247EA8-3303-4C55-A8CD-417AD8CA1686}"/>
    <dgm:cxn modelId="{FDB84D3A-090A-4CE4-8FF5-F2837F0C3792}" type="presParOf" srcId="{85B77622-6858-43FC-B615-086D9AD37886}" destId="{E3E894F0-0A7A-4063-BB48-C447B586ABC6}" srcOrd="0" destOrd="0" presId="urn:microsoft.com/office/officeart/2005/8/layout/venn2"/>
    <dgm:cxn modelId="{A75B79FB-5531-43D5-9E0E-0FE99E8AED5F}" type="presParOf" srcId="{E3E894F0-0A7A-4063-BB48-C447B586ABC6}" destId="{DA69922A-0846-4878-AD92-BDB55B5E5588}" srcOrd="0" destOrd="0" presId="urn:microsoft.com/office/officeart/2005/8/layout/venn2"/>
    <dgm:cxn modelId="{B684DACD-4E24-436A-BEEA-B78C8958DB40}" type="presParOf" srcId="{E3E894F0-0A7A-4063-BB48-C447B586ABC6}" destId="{82EB8F18-9BE0-4FD3-AA4D-20AFFD0BDD31}" srcOrd="1" destOrd="0" presId="urn:microsoft.com/office/officeart/2005/8/layout/venn2"/>
    <dgm:cxn modelId="{B8F3D964-4B81-4FE7-A8EA-D8C885D9D973}" type="presParOf" srcId="{85B77622-6858-43FC-B615-086D9AD37886}" destId="{AF678432-89A7-4967-B47D-BC036FCEE721}" srcOrd="1" destOrd="0" presId="urn:microsoft.com/office/officeart/2005/8/layout/venn2"/>
    <dgm:cxn modelId="{5D74DFF7-4795-45A0-B392-E554F31E617D}" type="presParOf" srcId="{AF678432-89A7-4967-B47D-BC036FCEE721}" destId="{588F9C25-2F20-4D06-B7E1-50BC9B9790BC}" srcOrd="0" destOrd="0" presId="urn:microsoft.com/office/officeart/2005/8/layout/venn2"/>
    <dgm:cxn modelId="{61F9F35C-6F73-482D-9E24-098B711971FF}" type="presParOf" srcId="{AF678432-89A7-4967-B47D-BC036FCEE721}" destId="{7B09FFF6-9F81-4D64-B068-3215BF31B3E8}" srcOrd="1" destOrd="0" presId="urn:microsoft.com/office/officeart/2005/8/layout/venn2"/>
    <dgm:cxn modelId="{88212BBC-8F8D-4E99-A386-06AEEF7C59C2}" type="presParOf" srcId="{85B77622-6858-43FC-B615-086D9AD37886}" destId="{8BE6F282-F453-4DB0-AD94-1157BA7A6DA9}" srcOrd="2" destOrd="0" presId="urn:microsoft.com/office/officeart/2005/8/layout/venn2"/>
    <dgm:cxn modelId="{D0D820BC-1FEF-4B81-91BD-782B9A9C1DF0}" type="presParOf" srcId="{8BE6F282-F453-4DB0-AD94-1157BA7A6DA9}" destId="{E1055FFA-953C-4B45-B375-584A7429F22F}" srcOrd="0" destOrd="0" presId="urn:microsoft.com/office/officeart/2005/8/layout/venn2"/>
    <dgm:cxn modelId="{95D2A61B-07F4-45C3-BF8C-CE2C36979FD3}" type="presParOf" srcId="{8BE6F282-F453-4DB0-AD94-1157BA7A6DA9}" destId="{3AD03760-B91A-4454-BA72-1DDA6F57BE05}"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69922A-0846-4878-AD92-BDB55B5E5588}">
      <dsp:nvSpPr>
        <dsp:cNvPr id="0" name=""/>
        <dsp:cNvSpPr/>
      </dsp:nvSpPr>
      <dsp:spPr>
        <a:xfrm>
          <a:off x="540162" y="0"/>
          <a:ext cx="5151120" cy="5151120"/>
        </a:xfrm>
        <a:prstGeom prst="ellipse">
          <a:avLst/>
        </a:prstGeom>
        <a:solidFill>
          <a:schemeClr val="accent3">
            <a:shade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lvl="0" algn="ctr" defTabSz="933450">
            <a:lnSpc>
              <a:spcPct val="90000"/>
            </a:lnSpc>
            <a:spcBef>
              <a:spcPct val="0"/>
            </a:spcBef>
            <a:spcAft>
              <a:spcPct val="35000"/>
            </a:spcAft>
          </a:pPr>
          <a:r>
            <a:rPr lang="en-US" sz="2100" b="0" kern="1200" cap="none" spc="0" dirty="0" smtClean="0">
              <a:ln w="0"/>
              <a:solidFill>
                <a:schemeClr val="tx1"/>
              </a:solidFill>
              <a:effectLst>
                <a:outerShdw blurRad="38100" dist="19050" dir="2700000" algn="tl" rotWithShape="0">
                  <a:schemeClr val="dk1">
                    <a:alpha val="40000"/>
                  </a:schemeClr>
                </a:outerShdw>
              </a:effectLst>
            </a:rPr>
            <a:t>SDGs</a:t>
          </a:r>
          <a:endParaRPr lang="en-US" sz="2100" b="0" kern="1200" cap="none" spc="0" dirty="0">
            <a:ln w="0"/>
            <a:solidFill>
              <a:schemeClr val="tx1"/>
            </a:solidFill>
            <a:effectLst>
              <a:outerShdw blurRad="38100" dist="19050" dir="2700000" algn="tl" rotWithShape="0">
                <a:schemeClr val="dk1">
                  <a:alpha val="40000"/>
                </a:schemeClr>
              </a:outerShdw>
            </a:effectLst>
          </a:endParaRPr>
        </a:p>
      </dsp:txBody>
      <dsp:txXfrm>
        <a:off x="2215564" y="257555"/>
        <a:ext cx="1800316" cy="772668"/>
      </dsp:txXfrm>
    </dsp:sp>
    <dsp:sp modelId="{588F9C25-2F20-4D06-B7E1-50BC9B9790BC}">
      <dsp:nvSpPr>
        <dsp:cNvPr id="0" name=""/>
        <dsp:cNvSpPr/>
      </dsp:nvSpPr>
      <dsp:spPr>
        <a:xfrm>
          <a:off x="1184052" y="1287779"/>
          <a:ext cx="3863340" cy="3863340"/>
        </a:xfrm>
        <a:prstGeom prst="ellipse">
          <a:avLst/>
        </a:prstGeom>
        <a:solidFill>
          <a:schemeClr val="accent3">
            <a:shade val="50000"/>
            <a:hueOff val="-313535"/>
            <a:satOff val="3827"/>
            <a:lumOff val="28028"/>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lvl="0" algn="ctr" defTabSz="933450">
            <a:lnSpc>
              <a:spcPct val="90000"/>
            </a:lnSpc>
            <a:spcBef>
              <a:spcPct val="0"/>
            </a:spcBef>
            <a:spcAft>
              <a:spcPct val="35000"/>
            </a:spcAft>
          </a:pPr>
          <a:r>
            <a:rPr lang="en-US" sz="2100" b="0" kern="1200" cap="none" spc="0" dirty="0" smtClean="0">
              <a:ln w="0"/>
              <a:solidFill>
                <a:schemeClr val="tx1"/>
              </a:solidFill>
              <a:effectLst>
                <a:outerShdw blurRad="38100" dist="19050" dir="2700000" algn="tl" rotWithShape="0">
                  <a:schemeClr val="dk1">
                    <a:alpha val="40000"/>
                  </a:schemeClr>
                </a:outerShdw>
              </a:effectLst>
            </a:rPr>
            <a:t>Agenda 2063</a:t>
          </a:r>
          <a:endParaRPr lang="en-US" sz="2100" b="0" kern="1200" cap="none" spc="0" dirty="0">
            <a:ln w="0"/>
            <a:solidFill>
              <a:schemeClr val="tx1"/>
            </a:solidFill>
            <a:effectLst>
              <a:outerShdw blurRad="38100" dist="19050" dir="2700000" algn="tl" rotWithShape="0">
                <a:schemeClr val="dk1">
                  <a:alpha val="40000"/>
                </a:schemeClr>
              </a:outerShdw>
            </a:effectLst>
          </a:endParaRPr>
        </a:p>
      </dsp:txBody>
      <dsp:txXfrm>
        <a:off x="2215564" y="1529238"/>
        <a:ext cx="1800316" cy="724376"/>
      </dsp:txXfrm>
    </dsp:sp>
    <dsp:sp modelId="{E1055FFA-953C-4B45-B375-584A7429F22F}">
      <dsp:nvSpPr>
        <dsp:cNvPr id="0" name=""/>
        <dsp:cNvSpPr/>
      </dsp:nvSpPr>
      <dsp:spPr>
        <a:xfrm>
          <a:off x="1827942" y="2575560"/>
          <a:ext cx="2575560" cy="2575560"/>
        </a:xfrm>
        <a:prstGeom prst="ellipse">
          <a:avLst/>
        </a:prstGeom>
        <a:solidFill>
          <a:schemeClr val="accent4">
            <a:lumMod val="20000"/>
            <a:lumOff val="8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lvl="0" algn="ctr" defTabSz="933450">
            <a:lnSpc>
              <a:spcPct val="90000"/>
            </a:lnSpc>
            <a:spcBef>
              <a:spcPct val="0"/>
            </a:spcBef>
            <a:spcAft>
              <a:spcPct val="35000"/>
            </a:spcAft>
          </a:pPr>
          <a:r>
            <a:rPr lang="en-US" sz="2100" b="0" kern="1200" cap="none" spc="0" dirty="0" smtClean="0">
              <a:ln w="0"/>
              <a:solidFill>
                <a:srgbClr val="FF0000"/>
              </a:solidFill>
              <a:effectLst>
                <a:outerShdw blurRad="38100" dist="19050" dir="2700000" algn="tl" rotWithShape="0">
                  <a:schemeClr val="dk1">
                    <a:alpha val="40000"/>
                  </a:schemeClr>
                </a:outerShdw>
              </a:effectLst>
            </a:rPr>
            <a:t>National Development Framework</a:t>
          </a:r>
          <a:endParaRPr lang="en-US" sz="2100" b="0" kern="1200" cap="none" spc="0" dirty="0">
            <a:ln w="0"/>
            <a:solidFill>
              <a:srgbClr val="FF0000"/>
            </a:solidFill>
            <a:effectLst>
              <a:outerShdw blurRad="38100" dist="19050" dir="2700000" algn="tl" rotWithShape="0">
                <a:schemeClr val="dk1">
                  <a:alpha val="40000"/>
                </a:schemeClr>
              </a:outerShdw>
            </a:effectLst>
          </a:endParaRPr>
        </a:p>
      </dsp:txBody>
      <dsp:txXfrm>
        <a:off x="2205124" y="3219450"/>
        <a:ext cx="1821195" cy="1287780"/>
      </dsp:txXfrm>
    </dsp:sp>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8AF6B3-805A-4199-9FA0-D455F1D798C6}" type="datetimeFigureOut">
              <a:rPr lang="en-US" smtClean="0"/>
              <a:t>10/1/2018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6FD5F0-0B3F-4CE7-846D-51C33401B548}" type="slidenum">
              <a:rPr lang="en-US" smtClean="0"/>
              <a:t>‹#›</a:t>
            </a:fld>
            <a:endParaRPr lang="en-US"/>
          </a:p>
        </p:txBody>
      </p:sp>
    </p:spTree>
    <p:extLst>
      <p:ext uri="{BB962C8B-B14F-4D97-AF65-F5344CB8AC3E}">
        <p14:creationId xmlns:p14="http://schemas.microsoft.com/office/powerpoint/2010/main" val="909178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86FD5F0-0B3F-4CE7-846D-51C33401B548}" type="slidenum">
              <a:rPr lang="en-US" smtClean="0"/>
              <a:t>1</a:t>
            </a:fld>
            <a:endParaRPr lang="en-US"/>
          </a:p>
        </p:txBody>
      </p:sp>
    </p:spTree>
    <p:extLst>
      <p:ext uri="{BB962C8B-B14F-4D97-AF65-F5344CB8AC3E}">
        <p14:creationId xmlns:p14="http://schemas.microsoft.com/office/powerpoint/2010/main" val="12325660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1DD75FE-453C-40E2-AD5C-00A8FC89C6AE}" type="slidenum">
              <a:rPr lang="en-US" smtClean="0"/>
              <a:t>12</a:t>
            </a:fld>
            <a:endParaRPr lang="en-US"/>
          </a:p>
        </p:txBody>
      </p:sp>
    </p:spTree>
    <p:extLst>
      <p:ext uri="{BB962C8B-B14F-4D97-AF65-F5344CB8AC3E}">
        <p14:creationId xmlns:p14="http://schemas.microsoft.com/office/powerpoint/2010/main" val="35640796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SDGs, and</a:t>
            </a:r>
            <a:r>
              <a:rPr lang="en-US" baseline="0" dirty="0" smtClean="0"/>
              <a:t> their underpinning resolution to Leave No One Behind,</a:t>
            </a:r>
            <a:r>
              <a:rPr lang="en-US" dirty="0" smtClean="0"/>
              <a:t> bring a number of key challenges</a:t>
            </a:r>
            <a:r>
              <a:rPr lang="en-US" baseline="0" dirty="0" smtClean="0"/>
              <a:t> for data production in Ghana. Chief among these, are the demands of data disaggregation along the lines of gender, location, socio-economic grouping, disability status and other categories. This type of data cannot be produced from censuses and surveys alone, the sample sizes required would be too large to be feasible, and there is a need to invest in the administrative data system in order to meet this challenge. For example, producing gender statistics requires not only disaggregating by sex, but also producing new knowledge about the lived experience of women and men, boys and girls in the country. </a:t>
            </a:r>
          </a:p>
          <a:p>
            <a:endParaRPr lang="en-US" baseline="0" dirty="0" smtClean="0"/>
          </a:p>
          <a:p>
            <a:r>
              <a:rPr lang="en-US" baseline="0" dirty="0" smtClean="0"/>
              <a:t>Producing data in a timely manner will not only aid SDG reporting but is also crucial to provide decision makers with up to date information on which to base key policy and investment decisions with the aim of achieving the SDGs. </a:t>
            </a:r>
          </a:p>
          <a:p>
            <a:endParaRPr lang="en-US" baseline="0" dirty="0" smtClean="0"/>
          </a:p>
          <a:p>
            <a:r>
              <a:rPr lang="en-US" baseline="0" dirty="0" smtClean="0"/>
              <a:t>Moreover, with the SDGs being more wide reaching than their predecessors, data is now required in new thematic areas- one of which we will focus on in tomorrow’s parallel sessions is environmental data for example though there are other areas which similarly will require attention. </a:t>
            </a:r>
          </a:p>
          <a:p>
            <a:endParaRPr lang="en-US" baseline="0" dirty="0" smtClean="0"/>
          </a:p>
          <a:p>
            <a:r>
              <a:rPr lang="en-US" baseline="0" dirty="0" smtClean="0"/>
              <a:t>Each of these will require a multi-stakeholder approach to data production which is a departure from previous methods of managing data production. </a:t>
            </a:r>
          </a:p>
          <a:p>
            <a:endParaRPr lang="en-US" baseline="0" dirty="0" smtClean="0"/>
          </a:p>
          <a:p>
            <a:r>
              <a:rPr lang="en-US" baseline="0" dirty="0" smtClean="0"/>
              <a:t>Finally, with their focus on being data driven, data production will need to be much more connected to decision-making processes to aid in policy programming, allocation of resources and tracking of progress. </a:t>
            </a:r>
          </a:p>
          <a:p>
            <a:endParaRPr lang="en-US" dirty="0"/>
          </a:p>
        </p:txBody>
      </p:sp>
      <p:sp>
        <p:nvSpPr>
          <p:cNvPr id="4" name="Slide Number Placeholder 3"/>
          <p:cNvSpPr>
            <a:spLocks noGrp="1"/>
          </p:cNvSpPr>
          <p:nvPr>
            <p:ph type="sldNum" sz="quarter" idx="10"/>
          </p:nvPr>
        </p:nvSpPr>
        <p:spPr/>
        <p:txBody>
          <a:bodyPr/>
          <a:lstStyle/>
          <a:p>
            <a:fld id="{51DD75FE-453C-40E2-AD5C-00A8FC89C6AE}" type="slidenum">
              <a:rPr lang="en-US" smtClean="0"/>
              <a:t>15</a:t>
            </a:fld>
            <a:endParaRPr lang="en-US"/>
          </a:p>
        </p:txBody>
      </p:sp>
    </p:spTree>
    <p:extLst>
      <p:ext uri="{BB962C8B-B14F-4D97-AF65-F5344CB8AC3E}">
        <p14:creationId xmlns:p14="http://schemas.microsoft.com/office/powerpoint/2010/main" val="10816916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 ensure we mitigate the</a:t>
            </a:r>
            <a:r>
              <a:rPr lang="en-US" baseline="0" dirty="0" smtClean="0"/>
              <a:t> challenges identified for meeting Ghana’s data needs, GSS joined the Global Partnership for Sustainable Development Data (GPSDD) in December 2016.</a:t>
            </a:r>
          </a:p>
          <a:p>
            <a:r>
              <a:rPr lang="en-US" baseline="0" dirty="0" smtClean="0"/>
              <a:t>With the support of GPSDD, we organized a national data roadmap forum in April 2017, with about 150 national and international experts. Key priorities identified are presented above.</a:t>
            </a:r>
            <a:endParaRPr lang="en-US" dirty="0" smtClean="0"/>
          </a:p>
          <a:p>
            <a:endParaRPr lang="en-US" dirty="0"/>
          </a:p>
        </p:txBody>
      </p:sp>
      <p:sp>
        <p:nvSpPr>
          <p:cNvPr id="4" name="Slide Number Placeholder 3"/>
          <p:cNvSpPr>
            <a:spLocks noGrp="1"/>
          </p:cNvSpPr>
          <p:nvPr>
            <p:ph type="sldNum" sz="quarter" idx="10"/>
          </p:nvPr>
        </p:nvSpPr>
        <p:spPr/>
        <p:txBody>
          <a:bodyPr/>
          <a:lstStyle/>
          <a:p>
            <a:fld id="{B86FD5F0-0B3F-4CE7-846D-51C33401B548}" type="slidenum">
              <a:rPr lang="en-US" smtClean="0"/>
              <a:t>17</a:t>
            </a:fld>
            <a:endParaRPr lang="en-US"/>
          </a:p>
        </p:txBody>
      </p:sp>
    </p:spTree>
    <p:extLst>
      <p:ext uri="{BB962C8B-B14F-4D97-AF65-F5344CB8AC3E}">
        <p14:creationId xmlns:p14="http://schemas.microsoft.com/office/powerpoint/2010/main" val="194252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AF87859-223A-496D-A33C-A726D0072863}" type="slidenum">
              <a:rPr lang="en-US" smtClean="0"/>
              <a:t>20</a:t>
            </a:fld>
            <a:endParaRPr lang="en-US"/>
          </a:p>
        </p:txBody>
      </p:sp>
    </p:spTree>
    <p:extLst>
      <p:ext uri="{BB962C8B-B14F-4D97-AF65-F5344CB8AC3E}">
        <p14:creationId xmlns:p14="http://schemas.microsoft.com/office/powerpoint/2010/main" val="29931661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86FD5F0-0B3F-4CE7-846D-51C33401B548}" type="slidenum">
              <a:rPr lang="en-US" smtClean="0"/>
              <a:t>39</a:t>
            </a:fld>
            <a:endParaRPr lang="en-US"/>
          </a:p>
        </p:txBody>
      </p:sp>
    </p:spTree>
    <p:extLst>
      <p:ext uri="{BB962C8B-B14F-4D97-AF65-F5344CB8AC3E}">
        <p14:creationId xmlns:p14="http://schemas.microsoft.com/office/powerpoint/2010/main" val="133685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F3A5A5F-2F91-4D71-A5E4-E5CD9325FFD8}" type="datetime1">
              <a:rPr lang="en-US" smtClean="0"/>
              <a:t>10/1/2018</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859138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774F714-8022-4C53-874B-2EDFCEBFF089}"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20976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4C2A2C-CA6E-489B-842D-2E50E137D544}"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808397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8FF9DF-2C9D-4DF2-A89C-A65C85BF0B94}" type="datetime1">
              <a:rPr lang="en-US" smtClean="0"/>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542885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03A32C9-49DD-46EA-9AE8-0804BF1F1F4D}" type="datetime1">
              <a:rPr lang="en-US" smtClean="0"/>
              <a:t>10/1/2018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396437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7842E69-3F04-4E3E-90CF-FA02E2C17DE4}" type="datetime1">
              <a:rPr lang="en-US" smtClean="0"/>
              <a:t>10/1/2018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5994549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A39933-9A37-47EB-BB25-CCC12D72F258}" type="datetime1">
              <a:rPr lang="en-US" smtClean="0"/>
              <a:t>10/1/2018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258480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FD112A-B961-45D1-896B-FAF9CD4B4268}" type="datetime1">
              <a:rPr lang="en-US" smtClean="0"/>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339019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175B92-60BE-4A99-AE88-B08D056CF9A5}" type="datetime1">
              <a:rPr lang="en-US" smtClean="0"/>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994265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00A843-C5D8-4484-A2BE-092BCAC8FCA8}" type="datetime1">
              <a:rPr lang="en-US" smtClean="0"/>
              <a:t>10/1/2018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4044588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C6E802-886B-4EEF-BC2F-3A1FAC579DBB}"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691640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102DEF8-0872-47A9-BB82-4809EEB496A7}"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6556577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A33286-B0C7-4F02-8BFA-A0095623C9F5}"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0027212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7AF55E6-298D-4CB4-AC18-1D75C2DA248D}"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6351277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81AE601-0C69-40A8-867E-D26CFF63EA13}"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13722389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93B317-1158-45AB-A1B5-C5B3DA317B92}"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40862536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10B2972-FF60-4C1C-A1DA-62731EB05725}" type="datetime1">
              <a:rPr lang="en-US" smtClean="0"/>
              <a:t>10/1/2018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4D7AD-AA97-47FA-8751-1F6B49723051}" type="slidenum">
              <a:rPr lang="en-US" smtClean="0"/>
              <a:t>‹#›</a:t>
            </a:fld>
            <a:endParaRPr lang="en-US"/>
          </a:p>
        </p:txBody>
      </p:sp>
    </p:spTree>
    <p:extLst>
      <p:ext uri="{BB962C8B-B14F-4D97-AF65-F5344CB8AC3E}">
        <p14:creationId xmlns:p14="http://schemas.microsoft.com/office/powerpoint/2010/main" val="2329037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4AE8683-EF7E-42BD-9FC8-70729F8F88A8}" type="datetime1">
              <a:rPr lang="en-US" smtClean="0"/>
              <a:t>10/1/2018</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5F4D7AD-AA97-47FA-8751-1F6B49723051}" type="slidenum">
              <a:rPr lang="en-US" smtClean="0"/>
              <a:t>‹#›</a:t>
            </a:fld>
            <a:endParaRPr lang="en-US"/>
          </a:p>
        </p:txBody>
      </p:sp>
    </p:spTree>
    <p:extLst>
      <p:ext uri="{BB962C8B-B14F-4D97-AF65-F5344CB8AC3E}">
        <p14:creationId xmlns:p14="http://schemas.microsoft.com/office/powerpoint/2010/main" val="1535050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notesSlide" Target="../notesSlides/notesSlide4.xml"/><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slideLayout" Target="../slideLayouts/slideLayout4.xml"/><Relationship Id="rId1" Type="http://schemas.openxmlformats.org/officeDocument/2006/relationships/vmlDrawing" Target="../drawings/vmlDrawing1.v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wmf"/><Relationship Id="rId10" Type="http://schemas.openxmlformats.org/officeDocument/2006/relationships/image" Target="../media/image23.png"/><Relationship Id="rId4" Type="http://schemas.openxmlformats.org/officeDocument/2006/relationships/oleObject" Target="../embeddings/oleObject1.bin"/><Relationship Id="rId9" Type="http://schemas.openxmlformats.org/officeDocument/2006/relationships/image" Target="../media/image2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824728" y="390753"/>
            <a:ext cx="6235872" cy="3235817"/>
          </a:xfrm>
        </p:spPr>
        <p:txBody>
          <a:bodyPr>
            <a:normAutofit fontScale="90000"/>
          </a:bodyPr>
          <a:lstStyle/>
          <a:p>
            <a:pPr algn="ctr"/>
            <a:r>
              <a:rPr lang="en-US" dirty="0"/>
              <a:t>Data Requirements for Monitoring the SDGs and </a:t>
            </a:r>
            <a:r>
              <a:rPr lang="en-US" dirty="0" smtClean="0"/>
              <a:t>Agenda </a:t>
            </a:r>
            <a:r>
              <a:rPr lang="en-US" dirty="0"/>
              <a:t>2063</a:t>
            </a:r>
          </a:p>
        </p:txBody>
      </p:sp>
      <p:sp>
        <p:nvSpPr>
          <p:cNvPr id="3" name="Subtitle 2"/>
          <p:cNvSpPr>
            <a:spLocks noGrp="1"/>
          </p:cNvSpPr>
          <p:nvPr>
            <p:ph type="subTitle" idx="1"/>
          </p:nvPr>
        </p:nvSpPr>
        <p:spPr>
          <a:xfrm>
            <a:off x="5989319" y="3905122"/>
            <a:ext cx="5238119" cy="2343277"/>
          </a:xfrm>
        </p:spPr>
        <p:txBody>
          <a:bodyPr>
            <a:normAutofit/>
          </a:bodyPr>
          <a:lstStyle/>
          <a:p>
            <a:pPr algn="ctr"/>
            <a:endParaRPr lang="en-US" sz="2400" dirty="0"/>
          </a:p>
          <a:p>
            <a:pPr algn="ctr"/>
            <a:r>
              <a:rPr lang="en-US" sz="2400" dirty="0" smtClean="0"/>
              <a:t>BY</a:t>
            </a:r>
          </a:p>
          <a:p>
            <a:pPr algn="ctr"/>
            <a:r>
              <a:rPr lang="en-US" sz="2400" dirty="0" smtClean="0">
                <a:solidFill>
                  <a:srgbClr val="0070C0"/>
                </a:solidFill>
              </a:rPr>
              <a:t>GHANA STATISTICAL SERVICE</a:t>
            </a:r>
          </a:p>
          <a:p>
            <a:pPr algn="ctr"/>
            <a:r>
              <a:rPr lang="en-US" sz="2400" dirty="0" smtClean="0">
                <a:solidFill>
                  <a:srgbClr val="FF0000"/>
                </a:solidFill>
              </a:rPr>
              <a:t>OCTOBER, 2018</a:t>
            </a:r>
          </a:p>
          <a:p>
            <a:pPr algn="ctr"/>
            <a:endParaRPr lang="en-US" sz="2800" dirty="0" smtClean="0"/>
          </a:p>
        </p:txBody>
      </p:sp>
      <p:sp>
        <p:nvSpPr>
          <p:cNvPr id="4" name="Slide Number Placeholder 3"/>
          <p:cNvSpPr>
            <a:spLocks noGrp="1"/>
          </p:cNvSpPr>
          <p:nvPr>
            <p:ph type="sldNum" sz="quarter" idx="12"/>
          </p:nvPr>
        </p:nvSpPr>
        <p:spPr/>
        <p:txBody>
          <a:bodyPr/>
          <a:lstStyle/>
          <a:p>
            <a:fld id="{C5F4D7AD-AA97-47FA-8751-1F6B49723051}" type="slidenum">
              <a:rPr lang="en-US" smtClean="0"/>
              <a:t>1</a:t>
            </a:fld>
            <a:endParaRPr lang="en-US"/>
          </a:p>
        </p:txBody>
      </p:sp>
      <p:pic>
        <p:nvPicPr>
          <p:cNvPr id="5" name="Picture 6" descr="Image result for sdgs"/>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5556"/>
          <a:stretch/>
        </p:blipFill>
        <p:spPr bwMode="auto">
          <a:xfrm>
            <a:off x="-7222" y="557784"/>
            <a:ext cx="6233411" cy="4965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19005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16885" y="528034"/>
            <a:ext cx="10018713" cy="837128"/>
          </a:xfrm>
        </p:spPr>
        <p:txBody>
          <a:bodyPr>
            <a:normAutofit fontScale="90000"/>
          </a:bodyPr>
          <a:lstStyle/>
          <a:p>
            <a:pPr algn="l"/>
            <a:r>
              <a:rPr lang="en-US" dirty="0" smtClean="0"/>
              <a:t>Outline</a:t>
            </a:r>
            <a:br>
              <a:rPr lang="en-US" dirty="0" smtClean="0"/>
            </a:br>
            <a:r>
              <a:rPr lang="en-US" dirty="0" smtClean="0"/>
              <a:t/>
            </a:r>
            <a:br>
              <a:rPr lang="en-US" dirty="0" smtClean="0"/>
            </a:br>
            <a:endParaRPr lang="en-US" dirty="0"/>
          </a:p>
        </p:txBody>
      </p:sp>
      <p:sp>
        <p:nvSpPr>
          <p:cNvPr id="2" name="Content Placeholder 1"/>
          <p:cNvSpPr>
            <a:spLocks noGrp="1"/>
          </p:cNvSpPr>
          <p:nvPr>
            <p:ph idx="1"/>
          </p:nvPr>
        </p:nvSpPr>
        <p:spPr>
          <a:xfrm>
            <a:off x="1484310" y="927279"/>
            <a:ext cx="10018713" cy="5151549"/>
          </a:xfrm>
        </p:spPr>
        <p:txBody>
          <a:bodyPr>
            <a:normAutofit/>
          </a:bodyPr>
          <a:lstStyle/>
          <a:p>
            <a:r>
              <a:rPr lang="en-US" dirty="0" smtClean="0"/>
              <a:t>Introduction</a:t>
            </a:r>
          </a:p>
          <a:p>
            <a:r>
              <a:rPr lang="en-US" dirty="0" smtClean="0"/>
              <a:t>Agenda 2063 linkages with the SDGs</a:t>
            </a:r>
          </a:p>
          <a:p>
            <a:r>
              <a:rPr lang="en-US" dirty="0"/>
              <a:t>Linking the data needs</a:t>
            </a:r>
          </a:p>
          <a:p>
            <a:r>
              <a:rPr lang="en-US" dirty="0" smtClean="0"/>
              <a:t>Data </a:t>
            </a:r>
            <a:r>
              <a:rPr lang="en-US" dirty="0"/>
              <a:t>d</a:t>
            </a:r>
            <a:r>
              <a:rPr lang="en-US" dirty="0" smtClean="0"/>
              <a:t>etermination </a:t>
            </a:r>
            <a:r>
              <a:rPr lang="en-US" dirty="0"/>
              <a:t>p</a:t>
            </a:r>
            <a:r>
              <a:rPr lang="en-US" dirty="0" smtClean="0"/>
              <a:t>rocess</a:t>
            </a:r>
          </a:p>
          <a:p>
            <a:r>
              <a:rPr lang="en-US" dirty="0" smtClean="0"/>
              <a:t>SDG </a:t>
            </a:r>
            <a:r>
              <a:rPr lang="en-US" dirty="0"/>
              <a:t>i</a:t>
            </a:r>
            <a:r>
              <a:rPr lang="en-US" dirty="0" smtClean="0"/>
              <a:t>ndicators classification</a:t>
            </a:r>
          </a:p>
          <a:p>
            <a:r>
              <a:rPr lang="en-US" dirty="0" smtClean="0"/>
              <a:t>Outcome of review process</a:t>
            </a:r>
          </a:p>
          <a:p>
            <a:r>
              <a:rPr lang="en-US" dirty="0" smtClean="0"/>
              <a:t>Data Roadmap and key priorities</a:t>
            </a:r>
          </a:p>
          <a:p>
            <a:r>
              <a:rPr lang="en-US" dirty="0" smtClean="0"/>
              <a:t>Some actions to </a:t>
            </a:r>
            <a:r>
              <a:rPr lang="en-US" dirty="0"/>
              <a:t>i</a:t>
            </a:r>
            <a:r>
              <a:rPr lang="en-US" dirty="0" smtClean="0"/>
              <a:t>ncrease </a:t>
            </a:r>
            <a:r>
              <a:rPr lang="en-US" dirty="0"/>
              <a:t>d</a:t>
            </a:r>
            <a:r>
              <a:rPr lang="en-US" dirty="0" smtClean="0"/>
              <a:t>ata production</a:t>
            </a:r>
          </a:p>
          <a:p>
            <a:r>
              <a:rPr lang="en-US" dirty="0" smtClean="0"/>
              <a:t>SDGs and selected Indicators</a:t>
            </a:r>
          </a:p>
          <a:p>
            <a:r>
              <a:rPr lang="en-GB" dirty="0" smtClean="0"/>
              <a:t>Conclusion</a:t>
            </a:r>
          </a:p>
        </p:txBody>
      </p:sp>
      <p:sp>
        <p:nvSpPr>
          <p:cNvPr id="3" name="Slide Number Placeholder 2"/>
          <p:cNvSpPr>
            <a:spLocks noGrp="1"/>
          </p:cNvSpPr>
          <p:nvPr>
            <p:ph type="sldNum" sz="quarter" idx="12"/>
          </p:nvPr>
        </p:nvSpPr>
        <p:spPr/>
        <p:txBody>
          <a:bodyPr/>
          <a:lstStyle/>
          <a:p>
            <a:fld id="{C5F4D7AD-AA97-47FA-8751-1F6B49723051}" type="slidenum">
              <a:rPr lang="en-US" smtClean="0"/>
              <a:t>2</a:t>
            </a:fld>
            <a:endParaRPr lang="en-US"/>
          </a:p>
        </p:txBody>
      </p:sp>
    </p:spTree>
    <p:extLst>
      <p:ext uri="{BB962C8B-B14F-4D97-AF65-F5344CB8AC3E}">
        <p14:creationId xmlns:p14="http://schemas.microsoft.com/office/powerpoint/2010/main" val="8306547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6989" y="128789"/>
            <a:ext cx="10515600" cy="624114"/>
          </a:xfrm>
        </p:spPr>
        <p:txBody>
          <a:bodyPr>
            <a:normAutofit fontScale="90000"/>
          </a:bodyPr>
          <a:lstStyle/>
          <a:p>
            <a:pPr algn="l"/>
            <a:r>
              <a:rPr lang="en-US" dirty="0" smtClean="0"/>
              <a:t>Introduction</a:t>
            </a:r>
            <a:endParaRPr lang="en-US" dirty="0"/>
          </a:p>
        </p:txBody>
      </p:sp>
      <p:sp>
        <p:nvSpPr>
          <p:cNvPr id="6" name="Content Placeholder 2"/>
          <p:cNvSpPr>
            <a:spLocks noGrp="1"/>
          </p:cNvSpPr>
          <p:nvPr>
            <p:ph idx="1"/>
          </p:nvPr>
        </p:nvSpPr>
        <p:spPr>
          <a:xfrm>
            <a:off x="764683" y="1120461"/>
            <a:ext cx="10920212" cy="543488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endParaRPr lang="en-ZA" sz="3000" dirty="0" smtClean="0"/>
          </a:p>
          <a:p>
            <a:pPr algn="just"/>
            <a:endParaRPr lang="en-ZA" sz="3000" dirty="0" smtClean="0"/>
          </a:p>
          <a:p>
            <a:pPr algn="just"/>
            <a:endParaRPr lang="en-ZA" sz="3000" dirty="0"/>
          </a:p>
          <a:p>
            <a:pPr algn="just"/>
            <a:r>
              <a:rPr lang="en-ZA" sz="3000" dirty="0" smtClean="0"/>
              <a:t>The post 2015 development agenda process provided a unique opportunity for Ghana and indeed Africa </a:t>
            </a:r>
            <a:r>
              <a:rPr lang="en-ZA" sz="3000" b="1" dirty="0" smtClean="0"/>
              <a:t>not only </a:t>
            </a:r>
            <a:r>
              <a:rPr lang="en-ZA" sz="3000" dirty="0" smtClean="0"/>
              <a:t>to ensure alignment of its  challenges and priorities </a:t>
            </a:r>
            <a:r>
              <a:rPr lang="en-ZA" sz="3000" b="1" dirty="0" smtClean="0"/>
              <a:t>but</a:t>
            </a:r>
            <a:r>
              <a:rPr lang="en-ZA" sz="3000" dirty="0" smtClean="0"/>
              <a:t> also to influence the content of the global development agenda</a:t>
            </a:r>
          </a:p>
          <a:p>
            <a:r>
              <a:rPr lang="en-US" sz="3000" dirty="0"/>
              <a:t>The goals chart out a universal, holistic framework that help set the world on a path towards sustainable development</a:t>
            </a:r>
          </a:p>
          <a:p>
            <a:r>
              <a:rPr lang="en-US" sz="3000" dirty="0"/>
              <a:t>Data requirement for monitoring the 17 SDGs and 169 targets places great responsibility on all data producers and users</a:t>
            </a:r>
          </a:p>
          <a:p>
            <a:pPr algn="just"/>
            <a:endParaRPr lang="en-ZA" sz="3000" dirty="0" smtClean="0"/>
          </a:p>
          <a:p>
            <a:pPr algn="just"/>
            <a:endParaRPr lang="en-US" sz="3000" dirty="0" smtClean="0"/>
          </a:p>
          <a:p>
            <a:pPr algn="just"/>
            <a:endParaRPr lang="en-US" sz="3000" dirty="0"/>
          </a:p>
          <a:p>
            <a:pPr algn="just"/>
            <a:endParaRPr lang="en-US" sz="3000" dirty="0"/>
          </a:p>
          <a:p>
            <a:pPr algn="just"/>
            <a:endParaRPr lang="en-ZA" sz="3000" dirty="0"/>
          </a:p>
        </p:txBody>
      </p:sp>
      <p:sp>
        <p:nvSpPr>
          <p:cNvPr id="3" name="Slide Number Placeholder 2"/>
          <p:cNvSpPr>
            <a:spLocks noGrp="1"/>
          </p:cNvSpPr>
          <p:nvPr>
            <p:ph type="sldNum" sz="quarter" idx="12"/>
          </p:nvPr>
        </p:nvSpPr>
        <p:spPr/>
        <p:txBody>
          <a:bodyPr/>
          <a:lstStyle/>
          <a:p>
            <a:fld id="{C5F4D7AD-AA97-47FA-8751-1F6B49723051}" type="slidenum">
              <a:rPr lang="en-US" smtClean="0"/>
              <a:t>3</a:t>
            </a:fld>
            <a:endParaRPr lang="en-US"/>
          </a:p>
        </p:txBody>
      </p:sp>
    </p:spTree>
    <p:extLst>
      <p:ext uri="{BB962C8B-B14F-4D97-AF65-F5344CB8AC3E}">
        <p14:creationId xmlns:p14="http://schemas.microsoft.com/office/powerpoint/2010/main" val="10887900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5522" y="170645"/>
            <a:ext cx="10018713" cy="679361"/>
          </a:xfrm>
        </p:spPr>
        <p:txBody>
          <a:bodyPr>
            <a:normAutofit fontScale="90000"/>
          </a:bodyPr>
          <a:lstStyle/>
          <a:p>
            <a:pPr algn="l"/>
            <a:r>
              <a:rPr lang="en-US" dirty="0" smtClean="0"/>
              <a:t>Introduction</a:t>
            </a:r>
            <a:endParaRPr lang="en-US" dirty="0"/>
          </a:p>
        </p:txBody>
      </p:sp>
      <p:sp>
        <p:nvSpPr>
          <p:cNvPr id="3" name="Content Placeholder 2"/>
          <p:cNvSpPr>
            <a:spLocks noGrp="1"/>
          </p:cNvSpPr>
          <p:nvPr>
            <p:ph idx="1"/>
          </p:nvPr>
        </p:nvSpPr>
        <p:spPr>
          <a:xfrm>
            <a:off x="1146220" y="1146220"/>
            <a:ext cx="10702343" cy="5460642"/>
          </a:xfrm>
        </p:spPr>
        <p:txBody>
          <a:bodyPr>
            <a:normAutofit/>
          </a:bodyPr>
          <a:lstStyle/>
          <a:p>
            <a:pPr algn="just"/>
            <a:r>
              <a:rPr lang="en-US" sz="2800" dirty="0" smtClean="0"/>
              <a:t>At </a:t>
            </a:r>
            <a:r>
              <a:rPr lang="en-US" sz="2800" dirty="0"/>
              <a:t>the 47</a:t>
            </a:r>
            <a:r>
              <a:rPr lang="en-US" sz="2800" baseline="30000" dirty="0"/>
              <a:t>th</a:t>
            </a:r>
            <a:r>
              <a:rPr lang="en-US" sz="2800" dirty="0"/>
              <a:t> UNSC Session in New York in March 2016, an initial set of 232 SDG indicators submitted by the IAEG-SDG were adopted and will require an unprecedented amount of data to be produced and analyzed</a:t>
            </a:r>
          </a:p>
          <a:p>
            <a:pPr algn="just"/>
            <a:r>
              <a:rPr lang="en-US" sz="2800" dirty="0" smtClean="0"/>
              <a:t>The </a:t>
            </a:r>
            <a:r>
              <a:rPr lang="en-US" sz="2800" dirty="0"/>
              <a:t>process leading to the adoption of the Sustainable Development Goals (SDG) in September 2015 and the indicators in March 2016, has been one that is all inclusive and reflects the aspirations contained in the AU </a:t>
            </a:r>
            <a:r>
              <a:rPr lang="en-US" sz="2800" dirty="0" smtClean="0"/>
              <a:t>Agenda</a:t>
            </a:r>
          </a:p>
          <a:p>
            <a:pPr algn="just"/>
            <a:r>
              <a:rPr lang="en-US" sz="2800" dirty="0" smtClean="0"/>
              <a:t>Agenda </a:t>
            </a:r>
            <a:r>
              <a:rPr lang="en-US" sz="2800" dirty="0"/>
              <a:t>2063 “The Africa We Want” represents the aspirations of Africans and is in sync with “The World We Want</a:t>
            </a:r>
            <a:r>
              <a:rPr lang="en-US" sz="2800" dirty="0" smtClean="0"/>
              <a:t>”</a:t>
            </a:r>
            <a:endParaRPr lang="en-US" sz="2800" dirty="0"/>
          </a:p>
        </p:txBody>
      </p:sp>
      <p:sp>
        <p:nvSpPr>
          <p:cNvPr id="4" name="Slide Number Placeholder 3"/>
          <p:cNvSpPr>
            <a:spLocks noGrp="1"/>
          </p:cNvSpPr>
          <p:nvPr>
            <p:ph type="sldNum" sz="quarter" idx="12"/>
          </p:nvPr>
        </p:nvSpPr>
        <p:spPr/>
        <p:txBody>
          <a:bodyPr/>
          <a:lstStyle/>
          <a:p>
            <a:fld id="{C5F4D7AD-AA97-47FA-8751-1F6B49723051}" type="slidenum">
              <a:rPr lang="en-US" smtClean="0"/>
              <a:t>4</a:t>
            </a:fld>
            <a:endParaRPr lang="en-US"/>
          </a:p>
        </p:txBody>
      </p:sp>
    </p:spTree>
    <p:extLst>
      <p:ext uri="{BB962C8B-B14F-4D97-AF65-F5344CB8AC3E}">
        <p14:creationId xmlns:p14="http://schemas.microsoft.com/office/powerpoint/2010/main" val="21051466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1828800"/>
          </a:xfrm>
          <a:prstGeom prst="rect">
            <a:avLst/>
          </a:prstGeom>
        </p:spPr>
      </p:pic>
      <p:pic>
        <p:nvPicPr>
          <p:cNvPr id="5" name="Picture 4"/>
          <p:cNvPicPr>
            <a:picLocks noChangeAspect="1"/>
          </p:cNvPicPr>
          <p:nvPr/>
        </p:nvPicPr>
        <p:blipFill>
          <a:blip r:embed="rId3"/>
          <a:stretch>
            <a:fillRect/>
          </a:stretch>
        </p:blipFill>
        <p:spPr>
          <a:xfrm>
            <a:off x="1" y="1828800"/>
            <a:ext cx="12192000" cy="4687910"/>
          </a:xfrm>
          <a:prstGeom prst="rect">
            <a:avLst/>
          </a:prstGeom>
        </p:spPr>
      </p:pic>
      <p:sp>
        <p:nvSpPr>
          <p:cNvPr id="6" name="Slide Number Placeholder 5"/>
          <p:cNvSpPr>
            <a:spLocks noGrp="1"/>
          </p:cNvSpPr>
          <p:nvPr>
            <p:ph type="sldNum" sz="quarter" idx="12"/>
          </p:nvPr>
        </p:nvSpPr>
        <p:spPr/>
        <p:txBody>
          <a:bodyPr/>
          <a:lstStyle/>
          <a:p>
            <a:fld id="{C5F4D7AD-AA97-47FA-8751-1F6B49723051}" type="slidenum">
              <a:rPr lang="en-US" smtClean="0"/>
              <a:t>5</a:t>
            </a:fld>
            <a:endParaRPr lang="en-US"/>
          </a:p>
        </p:txBody>
      </p:sp>
    </p:spTree>
    <p:extLst>
      <p:ext uri="{BB962C8B-B14F-4D97-AF65-F5344CB8AC3E}">
        <p14:creationId xmlns:p14="http://schemas.microsoft.com/office/powerpoint/2010/main" val="28023538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1378039"/>
          </a:xfrm>
          <a:prstGeom prst="rect">
            <a:avLst/>
          </a:prstGeom>
        </p:spPr>
      </p:pic>
      <p:pic>
        <p:nvPicPr>
          <p:cNvPr id="5" name="Picture 4"/>
          <p:cNvPicPr>
            <a:picLocks noChangeAspect="1"/>
          </p:cNvPicPr>
          <p:nvPr/>
        </p:nvPicPr>
        <p:blipFill>
          <a:blip r:embed="rId3"/>
          <a:stretch>
            <a:fillRect/>
          </a:stretch>
        </p:blipFill>
        <p:spPr>
          <a:xfrm>
            <a:off x="0" y="1378039"/>
            <a:ext cx="12192000" cy="3992451"/>
          </a:xfrm>
          <a:prstGeom prst="rect">
            <a:avLst/>
          </a:prstGeom>
        </p:spPr>
      </p:pic>
      <p:pic>
        <p:nvPicPr>
          <p:cNvPr id="6" name="Picture 5"/>
          <p:cNvPicPr>
            <a:picLocks noChangeAspect="1"/>
          </p:cNvPicPr>
          <p:nvPr/>
        </p:nvPicPr>
        <p:blipFill>
          <a:blip r:embed="rId4"/>
          <a:stretch>
            <a:fillRect/>
          </a:stretch>
        </p:blipFill>
        <p:spPr>
          <a:xfrm>
            <a:off x="-25280" y="5370490"/>
            <a:ext cx="12187409" cy="1256094"/>
          </a:xfrm>
          <a:prstGeom prst="rect">
            <a:avLst/>
          </a:prstGeom>
        </p:spPr>
      </p:pic>
      <p:sp>
        <p:nvSpPr>
          <p:cNvPr id="7" name="Slide Number Placeholder 6"/>
          <p:cNvSpPr>
            <a:spLocks noGrp="1"/>
          </p:cNvSpPr>
          <p:nvPr>
            <p:ph type="sldNum" sz="quarter" idx="12"/>
          </p:nvPr>
        </p:nvSpPr>
        <p:spPr/>
        <p:txBody>
          <a:bodyPr/>
          <a:lstStyle/>
          <a:p>
            <a:fld id="{C5F4D7AD-AA97-47FA-8751-1F6B49723051}" type="slidenum">
              <a:rPr lang="en-US" smtClean="0"/>
              <a:t>6</a:t>
            </a:fld>
            <a:endParaRPr lang="en-US"/>
          </a:p>
        </p:txBody>
      </p:sp>
    </p:spTree>
    <p:extLst>
      <p:ext uri="{BB962C8B-B14F-4D97-AF65-F5344CB8AC3E}">
        <p14:creationId xmlns:p14="http://schemas.microsoft.com/office/powerpoint/2010/main" val="1855043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953037"/>
          </a:xfrm>
          <a:prstGeom prst="rect">
            <a:avLst/>
          </a:prstGeom>
        </p:spPr>
      </p:pic>
      <p:pic>
        <p:nvPicPr>
          <p:cNvPr id="5" name="Picture 4"/>
          <p:cNvPicPr>
            <a:picLocks noChangeAspect="1"/>
          </p:cNvPicPr>
          <p:nvPr/>
        </p:nvPicPr>
        <p:blipFill>
          <a:blip r:embed="rId3"/>
          <a:stretch>
            <a:fillRect/>
          </a:stretch>
        </p:blipFill>
        <p:spPr>
          <a:xfrm>
            <a:off x="0" y="953182"/>
            <a:ext cx="12192000" cy="5904818"/>
          </a:xfrm>
          <a:prstGeom prst="rect">
            <a:avLst/>
          </a:prstGeom>
        </p:spPr>
      </p:pic>
      <p:sp>
        <p:nvSpPr>
          <p:cNvPr id="6" name="Slide Number Placeholder 5"/>
          <p:cNvSpPr>
            <a:spLocks noGrp="1"/>
          </p:cNvSpPr>
          <p:nvPr>
            <p:ph type="sldNum" sz="quarter" idx="12"/>
          </p:nvPr>
        </p:nvSpPr>
        <p:spPr/>
        <p:txBody>
          <a:bodyPr/>
          <a:lstStyle/>
          <a:p>
            <a:fld id="{C5F4D7AD-AA97-47FA-8751-1F6B49723051}" type="slidenum">
              <a:rPr lang="en-US" smtClean="0"/>
              <a:t>7</a:t>
            </a:fld>
            <a:endParaRPr lang="en-US"/>
          </a:p>
        </p:txBody>
      </p:sp>
    </p:spTree>
    <p:extLst>
      <p:ext uri="{BB962C8B-B14F-4D97-AF65-F5344CB8AC3E}">
        <p14:creationId xmlns:p14="http://schemas.microsoft.com/office/powerpoint/2010/main" val="27377010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003042"/>
            <a:ext cx="12191999" cy="5854958"/>
          </a:xfrm>
          <a:prstGeom prst="rect">
            <a:avLst/>
          </a:prstGeom>
        </p:spPr>
      </p:pic>
      <p:pic>
        <p:nvPicPr>
          <p:cNvPr id="5" name="Picture 4"/>
          <p:cNvPicPr>
            <a:picLocks noChangeAspect="1"/>
          </p:cNvPicPr>
          <p:nvPr/>
        </p:nvPicPr>
        <p:blipFill>
          <a:blip r:embed="rId3"/>
          <a:stretch>
            <a:fillRect/>
          </a:stretch>
        </p:blipFill>
        <p:spPr>
          <a:xfrm>
            <a:off x="0" y="0"/>
            <a:ext cx="12192000" cy="953037"/>
          </a:xfrm>
          <a:prstGeom prst="rect">
            <a:avLst/>
          </a:prstGeom>
        </p:spPr>
      </p:pic>
      <p:sp>
        <p:nvSpPr>
          <p:cNvPr id="6" name="Slide Number Placeholder 5"/>
          <p:cNvSpPr>
            <a:spLocks noGrp="1"/>
          </p:cNvSpPr>
          <p:nvPr>
            <p:ph type="sldNum" sz="quarter" idx="12"/>
          </p:nvPr>
        </p:nvSpPr>
        <p:spPr/>
        <p:txBody>
          <a:bodyPr/>
          <a:lstStyle/>
          <a:p>
            <a:fld id="{C5F4D7AD-AA97-47FA-8751-1F6B49723051}" type="slidenum">
              <a:rPr lang="en-US" smtClean="0"/>
              <a:t>8</a:t>
            </a:fld>
            <a:endParaRPr lang="en-US"/>
          </a:p>
        </p:txBody>
      </p:sp>
    </p:spTree>
    <p:extLst>
      <p:ext uri="{BB962C8B-B14F-4D97-AF65-F5344CB8AC3E}">
        <p14:creationId xmlns:p14="http://schemas.microsoft.com/office/powerpoint/2010/main" val="6451609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953036"/>
            <a:ext cx="12192000" cy="5904963"/>
          </a:xfrm>
          <a:prstGeom prst="rect">
            <a:avLst/>
          </a:prstGeom>
        </p:spPr>
      </p:pic>
      <p:pic>
        <p:nvPicPr>
          <p:cNvPr id="5" name="Picture 4"/>
          <p:cNvPicPr>
            <a:picLocks noChangeAspect="1"/>
          </p:cNvPicPr>
          <p:nvPr/>
        </p:nvPicPr>
        <p:blipFill>
          <a:blip r:embed="rId3"/>
          <a:stretch>
            <a:fillRect/>
          </a:stretch>
        </p:blipFill>
        <p:spPr>
          <a:xfrm>
            <a:off x="0" y="0"/>
            <a:ext cx="12192000" cy="953037"/>
          </a:xfrm>
          <a:prstGeom prst="rect">
            <a:avLst/>
          </a:prstGeom>
        </p:spPr>
      </p:pic>
      <p:sp>
        <p:nvSpPr>
          <p:cNvPr id="6" name="Slide Number Placeholder 5"/>
          <p:cNvSpPr>
            <a:spLocks noGrp="1"/>
          </p:cNvSpPr>
          <p:nvPr>
            <p:ph type="sldNum" sz="quarter" idx="12"/>
          </p:nvPr>
        </p:nvSpPr>
        <p:spPr/>
        <p:txBody>
          <a:bodyPr/>
          <a:lstStyle/>
          <a:p>
            <a:fld id="{C5F4D7AD-AA97-47FA-8751-1F6B49723051}" type="slidenum">
              <a:rPr lang="en-US" smtClean="0"/>
              <a:t>9</a:t>
            </a:fld>
            <a:endParaRPr lang="en-US"/>
          </a:p>
        </p:txBody>
      </p:sp>
    </p:spTree>
    <p:extLst>
      <p:ext uri="{BB962C8B-B14F-4D97-AF65-F5344CB8AC3E}">
        <p14:creationId xmlns:p14="http://schemas.microsoft.com/office/powerpoint/2010/main" val="29058101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953037"/>
          </a:xfrm>
          <a:prstGeom prst="rect">
            <a:avLst/>
          </a:prstGeom>
        </p:spPr>
      </p:pic>
      <p:pic>
        <p:nvPicPr>
          <p:cNvPr id="5" name="Picture 4"/>
          <p:cNvPicPr>
            <a:picLocks noChangeAspect="1"/>
          </p:cNvPicPr>
          <p:nvPr/>
        </p:nvPicPr>
        <p:blipFill>
          <a:blip r:embed="rId3"/>
          <a:stretch>
            <a:fillRect/>
          </a:stretch>
        </p:blipFill>
        <p:spPr>
          <a:xfrm>
            <a:off x="0" y="1414060"/>
            <a:ext cx="12192000" cy="685800"/>
          </a:xfrm>
          <a:prstGeom prst="rect">
            <a:avLst/>
          </a:prstGeom>
        </p:spPr>
      </p:pic>
      <p:pic>
        <p:nvPicPr>
          <p:cNvPr id="6" name="Picture 5"/>
          <p:cNvPicPr>
            <a:picLocks noChangeAspect="1"/>
          </p:cNvPicPr>
          <p:nvPr/>
        </p:nvPicPr>
        <p:blipFill>
          <a:blip r:embed="rId4"/>
          <a:stretch>
            <a:fillRect/>
          </a:stretch>
        </p:blipFill>
        <p:spPr>
          <a:xfrm>
            <a:off x="0" y="2587546"/>
            <a:ext cx="12192000" cy="857250"/>
          </a:xfrm>
          <a:prstGeom prst="rect">
            <a:avLst/>
          </a:prstGeom>
        </p:spPr>
      </p:pic>
      <p:pic>
        <p:nvPicPr>
          <p:cNvPr id="7" name="Picture 6"/>
          <p:cNvPicPr>
            <a:picLocks noChangeAspect="1"/>
          </p:cNvPicPr>
          <p:nvPr/>
        </p:nvPicPr>
        <p:blipFill>
          <a:blip r:embed="rId5"/>
          <a:stretch>
            <a:fillRect/>
          </a:stretch>
        </p:blipFill>
        <p:spPr>
          <a:xfrm>
            <a:off x="0" y="3743374"/>
            <a:ext cx="12192000" cy="857250"/>
          </a:xfrm>
          <a:prstGeom prst="rect">
            <a:avLst/>
          </a:prstGeom>
        </p:spPr>
      </p:pic>
      <p:pic>
        <p:nvPicPr>
          <p:cNvPr id="8" name="Picture 7"/>
          <p:cNvPicPr>
            <a:picLocks noChangeAspect="1"/>
          </p:cNvPicPr>
          <p:nvPr/>
        </p:nvPicPr>
        <p:blipFill>
          <a:blip r:embed="rId6"/>
          <a:stretch>
            <a:fillRect/>
          </a:stretch>
        </p:blipFill>
        <p:spPr>
          <a:xfrm>
            <a:off x="0" y="4772025"/>
            <a:ext cx="12191999" cy="2085975"/>
          </a:xfrm>
          <a:prstGeom prst="rect">
            <a:avLst/>
          </a:prstGeom>
        </p:spPr>
      </p:pic>
      <p:sp>
        <p:nvSpPr>
          <p:cNvPr id="9" name="Oval 8"/>
          <p:cNvSpPr/>
          <p:nvPr/>
        </p:nvSpPr>
        <p:spPr>
          <a:xfrm rot="1946691">
            <a:off x="7733717" y="1128398"/>
            <a:ext cx="2846231" cy="5048271"/>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smtClean="0">
                <a:ln w="12700">
                  <a:solidFill>
                    <a:schemeClr val="accent5"/>
                  </a:solidFill>
                  <a:prstDash val="solid"/>
                </a:ln>
                <a:pattFill prst="ltDnDiag">
                  <a:fgClr>
                    <a:schemeClr val="accent5">
                      <a:lumMod val="60000"/>
                      <a:lumOff val="40000"/>
                    </a:schemeClr>
                  </a:fgClr>
                  <a:bgClr>
                    <a:schemeClr val="bg1"/>
                  </a:bgClr>
                </a:pattFill>
              </a:rPr>
              <a:t>Specific to the African region</a:t>
            </a:r>
          </a:p>
          <a:p>
            <a:pPr algn="ctr"/>
            <a:endParaRPr lang="en-US" sz="2400" b="1" dirty="0">
              <a:ln w="12700">
                <a:solidFill>
                  <a:schemeClr val="accent5"/>
                </a:solidFill>
                <a:prstDash val="solid"/>
              </a:ln>
              <a:pattFill prst="ltDnDiag">
                <a:fgClr>
                  <a:schemeClr val="accent5">
                    <a:lumMod val="60000"/>
                    <a:lumOff val="40000"/>
                  </a:schemeClr>
                </a:fgClr>
                <a:bgClr>
                  <a:schemeClr val="bg1"/>
                </a:bgClr>
              </a:pattFill>
            </a:endParaRPr>
          </a:p>
          <a:p>
            <a:pPr algn="ctr"/>
            <a:r>
              <a:rPr lang="en-US" sz="2400" b="1" dirty="0" smtClean="0">
                <a:ln w="12700">
                  <a:solidFill>
                    <a:schemeClr val="accent5"/>
                  </a:solidFill>
                  <a:prstDash val="solid"/>
                </a:ln>
                <a:pattFill prst="ltDnDiag">
                  <a:fgClr>
                    <a:schemeClr val="accent5">
                      <a:lumMod val="60000"/>
                      <a:lumOff val="40000"/>
                    </a:schemeClr>
                  </a:fgClr>
                  <a:bgClr>
                    <a:schemeClr val="bg1"/>
                  </a:bgClr>
                </a:pattFill>
              </a:rPr>
              <a:t>Requires localized indicators for monitoring </a:t>
            </a:r>
            <a:endParaRPr lang="en-US" sz="2400" b="1" dirty="0">
              <a:ln w="12700">
                <a:solidFill>
                  <a:schemeClr val="accent5"/>
                </a:solidFill>
                <a:prstDash val="solid"/>
              </a:ln>
              <a:pattFill prst="ltDnDiag">
                <a:fgClr>
                  <a:schemeClr val="accent5">
                    <a:lumMod val="60000"/>
                    <a:lumOff val="40000"/>
                  </a:schemeClr>
                </a:fgClr>
                <a:bgClr>
                  <a:schemeClr val="bg1"/>
                </a:bgClr>
              </a:pattFill>
            </a:endParaRPr>
          </a:p>
        </p:txBody>
      </p:sp>
      <p:sp>
        <p:nvSpPr>
          <p:cNvPr id="10" name="Slide Number Placeholder 9"/>
          <p:cNvSpPr>
            <a:spLocks noGrp="1"/>
          </p:cNvSpPr>
          <p:nvPr>
            <p:ph type="sldNum" sz="quarter" idx="12"/>
          </p:nvPr>
        </p:nvSpPr>
        <p:spPr/>
        <p:txBody>
          <a:bodyPr/>
          <a:lstStyle/>
          <a:p>
            <a:fld id="{C5F4D7AD-AA97-47FA-8751-1F6B49723051}" type="slidenum">
              <a:rPr lang="en-US" smtClean="0"/>
              <a:t>10</a:t>
            </a:fld>
            <a:endParaRPr lang="en-US"/>
          </a:p>
        </p:txBody>
      </p:sp>
    </p:spTree>
    <p:extLst>
      <p:ext uri="{BB962C8B-B14F-4D97-AF65-F5344CB8AC3E}">
        <p14:creationId xmlns:p14="http://schemas.microsoft.com/office/powerpoint/2010/main" val="30276190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2" y="283464"/>
            <a:ext cx="9552496" cy="621792"/>
          </a:xfrm>
        </p:spPr>
        <p:txBody>
          <a:bodyPr>
            <a:normAutofit fontScale="90000"/>
          </a:bodyPr>
          <a:lstStyle/>
          <a:p>
            <a:r>
              <a:rPr lang="en-US" sz="3600" b="1" dirty="0" smtClean="0"/>
              <a:t>Linking the data needs </a:t>
            </a:r>
            <a:endParaRPr lang="en-US" sz="36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83166678"/>
              </p:ext>
            </p:extLst>
          </p:nvPr>
        </p:nvGraphicFramePr>
        <p:xfrm>
          <a:off x="5271578" y="1216152"/>
          <a:ext cx="6231445" cy="5151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 Placeholder 2"/>
          <p:cNvSpPr>
            <a:spLocks noGrp="1"/>
          </p:cNvSpPr>
          <p:nvPr>
            <p:ph type="body" sz="half" idx="2"/>
          </p:nvPr>
        </p:nvSpPr>
        <p:spPr>
          <a:xfrm>
            <a:off x="1017968" y="1080516"/>
            <a:ext cx="4486720" cy="5640324"/>
          </a:xfrm>
        </p:spPr>
        <p:txBody>
          <a:bodyPr>
            <a:normAutofit/>
          </a:bodyPr>
          <a:lstStyle/>
          <a:p>
            <a:pPr marL="342900" indent="-342900" algn="l">
              <a:buFont typeface="Arial" panose="020B0604020202020204" pitchFamily="34" charset="0"/>
              <a:buChar char="•"/>
            </a:pPr>
            <a:r>
              <a:rPr lang="en-US" sz="2400" dirty="0"/>
              <a:t>Given Ghana’s decision to incorporate the SDGs into the </a:t>
            </a:r>
            <a:r>
              <a:rPr lang="en-US" sz="2400" dirty="0" smtClean="0"/>
              <a:t>National Development Plan </a:t>
            </a:r>
            <a:r>
              <a:rPr lang="en-US" sz="2400" dirty="0"/>
              <a:t>and the fact that many of the </a:t>
            </a:r>
            <a:r>
              <a:rPr lang="en-US" sz="2800" dirty="0"/>
              <a:t>targets</a:t>
            </a:r>
            <a:r>
              <a:rPr lang="en-US" sz="2400" dirty="0"/>
              <a:t> of Agenda 2063 are already captured by the </a:t>
            </a:r>
            <a:r>
              <a:rPr lang="en-US" sz="2400" dirty="0" smtClean="0"/>
              <a:t>SDGs</a:t>
            </a:r>
          </a:p>
          <a:p>
            <a:pPr marL="342900" indent="-342900" algn="l">
              <a:buFont typeface="Arial" panose="020B0604020202020204" pitchFamily="34" charset="0"/>
              <a:buChar char="•"/>
            </a:pPr>
            <a:r>
              <a:rPr lang="en-US" sz="2400" dirty="0" smtClean="0"/>
              <a:t>The indicators had to be aligned to ensure data is systematically produced for all</a:t>
            </a:r>
            <a:endParaRPr lang="en-US" sz="2400" dirty="0"/>
          </a:p>
          <a:p>
            <a:pPr marL="342900" indent="-342900" algn="l">
              <a:buFont typeface="Arial" panose="020B0604020202020204" pitchFamily="34" charset="0"/>
              <a:buChar char="•"/>
            </a:pPr>
            <a:r>
              <a:rPr lang="en-US" sz="2400" dirty="0"/>
              <a:t>GSS initiated a process </a:t>
            </a:r>
            <a:r>
              <a:rPr lang="en-US" sz="2400" dirty="0" smtClean="0"/>
              <a:t>in </a:t>
            </a:r>
            <a:r>
              <a:rPr lang="en-US" sz="2400" dirty="0"/>
              <a:t>April </a:t>
            </a:r>
            <a:r>
              <a:rPr lang="en-US" sz="2400" dirty="0" smtClean="0"/>
              <a:t>2016 </a:t>
            </a:r>
            <a:r>
              <a:rPr lang="en-US" sz="2400" dirty="0"/>
              <a:t>to review the global set of indicators</a:t>
            </a:r>
          </a:p>
          <a:p>
            <a:pPr algn="l"/>
            <a:endParaRPr lang="en-US" sz="2400" dirty="0"/>
          </a:p>
        </p:txBody>
      </p:sp>
      <p:sp>
        <p:nvSpPr>
          <p:cNvPr id="5" name="Slide Number Placeholder 4"/>
          <p:cNvSpPr>
            <a:spLocks noGrp="1"/>
          </p:cNvSpPr>
          <p:nvPr>
            <p:ph type="sldNum" sz="quarter" idx="12"/>
          </p:nvPr>
        </p:nvSpPr>
        <p:spPr/>
        <p:txBody>
          <a:bodyPr/>
          <a:lstStyle/>
          <a:p>
            <a:fld id="{C5F4D7AD-AA97-47FA-8751-1F6B49723051}" type="slidenum">
              <a:rPr lang="en-US" smtClean="0"/>
              <a:t>11</a:t>
            </a:fld>
            <a:endParaRPr lang="en-US"/>
          </a:p>
        </p:txBody>
      </p:sp>
    </p:spTree>
    <p:extLst>
      <p:ext uri="{BB962C8B-B14F-4D97-AF65-F5344CB8AC3E}">
        <p14:creationId xmlns:p14="http://schemas.microsoft.com/office/powerpoint/2010/main" val="4286618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103" y="354109"/>
            <a:ext cx="9451554" cy="673966"/>
          </a:xfrm>
        </p:spPr>
        <p:style>
          <a:lnRef idx="2">
            <a:schemeClr val="dk1"/>
          </a:lnRef>
          <a:fillRef idx="1">
            <a:schemeClr val="lt1"/>
          </a:fillRef>
          <a:effectRef idx="0">
            <a:schemeClr val="dk1"/>
          </a:effectRef>
          <a:fontRef idx="minor">
            <a:schemeClr val="dk1"/>
          </a:fontRef>
        </p:style>
        <p:txBody>
          <a:bodyPr>
            <a:normAutofit fontScale="90000"/>
          </a:bodyPr>
          <a:lstStyle/>
          <a:p>
            <a:r>
              <a:rPr lang="en-US" dirty="0" smtClean="0">
                <a:solidFill>
                  <a:schemeClr val="tx1"/>
                </a:solidFill>
              </a:rPr>
              <a:t>National Monitoring Capacity Assessment</a:t>
            </a:r>
            <a:endParaRPr lang="en-US" dirty="0">
              <a:solidFill>
                <a:schemeClr val="tx1"/>
              </a:solidFill>
            </a:endParaRPr>
          </a:p>
        </p:txBody>
      </p:sp>
      <p:pic>
        <p:nvPicPr>
          <p:cNvPr id="4" name="Content Placeholder 3"/>
          <p:cNvPicPr>
            <a:picLocks noGrp="1" noChangeAspect="1"/>
          </p:cNvPicPr>
          <p:nvPr>
            <p:ph idx="1"/>
          </p:nvPr>
        </p:nvPicPr>
        <p:blipFill>
          <a:blip r:embed="rId3"/>
          <a:stretch>
            <a:fillRect/>
          </a:stretch>
        </p:blipFill>
        <p:spPr>
          <a:xfrm>
            <a:off x="-12922" y="2590799"/>
            <a:ext cx="11961082" cy="2062255"/>
          </a:xfrm>
          <a:prstGeom prst="rect">
            <a:avLst/>
          </a:prstGeom>
        </p:spPr>
      </p:pic>
      <p:sp>
        <p:nvSpPr>
          <p:cNvPr id="3" name="Slide Number Placeholder 2"/>
          <p:cNvSpPr>
            <a:spLocks noGrp="1"/>
          </p:cNvSpPr>
          <p:nvPr>
            <p:ph type="sldNum" sz="quarter" idx="12"/>
          </p:nvPr>
        </p:nvSpPr>
        <p:spPr/>
        <p:txBody>
          <a:bodyPr/>
          <a:lstStyle/>
          <a:p>
            <a:fld id="{D41FC51A-5925-45E2-9EAB-1479900FA256}" type="slidenum">
              <a:rPr lang="en-US" smtClean="0"/>
              <a:t>12</a:t>
            </a:fld>
            <a:endParaRPr lang="en-US"/>
          </a:p>
        </p:txBody>
      </p:sp>
    </p:spTree>
    <p:extLst>
      <p:ext uri="{BB962C8B-B14F-4D97-AF65-F5344CB8AC3E}">
        <p14:creationId xmlns:p14="http://schemas.microsoft.com/office/powerpoint/2010/main" val="26148693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177801"/>
            <a:ext cx="10018713" cy="925286"/>
          </a:xfrm>
        </p:spPr>
        <p:txBody>
          <a:bodyPr/>
          <a:lstStyle/>
          <a:p>
            <a:pPr algn="l"/>
            <a:r>
              <a:rPr lang="en-US" dirty="0" smtClean="0"/>
              <a:t>Indicator Classification</a:t>
            </a:r>
            <a:endParaRPr lang="en-US" dirty="0"/>
          </a:p>
        </p:txBody>
      </p:sp>
      <p:sp>
        <p:nvSpPr>
          <p:cNvPr id="3" name="Content Placeholder 2"/>
          <p:cNvSpPr>
            <a:spLocks noGrp="1"/>
          </p:cNvSpPr>
          <p:nvPr>
            <p:ph idx="1"/>
          </p:nvPr>
        </p:nvSpPr>
        <p:spPr>
          <a:xfrm>
            <a:off x="965916" y="1103086"/>
            <a:ext cx="10908406" cy="5593927"/>
          </a:xfrm>
        </p:spPr>
        <p:txBody>
          <a:bodyPr>
            <a:normAutofit/>
          </a:bodyPr>
          <a:lstStyle/>
          <a:p>
            <a:r>
              <a:rPr lang="en-US" sz="2800" dirty="0"/>
              <a:t>Based on their level of methodological development and overall data availability, the indicators contained in the </a:t>
            </a:r>
            <a:r>
              <a:rPr lang="en-US" sz="2800" dirty="0" smtClean="0"/>
              <a:t>set of 232 global indicators are classified as:</a:t>
            </a:r>
            <a:endParaRPr lang="en-US" sz="2800" dirty="0"/>
          </a:p>
          <a:p>
            <a:r>
              <a:rPr lang="en-US" sz="2800" dirty="0" smtClean="0"/>
              <a:t>(a) Tier I: Indicator conceptually clear, established methodology and standards available, data regularly produced by countries</a:t>
            </a:r>
          </a:p>
          <a:p>
            <a:r>
              <a:rPr lang="en-US" sz="2800" dirty="0" smtClean="0"/>
              <a:t>(b) Tier II</a:t>
            </a:r>
            <a:r>
              <a:rPr lang="en-US" sz="2800" dirty="0"/>
              <a:t>: Indicator conceptually clear, established methodology and standards available, </a:t>
            </a:r>
            <a:r>
              <a:rPr lang="en-US" sz="2800" dirty="0" smtClean="0"/>
              <a:t>but data not regularly </a:t>
            </a:r>
            <a:r>
              <a:rPr lang="en-US" sz="2800" dirty="0"/>
              <a:t>produced by countries</a:t>
            </a:r>
          </a:p>
          <a:p>
            <a:r>
              <a:rPr lang="en-US" sz="2800" dirty="0" smtClean="0"/>
              <a:t>(c) Tier III: Indicator for which an internationally agreed methodology has not yet been developed</a:t>
            </a:r>
          </a:p>
          <a:p>
            <a:r>
              <a:rPr lang="en-US"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Work still on-going for Tier III indicators</a:t>
            </a:r>
            <a:endParaRPr lang="en-US" sz="28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4" name="Slide Number Placeholder 3"/>
          <p:cNvSpPr>
            <a:spLocks noGrp="1"/>
          </p:cNvSpPr>
          <p:nvPr>
            <p:ph type="sldNum" sz="quarter" idx="12"/>
          </p:nvPr>
        </p:nvSpPr>
        <p:spPr/>
        <p:txBody>
          <a:bodyPr/>
          <a:lstStyle/>
          <a:p>
            <a:fld id="{C5F4D7AD-AA97-47FA-8751-1F6B49723051}" type="slidenum">
              <a:rPr lang="en-US" smtClean="0"/>
              <a:t>13</a:t>
            </a:fld>
            <a:endParaRPr lang="en-US"/>
          </a:p>
        </p:txBody>
      </p:sp>
    </p:spTree>
    <p:extLst>
      <p:ext uri="{BB962C8B-B14F-4D97-AF65-F5344CB8AC3E}">
        <p14:creationId xmlns:p14="http://schemas.microsoft.com/office/powerpoint/2010/main" val="37654906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37344" y="0"/>
            <a:ext cx="10058400" cy="663423"/>
          </a:xfrm>
          <a:solidFill>
            <a:srgbClr val="92D050"/>
          </a:solidFill>
        </p:spPr>
        <p:txBody>
          <a:bodyPr>
            <a:normAutofit fontScale="90000"/>
          </a:bodyPr>
          <a:lstStyle/>
          <a:p>
            <a:r>
              <a:rPr lang="en-US" dirty="0" smtClean="0"/>
              <a:t>Results of assessment</a:t>
            </a:r>
            <a:endParaRPr lang="en-US" dirty="0"/>
          </a:p>
        </p:txBody>
      </p:sp>
      <p:pic>
        <p:nvPicPr>
          <p:cNvPr id="6" name="Content Placeholder 5"/>
          <p:cNvPicPr>
            <a:picLocks noGrp="1" noChangeAspect="1"/>
          </p:cNvPicPr>
          <p:nvPr>
            <p:ph sz="half" idx="2"/>
          </p:nvPr>
        </p:nvPicPr>
        <p:blipFill>
          <a:blip r:embed="rId2"/>
          <a:stretch>
            <a:fillRect/>
          </a:stretch>
        </p:blipFill>
        <p:spPr>
          <a:xfrm>
            <a:off x="4923633" y="663423"/>
            <a:ext cx="6028223" cy="5837742"/>
          </a:xfrm>
          <a:prstGeom prst="rect">
            <a:avLst/>
          </a:prstGeom>
        </p:spPr>
      </p:pic>
      <p:sp>
        <p:nvSpPr>
          <p:cNvPr id="2" name="Slide Number Placeholder 1"/>
          <p:cNvSpPr>
            <a:spLocks noGrp="1"/>
          </p:cNvSpPr>
          <p:nvPr>
            <p:ph type="sldNum" sz="quarter" idx="12"/>
          </p:nvPr>
        </p:nvSpPr>
        <p:spPr/>
        <p:txBody>
          <a:bodyPr/>
          <a:lstStyle/>
          <a:p>
            <a:fld id="{D41FC51A-5925-45E2-9EAB-1479900FA256}" type="slidenum">
              <a:rPr lang="en-US" smtClean="0"/>
              <a:t>14</a:t>
            </a:fld>
            <a:endParaRPr lang="en-US"/>
          </a:p>
        </p:txBody>
      </p:sp>
      <p:pic>
        <p:nvPicPr>
          <p:cNvPr id="9" name="Content Placeholder 8"/>
          <p:cNvPicPr>
            <a:picLocks noGrp="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804672" y="663423"/>
            <a:ext cx="3886200" cy="3374136"/>
          </a:xfrm>
          <a:prstGeom prst="rect">
            <a:avLst/>
          </a:prstGeom>
          <a:noFill/>
          <a:ln>
            <a:noFill/>
          </a:ln>
        </p:spPr>
      </p:pic>
      <p:pic>
        <p:nvPicPr>
          <p:cNvPr id="7" name="Picture 6"/>
          <p:cNvPicPr>
            <a:picLocks noChangeAspect="1"/>
          </p:cNvPicPr>
          <p:nvPr/>
        </p:nvPicPr>
        <p:blipFill>
          <a:blip r:embed="rId4"/>
          <a:stretch>
            <a:fillRect/>
          </a:stretch>
        </p:blipFill>
        <p:spPr>
          <a:xfrm>
            <a:off x="909962" y="4133088"/>
            <a:ext cx="3675619" cy="2697480"/>
          </a:xfrm>
          <a:prstGeom prst="rect">
            <a:avLst/>
          </a:prstGeom>
        </p:spPr>
      </p:pic>
    </p:spTree>
    <p:extLst>
      <p:ext uri="{BB962C8B-B14F-4D97-AF65-F5344CB8AC3E}">
        <p14:creationId xmlns:p14="http://schemas.microsoft.com/office/powerpoint/2010/main" val="31170247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4"/>
            <a:ext cx="10058400" cy="1067184"/>
          </a:xfrm>
          <a:solidFill>
            <a:srgbClr val="92D050"/>
          </a:solidFill>
        </p:spPr>
        <p:txBody>
          <a:bodyPr/>
          <a:lstStyle/>
          <a:p>
            <a:r>
              <a:rPr lang="en-US" dirty="0" smtClean="0"/>
              <a:t>Key challenges</a:t>
            </a:r>
            <a:endParaRPr lang="en-US" i="1" dirty="0"/>
          </a:p>
        </p:txBody>
      </p:sp>
      <p:sp>
        <p:nvSpPr>
          <p:cNvPr id="3" name="Content Placeholder 2"/>
          <p:cNvSpPr>
            <a:spLocks noGrp="1"/>
          </p:cNvSpPr>
          <p:nvPr>
            <p:ph idx="1"/>
          </p:nvPr>
        </p:nvSpPr>
        <p:spPr>
          <a:xfrm>
            <a:off x="1097280" y="1845734"/>
            <a:ext cx="10058400" cy="4555066"/>
          </a:xfrm>
        </p:spPr>
        <p:txBody>
          <a:bodyPr>
            <a:normAutofit fontScale="70000" lnSpcReduction="20000"/>
          </a:bodyPr>
          <a:lstStyle/>
          <a:p>
            <a:pPr>
              <a:buFont typeface="Wingdings" panose="05000000000000000000" pitchFamily="2" charset="2"/>
              <a:buChar char="§"/>
            </a:pPr>
            <a:r>
              <a:rPr lang="en-US" sz="3600" dirty="0" smtClean="0"/>
              <a:t>Data Disaggregation </a:t>
            </a:r>
          </a:p>
          <a:p>
            <a:pPr lvl="1">
              <a:buFont typeface="Wingdings" panose="05000000000000000000" pitchFamily="2" charset="2"/>
              <a:buChar char="§"/>
            </a:pPr>
            <a:r>
              <a:rPr lang="en-US" sz="2900" dirty="0" smtClean="0"/>
              <a:t>Gender </a:t>
            </a:r>
          </a:p>
          <a:p>
            <a:pPr lvl="1">
              <a:buFont typeface="Wingdings" panose="05000000000000000000" pitchFamily="2" charset="2"/>
              <a:buChar char="§"/>
            </a:pPr>
            <a:r>
              <a:rPr lang="en-US" sz="2900" dirty="0" smtClean="0"/>
              <a:t>Location </a:t>
            </a:r>
          </a:p>
          <a:p>
            <a:pPr lvl="1">
              <a:buFont typeface="Wingdings" panose="05000000000000000000" pitchFamily="2" charset="2"/>
              <a:buChar char="§"/>
            </a:pPr>
            <a:r>
              <a:rPr lang="en-US" sz="2900" dirty="0" smtClean="0"/>
              <a:t>Socio-economic grouping </a:t>
            </a:r>
          </a:p>
          <a:p>
            <a:pPr lvl="1">
              <a:buFont typeface="Wingdings" panose="05000000000000000000" pitchFamily="2" charset="2"/>
              <a:buChar char="§"/>
            </a:pPr>
            <a:r>
              <a:rPr lang="en-US" sz="2900" dirty="0" smtClean="0"/>
              <a:t>Disability </a:t>
            </a:r>
            <a:r>
              <a:rPr lang="en-US" sz="2900" dirty="0" smtClean="0"/>
              <a:t>status,  </a:t>
            </a:r>
            <a:r>
              <a:rPr lang="en-US" sz="2900" dirty="0"/>
              <a:t>e</a:t>
            </a:r>
            <a:r>
              <a:rPr lang="en-US" sz="2900" dirty="0" smtClean="0"/>
              <a:t>tc.</a:t>
            </a:r>
            <a:endParaRPr lang="en-US" sz="2900" dirty="0" smtClean="0"/>
          </a:p>
          <a:p>
            <a:pPr>
              <a:buFont typeface="Wingdings" panose="05000000000000000000" pitchFamily="2" charset="2"/>
              <a:buChar char="§"/>
            </a:pPr>
            <a:r>
              <a:rPr lang="en-US" sz="3600" dirty="0" smtClean="0"/>
              <a:t>Timeliness of Data </a:t>
            </a:r>
          </a:p>
          <a:p>
            <a:pPr>
              <a:buFont typeface="Wingdings" panose="05000000000000000000" pitchFamily="2" charset="2"/>
              <a:buChar char="§"/>
            </a:pPr>
            <a:r>
              <a:rPr lang="en-US" sz="3600" dirty="0" smtClean="0"/>
              <a:t>Data on new thematic areas </a:t>
            </a:r>
          </a:p>
          <a:p>
            <a:pPr>
              <a:buFont typeface="Wingdings" panose="05000000000000000000" pitchFamily="2" charset="2"/>
              <a:buChar char="§"/>
            </a:pPr>
            <a:r>
              <a:rPr lang="en-US" sz="3600" dirty="0" smtClean="0"/>
              <a:t>Multi-stakeholder data production </a:t>
            </a:r>
          </a:p>
          <a:p>
            <a:pPr>
              <a:buFont typeface="Wingdings" panose="05000000000000000000" pitchFamily="2" charset="2"/>
              <a:buChar char="§"/>
            </a:pPr>
            <a:r>
              <a:rPr lang="en-US" sz="3600" dirty="0" smtClean="0"/>
              <a:t>Limited use of data for decision-making</a:t>
            </a:r>
          </a:p>
          <a:p>
            <a:pPr>
              <a:buFont typeface="Wingdings" panose="05000000000000000000" pitchFamily="2" charset="2"/>
              <a:buChar char="§"/>
            </a:pPr>
            <a:r>
              <a:rPr lang="en-US" sz="3600" dirty="0" smtClean="0"/>
              <a:t>Alignment of demand and supply of data</a:t>
            </a:r>
            <a:endParaRPr lang="en-US" sz="3600" dirty="0"/>
          </a:p>
        </p:txBody>
      </p:sp>
      <p:sp>
        <p:nvSpPr>
          <p:cNvPr id="4" name="Slide Number Placeholder 3"/>
          <p:cNvSpPr>
            <a:spLocks noGrp="1"/>
          </p:cNvSpPr>
          <p:nvPr>
            <p:ph type="sldNum" sz="quarter" idx="12"/>
          </p:nvPr>
        </p:nvSpPr>
        <p:spPr/>
        <p:txBody>
          <a:bodyPr/>
          <a:lstStyle/>
          <a:p>
            <a:fld id="{D41FC51A-5925-45E2-9EAB-1479900FA256}" type="slidenum">
              <a:rPr lang="en-US" smtClean="0"/>
              <a:t>15</a:t>
            </a:fld>
            <a:endParaRPr lang="en-US"/>
          </a:p>
        </p:txBody>
      </p:sp>
    </p:spTree>
    <p:extLst>
      <p:ext uri="{BB962C8B-B14F-4D97-AF65-F5344CB8AC3E}">
        <p14:creationId xmlns:p14="http://schemas.microsoft.com/office/powerpoint/2010/main" val="43380812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106253"/>
            <a:ext cx="10018713" cy="846785"/>
          </a:xfrm>
        </p:spPr>
        <p:txBody>
          <a:bodyPr/>
          <a:lstStyle/>
          <a:p>
            <a:pPr algn="l"/>
            <a:r>
              <a:rPr lang="en-US" dirty="0" smtClean="0"/>
              <a:t>Challenges with data in Ghana</a:t>
            </a:r>
            <a:endParaRPr lang="en-US" dirty="0"/>
          </a:p>
        </p:txBody>
      </p:sp>
      <p:sp>
        <p:nvSpPr>
          <p:cNvPr id="3" name="Content Placeholder 2"/>
          <p:cNvSpPr>
            <a:spLocks noGrp="1"/>
          </p:cNvSpPr>
          <p:nvPr>
            <p:ph idx="1"/>
          </p:nvPr>
        </p:nvSpPr>
        <p:spPr>
          <a:xfrm>
            <a:off x="682580" y="1287887"/>
            <a:ext cx="11230378" cy="5370489"/>
          </a:xfrm>
        </p:spPr>
        <p:txBody>
          <a:bodyPr>
            <a:noAutofit/>
          </a:bodyPr>
          <a:lstStyle/>
          <a:p>
            <a:pPr marL="457200" lvl="1" indent="0">
              <a:buNone/>
            </a:pPr>
            <a:r>
              <a:rPr lang="en-US" sz="2800" dirty="0" smtClean="0"/>
              <a:t> </a:t>
            </a:r>
          </a:p>
          <a:p>
            <a:pPr lvl="1"/>
            <a:endParaRPr lang="en-US" sz="2800" dirty="0" smtClean="0"/>
          </a:p>
          <a:p>
            <a:pPr lvl="1"/>
            <a:r>
              <a:rPr lang="en-US" sz="2800" dirty="0" smtClean="0"/>
              <a:t>Low content and area coverage in sample surveys, largely due to cost</a:t>
            </a:r>
          </a:p>
          <a:p>
            <a:pPr lvl="1"/>
            <a:r>
              <a:rPr lang="en-US" sz="2800" dirty="0"/>
              <a:t>National survey/census programme not often adhered to due to funding challenges</a:t>
            </a:r>
          </a:p>
          <a:p>
            <a:pPr lvl="1"/>
            <a:r>
              <a:rPr lang="en-US" sz="2800" dirty="0" smtClean="0"/>
              <a:t>Challenges with administrative data – coverage, gaps, problems with concepts and definitions, frequency of compilation, etc.</a:t>
            </a:r>
          </a:p>
          <a:p>
            <a:pPr lvl="1"/>
            <a:r>
              <a:rPr lang="en-US" sz="2800" dirty="0" smtClean="0"/>
              <a:t>Absence of robust M&amp;E systems as part of all social intervention programmes</a:t>
            </a:r>
          </a:p>
          <a:p>
            <a:pPr lvl="1"/>
            <a:r>
              <a:rPr lang="en-US" sz="2800" dirty="0" smtClean="0"/>
              <a:t>Low statistical capacity in MDA statistics units</a:t>
            </a:r>
          </a:p>
          <a:p>
            <a:pPr lvl="1"/>
            <a:r>
              <a:rPr lang="en-US" sz="2800" dirty="0" smtClean="0"/>
              <a:t>Non existence of statistics department in MMDAs with mandate to undertake statistical activities</a:t>
            </a:r>
          </a:p>
          <a:p>
            <a:endParaRPr lang="en-US" sz="3200" dirty="0" smtClean="0"/>
          </a:p>
          <a:p>
            <a:endParaRPr lang="en-US" sz="3200" dirty="0"/>
          </a:p>
        </p:txBody>
      </p:sp>
      <p:sp>
        <p:nvSpPr>
          <p:cNvPr id="4" name="Slide Number Placeholder 3"/>
          <p:cNvSpPr>
            <a:spLocks noGrp="1"/>
          </p:cNvSpPr>
          <p:nvPr>
            <p:ph type="sldNum" sz="quarter" idx="12"/>
          </p:nvPr>
        </p:nvSpPr>
        <p:spPr/>
        <p:txBody>
          <a:bodyPr/>
          <a:lstStyle/>
          <a:p>
            <a:fld id="{C5F4D7AD-AA97-47FA-8751-1F6B49723051}" type="slidenum">
              <a:rPr lang="en-US" smtClean="0"/>
              <a:t>16</a:t>
            </a:fld>
            <a:endParaRPr lang="en-US"/>
          </a:p>
        </p:txBody>
      </p:sp>
    </p:spTree>
    <p:extLst>
      <p:ext uri="{BB962C8B-B14F-4D97-AF65-F5344CB8AC3E}">
        <p14:creationId xmlns:p14="http://schemas.microsoft.com/office/powerpoint/2010/main" val="14157571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146916"/>
            <a:ext cx="10515600" cy="486929"/>
          </a:xfrm>
          <a:solidFill>
            <a:srgbClr val="92D050"/>
          </a:solidFill>
        </p:spPr>
        <p:txBody>
          <a:bodyPr>
            <a:noAutofit/>
          </a:bodyPr>
          <a:lstStyle/>
          <a:p>
            <a:pPr algn="ctr"/>
            <a:r>
              <a:rPr lang="en-US" sz="3200" b="1" dirty="0" smtClean="0"/>
              <a:t>Key Priority Areas for Action from Roadmap Forum</a:t>
            </a:r>
            <a:endParaRPr lang="en-US" sz="3200" b="1" dirty="0"/>
          </a:p>
        </p:txBody>
      </p:sp>
      <p:sp>
        <p:nvSpPr>
          <p:cNvPr id="7" name="Content Placeholder 2"/>
          <p:cNvSpPr>
            <a:spLocks noGrp="1"/>
          </p:cNvSpPr>
          <p:nvPr>
            <p:ph sz="half" idx="1"/>
          </p:nvPr>
        </p:nvSpPr>
        <p:spPr>
          <a:xfrm>
            <a:off x="200095" y="1676629"/>
            <a:ext cx="3308350" cy="4507057"/>
          </a:xfrm>
          <a:ln w="28575">
            <a:solidFill>
              <a:schemeClr val="tx1"/>
            </a:solidFill>
          </a:ln>
        </p:spPr>
        <p:txBody>
          <a:bodyPr>
            <a:normAutofit/>
          </a:bodyPr>
          <a:lstStyle/>
          <a:p>
            <a:pPr marL="0" indent="0">
              <a:buNone/>
            </a:pPr>
            <a:r>
              <a:rPr lang="en-US" sz="2600" dirty="0" smtClean="0"/>
              <a:t>                    </a:t>
            </a:r>
            <a:r>
              <a:rPr lang="en-US" sz="1600" dirty="0" smtClean="0"/>
              <a:t>Strengthening    </a:t>
            </a:r>
          </a:p>
          <a:p>
            <a:pPr marL="0" indent="0">
              <a:buNone/>
            </a:pPr>
            <a:r>
              <a:rPr lang="en-US" sz="1600" dirty="0"/>
              <a:t> </a:t>
            </a:r>
            <a:r>
              <a:rPr lang="en-US" sz="1600" dirty="0" smtClean="0"/>
              <a:t>                         Censuses </a:t>
            </a:r>
            <a:r>
              <a:rPr lang="en-US" sz="1600" dirty="0"/>
              <a:t>and </a:t>
            </a:r>
            <a:r>
              <a:rPr lang="en-US" sz="1600" dirty="0" smtClean="0"/>
              <a:t>Surveys</a:t>
            </a:r>
          </a:p>
          <a:p>
            <a:pPr marL="0" indent="0">
              <a:buNone/>
            </a:pPr>
            <a:r>
              <a:rPr lang="en-US" dirty="0" smtClean="0"/>
              <a:t>                 </a:t>
            </a:r>
          </a:p>
          <a:p>
            <a:pPr marL="0" indent="0">
              <a:buNone/>
            </a:pPr>
            <a:r>
              <a:rPr lang="en-US" sz="1700" dirty="0"/>
              <a:t> </a:t>
            </a:r>
            <a:r>
              <a:rPr lang="en-US" sz="1700" dirty="0" smtClean="0"/>
              <a:t>                           Building </a:t>
            </a:r>
            <a:r>
              <a:rPr lang="en-US" sz="1700" dirty="0"/>
              <a:t>effective </a:t>
            </a:r>
            <a:r>
              <a:rPr lang="en-US" sz="1700" dirty="0" smtClean="0"/>
              <a:t> </a:t>
            </a:r>
          </a:p>
          <a:p>
            <a:pPr marL="0" indent="0">
              <a:buNone/>
            </a:pPr>
            <a:r>
              <a:rPr lang="en-US" sz="1700" dirty="0"/>
              <a:t> </a:t>
            </a:r>
            <a:r>
              <a:rPr lang="en-US" sz="1700" dirty="0" smtClean="0"/>
              <a:t>                           administrative </a:t>
            </a:r>
            <a:r>
              <a:rPr lang="en-US" sz="1700" dirty="0"/>
              <a:t>data </a:t>
            </a:r>
            <a:r>
              <a:rPr lang="en-US" sz="1700" dirty="0" smtClean="0"/>
              <a:t>  </a:t>
            </a:r>
          </a:p>
          <a:p>
            <a:pPr marL="0" indent="0">
              <a:buNone/>
            </a:pPr>
            <a:r>
              <a:rPr lang="en-US" sz="1700" dirty="0"/>
              <a:t> </a:t>
            </a:r>
            <a:r>
              <a:rPr lang="en-US" sz="1700" dirty="0" smtClean="0"/>
              <a:t>                           system </a:t>
            </a:r>
          </a:p>
          <a:p>
            <a:pPr marL="0" indent="0">
              <a:buNone/>
            </a:pPr>
            <a:r>
              <a:rPr lang="en-US" sz="1700" dirty="0"/>
              <a:t> </a:t>
            </a:r>
            <a:r>
              <a:rPr lang="en-US" sz="1700" dirty="0" smtClean="0"/>
              <a:t>    </a:t>
            </a:r>
          </a:p>
          <a:p>
            <a:pPr marL="0" indent="0">
              <a:buNone/>
            </a:pPr>
            <a:r>
              <a:rPr lang="en-US" sz="1600" dirty="0" smtClean="0"/>
              <a:t>                         Exploring </a:t>
            </a:r>
            <a:r>
              <a:rPr lang="en-US" sz="1600" dirty="0"/>
              <a:t>new </a:t>
            </a:r>
            <a:r>
              <a:rPr lang="en-US" sz="1600" dirty="0" smtClean="0"/>
              <a:t>  sources </a:t>
            </a:r>
          </a:p>
          <a:p>
            <a:pPr marL="0" indent="0">
              <a:buNone/>
            </a:pPr>
            <a:r>
              <a:rPr lang="en-US" sz="1600" dirty="0"/>
              <a:t> </a:t>
            </a:r>
            <a:r>
              <a:rPr lang="en-US" sz="1600" dirty="0" smtClean="0"/>
              <a:t>                            and </a:t>
            </a:r>
            <a:r>
              <a:rPr lang="en-US" sz="1600" dirty="0"/>
              <a:t>types of data </a:t>
            </a:r>
          </a:p>
          <a:p>
            <a:pPr>
              <a:buFont typeface="Wingdings" panose="05000000000000000000" pitchFamily="2" charset="2"/>
              <a:buChar char="§"/>
            </a:pPr>
            <a:endParaRPr lang="en-US" dirty="0" smtClean="0"/>
          </a:p>
          <a:p>
            <a:pPr>
              <a:buFont typeface="Wingdings" panose="05000000000000000000" pitchFamily="2" charset="2"/>
              <a:buChar char="§"/>
            </a:pPr>
            <a:endParaRPr lang="en-US" dirty="0"/>
          </a:p>
        </p:txBody>
      </p:sp>
      <p:graphicFrame>
        <p:nvGraphicFramePr>
          <p:cNvPr id="8" name="Object 7"/>
          <p:cNvGraphicFramePr>
            <a:graphicFrameLocks noChangeAspect="1"/>
          </p:cNvGraphicFramePr>
          <p:nvPr>
            <p:extLst/>
          </p:nvPr>
        </p:nvGraphicFramePr>
        <p:xfrm>
          <a:off x="261962" y="1724535"/>
          <a:ext cx="938501" cy="946070"/>
        </p:xfrm>
        <a:graphic>
          <a:graphicData uri="http://schemas.openxmlformats.org/presentationml/2006/ole">
            <mc:AlternateContent xmlns:mc="http://schemas.openxmlformats.org/markup-compatibility/2006">
              <mc:Choice xmlns:v="urn:schemas-microsoft-com:vml" Requires="v">
                <p:oleObj spid="_x0000_s1034" name="Bitmap Image" r:id="rId4" imgW="1181160" imgH="1190520" progId="Paint.Picture">
                  <p:embed/>
                </p:oleObj>
              </mc:Choice>
              <mc:Fallback>
                <p:oleObj name="Bitmap Image" r:id="rId4" imgW="1181160" imgH="1190520" progId="Paint.Picture">
                  <p:embed/>
                  <p:pic>
                    <p:nvPicPr>
                      <p:cNvPr id="0" name=""/>
                      <p:cNvPicPr/>
                      <p:nvPr/>
                    </p:nvPicPr>
                    <p:blipFill>
                      <a:blip r:embed="rId5"/>
                      <a:stretch>
                        <a:fillRect/>
                      </a:stretch>
                    </p:blipFill>
                    <p:spPr>
                      <a:xfrm>
                        <a:off x="261962" y="1724535"/>
                        <a:ext cx="938501" cy="946070"/>
                      </a:xfrm>
                      <a:prstGeom prst="rect">
                        <a:avLst/>
                      </a:prstGeom>
                    </p:spPr>
                  </p:pic>
                </p:oleObj>
              </mc:Fallback>
            </mc:AlternateContent>
          </a:graphicData>
        </a:graphic>
      </p:graphicFrame>
      <p:pic>
        <p:nvPicPr>
          <p:cNvPr id="9" name="Picture 8"/>
          <p:cNvPicPr>
            <a:picLocks noChangeAspect="1"/>
          </p:cNvPicPr>
          <p:nvPr/>
        </p:nvPicPr>
        <p:blipFill>
          <a:blip r:embed="rId6"/>
          <a:stretch>
            <a:fillRect/>
          </a:stretch>
        </p:blipFill>
        <p:spPr>
          <a:xfrm>
            <a:off x="200095" y="2848914"/>
            <a:ext cx="1000368" cy="1025801"/>
          </a:xfrm>
          <a:prstGeom prst="rect">
            <a:avLst/>
          </a:prstGeom>
        </p:spPr>
      </p:pic>
      <p:pic>
        <p:nvPicPr>
          <p:cNvPr id="10" name="Picture 9"/>
          <p:cNvPicPr>
            <a:picLocks noChangeAspect="1"/>
          </p:cNvPicPr>
          <p:nvPr/>
        </p:nvPicPr>
        <p:blipFill>
          <a:blip r:embed="rId7"/>
          <a:stretch>
            <a:fillRect/>
          </a:stretch>
        </p:blipFill>
        <p:spPr>
          <a:xfrm>
            <a:off x="200095" y="4273081"/>
            <a:ext cx="1083203" cy="1098788"/>
          </a:xfrm>
          <a:prstGeom prst="rect">
            <a:avLst/>
          </a:prstGeom>
        </p:spPr>
      </p:pic>
      <p:sp>
        <p:nvSpPr>
          <p:cNvPr id="11" name="Content Placeholder 2"/>
          <p:cNvSpPr>
            <a:spLocks noGrp="1"/>
          </p:cNvSpPr>
          <p:nvPr>
            <p:ph sz="half" idx="2"/>
          </p:nvPr>
        </p:nvSpPr>
        <p:spPr>
          <a:xfrm>
            <a:off x="3603096" y="1632858"/>
            <a:ext cx="3657600" cy="4635400"/>
          </a:xfrm>
          <a:ln w="28575">
            <a:solidFill>
              <a:schemeClr val="tx1"/>
            </a:solidFill>
          </a:ln>
        </p:spPr>
        <p:txBody>
          <a:bodyPr>
            <a:normAutofit/>
          </a:bodyPr>
          <a:lstStyle/>
          <a:p>
            <a:pPr marL="0" indent="0">
              <a:buNone/>
            </a:pPr>
            <a:r>
              <a:rPr lang="en-US" dirty="0" smtClean="0"/>
              <a:t>	         </a:t>
            </a:r>
            <a:r>
              <a:rPr lang="en-US" sz="1600" dirty="0" smtClean="0"/>
              <a:t>Make data more open   </a:t>
            </a:r>
          </a:p>
          <a:p>
            <a:pPr marL="0" indent="0">
              <a:buNone/>
            </a:pPr>
            <a:r>
              <a:rPr lang="en-US" sz="1600" dirty="0"/>
              <a:t> </a:t>
            </a:r>
            <a:r>
              <a:rPr lang="en-US" sz="1600" dirty="0" smtClean="0"/>
              <a:t>                                 for reuse </a:t>
            </a:r>
          </a:p>
          <a:p>
            <a:pPr marL="0" indent="0">
              <a:buNone/>
            </a:pPr>
            <a:endParaRPr lang="en-US" sz="1600" dirty="0"/>
          </a:p>
          <a:p>
            <a:pPr marL="0" indent="0">
              <a:buNone/>
            </a:pPr>
            <a:r>
              <a:rPr lang="en-US" sz="1600" dirty="0"/>
              <a:t>	</a:t>
            </a:r>
            <a:r>
              <a:rPr lang="en-US" sz="1600" dirty="0" smtClean="0"/>
              <a:t>             Better communication </a:t>
            </a:r>
          </a:p>
          <a:p>
            <a:pPr marL="0" indent="0">
              <a:buNone/>
            </a:pPr>
            <a:r>
              <a:rPr lang="en-US" sz="1600" dirty="0"/>
              <a:t> </a:t>
            </a:r>
            <a:r>
              <a:rPr lang="en-US" sz="1600" dirty="0" smtClean="0"/>
              <a:t>                                and visibility of data </a:t>
            </a:r>
          </a:p>
          <a:p>
            <a:pPr marL="0" indent="0">
              <a:buNone/>
            </a:pPr>
            <a:endParaRPr lang="en-US" sz="1600" dirty="0"/>
          </a:p>
          <a:p>
            <a:pPr marL="0" indent="0">
              <a:buNone/>
            </a:pPr>
            <a:r>
              <a:rPr lang="en-US" sz="1600" dirty="0" smtClean="0"/>
              <a:t>	             Ensure data connects </a:t>
            </a:r>
          </a:p>
          <a:p>
            <a:pPr marL="0" indent="0">
              <a:buNone/>
            </a:pPr>
            <a:r>
              <a:rPr lang="en-US" sz="1600" dirty="0"/>
              <a:t> </a:t>
            </a:r>
            <a:r>
              <a:rPr lang="en-US" sz="1600" dirty="0" smtClean="0"/>
              <a:t>                              to decision-making and </a:t>
            </a:r>
          </a:p>
          <a:p>
            <a:pPr marL="0" indent="0">
              <a:buNone/>
            </a:pPr>
            <a:r>
              <a:rPr lang="en-US" sz="1600" dirty="0"/>
              <a:t> </a:t>
            </a:r>
            <a:r>
              <a:rPr lang="en-US" sz="1600" dirty="0" smtClean="0"/>
              <a:t>                              meets user needs</a:t>
            </a:r>
          </a:p>
          <a:p>
            <a:pPr marL="0" indent="0">
              <a:buNone/>
            </a:pPr>
            <a:r>
              <a:rPr lang="en-US" sz="1600" dirty="0" smtClean="0"/>
              <a:t>                         Ensure that data is  </a:t>
            </a:r>
          </a:p>
          <a:p>
            <a:pPr marL="0" indent="0">
              <a:buNone/>
            </a:pPr>
            <a:r>
              <a:rPr lang="en-US" sz="1600" dirty="0"/>
              <a:t> </a:t>
            </a:r>
            <a:r>
              <a:rPr lang="en-US" sz="1600" dirty="0" smtClean="0"/>
              <a:t>                    interoperable and harmonized </a:t>
            </a:r>
          </a:p>
          <a:p>
            <a:pPr marL="0" indent="0">
              <a:buNone/>
            </a:pPr>
            <a:endParaRPr lang="en-US" sz="1600" dirty="0"/>
          </a:p>
          <a:p>
            <a:pPr marL="0" indent="0">
              <a:buNone/>
            </a:pPr>
            <a:endParaRPr lang="en-US" dirty="0"/>
          </a:p>
        </p:txBody>
      </p:sp>
      <p:pic>
        <p:nvPicPr>
          <p:cNvPr id="12" name="Picture 11"/>
          <p:cNvPicPr>
            <a:picLocks noChangeAspect="1"/>
          </p:cNvPicPr>
          <p:nvPr/>
        </p:nvPicPr>
        <p:blipFill>
          <a:blip r:embed="rId8"/>
          <a:stretch>
            <a:fillRect/>
          </a:stretch>
        </p:blipFill>
        <p:spPr>
          <a:xfrm>
            <a:off x="3675752" y="1724535"/>
            <a:ext cx="729180" cy="746822"/>
          </a:xfrm>
          <a:prstGeom prst="rect">
            <a:avLst/>
          </a:prstGeom>
        </p:spPr>
      </p:pic>
      <p:pic>
        <p:nvPicPr>
          <p:cNvPr id="13" name="Picture 12"/>
          <p:cNvPicPr>
            <a:picLocks noChangeAspect="1"/>
          </p:cNvPicPr>
          <p:nvPr/>
        </p:nvPicPr>
        <p:blipFill>
          <a:blip r:embed="rId9"/>
          <a:stretch>
            <a:fillRect/>
          </a:stretch>
        </p:blipFill>
        <p:spPr>
          <a:xfrm>
            <a:off x="3648550" y="2795155"/>
            <a:ext cx="810998" cy="779318"/>
          </a:xfrm>
          <a:prstGeom prst="rect">
            <a:avLst/>
          </a:prstGeom>
        </p:spPr>
      </p:pic>
      <p:pic>
        <p:nvPicPr>
          <p:cNvPr id="14" name="Picture 13"/>
          <p:cNvPicPr>
            <a:picLocks noChangeAspect="1"/>
          </p:cNvPicPr>
          <p:nvPr/>
        </p:nvPicPr>
        <p:blipFill>
          <a:blip r:embed="rId10"/>
          <a:stretch>
            <a:fillRect/>
          </a:stretch>
        </p:blipFill>
        <p:spPr>
          <a:xfrm>
            <a:off x="3617140" y="3846439"/>
            <a:ext cx="846404" cy="853285"/>
          </a:xfrm>
          <a:prstGeom prst="rect">
            <a:avLst/>
          </a:prstGeom>
        </p:spPr>
      </p:pic>
      <p:pic>
        <p:nvPicPr>
          <p:cNvPr id="15" name="Picture 14"/>
          <p:cNvPicPr>
            <a:picLocks noChangeAspect="1"/>
          </p:cNvPicPr>
          <p:nvPr/>
        </p:nvPicPr>
        <p:blipFill>
          <a:blip r:embed="rId11"/>
          <a:stretch>
            <a:fillRect/>
          </a:stretch>
        </p:blipFill>
        <p:spPr>
          <a:xfrm>
            <a:off x="3648550" y="5003975"/>
            <a:ext cx="894863" cy="868736"/>
          </a:xfrm>
          <a:prstGeom prst="rect">
            <a:avLst/>
          </a:prstGeom>
        </p:spPr>
      </p:pic>
      <p:pic>
        <p:nvPicPr>
          <p:cNvPr id="17" name="Picture 16"/>
          <p:cNvPicPr>
            <a:picLocks noChangeAspect="1"/>
          </p:cNvPicPr>
          <p:nvPr/>
        </p:nvPicPr>
        <p:blipFill>
          <a:blip r:embed="rId12"/>
          <a:stretch>
            <a:fillRect/>
          </a:stretch>
        </p:blipFill>
        <p:spPr>
          <a:xfrm>
            <a:off x="7431704" y="1736486"/>
            <a:ext cx="4545589" cy="4452428"/>
          </a:xfrm>
          <a:prstGeom prst="rect">
            <a:avLst/>
          </a:prstGeom>
          <a:ln w="28575">
            <a:solidFill>
              <a:schemeClr val="tx1"/>
            </a:solidFill>
          </a:ln>
        </p:spPr>
      </p:pic>
      <p:sp>
        <p:nvSpPr>
          <p:cNvPr id="18" name="TextBox 17"/>
          <p:cNvSpPr txBox="1"/>
          <p:nvPr/>
        </p:nvSpPr>
        <p:spPr>
          <a:xfrm>
            <a:off x="741696" y="950365"/>
            <a:ext cx="2688578" cy="369332"/>
          </a:xfrm>
          <a:prstGeom prst="rect">
            <a:avLst/>
          </a:prstGeom>
          <a:noFill/>
        </p:spPr>
        <p:txBody>
          <a:bodyPr wrap="square" rtlCol="0">
            <a:spAutoFit/>
          </a:bodyPr>
          <a:lstStyle/>
          <a:p>
            <a:r>
              <a:rPr lang="en-US" b="1" dirty="0" smtClean="0"/>
              <a:t>Filling data gaps</a:t>
            </a:r>
            <a:endParaRPr lang="en-US" b="1" dirty="0"/>
          </a:p>
        </p:txBody>
      </p:sp>
      <p:sp>
        <p:nvSpPr>
          <p:cNvPr id="19" name="TextBox 18"/>
          <p:cNvSpPr txBox="1"/>
          <p:nvPr/>
        </p:nvSpPr>
        <p:spPr>
          <a:xfrm>
            <a:off x="4404932" y="992349"/>
            <a:ext cx="3182248" cy="369332"/>
          </a:xfrm>
          <a:prstGeom prst="rect">
            <a:avLst/>
          </a:prstGeom>
          <a:noFill/>
        </p:spPr>
        <p:txBody>
          <a:bodyPr wrap="square" rtlCol="0">
            <a:spAutoFit/>
          </a:bodyPr>
          <a:lstStyle/>
          <a:p>
            <a:r>
              <a:rPr lang="en-US" b="1" dirty="0" smtClean="0"/>
              <a:t>Encouraging data use</a:t>
            </a:r>
            <a:endParaRPr lang="en-US" b="1" dirty="0"/>
          </a:p>
        </p:txBody>
      </p:sp>
      <p:sp>
        <p:nvSpPr>
          <p:cNvPr id="20" name="TextBox 19"/>
          <p:cNvSpPr txBox="1"/>
          <p:nvPr/>
        </p:nvSpPr>
        <p:spPr>
          <a:xfrm>
            <a:off x="7793182" y="994524"/>
            <a:ext cx="3616036" cy="369332"/>
          </a:xfrm>
          <a:prstGeom prst="rect">
            <a:avLst/>
          </a:prstGeom>
          <a:noFill/>
        </p:spPr>
        <p:txBody>
          <a:bodyPr wrap="square" rtlCol="0">
            <a:spAutoFit/>
          </a:bodyPr>
          <a:lstStyle/>
          <a:p>
            <a:r>
              <a:rPr lang="en-US" b="1" dirty="0" smtClean="0"/>
              <a:t>Strengthen entire data ecosystem </a:t>
            </a:r>
            <a:endParaRPr lang="en-US" b="1" dirty="0"/>
          </a:p>
        </p:txBody>
      </p:sp>
      <p:sp>
        <p:nvSpPr>
          <p:cNvPr id="23" name="Flowchart: Punched Tape 22"/>
          <p:cNvSpPr/>
          <p:nvPr/>
        </p:nvSpPr>
        <p:spPr>
          <a:xfrm>
            <a:off x="261962" y="916893"/>
            <a:ext cx="2605929" cy="520243"/>
          </a:xfrm>
          <a:prstGeom prst="flowChartPunchedTape">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lowchart: Punched Tape 23"/>
          <p:cNvSpPr/>
          <p:nvPr/>
        </p:nvSpPr>
        <p:spPr>
          <a:xfrm>
            <a:off x="4101489" y="916856"/>
            <a:ext cx="2605929" cy="520243"/>
          </a:xfrm>
          <a:prstGeom prst="flowChartPunchedTape">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lowchart: Punched Tape 24"/>
          <p:cNvSpPr/>
          <p:nvPr/>
        </p:nvSpPr>
        <p:spPr>
          <a:xfrm>
            <a:off x="7575881" y="950365"/>
            <a:ext cx="4050638" cy="520243"/>
          </a:xfrm>
          <a:prstGeom prst="flowChartPunchedTape">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p:cNvSpPr>
            <a:spLocks noGrp="1"/>
          </p:cNvSpPr>
          <p:nvPr>
            <p:ph type="sldNum" sz="quarter" idx="12"/>
          </p:nvPr>
        </p:nvSpPr>
        <p:spPr/>
        <p:txBody>
          <a:bodyPr/>
          <a:lstStyle/>
          <a:p>
            <a:fld id="{D41FC51A-5925-45E2-9EAB-1479900FA256}" type="slidenum">
              <a:rPr lang="en-US" smtClean="0"/>
              <a:t>17</a:t>
            </a:fld>
            <a:endParaRPr lang="en-US"/>
          </a:p>
        </p:txBody>
      </p:sp>
    </p:spTree>
    <p:extLst>
      <p:ext uri="{BB962C8B-B14F-4D97-AF65-F5344CB8AC3E}">
        <p14:creationId xmlns:p14="http://schemas.microsoft.com/office/powerpoint/2010/main" val="28364481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8240" y="0"/>
            <a:ext cx="9804400" cy="726330"/>
          </a:xfrm>
        </p:spPr>
        <p:txBody>
          <a:bodyPr>
            <a:noAutofit/>
          </a:bodyPr>
          <a:lstStyle/>
          <a:p>
            <a:r>
              <a:rPr lang="en-US" sz="2800" b="1" dirty="0"/>
              <a:t>Strengthening the data ecosystem - NSO Partnerships</a:t>
            </a:r>
          </a:p>
        </p:txBody>
      </p:sp>
      <p:sp>
        <p:nvSpPr>
          <p:cNvPr id="3" name="Content Placeholder 2"/>
          <p:cNvSpPr>
            <a:spLocks noGrp="1"/>
          </p:cNvSpPr>
          <p:nvPr>
            <p:ph idx="1"/>
          </p:nvPr>
        </p:nvSpPr>
        <p:spPr>
          <a:xfrm>
            <a:off x="955039" y="726331"/>
            <a:ext cx="11041017" cy="5995144"/>
          </a:xfrm>
        </p:spPr>
        <p:txBody>
          <a:bodyPr>
            <a:noAutofit/>
          </a:bodyPr>
          <a:lstStyle/>
          <a:p>
            <a:pPr>
              <a:buFont typeface="Wingdings" panose="05000000000000000000" pitchFamily="2" charset="2"/>
              <a:buChar char="§"/>
            </a:pPr>
            <a:endParaRPr lang="en-US" b="1" dirty="0" smtClean="0"/>
          </a:p>
          <a:p>
            <a:pPr>
              <a:buFont typeface="Wingdings" panose="05000000000000000000" pitchFamily="2" charset="2"/>
              <a:buChar char="§"/>
            </a:pPr>
            <a:endParaRPr lang="en-US" b="1" dirty="0"/>
          </a:p>
          <a:p>
            <a:pPr>
              <a:buFont typeface="Wingdings" panose="05000000000000000000" pitchFamily="2" charset="2"/>
              <a:buChar char="§"/>
            </a:pPr>
            <a:endParaRPr lang="en-US" sz="2000" b="1" dirty="0" smtClean="0"/>
          </a:p>
          <a:p>
            <a:pPr>
              <a:buFont typeface="Wingdings" panose="05000000000000000000" pitchFamily="2" charset="2"/>
              <a:buChar char="§"/>
            </a:pPr>
            <a:r>
              <a:rPr lang="en-US" sz="2000" b="1" dirty="0" smtClean="0"/>
              <a:t>Statistics </a:t>
            </a:r>
            <a:r>
              <a:rPr lang="en-US" sz="2000" b="1" dirty="0"/>
              <a:t>Denmark</a:t>
            </a:r>
            <a:r>
              <a:rPr lang="en-US" sz="2000" dirty="0"/>
              <a:t>: Partnership on Administrative Data </a:t>
            </a:r>
          </a:p>
          <a:p>
            <a:pPr lvl="1">
              <a:buFont typeface="Wingdings" panose="05000000000000000000" pitchFamily="2" charset="2"/>
              <a:buChar char="§"/>
            </a:pPr>
            <a:r>
              <a:rPr lang="en-US" sz="1800" dirty="0" err="1"/>
              <a:t>MoU</a:t>
            </a:r>
            <a:r>
              <a:rPr lang="en-US" sz="1800" dirty="0"/>
              <a:t> signed </a:t>
            </a:r>
          </a:p>
          <a:p>
            <a:pPr lvl="1">
              <a:buFont typeface="Wingdings" panose="05000000000000000000" pitchFamily="2" charset="2"/>
              <a:buChar char="§"/>
            </a:pPr>
            <a:r>
              <a:rPr lang="en-US" sz="1800" dirty="0"/>
              <a:t>Initial funding to start process approved by Danish Foreign Ministry </a:t>
            </a:r>
          </a:p>
          <a:p>
            <a:pPr lvl="1">
              <a:buFont typeface="Wingdings" panose="05000000000000000000" pitchFamily="2" charset="2"/>
              <a:buChar char="§"/>
            </a:pPr>
            <a:r>
              <a:rPr lang="en-US" sz="1800" dirty="0" smtClean="0"/>
              <a:t>Scoping mission engaged </a:t>
            </a:r>
            <a:r>
              <a:rPr lang="en-US" sz="1800" dirty="0"/>
              <a:t>stakeholders on </a:t>
            </a:r>
            <a:r>
              <a:rPr lang="en-US" sz="1800" dirty="0" smtClean="0"/>
              <a:t>priorities</a:t>
            </a:r>
          </a:p>
          <a:p>
            <a:pPr lvl="1">
              <a:buFont typeface="Wingdings" panose="05000000000000000000" pitchFamily="2" charset="2"/>
              <a:buChar char="§"/>
            </a:pPr>
            <a:r>
              <a:rPr lang="en-US" sz="1800" dirty="0" smtClean="0"/>
              <a:t>Discussions underway for pilot with data from GIS, GHS, NIA</a:t>
            </a:r>
            <a:endParaRPr lang="en-US" sz="1800" dirty="0"/>
          </a:p>
          <a:p>
            <a:pPr>
              <a:buFont typeface="Wingdings" panose="05000000000000000000" pitchFamily="2" charset="2"/>
              <a:buChar char="§"/>
            </a:pPr>
            <a:r>
              <a:rPr lang="en-US" sz="2000" b="1" dirty="0"/>
              <a:t>Office for National Statistics UK</a:t>
            </a:r>
            <a:r>
              <a:rPr lang="en-US" sz="2000" dirty="0"/>
              <a:t>: Partnership on Data Science Capacity and other areas</a:t>
            </a:r>
          </a:p>
          <a:p>
            <a:pPr lvl="1">
              <a:buFont typeface="Wingdings" panose="05000000000000000000" pitchFamily="2" charset="2"/>
              <a:buChar char="§"/>
            </a:pPr>
            <a:r>
              <a:rPr lang="en-US" sz="1800" dirty="0"/>
              <a:t>Scoping mission held October 2017 – draft report submitted</a:t>
            </a:r>
          </a:p>
          <a:p>
            <a:pPr lvl="1">
              <a:buFont typeface="Wingdings" panose="05000000000000000000" pitchFamily="2" charset="2"/>
              <a:buChar char="§"/>
            </a:pPr>
            <a:r>
              <a:rPr lang="en-US" sz="1800" dirty="0"/>
              <a:t> Funding from </a:t>
            </a:r>
            <a:r>
              <a:rPr lang="en-US" sz="1800" dirty="0" err="1"/>
              <a:t>DfID</a:t>
            </a:r>
            <a:r>
              <a:rPr lang="en-US" sz="1800" dirty="0"/>
              <a:t> for expected to focus on areas for quick wins, 2018-2020</a:t>
            </a:r>
          </a:p>
          <a:p>
            <a:pPr lvl="1">
              <a:buFont typeface="Wingdings" panose="05000000000000000000" pitchFamily="2" charset="2"/>
              <a:buChar char="§"/>
            </a:pPr>
            <a:r>
              <a:rPr lang="en-US" sz="1800" dirty="0"/>
              <a:t>Second scoping mission completed Feb. 5-9, 2018 </a:t>
            </a:r>
          </a:p>
          <a:p>
            <a:pPr lvl="1">
              <a:buFont typeface="Wingdings" panose="05000000000000000000" pitchFamily="2" charset="2"/>
              <a:buChar char="§"/>
            </a:pPr>
            <a:r>
              <a:rPr lang="en-US" sz="1800" dirty="0"/>
              <a:t>Partnership agreement </a:t>
            </a:r>
            <a:r>
              <a:rPr lang="en-US" sz="1800" dirty="0" smtClean="0"/>
              <a:t>signed </a:t>
            </a:r>
            <a:r>
              <a:rPr lang="en-US" sz="1800" dirty="0"/>
              <a:t>March 5, 2018 in New </a:t>
            </a:r>
            <a:r>
              <a:rPr lang="en-US" sz="1800" dirty="0" smtClean="0"/>
              <a:t>York</a:t>
            </a:r>
          </a:p>
          <a:p>
            <a:pPr lvl="1">
              <a:buFont typeface="Wingdings" panose="05000000000000000000" pitchFamily="2" charset="2"/>
              <a:buChar char="§"/>
            </a:pPr>
            <a:r>
              <a:rPr lang="en-US" sz="1800" dirty="0" smtClean="0"/>
              <a:t>Initial activities agreed and a technical advisor starts work in Ghana in October 2018</a:t>
            </a:r>
            <a:endParaRPr lang="en-US" sz="1800" dirty="0"/>
          </a:p>
          <a:p>
            <a:pPr>
              <a:buFont typeface="Wingdings" panose="05000000000000000000" pitchFamily="2" charset="2"/>
              <a:buChar char="§"/>
            </a:pPr>
            <a:r>
              <a:rPr lang="en-US" sz="2000" b="1" dirty="0"/>
              <a:t>Statistics South Africa</a:t>
            </a:r>
          </a:p>
          <a:p>
            <a:pPr marL="205740" lvl="2" indent="-68580">
              <a:spcBef>
                <a:spcPts val="900"/>
              </a:spcBef>
              <a:spcAft>
                <a:spcPts val="150"/>
              </a:spcAft>
              <a:buSzPct val="100000"/>
              <a:buFont typeface="Wingdings" panose="05000000000000000000" pitchFamily="2" charset="2"/>
              <a:buChar char="§"/>
            </a:pPr>
            <a:r>
              <a:rPr lang="en-US" dirty="0"/>
              <a:t>Development of a Data Quality Assurance Framework to provide common standards for data from multiple sources, including MDAs, civil society and private sector for monitoring development agendas</a:t>
            </a:r>
          </a:p>
          <a:p>
            <a:pPr lvl="1">
              <a:buFont typeface="Wingdings" panose="05000000000000000000" pitchFamily="2" charset="2"/>
              <a:buChar char="§"/>
            </a:pPr>
            <a:r>
              <a:rPr lang="en-US" sz="1600" b="1" dirty="0" smtClean="0"/>
              <a:t>Funding being sought to take off</a:t>
            </a:r>
            <a:endParaRPr lang="en-US" sz="1600" b="1" dirty="0"/>
          </a:p>
          <a:p>
            <a:pPr>
              <a:buFont typeface="Wingdings" panose="05000000000000000000" pitchFamily="2" charset="2"/>
              <a:buChar char="§"/>
            </a:pPr>
            <a:endParaRPr lang="en-US" b="1" dirty="0"/>
          </a:p>
          <a:p>
            <a:pPr>
              <a:buFont typeface="Wingdings" panose="05000000000000000000" pitchFamily="2" charset="2"/>
              <a:buChar char="§"/>
            </a:pPr>
            <a:endParaRPr lang="en-US" b="1" dirty="0"/>
          </a:p>
          <a:p>
            <a:pPr lvl="1">
              <a:buFont typeface="Wingdings" panose="05000000000000000000" pitchFamily="2" charset="2"/>
              <a:buChar char="§"/>
            </a:pPr>
            <a:endParaRPr lang="en-US" sz="2800" dirty="0" smtClean="0"/>
          </a:p>
        </p:txBody>
      </p:sp>
      <p:sp>
        <p:nvSpPr>
          <p:cNvPr id="4" name="Slide Number Placeholder 3"/>
          <p:cNvSpPr>
            <a:spLocks noGrp="1"/>
          </p:cNvSpPr>
          <p:nvPr>
            <p:ph type="sldNum" sz="quarter" idx="12"/>
          </p:nvPr>
        </p:nvSpPr>
        <p:spPr/>
        <p:txBody>
          <a:bodyPr/>
          <a:lstStyle/>
          <a:p>
            <a:fld id="{D41FC51A-5925-45E2-9EAB-1479900FA256}" type="slidenum">
              <a:rPr lang="en-US" smtClean="0"/>
              <a:t>18</a:t>
            </a:fld>
            <a:endParaRPr lang="en-US"/>
          </a:p>
        </p:txBody>
      </p:sp>
    </p:spTree>
    <p:extLst>
      <p:ext uri="{BB962C8B-B14F-4D97-AF65-F5344CB8AC3E}">
        <p14:creationId xmlns:p14="http://schemas.microsoft.com/office/powerpoint/2010/main" val="7526220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2919" y="365760"/>
            <a:ext cx="11707864" cy="5811203"/>
          </a:xfrm>
          <a:prstGeom prst="rect">
            <a:avLst/>
          </a:prstGeom>
        </p:spPr>
      </p:pic>
      <p:pic>
        <p:nvPicPr>
          <p:cNvPr id="5" name="Picture 4"/>
          <p:cNvPicPr>
            <a:picLocks noChangeAspect="1"/>
          </p:cNvPicPr>
          <p:nvPr/>
        </p:nvPicPr>
        <p:blipFill>
          <a:blip r:embed="rId3"/>
          <a:stretch>
            <a:fillRect/>
          </a:stretch>
        </p:blipFill>
        <p:spPr>
          <a:xfrm>
            <a:off x="4971455" y="2564012"/>
            <a:ext cx="3461346" cy="2040645"/>
          </a:xfrm>
          <a:prstGeom prst="rect">
            <a:avLst/>
          </a:prstGeom>
        </p:spPr>
      </p:pic>
      <p:sp>
        <p:nvSpPr>
          <p:cNvPr id="6" name="Slide Number Placeholder 5"/>
          <p:cNvSpPr>
            <a:spLocks noGrp="1"/>
          </p:cNvSpPr>
          <p:nvPr>
            <p:ph type="sldNum" sz="quarter" idx="12"/>
          </p:nvPr>
        </p:nvSpPr>
        <p:spPr/>
        <p:txBody>
          <a:bodyPr/>
          <a:lstStyle/>
          <a:p>
            <a:fld id="{408E0BDA-4BC0-4C2A-BE37-BC90DD52285B}" type="slidenum">
              <a:rPr lang="en-US" smtClean="0"/>
              <a:t>19</a:t>
            </a:fld>
            <a:endParaRPr lang="en-US"/>
          </a:p>
        </p:txBody>
      </p:sp>
    </p:spTree>
    <p:extLst>
      <p:ext uri="{BB962C8B-B14F-4D97-AF65-F5344CB8AC3E}">
        <p14:creationId xmlns:p14="http://schemas.microsoft.com/office/powerpoint/2010/main" val="17109909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2048" y="91532"/>
            <a:ext cx="10050272" cy="864548"/>
          </a:xfrm>
        </p:spPr>
        <p:txBody>
          <a:bodyPr>
            <a:noAutofit/>
          </a:bodyPr>
          <a:lstStyle/>
          <a:p>
            <a:r>
              <a:rPr lang="en-US" sz="3200" b="1" dirty="0" smtClean="0"/>
              <a:t>Projects to fill data gaps – data innovation</a:t>
            </a:r>
            <a:endParaRPr lang="en-US" sz="3200" b="1" dirty="0"/>
          </a:p>
        </p:txBody>
      </p:sp>
      <p:sp>
        <p:nvSpPr>
          <p:cNvPr id="3" name="Content Placeholder 2"/>
          <p:cNvSpPr>
            <a:spLocks noGrp="1"/>
          </p:cNvSpPr>
          <p:nvPr>
            <p:ph idx="1"/>
          </p:nvPr>
        </p:nvSpPr>
        <p:spPr>
          <a:xfrm>
            <a:off x="1056639" y="1251858"/>
            <a:ext cx="10656389" cy="5524862"/>
          </a:xfrm>
        </p:spPr>
        <p:txBody>
          <a:bodyPr>
            <a:noAutofit/>
          </a:bodyPr>
          <a:lstStyle/>
          <a:p>
            <a:pPr marL="0" indent="0">
              <a:buNone/>
            </a:pPr>
            <a:endParaRPr lang="en-US" b="1" dirty="0" smtClean="0"/>
          </a:p>
          <a:p>
            <a:pPr marL="0" indent="0">
              <a:buNone/>
            </a:pPr>
            <a:endParaRPr lang="en-US" b="1" dirty="0"/>
          </a:p>
          <a:p>
            <a:pPr marL="0" indent="0">
              <a:buNone/>
            </a:pPr>
            <a:endParaRPr lang="en-US" b="1" dirty="0" smtClean="0"/>
          </a:p>
          <a:p>
            <a:pPr marL="0" indent="0">
              <a:buNone/>
            </a:pPr>
            <a:endParaRPr lang="en-US" b="1" dirty="0" smtClean="0"/>
          </a:p>
          <a:p>
            <a:pPr marL="0" indent="0">
              <a:buNone/>
            </a:pPr>
            <a:r>
              <a:rPr lang="en-US" b="1" dirty="0" smtClean="0"/>
              <a:t>Call </a:t>
            </a:r>
            <a:r>
              <a:rPr lang="en-US" b="1" dirty="0"/>
              <a:t>Detail Records (CDRs</a:t>
            </a:r>
            <a:r>
              <a:rPr lang="en-US" dirty="0"/>
              <a:t>) to produce indicators for monitoring SDGs</a:t>
            </a:r>
          </a:p>
          <a:p>
            <a:pPr>
              <a:buFont typeface="Wingdings" panose="05000000000000000000" pitchFamily="2" charset="2"/>
              <a:buChar char="§"/>
            </a:pPr>
            <a:r>
              <a:rPr lang="en-US" dirty="0"/>
              <a:t>Partners: GSS; Flowminder: Vodafone Ghana; </a:t>
            </a:r>
          </a:p>
          <a:p>
            <a:pPr>
              <a:buFont typeface="Wingdings" panose="05000000000000000000" pitchFamily="2" charset="2"/>
              <a:buChar char="§"/>
            </a:pPr>
            <a:r>
              <a:rPr lang="en-US" dirty="0" smtClean="0"/>
              <a:t>Funders</a:t>
            </a:r>
            <a:r>
              <a:rPr lang="en-US" dirty="0"/>
              <a:t>: Vodafone Foundation; Hewlett Foundation (co-funding) </a:t>
            </a:r>
          </a:p>
          <a:p>
            <a:pPr>
              <a:buFont typeface="Wingdings" panose="05000000000000000000" pitchFamily="2" charset="2"/>
              <a:buChar char="§"/>
            </a:pPr>
            <a:r>
              <a:rPr lang="en-US" dirty="0"/>
              <a:t>Focus: Health, migration, access to basic services</a:t>
            </a:r>
          </a:p>
          <a:p>
            <a:pPr>
              <a:buFont typeface="Wingdings" panose="05000000000000000000" pitchFamily="2" charset="2"/>
              <a:buChar char="§"/>
            </a:pPr>
            <a:r>
              <a:rPr lang="en-US" dirty="0"/>
              <a:t>Progress: </a:t>
            </a:r>
          </a:p>
          <a:p>
            <a:pPr lvl="1">
              <a:buFont typeface="Wingdings" panose="05000000000000000000" pitchFamily="2" charset="2"/>
              <a:buChar char="§"/>
            </a:pPr>
            <a:r>
              <a:rPr lang="en-US" sz="2400" dirty="0"/>
              <a:t>Funding secured </a:t>
            </a:r>
            <a:r>
              <a:rPr lang="en-US" sz="2400" dirty="0" smtClean="0"/>
              <a:t>- $ 650,000 for two years</a:t>
            </a:r>
            <a:endParaRPr lang="en-US" sz="2400" dirty="0"/>
          </a:p>
          <a:p>
            <a:pPr lvl="1">
              <a:buFont typeface="Wingdings" panose="05000000000000000000" pitchFamily="2" charset="2"/>
              <a:buChar char="§"/>
            </a:pPr>
            <a:r>
              <a:rPr lang="en-US" sz="2400" dirty="0"/>
              <a:t>Project launched by Vodafone </a:t>
            </a:r>
            <a:r>
              <a:rPr lang="en-US" sz="2400" dirty="0" smtClean="0"/>
              <a:t>Group Feb 2018</a:t>
            </a:r>
            <a:endParaRPr lang="en-US" sz="2400" dirty="0"/>
          </a:p>
          <a:p>
            <a:pPr>
              <a:buFont typeface="Wingdings" panose="05000000000000000000" pitchFamily="2" charset="2"/>
              <a:buChar char="§"/>
            </a:pPr>
            <a:r>
              <a:rPr lang="en-US" dirty="0"/>
              <a:t>Next Steps</a:t>
            </a:r>
          </a:p>
          <a:p>
            <a:pPr lvl="1">
              <a:buFont typeface="Wingdings" panose="05000000000000000000" pitchFamily="2" charset="2"/>
              <a:buChar char="§"/>
            </a:pPr>
            <a:r>
              <a:rPr lang="en-US" sz="2400" dirty="0" smtClean="0"/>
              <a:t>Agreement </a:t>
            </a:r>
            <a:r>
              <a:rPr lang="en-US" sz="2400" dirty="0"/>
              <a:t>to be signed between all parties</a:t>
            </a:r>
          </a:p>
          <a:p>
            <a:pPr lvl="1">
              <a:buFont typeface="Wingdings" panose="05000000000000000000" pitchFamily="2" charset="2"/>
              <a:buChar char="§"/>
            </a:pPr>
            <a:r>
              <a:rPr lang="en-US" sz="2400" dirty="0"/>
              <a:t>Set up of Steering Committee </a:t>
            </a:r>
          </a:p>
          <a:p>
            <a:pPr lvl="1">
              <a:buFont typeface="Wingdings" panose="05000000000000000000" pitchFamily="2" charset="2"/>
              <a:buChar char="§"/>
            </a:pPr>
            <a:r>
              <a:rPr lang="en-US" sz="2400" dirty="0"/>
              <a:t>Scoping mission and stakeholder </a:t>
            </a:r>
            <a:r>
              <a:rPr lang="en-US" sz="2400" dirty="0" smtClean="0"/>
              <a:t>engagement in </a:t>
            </a:r>
            <a:r>
              <a:rPr lang="en-US" sz="2400" dirty="0"/>
              <a:t>2018</a:t>
            </a:r>
          </a:p>
          <a:p>
            <a:pPr lvl="1">
              <a:buFont typeface="Wingdings" panose="05000000000000000000" pitchFamily="2" charset="2"/>
              <a:buChar char="§"/>
            </a:pPr>
            <a:endParaRPr lang="en-US" sz="1800" dirty="0"/>
          </a:p>
          <a:p>
            <a:pPr lvl="1">
              <a:buFont typeface="Wingdings" panose="05000000000000000000" pitchFamily="2" charset="2"/>
              <a:buChar char="§"/>
            </a:pPr>
            <a:endParaRPr lang="en-US" sz="2800" dirty="0" smtClean="0"/>
          </a:p>
          <a:p>
            <a:pPr marL="150876" lvl="1" indent="0">
              <a:buNone/>
            </a:pPr>
            <a:endParaRPr lang="en-US" sz="2800" dirty="0" smtClean="0"/>
          </a:p>
          <a:p>
            <a:pPr lvl="1">
              <a:buFont typeface="Wingdings" panose="05000000000000000000" pitchFamily="2" charset="2"/>
              <a:buChar char="§"/>
            </a:pPr>
            <a:endParaRPr lang="en-US" sz="2800" dirty="0" smtClean="0"/>
          </a:p>
        </p:txBody>
      </p:sp>
      <p:sp>
        <p:nvSpPr>
          <p:cNvPr id="4" name="Slide Number Placeholder 3"/>
          <p:cNvSpPr>
            <a:spLocks noGrp="1"/>
          </p:cNvSpPr>
          <p:nvPr>
            <p:ph type="sldNum" sz="quarter" idx="12"/>
          </p:nvPr>
        </p:nvSpPr>
        <p:spPr/>
        <p:txBody>
          <a:bodyPr/>
          <a:lstStyle/>
          <a:p>
            <a:fld id="{408E0BDA-4BC0-4C2A-BE37-BC90DD52285B}" type="slidenum">
              <a:rPr lang="en-US" smtClean="0"/>
              <a:t>20</a:t>
            </a:fld>
            <a:endParaRPr lang="en-US"/>
          </a:p>
        </p:txBody>
      </p:sp>
    </p:spTree>
    <p:extLst>
      <p:ext uri="{BB962C8B-B14F-4D97-AF65-F5344CB8AC3E}">
        <p14:creationId xmlns:p14="http://schemas.microsoft.com/office/powerpoint/2010/main" val="12696404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563484" y="124569"/>
            <a:ext cx="10790316" cy="6488052"/>
          </a:xfrm>
          <a:prstGeom prst="rect">
            <a:avLst/>
          </a:prstGeom>
        </p:spPr>
      </p:pic>
      <p:sp>
        <p:nvSpPr>
          <p:cNvPr id="4" name="Slide Number Placeholder 3"/>
          <p:cNvSpPr>
            <a:spLocks noGrp="1"/>
          </p:cNvSpPr>
          <p:nvPr>
            <p:ph type="sldNum" sz="quarter" idx="12"/>
          </p:nvPr>
        </p:nvSpPr>
        <p:spPr/>
        <p:txBody>
          <a:bodyPr/>
          <a:lstStyle/>
          <a:p>
            <a:fld id="{D41FC51A-5925-45E2-9EAB-1479900FA256}" type="slidenum">
              <a:rPr lang="en-US" smtClean="0"/>
              <a:t>21</a:t>
            </a:fld>
            <a:endParaRPr lang="en-US"/>
          </a:p>
        </p:txBody>
      </p:sp>
    </p:spTree>
    <p:extLst>
      <p:ext uri="{BB962C8B-B14F-4D97-AF65-F5344CB8AC3E}">
        <p14:creationId xmlns:p14="http://schemas.microsoft.com/office/powerpoint/2010/main" val="17993867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290945"/>
            <a:ext cx="10018713" cy="1309255"/>
          </a:xfrm>
        </p:spPr>
        <p:txBody>
          <a:bodyPr>
            <a:normAutofit fontScale="90000"/>
          </a:bodyPr>
          <a:lstStyle/>
          <a:p>
            <a:r>
              <a:rPr lang="en-US" b="1" dirty="0" smtClean="0"/>
              <a:t>THE 17 GOALS</a:t>
            </a:r>
            <a:br>
              <a:rPr lang="en-US" b="1" dirty="0" smtClean="0"/>
            </a:br>
            <a:r>
              <a:rPr lang="en-US" b="1" dirty="0" smtClean="0"/>
              <a:t>(with some selected indicators</a:t>
            </a:r>
            <a:r>
              <a:rPr lang="en-US" dirty="0" smtClean="0"/>
              <a:t>)</a:t>
            </a:r>
            <a:endParaRPr lang="en-US" dirty="0"/>
          </a:p>
        </p:txBody>
      </p:sp>
      <p:sp>
        <p:nvSpPr>
          <p:cNvPr id="3" name="Content Placeholder 2"/>
          <p:cNvSpPr>
            <a:spLocks noGrp="1"/>
          </p:cNvSpPr>
          <p:nvPr>
            <p:ph idx="1"/>
          </p:nvPr>
        </p:nvSpPr>
        <p:spPr>
          <a:xfrm>
            <a:off x="1484310" y="1693718"/>
            <a:ext cx="10018713" cy="5091545"/>
          </a:xfrm>
        </p:spPr>
        <p:txBody>
          <a:bodyPr>
            <a:normAutofit/>
          </a:bodyPr>
          <a:lstStyle/>
          <a:p>
            <a:pPr marL="0" indent="0" algn="just">
              <a:buNone/>
            </a:pPr>
            <a:r>
              <a:rPr lang="en-US" sz="3200" b="1" dirty="0"/>
              <a:t>Goal 1. End poverty in all its forms </a:t>
            </a:r>
            <a:r>
              <a:rPr lang="en-US" sz="3200" b="1" dirty="0" smtClean="0"/>
              <a:t>everywhere</a:t>
            </a:r>
          </a:p>
          <a:p>
            <a:pPr lvl="1" algn="just"/>
            <a:r>
              <a:rPr lang="en-US" sz="2800" dirty="0"/>
              <a:t>1.2.1 Proportion of population living below the national poverty line, by sex and </a:t>
            </a:r>
            <a:r>
              <a:rPr lang="en-US" sz="2800" dirty="0" smtClean="0"/>
              <a:t>age</a:t>
            </a:r>
          </a:p>
          <a:p>
            <a:pPr lvl="1" algn="just"/>
            <a:r>
              <a:rPr lang="en-US" sz="2800" dirty="0"/>
              <a:t>1.3.1 Proportion of population covered by social protection floors/systems, by sex, distinguishing children, unemployed persons, older persons, persons with disabilities, pregnant women, newborns, work-injury victims and the poor and the vulnerable </a:t>
            </a:r>
          </a:p>
        </p:txBody>
      </p:sp>
      <p:sp>
        <p:nvSpPr>
          <p:cNvPr id="4" name="Slide Number Placeholder 3"/>
          <p:cNvSpPr>
            <a:spLocks noGrp="1"/>
          </p:cNvSpPr>
          <p:nvPr>
            <p:ph type="sldNum" sz="quarter" idx="12"/>
          </p:nvPr>
        </p:nvSpPr>
        <p:spPr/>
        <p:txBody>
          <a:bodyPr/>
          <a:lstStyle/>
          <a:p>
            <a:fld id="{C5F4D7AD-AA97-47FA-8751-1F6B49723051}" type="slidenum">
              <a:rPr lang="en-US" smtClean="0"/>
              <a:t>22</a:t>
            </a:fld>
            <a:endParaRPr lang="en-US"/>
          </a:p>
        </p:txBody>
      </p:sp>
    </p:spTree>
    <p:extLst>
      <p:ext uri="{BB962C8B-B14F-4D97-AF65-F5344CB8AC3E}">
        <p14:creationId xmlns:p14="http://schemas.microsoft.com/office/powerpoint/2010/main" val="133421431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574" y="342900"/>
            <a:ext cx="10018713" cy="1423555"/>
          </a:xfrm>
        </p:spPr>
        <p:txBody>
          <a:bodyPr/>
          <a:lstStyle/>
          <a:p>
            <a:r>
              <a:rPr lang="en-US" b="1" dirty="0"/>
              <a:t>THE 17 GOALS</a:t>
            </a:r>
            <a:br>
              <a:rPr lang="en-US" b="1" dirty="0"/>
            </a:br>
            <a:r>
              <a:rPr lang="en-US" b="1" dirty="0"/>
              <a:t>(with some selected indicators</a:t>
            </a:r>
            <a:r>
              <a:rPr lang="en-US" dirty="0"/>
              <a:t>)</a:t>
            </a:r>
          </a:p>
        </p:txBody>
      </p:sp>
      <p:sp>
        <p:nvSpPr>
          <p:cNvPr id="3" name="Content Placeholder 2"/>
          <p:cNvSpPr>
            <a:spLocks noGrp="1"/>
          </p:cNvSpPr>
          <p:nvPr>
            <p:ph idx="1"/>
          </p:nvPr>
        </p:nvSpPr>
        <p:spPr>
          <a:xfrm>
            <a:off x="1484310" y="2265219"/>
            <a:ext cx="10018713" cy="4405746"/>
          </a:xfrm>
        </p:spPr>
        <p:txBody>
          <a:bodyPr>
            <a:normAutofit/>
          </a:bodyPr>
          <a:lstStyle/>
          <a:p>
            <a:pPr marL="0" indent="0">
              <a:buNone/>
            </a:pPr>
            <a:r>
              <a:rPr lang="en-US" sz="3200" b="1" dirty="0"/>
              <a:t>Goal 2. End hunger, achieve food security and improved nutrition and promote sustainable </a:t>
            </a:r>
            <a:r>
              <a:rPr lang="en-US" sz="3200" b="1" dirty="0" smtClean="0"/>
              <a:t>agriculture</a:t>
            </a:r>
          </a:p>
          <a:p>
            <a:pPr lvl="2"/>
            <a:r>
              <a:rPr lang="en-US" sz="3200" dirty="0"/>
              <a:t>2.1.1 Prevalence of </a:t>
            </a:r>
            <a:r>
              <a:rPr lang="en-US" sz="3200" dirty="0" smtClean="0"/>
              <a:t>undernourishment</a:t>
            </a:r>
          </a:p>
          <a:p>
            <a:pPr lvl="2"/>
            <a:r>
              <a:rPr lang="en-US" sz="3200" dirty="0"/>
              <a:t>2.5.2 Proportion of local breeds classified as being at risk, not-at-risk or at unknown level of risk of extinction</a:t>
            </a:r>
          </a:p>
        </p:txBody>
      </p:sp>
      <p:sp>
        <p:nvSpPr>
          <p:cNvPr id="4" name="Slide Number Placeholder 3"/>
          <p:cNvSpPr>
            <a:spLocks noGrp="1"/>
          </p:cNvSpPr>
          <p:nvPr>
            <p:ph type="sldNum" sz="quarter" idx="12"/>
          </p:nvPr>
        </p:nvSpPr>
        <p:spPr/>
        <p:txBody>
          <a:bodyPr/>
          <a:lstStyle/>
          <a:p>
            <a:fld id="{C5F4D7AD-AA97-47FA-8751-1F6B49723051}" type="slidenum">
              <a:rPr lang="en-US" smtClean="0"/>
              <a:t>23</a:t>
            </a:fld>
            <a:endParaRPr lang="en-US"/>
          </a:p>
        </p:txBody>
      </p:sp>
    </p:spTree>
    <p:extLst>
      <p:ext uri="{BB962C8B-B14F-4D97-AF65-F5344CB8AC3E}">
        <p14:creationId xmlns:p14="http://schemas.microsoft.com/office/powerpoint/2010/main" val="5332832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884" y="218209"/>
            <a:ext cx="10018713" cy="1413165"/>
          </a:xfrm>
        </p:spPr>
        <p:txBody>
          <a:bodyPr>
            <a:normAutofit/>
          </a:bodyPr>
          <a:lstStyle/>
          <a:p>
            <a:r>
              <a:rPr lang="en-US" b="1" dirty="0"/>
              <a:t>THE 17 GOALS</a:t>
            </a:r>
            <a:br>
              <a:rPr lang="en-US" b="1" dirty="0"/>
            </a:br>
            <a:r>
              <a:rPr lang="en-US" b="1" dirty="0"/>
              <a:t>(with some selected indicators</a:t>
            </a:r>
            <a:r>
              <a:rPr lang="en-US" dirty="0"/>
              <a:t>)</a:t>
            </a:r>
          </a:p>
        </p:txBody>
      </p:sp>
      <p:sp>
        <p:nvSpPr>
          <p:cNvPr id="3" name="Content Placeholder 2"/>
          <p:cNvSpPr>
            <a:spLocks noGrp="1"/>
          </p:cNvSpPr>
          <p:nvPr>
            <p:ph idx="1"/>
          </p:nvPr>
        </p:nvSpPr>
        <p:spPr>
          <a:xfrm>
            <a:off x="1007918" y="1943101"/>
            <a:ext cx="10495105" cy="3848100"/>
          </a:xfrm>
        </p:spPr>
        <p:txBody>
          <a:bodyPr>
            <a:normAutofit fontScale="70000" lnSpcReduction="20000"/>
          </a:bodyPr>
          <a:lstStyle/>
          <a:p>
            <a:pPr marL="0" indent="0">
              <a:buNone/>
            </a:pPr>
            <a:endParaRPr lang="en-US" b="1" dirty="0" smtClean="0"/>
          </a:p>
          <a:p>
            <a:pPr marL="0" indent="0">
              <a:buNone/>
            </a:pPr>
            <a:endParaRPr lang="en-US" b="1" dirty="0"/>
          </a:p>
          <a:p>
            <a:pPr marL="0" indent="0">
              <a:buNone/>
            </a:pPr>
            <a:endParaRPr lang="en-US" b="1" dirty="0" smtClean="0"/>
          </a:p>
          <a:p>
            <a:pPr marL="0" indent="0">
              <a:buNone/>
            </a:pPr>
            <a:r>
              <a:rPr lang="en-US" sz="4000" b="1" dirty="0" smtClean="0"/>
              <a:t>Goal </a:t>
            </a:r>
            <a:r>
              <a:rPr lang="en-US" sz="4000" b="1" dirty="0"/>
              <a:t>3. Ensure healthy lives and promote well-being for all at all </a:t>
            </a:r>
            <a:r>
              <a:rPr lang="en-US" sz="4000" b="1" dirty="0" smtClean="0"/>
              <a:t>ages</a:t>
            </a:r>
          </a:p>
          <a:p>
            <a:pPr marL="0" indent="0">
              <a:buNone/>
            </a:pPr>
            <a:endParaRPr lang="en-US" sz="4000" b="1" dirty="0" smtClean="0"/>
          </a:p>
          <a:p>
            <a:pPr lvl="1"/>
            <a:r>
              <a:rPr lang="en-US" sz="3400" dirty="0"/>
              <a:t>3.3.2 Tuberculosis incidence per 1,000 </a:t>
            </a:r>
            <a:r>
              <a:rPr lang="en-US" sz="3400" dirty="0" smtClean="0"/>
              <a:t>population</a:t>
            </a:r>
          </a:p>
          <a:p>
            <a:pPr marL="457200" lvl="1" indent="0">
              <a:buNone/>
            </a:pPr>
            <a:endParaRPr lang="en-US" sz="3400" dirty="0" smtClean="0"/>
          </a:p>
          <a:p>
            <a:pPr lvl="1"/>
            <a:r>
              <a:rPr lang="en-US" sz="3400" dirty="0"/>
              <a:t>3.3.3 Malaria incidence per 1,000 </a:t>
            </a:r>
            <a:r>
              <a:rPr lang="en-US" sz="3400" dirty="0" smtClean="0"/>
              <a:t>population</a:t>
            </a:r>
          </a:p>
          <a:p>
            <a:endParaRPr lang="en-US" dirty="0">
              <a:solidFill>
                <a:srgbClr val="000000"/>
              </a:solidFill>
              <a:latin typeface="Times New Roman" panose="02020603050405020304" pitchFamily="18" charset="0"/>
            </a:endParaRPr>
          </a:p>
          <a:p>
            <a:endParaRPr lang="en-US" dirty="0" smtClean="0"/>
          </a:p>
          <a:p>
            <a:endParaRPr lang="en-US" dirty="0">
              <a:solidFill>
                <a:srgbClr val="000000"/>
              </a:solidFill>
              <a:latin typeface="Times New Roman" panose="02020603050405020304" pitchFamily="18" charset="0"/>
            </a:endParaRPr>
          </a:p>
          <a:p>
            <a:pPr marL="0" indent="0">
              <a:buNone/>
            </a:pPr>
            <a:endParaRPr lang="en-US" b="1" dirty="0" smtClean="0"/>
          </a:p>
          <a:p>
            <a:pPr marL="0" indent="0">
              <a:buNone/>
            </a:pPr>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24</a:t>
            </a:fld>
            <a:endParaRPr lang="en-US"/>
          </a:p>
        </p:txBody>
      </p:sp>
    </p:spTree>
    <p:extLst>
      <p:ext uri="{BB962C8B-B14F-4D97-AF65-F5344CB8AC3E}">
        <p14:creationId xmlns:p14="http://schemas.microsoft.com/office/powerpoint/2010/main" val="34654502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17 GOALS</a:t>
            </a:r>
            <a:br>
              <a:rPr lang="en-US" b="1" dirty="0"/>
            </a:br>
            <a:r>
              <a:rPr lang="en-US" b="1" dirty="0"/>
              <a:t>(with some selected indicators</a:t>
            </a:r>
            <a:r>
              <a:rPr lang="en-US" dirty="0"/>
              <a:t>)</a:t>
            </a:r>
          </a:p>
        </p:txBody>
      </p:sp>
      <p:sp>
        <p:nvSpPr>
          <p:cNvPr id="3" name="Content Placeholder 2"/>
          <p:cNvSpPr>
            <a:spLocks noGrp="1"/>
          </p:cNvSpPr>
          <p:nvPr>
            <p:ph idx="1"/>
          </p:nvPr>
        </p:nvSpPr>
        <p:spPr>
          <a:xfrm>
            <a:off x="1484310" y="2666999"/>
            <a:ext cx="10018713" cy="4191001"/>
          </a:xfrm>
        </p:spPr>
        <p:txBody>
          <a:bodyPr>
            <a:normAutofit lnSpcReduction="10000"/>
          </a:bodyPr>
          <a:lstStyle/>
          <a:p>
            <a:pPr marL="0" indent="0">
              <a:buNone/>
            </a:pPr>
            <a:r>
              <a:rPr lang="en-US" sz="2800" b="1" dirty="0"/>
              <a:t>Goal 4. Ensure inclusive and equitable quality education and promote lifelong learning opportunities for all</a:t>
            </a:r>
            <a:r>
              <a:rPr lang="en-US" sz="2800" dirty="0"/>
              <a:t> </a:t>
            </a:r>
            <a:endParaRPr lang="en-US" sz="2800" dirty="0" smtClean="0"/>
          </a:p>
          <a:p>
            <a:pPr lvl="1"/>
            <a:r>
              <a:rPr lang="en-US" sz="2600" dirty="0"/>
              <a:t>4.4.1  Proportion of youth and adults with information and communications technology (ICT) skills, by type of skill </a:t>
            </a:r>
            <a:endParaRPr lang="en-US" sz="2600" dirty="0" smtClean="0"/>
          </a:p>
          <a:p>
            <a:pPr lvl="1"/>
            <a:r>
              <a:rPr lang="en-US" sz="2600" dirty="0"/>
              <a:t>4.a.1  Proportion of schools with access to: (a) electricity; (b) the Internet for pedagogical purposes; (c) computers for pedagogical purposes; (d) adapted infrastructure and materials for students with disabilities; (e) basic drinking water; (f) single-sex basic sanitation facilities; and (g) basic handwashing facilities (as per the WASH indicator definitions) </a:t>
            </a:r>
          </a:p>
        </p:txBody>
      </p:sp>
      <p:sp>
        <p:nvSpPr>
          <p:cNvPr id="4" name="Slide Number Placeholder 3"/>
          <p:cNvSpPr>
            <a:spLocks noGrp="1"/>
          </p:cNvSpPr>
          <p:nvPr>
            <p:ph type="sldNum" sz="quarter" idx="12"/>
          </p:nvPr>
        </p:nvSpPr>
        <p:spPr/>
        <p:txBody>
          <a:bodyPr/>
          <a:lstStyle/>
          <a:p>
            <a:fld id="{C5F4D7AD-AA97-47FA-8751-1F6B49723051}" type="slidenum">
              <a:rPr lang="en-US" smtClean="0"/>
              <a:t>25</a:t>
            </a:fld>
            <a:endParaRPr lang="en-US"/>
          </a:p>
        </p:txBody>
      </p:sp>
    </p:spTree>
    <p:extLst>
      <p:ext uri="{BB962C8B-B14F-4D97-AF65-F5344CB8AC3E}">
        <p14:creationId xmlns:p14="http://schemas.microsoft.com/office/powerpoint/2010/main" val="32412774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187036"/>
            <a:ext cx="10018713" cy="1288473"/>
          </a:xfrm>
        </p:spPr>
        <p:txBody>
          <a:bodyPr>
            <a:noAutofit/>
          </a:bodyPr>
          <a:lstStyle/>
          <a:p>
            <a:r>
              <a:rPr lang="en-US" b="1" dirty="0"/>
              <a:t>THE 17 GOALS</a:t>
            </a:r>
            <a:br>
              <a:rPr lang="en-US" b="1" dirty="0"/>
            </a:br>
            <a:r>
              <a:rPr lang="en-US" b="1" dirty="0"/>
              <a:t>(with some selected indicators</a:t>
            </a:r>
            <a:r>
              <a:rPr lang="en-US" dirty="0"/>
              <a:t>)</a:t>
            </a:r>
          </a:p>
        </p:txBody>
      </p:sp>
      <p:sp>
        <p:nvSpPr>
          <p:cNvPr id="3" name="Content Placeholder 2"/>
          <p:cNvSpPr>
            <a:spLocks noGrp="1"/>
          </p:cNvSpPr>
          <p:nvPr>
            <p:ph idx="1"/>
          </p:nvPr>
        </p:nvSpPr>
        <p:spPr>
          <a:xfrm>
            <a:off x="1153392" y="1901536"/>
            <a:ext cx="10349632" cy="4457699"/>
          </a:xfrm>
        </p:spPr>
        <p:txBody>
          <a:bodyPr>
            <a:normAutofit fontScale="92500"/>
          </a:bodyPr>
          <a:lstStyle/>
          <a:p>
            <a:pPr marL="0" indent="0">
              <a:buNone/>
            </a:pPr>
            <a:r>
              <a:rPr lang="en-US" sz="2800" b="1" dirty="0"/>
              <a:t>Goal 5. Achieve gender equality and empower all women and </a:t>
            </a:r>
            <a:r>
              <a:rPr lang="en-US" sz="2800" b="1" dirty="0" smtClean="0"/>
              <a:t>girls</a:t>
            </a:r>
          </a:p>
          <a:p>
            <a:pPr marL="0" indent="0">
              <a:buNone/>
            </a:pPr>
            <a:r>
              <a:rPr lang="en-US" sz="2800" dirty="0" smtClean="0"/>
              <a:t> </a:t>
            </a:r>
            <a:endParaRPr lang="en-US" sz="2800" dirty="0" smtClean="0"/>
          </a:p>
          <a:p>
            <a:pPr lvl="1" algn="just"/>
            <a:r>
              <a:rPr lang="en-US" sz="2400" dirty="0" smtClean="0"/>
              <a:t>5.5.1  </a:t>
            </a:r>
            <a:r>
              <a:rPr lang="en-US" sz="2400" dirty="0"/>
              <a:t>Proportion of seats held by women in national parliaments and local governments </a:t>
            </a:r>
            <a:r>
              <a:rPr lang="en-US" sz="2400" dirty="0" smtClean="0"/>
              <a:t> (</a:t>
            </a:r>
            <a:r>
              <a:rPr lang="en-US" sz="2400" b="1" dirty="0" smtClean="0"/>
              <a:t>Suggestions </a:t>
            </a:r>
            <a:r>
              <a:rPr lang="en-US" sz="2400" b="1" dirty="0"/>
              <a:t>from UN Women and IPU:  </a:t>
            </a:r>
            <a:r>
              <a:rPr lang="en-US" sz="2400" dirty="0"/>
              <a:t>"As indicated, this indicator includes Tier 1 and Tier III elements. Therefore, we would suggest modifying the indicator name slightly in the following way ""Proportion of seats held by women in (a) national parliaments and (b) local governments"" and classifying the sub- components </a:t>
            </a:r>
            <a:r>
              <a:rPr lang="en-US" sz="2400" dirty="0" smtClean="0"/>
              <a:t>as Tier </a:t>
            </a:r>
            <a:r>
              <a:rPr lang="en-US" sz="2400" dirty="0"/>
              <a:t>I and Tier III, respectively</a:t>
            </a:r>
            <a:r>
              <a:rPr lang="en-US" sz="2400" dirty="0" smtClean="0"/>
              <a:t>.) </a:t>
            </a:r>
            <a:endParaRPr lang="en-US" sz="2400" dirty="0" smtClean="0"/>
          </a:p>
          <a:p>
            <a:pPr lvl="1" algn="just"/>
            <a:endParaRPr lang="en-US" sz="2400" dirty="0" smtClean="0"/>
          </a:p>
          <a:p>
            <a:pPr lvl="1" algn="just"/>
            <a:r>
              <a:rPr lang="en-US" sz="2400" dirty="0" smtClean="0"/>
              <a:t>5.5.2  </a:t>
            </a:r>
            <a:r>
              <a:rPr lang="en-US" sz="2400" dirty="0"/>
              <a:t>Proportion of women in managerial positions </a:t>
            </a:r>
          </a:p>
          <a:p>
            <a:pPr lvl="1" algn="just"/>
            <a:endParaRPr lang="en-US" sz="2400" dirty="0"/>
          </a:p>
        </p:txBody>
      </p:sp>
      <p:sp>
        <p:nvSpPr>
          <p:cNvPr id="4" name="Slide Number Placeholder 3"/>
          <p:cNvSpPr>
            <a:spLocks noGrp="1"/>
          </p:cNvSpPr>
          <p:nvPr>
            <p:ph type="sldNum" sz="quarter" idx="12"/>
          </p:nvPr>
        </p:nvSpPr>
        <p:spPr/>
        <p:txBody>
          <a:bodyPr/>
          <a:lstStyle/>
          <a:p>
            <a:fld id="{C5F4D7AD-AA97-47FA-8751-1F6B49723051}" type="slidenum">
              <a:rPr lang="en-US" smtClean="0"/>
              <a:t>26</a:t>
            </a:fld>
            <a:endParaRPr lang="en-US"/>
          </a:p>
        </p:txBody>
      </p:sp>
    </p:spTree>
    <p:extLst>
      <p:ext uri="{BB962C8B-B14F-4D97-AF65-F5344CB8AC3E}">
        <p14:creationId xmlns:p14="http://schemas.microsoft.com/office/powerpoint/2010/main" val="426241774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238992"/>
            <a:ext cx="10018713" cy="1298864"/>
          </a:xfrm>
        </p:spPr>
        <p:txBody>
          <a:bodyPr>
            <a:noAutofit/>
          </a:bodyPr>
          <a:lstStyle/>
          <a:p>
            <a:r>
              <a:rPr lang="en-US" b="1" dirty="0"/>
              <a:t>THE 17 GOALS</a:t>
            </a:r>
            <a:br>
              <a:rPr lang="en-US" b="1" dirty="0"/>
            </a:br>
            <a:r>
              <a:rPr lang="en-US" b="1" dirty="0"/>
              <a:t>(with some selected indicators</a:t>
            </a:r>
            <a:r>
              <a:rPr lang="en-US" dirty="0"/>
              <a:t>)</a:t>
            </a:r>
          </a:p>
        </p:txBody>
      </p:sp>
      <p:sp>
        <p:nvSpPr>
          <p:cNvPr id="3" name="Content Placeholder 2"/>
          <p:cNvSpPr>
            <a:spLocks noGrp="1"/>
          </p:cNvSpPr>
          <p:nvPr>
            <p:ph idx="1"/>
          </p:nvPr>
        </p:nvSpPr>
        <p:spPr>
          <a:xfrm>
            <a:off x="1484310" y="1662545"/>
            <a:ext cx="10018713" cy="4914900"/>
          </a:xfrm>
        </p:spPr>
        <p:txBody>
          <a:bodyPr/>
          <a:lstStyle/>
          <a:p>
            <a:pPr marL="0" indent="0">
              <a:buNone/>
            </a:pPr>
            <a:r>
              <a:rPr lang="en-US" sz="3200" b="1" dirty="0"/>
              <a:t>Goal 6. Ensure availability and sustainable management of water and sanitation for all</a:t>
            </a:r>
            <a:r>
              <a:rPr lang="en-US" sz="3200" dirty="0"/>
              <a:t> </a:t>
            </a:r>
            <a:endParaRPr lang="en-US" sz="3200" dirty="0" smtClean="0"/>
          </a:p>
          <a:p>
            <a:pPr marL="0" indent="0">
              <a:buNone/>
            </a:pPr>
            <a:endParaRPr lang="en-US" sz="3200" dirty="0" smtClean="0"/>
          </a:p>
          <a:p>
            <a:pPr lvl="1"/>
            <a:r>
              <a:rPr lang="en-US" sz="2800" dirty="0"/>
              <a:t>6.1.1  Proportion of population using safely managed drinking water services </a:t>
            </a:r>
            <a:endParaRPr lang="en-US" sz="2800" dirty="0" smtClean="0"/>
          </a:p>
          <a:p>
            <a:pPr lvl="1"/>
            <a:endParaRPr lang="en-US" sz="2800" dirty="0" smtClean="0"/>
          </a:p>
          <a:p>
            <a:pPr lvl="1"/>
            <a:r>
              <a:rPr lang="en-US" sz="2800" dirty="0"/>
              <a:t>6.2.1  Proportion of population using safely managed sanitation services, including a hand-washing facility with soap and water </a:t>
            </a:r>
          </a:p>
        </p:txBody>
      </p:sp>
      <p:sp>
        <p:nvSpPr>
          <p:cNvPr id="4" name="Slide Number Placeholder 3"/>
          <p:cNvSpPr>
            <a:spLocks noGrp="1"/>
          </p:cNvSpPr>
          <p:nvPr>
            <p:ph type="sldNum" sz="quarter" idx="12"/>
          </p:nvPr>
        </p:nvSpPr>
        <p:spPr/>
        <p:txBody>
          <a:bodyPr/>
          <a:lstStyle/>
          <a:p>
            <a:fld id="{C5F4D7AD-AA97-47FA-8751-1F6B49723051}" type="slidenum">
              <a:rPr lang="en-US" smtClean="0"/>
              <a:t>27</a:t>
            </a:fld>
            <a:endParaRPr lang="en-US"/>
          </a:p>
        </p:txBody>
      </p:sp>
    </p:spTree>
    <p:extLst>
      <p:ext uri="{BB962C8B-B14F-4D97-AF65-F5344CB8AC3E}">
        <p14:creationId xmlns:p14="http://schemas.microsoft.com/office/powerpoint/2010/main" val="230629154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0402" y="187038"/>
            <a:ext cx="10018713" cy="1236518"/>
          </a:xfrm>
        </p:spPr>
        <p:txBody>
          <a:bodyPr>
            <a:noAutofit/>
          </a:bodyPr>
          <a:lstStyle/>
          <a:p>
            <a:r>
              <a:rPr lang="en-US" b="1" dirty="0"/>
              <a:t>THE 17 GOALS</a:t>
            </a:r>
            <a:br>
              <a:rPr lang="en-US" b="1" dirty="0"/>
            </a:br>
            <a:r>
              <a:rPr lang="en-US" b="1" dirty="0"/>
              <a:t>(with some selected indicators)</a:t>
            </a:r>
          </a:p>
        </p:txBody>
      </p:sp>
      <p:sp>
        <p:nvSpPr>
          <p:cNvPr id="3" name="Content Placeholder 2"/>
          <p:cNvSpPr>
            <a:spLocks noGrp="1"/>
          </p:cNvSpPr>
          <p:nvPr>
            <p:ph idx="1"/>
          </p:nvPr>
        </p:nvSpPr>
        <p:spPr>
          <a:xfrm>
            <a:off x="1484310" y="1672937"/>
            <a:ext cx="10018713" cy="4118264"/>
          </a:xfrm>
        </p:spPr>
        <p:txBody>
          <a:bodyPr/>
          <a:lstStyle/>
          <a:p>
            <a:pPr marL="0" indent="0">
              <a:buNone/>
            </a:pPr>
            <a:r>
              <a:rPr lang="en-US" sz="3200" b="1" dirty="0"/>
              <a:t>Goal 7. Ensure access to affordable, reliable, sustainable and modern energy for all</a:t>
            </a:r>
            <a:r>
              <a:rPr lang="en-US" sz="3200" dirty="0"/>
              <a:t> </a:t>
            </a:r>
            <a:endParaRPr lang="en-US" sz="3200" dirty="0" smtClean="0"/>
          </a:p>
          <a:p>
            <a:pPr marL="0" indent="0">
              <a:buNone/>
            </a:pPr>
            <a:endParaRPr lang="en-US" sz="3200" dirty="0" smtClean="0"/>
          </a:p>
          <a:p>
            <a:pPr lvl="1"/>
            <a:r>
              <a:rPr lang="en-US" sz="2800" dirty="0"/>
              <a:t>7.1.1  Proportion of population with access to electricity </a:t>
            </a:r>
            <a:endParaRPr lang="en-US" sz="2800" dirty="0" smtClean="0"/>
          </a:p>
          <a:p>
            <a:pPr marL="457200" lvl="1" indent="0">
              <a:buNone/>
            </a:pPr>
            <a:endParaRPr lang="en-US" sz="2800" dirty="0" smtClean="0"/>
          </a:p>
          <a:p>
            <a:pPr lvl="1"/>
            <a:r>
              <a:rPr lang="en-US" sz="2800" dirty="0"/>
              <a:t>7.1.2  Proportion of population with primary reliance on clean fuels and technology </a:t>
            </a:r>
          </a:p>
        </p:txBody>
      </p:sp>
      <p:sp>
        <p:nvSpPr>
          <p:cNvPr id="4" name="Slide Number Placeholder 3"/>
          <p:cNvSpPr>
            <a:spLocks noGrp="1"/>
          </p:cNvSpPr>
          <p:nvPr>
            <p:ph type="sldNum" sz="quarter" idx="12"/>
          </p:nvPr>
        </p:nvSpPr>
        <p:spPr/>
        <p:txBody>
          <a:bodyPr/>
          <a:lstStyle/>
          <a:p>
            <a:fld id="{C5F4D7AD-AA97-47FA-8751-1F6B49723051}" type="slidenum">
              <a:rPr lang="en-US" smtClean="0"/>
              <a:t>28</a:t>
            </a:fld>
            <a:endParaRPr lang="en-US"/>
          </a:p>
        </p:txBody>
      </p:sp>
    </p:spTree>
    <p:extLst>
      <p:ext uri="{BB962C8B-B14F-4D97-AF65-F5344CB8AC3E}">
        <p14:creationId xmlns:p14="http://schemas.microsoft.com/office/powerpoint/2010/main" val="128424966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8726" y="228601"/>
            <a:ext cx="10018713" cy="1350818"/>
          </a:xfrm>
        </p:spPr>
        <p:txBody>
          <a:bodyPr/>
          <a:lstStyle/>
          <a:p>
            <a:r>
              <a:rPr lang="en-US" b="1" dirty="0"/>
              <a:t>THE 17 GOALS</a:t>
            </a:r>
            <a:br>
              <a:rPr lang="en-US" b="1" dirty="0"/>
            </a:br>
            <a:r>
              <a:rPr lang="en-US" b="1" dirty="0"/>
              <a:t>(with some selected indicators</a:t>
            </a:r>
            <a:r>
              <a:rPr lang="en-US" dirty="0"/>
              <a:t>)</a:t>
            </a:r>
          </a:p>
        </p:txBody>
      </p:sp>
      <p:sp>
        <p:nvSpPr>
          <p:cNvPr id="3" name="Content Placeholder 2"/>
          <p:cNvSpPr>
            <a:spLocks noGrp="1"/>
          </p:cNvSpPr>
          <p:nvPr>
            <p:ph idx="1"/>
          </p:nvPr>
        </p:nvSpPr>
        <p:spPr>
          <a:xfrm>
            <a:off x="1208726" y="2064326"/>
            <a:ext cx="10018713" cy="4409210"/>
          </a:xfrm>
        </p:spPr>
        <p:txBody>
          <a:bodyPr>
            <a:normAutofit/>
          </a:bodyPr>
          <a:lstStyle/>
          <a:p>
            <a:pPr marL="0" indent="0">
              <a:buNone/>
            </a:pPr>
            <a:r>
              <a:rPr lang="en-US" sz="2800" b="1" dirty="0"/>
              <a:t>G</a:t>
            </a:r>
            <a:r>
              <a:rPr lang="en-US" sz="2800" b="1" dirty="0" smtClean="0"/>
              <a:t>oal </a:t>
            </a:r>
            <a:r>
              <a:rPr lang="en-US" sz="2800" b="1" dirty="0"/>
              <a:t>8. Promote sustained, inclusive and sustainable economic growth, full and productive employment and decent work for </a:t>
            </a:r>
            <a:r>
              <a:rPr lang="en-US" sz="2800" b="1" dirty="0" smtClean="0"/>
              <a:t>all</a:t>
            </a:r>
          </a:p>
          <a:p>
            <a:pPr marL="0" indent="0">
              <a:buNone/>
            </a:pPr>
            <a:r>
              <a:rPr lang="en-US" sz="2800" dirty="0" smtClean="0"/>
              <a:t> </a:t>
            </a:r>
          </a:p>
          <a:p>
            <a:pPr lvl="1" algn="just"/>
            <a:r>
              <a:rPr lang="en-US" sz="2400" dirty="0"/>
              <a:t>8.7.1  Proportion and number of children aged 5‑17 years engaged in child labour, by sex and age </a:t>
            </a:r>
            <a:endParaRPr lang="en-US" sz="2400" dirty="0" smtClean="0"/>
          </a:p>
          <a:p>
            <a:pPr marL="457200" lvl="1" indent="0" algn="just">
              <a:buNone/>
            </a:pPr>
            <a:endParaRPr lang="en-US" sz="2400" dirty="0"/>
          </a:p>
          <a:p>
            <a:pPr lvl="1" algn="just"/>
            <a:r>
              <a:rPr lang="en-US" sz="2400" dirty="0"/>
              <a:t>8.10.1  Number of commercial bank branches and automated teller machines (ATMs) per 100,000 adults </a:t>
            </a:r>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29</a:t>
            </a:fld>
            <a:endParaRPr lang="en-US"/>
          </a:p>
        </p:txBody>
      </p:sp>
    </p:spTree>
    <p:extLst>
      <p:ext uri="{BB962C8B-B14F-4D97-AF65-F5344CB8AC3E}">
        <p14:creationId xmlns:p14="http://schemas.microsoft.com/office/powerpoint/2010/main" val="168198683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8726" y="197427"/>
            <a:ext cx="10018713" cy="1246909"/>
          </a:xfrm>
        </p:spPr>
        <p:txBody>
          <a:bodyPr>
            <a:noAutofit/>
          </a:bodyPr>
          <a:lstStyle/>
          <a:p>
            <a:r>
              <a:rPr lang="en-US" b="1" dirty="0"/>
              <a:t>THE 17 GOALS</a:t>
            </a:r>
            <a:br>
              <a:rPr lang="en-US" b="1" dirty="0"/>
            </a:br>
            <a:r>
              <a:rPr lang="en-US" b="1" dirty="0"/>
              <a:t>(with some selected indicators</a:t>
            </a:r>
            <a:r>
              <a:rPr lang="en-US" dirty="0"/>
              <a:t>)</a:t>
            </a:r>
          </a:p>
        </p:txBody>
      </p:sp>
      <p:sp>
        <p:nvSpPr>
          <p:cNvPr id="3" name="Content Placeholder 2"/>
          <p:cNvSpPr>
            <a:spLocks noGrp="1"/>
          </p:cNvSpPr>
          <p:nvPr>
            <p:ph idx="1"/>
          </p:nvPr>
        </p:nvSpPr>
        <p:spPr>
          <a:xfrm>
            <a:off x="1484310" y="1887681"/>
            <a:ext cx="10018713" cy="4344575"/>
          </a:xfrm>
        </p:spPr>
        <p:txBody>
          <a:bodyPr/>
          <a:lstStyle/>
          <a:p>
            <a:pPr marL="0" indent="0">
              <a:buNone/>
            </a:pPr>
            <a:r>
              <a:rPr lang="en-US" sz="2800" b="1" dirty="0"/>
              <a:t>Goal 9. Build resilient infrastructure,  promote inclusive and sustainable industrialization  and foster innovation</a:t>
            </a:r>
            <a:r>
              <a:rPr lang="en-US" sz="2800" dirty="0"/>
              <a:t> </a:t>
            </a:r>
            <a:endParaRPr lang="en-US" sz="2800" dirty="0" smtClean="0"/>
          </a:p>
          <a:p>
            <a:pPr marL="0" indent="0">
              <a:buNone/>
            </a:pPr>
            <a:endParaRPr lang="en-US" sz="2800" dirty="0" smtClean="0"/>
          </a:p>
          <a:p>
            <a:pPr lvl="1"/>
            <a:r>
              <a:rPr lang="en-US" sz="2400" dirty="0"/>
              <a:t>9.1.2  Passenger and freight volumes, by mode of transport </a:t>
            </a:r>
            <a:endParaRPr lang="en-US" sz="2400" dirty="0" smtClean="0"/>
          </a:p>
          <a:p>
            <a:pPr marL="457200" lvl="1" indent="0">
              <a:buNone/>
            </a:pPr>
            <a:endParaRPr lang="en-US" sz="2400" dirty="0" smtClean="0"/>
          </a:p>
          <a:p>
            <a:pPr lvl="1"/>
            <a:r>
              <a:rPr lang="en-US" sz="2400" dirty="0"/>
              <a:t>9.2.2  Manufacturing employment as a proportion of total employment </a:t>
            </a:r>
          </a:p>
        </p:txBody>
      </p:sp>
      <p:sp>
        <p:nvSpPr>
          <p:cNvPr id="4" name="Slide Number Placeholder 3"/>
          <p:cNvSpPr>
            <a:spLocks noGrp="1"/>
          </p:cNvSpPr>
          <p:nvPr>
            <p:ph type="sldNum" sz="quarter" idx="12"/>
          </p:nvPr>
        </p:nvSpPr>
        <p:spPr/>
        <p:txBody>
          <a:bodyPr/>
          <a:lstStyle/>
          <a:p>
            <a:fld id="{C5F4D7AD-AA97-47FA-8751-1F6B49723051}" type="slidenum">
              <a:rPr lang="en-US" smtClean="0"/>
              <a:t>30</a:t>
            </a:fld>
            <a:endParaRPr lang="en-US"/>
          </a:p>
        </p:txBody>
      </p:sp>
    </p:spTree>
    <p:extLst>
      <p:ext uri="{BB962C8B-B14F-4D97-AF65-F5344CB8AC3E}">
        <p14:creationId xmlns:p14="http://schemas.microsoft.com/office/powerpoint/2010/main" val="219999232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8447" y="124692"/>
            <a:ext cx="10018713" cy="1361208"/>
          </a:xfrm>
        </p:spPr>
        <p:txBody>
          <a:bodyPr/>
          <a:lstStyle/>
          <a:p>
            <a:r>
              <a:rPr lang="en-US" b="1" dirty="0"/>
              <a:t>THE 17 GOALS</a:t>
            </a:r>
            <a:br>
              <a:rPr lang="en-US" b="1" dirty="0"/>
            </a:br>
            <a:r>
              <a:rPr lang="en-US" b="1" dirty="0"/>
              <a:t>(with some selected indicators</a:t>
            </a:r>
            <a:r>
              <a:rPr lang="en-US" dirty="0"/>
              <a:t>)</a:t>
            </a:r>
          </a:p>
        </p:txBody>
      </p:sp>
      <p:sp>
        <p:nvSpPr>
          <p:cNvPr id="3" name="Content Placeholder 2"/>
          <p:cNvSpPr>
            <a:spLocks noGrp="1"/>
          </p:cNvSpPr>
          <p:nvPr>
            <p:ph idx="1"/>
          </p:nvPr>
        </p:nvSpPr>
        <p:spPr>
          <a:xfrm>
            <a:off x="1328447" y="1839190"/>
            <a:ext cx="10018713" cy="4499265"/>
          </a:xfrm>
        </p:spPr>
        <p:txBody>
          <a:bodyPr>
            <a:normAutofit lnSpcReduction="10000"/>
          </a:bodyPr>
          <a:lstStyle/>
          <a:p>
            <a:pPr marL="0" indent="0">
              <a:buNone/>
            </a:pPr>
            <a:r>
              <a:rPr lang="en-US" sz="3200" b="1" dirty="0"/>
              <a:t>Goal 10. Reduce inequality within and among countries</a:t>
            </a:r>
            <a:r>
              <a:rPr lang="en-US" sz="3200" dirty="0"/>
              <a:t> </a:t>
            </a:r>
            <a:endParaRPr lang="en-US" sz="3200" dirty="0" smtClean="0"/>
          </a:p>
          <a:p>
            <a:pPr marL="0" indent="0">
              <a:buNone/>
            </a:pPr>
            <a:endParaRPr lang="en-US" sz="3200" dirty="0" smtClean="0"/>
          </a:p>
          <a:p>
            <a:pPr lvl="1" algn="just"/>
            <a:r>
              <a:rPr lang="en-US" sz="2800" dirty="0" smtClean="0"/>
              <a:t>Has a lot of Tier 3 indicators or mostly at the international level</a:t>
            </a:r>
          </a:p>
          <a:p>
            <a:pPr marL="457200" lvl="1" indent="0" algn="just">
              <a:buNone/>
            </a:pPr>
            <a:endParaRPr lang="en-US" sz="2800" dirty="0" smtClean="0"/>
          </a:p>
          <a:p>
            <a:pPr lvl="1" algn="just"/>
            <a:r>
              <a:rPr lang="en-US" sz="2800" dirty="0"/>
              <a:t>10.3.1  Proportion of the population reporting having personally felt discriminated against or harassed within the previous 12 months on the basis of a ground of discrimination prohibited under international human rights law </a:t>
            </a:r>
            <a:r>
              <a:rPr lang="en-US" sz="2800" b="1" dirty="0" smtClean="0"/>
              <a:t>(Tier 3)</a:t>
            </a:r>
            <a:endParaRPr lang="en-US" sz="2800" b="1" dirty="0"/>
          </a:p>
        </p:txBody>
      </p:sp>
      <p:sp>
        <p:nvSpPr>
          <p:cNvPr id="4" name="Slide Number Placeholder 3"/>
          <p:cNvSpPr>
            <a:spLocks noGrp="1"/>
          </p:cNvSpPr>
          <p:nvPr>
            <p:ph type="sldNum" sz="quarter" idx="12"/>
          </p:nvPr>
        </p:nvSpPr>
        <p:spPr/>
        <p:txBody>
          <a:bodyPr/>
          <a:lstStyle/>
          <a:p>
            <a:fld id="{C5F4D7AD-AA97-47FA-8751-1F6B49723051}" type="slidenum">
              <a:rPr lang="en-US" smtClean="0"/>
              <a:t>31</a:t>
            </a:fld>
            <a:endParaRPr lang="en-US"/>
          </a:p>
        </p:txBody>
      </p:sp>
    </p:spTree>
    <p:extLst>
      <p:ext uri="{BB962C8B-B14F-4D97-AF65-F5344CB8AC3E}">
        <p14:creationId xmlns:p14="http://schemas.microsoft.com/office/powerpoint/2010/main" val="316217364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8726" y="270165"/>
            <a:ext cx="10018713" cy="1132608"/>
          </a:xfrm>
        </p:spPr>
        <p:txBody>
          <a:bodyPr>
            <a:noAutofit/>
          </a:bodyPr>
          <a:lstStyle/>
          <a:p>
            <a:r>
              <a:rPr lang="en-US" b="1" dirty="0"/>
              <a:t>THE 17 GOALS</a:t>
            </a:r>
            <a:br>
              <a:rPr lang="en-US" b="1" dirty="0"/>
            </a:br>
            <a:r>
              <a:rPr lang="en-US" b="1" dirty="0"/>
              <a:t>(with some selected indicators</a:t>
            </a:r>
            <a:r>
              <a:rPr lang="en-US" dirty="0"/>
              <a:t>)</a:t>
            </a:r>
          </a:p>
        </p:txBody>
      </p:sp>
      <p:sp>
        <p:nvSpPr>
          <p:cNvPr id="3" name="Content Placeholder 2"/>
          <p:cNvSpPr>
            <a:spLocks noGrp="1"/>
          </p:cNvSpPr>
          <p:nvPr>
            <p:ph idx="1"/>
          </p:nvPr>
        </p:nvSpPr>
        <p:spPr>
          <a:xfrm>
            <a:off x="1318056" y="1877290"/>
            <a:ext cx="10018713" cy="4637810"/>
          </a:xfrm>
        </p:spPr>
        <p:txBody>
          <a:bodyPr>
            <a:normAutofit/>
          </a:bodyPr>
          <a:lstStyle/>
          <a:p>
            <a:pPr marL="0" indent="0">
              <a:buNone/>
            </a:pPr>
            <a:r>
              <a:rPr lang="en-US" sz="3200" b="1" dirty="0"/>
              <a:t>Goal 11. Make cities and human settlements inclusive, safe, resilient and sustainable</a:t>
            </a:r>
            <a:r>
              <a:rPr lang="en-US" sz="3200" dirty="0"/>
              <a:t> </a:t>
            </a:r>
            <a:endParaRPr lang="en-US" sz="3200" dirty="0" smtClean="0"/>
          </a:p>
          <a:p>
            <a:pPr marL="0" indent="0">
              <a:buNone/>
            </a:pPr>
            <a:endParaRPr lang="en-US" dirty="0" smtClean="0"/>
          </a:p>
          <a:p>
            <a:r>
              <a:rPr lang="en-US" sz="3000" dirty="0"/>
              <a:t>11.1.1  Proportion of urban population living in slums, informal settlements or inadequate housing </a:t>
            </a:r>
            <a:endParaRPr lang="en-US" sz="3000" dirty="0" smtClean="0"/>
          </a:p>
          <a:p>
            <a:pPr marL="0" indent="0">
              <a:buNone/>
            </a:pPr>
            <a:endParaRPr lang="en-US" sz="3000" dirty="0" smtClean="0"/>
          </a:p>
          <a:p>
            <a:r>
              <a:rPr lang="en-US" sz="3000" dirty="0"/>
              <a:t>11.3.1  Ratio of land consumption rate to population growth rate </a:t>
            </a:r>
          </a:p>
        </p:txBody>
      </p:sp>
      <p:sp>
        <p:nvSpPr>
          <p:cNvPr id="4" name="Slide Number Placeholder 3"/>
          <p:cNvSpPr>
            <a:spLocks noGrp="1"/>
          </p:cNvSpPr>
          <p:nvPr>
            <p:ph type="sldNum" sz="quarter" idx="12"/>
          </p:nvPr>
        </p:nvSpPr>
        <p:spPr/>
        <p:txBody>
          <a:bodyPr/>
          <a:lstStyle/>
          <a:p>
            <a:fld id="{C5F4D7AD-AA97-47FA-8751-1F6B49723051}" type="slidenum">
              <a:rPr lang="en-US" smtClean="0"/>
              <a:t>32</a:t>
            </a:fld>
            <a:endParaRPr lang="en-US"/>
          </a:p>
        </p:txBody>
      </p:sp>
    </p:spTree>
    <p:extLst>
      <p:ext uri="{BB962C8B-B14F-4D97-AF65-F5344CB8AC3E}">
        <p14:creationId xmlns:p14="http://schemas.microsoft.com/office/powerpoint/2010/main" val="169554310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187037"/>
            <a:ext cx="10018713" cy="966354"/>
          </a:xfrm>
        </p:spPr>
        <p:txBody>
          <a:bodyPr>
            <a:noAutofit/>
          </a:bodyPr>
          <a:lstStyle/>
          <a:p>
            <a:r>
              <a:rPr lang="en-US" b="1" dirty="0"/>
              <a:t>THE 17 GOALS</a:t>
            </a:r>
            <a:br>
              <a:rPr lang="en-US" b="1" dirty="0"/>
            </a:br>
            <a:r>
              <a:rPr lang="en-US" b="1" dirty="0"/>
              <a:t>(with some selected indicators</a:t>
            </a:r>
            <a:r>
              <a:rPr lang="en-US" dirty="0"/>
              <a:t>)</a:t>
            </a:r>
          </a:p>
        </p:txBody>
      </p:sp>
      <p:sp>
        <p:nvSpPr>
          <p:cNvPr id="3" name="Content Placeholder 2"/>
          <p:cNvSpPr>
            <a:spLocks noGrp="1"/>
          </p:cNvSpPr>
          <p:nvPr>
            <p:ph idx="1"/>
          </p:nvPr>
        </p:nvSpPr>
        <p:spPr>
          <a:xfrm>
            <a:off x="1059874" y="1804553"/>
            <a:ext cx="10328850" cy="4139047"/>
          </a:xfrm>
        </p:spPr>
        <p:txBody>
          <a:bodyPr>
            <a:normAutofit fontScale="47500" lnSpcReduction="20000"/>
          </a:bodyPr>
          <a:lstStyle/>
          <a:p>
            <a:pPr marL="0" indent="0">
              <a:buNone/>
            </a:pPr>
            <a:r>
              <a:rPr lang="en-US" sz="6700" b="1" dirty="0"/>
              <a:t>Goal 12. Ensure sustainable consumption and production patterns</a:t>
            </a:r>
            <a:r>
              <a:rPr lang="en-US" sz="6700" dirty="0"/>
              <a:t> </a:t>
            </a:r>
            <a:endParaRPr lang="en-US" sz="6700" dirty="0" smtClean="0"/>
          </a:p>
          <a:p>
            <a:pPr marL="0" indent="0">
              <a:buNone/>
            </a:pPr>
            <a:endParaRPr lang="en-US" dirty="0" smtClean="0"/>
          </a:p>
          <a:p>
            <a:pPr lvl="1"/>
            <a:r>
              <a:rPr lang="en-US" sz="5900" dirty="0"/>
              <a:t>12.2.2  Domestic material consumption, domestic material consumption per capita, and domestic material consumption per GDP </a:t>
            </a:r>
            <a:endParaRPr lang="en-US" sz="5900" dirty="0" smtClean="0"/>
          </a:p>
          <a:p>
            <a:endParaRPr lang="en-US" sz="5900" dirty="0" smtClean="0"/>
          </a:p>
          <a:p>
            <a:pPr lvl="1"/>
            <a:r>
              <a:rPr lang="en-US" sz="5900" dirty="0"/>
              <a:t>12.4.2 Hazardous waste generated per capita and proportion of hazardous waste treated, by type of treatment </a:t>
            </a:r>
          </a:p>
        </p:txBody>
      </p:sp>
      <p:sp>
        <p:nvSpPr>
          <p:cNvPr id="4" name="Slide Number Placeholder 3"/>
          <p:cNvSpPr>
            <a:spLocks noGrp="1"/>
          </p:cNvSpPr>
          <p:nvPr>
            <p:ph type="sldNum" sz="quarter" idx="12"/>
          </p:nvPr>
        </p:nvSpPr>
        <p:spPr/>
        <p:txBody>
          <a:bodyPr/>
          <a:lstStyle/>
          <a:p>
            <a:fld id="{C5F4D7AD-AA97-47FA-8751-1F6B49723051}" type="slidenum">
              <a:rPr lang="en-US" smtClean="0"/>
              <a:t>33</a:t>
            </a:fld>
            <a:endParaRPr lang="en-US"/>
          </a:p>
        </p:txBody>
      </p:sp>
    </p:spTree>
    <p:extLst>
      <p:ext uri="{BB962C8B-B14F-4D97-AF65-F5344CB8AC3E}">
        <p14:creationId xmlns:p14="http://schemas.microsoft.com/office/powerpoint/2010/main" val="129000938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207818"/>
            <a:ext cx="10018713" cy="1454727"/>
          </a:xfrm>
        </p:spPr>
        <p:txBody>
          <a:bodyPr/>
          <a:lstStyle/>
          <a:p>
            <a:r>
              <a:rPr lang="en-US" b="1" dirty="0"/>
              <a:t>THE 17 GOALS</a:t>
            </a:r>
            <a:br>
              <a:rPr lang="en-US" b="1" dirty="0"/>
            </a:br>
            <a:r>
              <a:rPr lang="en-US" b="1" dirty="0"/>
              <a:t>(with some selected indicators</a:t>
            </a:r>
            <a:r>
              <a:rPr lang="en-US" dirty="0"/>
              <a:t>)</a:t>
            </a:r>
          </a:p>
        </p:txBody>
      </p:sp>
      <p:sp>
        <p:nvSpPr>
          <p:cNvPr id="3" name="Content Placeholder 2"/>
          <p:cNvSpPr>
            <a:spLocks noGrp="1"/>
          </p:cNvSpPr>
          <p:nvPr>
            <p:ph idx="1"/>
          </p:nvPr>
        </p:nvSpPr>
        <p:spPr>
          <a:xfrm>
            <a:off x="1484310" y="1808019"/>
            <a:ext cx="10018713" cy="3983182"/>
          </a:xfrm>
        </p:spPr>
        <p:txBody>
          <a:bodyPr/>
          <a:lstStyle/>
          <a:p>
            <a:pPr marL="0" indent="0">
              <a:buNone/>
            </a:pPr>
            <a:r>
              <a:rPr lang="en-US" sz="3200" b="1" dirty="0"/>
              <a:t>Goal 13. Take urgent action to combat climate change and its </a:t>
            </a:r>
            <a:r>
              <a:rPr lang="en-US" sz="3200" b="1" dirty="0" smtClean="0"/>
              <a:t>impacts</a:t>
            </a:r>
          </a:p>
          <a:p>
            <a:pPr marL="0" indent="0">
              <a:buNone/>
            </a:pPr>
            <a:endParaRPr lang="en-US" b="1" dirty="0" smtClean="0"/>
          </a:p>
          <a:p>
            <a:pPr lvl="1"/>
            <a:r>
              <a:rPr lang="en-US" sz="2800" dirty="0"/>
              <a:t>13.1.2  Number of deaths, missing persons and persons affected by disaster per 100,000 </a:t>
            </a:r>
            <a:r>
              <a:rPr lang="en-US" sz="2800" dirty="0" smtClean="0"/>
              <a:t>people</a:t>
            </a:r>
            <a:endParaRPr lang="en-US" sz="2800" dirty="0"/>
          </a:p>
        </p:txBody>
      </p:sp>
      <p:sp>
        <p:nvSpPr>
          <p:cNvPr id="4" name="Slide Number Placeholder 3"/>
          <p:cNvSpPr>
            <a:spLocks noGrp="1"/>
          </p:cNvSpPr>
          <p:nvPr>
            <p:ph type="sldNum" sz="quarter" idx="12"/>
          </p:nvPr>
        </p:nvSpPr>
        <p:spPr/>
        <p:txBody>
          <a:bodyPr/>
          <a:lstStyle/>
          <a:p>
            <a:fld id="{C5F4D7AD-AA97-47FA-8751-1F6B49723051}" type="slidenum">
              <a:rPr lang="en-US" smtClean="0"/>
              <a:t>34</a:t>
            </a:fld>
            <a:endParaRPr lang="en-US"/>
          </a:p>
        </p:txBody>
      </p:sp>
    </p:spTree>
    <p:extLst>
      <p:ext uri="{BB962C8B-B14F-4D97-AF65-F5344CB8AC3E}">
        <p14:creationId xmlns:p14="http://schemas.microsoft.com/office/powerpoint/2010/main" val="350046986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0793" y="238992"/>
            <a:ext cx="10018713" cy="1184564"/>
          </a:xfrm>
        </p:spPr>
        <p:txBody>
          <a:bodyPr>
            <a:noAutofit/>
          </a:bodyPr>
          <a:lstStyle/>
          <a:p>
            <a:r>
              <a:rPr lang="en-US" b="1" dirty="0"/>
              <a:t>THE 17 GOALS</a:t>
            </a:r>
            <a:br>
              <a:rPr lang="en-US" b="1" dirty="0"/>
            </a:br>
            <a:r>
              <a:rPr lang="en-US" b="1" dirty="0"/>
              <a:t>(with some selected indicators</a:t>
            </a:r>
            <a:r>
              <a:rPr lang="en-US" dirty="0"/>
              <a:t>)</a:t>
            </a:r>
          </a:p>
        </p:txBody>
      </p:sp>
      <p:sp>
        <p:nvSpPr>
          <p:cNvPr id="3" name="Content Placeholder 2"/>
          <p:cNvSpPr>
            <a:spLocks noGrp="1"/>
          </p:cNvSpPr>
          <p:nvPr>
            <p:ph idx="1"/>
          </p:nvPr>
        </p:nvSpPr>
        <p:spPr>
          <a:xfrm>
            <a:off x="955964" y="1825335"/>
            <a:ext cx="10453542" cy="3124201"/>
          </a:xfrm>
        </p:spPr>
        <p:txBody>
          <a:bodyPr>
            <a:normAutofit/>
          </a:bodyPr>
          <a:lstStyle/>
          <a:p>
            <a:r>
              <a:rPr lang="en-US" sz="3200" b="1" dirty="0"/>
              <a:t>Goal 14. Conserve and sustainably use the oceans, seas and marine resources for sustainable development</a:t>
            </a:r>
            <a:r>
              <a:rPr lang="en-US" sz="3200" dirty="0"/>
              <a:t> </a:t>
            </a:r>
            <a:endParaRPr lang="en-US" sz="3200" dirty="0" smtClean="0"/>
          </a:p>
          <a:p>
            <a:pPr marL="0" indent="0">
              <a:buNone/>
            </a:pPr>
            <a:endParaRPr lang="en-US" dirty="0" smtClean="0"/>
          </a:p>
          <a:p>
            <a:pPr lvl="2"/>
            <a:r>
              <a:rPr lang="en-US" sz="2800" dirty="0"/>
              <a:t>14.4.1  Proportion of fish stocks within biologically sustainable levels </a:t>
            </a:r>
          </a:p>
          <a:p>
            <a:endParaRPr lang="en-US" dirty="0"/>
          </a:p>
        </p:txBody>
      </p:sp>
      <p:sp>
        <p:nvSpPr>
          <p:cNvPr id="4" name="Slide Number Placeholder 3"/>
          <p:cNvSpPr>
            <a:spLocks noGrp="1"/>
          </p:cNvSpPr>
          <p:nvPr>
            <p:ph type="sldNum" sz="quarter" idx="12"/>
          </p:nvPr>
        </p:nvSpPr>
        <p:spPr/>
        <p:txBody>
          <a:bodyPr/>
          <a:lstStyle/>
          <a:p>
            <a:fld id="{C5F4D7AD-AA97-47FA-8751-1F6B49723051}" type="slidenum">
              <a:rPr lang="en-US" smtClean="0"/>
              <a:t>35</a:t>
            </a:fld>
            <a:endParaRPr lang="en-US"/>
          </a:p>
        </p:txBody>
      </p:sp>
    </p:spTree>
    <p:extLst>
      <p:ext uri="{BB962C8B-B14F-4D97-AF65-F5344CB8AC3E}">
        <p14:creationId xmlns:p14="http://schemas.microsoft.com/office/powerpoint/2010/main" val="913959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0792" y="114300"/>
            <a:ext cx="10018713" cy="1340427"/>
          </a:xfrm>
        </p:spPr>
        <p:txBody>
          <a:bodyPr/>
          <a:lstStyle/>
          <a:p>
            <a:r>
              <a:rPr lang="en-US" b="1" dirty="0"/>
              <a:t>THE 17 GOALS</a:t>
            </a:r>
            <a:br>
              <a:rPr lang="en-US" b="1" dirty="0"/>
            </a:br>
            <a:r>
              <a:rPr lang="en-US" b="1" dirty="0"/>
              <a:t>(with some selected indicators</a:t>
            </a:r>
            <a:r>
              <a:rPr lang="en-US" dirty="0"/>
              <a:t>)</a:t>
            </a:r>
          </a:p>
        </p:txBody>
      </p:sp>
      <p:sp>
        <p:nvSpPr>
          <p:cNvPr id="3" name="Content Placeholder 2"/>
          <p:cNvSpPr>
            <a:spLocks noGrp="1"/>
          </p:cNvSpPr>
          <p:nvPr>
            <p:ph idx="1"/>
          </p:nvPr>
        </p:nvSpPr>
        <p:spPr>
          <a:xfrm>
            <a:off x="1297274" y="1870094"/>
            <a:ext cx="10018713" cy="4759306"/>
          </a:xfrm>
        </p:spPr>
        <p:txBody>
          <a:bodyPr>
            <a:normAutofit lnSpcReduction="10000"/>
          </a:bodyPr>
          <a:lstStyle/>
          <a:p>
            <a:pPr marL="0" indent="0" algn="just">
              <a:buNone/>
            </a:pPr>
            <a:r>
              <a:rPr lang="en-US" sz="2800" b="1" dirty="0"/>
              <a:t>Goal 15. Protect, restore and promote sustainable use of terrestrial ecosystems, sustainably manage forests, combat desertification,  and halt and reverse land degradation and halt biodiversity loss</a:t>
            </a:r>
            <a:r>
              <a:rPr lang="en-US" sz="2800" dirty="0"/>
              <a:t> </a:t>
            </a:r>
            <a:endParaRPr lang="en-US" sz="2800" dirty="0" smtClean="0"/>
          </a:p>
          <a:p>
            <a:pPr marL="0" indent="0">
              <a:buNone/>
            </a:pPr>
            <a:endParaRPr lang="en-US" dirty="0" smtClean="0"/>
          </a:p>
          <a:p>
            <a:pPr lvl="1"/>
            <a:r>
              <a:rPr lang="en-US" sz="2800" dirty="0"/>
              <a:t>15.1.1  Forest area as a proportion of total land area </a:t>
            </a:r>
            <a:endParaRPr lang="en-US" sz="2800" dirty="0" smtClean="0"/>
          </a:p>
          <a:p>
            <a:pPr marL="457200" lvl="1" indent="0">
              <a:buNone/>
            </a:pPr>
            <a:endParaRPr lang="en-US" sz="2800" dirty="0" smtClean="0"/>
          </a:p>
          <a:p>
            <a:pPr lvl="1"/>
            <a:r>
              <a:rPr lang="en-US" sz="2800" dirty="0"/>
              <a:t>15.1.2  Proportion of important sites for terrestrial and freshwater biodiversity that are covered by protected areas, by ecosystem type </a:t>
            </a:r>
          </a:p>
        </p:txBody>
      </p:sp>
      <p:sp>
        <p:nvSpPr>
          <p:cNvPr id="4" name="Slide Number Placeholder 3"/>
          <p:cNvSpPr>
            <a:spLocks noGrp="1"/>
          </p:cNvSpPr>
          <p:nvPr>
            <p:ph type="sldNum" sz="quarter" idx="12"/>
          </p:nvPr>
        </p:nvSpPr>
        <p:spPr/>
        <p:txBody>
          <a:bodyPr/>
          <a:lstStyle/>
          <a:p>
            <a:fld id="{C5F4D7AD-AA97-47FA-8751-1F6B49723051}" type="slidenum">
              <a:rPr lang="en-US" smtClean="0"/>
              <a:t>36</a:t>
            </a:fld>
            <a:endParaRPr lang="en-US"/>
          </a:p>
        </p:txBody>
      </p:sp>
    </p:spTree>
    <p:extLst>
      <p:ext uri="{BB962C8B-B14F-4D97-AF65-F5344CB8AC3E}">
        <p14:creationId xmlns:p14="http://schemas.microsoft.com/office/powerpoint/2010/main" val="37748414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103909"/>
            <a:ext cx="10018713" cy="1340427"/>
          </a:xfrm>
        </p:spPr>
        <p:txBody>
          <a:bodyPr/>
          <a:lstStyle/>
          <a:p>
            <a:r>
              <a:rPr lang="en-US" b="1" dirty="0"/>
              <a:t>THE 17 GOALS</a:t>
            </a:r>
            <a:br>
              <a:rPr lang="en-US" b="1" dirty="0"/>
            </a:br>
            <a:r>
              <a:rPr lang="en-US" b="1" dirty="0"/>
              <a:t>(with some selected indicators</a:t>
            </a:r>
            <a:r>
              <a:rPr lang="en-US" dirty="0"/>
              <a:t>)</a:t>
            </a:r>
          </a:p>
        </p:txBody>
      </p:sp>
      <p:sp>
        <p:nvSpPr>
          <p:cNvPr id="3" name="Content Placeholder 2"/>
          <p:cNvSpPr>
            <a:spLocks noGrp="1"/>
          </p:cNvSpPr>
          <p:nvPr>
            <p:ph idx="1"/>
          </p:nvPr>
        </p:nvSpPr>
        <p:spPr>
          <a:xfrm>
            <a:off x="1286882" y="1575953"/>
            <a:ext cx="10413282" cy="5167747"/>
          </a:xfrm>
        </p:spPr>
        <p:txBody>
          <a:bodyPr>
            <a:normAutofit/>
          </a:bodyPr>
          <a:lstStyle/>
          <a:p>
            <a:pPr marL="0" indent="0" algn="just">
              <a:buNone/>
            </a:pPr>
            <a:r>
              <a:rPr lang="en-US" sz="2800" b="1" dirty="0"/>
              <a:t>Goal 16. Promote peaceful and inclusive societies for sustainable development, provide access to justice for all and build effective, accountable and inclusive institutions at all levels</a:t>
            </a:r>
            <a:r>
              <a:rPr lang="en-US" sz="2800" dirty="0"/>
              <a:t> </a:t>
            </a:r>
            <a:endParaRPr lang="en-US" sz="2800" dirty="0" smtClean="0"/>
          </a:p>
          <a:p>
            <a:pPr marL="0" indent="0" algn="just">
              <a:buNone/>
            </a:pPr>
            <a:endParaRPr lang="en-US" sz="2800" dirty="0" smtClean="0"/>
          </a:p>
          <a:p>
            <a:pPr lvl="1"/>
            <a:r>
              <a:rPr lang="en-US" sz="2400" dirty="0"/>
              <a:t>16.2.2  Number of victims of human trafficking per 100,000 population, by sex, age and form of exploitation </a:t>
            </a:r>
            <a:endParaRPr lang="en-US" sz="2400" dirty="0" smtClean="0"/>
          </a:p>
          <a:p>
            <a:endParaRPr lang="en-US" sz="2800" dirty="0"/>
          </a:p>
          <a:p>
            <a:pPr lvl="1"/>
            <a:r>
              <a:rPr lang="en-US" sz="2400" dirty="0"/>
              <a:t>16.3.1  Proportion of victims of violence in the previous 12 months who reported their victimization to competent authorities or other officially recognized conflict resolution mechanisms </a:t>
            </a:r>
          </a:p>
        </p:txBody>
      </p:sp>
      <p:sp>
        <p:nvSpPr>
          <p:cNvPr id="4" name="Slide Number Placeholder 3"/>
          <p:cNvSpPr>
            <a:spLocks noGrp="1"/>
          </p:cNvSpPr>
          <p:nvPr>
            <p:ph type="sldNum" sz="quarter" idx="12"/>
          </p:nvPr>
        </p:nvSpPr>
        <p:spPr/>
        <p:txBody>
          <a:bodyPr/>
          <a:lstStyle/>
          <a:p>
            <a:fld id="{C5F4D7AD-AA97-47FA-8751-1F6B49723051}" type="slidenum">
              <a:rPr lang="en-US" smtClean="0"/>
              <a:t>37</a:t>
            </a:fld>
            <a:endParaRPr lang="en-US"/>
          </a:p>
        </p:txBody>
      </p:sp>
    </p:spTree>
    <p:extLst>
      <p:ext uri="{BB962C8B-B14F-4D97-AF65-F5344CB8AC3E}">
        <p14:creationId xmlns:p14="http://schemas.microsoft.com/office/powerpoint/2010/main" val="11263235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1183" y="1"/>
            <a:ext cx="10018713" cy="1298864"/>
          </a:xfrm>
        </p:spPr>
        <p:txBody>
          <a:bodyPr>
            <a:noAutofit/>
          </a:bodyPr>
          <a:lstStyle/>
          <a:p>
            <a:r>
              <a:rPr lang="en-US" b="1" dirty="0"/>
              <a:t>THE 17 GOALS</a:t>
            </a:r>
            <a:br>
              <a:rPr lang="en-US" b="1" dirty="0"/>
            </a:br>
            <a:r>
              <a:rPr lang="en-US" b="1" dirty="0"/>
              <a:t>(with some selected indicators</a:t>
            </a:r>
            <a:r>
              <a:rPr lang="en-US" dirty="0"/>
              <a:t>)</a:t>
            </a:r>
          </a:p>
        </p:txBody>
      </p:sp>
      <p:sp>
        <p:nvSpPr>
          <p:cNvPr id="3" name="Content Placeholder 2"/>
          <p:cNvSpPr>
            <a:spLocks noGrp="1"/>
          </p:cNvSpPr>
          <p:nvPr>
            <p:ph idx="1"/>
          </p:nvPr>
        </p:nvSpPr>
        <p:spPr>
          <a:xfrm>
            <a:off x="1141410" y="1721426"/>
            <a:ext cx="10018713" cy="4627419"/>
          </a:xfrm>
        </p:spPr>
        <p:txBody>
          <a:bodyPr>
            <a:normAutofit fontScale="55000" lnSpcReduction="20000"/>
          </a:bodyPr>
          <a:lstStyle/>
          <a:p>
            <a:pPr marL="0" indent="0" algn="just">
              <a:buNone/>
            </a:pPr>
            <a:r>
              <a:rPr lang="en-US" sz="4000" b="1" dirty="0"/>
              <a:t>Goal 17. Strengthen the means of implementation  and revitalize the Global Partnership for Sustainable Development</a:t>
            </a:r>
            <a:r>
              <a:rPr lang="en-US" sz="4000" dirty="0"/>
              <a:t> </a:t>
            </a:r>
            <a:endParaRPr lang="en-US" sz="4000" dirty="0" smtClean="0"/>
          </a:p>
          <a:p>
            <a:pPr marL="0" indent="0" algn="ctr">
              <a:buNone/>
            </a:pPr>
            <a:r>
              <a:rPr lang="en-US" b="1" i="1" dirty="0" smtClean="0"/>
              <a:t>(</a:t>
            </a:r>
            <a:r>
              <a:rPr lang="en-US" sz="2900" b="1" i="1" dirty="0" smtClean="0"/>
              <a:t>FINANCE, TECHNOLOGY, CAPACITY BUILDING, TRADE, SYSTEMIC ISSUES)</a:t>
            </a:r>
          </a:p>
          <a:p>
            <a:pPr lvl="1" algn="just"/>
            <a:r>
              <a:rPr lang="en-US" sz="4400" dirty="0"/>
              <a:t>17.1.2 Proportion of domestic budget funded by domestic taxes </a:t>
            </a:r>
            <a:endParaRPr lang="en-US" sz="4400" dirty="0" smtClean="0"/>
          </a:p>
          <a:p>
            <a:pPr lvl="1" algn="just"/>
            <a:r>
              <a:rPr lang="en-US" sz="4400" dirty="0"/>
              <a:t>17.6.2 Fixed Internet broadband subscriptions per 100 inhabitants, by speed </a:t>
            </a:r>
            <a:endParaRPr lang="en-US" sz="4400" dirty="0" smtClean="0"/>
          </a:p>
          <a:p>
            <a:pPr lvl="1" algn="just"/>
            <a:r>
              <a:rPr lang="en-US" sz="4400" dirty="0"/>
              <a:t>17.9.1 Dollar value of financial and technical assistance (including through North-South, South-South and triangular cooperation) committed to developing countries </a:t>
            </a:r>
            <a:endParaRPr lang="en-US" sz="4400" dirty="0" smtClean="0"/>
          </a:p>
          <a:p>
            <a:pPr lvl="1" algn="just"/>
            <a:r>
              <a:rPr lang="en-US" sz="4400" dirty="0"/>
              <a:t>17.11.1 Developing countries’ and least developed countries’ share of global exports </a:t>
            </a:r>
            <a:endParaRPr lang="en-US" sz="4400" dirty="0" smtClean="0"/>
          </a:p>
          <a:p>
            <a:pPr lvl="1" algn="just"/>
            <a:r>
              <a:rPr lang="en-US" sz="4400" dirty="0"/>
              <a:t>17.18.3 Number of countries with a national statistical plan that is fully funded and under implementation, by source of funding </a:t>
            </a:r>
            <a:endParaRPr lang="en-US" sz="4400" b="1" dirty="0"/>
          </a:p>
        </p:txBody>
      </p:sp>
      <p:sp>
        <p:nvSpPr>
          <p:cNvPr id="4" name="Slide Number Placeholder 3"/>
          <p:cNvSpPr>
            <a:spLocks noGrp="1"/>
          </p:cNvSpPr>
          <p:nvPr>
            <p:ph type="sldNum" sz="quarter" idx="12"/>
          </p:nvPr>
        </p:nvSpPr>
        <p:spPr/>
        <p:txBody>
          <a:bodyPr/>
          <a:lstStyle/>
          <a:p>
            <a:fld id="{C5F4D7AD-AA97-47FA-8751-1F6B49723051}" type="slidenum">
              <a:rPr lang="en-US" smtClean="0"/>
              <a:t>38</a:t>
            </a:fld>
            <a:endParaRPr lang="en-US"/>
          </a:p>
        </p:txBody>
      </p:sp>
    </p:spTree>
    <p:extLst>
      <p:ext uri="{BB962C8B-B14F-4D97-AF65-F5344CB8AC3E}">
        <p14:creationId xmlns:p14="http://schemas.microsoft.com/office/powerpoint/2010/main" val="20016631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1" y="132009"/>
            <a:ext cx="10267156" cy="640724"/>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838200" y="772733"/>
            <a:ext cx="11229304" cy="5950039"/>
          </a:xfrm>
        </p:spPr>
        <p:txBody>
          <a:bodyPr>
            <a:normAutofit lnSpcReduction="10000"/>
          </a:bodyPr>
          <a:lstStyle/>
          <a:p>
            <a:r>
              <a:rPr lang="en-US" dirty="0" smtClean="0"/>
              <a:t>Given </a:t>
            </a:r>
            <a:r>
              <a:rPr lang="en-US" dirty="0"/>
              <a:t>the breadth of the </a:t>
            </a:r>
            <a:r>
              <a:rPr lang="en-US" dirty="0" smtClean="0"/>
              <a:t>2030 Agenda, </a:t>
            </a:r>
            <a:r>
              <a:rPr lang="en-US" dirty="0"/>
              <a:t>there are many other indicators for which data are not yet </a:t>
            </a:r>
            <a:r>
              <a:rPr lang="en-US" dirty="0" smtClean="0"/>
              <a:t>available</a:t>
            </a:r>
          </a:p>
          <a:p>
            <a:r>
              <a:rPr lang="en-US" dirty="0" smtClean="0"/>
              <a:t>In </a:t>
            </a:r>
            <a:r>
              <a:rPr lang="en-US" dirty="0"/>
              <a:t>some cases, work on the statistical standards and methodologies </a:t>
            </a:r>
            <a:r>
              <a:rPr lang="en-US" dirty="0" smtClean="0"/>
              <a:t>still being developed</a:t>
            </a:r>
          </a:p>
          <a:p>
            <a:r>
              <a:rPr lang="en-US" dirty="0" smtClean="0"/>
              <a:t>In </a:t>
            </a:r>
            <a:r>
              <a:rPr lang="en-US" dirty="0"/>
              <a:t>other cases, data production needs to be increased or reporting mechanisms must be </a:t>
            </a:r>
            <a:r>
              <a:rPr lang="en-US" dirty="0" smtClean="0"/>
              <a:t>improved</a:t>
            </a:r>
          </a:p>
          <a:p>
            <a:r>
              <a:rPr lang="en-US" dirty="0" smtClean="0"/>
              <a:t>Meeting the data needs of SDGs will invariably meet most of the data needs of Agenda 2063, COP21, Ghana’s NDP </a:t>
            </a:r>
          </a:p>
          <a:p>
            <a:r>
              <a:rPr lang="en-US" dirty="0" smtClean="0"/>
              <a:t>The National Statistical System is </a:t>
            </a:r>
            <a:r>
              <a:rPr lang="en-US" dirty="0"/>
              <a:t>well aware of the intense work ahead and </a:t>
            </a:r>
            <a:r>
              <a:rPr lang="en-US" dirty="0" smtClean="0"/>
              <a:t>is therefore urging all stakeholders to </a:t>
            </a:r>
            <a:r>
              <a:rPr lang="en-US" dirty="0"/>
              <a:t>position themselves to meet the </a:t>
            </a:r>
            <a:r>
              <a:rPr lang="en-US" dirty="0" smtClean="0"/>
              <a:t>challenge</a:t>
            </a:r>
          </a:p>
          <a:p>
            <a:r>
              <a:rPr lang="en-US" dirty="0" smtClean="0"/>
              <a:t>Strategic </a:t>
            </a:r>
            <a:r>
              <a:rPr lang="en-US" dirty="0"/>
              <a:t>planning and increased resources will be required to ensure that </a:t>
            </a:r>
            <a:r>
              <a:rPr lang="en-US" dirty="0" smtClean="0"/>
              <a:t>Ghana has </a:t>
            </a:r>
            <a:r>
              <a:rPr lang="en-US" dirty="0"/>
              <a:t>adequate data to follow up and review the </a:t>
            </a:r>
            <a:r>
              <a:rPr lang="en-US" dirty="0" smtClean="0"/>
              <a:t>SDGs, Agenda 2063, to ensure </a:t>
            </a:r>
            <a:r>
              <a:rPr lang="en-US" dirty="0"/>
              <a:t>that no one individual, country or region is left </a:t>
            </a:r>
            <a:r>
              <a:rPr lang="en-US" dirty="0" smtClean="0"/>
              <a:t>behind</a:t>
            </a:r>
            <a:endParaRPr lang="en-US" dirty="0"/>
          </a:p>
          <a:p>
            <a:r>
              <a:rPr lang="en-US" b="1" dirty="0" smtClean="0"/>
              <a:t>Ghana is selected for the National Voluntary Review (VNR) in July 2019 at the UN</a:t>
            </a:r>
            <a:endParaRPr lang="en-US" b="1" dirty="0"/>
          </a:p>
        </p:txBody>
      </p:sp>
      <p:sp>
        <p:nvSpPr>
          <p:cNvPr id="4" name="Slide Number Placeholder 3"/>
          <p:cNvSpPr>
            <a:spLocks noGrp="1"/>
          </p:cNvSpPr>
          <p:nvPr>
            <p:ph type="sldNum" sz="quarter" idx="12"/>
          </p:nvPr>
        </p:nvSpPr>
        <p:spPr>
          <a:xfrm>
            <a:off x="11105357" y="5758274"/>
            <a:ext cx="551167" cy="365125"/>
          </a:xfrm>
        </p:spPr>
        <p:txBody>
          <a:bodyPr/>
          <a:lstStyle/>
          <a:p>
            <a:fld id="{C5F4D7AD-AA97-47FA-8751-1F6B49723051}" type="slidenum">
              <a:rPr lang="en-US" smtClean="0"/>
              <a:t>39</a:t>
            </a:fld>
            <a:endParaRPr lang="en-US" dirty="0"/>
          </a:p>
        </p:txBody>
      </p:sp>
    </p:spTree>
    <p:extLst>
      <p:ext uri="{BB962C8B-B14F-4D97-AF65-F5344CB8AC3E}">
        <p14:creationId xmlns:p14="http://schemas.microsoft.com/office/powerpoint/2010/main" val="266203671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432796" y="875764"/>
            <a:ext cx="10018713" cy="5370490"/>
          </a:xfrm>
        </p:spPr>
        <p:txBody>
          <a:bodyPr>
            <a:normAutofit fontScale="90000"/>
          </a:bodyPr>
          <a:lstStyle/>
          <a:p>
            <a:pPr lvl="0"/>
            <a:r>
              <a:rPr lang="en-GB" b="1" dirty="0" smtClean="0">
                <a:ln w="6600">
                  <a:solidFill>
                    <a:schemeClr val="accent2"/>
                  </a:solidFill>
                  <a:prstDash val="solid"/>
                </a:ln>
                <a:solidFill>
                  <a:srgbClr val="FFFFFF"/>
                </a:solidFill>
                <a:effectLst>
                  <a:outerShdw dist="38100" dir="2700000" algn="tl" rotWithShape="0">
                    <a:schemeClr val="accent2"/>
                  </a:outerShdw>
                </a:effectLst>
              </a:rPr>
              <a:t/>
            </a:r>
            <a:br>
              <a:rPr lang="en-GB" b="1" dirty="0" smtClean="0">
                <a:ln w="6600">
                  <a:solidFill>
                    <a:schemeClr val="accent2"/>
                  </a:solidFill>
                  <a:prstDash val="solid"/>
                </a:ln>
                <a:solidFill>
                  <a:srgbClr val="FFFFFF"/>
                </a:solidFill>
                <a:effectLst>
                  <a:outerShdw dist="38100" dir="2700000" algn="tl" rotWithShape="0">
                    <a:schemeClr val="accent2"/>
                  </a:outerShdw>
                </a:effectLst>
              </a:rPr>
            </a:br>
            <a:r>
              <a:rPr lang="en-GB" b="1" dirty="0">
                <a:ln w="6600">
                  <a:solidFill>
                    <a:schemeClr val="accent2"/>
                  </a:solidFill>
                  <a:prstDash val="solid"/>
                </a:ln>
                <a:solidFill>
                  <a:srgbClr val="FFFFFF"/>
                </a:solidFill>
                <a:effectLst>
                  <a:outerShdw dist="38100" dir="2700000" algn="tl" rotWithShape="0">
                    <a:schemeClr val="accent2"/>
                  </a:outerShdw>
                </a:effectLst>
              </a:rPr>
              <a:t/>
            </a:r>
            <a:br>
              <a:rPr lang="en-GB" b="1" dirty="0">
                <a:ln w="6600">
                  <a:solidFill>
                    <a:schemeClr val="accent2"/>
                  </a:solidFill>
                  <a:prstDash val="solid"/>
                </a:ln>
                <a:solidFill>
                  <a:srgbClr val="FFFFFF"/>
                </a:solidFill>
                <a:effectLst>
                  <a:outerShdw dist="38100" dir="2700000" algn="tl" rotWithShape="0">
                    <a:schemeClr val="accent2"/>
                  </a:outerShdw>
                </a:effectLst>
              </a:rPr>
            </a:br>
            <a:r>
              <a:rPr lang="en-GB" b="1" dirty="0" smtClean="0">
                <a:ln w="6600">
                  <a:solidFill>
                    <a:schemeClr val="accent2"/>
                  </a:solidFill>
                  <a:prstDash val="solid"/>
                </a:ln>
                <a:solidFill>
                  <a:srgbClr val="FFFFFF"/>
                </a:solidFill>
                <a:effectLst>
                  <a:outerShdw dist="38100" dir="2700000" algn="tl" rotWithShape="0">
                    <a:schemeClr val="accent2"/>
                  </a:outerShdw>
                </a:effectLst>
              </a:rPr>
              <a:t/>
            </a:r>
            <a:br>
              <a:rPr lang="en-GB" b="1" dirty="0" smtClean="0">
                <a:ln w="6600">
                  <a:solidFill>
                    <a:schemeClr val="accent2"/>
                  </a:solidFill>
                  <a:prstDash val="solid"/>
                </a:ln>
                <a:solidFill>
                  <a:srgbClr val="FFFFFF"/>
                </a:solidFill>
                <a:effectLst>
                  <a:outerShdw dist="38100" dir="2700000" algn="tl" rotWithShape="0">
                    <a:schemeClr val="accent2"/>
                  </a:outerShdw>
                </a:effectLst>
              </a:rPr>
            </a:br>
            <a:r>
              <a:rPr lang="en-GB" b="1" dirty="0">
                <a:ln w="6600">
                  <a:solidFill>
                    <a:schemeClr val="accent2"/>
                  </a:solidFill>
                  <a:prstDash val="solid"/>
                </a:ln>
                <a:solidFill>
                  <a:srgbClr val="FFFFFF"/>
                </a:solidFill>
                <a:effectLst>
                  <a:outerShdw dist="38100" dir="2700000" algn="tl" rotWithShape="0">
                    <a:schemeClr val="accent2"/>
                  </a:outerShdw>
                </a:effectLst>
              </a:rPr>
              <a:t/>
            </a:r>
            <a:br>
              <a:rPr lang="en-GB" b="1" dirty="0">
                <a:ln w="6600">
                  <a:solidFill>
                    <a:schemeClr val="accent2"/>
                  </a:solidFill>
                  <a:prstDash val="solid"/>
                </a:ln>
                <a:solidFill>
                  <a:srgbClr val="FFFFFF"/>
                </a:solidFill>
                <a:effectLst>
                  <a:outerShdw dist="38100" dir="2700000" algn="tl" rotWithShape="0">
                    <a:schemeClr val="accent2"/>
                  </a:outerShdw>
                </a:effectLst>
              </a:rPr>
            </a:br>
            <a:r>
              <a:rPr lang="en-GB" b="1" dirty="0" smtClean="0">
                <a:ln w="6600">
                  <a:solidFill>
                    <a:schemeClr val="accent2"/>
                  </a:solidFill>
                  <a:prstDash val="solid"/>
                </a:ln>
                <a:solidFill>
                  <a:srgbClr val="FFFFFF"/>
                </a:solidFill>
                <a:effectLst>
                  <a:outerShdw dist="38100" dir="2700000" algn="tl" rotWithShape="0">
                    <a:schemeClr val="accent2"/>
                  </a:outerShdw>
                </a:effectLst>
              </a:rPr>
              <a:t/>
            </a:r>
            <a:br>
              <a:rPr lang="en-GB" b="1" dirty="0" smtClean="0">
                <a:ln w="6600">
                  <a:solidFill>
                    <a:schemeClr val="accent2"/>
                  </a:solidFill>
                  <a:prstDash val="solid"/>
                </a:ln>
                <a:solidFill>
                  <a:srgbClr val="FFFFFF"/>
                </a:solidFill>
                <a:effectLst>
                  <a:outerShdw dist="38100" dir="2700000" algn="tl" rotWithShape="0">
                    <a:schemeClr val="accent2"/>
                  </a:outerShdw>
                </a:effectLst>
              </a:rPr>
            </a:br>
            <a:r>
              <a:rPr lang="en-GB" b="1" dirty="0">
                <a:ln w="6600">
                  <a:solidFill>
                    <a:schemeClr val="accent2"/>
                  </a:solidFill>
                  <a:prstDash val="solid"/>
                </a:ln>
                <a:solidFill>
                  <a:srgbClr val="FFFFFF"/>
                </a:solidFill>
                <a:effectLst>
                  <a:outerShdw dist="38100" dir="2700000" algn="tl" rotWithShape="0">
                    <a:schemeClr val="accent2"/>
                  </a:outerShdw>
                </a:effectLst>
              </a:rPr>
              <a:t/>
            </a:r>
            <a:br>
              <a:rPr lang="en-GB" b="1" dirty="0">
                <a:ln w="6600">
                  <a:solidFill>
                    <a:schemeClr val="accent2"/>
                  </a:solidFill>
                  <a:prstDash val="solid"/>
                </a:ln>
                <a:solidFill>
                  <a:srgbClr val="FFFFFF"/>
                </a:solidFill>
                <a:effectLst>
                  <a:outerShdw dist="38100" dir="2700000" algn="tl" rotWithShape="0">
                    <a:schemeClr val="accent2"/>
                  </a:outerShdw>
                </a:effectLst>
              </a:rPr>
            </a:br>
            <a:r>
              <a:rPr lang="en-GB" b="1" dirty="0" smtClean="0">
                <a:ln w="6600">
                  <a:solidFill>
                    <a:schemeClr val="accent2"/>
                  </a:solidFill>
                  <a:prstDash val="solid"/>
                </a:ln>
                <a:solidFill>
                  <a:srgbClr val="FFFFFF"/>
                </a:solidFill>
                <a:effectLst>
                  <a:outerShdw dist="38100" dir="2700000" algn="tl" rotWithShape="0">
                    <a:schemeClr val="accent2"/>
                  </a:outerShdw>
                </a:effectLst>
              </a:rPr>
              <a:t/>
            </a:r>
            <a:br>
              <a:rPr lang="en-GB" b="1" dirty="0" smtClean="0">
                <a:ln w="6600">
                  <a:solidFill>
                    <a:schemeClr val="accent2"/>
                  </a:solidFill>
                  <a:prstDash val="solid"/>
                </a:ln>
                <a:solidFill>
                  <a:srgbClr val="FFFFFF"/>
                </a:solidFill>
                <a:effectLst>
                  <a:outerShdw dist="38100" dir="2700000" algn="tl" rotWithShape="0">
                    <a:schemeClr val="accent2"/>
                  </a:outerShdw>
                </a:effectLst>
              </a:rPr>
            </a:br>
            <a:r>
              <a:rPr lang="en-US" b="1" dirty="0">
                <a:ln w="6600">
                  <a:solidFill>
                    <a:schemeClr val="accent2"/>
                  </a:solidFill>
                  <a:prstDash val="solid"/>
                </a:ln>
                <a:solidFill>
                  <a:srgbClr val="FFFFFF"/>
                </a:solidFill>
                <a:effectLst>
                  <a:outerShdw dist="38100" dir="2700000" algn="tl" rotWithShape="0">
                    <a:schemeClr val="accent2"/>
                  </a:outerShdw>
                </a:effectLst>
              </a:rPr>
              <a:t/>
            </a:r>
            <a:br>
              <a:rPr lang="en-US" b="1" dirty="0">
                <a:ln w="6600">
                  <a:solidFill>
                    <a:schemeClr val="accent2"/>
                  </a:solidFill>
                  <a:prstDash val="solid"/>
                </a:ln>
                <a:solidFill>
                  <a:srgbClr val="FFFFFF"/>
                </a:solidFill>
                <a:effectLst>
                  <a:outerShdw dist="38100" dir="2700000" algn="tl" rotWithShape="0">
                    <a:schemeClr val="accent2"/>
                  </a:outerShdw>
                </a:effectLst>
              </a:rPr>
            </a:br>
            <a:r>
              <a:rPr lang="en-US" dirty="0" smtClean="0"/>
              <a:t/>
            </a:r>
            <a:br>
              <a:rPr lang="en-US" dirty="0" smtClean="0"/>
            </a:br>
            <a:r>
              <a:rPr lang="en-US" dirty="0"/>
              <a:t/>
            </a:r>
            <a:br>
              <a:rPr lang="en-US" dirty="0"/>
            </a:br>
            <a:endParaRPr lang="en-US" dirty="0"/>
          </a:p>
        </p:txBody>
      </p:sp>
      <p:sp>
        <p:nvSpPr>
          <p:cNvPr id="3" name="Oval 2"/>
          <p:cNvSpPr/>
          <p:nvPr/>
        </p:nvSpPr>
        <p:spPr>
          <a:xfrm>
            <a:off x="888642" y="124488"/>
            <a:ext cx="9427335" cy="2732471"/>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endParaRPr lang="en-US" sz="2800" dirty="0" smtClean="0">
              <a:ln w="0"/>
              <a:solidFill>
                <a:schemeClr val="tx1"/>
              </a:solidFill>
              <a:effectLst>
                <a:outerShdw blurRad="38100" dist="19050" dir="2700000" algn="tl" rotWithShape="0">
                  <a:schemeClr val="dk1">
                    <a:alpha val="40000"/>
                  </a:schemeClr>
                </a:outerShdw>
              </a:effectLst>
            </a:endParaRPr>
          </a:p>
          <a:p>
            <a:r>
              <a:rPr lang="en-GB" sz="2800" dirty="0">
                <a:ln w="0"/>
                <a:solidFill>
                  <a:schemeClr val="tx1"/>
                </a:solidFill>
                <a:effectLst>
                  <a:outerShdw blurRad="38100" dist="19050" dir="2700000" algn="tl" rotWithShape="0">
                    <a:schemeClr val="dk1">
                      <a:alpha val="40000"/>
                    </a:schemeClr>
                  </a:outerShdw>
                </a:effectLst>
              </a:rPr>
              <a:t>We need to Identify strategies </a:t>
            </a:r>
            <a:r>
              <a:rPr lang="en-US" sz="2800" dirty="0">
                <a:ln w="0"/>
                <a:solidFill>
                  <a:schemeClr val="tx1"/>
                </a:solidFill>
                <a:effectLst>
                  <a:outerShdw blurRad="38100" dist="19050" dir="2700000" algn="tl" rotWithShape="0">
                    <a:schemeClr val="dk1">
                      <a:alpha val="40000"/>
                    </a:schemeClr>
                  </a:outerShdw>
                </a:effectLst>
              </a:rPr>
              <a:t>and build partnerships to harness the benefits of integrating non-traditional data producers and the private sector</a:t>
            </a:r>
          </a:p>
        </p:txBody>
      </p:sp>
      <p:sp>
        <p:nvSpPr>
          <p:cNvPr id="5" name="Oval 4"/>
          <p:cNvSpPr/>
          <p:nvPr/>
        </p:nvSpPr>
        <p:spPr>
          <a:xfrm>
            <a:off x="1243906" y="3090929"/>
            <a:ext cx="9427335" cy="332275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endParaRPr lang="en-US" sz="2800" dirty="0" smtClean="0">
              <a:ln w="0"/>
              <a:solidFill>
                <a:schemeClr val="tx1"/>
              </a:solidFill>
              <a:effectLst>
                <a:outerShdw blurRad="38100" dist="19050" dir="2700000" algn="tl" rotWithShape="0">
                  <a:schemeClr val="dk1">
                    <a:alpha val="40000"/>
                  </a:schemeClr>
                </a:outerShdw>
              </a:effectLst>
            </a:endParaRPr>
          </a:p>
          <a:p>
            <a:endParaRPr lang="en-US" sz="2800" dirty="0" smtClean="0">
              <a:ln w="0"/>
              <a:solidFill>
                <a:schemeClr val="tx1"/>
              </a:solidFill>
              <a:effectLst>
                <a:outerShdw blurRad="38100" dist="19050" dir="2700000" algn="tl" rotWithShape="0">
                  <a:schemeClr val="dk1">
                    <a:alpha val="40000"/>
                  </a:schemeClr>
                </a:outerShdw>
              </a:effectLst>
            </a:endParaRPr>
          </a:p>
          <a:p>
            <a:endParaRPr lang="en-US" sz="2800" dirty="0" smtClean="0">
              <a:ln w="0"/>
              <a:solidFill>
                <a:schemeClr val="tx1"/>
              </a:solidFill>
              <a:effectLst>
                <a:outerShdw blurRad="38100" dist="19050" dir="2700000" algn="tl" rotWithShape="0">
                  <a:schemeClr val="dk1">
                    <a:alpha val="40000"/>
                  </a:schemeClr>
                </a:outerShdw>
              </a:effectLst>
            </a:endParaRPr>
          </a:p>
          <a:p>
            <a:r>
              <a:rPr lang="en-US" sz="2800" dirty="0" smtClean="0">
                <a:ln w="0"/>
                <a:solidFill>
                  <a:schemeClr val="tx1"/>
                </a:solidFill>
                <a:effectLst>
                  <a:outerShdw blurRad="38100" dist="19050" dir="2700000" algn="tl" rotWithShape="0">
                    <a:schemeClr val="dk1">
                      <a:alpha val="40000"/>
                    </a:schemeClr>
                  </a:outerShdw>
                </a:effectLst>
              </a:rPr>
              <a:t>Your </a:t>
            </a:r>
            <a:r>
              <a:rPr lang="en-US" sz="2800" dirty="0">
                <a:ln w="0"/>
                <a:solidFill>
                  <a:schemeClr val="tx1"/>
                </a:solidFill>
                <a:effectLst>
                  <a:outerShdw blurRad="38100" dist="19050" dir="2700000" algn="tl" rotWithShape="0">
                    <a:schemeClr val="dk1">
                      <a:alpha val="40000"/>
                    </a:schemeClr>
                  </a:outerShdw>
                </a:effectLst>
              </a:rPr>
              <a:t>view may present a better opportunity for data </a:t>
            </a:r>
            <a:r>
              <a:rPr lang="en-US" sz="2800" dirty="0" smtClean="0">
                <a:ln w="0"/>
                <a:solidFill>
                  <a:schemeClr val="tx1"/>
                </a:solidFill>
                <a:effectLst>
                  <a:outerShdw blurRad="38100" dist="19050" dir="2700000" algn="tl" rotWithShape="0">
                    <a:schemeClr val="dk1">
                      <a:alpha val="40000"/>
                    </a:schemeClr>
                  </a:outerShdw>
                </a:effectLst>
              </a:rPr>
              <a:t>production </a:t>
            </a:r>
            <a:r>
              <a:rPr lang="en-US" sz="2800" dirty="0">
                <a:ln w="0"/>
                <a:solidFill>
                  <a:schemeClr val="tx1"/>
                </a:solidFill>
                <a:effectLst>
                  <a:outerShdw blurRad="38100" dist="19050" dir="2700000" algn="tl" rotWithShape="0">
                    <a:schemeClr val="dk1">
                      <a:alpha val="40000"/>
                    </a:schemeClr>
                  </a:outerShdw>
                </a:effectLst>
              </a:rPr>
              <a:t>to ensure “no one is left behind</a:t>
            </a:r>
            <a:r>
              <a:rPr lang="en-US" sz="2800" dirty="0" smtClean="0">
                <a:ln w="0"/>
                <a:solidFill>
                  <a:schemeClr val="tx1"/>
                </a:solidFill>
                <a:effectLst>
                  <a:outerShdw blurRad="38100" dist="19050" dir="2700000" algn="tl" rotWithShape="0">
                    <a:schemeClr val="dk1">
                      <a:alpha val="40000"/>
                    </a:schemeClr>
                  </a:outerShdw>
                </a:effectLst>
              </a:rPr>
              <a:t>”</a:t>
            </a:r>
          </a:p>
          <a:p>
            <a:r>
              <a:rPr lang="en-US" sz="2800" dirty="0" smtClean="0">
                <a:ln w="0"/>
                <a:solidFill>
                  <a:schemeClr val="tx1"/>
                </a:solidFill>
                <a:effectLst>
                  <a:outerShdw blurRad="38100" dist="19050" dir="2700000" algn="tl" rotWithShape="0">
                    <a:schemeClr val="dk1">
                      <a:alpha val="40000"/>
                    </a:schemeClr>
                  </a:outerShdw>
                </a:effectLst>
              </a:rPr>
              <a:t>		Please </a:t>
            </a:r>
            <a:r>
              <a:rPr lang="en-US" sz="2800" dirty="0">
                <a:ln w="0"/>
                <a:solidFill>
                  <a:schemeClr val="tx1"/>
                </a:solidFill>
                <a:effectLst>
                  <a:outerShdw blurRad="38100" dist="19050" dir="2700000" algn="tl" rotWithShape="0">
                    <a:schemeClr val="dk1">
                      <a:alpha val="40000"/>
                    </a:schemeClr>
                  </a:outerShdw>
                </a:effectLst>
              </a:rPr>
              <a:t>share it</a:t>
            </a:r>
            <a:r>
              <a:rPr lang="en-US" sz="2800" dirty="0" smtClean="0">
                <a:ln w="0"/>
                <a:solidFill>
                  <a:schemeClr val="tx1"/>
                </a:solidFill>
                <a:effectLst>
                  <a:outerShdw blurRad="38100" dist="19050" dir="2700000" algn="tl" rotWithShape="0">
                    <a:schemeClr val="dk1">
                      <a:alpha val="40000"/>
                    </a:schemeClr>
                  </a:outerShdw>
                </a:effectLst>
              </a:rPr>
              <a:t>!!!</a:t>
            </a:r>
          </a:p>
          <a:p>
            <a:pPr algn="ctr"/>
            <a:endParaRPr lang="en-US" sz="2800" dirty="0" smtClean="0">
              <a:ln w="0"/>
              <a:solidFill>
                <a:schemeClr val="tx1"/>
              </a:solidFill>
              <a:effectLst>
                <a:outerShdw blurRad="38100" dist="19050" dir="2700000" algn="tl" rotWithShape="0">
                  <a:schemeClr val="dk1">
                    <a:alpha val="40000"/>
                  </a:schemeClr>
                </a:outerShdw>
              </a:effectLst>
            </a:endParaRPr>
          </a:p>
          <a:p>
            <a:pPr algn="ctr"/>
            <a:r>
              <a:rPr lang="en-US" sz="3200" dirty="0" smtClean="0">
                <a:ln w="0"/>
                <a:solidFill>
                  <a:schemeClr val="tx1"/>
                </a:solidFill>
                <a:effectLst>
                  <a:outerShdw blurRad="38100" dist="19050" dir="2700000" algn="tl" rotWithShape="0">
                    <a:schemeClr val="dk1">
                      <a:alpha val="40000"/>
                    </a:schemeClr>
                  </a:outerShdw>
                </a:effectLst>
              </a:rPr>
              <a:t>Thank you</a:t>
            </a:r>
          </a:p>
          <a:p>
            <a:endParaRPr lang="en-US" sz="2800" dirty="0">
              <a:ln w="0"/>
              <a:solidFill>
                <a:schemeClr val="tx1"/>
              </a:solidFill>
              <a:effectLst>
                <a:outerShdw blurRad="38100" dist="19050" dir="2700000" algn="tl" rotWithShape="0">
                  <a:schemeClr val="dk1">
                    <a:alpha val="40000"/>
                  </a:schemeClr>
                </a:outerShdw>
              </a:effectLst>
            </a:endParaRPr>
          </a:p>
          <a:p>
            <a:endParaRPr lang="en-US" sz="2800" dirty="0">
              <a:ln w="0"/>
              <a:solidFill>
                <a:schemeClr val="tx1"/>
              </a:solidFill>
              <a:effectLst>
                <a:outerShdw blurRad="38100" dist="19050" dir="2700000" algn="tl" rotWithShape="0">
                  <a:schemeClr val="dk1">
                    <a:alpha val="40000"/>
                  </a:schemeClr>
                </a:outerShdw>
              </a:effectLst>
            </a:endParaRPr>
          </a:p>
          <a:p>
            <a:endParaRPr lang="en-US" sz="2800" dirty="0">
              <a:ln w="0"/>
              <a:solidFill>
                <a:schemeClr val="tx1"/>
              </a:solidFill>
              <a:effectLst>
                <a:outerShdw blurRad="38100" dist="19050" dir="2700000" algn="tl" rotWithShape="0">
                  <a:schemeClr val="dk1">
                    <a:alpha val="40000"/>
                  </a:schemeClr>
                </a:outerShdw>
              </a:effectLst>
            </a:endParaRPr>
          </a:p>
        </p:txBody>
      </p:sp>
      <p:sp>
        <p:nvSpPr>
          <p:cNvPr id="2" name="Slide Number Placeholder 1"/>
          <p:cNvSpPr>
            <a:spLocks noGrp="1"/>
          </p:cNvSpPr>
          <p:nvPr>
            <p:ph type="sldNum" sz="quarter" idx="12"/>
          </p:nvPr>
        </p:nvSpPr>
        <p:spPr/>
        <p:txBody>
          <a:bodyPr/>
          <a:lstStyle/>
          <a:p>
            <a:fld id="{C5F4D7AD-AA97-47FA-8751-1F6B49723051}" type="slidenum">
              <a:rPr lang="en-US" smtClean="0"/>
              <a:t>40</a:t>
            </a:fld>
            <a:endParaRPr lang="en-US"/>
          </a:p>
        </p:txBody>
      </p:sp>
    </p:spTree>
    <p:extLst>
      <p:ext uri="{BB962C8B-B14F-4D97-AF65-F5344CB8AC3E}">
        <p14:creationId xmlns:p14="http://schemas.microsoft.com/office/powerpoint/2010/main" val="32935112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25591</TotalTime>
  <Words>2362</Words>
  <Application>Microsoft Office PowerPoint</Application>
  <PresentationFormat>Widescreen</PresentationFormat>
  <Paragraphs>305</Paragraphs>
  <Slides>40</Slides>
  <Notes>6</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47" baseType="lpstr">
      <vt:lpstr>Arial</vt:lpstr>
      <vt:lpstr>Calibri</vt:lpstr>
      <vt:lpstr>Corbel</vt:lpstr>
      <vt:lpstr>Times New Roman</vt:lpstr>
      <vt:lpstr>Wingdings</vt:lpstr>
      <vt:lpstr>Parallax</vt:lpstr>
      <vt:lpstr>Bitmap Image</vt:lpstr>
      <vt:lpstr>Data Requirements for Monitoring the SDGs and Agenda 2063</vt:lpstr>
      <vt:lpstr>Outline  </vt:lpstr>
      <vt:lpstr>Introduction</vt:lpstr>
      <vt:lpstr>Introduction</vt:lpstr>
      <vt:lpstr>PowerPoint Presentation</vt:lpstr>
      <vt:lpstr>PowerPoint Presentation</vt:lpstr>
      <vt:lpstr>PowerPoint Presentation</vt:lpstr>
      <vt:lpstr>PowerPoint Presentation</vt:lpstr>
      <vt:lpstr>PowerPoint Presentation</vt:lpstr>
      <vt:lpstr>PowerPoint Presentation</vt:lpstr>
      <vt:lpstr>Linking the data needs </vt:lpstr>
      <vt:lpstr>National Monitoring Capacity Assessment</vt:lpstr>
      <vt:lpstr>Indicator Classification</vt:lpstr>
      <vt:lpstr>Results of assessment</vt:lpstr>
      <vt:lpstr>Key challenges</vt:lpstr>
      <vt:lpstr>Challenges with data in Ghana</vt:lpstr>
      <vt:lpstr>Key Priority Areas for Action from Roadmap Forum</vt:lpstr>
      <vt:lpstr>Strengthening the data ecosystem - NSO Partnerships</vt:lpstr>
      <vt:lpstr>PowerPoint Presentation</vt:lpstr>
      <vt:lpstr>Projects to fill data gaps – data innovation</vt:lpstr>
      <vt:lpstr>PowerPoint Presentation</vt:lpstr>
      <vt:lpstr>THE 17 GOALS (with some selected indicators)</vt:lpstr>
      <vt:lpstr>THE 17 GOALS (with some selected indicators)</vt:lpstr>
      <vt:lpstr>THE 17 GOALS (with some selected indicators)</vt:lpstr>
      <vt:lpstr>THE 17 GOALS (with some selected indicators)</vt:lpstr>
      <vt:lpstr>THE 17 GOALS (with some selected indicators)</vt:lpstr>
      <vt:lpstr>THE 17 GOALS (with some selected indicators)</vt:lpstr>
      <vt:lpstr>THE 17 GOALS (with some selected indicators)</vt:lpstr>
      <vt:lpstr>THE 17 GOALS (with some selected indicators)</vt:lpstr>
      <vt:lpstr>THE 17 GOALS (with some selected indicators)</vt:lpstr>
      <vt:lpstr>THE 17 GOALS (with some selected indicators)</vt:lpstr>
      <vt:lpstr>THE 17 GOALS (with some selected indicators)</vt:lpstr>
      <vt:lpstr>THE 17 GOALS (with some selected indicators)</vt:lpstr>
      <vt:lpstr>THE 17 GOALS (with some selected indicators)</vt:lpstr>
      <vt:lpstr>THE 17 GOALS (with some selected indicators)</vt:lpstr>
      <vt:lpstr>THE 17 GOALS (with some selected indicators)</vt:lpstr>
      <vt:lpstr>THE 17 GOALS (with some selected indicators)</vt:lpstr>
      <vt:lpstr>THE 17 GOALS (with some selected indicators)</vt:lpstr>
      <vt:lpstr>CONCLUSION</vt:lpstr>
      <vt:lpstr>          </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 2015 Development Agenda and the Roadmap to Indicators Framework</dc:title>
  <dc:creator>Omar</dc:creator>
  <cp:lastModifiedBy>MR OSSEI</cp:lastModifiedBy>
  <cp:revision>164</cp:revision>
  <dcterms:created xsi:type="dcterms:W3CDTF">2015-07-14T16:08:56Z</dcterms:created>
  <dcterms:modified xsi:type="dcterms:W3CDTF">2018-10-01T16:24:45Z</dcterms:modified>
</cp:coreProperties>
</file>