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331" r:id="rId4"/>
    <p:sldId id="305" r:id="rId5"/>
    <p:sldId id="329" r:id="rId6"/>
    <p:sldId id="328" r:id="rId7"/>
    <p:sldId id="332" r:id="rId8"/>
    <p:sldId id="333" r:id="rId9"/>
    <p:sldId id="317" r:id="rId10"/>
    <p:sldId id="304" r:id="rId11"/>
    <p:sldId id="303" r:id="rId12"/>
    <p:sldId id="330" r:id="rId13"/>
    <p:sldId id="334" r:id="rId14"/>
    <p:sldId id="335" r:id="rId15"/>
    <p:sldId id="275" r:id="rId16"/>
    <p:sldId id="315"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3" d="100"/>
          <a:sy n="83" d="100"/>
        </p:scale>
        <p:origin x="154"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040988" y="874151"/>
            <a:ext cx="9144000" cy="2387600"/>
          </a:xfrm>
          <a:prstGeom prst="rect">
            <a:avLst/>
          </a:prstGeom>
        </p:spPr>
        <p:txBody>
          <a:bodyPr anchor="b"/>
          <a:lstStyle>
            <a:lvl1pPr algn="ctr">
              <a:defRPr sz="6000"/>
            </a:lvl1pPr>
          </a:lstStyle>
          <a:p>
            <a:r>
              <a:rPr lang="en-US" dirty="0" smtClean="0"/>
              <a:t>Click to edit Master title style</a:t>
            </a:r>
            <a:endParaRPr lang="en-US" dirty="0"/>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1FF1000-10CF-4FDB-A3DA-4EBBEC16F01C}" type="datetimeFigureOut">
              <a:rPr lang="en-US" smtClean="0"/>
              <a:t>02-Oct-18</a:t>
            </a:fld>
            <a:endParaRPr lang="en-US"/>
          </a:p>
        </p:txBody>
      </p:sp>
      <p:sp>
        <p:nvSpPr>
          <p:cNvPr id="5" name="Footer Placeholder 4"/>
          <p:cNvSpPr>
            <a:spLocks noGrp="1"/>
          </p:cNvSpPr>
          <p:nvPr>
            <p:ph type="ftr" sz="quarter" idx="11"/>
          </p:nvPr>
        </p:nvSpPr>
        <p:spPr/>
        <p:txBody>
          <a:bodyPr/>
          <a:lstStyle/>
          <a:p>
            <a:r>
              <a:rPr lang="en-US" dirty="0" smtClean="0"/>
              <a:t>NITA-GLO PARTNERSHIP PROJECT ANALYSIS</a:t>
            </a:r>
          </a:p>
          <a:p>
            <a:endParaRPr lang="en-US" dirty="0"/>
          </a:p>
        </p:txBody>
      </p:sp>
      <p:sp>
        <p:nvSpPr>
          <p:cNvPr id="6" name="Slide Number Placeholder 5"/>
          <p:cNvSpPr>
            <a:spLocks noGrp="1"/>
          </p:cNvSpPr>
          <p:nvPr>
            <p:ph type="sldNum" sz="quarter" idx="12"/>
          </p:nvPr>
        </p:nvSpPr>
        <p:spPr/>
        <p:txBody>
          <a:bodyPr/>
          <a:lstStyle/>
          <a:p>
            <a:fld id="{C7C4F17F-E011-469D-B327-64301034D04E}" type="slidenum">
              <a:rPr lang="en-US" smtClean="0"/>
              <a:t>‹#›</a:t>
            </a:fld>
            <a:endParaRPr lang="en-US" dirty="0"/>
          </a:p>
        </p:txBody>
      </p:sp>
      <p:pic>
        <p:nvPicPr>
          <p:cNvPr id="8" name="Picture 7"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424518848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21945" y="1758462"/>
            <a:ext cx="3794757" cy="1139484"/>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3540953" y="3396115"/>
            <a:ext cx="5556739" cy="1406770"/>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FF1000-10CF-4FDB-A3DA-4EBBEC16F01C}" type="datetimeFigureOut">
              <a:rPr lang="en-US" smtClean="0"/>
              <a:t>02-Oct-18</a:t>
            </a:fld>
            <a:endParaRPr lang="en-US"/>
          </a:p>
        </p:txBody>
      </p:sp>
      <p:sp>
        <p:nvSpPr>
          <p:cNvPr id="5" name="Footer Placeholder 4"/>
          <p:cNvSpPr>
            <a:spLocks noGrp="1"/>
          </p:cNvSpPr>
          <p:nvPr>
            <p:ph type="ftr" sz="quarter" idx="11"/>
          </p:nvPr>
        </p:nvSpPr>
        <p:spPr>
          <a:xfrm>
            <a:off x="4038600" y="6356350"/>
            <a:ext cx="4114800" cy="365125"/>
          </a:xfrm>
        </p:spPr>
        <p:txBody>
          <a:bodyPr/>
          <a:lstStyle/>
          <a:p>
            <a:r>
              <a:rPr lang="en-US" dirty="0" smtClean="0"/>
              <a:t>NITA-GLO-BNC PARTNERSHIP PROJECT ANALYSIS</a:t>
            </a:r>
          </a:p>
          <a:p>
            <a:endParaRPr lang="en-US" dirty="0"/>
          </a:p>
        </p:txBody>
      </p:sp>
      <p:sp>
        <p:nvSpPr>
          <p:cNvPr id="6" name="Slide Number Placeholder 5"/>
          <p:cNvSpPr>
            <a:spLocks noGrp="1"/>
          </p:cNvSpPr>
          <p:nvPr>
            <p:ph type="sldNum" sz="quarter" idx="12"/>
          </p:nvPr>
        </p:nvSpPr>
        <p:spPr/>
        <p:txBody>
          <a:bodyPr/>
          <a:lstStyle/>
          <a:p>
            <a:fld id="{C7C4F17F-E011-469D-B327-64301034D04E}" type="slidenum">
              <a:rPr lang="en-US" smtClean="0"/>
              <a:t>‹#›</a:t>
            </a:fld>
            <a:endParaRPr lang="en-US"/>
          </a:p>
        </p:txBody>
      </p:sp>
      <p:pic>
        <p:nvPicPr>
          <p:cNvPr id="8" name="Picture 7"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404110498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1FF1000-10CF-4FDB-A3DA-4EBBEC16F01C}" type="datetimeFigureOut">
              <a:rPr lang="en-US" smtClean="0"/>
              <a:t>02-Oct-18</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7C4F17F-E011-469D-B327-64301034D04E}" type="slidenum">
              <a:rPr lang="en-US" smtClean="0"/>
              <a:t>‹#›</a:t>
            </a:fld>
            <a:endParaRPr lang="en-US"/>
          </a:p>
        </p:txBody>
      </p:sp>
      <p:pic>
        <p:nvPicPr>
          <p:cNvPr id="8" name="Picture 7"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146029502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421945" y="1758462"/>
            <a:ext cx="3794757" cy="1139484"/>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1FF1000-10CF-4FDB-A3DA-4EBBEC16F01C}" type="datetimeFigureOut">
              <a:rPr lang="en-US" smtClean="0"/>
              <a:t>02-Oct-18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C4F17F-E011-469D-B327-64301034D04E}" type="slidenum">
              <a:rPr lang="en-US" smtClean="0"/>
              <a:t>‹#›</a:t>
            </a:fld>
            <a:endParaRPr lang="en-US"/>
          </a:p>
        </p:txBody>
      </p:sp>
      <p:pic>
        <p:nvPicPr>
          <p:cNvPr id="9" name="Picture 8"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116757244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1FF1000-10CF-4FDB-A3DA-4EBBEC16F01C}" type="datetimeFigureOut">
              <a:rPr lang="en-US" smtClean="0"/>
              <a:t>02-Oct-18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7C4F17F-E011-469D-B327-64301034D04E}" type="slidenum">
              <a:rPr lang="en-US" smtClean="0"/>
              <a:t>‹#›</a:t>
            </a:fld>
            <a:endParaRPr lang="en-US"/>
          </a:p>
        </p:txBody>
      </p:sp>
      <p:pic>
        <p:nvPicPr>
          <p:cNvPr id="11" name="Picture 10"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16213074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421945" y="1758462"/>
            <a:ext cx="3794757" cy="1139484"/>
          </a:xfrm>
          <a:prstGeom prst="rect">
            <a:avLst/>
          </a:prstGeo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1FF1000-10CF-4FDB-A3DA-4EBBEC16F01C}" type="datetimeFigureOut">
              <a:rPr lang="en-US" smtClean="0"/>
              <a:t>02-Oct-18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7C4F17F-E011-469D-B327-64301034D04E}" type="slidenum">
              <a:rPr lang="en-US" smtClean="0"/>
              <a:t>‹#›</a:t>
            </a:fld>
            <a:endParaRPr lang="en-US"/>
          </a:p>
        </p:txBody>
      </p:sp>
      <p:pic>
        <p:nvPicPr>
          <p:cNvPr id="7" name="Picture 6"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3610998373"/>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FF1000-10CF-4FDB-A3DA-4EBBEC16F01C}" type="datetimeFigureOut">
              <a:rPr lang="en-US" smtClean="0"/>
              <a:t>02-Oct-18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7C4F17F-E011-469D-B327-64301034D04E}" type="slidenum">
              <a:rPr lang="en-US" smtClean="0"/>
              <a:t>‹#›</a:t>
            </a:fld>
            <a:endParaRPr lang="en-US"/>
          </a:p>
        </p:txBody>
      </p:sp>
      <p:pic>
        <p:nvPicPr>
          <p:cNvPr id="6" name="Picture 5"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233812339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1FF1000-10CF-4FDB-A3DA-4EBBEC16F01C}" type="datetimeFigureOut">
              <a:rPr lang="en-US" smtClean="0"/>
              <a:t>02-Oct-18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C4F17F-E011-469D-B327-64301034D04E}" type="slidenum">
              <a:rPr lang="en-US" smtClean="0"/>
              <a:t>‹#›</a:t>
            </a:fld>
            <a:endParaRPr lang="en-US"/>
          </a:p>
        </p:txBody>
      </p:sp>
      <p:pic>
        <p:nvPicPr>
          <p:cNvPr id="9" name="Picture 8"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310273869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1FF1000-10CF-4FDB-A3DA-4EBBEC16F01C}" type="datetimeFigureOut">
              <a:rPr lang="en-US" smtClean="0"/>
              <a:t>02-Oct-18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7C4F17F-E011-469D-B327-64301034D04E}" type="slidenum">
              <a:rPr lang="en-US" smtClean="0"/>
              <a:t>‹#›</a:t>
            </a:fld>
            <a:endParaRPr lang="en-US"/>
          </a:p>
        </p:txBody>
      </p:sp>
      <p:pic>
        <p:nvPicPr>
          <p:cNvPr id="9" name="Picture 8"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100291762"/>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421945" y="1758462"/>
            <a:ext cx="3794757" cy="1139484"/>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3540953" y="3396115"/>
            <a:ext cx="5556739" cy="1406770"/>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FF1000-10CF-4FDB-A3DA-4EBBEC16F01C}" type="datetimeFigureOut">
              <a:rPr lang="en-US" smtClean="0"/>
              <a:t>02-Oct-18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C4F17F-E011-469D-B327-64301034D04E}" type="slidenum">
              <a:rPr lang="en-US" smtClean="0"/>
              <a:t>‹#›</a:t>
            </a:fld>
            <a:endParaRPr lang="en-US"/>
          </a:p>
        </p:txBody>
      </p:sp>
      <p:pic>
        <p:nvPicPr>
          <p:cNvPr id="8" name="Picture 7"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102987977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FF1000-10CF-4FDB-A3DA-4EBBEC16F01C}" type="datetimeFigureOut">
              <a:rPr lang="en-US" smtClean="0"/>
              <a:t>02-Oct-18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7C4F17F-E011-469D-B327-64301034D04E}" type="slidenum">
              <a:rPr lang="en-US" smtClean="0"/>
              <a:t>‹#›</a:t>
            </a:fld>
            <a:endParaRPr lang="en-US"/>
          </a:p>
        </p:txBody>
      </p:sp>
      <p:pic>
        <p:nvPicPr>
          <p:cNvPr id="8" name="Picture 7" descr="C:\Users\FRED KWADWO\Desktop\nita_logo.png"/>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Tree>
    <p:extLst>
      <p:ext uri="{BB962C8B-B14F-4D97-AF65-F5344CB8AC3E}">
        <p14:creationId xmlns:p14="http://schemas.microsoft.com/office/powerpoint/2010/main" val="419368372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5000">
              <a:schemeClr val="accent1">
                <a:lumMod val="5000"/>
                <a:lumOff val="95000"/>
                <a:alpha val="47000"/>
              </a:schemeClr>
            </a:gs>
            <a:gs pos="96000">
              <a:schemeClr val="accent1">
                <a:lumMod val="45000"/>
                <a:lumOff val="55000"/>
              </a:schemeClr>
            </a:gs>
            <a:gs pos="87000">
              <a:schemeClr val="accent1">
                <a:lumMod val="45000"/>
                <a:lumOff val="55000"/>
              </a:schemeClr>
            </a:gs>
            <a:gs pos="100000">
              <a:schemeClr val="accent1">
                <a:lumMod val="30000"/>
                <a:lumOff val="70000"/>
              </a:schemeClr>
            </a:gs>
          </a:gsLst>
          <a:lin ang="3000000" scaled="0"/>
          <a:tileRect/>
        </a:gradFill>
        <a:effectLst/>
      </p:bgPr>
    </p:bg>
    <p:spTree>
      <p:nvGrpSpPr>
        <p:cNvPr id="1" name=""/>
        <p:cNvGrpSpPr/>
        <p:nvPr/>
      </p:nvGrpSpPr>
      <p:grpSpPr>
        <a:xfrm>
          <a:off x="0" y="0"/>
          <a:ext cx="0" cy="0"/>
          <a:chOff x="0" y="0"/>
          <a:chExt cx="0" cy="0"/>
        </a:xfrm>
      </p:grpSpPr>
      <p:grpSp>
        <p:nvGrpSpPr>
          <p:cNvPr id="11" name="Group 10"/>
          <p:cNvGrpSpPr/>
          <p:nvPr userDrawn="1"/>
        </p:nvGrpSpPr>
        <p:grpSpPr>
          <a:xfrm>
            <a:off x="548639" y="1426639"/>
            <a:ext cx="11451102" cy="1865200"/>
            <a:chOff x="548639" y="1426639"/>
            <a:chExt cx="11451102" cy="1865200"/>
          </a:xfrm>
          <a:solidFill>
            <a:schemeClr val="accent6">
              <a:lumMod val="20000"/>
              <a:lumOff val="80000"/>
            </a:schemeClr>
          </a:solidFill>
        </p:grpSpPr>
        <p:sp>
          <p:nvSpPr>
            <p:cNvPr id="8" name="Rounded Rectangle 7"/>
            <p:cNvSpPr/>
            <p:nvPr userDrawn="1"/>
          </p:nvSpPr>
          <p:spPr>
            <a:xfrm>
              <a:off x="1189892" y="1702190"/>
              <a:ext cx="10303414" cy="1237959"/>
            </a:xfrm>
            <a:prstGeom prst="roundRect">
              <a:avLst/>
            </a:prstGeom>
            <a:grp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9" name="Pentagon 8"/>
            <p:cNvSpPr/>
            <p:nvPr userDrawn="1"/>
          </p:nvSpPr>
          <p:spPr>
            <a:xfrm>
              <a:off x="8356209" y="1426639"/>
              <a:ext cx="3643532" cy="1789058"/>
            </a:xfrm>
            <a:prstGeom prst="homePlate">
              <a:avLst/>
            </a:prstGeom>
            <a:grp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Pentagon 9"/>
            <p:cNvSpPr/>
            <p:nvPr userDrawn="1"/>
          </p:nvSpPr>
          <p:spPr>
            <a:xfrm rot="10800000">
              <a:off x="548639" y="1502781"/>
              <a:ext cx="3756075" cy="1789058"/>
            </a:xfrm>
            <a:prstGeom prst="homePlate">
              <a:avLst/>
            </a:prstGeom>
            <a:grpFill/>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FF1000-10CF-4FDB-A3DA-4EBBEC16F01C}" type="datetimeFigureOut">
              <a:rPr lang="en-US" smtClean="0"/>
              <a:t>02-Oct-18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a:solidFill>
                  <a:schemeClr val="tx1">
                    <a:tint val="75000"/>
                  </a:schemeClr>
                </a:solidFill>
                <a:latin typeface="Berlin Sans FB Demi" panose="020E0802020502020306" pitchFamily="34" charset="0"/>
              </a:defRPr>
            </a:lvl1pPr>
          </a:lstStyle>
          <a:p>
            <a:r>
              <a:rPr lang="en-US" dirty="0" smtClean="0"/>
              <a:t>NITA-GLO-BNC PARTNERSHIP PROJECT ANALYSIS</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C4F17F-E011-469D-B327-64301034D04E}" type="slidenum">
              <a:rPr lang="en-US" smtClean="0"/>
              <a:t>‹#›</a:t>
            </a:fld>
            <a:endParaRPr lang="en-US" dirty="0"/>
          </a:p>
        </p:txBody>
      </p:sp>
      <p:sp>
        <p:nvSpPr>
          <p:cNvPr id="12" name="Title Placeholder 1"/>
          <p:cNvSpPr txBox="1">
            <a:spLocks/>
          </p:cNvSpPr>
          <p:nvPr userDrawn="1"/>
        </p:nvSpPr>
        <p:spPr>
          <a:xfrm>
            <a:off x="1307123" y="1702191"/>
            <a:ext cx="2997592" cy="1237958"/>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r>
              <a:rPr lang="en-US" dirty="0" smtClean="0"/>
              <a:t>BNC</a:t>
            </a:r>
            <a:endParaRPr lang="en-US" dirty="0"/>
          </a:p>
        </p:txBody>
      </p:sp>
      <p:sp>
        <p:nvSpPr>
          <p:cNvPr id="23" name="Title Placeholder 1"/>
          <p:cNvSpPr txBox="1">
            <a:spLocks/>
          </p:cNvSpPr>
          <p:nvPr userDrawn="1"/>
        </p:nvSpPr>
        <p:spPr>
          <a:xfrm>
            <a:off x="8356207" y="1702189"/>
            <a:ext cx="2997593" cy="1237958"/>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r>
              <a:rPr lang="en-US" dirty="0" smtClean="0"/>
              <a:t>GLO</a:t>
            </a:r>
            <a:endParaRPr lang="en-US" dirty="0"/>
          </a:p>
        </p:txBody>
      </p:sp>
      <p:sp>
        <p:nvSpPr>
          <p:cNvPr id="24" name="Text Placeholder 2"/>
          <p:cNvSpPr txBox="1">
            <a:spLocks/>
          </p:cNvSpPr>
          <p:nvPr userDrawn="1"/>
        </p:nvSpPr>
        <p:spPr>
          <a:xfrm>
            <a:off x="9523826" y="4992800"/>
            <a:ext cx="2475915" cy="1173636"/>
          </a:xfrm>
          <a:prstGeom prst="rect">
            <a:avLst/>
          </a:prstGeom>
        </p:spPr>
        <p:txBody>
          <a:bodyPr vert="horz" lIns="91440" tIns="45720" rIns="91440" bIns="45720" rtlCol="0" anchor="ctr">
            <a:normAutofit lnSpcReduction="10000"/>
          </a:bodyPr>
          <a:lstStyle>
            <a:lvl1pPr marL="0" indent="0" algn="ctr" defTabSz="914400" rtl="0" eaLnBrk="1" latinLnBrk="0" hangingPunct="1">
              <a:lnSpc>
                <a:spcPct val="100000"/>
              </a:lnSpc>
              <a:spcBef>
                <a:spcPts val="1000"/>
              </a:spcBef>
              <a:buFont typeface="Arial" panose="020B0604020202020204" pitchFamily="34" charset="0"/>
              <a:buNone/>
              <a:defRPr sz="3200" kern="1200" baseline="0">
                <a:solidFill>
                  <a:schemeClr val="tx1"/>
                </a:solidFill>
                <a:latin typeface="Arial Rounded MT Bold" panose="020F07040305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dirty="0" smtClean="0"/>
              <a:t>BY: </a:t>
            </a:r>
          </a:p>
          <a:p>
            <a:pPr algn="l"/>
            <a:r>
              <a:rPr lang="en-US" dirty="0" smtClean="0"/>
              <a:t>	NITA</a:t>
            </a:r>
            <a:endParaRPr lang="en-US" dirty="0"/>
          </a:p>
        </p:txBody>
      </p:sp>
      <p:pic>
        <p:nvPicPr>
          <p:cNvPr id="7" name="Picture 6" descr="C:\Users\FRED KWADWO\Desktop\nita_logo.png"/>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 y="1"/>
            <a:ext cx="1790162" cy="682580"/>
          </a:xfrm>
          <a:prstGeom prst="rect">
            <a:avLst/>
          </a:prstGeom>
          <a:noFill/>
          <a:ln>
            <a:noFill/>
          </a:ln>
        </p:spPr>
      </p:pic>
      <p:sp>
        <p:nvSpPr>
          <p:cNvPr id="36" name="Title Placeholder 1"/>
          <p:cNvSpPr txBox="1">
            <a:spLocks/>
          </p:cNvSpPr>
          <p:nvPr userDrawn="1"/>
        </p:nvSpPr>
        <p:spPr>
          <a:xfrm>
            <a:off x="3535519" y="3567390"/>
            <a:ext cx="5612160" cy="1237958"/>
          </a:xfrm>
          <a:prstGeom prst="rect">
            <a:avLst/>
          </a:prstGeom>
        </p:spPr>
        <p:txBody>
          <a:bodyPr vert="horz" lIns="91440" tIns="45720" rIns="91440" bIns="45720" rtlCol="0" anchor="ctr">
            <a:normAutofit fontScale="77500" lnSpcReduction="20000"/>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pPr lvl="0"/>
            <a:r>
              <a:rPr lang="en-US" dirty="0" smtClean="0">
                <a:latin typeface="Arial Rounded MT Bold" panose="020F0704030504030204" pitchFamily="34" charset="0"/>
              </a:rPr>
              <a:t>PARTNERSHIP PROJECT ANALYSIS REPORT</a:t>
            </a:r>
            <a:endParaRPr lang="en-US" dirty="0">
              <a:latin typeface="Arial Rounded MT Bold" panose="020F0704030504030204" pitchFamily="34" charset="0"/>
            </a:endParaRPr>
          </a:p>
        </p:txBody>
      </p:sp>
      <p:sp>
        <p:nvSpPr>
          <p:cNvPr id="37" name="Title Placeholder 1"/>
          <p:cNvSpPr txBox="1">
            <a:spLocks/>
          </p:cNvSpPr>
          <p:nvPr userDrawn="1"/>
        </p:nvSpPr>
        <p:spPr>
          <a:xfrm>
            <a:off x="4851003" y="1700044"/>
            <a:ext cx="2997593" cy="1237958"/>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r>
              <a:rPr lang="en-US" dirty="0" smtClean="0"/>
              <a:t>NITA</a:t>
            </a:r>
            <a:endParaRPr lang="en-US" dirty="0"/>
          </a:p>
        </p:txBody>
      </p:sp>
    </p:spTree>
    <p:extLst>
      <p:ext uri="{BB962C8B-B14F-4D97-AF65-F5344CB8AC3E}">
        <p14:creationId xmlns:p14="http://schemas.microsoft.com/office/powerpoint/2010/main" val="3190092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p:titleStyle>
    <p:bodyStyle>
      <a:lvl1pPr marL="0" indent="0" algn="ctr" defTabSz="914400" rtl="0" eaLnBrk="1" latinLnBrk="0" hangingPunct="1">
        <a:lnSpc>
          <a:spcPct val="100000"/>
        </a:lnSpc>
        <a:spcBef>
          <a:spcPts val="1000"/>
        </a:spcBef>
        <a:buFont typeface="Arial" panose="020B0604020202020204" pitchFamily="34" charset="0"/>
        <a:buNone/>
        <a:defRPr sz="3200" kern="1200" baseline="0">
          <a:solidFill>
            <a:schemeClr val="tx1"/>
          </a:solidFill>
          <a:latin typeface="Arial Rounded MT Bold" panose="020F0704030504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Date Placeholder 3"/>
          <p:cNvSpPr>
            <a:spLocks noGrp="1"/>
          </p:cNvSpPr>
          <p:nvPr>
            <p:ph type="dt" sz="half" idx="4294967295"/>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FF1000-10CF-4FDB-A3DA-4EBBEC16F01C}" type="datetimeFigureOut">
              <a:rPr lang="en-US" smtClean="0"/>
              <a:t>02-Oct-18</a:t>
            </a:fld>
            <a:endParaRPr lang="en-US" dirty="0"/>
          </a:p>
        </p:txBody>
      </p:sp>
      <p:sp>
        <p:nvSpPr>
          <p:cNvPr id="21" name="Footer Placeholder 4"/>
          <p:cNvSpPr>
            <a:spLocks noGrp="1"/>
          </p:cNvSpPr>
          <p:nvPr>
            <p:ph type="ftr" sz="quarter" idx="4294967295"/>
          </p:nvPr>
        </p:nvSpPr>
        <p:spPr>
          <a:xfrm>
            <a:off x="4038600" y="6356350"/>
            <a:ext cx="4114800" cy="365125"/>
          </a:xfrm>
          <a:prstGeom prst="rect">
            <a:avLst/>
          </a:prstGeom>
        </p:spPr>
        <p:txBody>
          <a:bodyPr vert="horz" lIns="91440" tIns="45720" rIns="91440" bIns="45720" rtlCol="0" anchor="ctr"/>
          <a:lstStyle>
            <a:lvl1pPr algn="ctr">
              <a:defRPr sz="1200" b="1">
                <a:solidFill>
                  <a:schemeClr val="tx1">
                    <a:tint val="75000"/>
                  </a:schemeClr>
                </a:solidFill>
                <a:latin typeface="Berlin Sans FB Demi" panose="020E0802020502020306" pitchFamily="34" charset="0"/>
              </a:defRPr>
            </a:lvl1pPr>
          </a:lstStyle>
          <a:p>
            <a:r>
              <a:rPr lang="en-US" dirty="0" smtClean="0"/>
              <a:t>OHLGS - ORIENTATION WORKSHOP</a:t>
            </a:r>
            <a:endParaRPr lang="en-US" dirty="0"/>
          </a:p>
        </p:txBody>
      </p:sp>
      <p:sp>
        <p:nvSpPr>
          <p:cNvPr id="26" name="Title Placeholder 1"/>
          <p:cNvSpPr txBox="1">
            <a:spLocks/>
          </p:cNvSpPr>
          <p:nvPr/>
        </p:nvSpPr>
        <p:spPr>
          <a:xfrm>
            <a:off x="3289920" y="3934047"/>
            <a:ext cx="5612160" cy="574158"/>
          </a:xfrm>
          <a:prstGeom prst="rect">
            <a:avLst/>
          </a:prstGeom>
        </p:spPr>
        <p:txBody>
          <a:bodyPr vert="horz" lIns="91440" tIns="45720" rIns="91440" bIns="45720" rtlCol="0" anchor="ctr">
            <a:normAutofit fontScale="47500" lnSpcReduction="20000"/>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pPr lvl="0">
              <a:lnSpc>
                <a:spcPct val="170000"/>
              </a:lnSpc>
            </a:pPr>
            <a:endParaRPr lang="en-US" dirty="0" smtClean="0">
              <a:latin typeface="Arial Rounded MT Bold" panose="020F0704030504030204" pitchFamily="34" charset="0"/>
            </a:endParaRPr>
          </a:p>
        </p:txBody>
      </p:sp>
      <p:sp>
        <p:nvSpPr>
          <p:cNvPr id="23" name="Title Placeholder 1"/>
          <p:cNvSpPr txBox="1">
            <a:spLocks/>
          </p:cNvSpPr>
          <p:nvPr/>
        </p:nvSpPr>
        <p:spPr>
          <a:xfrm>
            <a:off x="2209800" y="1216750"/>
            <a:ext cx="8272130" cy="1736978"/>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r>
              <a:rPr lang="en-US" sz="4000" dirty="0" smtClean="0">
                <a:solidFill>
                  <a:schemeClr val="accent2">
                    <a:lumMod val="50000"/>
                  </a:schemeClr>
                </a:solidFill>
                <a:effectLst>
                  <a:outerShdw blurRad="38100" dist="38100" dir="2700000" algn="tl">
                    <a:srgbClr val="000000">
                      <a:alpha val="43137"/>
                    </a:srgbClr>
                  </a:outerShdw>
                </a:effectLst>
                <a:latin typeface="Gill Sans MT" panose="020B0502020104020203" pitchFamily="34" charset="0"/>
              </a:rPr>
              <a:t>RELEVANCE OF OPEN SOURCE DATA SYSTEMS </a:t>
            </a:r>
            <a:endParaRPr lang="en-US" sz="4000" dirty="0">
              <a:solidFill>
                <a:schemeClr val="accent2">
                  <a:lumMod val="50000"/>
                </a:schemeClr>
              </a:solidFill>
              <a:effectLst>
                <a:outerShdw blurRad="38100" dist="38100" dir="2700000" algn="tl">
                  <a:srgbClr val="000000">
                    <a:alpha val="43137"/>
                  </a:srgbClr>
                </a:outerShdw>
              </a:effectLst>
              <a:latin typeface="Gill Sans MT" panose="020B0502020104020203" pitchFamily="34" charset="0"/>
            </a:endParaRPr>
          </a:p>
        </p:txBody>
      </p:sp>
      <p:sp>
        <p:nvSpPr>
          <p:cNvPr id="27" name="Title Placeholder 1"/>
          <p:cNvSpPr txBox="1">
            <a:spLocks/>
          </p:cNvSpPr>
          <p:nvPr/>
        </p:nvSpPr>
        <p:spPr>
          <a:xfrm>
            <a:off x="4837785" y="1622560"/>
            <a:ext cx="2650118" cy="1064559"/>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endParaRPr lang="en-US" dirty="0"/>
          </a:p>
        </p:txBody>
      </p:sp>
      <p:sp>
        <p:nvSpPr>
          <p:cNvPr id="2" name="TextBox 1"/>
          <p:cNvSpPr txBox="1"/>
          <p:nvPr/>
        </p:nvSpPr>
        <p:spPr>
          <a:xfrm>
            <a:off x="3289920" y="3564714"/>
            <a:ext cx="5503206" cy="830997"/>
          </a:xfrm>
          <a:prstGeom prst="rect">
            <a:avLst/>
          </a:prstGeom>
          <a:noFill/>
        </p:spPr>
        <p:txBody>
          <a:bodyPr wrap="square" rtlCol="0">
            <a:spAutoFit/>
          </a:bodyPr>
          <a:lstStyle/>
          <a:p>
            <a:pPr algn="ctr"/>
            <a:r>
              <a:rPr lang="en-US" sz="2400" b="1" dirty="0" smtClean="0">
                <a:latin typeface="Gill Sans MT" panose="020B0502020104020203" pitchFamily="34" charset="0"/>
              </a:rPr>
              <a:t>BY </a:t>
            </a:r>
          </a:p>
          <a:p>
            <a:pPr algn="ctr"/>
            <a:r>
              <a:rPr lang="en-US" sz="2400" b="1" dirty="0" smtClean="0">
                <a:latin typeface="Gill Sans MT" panose="020B0502020104020203" pitchFamily="34" charset="0"/>
              </a:rPr>
              <a:t>WILFRED A. GLOVER-AKPEY</a:t>
            </a:r>
            <a:endParaRPr lang="en-US" sz="2400" b="1" dirty="0">
              <a:latin typeface="Gill Sans MT" panose="020B0502020104020203" pitchFamily="34" charset="0"/>
            </a:endParaRPr>
          </a:p>
        </p:txBody>
      </p:sp>
    </p:spTree>
    <p:extLst>
      <p:ext uri="{BB962C8B-B14F-4D97-AF65-F5344CB8AC3E}">
        <p14:creationId xmlns:p14="http://schemas.microsoft.com/office/powerpoint/2010/main" val="34570648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9862" y="256234"/>
            <a:ext cx="4944124" cy="1139484"/>
          </a:xfrm>
        </p:spPr>
        <p:txBody>
          <a:bodyPr anchor="ctr"/>
          <a:lstStyle/>
          <a:p>
            <a:r>
              <a:rPr lang="en-US" sz="4000" b="0" dirty="0" smtClean="0">
                <a:effectLst>
                  <a:outerShdw blurRad="38100" dist="38100" dir="2700000" algn="tl">
                    <a:srgbClr val="000000">
                      <a:alpha val="43137"/>
                    </a:srgbClr>
                  </a:outerShdw>
                </a:effectLst>
                <a:latin typeface="Gill Sans MT" panose="020B0502020104020203" pitchFamily="34" charset="0"/>
              </a:rPr>
              <a:t>CONTENT</a:t>
            </a:r>
            <a:endParaRPr lang="en-US" sz="4000" b="0" dirty="0">
              <a:effectLst>
                <a:outerShdw blurRad="38100" dist="38100" dir="2700000" algn="tl">
                  <a:srgbClr val="000000">
                    <a:alpha val="43137"/>
                  </a:srgbClr>
                </a:outerShdw>
              </a:effectLst>
              <a:latin typeface="Gill Sans MT" panose="020B0502020104020203" pitchFamily="34" charset="0"/>
            </a:endParaRPr>
          </a:p>
        </p:txBody>
      </p:sp>
      <p:sp>
        <p:nvSpPr>
          <p:cNvPr id="3" name="Content Placeholder 2"/>
          <p:cNvSpPr>
            <a:spLocks noGrp="1"/>
          </p:cNvSpPr>
          <p:nvPr>
            <p:ph idx="1"/>
          </p:nvPr>
        </p:nvSpPr>
        <p:spPr>
          <a:xfrm>
            <a:off x="914400" y="1395718"/>
            <a:ext cx="10356112" cy="5345324"/>
          </a:xfrm>
        </p:spPr>
        <p:txBody>
          <a:bodyPr/>
          <a:lstStyle/>
          <a:p>
            <a:pPr algn="l">
              <a:lnSpc>
                <a:spcPct val="150000"/>
              </a:lnSpc>
            </a:pPr>
            <a:r>
              <a:rPr lang="en-US" sz="2400" dirty="0" smtClean="0"/>
              <a:t>Brief History</a:t>
            </a:r>
          </a:p>
          <a:p>
            <a:pPr algn="l">
              <a:lnSpc>
                <a:spcPct val="150000"/>
              </a:lnSpc>
            </a:pPr>
            <a:r>
              <a:rPr lang="en-US" sz="2400" dirty="0" smtClean="0"/>
              <a:t>Definitions</a:t>
            </a:r>
          </a:p>
          <a:p>
            <a:pPr algn="l">
              <a:lnSpc>
                <a:spcPct val="150000"/>
              </a:lnSpc>
            </a:pPr>
            <a:r>
              <a:rPr lang="en-US" sz="2400" dirty="0" smtClean="0"/>
              <a:t>Advantages </a:t>
            </a:r>
          </a:p>
          <a:p>
            <a:pPr algn="l">
              <a:lnSpc>
                <a:spcPct val="150000"/>
              </a:lnSpc>
            </a:pPr>
            <a:r>
              <a:rPr lang="en-US" sz="2400" dirty="0" smtClean="0"/>
              <a:t>Disadvantages</a:t>
            </a:r>
          </a:p>
          <a:p>
            <a:pPr algn="l">
              <a:lnSpc>
                <a:spcPct val="150000"/>
              </a:lnSpc>
            </a:pPr>
            <a:r>
              <a:rPr lang="en-US" sz="2400" dirty="0" smtClean="0"/>
              <a:t>Applications</a:t>
            </a:r>
          </a:p>
          <a:p>
            <a:pPr algn="l">
              <a:lnSpc>
                <a:spcPct val="150000"/>
              </a:lnSpc>
            </a:pPr>
            <a:endParaRPr lang="en-US" sz="2400" dirty="0"/>
          </a:p>
          <a:p>
            <a:pPr algn="l">
              <a:lnSpc>
                <a:spcPct val="150000"/>
              </a:lnSpc>
            </a:pPr>
            <a:endParaRPr lang="en-US" sz="2400" dirty="0"/>
          </a:p>
        </p:txBody>
      </p:sp>
    </p:spTree>
    <p:extLst>
      <p:ext uri="{BB962C8B-B14F-4D97-AF65-F5344CB8AC3E}">
        <p14:creationId xmlns:p14="http://schemas.microsoft.com/office/powerpoint/2010/main" val="31494139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9862" y="256234"/>
            <a:ext cx="4944124" cy="1139484"/>
          </a:xfrm>
        </p:spPr>
        <p:txBody>
          <a:bodyPr anchor="ctr"/>
          <a:lstStyle/>
          <a:p>
            <a:r>
              <a:rPr lang="en-US" sz="4000" b="0" dirty="0" smtClean="0">
                <a:effectLst>
                  <a:outerShdw blurRad="38100" dist="38100" dir="2700000" algn="tl">
                    <a:srgbClr val="000000">
                      <a:alpha val="43137"/>
                    </a:srgbClr>
                  </a:outerShdw>
                </a:effectLst>
                <a:latin typeface="Gill Sans MT" panose="020B0502020104020203" pitchFamily="34" charset="0"/>
              </a:rPr>
              <a:t>Brief History</a:t>
            </a:r>
            <a:endParaRPr lang="en-US" sz="4000" b="0" dirty="0">
              <a:effectLst>
                <a:outerShdw blurRad="38100" dist="38100" dir="2700000" algn="tl">
                  <a:srgbClr val="000000">
                    <a:alpha val="43137"/>
                  </a:srgbClr>
                </a:outerShdw>
              </a:effectLst>
              <a:latin typeface="Gill Sans MT" panose="020B0502020104020203" pitchFamily="34" charset="0"/>
            </a:endParaRPr>
          </a:p>
        </p:txBody>
      </p:sp>
      <p:sp>
        <p:nvSpPr>
          <p:cNvPr id="3" name="Content Placeholder 2"/>
          <p:cNvSpPr>
            <a:spLocks noGrp="1"/>
          </p:cNvSpPr>
          <p:nvPr>
            <p:ph idx="1"/>
          </p:nvPr>
        </p:nvSpPr>
        <p:spPr>
          <a:xfrm>
            <a:off x="914400" y="1395718"/>
            <a:ext cx="10356112" cy="5345324"/>
          </a:xfrm>
        </p:spPr>
        <p:txBody>
          <a:bodyPr/>
          <a:lstStyle/>
          <a:p>
            <a:pPr marL="342900" indent="-342900" algn="l">
              <a:lnSpc>
                <a:spcPct val="150000"/>
              </a:lnSpc>
              <a:buFont typeface="Arial" panose="020B0604020202020204" pitchFamily="34" charset="0"/>
              <a:buChar char="•"/>
            </a:pPr>
            <a:r>
              <a:rPr lang="en-US" sz="2400" dirty="0" smtClean="0"/>
              <a:t>The ‘Open Source’ Label was invented in 1998.</a:t>
            </a:r>
          </a:p>
          <a:p>
            <a:pPr marL="342900" indent="-342900" algn="l">
              <a:lnSpc>
                <a:spcPct val="150000"/>
              </a:lnSpc>
              <a:buFont typeface="Arial" panose="020B0604020202020204" pitchFamily="34" charset="0"/>
              <a:buChar char="•"/>
            </a:pPr>
            <a:r>
              <a:rPr lang="en-US" sz="2400" dirty="0" smtClean="0"/>
              <a:t>Later that year, a meeting called the ‘Free Software Summit’ was held with several founding figures of several projects such as Apache, Linux and Perl.</a:t>
            </a:r>
          </a:p>
          <a:p>
            <a:pPr marL="342900" indent="-342900" algn="l">
              <a:lnSpc>
                <a:spcPct val="150000"/>
              </a:lnSpc>
              <a:buFont typeface="Arial" panose="020B0604020202020204" pitchFamily="34" charset="0"/>
              <a:buChar char="•"/>
            </a:pPr>
            <a:r>
              <a:rPr lang="en-US" sz="2400" dirty="0" smtClean="0"/>
              <a:t>A vote was passed to promote the term ‘Open Source’.</a:t>
            </a:r>
            <a:endParaRPr lang="en-US" sz="2400" dirty="0"/>
          </a:p>
          <a:p>
            <a:pPr algn="l">
              <a:lnSpc>
                <a:spcPct val="150000"/>
              </a:lnSpc>
            </a:pPr>
            <a:endParaRPr lang="en-US" sz="2400" dirty="0"/>
          </a:p>
        </p:txBody>
      </p:sp>
    </p:spTree>
    <p:extLst>
      <p:ext uri="{BB962C8B-B14F-4D97-AF65-F5344CB8AC3E}">
        <p14:creationId xmlns:p14="http://schemas.microsoft.com/office/powerpoint/2010/main" val="14452869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693" y="364945"/>
            <a:ext cx="7049827" cy="1188084"/>
          </a:xfrm>
        </p:spPr>
        <p:txBody>
          <a:bodyPr/>
          <a:lstStyle/>
          <a:p>
            <a:pPr>
              <a:lnSpc>
                <a:spcPct val="100000"/>
              </a:lnSpc>
            </a:pPr>
            <a:r>
              <a:rPr lang="en-US" sz="3200" b="0" dirty="0">
                <a:effectLst>
                  <a:outerShdw blurRad="38100" dist="38100" dir="2700000" algn="tl">
                    <a:srgbClr val="000000">
                      <a:alpha val="43137"/>
                    </a:srgbClr>
                  </a:outerShdw>
                </a:effectLst>
                <a:latin typeface="Gill Sans MT" panose="020B0502020104020203" pitchFamily="34" charset="0"/>
              </a:rPr>
              <a:t/>
            </a:r>
            <a:br>
              <a:rPr lang="en-US" sz="3200" b="0" dirty="0">
                <a:effectLst>
                  <a:outerShdw blurRad="38100" dist="38100" dir="2700000" algn="tl">
                    <a:srgbClr val="000000">
                      <a:alpha val="43137"/>
                    </a:srgbClr>
                  </a:outerShdw>
                </a:effectLst>
                <a:latin typeface="Gill Sans MT" panose="020B0502020104020203" pitchFamily="34" charset="0"/>
              </a:rPr>
            </a:br>
            <a:endParaRPr lang="en-US" sz="3200" b="0" dirty="0">
              <a:effectLst>
                <a:outerShdw blurRad="38100" dist="38100" dir="2700000" algn="tl">
                  <a:srgbClr val="000000">
                    <a:alpha val="43137"/>
                  </a:srgbClr>
                </a:outerShdw>
              </a:effectLst>
              <a:latin typeface="Gill Sans MT" panose="020B0502020104020203" pitchFamily="34" charset="0"/>
            </a:endParaRPr>
          </a:p>
        </p:txBody>
      </p:sp>
      <p:sp>
        <p:nvSpPr>
          <p:cNvPr id="3" name="Content Placeholder 2"/>
          <p:cNvSpPr>
            <a:spLocks noGrp="1"/>
          </p:cNvSpPr>
          <p:nvPr>
            <p:ph idx="1"/>
          </p:nvPr>
        </p:nvSpPr>
        <p:spPr>
          <a:xfrm>
            <a:off x="1213226" y="1350806"/>
            <a:ext cx="8036527" cy="5188857"/>
          </a:xfrm>
        </p:spPr>
        <p:txBody>
          <a:bodyPr/>
          <a:lstStyle/>
          <a:p>
            <a:pPr marL="342900" indent="-342900" algn="l">
              <a:buFont typeface="Arial" panose="020B0604020202020204" pitchFamily="34" charset="0"/>
              <a:buChar char="•"/>
            </a:pPr>
            <a:r>
              <a:rPr lang="en-US" sz="2400" b="1" dirty="0" smtClean="0">
                <a:latin typeface="Gill Sans MT" panose="020B0502020104020203" pitchFamily="34" charset="0"/>
              </a:rPr>
              <a:t>Open</a:t>
            </a:r>
            <a:r>
              <a:rPr lang="en-US" sz="2400" dirty="0" smtClean="0">
                <a:latin typeface="Gill Sans MT" panose="020B0502020104020203" pitchFamily="34" charset="0"/>
              </a:rPr>
              <a:t> means anyone can freely access, use, modify and share for any purpose.</a:t>
            </a:r>
          </a:p>
          <a:p>
            <a:pPr marL="342900" indent="-342900" algn="l">
              <a:buFont typeface="Arial" panose="020B0604020202020204" pitchFamily="34" charset="0"/>
              <a:buChar char="•"/>
            </a:pPr>
            <a:r>
              <a:rPr lang="en-US" sz="2400" b="1" dirty="0" smtClean="0">
                <a:latin typeface="Gill Sans MT" panose="020B0502020104020203" pitchFamily="34" charset="0"/>
              </a:rPr>
              <a:t>Open source hardware </a:t>
            </a:r>
            <a:r>
              <a:rPr lang="en-US" sz="2400" dirty="0" smtClean="0">
                <a:latin typeface="Gill Sans MT" panose="020B0502020104020203" pitchFamily="34" charset="0"/>
              </a:rPr>
              <a:t>is hardware whose design is made public so that anyone can study, modify, distribute, make and sell the design or hardware based on that design.</a:t>
            </a:r>
          </a:p>
          <a:p>
            <a:pPr marL="342900" indent="-342900" algn="l">
              <a:buFont typeface="Arial" panose="020B0604020202020204" pitchFamily="34" charset="0"/>
              <a:buChar char="•"/>
            </a:pPr>
            <a:r>
              <a:rPr lang="en-US" sz="2400" dirty="0" smtClean="0">
                <a:latin typeface="Gill Sans MT" panose="020B0502020104020203" pitchFamily="34" charset="0"/>
              </a:rPr>
              <a:t>For it to work the information/data must be clear, complete and instructive and permissions must be explicit to allow people to do with it as they see fit.</a:t>
            </a:r>
          </a:p>
          <a:p>
            <a:pPr marL="342900" indent="-342900" algn="l">
              <a:buFont typeface="Arial" panose="020B0604020202020204" pitchFamily="34" charset="0"/>
              <a:buChar char="•"/>
            </a:pPr>
            <a:r>
              <a:rPr lang="en-US" sz="2400" dirty="0" smtClean="0">
                <a:latin typeface="Gill Sans MT" panose="020B0502020104020203" pitchFamily="34" charset="0"/>
              </a:rPr>
              <a:t>The term used to describe software that is free of charge, along with the original source code used to create it so that anyone can modify it to improve it and work in ways that reflect their own preferences.</a:t>
            </a:r>
            <a:endParaRPr lang="en-US" sz="2400" dirty="0">
              <a:latin typeface="Gill Sans MT" panose="020B0502020104020203" pitchFamily="34" charset="0"/>
            </a:endParaRPr>
          </a:p>
        </p:txBody>
      </p:sp>
      <p:sp>
        <p:nvSpPr>
          <p:cNvPr id="4" name="TextBox 3"/>
          <p:cNvSpPr txBox="1"/>
          <p:nvPr/>
        </p:nvSpPr>
        <p:spPr>
          <a:xfrm>
            <a:off x="1824429" y="475811"/>
            <a:ext cx="6517758" cy="1077218"/>
          </a:xfrm>
          <a:prstGeom prst="rect">
            <a:avLst/>
          </a:prstGeom>
          <a:noFill/>
        </p:spPr>
        <p:txBody>
          <a:bodyPr wrap="square" rtlCol="0">
            <a:spAutoFit/>
          </a:bodyPr>
          <a:lstStyle/>
          <a:p>
            <a:pPr algn="ctr"/>
            <a:r>
              <a:rPr lang="en-US" sz="3200" dirty="0" smtClean="0">
                <a:effectLst>
                  <a:outerShdw blurRad="38100" dist="38100" dir="2700000" algn="tl">
                    <a:srgbClr val="000000">
                      <a:alpha val="43137"/>
                    </a:srgbClr>
                  </a:outerShdw>
                </a:effectLst>
                <a:latin typeface="Gill Sans MT" panose="020B0502020104020203" pitchFamily="34" charset="0"/>
              </a:rPr>
              <a:t>What is Open Source?</a:t>
            </a:r>
            <a:endParaRPr lang="en-US" sz="3200" dirty="0">
              <a:effectLst>
                <a:outerShdw blurRad="38100" dist="38100" dir="2700000" algn="tl">
                  <a:srgbClr val="000000">
                    <a:alpha val="43137"/>
                  </a:srgbClr>
                </a:outerShdw>
              </a:effectLst>
              <a:latin typeface="Gill Sans MT" panose="020B0502020104020203" pitchFamily="34" charset="0"/>
            </a:endParaRPr>
          </a:p>
          <a:p>
            <a:pPr algn="ctr"/>
            <a:endParaRPr lang="en-US" sz="3200" dirty="0">
              <a:effectLst>
                <a:outerShdw blurRad="38100" dist="38100" dir="2700000" algn="tl">
                  <a:srgbClr val="000000">
                    <a:alpha val="43137"/>
                  </a:srgbClr>
                </a:outerShdw>
              </a:effectLst>
              <a:latin typeface="Gill Sans MT" panose="020B0502020104020203" pitchFamily="34" charset="0"/>
            </a:endParaRPr>
          </a:p>
        </p:txBody>
      </p:sp>
      <p:pic>
        <p:nvPicPr>
          <p:cNvPr id="7" name="Picture 6"/>
          <p:cNvPicPr>
            <a:picLocks noChangeAspect="1"/>
          </p:cNvPicPr>
          <p:nvPr/>
        </p:nvPicPr>
        <p:blipFill>
          <a:blip r:embed="rId2"/>
          <a:stretch>
            <a:fillRect/>
          </a:stretch>
        </p:blipFill>
        <p:spPr>
          <a:xfrm>
            <a:off x="9093613" y="5565530"/>
            <a:ext cx="1675500" cy="1527662"/>
          </a:xfrm>
          <a:prstGeom prst="rect">
            <a:avLst/>
          </a:prstGeom>
        </p:spPr>
      </p:pic>
    </p:spTree>
    <p:extLst>
      <p:ext uri="{BB962C8B-B14F-4D97-AF65-F5344CB8AC3E}">
        <p14:creationId xmlns:p14="http://schemas.microsoft.com/office/powerpoint/2010/main" val="34785350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693" y="364945"/>
            <a:ext cx="7049827" cy="1188084"/>
          </a:xfrm>
        </p:spPr>
        <p:txBody>
          <a:bodyPr/>
          <a:lstStyle/>
          <a:p>
            <a:pPr>
              <a:lnSpc>
                <a:spcPct val="100000"/>
              </a:lnSpc>
            </a:pPr>
            <a:r>
              <a:rPr lang="en-US" sz="3200" b="0" dirty="0">
                <a:effectLst>
                  <a:outerShdw blurRad="38100" dist="38100" dir="2700000" algn="tl">
                    <a:srgbClr val="000000">
                      <a:alpha val="43137"/>
                    </a:srgbClr>
                  </a:outerShdw>
                </a:effectLst>
                <a:latin typeface="Gill Sans MT" panose="020B0502020104020203" pitchFamily="34" charset="0"/>
              </a:rPr>
              <a:t/>
            </a:r>
            <a:br>
              <a:rPr lang="en-US" sz="3200" b="0" dirty="0">
                <a:effectLst>
                  <a:outerShdw blurRad="38100" dist="38100" dir="2700000" algn="tl">
                    <a:srgbClr val="000000">
                      <a:alpha val="43137"/>
                    </a:srgbClr>
                  </a:outerShdw>
                </a:effectLst>
                <a:latin typeface="Gill Sans MT" panose="020B0502020104020203" pitchFamily="34" charset="0"/>
              </a:rPr>
            </a:br>
            <a:endParaRPr lang="en-US" sz="3200" b="0" dirty="0">
              <a:effectLst>
                <a:outerShdw blurRad="38100" dist="38100" dir="2700000" algn="tl">
                  <a:srgbClr val="000000">
                    <a:alpha val="43137"/>
                  </a:srgbClr>
                </a:outerShdw>
              </a:effectLst>
              <a:latin typeface="Gill Sans MT" panose="020B0502020104020203" pitchFamily="34" charset="0"/>
            </a:endParaRPr>
          </a:p>
        </p:txBody>
      </p:sp>
      <p:sp>
        <p:nvSpPr>
          <p:cNvPr id="3" name="Content Placeholder 2"/>
          <p:cNvSpPr>
            <a:spLocks noGrp="1"/>
          </p:cNvSpPr>
          <p:nvPr>
            <p:ph idx="1"/>
          </p:nvPr>
        </p:nvSpPr>
        <p:spPr>
          <a:xfrm>
            <a:off x="1213226" y="1350806"/>
            <a:ext cx="8614265" cy="5188857"/>
          </a:xfrm>
        </p:spPr>
        <p:txBody>
          <a:bodyPr/>
          <a:lstStyle/>
          <a:p>
            <a:pPr algn="l"/>
            <a:r>
              <a:rPr lang="en-US" sz="2400" dirty="0" smtClean="0">
                <a:effectLst>
                  <a:outerShdw blurRad="38100" dist="38100" dir="2700000" algn="tl">
                    <a:srgbClr val="000000">
                      <a:alpha val="43137"/>
                    </a:srgbClr>
                  </a:outerShdw>
                </a:effectLst>
                <a:latin typeface="Gill Sans MT" panose="020B0502020104020203" pitchFamily="34" charset="0"/>
              </a:rPr>
              <a:t>These are thoughts from IT professionals about what Open Source means to them… </a:t>
            </a:r>
            <a:endParaRPr lang="en-US" sz="2400" dirty="0" smtClean="0">
              <a:effectLst>
                <a:outerShdw blurRad="38100" dist="38100" dir="2700000" algn="tl">
                  <a:srgbClr val="000000">
                    <a:alpha val="43137"/>
                  </a:srgbClr>
                </a:outerShdw>
              </a:effectLst>
              <a:latin typeface="Gill Sans MT" panose="020B0502020104020203" pitchFamily="34" charset="0"/>
            </a:endParaRPr>
          </a:p>
          <a:p>
            <a:pPr marL="342900" indent="-342900" algn="l">
              <a:buFont typeface="Arial" panose="020B0604020202020204" pitchFamily="34" charset="0"/>
              <a:buChar char="•"/>
            </a:pPr>
            <a:r>
              <a:rPr lang="en-US" sz="2400" dirty="0" smtClean="0">
                <a:latin typeface="Gill Sans MT" panose="020B0502020104020203" pitchFamily="34" charset="0"/>
              </a:rPr>
              <a:t>Open </a:t>
            </a:r>
            <a:r>
              <a:rPr lang="en-US" sz="2400" dirty="0" smtClean="0">
                <a:latin typeface="Gill Sans MT" panose="020B0502020104020203" pitchFamily="34" charset="0"/>
              </a:rPr>
              <a:t>source is a model that allows you to share content and software collaboratively and publicly.</a:t>
            </a:r>
          </a:p>
          <a:p>
            <a:pPr marL="342900" indent="-342900" algn="l">
              <a:buFont typeface="Arial" panose="020B0604020202020204" pitchFamily="34" charset="0"/>
              <a:buChar char="•"/>
            </a:pPr>
            <a:r>
              <a:rPr lang="en-US" sz="2400" dirty="0" smtClean="0">
                <a:latin typeface="Gill Sans MT" panose="020B0502020104020203" pitchFamily="34" charset="0"/>
              </a:rPr>
              <a:t>Open source means that I can see what’s going on in my computer, whenever I’m running a particular program, so I know what it is doing, I know how it is doing it,….</a:t>
            </a:r>
          </a:p>
          <a:p>
            <a:pPr marL="342900" indent="-342900" algn="l">
              <a:buFont typeface="Arial" panose="020B0604020202020204" pitchFamily="34" charset="0"/>
              <a:buChar char="•"/>
            </a:pPr>
            <a:r>
              <a:rPr lang="en-US" sz="2400" dirty="0" smtClean="0">
                <a:latin typeface="Gill Sans MT" panose="020B0502020104020203" pitchFamily="34" charset="0"/>
              </a:rPr>
              <a:t>Open source means having the ability to control the software that you’re using, it does what you want , and you can change it to serve whatever purpose that you want it to serve.</a:t>
            </a:r>
          </a:p>
          <a:p>
            <a:pPr marL="342900" indent="-342900" algn="l">
              <a:buFont typeface="Arial" panose="020B0604020202020204" pitchFamily="34" charset="0"/>
              <a:buChar char="•"/>
            </a:pPr>
            <a:r>
              <a:rPr lang="en-US" sz="2400" dirty="0" smtClean="0">
                <a:latin typeface="Gill Sans MT" panose="020B0502020104020203" pitchFamily="34" charset="0"/>
              </a:rPr>
              <a:t>Other people can use your work and share freely.</a:t>
            </a:r>
          </a:p>
          <a:p>
            <a:pPr marL="342900" indent="-342900" algn="l">
              <a:buFont typeface="Arial" panose="020B0604020202020204" pitchFamily="34" charset="0"/>
              <a:buChar char="•"/>
            </a:pPr>
            <a:r>
              <a:rPr lang="en-US" sz="2400" dirty="0" smtClean="0">
                <a:latin typeface="Gill Sans MT" panose="020B0502020104020203" pitchFamily="34" charset="0"/>
              </a:rPr>
              <a:t>You learn with another person, allows you to step into a group</a:t>
            </a:r>
            <a:endParaRPr lang="en-US" sz="2400" dirty="0">
              <a:latin typeface="Gill Sans MT" panose="020B0502020104020203" pitchFamily="34" charset="0"/>
            </a:endParaRPr>
          </a:p>
        </p:txBody>
      </p:sp>
      <p:sp>
        <p:nvSpPr>
          <p:cNvPr id="4" name="TextBox 3"/>
          <p:cNvSpPr txBox="1"/>
          <p:nvPr/>
        </p:nvSpPr>
        <p:spPr>
          <a:xfrm>
            <a:off x="1824429" y="475811"/>
            <a:ext cx="6517758" cy="1077218"/>
          </a:xfrm>
          <a:prstGeom prst="rect">
            <a:avLst/>
          </a:prstGeom>
          <a:noFill/>
        </p:spPr>
        <p:txBody>
          <a:bodyPr wrap="square" rtlCol="0">
            <a:spAutoFit/>
          </a:bodyPr>
          <a:lstStyle/>
          <a:p>
            <a:pPr algn="ctr"/>
            <a:r>
              <a:rPr lang="en-US" sz="3200" dirty="0" smtClean="0">
                <a:effectLst>
                  <a:outerShdw blurRad="38100" dist="38100" dir="2700000" algn="tl">
                    <a:srgbClr val="000000">
                      <a:alpha val="43137"/>
                    </a:srgbClr>
                  </a:outerShdw>
                </a:effectLst>
                <a:latin typeface="Gill Sans MT" panose="020B0502020104020203" pitchFamily="34" charset="0"/>
              </a:rPr>
              <a:t>What is Open Source?</a:t>
            </a:r>
            <a:endParaRPr lang="en-US" sz="3200" dirty="0">
              <a:effectLst>
                <a:outerShdw blurRad="38100" dist="38100" dir="2700000" algn="tl">
                  <a:srgbClr val="000000">
                    <a:alpha val="43137"/>
                  </a:srgbClr>
                </a:outerShdw>
              </a:effectLst>
              <a:latin typeface="Gill Sans MT" panose="020B0502020104020203" pitchFamily="34" charset="0"/>
            </a:endParaRPr>
          </a:p>
          <a:p>
            <a:pPr algn="ctr"/>
            <a:endParaRPr lang="en-US" sz="3200" dirty="0">
              <a:effectLst>
                <a:outerShdw blurRad="38100" dist="38100" dir="2700000" algn="tl">
                  <a:srgbClr val="000000">
                    <a:alpha val="43137"/>
                  </a:srgbClr>
                </a:outerShdw>
              </a:effectLst>
              <a:latin typeface="Gill Sans MT" panose="020B0502020104020203" pitchFamily="34" charset="0"/>
            </a:endParaRPr>
          </a:p>
        </p:txBody>
      </p:sp>
    </p:spTree>
    <p:extLst>
      <p:ext uri="{BB962C8B-B14F-4D97-AF65-F5344CB8AC3E}">
        <p14:creationId xmlns:p14="http://schemas.microsoft.com/office/powerpoint/2010/main" val="17588537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693" y="364945"/>
            <a:ext cx="7049827" cy="1188084"/>
          </a:xfrm>
        </p:spPr>
        <p:txBody>
          <a:bodyPr/>
          <a:lstStyle/>
          <a:p>
            <a:pPr>
              <a:lnSpc>
                <a:spcPct val="100000"/>
              </a:lnSpc>
            </a:pPr>
            <a:r>
              <a:rPr lang="en-US" sz="3200" b="0" dirty="0">
                <a:effectLst>
                  <a:outerShdw blurRad="38100" dist="38100" dir="2700000" algn="tl">
                    <a:srgbClr val="000000">
                      <a:alpha val="43137"/>
                    </a:srgbClr>
                  </a:outerShdw>
                </a:effectLst>
                <a:latin typeface="Gill Sans MT" panose="020B0502020104020203" pitchFamily="34" charset="0"/>
              </a:rPr>
              <a:t/>
            </a:r>
            <a:br>
              <a:rPr lang="en-US" sz="3200" b="0" dirty="0">
                <a:effectLst>
                  <a:outerShdw blurRad="38100" dist="38100" dir="2700000" algn="tl">
                    <a:srgbClr val="000000">
                      <a:alpha val="43137"/>
                    </a:srgbClr>
                  </a:outerShdw>
                </a:effectLst>
                <a:latin typeface="Gill Sans MT" panose="020B0502020104020203" pitchFamily="34" charset="0"/>
              </a:rPr>
            </a:br>
            <a:endParaRPr lang="en-US" sz="3200" b="0" dirty="0">
              <a:effectLst>
                <a:outerShdw blurRad="38100" dist="38100" dir="2700000" algn="tl">
                  <a:srgbClr val="000000">
                    <a:alpha val="43137"/>
                  </a:srgbClr>
                </a:outerShdw>
              </a:effectLst>
              <a:latin typeface="Gill Sans MT" panose="020B0502020104020203" pitchFamily="34" charset="0"/>
            </a:endParaRPr>
          </a:p>
        </p:txBody>
      </p:sp>
      <p:sp>
        <p:nvSpPr>
          <p:cNvPr id="3" name="Content Placeholder 2"/>
          <p:cNvSpPr>
            <a:spLocks noGrp="1"/>
          </p:cNvSpPr>
          <p:nvPr>
            <p:ph idx="1"/>
          </p:nvPr>
        </p:nvSpPr>
        <p:spPr>
          <a:xfrm>
            <a:off x="1213226" y="1350806"/>
            <a:ext cx="8036527" cy="5188857"/>
          </a:xfrm>
        </p:spPr>
        <p:txBody>
          <a:bodyPr/>
          <a:lstStyle/>
          <a:p>
            <a:pPr algn="l"/>
            <a:r>
              <a:rPr lang="en-US" sz="2400" dirty="0">
                <a:effectLst>
                  <a:outerShdw blurRad="38100" dist="38100" dir="2700000" algn="tl">
                    <a:srgbClr val="000000">
                      <a:alpha val="43137"/>
                    </a:srgbClr>
                  </a:outerShdw>
                </a:effectLst>
                <a:latin typeface="Gill Sans MT" panose="020B0502020104020203" pitchFamily="34" charset="0"/>
              </a:rPr>
              <a:t>These are thoughts from IT </a:t>
            </a:r>
            <a:r>
              <a:rPr lang="en-US" sz="2400" dirty="0" smtClean="0">
                <a:effectLst>
                  <a:outerShdw blurRad="38100" dist="38100" dir="2700000" algn="tl">
                    <a:srgbClr val="000000">
                      <a:alpha val="43137"/>
                    </a:srgbClr>
                  </a:outerShdw>
                </a:effectLst>
                <a:latin typeface="Gill Sans MT" panose="020B0502020104020203" pitchFamily="34" charset="0"/>
              </a:rPr>
              <a:t>professionals from Globe </a:t>
            </a:r>
            <a:r>
              <a:rPr lang="en-US" sz="2400" dirty="0">
                <a:effectLst>
                  <a:outerShdw blurRad="38100" dist="38100" dir="2700000" algn="tl">
                    <a:srgbClr val="000000">
                      <a:alpha val="43137"/>
                    </a:srgbClr>
                  </a:outerShdw>
                </a:effectLst>
                <a:latin typeface="Gill Sans MT" panose="020B0502020104020203" pitchFamily="34" charset="0"/>
              </a:rPr>
              <a:t>about what Open Source means to them… </a:t>
            </a:r>
          </a:p>
          <a:p>
            <a:pPr algn="l"/>
            <a:endParaRPr lang="en-US" sz="2400" dirty="0" smtClean="0">
              <a:latin typeface="Gill Sans MT" panose="020B0502020104020203" pitchFamily="34" charset="0"/>
            </a:endParaRPr>
          </a:p>
          <a:p>
            <a:pPr marL="342900" indent="-342900" algn="l">
              <a:buFont typeface="Arial" panose="020B0604020202020204" pitchFamily="34" charset="0"/>
              <a:buChar char="•"/>
            </a:pPr>
            <a:r>
              <a:rPr lang="en-US" sz="2400" dirty="0" smtClean="0">
                <a:latin typeface="Gill Sans MT" panose="020B0502020104020203" pitchFamily="34" charset="0"/>
              </a:rPr>
              <a:t>It </a:t>
            </a:r>
            <a:r>
              <a:rPr lang="en-US" sz="2400" dirty="0" smtClean="0">
                <a:latin typeface="Gill Sans MT" panose="020B0502020104020203" pitchFamily="34" charset="0"/>
              </a:rPr>
              <a:t>a means of bridging the digital gape between developing countries and the developed countries.</a:t>
            </a:r>
          </a:p>
          <a:p>
            <a:pPr marL="342900" indent="-342900" algn="l">
              <a:buFont typeface="Arial" panose="020B0604020202020204" pitchFamily="34" charset="0"/>
              <a:buChar char="•"/>
            </a:pPr>
            <a:r>
              <a:rPr lang="en-US" sz="2400" dirty="0" smtClean="0">
                <a:latin typeface="Gill Sans MT" panose="020B0502020104020203" pitchFamily="34" charset="0"/>
              </a:rPr>
              <a:t>You need to have the correct license that allows it to be used and remixed by other people</a:t>
            </a:r>
          </a:p>
          <a:p>
            <a:pPr marL="342900" indent="-342900" algn="l">
              <a:buFont typeface="Arial" panose="020B0604020202020204" pitchFamily="34" charset="0"/>
              <a:buChar char="•"/>
            </a:pPr>
            <a:r>
              <a:rPr lang="en-US" sz="2400" dirty="0" smtClean="0">
                <a:latin typeface="Gill Sans MT" panose="020B0502020104020203" pitchFamily="34" charset="0"/>
              </a:rPr>
              <a:t>Communities can form around open source.</a:t>
            </a:r>
          </a:p>
          <a:p>
            <a:pPr marL="342900" indent="-342900" algn="l">
              <a:buFont typeface="Arial" panose="020B0604020202020204" pitchFamily="34" charset="0"/>
              <a:buChar char="•"/>
            </a:pPr>
            <a:r>
              <a:rPr lang="en-US" sz="2400" dirty="0" smtClean="0">
                <a:latin typeface="Gill Sans MT" panose="020B0502020104020203" pitchFamily="34" charset="0"/>
              </a:rPr>
              <a:t>If you want to develop your own software, you’re not alone</a:t>
            </a:r>
            <a:endParaRPr lang="en-US" sz="2400" dirty="0">
              <a:latin typeface="Gill Sans MT" panose="020B0502020104020203" pitchFamily="34" charset="0"/>
            </a:endParaRPr>
          </a:p>
        </p:txBody>
      </p:sp>
      <p:sp>
        <p:nvSpPr>
          <p:cNvPr id="4" name="TextBox 3"/>
          <p:cNvSpPr txBox="1"/>
          <p:nvPr/>
        </p:nvSpPr>
        <p:spPr>
          <a:xfrm>
            <a:off x="1824429" y="475811"/>
            <a:ext cx="6517758" cy="1077218"/>
          </a:xfrm>
          <a:prstGeom prst="rect">
            <a:avLst/>
          </a:prstGeom>
          <a:noFill/>
        </p:spPr>
        <p:txBody>
          <a:bodyPr wrap="square" rtlCol="0">
            <a:spAutoFit/>
          </a:bodyPr>
          <a:lstStyle/>
          <a:p>
            <a:pPr algn="ctr"/>
            <a:r>
              <a:rPr lang="en-US" sz="3200" dirty="0" smtClean="0">
                <a:effectLst>
                  <a:outerShdw blurRad="38100" dist="38100" dir="2700000" algn="tl">
                    <a:srgbClr val="000000">
                      <a:alpha val="43137"/>
                    </a:srgbClr>
                  </a:outerShdw>
                </a:effectLst>
                <a:latin typeface="Gill Sans MT" panose="020B0502020104020203" pitchFamily="34" charset="0"/>
              </a:rPr>
              <a:t>What is Open Source?</a:t>
            </a:r>
            <a:endParaRPr lang="en-US" sz="3200" dirty="0">
              <a:effectLst>
                <a:outerShdw blurRad="38100" dist="38100" dir="2700000" algn="tl">
                  <a:srgbClr val="000000">
                    <a:alpha val="43137"/>
                  </a:srgbClr>
                </a:outerShdw>
              </a:effectLst>
              <a:latin typeface="Gill Sans MT" panose="020B0502020104020203" pitchFamily="34" charset="0"/>
            </a:endParaRPr>
          </a:p>
          <a:p>
            <a:pPr algn="ctr"/>
            <a:endParaRPr lang="en-US" sz="3200" dirty="0">
              <a:effectLst>
                <a:outerShdw blurRad="38100" dist="38100" dir="2700000" algn="tl">
                  <a:srgbClr val="000000">
                    <a:alpha val="43137"/>
                  </a:srgbClr>
                </a:outerShdw>
              </a:effectLst>
              <a:latin typeface="Gill Sans MT" panose="020B0502020104020203" pitchFamily="34" charset="0"/>
            </a:endParaRPr>
          </a:p>
        </p:txBody>
      </p:sp>
    </p:spTree>
    <p:extLst>
      <p:ext uri="{BB962C8B-B14F-4D97-AF65-F5344CB8AC3E}">
        <p14:creationId xmlns:p14="http://schemas.microsoft.com/office/powerpoint/2010/main" val="40005064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693" y="364945"/>
            <a:ext cx="7049827" cy="1188084"/>
          </a:xfrm>
        </p:spPr>
        <p:txBody>
          <a:bodyPr/>
          <a:lstStyle/>
          <a:p>
            <a:pPr>
              <a:lnSpc>
                <a:spcPct val="100000"/>
              </a:lnSpc>
            </a:pPr>
            <a:r>
              <a:rPr lang="en-US" sz="3200" b="0" dirty="0">
                <a:effectLst>
                  <a:outerShdw blurRad="38100" dist="38100" dir="2700000" algn="tl">
                    <a:srgbClr val="000000">
                      <a:alpha val="43137"/>
                    </a:srgbClr>
                  </a:outerShdw>
                </a:effectLst>
                <a:latin typeface="Gill Sans MT" panose="020B0502020104020203" pitchFamily="34" charset="0"/>
              </a:rPr>
              <a:t/>
            </a:r>
            <a:br>
              <a:rPr lang="en-US" sz="3200" b="0" dirty="0">
                <a:effectLst>
                  <a:outerShdw blurRad="38100" dist="38100" dir="2700000" algn="tl">
                    <a:srgbClr val="000000">
                      <a:alpha val="43137"/>
                    </a:srgbClr>
                  </a:outerShdw>
                </a:effectLst>
                <a:latin typeface="Gill Sans MT" panose="020B0502020104020203" pitchFamily="34" charset="0"/>
              </a:rPr>
            </a:br>
            <a:endParaRPr lang="en-US" sz="3200" b="0" dirty="0">
              <a:effectLst>
                <a:outerShdw blurRad="38100" dist="38100" dir="2700000" algn="tl">
                  <a:srgbClr val="000000">
                    <a:alpha val="43137"/>
                  </a:srgbClr>
                </a:outerShdw>
              </a:effectLst>
              <a:latin typeface="Gill Sans MT" panose="020B0502020104020203" pitchFamily="34" charset="0"/>
            </a:endParaRPr>
          </a:p>
        </p:txBody>
      </p:sp>
      <p:sp>
        <p:nvSpPr>
          <p:cNvPr id="3" name="Content Placeholder 2"/>
          <p:cNvSpPr>
            <a:spLocks noGrp="1"/>
          </p:cNvSpPr>
          <p:nvPr>
            <p:ph idx="1"/>
          </p:nvPr>
        </p:nvSpPr>
        <p:spPr>
          <a:xfrm>
            <a:off x="1213226" y="1350806"/>
            <a:ext cx="8036527" cy="5188857"/>
          </a:xfrm>
        </p:spPr>
        <p:txBody>
          <a:bodyPr/>
          <a:lstStyle/>
          <a:p>
            <a:pPr algn="l"/>
            <a:r>
              <a:rPr lang="en-US" sz="2400" dirty="0" smtClean="0">
                <a:latin typeface="Gill Sans MT" panose="020B0502020104020203" pitchFamily="34" charset="0"/>
              </a:rPr>
              <a:t>1. Publish</a:t>
            </a:r>
          </a:p>
          <a:p>
            <a:pPr marL="1028700" lvl="1" indent="-342900"/>
            <a:r>
              <a:rPr lang="en-US" dirty="0" smtClean="0">
                <a:latin typeface="Gill Sans MT" panose="020B0502020104020203" pitchFamily="34" charset="0"/>
              </a:rPr>
              <a:t>Design Files</a:t>
            </a:r>
          </a:p>
          <a:p>
            <a:pPr marL="1028700" lvl="1" indent="-342900"/>
            <a:r>
              <a:rPr lang="en-US" dirty="0" smtClean="0">
                <a:latin typeface="Gill Sans MT" panose="020B0502020104020203" pitchFamily="34" charset="0"/>
              </a:rPr>
              <a:t>Recipes </a:t>
            </a:r>
          </a:p>
          <a:p>
            <a:pPr marL="1028700" lvl="1" indent="-342900"/>
            <a:r>
              <a:rPr lang="en-US" dirty="0" smtClean="0">
                <a:latin typeface="Gill Sans MT" panose="020B0502020104020203" pitchFamily="34" charset="0"/>
              </a:rPr>
              <a:t>Tutorials</a:t>
            </a:r>
          </a:p>
          <a:p>
            <a:pPr marL="1028700" lvl="1" indent="-342900"/>
            <a:r>
              <a:rPr lang="en-US" dirty="0" smtClean="0">
                <a:latin typeface="Gill Sans MT" panose="020B0502020104020203" pitchFamily="34" charset="0"/>
              </a:rPr>
              <a:t>Source code</a:t>
            </a:r>
          </a:p>
          <a:p>
            <a:pPr marL="1028700" lvl="1" indent="-342900"/>
            <a:r>
              <a:rPr lang="en-US" dirty="0" smtClean="0">
                <a:latin typeface="Gill Sans MT" panose="020B0502020104020203" pitchFamily="34" charset="0"/>
              </a:rPr>
              <a:t>Parts Lists</a:t>
            </a:r>
          </a:p>
          <a:p>
            <a:pPr marL="1028700" lvl="1" indent="-342900"/>
            <a:r>
              <a:rPr lang="en-US" dirty="0" smtClean="0">
                <a:latin typeface="Gill Sans MT" panose="020B0502020104020203" pitchFamily="34" charset="0"/>
              </a:rPr>
              <a:t>Datasets</a:t>
            </a:r>
          </a:p>
          <a:p>
            <a:pPr marL="342900" indent="-342900" algn="l">
              <a:buFont typeface="Arial" panose="020B0604020202020204" pitchFamily="34" charset="0"/>
              <a:buChar char="•"/>
            </a:pPr>
            <a:endParaRPr lang="en-US" sz="2400" dirty="0" smtClean="0">
              <a:latin typeface="Gill Sans MT" panose="020B0502020104020203" pitchFamily="34" charset="0"/>
            </a:endParaRPr>
          </a:p>
        </p:txBody>
      </p:sp>
      <p:sp>
        <p:nvSpPr>
          <p:cNvPr id="4" name="TextBox 3"/>
          <p:cNvSpPr txBox="1"/>
          <p:nvPr/>
        </p:nvSpPr>
        <p:spPr>
          <a:xfrm>
            <a:off x="1824429" y="475811"/>
            <a:ext cx="6517758" cy="1077218"/>
          </a:xfrm>
          <a:prstGeom prst="rect">
            <a:avLst/>
          </a:prstGeom>
          <a:noFill/>
        </p:spPr>
        <p:txBody>
          <a:bodyPr wrap="square" rtlCol="0">
            <a:spAutoFit/>
          </a:bodyPr>
          <a:lstStyle/>
          <a:p>
            <a:pPr algn="ctr"/>
            <a:r>
              <a:rPr lang="en-US" sz="3200" dirty="0" smtClean="0">
                <a:effectLst>
                  <a:outerShdw blurRad="38100" dist="38100" dir="2700000" algn="tl">
                    <a:srgbClr val="000000">
                      <a:alpha val="43137"/>
                    </a:srgbClr>
                  </a:outerShdw>
                </a:effectLst>
                <a:latin typeface="Gill Sans MT" panose="020B0502020104020203" pitchFamily="34" charset="0"/>
              </a:rPr>
              <a:t>What is Open Source?</a:t>
            </a:r>
            <a:endParaRPr lang="en-US" sz="3200" dirty="0">
              <a:effectLst>
                <a:outerShdw blurRad="38100" dist="38100" dir="2700000" algn="tl">
                  <a:srgbClr val="000000">
                    <a:alpha val="43137"/>
                  </a:srgbClr>
                </a:outerShdw>
              </a:effectLst>
              <a:latin typeface="Gill Sans MT" panose="020B0502020104020203" pitchFamily="34" charset="0"/>
            </a:endParaRPr>
          </a:p>
          <a:p>
            <a:pPr algn="ctr"/>
            <a:endParaRPr lang="en-US" sz="3200" dirty="0">
              <a:effectLst>
                <a:outerShdw blurRad="38100" dist="38100" dir="2700000" algn="tl">
                  <a:srgbClr val="000000">
                    <a:alpha val="43137"/>
                  </a:srgbClr>
                </a:outerShdw>
              </a:effectLst>
              <a:latin typeface="Gill Sans MT" panose="020B0502020104020203" pitchFamily="34" charset="0"/>
            </a:endParaRPr>
          </a:p>
        </p:txBody>
      </p:sp>
      <p:pic>
        <p:nvPicPr>
          <p:cNvPr id="7" name="Picture 6"/>
          <p:cNvPicPr>
            <a:picLocks noChangeAspect="1"/>
          </p:cNvPicPr>
          <p:nvPr/>
        </p:nvPicPr>
        <p:blipFill>
          <a:blip r:embed="rId2"/>
          <a:stretch>
            <a:fillRect/>
          </a:stretch>
        </p:blipFill>
        <p:spPr>
          <a:xfrm>
            <a:off x="8268493" y="3721938"/>
            <a:ext cx="2326053" cy="2120813"/>
          </a:xfrm>
          <a:prstGeom prst="rect">
            <a:avLst/>
          </a:prstGeom>
        </p:spPr>
      </p:pic>
    </p:spTree>
    <p:extLst>
      <p:ext uri="{BB962C8B-B14F-4D97-AF65-F5344CB8AC3E}">
        <p14:creationId xmlns:p14="http://schemas.microsoft.com/office/powerpoint/2010/main" val="18442763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693" y="364945"/>
            <a:ext cx="7049827" cy="1188084"/>
          </a:xfrm>
        </p:spPr>
        <p:txBody>
          <a:bodyPr/>
          <a:lstStyle/>
          <a:p>
            <a:pPr>
              <a:lnSpc>
                <a:spcPct val="100000"/>
              </a:lnSpc>
            </a:pPr>
            <a:r>
              <a:rPr lang="en-US" sz="3200" b="0" dirty="0">
                <a:effectLst>
                  <a:outerShdw blurRad="38100" dist="38100" dir="2700000" algn="tl">
                    <a:srgbClr val="000000">
                      <a:alpha val="43137"/>
                    </a:srgbClr>
                  </a:outerShdw>
                </a:effectLst>
                <a:latin typeface="Gill Sans MT" panose="020B0502020104020203" pitchFamily="34" charset="0"/>
              </a:rPr>
              <a:t/>
            </a:r>
            <a:br>
              <a:rPr lang="en-US" sz="3200" b="0" dirty="0">
                <a:effectLst>
                  <a:outerShdw blurRad="38100" dist="38100" dir="2700000" algn="tl">
                    <a:srgbClr val="000000">
                      <a:alpha val="43137"/>
                    </a:srgbClr>
                  </a:outerShdw>
                </a:effectLst>
                <a:latin typeface="Gill Sans MT" panose="020B0502020104020203" pitchFamily="34" charset="0"/>
              </a:rPr>
            </a:br>
            <a:endParaRPr lang="en-US" sz="3200" b="0" dirty="0">
              <a:effectLst>
                <a:outerShdw blurRad="38100" dist="38100" dir="2700000" algn="tl">
                  <a:srgbClr val="000000">
                    <a:alpha val="43137"/>
                  </a:srgbClr>
                </a:outerShdw>
              </a:effectLst>
              <a:latin typeface="Gill Sans MT" panose="020B0502020104020203" pitchFamily="34" charset="0"/>
            </a:endParaRPr>
          </a:p>
        </p:txBody>
      </p:sp>
      <p:sp>
        <p:nvSpPr>
          <p:cNvPr id="3" name="Content Placeholder 2"/>
          <p:cNvSpPr>
            <a:spLocks noGrp="1"/>
          </p:cNvSpPr>
          <p:nvPr>
            <p:ph idx="1"/>
          </p:nvPr>
        </p:nvSpPr>
        <p:spPr>
          <a:xfrm>
            <a:off x="1213226" y="1350806"/>
            <a:ext cx="8036527" cy="5188857"/>
          </a:xfrm>
        </p:spPr>
        <p:txBody>
          <a:bodyPr/>
          <a:lstStyle/>
          <a:p>
            <a:pPr marL="0" lvl="1" indent="0">
              <a:lnSpc>
                <a:spcPct val="100000"/>
              </a:lnSpc>
              <a:spcBef>
                <a:spcPts val="1000"/>
              </a:spcBef>
              <a:buNone/>
            </a:pPr>
            <a:r>
              <a:rPr lang="en-US" dirty="0" smtClean="0">
                <a:latin typeface="Gill Sans MT" panose="020B0502020104020203" pitchFamily="34" charset="0"/>
              </a:rPr>
              <a:t>2. </a:t>
            </a:r>
            <a:r>
              <a:rPr lang="en-US" dirty="0" smtClean="0">
                <a:latin typeface="Gill Sans MT" panose="020B0502020104020203" pitchFamily="34" charset="0"/>
              </a:rPr>
              <a:t>User </a:t>
            </a:r>
            <a:r>
              <a:rPr lang="en-US" dirty="0" smtClean="0">
                <a:latin typeface="Gill Sans MT" panose="020B0502020104020203" pitchFamily="34" charset="0"/>
              </a:rPr>
              <a:t>Accessible, </a:t>
            </a:r>
            <a:r>
              <a:rPr lang="en-US" dirty="0">
                <a:latin typeface="Gill Sans MT" panose="020B0502020104020203" pitchFamily="34" charset="0"/>
              </a:rPr>
              <a:t>Open formats and components that are </a:t>
            </a:r>
            <a:r>
              <a:rPr lang="en-US" b="1" dirty="0">
                <a:latin typeface="Gill Sans MT" panose="020B0502020104020203" pitchFamily="34" charset="0"/>
              </a:rPr>
              <a:t>compatible with a wide range of tools</a:t>
            </a:r>
          </a:p>
          <a:p>
            <a:pPr marL="1028700" lvl="1" indent="-342900"/>
            <a:r>
              <a:rPr lang="en-US" dirty="0">
                <a:latin typeface="Gill Sans MT" panose="020B0502020104020203" pitchFamily="34" charset="0"/>
              </a:rPr>
              <a:t>Share editable files. E.g. : .csv, .</a:t>
            </a:r>
            <a:r>
              <a:rPr lang="en-US" dirty="0" err="1">
                <a:latin typeface="Gill Sans MT" panose="020B0502020104020203" pitchFamily="34" charset="0"/>
              </a:rPr>
              <a:t>odt</a:t>
            </a:r>
            <a:r>
              <a:rPr lang="en-US" dirty="0">
                <a:latin typeface="Gill Sans MT" panose="020B0502020104020203" pitchFamily="34" charset="0"/>
              </a:rPr>
              <a:t>, .</a:t>
            </a:r>
            <a:r>
              <a:rPr lang="en-US" dirty="0" err="1">
                <a:latin typeface="Gill Sans MT" panose="020B0502020104020203" pitchFamily="34" charset="0"/>
              </a:rPr>
              <a:t>svg</a:t>
            </a:r>
            <a:r>
              <a:rPr lang="en-US" dirty="0">
                <a:latin typeface="Gill Sans MT" panose="020B0502020104020203" pitchFamily="34" charset="0"/>
              </a:rPr>
              <a:t>, .</a:t>
            </a:r>
            <a:r>
              <a:rPr lang="en-US" dirty="0" err="1">
                <a:latin typeface="Gill Sans MT" panose="020B0502020104020203" pitchFamily="34" charset="0"/>
              </a:rPr>
              <a:t>stl</a:t>
            </a:r>
            <a:r>
              <a:rPr lang="en-US" dirty="0">
                <a:latin typeface="Gill Sans MT" panose="020B0502020104020203" pitchFamily="34" charset="0"/>
              </a:rPr>
              <a:t>, .xml</a:t>
            </a:r>
          </a:p>
          <a:p>
            <a:pPr marL="1028700" lvl="1" indent="-342900"/>
            <a:r>
              <a:rPr lang="en-US" dirty="0">
                <a:latin typeface="Gill Sans MT" panose="020B0502020104020203" pitchFamily="34" charset="0"/>
              </a:rPr>
              <a:t>Accessible </a:t>
            </a:r>
            <a:r>
              <a:rPr lang="en-US" dirty="0" smtClean="0">
                <a:latin typeface="Gill Sans MT" panose="020B0502020104020203" pitchFamily="34" charset="0"/>
              </a:rPr>
              <a:t>hardware</a:t>
            </a:r>
          </a:p>
          <a:p>
            <a:pPr lvl="1" indent="0">
              <a:buNone/>
            </a:pPr>
            <a:endParaRPr lang="en-US" dirty="0">
              <a:latin typeface="Gill Sans MT" panose="020B0502020104020203" pitchFamily="34" charset="0"/>
            </a:endParaRPr>
          </a:p>
          <a:p>
            <a:pPr marL="0" lvl="1" indent="0">
              <a:buNone/>
            </a:pPr>
            <a:r>
              <a:rPr lang="en-US" dirty="0" smtClean="0">
                <a:latin typeface="Gill Sans MT" panose="020B0502020104020203" pitchFamily="34" charset="0"/>
              </a:rPr>
              <a:t>3.  Access, Share, Modify</a:t>
            </a:r>
          </a:p>
          <a:p>
            <a:pPr lvl="1" indent="0">
              <a:buNone/>
            </a:pPr>
            <a:endParaRPr lang="en-US" dirty="0" smtClean="0">
              <a:latin typeface="Gill Sans MT" panose="020B0502020104020203" pitchFamily="34" charset="0"/>
            </a:endParaRPr>
          </a:p>
          <a:p>
            <a:pPr marL="342900" indent="-342900" algn="l">
              <a:buFont typeface="Arial" panose="020B0604020202020204" pitchFamily="34" charset="0"/>
              <a:buChar char="•"/>
            </a:pPr>
            <a:endParaRPr lang="en-US" sz="2400" dirty="0" smtClean="0">
              <a:latin typeface="Gill Sans MT" panose="020B0502020104020203" pitchFamily="34" charset="0"/>
            </a:endParaRPr>
          </a:p>
        </p:txBody>
      </p:sp>
      <p:sp>
        <p:nvSpPr>
          <p:cNvPr id="4" name="TextBox 3"/>
          <p:cNvSpPr txBox="1"/>
          <p:nvPr/>
        </p:nvSpPr>
        <p:spPr>
          <a:xfrm>
            <a:off x="1824429" y="475811"/>
            <a:ext cx="6517758" cy="1077218"/>
          </a:xfrm>
          <a:prstGeom prst="rect">
            <a:avLst/>
          </a:prstGeom>
          <a:noFill/>
        </p:spPr>
        <p:txBody>
          <a:bodyPr wrap="square" rtlCol="0">
            <a:spAutoFit/>
          </a:bodyPr>
          <a:lstStyle/>
          <a:p>
            <a:pPr algn="ctr"/>
            <a:r>
              <a:rPr lang="en-US" sz="3200" dirty="0" smtClean="0">
                <a:effectLst>
                  <a:outerShdw blurRad="38100" dist="38100" dir="2700000" algn="tl">
                    <a:srgbClr val="000000">
                      <a:alpha val="43137"/>
                    </a:srgbClr>
                  </a:outerShdw>
                </a:effectLst>
                <a:latin typeface="Gill Sans MT" panose="020B0502020104020203" pitchFamily="34" charset="0"/>
              </a:rPr>
              <a:t>What is Open Source?</a:t>
            </a:r>
            <a:endParaRPr lang="en-US" sz="3200" dirty="0">
              <a:effectLst>
                <a:outerShdw blurRad="38100" dist="38100" dir="2700000" algn="tl">
                  <a:srgbClr val="000000">
                    <a:alpha val="43137"/>
                  </a:srgbClr>
                </a:outerShdw>
              </a:effectLst>
              <a:latin typeface="Gill Sans MT" panose="020B0502020104020203" pitchFamily="34" charset="0"/>
            </a:endParaRPr>
          </a:p>
          <a:p>
            <a:pPr algn="ctr"/>
            <a:endParaRPr lang="en-US" sz="3200" dirty="0">
              <a:effectLst>
                <a:outerShdw blurRad="38100" dist="38100" dir="2700000" algn="tl">
                  <a:srgbClr val="000000">
                    <a:alpha val="43137"/>
                  </a:srgbClr>
                </a:outerShdw>
              </a:effectLst>
              <a:latin typeface="Gill Sans MT" panose="020B0502020104020203" pitchFamily="34" charset="0"/>
            </a:endParaRPr>
          </a:p>
        </p:txBody>
      </p:sp>
      <p:pic>
        <p:nvPicPr>
          <p:cNvPr id="7" name="Picture 6"/>
          <p:cNvPicPr>
            <a:picLocks noChangeAspect="1"/>
          </p:cNvPicPr>
          <p:nvPr/>
        </p:nvPicPr>
        <p:blipFill>
          <a:blip r:embed="rId2"/>
          <a:stretch>
            <a:fillRect/>
          </a:stretch>
        </p:blipFill>
        <p:spPr>
          <a:xfrm>
            <a:off x="8280430" y="3740922"/>
            <a:ext cx="2302179" cy="2099046"/>
          </a:xfrm>
          <a:prstGeom prst="rect">
            <a:avLst/>
          </a:prstGeom>
        </p:spPr>
      </p:pic>
    </p:spTree>
    <p:extLst>
      <p:ext uri="{BB962C8B-B14F-4D97-AF65-F5344CB8AC3E}">
        <p14:creationId xmlns:p14="http://schemas.microsoft.com/office/powerpoint/2010/main" val="5648571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0" y="364945"/>
            <a:ext cx="8938837" cy="1188084"/>
          </a:xfrm>
        </p:spPr>
        <p:txBody>
          <a:bodyPr/>
          <a:lstStyle/>
          <a:p>
            <a:pPr>
              <a:lnSpc>
                <a:spcPct val="100000"/>
              </a:lnSpc>
            </a:pPr>
            <a:r>
              <a:rPr lang="en-US" sz="3200" dirty="0"/>
              <a:t/>
            </a:r>
            <a:br>
              <a:rPr lang="en-US" sz="3200" dirty="0"/>
            </a:br>
            <a:endParaRPr lang="en-US" sz="3200" dirty="0"/>
          </a:p>
        </p:txBody>
      </p:sp>
      <p:sp>
        <p:nvSpPr>
          <p:cNvPr id="3" name="Content Placeholder 2"/>
          <p:cNvSpPr>
            <a:spLocks noGrp="1"/>
          </p:cNvSpPr>
          <p:nvPr>
            <p:ph idx="1"/>
          </p:nvPr>
        </p:nvSpPr>
        <p:spPr>
          <a:xfrm>
            <a:off x="1596571" y="1436913"/>
            <a:ext cx="7834949" cy="5188857"/>
          </a:xfrm>
        </p:spPr>
        <p:txBody>
          <a:bodyPr/>
          <a:lstStyle/>
          <a:p>
            <a:pPr algn="l"/>
            <a:r>
              <a:rPr lang="en-US" sz="2800" dirty="0" smtClean="0">
                <a:latin typeface="Gill Sans MT" panose="020B0502020104020203" pitchFamily="34" charset="0"/>
              </a:rPr>
              <a:t>What is a Data System?</a:t>
            </a:r>
          </a:p>
          <a:p>
            <a:pPr algn="l"/>
            <a:r>
              <a:rPr lang="en-US" sz="2800" dirty="0" smtClean="0">
                <a:latin typeface="Gill Sans MT" panose="020B0502020104020203" pitchFamily="34" charset="0"/>
              </a:rPr>
              <a:t>It is a term used to refer to an organized collection of symbols and processes that may be used to operate on such symbols.</a:t>
            </a:r>
          </a:p>
          <a:p>
            <a:pPr algn="l"/>
            <a:endParaRPr lang="en-US" sz="2800" dirty="0">
              <a:latin typeface="Gill Sans MT" panose="020B0502020104020203" pitchFamily="34" charset="0"/>
            </a:endParaRPr>
          </a:p>
          <a:p>
            <a:pPr algn="l"/>
            <a:r>
              <a:rPr lang="en-US" sz="2800" dirty="0" smtClean="0">
                <a:latin typeface="Gill Sans MT" panose="020B0502020104020203" pitchFamily="34" charset="0"/>
              </a:rPr>
              <a:t>Hence, any organized collection of symbols and symbol manipulating operations can be considered a Data System.</a:t>
            </a:r>
          </a:p>
        </p:txBody>
      </p:sp>
      <p:sp>
        <p:nvSpPr>
          <p:cNvPr id="4" name="TextBox 3"/>
          <p:cNvSpPr txBox="1"/>
          <p:nvPr/>
        </p:nvSpPr>
        <p:spPr>
          <a:xfrm>
            <a:off x="3530009" y="608542"/>
            <a:ext cx="5156791" cy="646331"/>
          </a:xfrm>
          <a:prstGeom prst="rect">
            <a:avLst/>
          </a:prstGeom>
          <a:noFill/>
        </p:spPr>
        <p:txBody>
          <a:bodyPr wrap="square" rtlCol="0">
            <a:spAutoFit/>
          </a:bodyPr>
          <a:lstStyle/>
          <a:p>
            <a:pPr algn="ctr"/>
            <a:r>
              <a:rPr lang="en-US" sz="3600" dirty="0" smtClean="0">
                <a:effectLst>
                  <a:outerShdw blurRad="38100" dist="38100" dir="2700000" algn="tl">
                    <a:srgbClr val="000000">
                      <a:alpha val="43137"/>
                    </a:srgbClr>
                  </a:outerShdw>
                </a:effectLst>
                <a:latin typeface="Gill Sans MT" panose="020B0502020104020203" pitchFamily="34" charset="0"/>
              </a:rPr>
              <a:t>Data Systems</a:t>
            </a:r>
            <a:endParaRPr lang="en-US" sz="3600" dirty="0">
              <a:effectLst>
                <a:outerShdw blurRad="38100" dist="38100" dir="2700000" algn="tl">
                  <a:srgbClr val="000000">
                    <a:alpha val="43137"/>
                  </a:srgbClr>
                </a:outerShdw>
              </a:effectLst>
              <a:latin typeface="Gill Sans MT" panose="020B0502020104020203" pitchFamily="34" charset="0"/>
            </a:endParaRPr>
          </a:p>
        </p:txBody>
      </p:sp>
    </p:spTree>
    <p:extLst>
      <p:ext uri="{BB962C8B-B14F-4D97-AF65-F5344CB8AC3E}">
        <p14:creationId xmlns:p14="http://schemas.microsoft.com/office/powerpoint/2010/main" val="34702276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0" y="364945"/>
            <a:ext cx="8938837" cy="1188084"/>
          </a:xfrm>
        </p:spPr>
        <p:txBody>
          <a:bodyPr/>
          <a:lstStyle/>
          <a:p>
            <a:pPr>
              <a:lnSpc>
                <a:spcPct val="100000"/>
              </a:lnSpc>
            </a:pPr>
            <a:r>
              <a:rPr lang="en-US" sz="3200" dirty="0"/>
              <a:t/>
            </a:r>
            <a:br>
              <a:rPr lang="en-US" sz="3200" dirty="0"/>
            </a:br>
            <a:endParaRPr lang="en-US" sz="3200" dirty="0"/>
          </a:p>
        </p:txBody>
      </p:sp>
      <p:sp>
        <p:nvSpPr>
          <p:cNvPr id="3" name="Content Placeholder 2"/>
          <p:cNvSpPr>
            <a:spLocks noGrp="1"/>
          </p:cNvSpPr>
          <p:nvPr>
            <p:ph idx="1"/>
          </p:nvPr>
        </p:nvSpPr>
        <p:spPr>
          <a:xfrm>
            <a:off x="1589942" y="1159822"/>
            <a:ext cx="7834949" cy="5188857"/>
          </a:xfrm>
        </p:spPr>
        <p:txBody>
          <a:bodyPr/>
          <a:lstStyle/>
          <a:p>
            <a:pPr marL="457200" indent="-457200" algn="l">
              <a:buFont typeface="Arial" panose="020B0604020202020204" pitchFamily="34" charset="0"/>
              <a:buChar char="•"/>
            </a:pPr>
            <a:r>
              <a:rPr lang="en-US" sz="2800" dirty="0" smtClean="0">
                <a:latin typeface="Gill Sans MT" panose="020B0502020104020203" pitchFamily="34" charset="0"/>
              </a:rPr>
              <a:t>Open Office Suite is a alternative to MS Office</a:t>
            </a:r>
          </a:p>
          <a:p>
            <a:pPr marL="457200" indent="-457200" algn="l">
              <a:buFont typeface="Arial" panose="020B0604020202020204" pitchFamily="34" charset="0"/>
              <a:buChar char="•"/>
            </a:pPr>
            <a:r>
              <a:rPr lang="en-US" sz="2800" dirty="0" smtClean="0">
                <a:latin typeface="Gill Sans MT" panose="020B0502020104020203" pitchFamily="34" charset="0"/>
              </a:rPr>
              <a:t>Linux Ubuntu is an alternative to MS Windows OS and the MAC OS</a:t>
            </a:r>
          </a:p>
          <a:p>
            <a:pPr marL="457200" indent="-457200" algn="l">
              <a:buFont typeface="Arial" panose="020B0604020202020204" pitchFamily="34" charset="0"/>
              <a:buChar char="•"/>
            </a:pPr>
            <a:r>
              <a:rPr lang="en-US" sz="2800" dirty="0" smtClean="0">
                <a:latin typeface="Gill Sans MT" panose="020B0502020104020203" pitchFamily="34" charset="0"/>
              </a:rPr>
              <a:t>GIMP – GNU image manipulation program is an alternative to Photoshop Photo Editing software.</a:t>
            </a:r>
          </a:p>
          <a:p>
            <a:pPr marL="457200" indent="-457200" algn="l">
              <a:buFont typeface="Arial" panose="020B0604020202020204" pitchFamily="34" charset="0"/>
              <a:buChar char="•"/>
            </a:pPr>
            <a:r>
              <a:rPr lang="en-US" sz="2800" dirty="0" smtClean="0">
                <a:latin typeface="Gill Sans MT" panose="020B0502020104020203" pitchFamily="34" charset="0"/>
              </a:rPr>
              <a:t>MySQL – highly secure and scalable database management system</a:t>
            </a:r>
          </a:p>
          <a:p>
            <a:pPr marL="457200" indent="-457200" algn="l">
              <a:buFont typeface="Arial" panose="020B0604020202020204" pitchFamily="34" charset="0"/>
              <a:buChar char="•"/>
            </a:pPr>
            <a:r>
              <a:rPr lang="en-US" sz="2800" dirty="0" smtClean="0">
                <a:latin typeface="Gill Sans MT" panose="020B0502020104020203" pitchFamily="34" charset="0"/>
              </a:rPr>
              <a:t>Apache – free open source cross platform web server</a:t>
            </a:r>
          </a:p>
          <a:p>
            <a:pPr marL="457200" indent="-457200" algn="l">
              <a:buFont typeface="Arial" panose="020B0604020202020204" pitchFamily="34" charset="0"/>
              <a:buChar char="•"/>
            </a:pPr>
            <a:r>
              <a:rPr lang="en-US" sz="2800" dirty="0" smtClean="0">
                <a:latin typeface="Gill Sans MT" panose="020B0502020104020203" pitchFamily="34" charset="0"/>
              </a:rPr>
              <a:t>PHP – widely used general purpose scripting language</a:t>
            </a:r>
            <a:endParaRPr lang="en-US" sz="2800" dirty="0" smtClean="0">
              <a:latin typeface="Gill Sans MT" panose="020B0502020104020203" pitchFamily="34" charset="0"/>
            </a:endParaRPr>
          </a:p>
        </p:txBody>
      </p:sp>
      <p:sp>
        <p:nvSpPr>
          <p:cNvPr id="4" name="TextBox 3"/>
          <p:cNvSpPr txBox="1"/>
          <p:nvPr/>
        </p:nvSpPr>
        <p:spPr>
          <a:xfrm>
            <a:off x="2477206" y="374540"/>
            <a:ext cx="7578969" cy="646331"/>
          </a:xfrm>
          <a:prstGeom prst="rect">
            <a:avLst/>
          </a:prstGeom>
          <a:noFill/>
        </p:spPr>
        <p:txBody>
          <a:bodyPr wrap="square" rtlCol="0">
            <a:spAutoFit/>
          </a:bodyPr>
          <a:lstStyle/>
          <a:p>
            <a:pPr algn="ctr"/>
            <a:r>
              <a:rPr lang="en-US" sz="3600" dirty="0" smtClean="0">
                <a:effectLst>
                  <a:outerShdw blurRad="38100" dist="38100" dir="2700000" algn="tl">
                    <a:srgbClr val="000000">
                      <a:alpha val="43137"/>
                    </a:srgbClr>
                  </a:outerShdw>
                </a:effectLst>
                <a:latin typeface="Gill Sans MT" panose="020B0502020104020203" pitchFamily="34" charset="0"/>
              </a:rPr>
              <a:t>Open Source Software Applications</a:t>
            </a:r>
            <a:endParaRPr lang="en-US" sz="3600" dirty="0">
              <a:effectLst>
                <a:outerShdw blurRad="38100" dist="38100" dir="2700000" algn="tl">
                  <a:srgbClr val="000000">
                    <a:alpha val="43137"/>
                  </a:srgbClr>
                </a:outerShdw>
              </a:effectLst>
              <a:latin typeface="Gill Sans MT" panose="020B0502020104020203" pitchFamily="34" charset="0"/>
            </a:endParaRPr>
          </a:p>
        </p:txBody>
      </p:sp>
      <p:pic>
        <p:nvPicPr>
          <p:cNvPr id="5" name="Picture 4"/>
          <p:cNvPicPr>
            <a:picLocks noChangeAspect="1"/>
          </p:cNvPicPr>
          <p:nvPr/>
        </p:nvPicPr>
        <p:blipFill>
          <a:blip r:embed="rId2"/>
          <a:stretch>
            <a:fillRect/>
          </a:stretch>
        </p:blipFill>
        <p:spPr>
          <a:xfrm>
            <a:off x="10078284" y="1322096"/>
            <a:ext cx="1457934" cy="1036362"/>
          </a:xfrm>
          <a:prstGeom prst="rect">
            <a:avLst/>
          </a:prstGeom>
        </p:spPr>
      </p:pic>
      <p:pic>
        <p:nvPicPr>
          <p:cNvPr id="6" name="Picture 5"/>
          <p:cNvPicPr>
            <a:picLocks noChangeAspect="1"/>
          </p:cNvPicPr>
          <p:nvPr/>
        </p:nvPicPr>
        <p:blipFill>
          <a:blip r:embed="rId3"/>
          <a:stretch>
            <a:fillRect/>
          </a:stretch>
        </p:blipFill>
        <p:spPr>
          <a:xfrm>
            <a:off x="10056175" y="2687891"/>
            <a:ext cx="1357227" cy="1255435"/>
          </a:xfrm>
          <a:prstGeom prst="rect">
            <a:avLst/>
          </a:prstGeom>
        </p:spPr>
      </p:pic>
      <p:pic>
        <p:nvPicPr>
          <p:cNvPr id="7" name="Picture 6"/>
          <p:cNvPicPr>
            <a:picLocks noChangeAspect="1"/>
          </p:cNvPicPr>
          <p:nvPr/>
        </p:nvPicPr>
        <p:blipFill>
          <a:blip r:embed="rId4"/>
          <a:stretch>
            <a:fillRect/>
          </a:stretch>
        </p:blipFill>
        <p:spPr>
          <a:xfrm>
            <a:off x="10056175" y="4272759"/>
            <a:ext cx="1576810" cy="1065412"/>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810513" y="5667604"/>
            <a:ext cx="1602889" cy="824489"/>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87000" y="205918"/>
            <a:ext cx="1610157" cy="849371"/>
          </a:xfrm>
          <a:prstGeom prst="rect">
            <a:avLst/>
          </a:prstGeom>
        </p:spPr>
      </p:pic>
    </p:spTree>
    <p:extLst>
      <p:ext uri="{BB962C8B-B14F-4D97-AF65-F5344CB8AC3E}">
        <p14:creationId xmlns:p14="http://schemas.microsoft.com/office/powerpoint/2010/main" val="42758498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0" y="364945"/>
            <a:ext cx="8938837" cy="1188084"/>
          </a:xfrm>
        </p:spPr>
        <p:txBody>
          <a:bodyPr/>
          <a:lstStyle/>
          <a:p>
            <a:pPr>
              <a:lnSpc>
                <a:spcPct val="100000"/>
              </a:lnSpc>
            </a:pPr>
            <a:r>
              <a:rPr lang="en-US" sz="3200" dirty="0"/>
              <a:t/>
            </a:r>
            <a:br>
              <a:rPr lang="en-US" sz="3200" dirty="0"/>
            </a:br>
            <a:endParaRPr lang="en-US" sz="3200" dirty="0"/>
          </a:p>
        </p:txBody>
      </p:sp>
      <p:sp>
        <p:nvSpPr>
          <p:cNvPr id="3" name="Content Placeholder 2"/>
          <p:cNvSpPr>
            <a:spLocks noGrp="1"/>
          </p:cNvSpPr>
          <p:nvPr>
            <p:ph idx="1"/>
          </p:nvPr>
        </p:nvSpPr>
        <p:spPr>
          <a:xfrm>
            <a:off x="1596571" y="1436913"/>
            <a:ext cx="7834949" cy="5188857"/>
          </a:xfrm>
        </p:spPr>
        <p:txBody>
          <a:bodyPr/>
          <a:lstStyle/>
          <a:p>
            <a:pPr marL="342900" indent="-342900" algn="l">
              <a:buFont typeface="Arial" panose="020B0604020202020204" pitchFamily="34" charset="0"/>
              <a:buChar char="•"/>
            </a:pPr>
            <a:r>
              <a:rPr lang="en-US" sz="2400" dirty="0" smtClean="0">
                <a:latin typeface="Gill Sans MT" panose="020B0502020104020203" pitchFamily="34" charset="0"/>
              </a:rPr>
              <a:t>Learn, experiment, adapt</a:t>
            </a:r>
          </a:p>
          <a:p>
            <a:pPr marL="342900" indent="-342900" algn="l">
              <a:buFont typeface="Arial" panose="020B0604020202020204" pitchFamily="34" charset="0"/>
              <a:buChar char="•"/>
            </a:pPr>
            <a:r>
              <a:rPr lang="en-US" sz="2400" dirty="0" smtClean="0">
                <a:latin typeface="Gill Sans MT" panose="020B0502020104020203" pitchFamily="34" charset="0"/>
              </a:rPr>
              <a:t>It can be use to suite a specific need</a:t>
            </a:r>
          </a:p>
          <a:p>
            <a:pPr marL="342900" indent="-342900" algn="l">
              <a:buFont typeface="Arial" panose="020B0604020202020204" pitchFamily="34" charset="0"/>
              <a:buChar char="•"/>
            </a:pPr>
            <a:endParaRPr lang="en-US" sz="2400" dirty="0" smtClean="0">
              <a:latin typeface="Gill Sans MT" panose="020B0502020104020203" pitchFamily="34" charset="0"/>
            </a:endParaRPr>
          </a:p>
          <a:p>
            <a:pPr marL="342900" indent="-342900" algn="l">
              <a:buFont typeface="Arial" panose="020B0604020202020204" pitchFamily="34" charset="0"/>
              <a:buChar char="•"/>
            </a:pPr>
            <a:r>
              <a:rPr lang="en-US" sz="2400" dirty="0" smtClean="0">
                <a:latin typeface="Gill Sans MT" panose="020B0502020104020203" pitchFamily="34" charset="0"/>
              </a:rPr>
              <a:t>Unrestricted distribution. Redistribution of the source is also encourage</a:t>
            </a:r>
          </a:p>
          <a:p>
            <a:pPr marL="342900" indent="-342900" algn="l">
              <a:buFont typeface="Arial" panose="020B0604020202020204" pitchFamily="34" charset="0"/>
              <a:buChar char="•"/>
            </a:pPr>
            <a:endParaRPr lang="en-US" sz="2400" dirty="0" smtClean="0">
              <a:latin typeface="Gill Sans MT" panose="020B0502020104020203" pitchFamily="34" charset="0"/>
            </a:endParaRPr>
          </a:p>
          <a:p>
            <a:pPr marL="342900" indent="-342900" algn="l">
              <a:buFont typeface="Arial" panose="020B0604020202020204" pitchFamily="34" charset="0"/>
              <a:buChar char="•"/>
            </a:pPr>
            <a:r>
              <a:rPr lang="en-US" sz="2400" dirty="0" smtClean="0">
                <a:latin typeface="Gill Sans MT" panose="020B0502020104020203" pitchFamily="34" charset="0"/>
              </a:rPr>
              <a:t>Bug detection and correction. Bug fixes can be redistributed instantly without having to wait for a newer release.</a:t>
            </a:r>
            <a:endParaRPr lang="en-US" sz="2400" dirty="0">
              <a:latin typeface="Gill Sans MT" panose="020B0502020104020203" pitchFamily="34" charset="0"/>
            </a:endParaRPr>
          </a:p>
          <a:p>
            <a:pPr marL="342900" indent="-342900" algn="l">
              <a:buFont typeface="Arial" panose="020B0604020202020204" pitchFamily="34" charset="0"/>
              <a:buChar char="•"/>
            </a:pPr>
            <a:r>
              <a:rPr lang="en-US" sz="2400" dirty="0" smtClean="0">
                <a:latin typeface="Gill Sans MT" panose="020B0502020104020203" pitchFamily="34" charset="0"/>
              </a:rPr>
              <a:t>Because of the nature of open source, it is generally free.</a:t>
            </a:r>
          </a:p>
          <a:p>
            <a:pPr marL="342900" indent="-342900" algn="l">
              <a:buFont typeface="Arial" panose="020B0604020202020204" pitchFamily="34" charset="0"/>
              <a:buChar char="•"/>
            </a:pPr>
            <a:r>
              <a:rPr lang="en-US" sz="2400" dirty="0" smtClean="0">
                <a:latin typeface="Gill Sans MT" panose="020B0502020104020203" pitchFamily="34" charset="0"/>
              </a:rPr>
              <a:t>Because of the large base of developers, there’s rapid enhancement and release of new versions</a:t>
            </a:r>
          </a:p>
          <a:p>
            <a:pPr marL="342900" indent="-342900" algn="l">
              <a:buFont typeface="Arial" panose="020B0604020202020204" pitchFamily="34" charset="0"/>
              <a:buChar char="•"/>
            </a:pPr>
            <a:endParaRPr lang="en-US" sz="2400" dirty="0">
              <a:latin typeface="Gill Sans MT" panose="020B0502020104020203" pitchFamily="34" charset="0"/>
            </a:endParaRPr>
          </a:p>
          <a:p>
            <a:pPr algn="l"/>
            <a:endParaRPr lang="en-US" sz="2400" dirty="0" smtClean="0">
              <a:latin typeface="Gill Sans MT" panose="020B0502020104020203" pitchFamily="34" charset="0"/>
            </a:endParaRPr>
          </a:p>
          <a:p>
            <a:pPr algn="l"/>
            <a:endParaRPr lang="en-US" sz="2000" dirty="0">
              <a:latin typeface="Gill Sans MT" panose="020B0502020104020203" pitchFamily="34" charset="0"/>
            </a:endParaRPr>
          </a:p>
        </p:txBody>
      </p:sp>
      <p:sp>
        <p:nvSpPr>
          <p:cNvPr id="4" name="TextBox 3"/>
          <p:cNvSpPr txBox="1"/>
          <p:nvPr/>
        </p:nvSpPr>
        <p:spPr>
          <a:xfrm>
            <a:off x="3935536" y="364945"/>
            <a:ext cx="5623134" cy="825675"/>
          </a:xfrm>
          <a:prstGeom prst="rect">
            <a:avLst/>
          </a:prstGeom>
          <a:noFill/>
        </p:spPr>
        <p:txBody>
          <a:bodyPr wrap="square" rtlCol="0">
            <a:spAutoFit/>
          </a:bodyPr>
          <a:lstStyle/>
          <a:p>
            <a:pPr>
              <a:lnSpc>
                <a:spcPct val="150000"/>
              </a:lnSpc>
            </a:pPr>
            <a:r>
              <a:rPr lang="en-US" sz="3600" dirty="0" smtClean="0">
                <a:effectLst>
                  <a:outerShdw blurRad="38100" dist="38100" dir="2700000" algn="tl">
                    <a:srgbClr val="000000">
                      <a:alpha val="43137"/>
                    </a:srgbClr>
                  </a:outerShdw>
                </a:effectLst>
                <a:latin typeface="Gill Sans MT" panose="020B0502020104020203" pitchFamily="34" charset="0"/>
              </a:rPr>
              <a:t>Advantages</a:t>
            </a:r>
            <a:endParaRPr lang="en-US" sz="3600" dirty="0">
              <a:effectLst>
                <a:outerShdw blurRad="38100" dist="38100" dir="2700000" algn="tl">
                  <a:srgbClr val="000000">
                    <a:alpha val="43137"/>
                  </a:srgbClr>
                </a:outerShdw>
              </a:effectLst>
              <a:latin typeface="Gill Sans MT" panose="020B0502020104020203" pitchFamily="34" charset="0"/>
            </a:endParaRPr>
          </a:p>
        </p:txBody>
      </p:sp>
      <p:pic>
        <p:nvPicPr>
          <p:cNvPr id="5" name="Picture 4"/>
          <p:cNvPicPr>
            <a:picLocks noChangeAspect="1"/>
          </p:cNvPicPr>
          <p:nvPr/>
        </p:nvPicPr>
        <p:blipFill>
          <a:blip r:embed="rId2"/>
          <a:stretch>
            <a:fillRect/>
          </a:stretch>
        </p:blipFill>
        <p:spPr>
          <a:xfrm>
            <a:off x="8870700" y="1131106"/>
            <a:ext cx="1370601" cy="1336431"/>
          </a:xfrm>
          <a:prstGeom prst="rect">
            <a:avLst/>
          </a:prstGeom>
        </p:spPr>
      </p:pic>
      <p:pic>
        <p:nvPicPr>
          <p:cNvPr id="7" name="Picture 6"/>
          <p:cNvPicPr>
            <a:picLocks noChangeAspect="1"/>
          </p:cNvPicPr>
          <p:nvPr/>
        </p:nvPicPr>
        <p:blipFill>
          <a:blip r:embed="rId3"/>
          <a:stretch>
            <a:fillRect/>
          </a:stretch>
        </p:blipFill>
        <p:spPr>
          <a:xfrm>
            <a:off x="9161304" y="2488722"/>
            <a:ext cx="1644900" cy="1258370"/>
          </a:xfrm>
          <a:prstGeom prst="rect">
            <a:avLst/>
          </a:prstGeom>
        </p:spPr>
      </p:pic>
      <p:pic>
        <p:nvPicPr>
          <p:cNvPr id="8" name="Picture 7"/>
          <p:cNvPicPr>
            <a:picLocks noChangeAspect="1"/>
          </p:cNvPicPr>
          <p:nvPr/>
        </p:nvPicPr>
        <p:blipFill>
          <a:blip r:embed="rId4"/>
          <a:stretch>
            <a:fillRect/>
          </a:stretch>
        </p:blipFill>
        <p:spPr>
          <a:xfrm>
            <a:off x="9403466" y="3955997"/>
            <a:ext cx="1675667" cy="1114774"/>
          </a:xfrm>
          <a:prstGeom prst="rect">
            <a:avLst/>
          </a:prstGeom>
        </p:spPr>
      </p:pic>
      <p:pic>
        <p:nvPicPr>
          <p:cNvPr id="9" name="Picture 8"/>
          <p:cNvPicPr>
            <a:picLocks noChangeAspect="1"/>
          </p:cNvPicPr>
          <p:nvPr/>
        </p:nvPicPr>
        <p:blipFill>
          <a:blip r:embed="rId5"/>
          <a:stretch>
            <a:fillRect/>
          </a:stretch>
        </p:blipFill>
        <p:spPr>
          <a:xfrm>
            <a:off x="9175934" y="5383124"/>
            <a:ext cx="2130733" cy="1242646"/>
          </a:xfrm>
          <a:prstGeom prst="rect">
            <a:avLst/>
          </a:prstGeom>
        </p:spPr>
      </p:pic>
    </p:spTree>
    <p:extLst>
      <p:ext uri="{BB962C8B-B14F-4D97-AF65-F5344CB8AC3E}">
        <p14:creationId xmlns:p14="http://schemas.microsoft.com/office/powerpoint/2010/main" val="16999799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0" y="364945"/>
            <a:ext cx="8938837" cy="1188084"/>
          </a:xfrm>
        </p:spPr>
        <p:txBody>
          <a:bodyPr/>
          <a:lstStyle/>
          <a:p>
            <a:pPr>
              <a:lnSpc>
                <a:spcPct val="100000"/>
              </a:lnSpc>
            </a:pPr>
            <a:r>
              <a:rPr lang="en-US" sz="3200" dirty="0"/>
              <a:t/>
            </a:r>
            <a:br>
              <a:rPr lang="en-US" sz="3200" dirty="0"/>
            </a:br>
            <a:endParaRPr lang="en-US" sz="3200" dirty="0"/>
          </a:p>
        </p:txBody>
      </p:sp>
      <p:sp>
        <p:nvSpPr>
          <p:cNvPr id="3" name="Content Placeholder 2"/>
          <p:cNvSpPr>
            <a:spLocks noGrp="1"/>
          </p:cNvSpPr>
          <p:nvPr>
            <p:ph idx="1"/>
          </p:nvPr>
        </p:nvSpPr>
        <p:spPr>
          <a:xfrm>
            <a:off x="1596571" y="1436913"/>
            <a:ext cx="7834949" cy="5188857"/>
          </a:xfrm>
        </p:spPr>
        <p:txBody>
          <a:bodyPr/>
          <a:lstStyle/>
          <a:p>
            <a:pPr marL="342900" indent="-342900" algn="l">
              <a:buFont typeface="Arial" panose="020B0604020202020204" pitchFamily="34" charset="0"/>
              <a:buChar char="•"/>
            </a:pPr>
            <a:r>
              <a:rPr lang="en-US" sz="2400" dirty="0" smtClean="0">
                <a:latin typeface="Gill Sans MT" panose="020B0502020104020203" pitchFamily="34" charset="0"/>
              </a:rPr>
              <a:t>Rapid enhancements ; difficult to know which version is update due frequent releases </a:t>
            </a:r>
          </a:p>
          <a:p>
            <a:pPr marL="342900" indent="-342900" algn="l">
              <a:buFont typeface="Arial" panose="020B0604020202020204" pitchFamily="34" charset="0"/>
              <a:buChar char="•"/>
            </a:pPr>
            <a:r>
              <a:rPr lang="en-US" sz="2400" dirty="0" smtClean="0">
                <a:latin typeface="Gill Sans MT" panose="020B0502020104020203" pitchFamily="34" charset="0"/>
              </a:rPr>
              <a:t>There’s no guarantee of updates</a:t>
            </a:r>
          </a:p>
          <a:p>
            <a:pPr marL="342900" indent="-342900" algn="l">
              <a:buFont typeface="Arial" panose="020B0604020202020204" pitchFamily="34" charset="0"/>
              <a:buChar char="•"/>
            </a:pPr>
            <a:r>
              <a:rPr lang="en-US" sz="2400" dirty="0" smtClean="0">
                <a:latin typeface="Gill Sans MT" panose="020B0502020104020203" pitchFamily="34" charset="0"/>
              </a:rPr>
              <a:t>Possibility of incompatibilities arises with many different people coding</a:t>
            </a:r>
          </a:p>
          <a:p>
            <a:pPr marL="342900" indent="-342900" algn="l">
              <a:buFont typeface="Arial" panose="020B0604020202020204" pitchFamily="34" charset="0"/>
              <a:buChar char="•"/>
            </a:pPr>
            <a:r>
              <a:rPr lang="en-US" sz="2400" dirty="0" smtClean="0">
                <a:latin typeface="Gill Sans MT" panose="020B0502020104020203" pitchFamily="34" charset="0"/>
              </a:rPr>
              <a:t>Typically the interface of open source software is not user friendly</a:t>
            </a:r>
            <a:endParaRPr lang="en-US" sz="2400" dirty="0">
              <a:latin typeface="Gill Sans MT" panose="020B0502020104020203" pitchFamily="34" charset="0"/>
            </a:endParaRPr>
          </a:p>
          <a:p>
            <a:pPr algn="l"/>
            <a:endParaRPr lang="en-US" sz="2400" dirty="0" smtClean="0">
              <a:latin typeface="Gill Sans MT" panose="020B0502020104020203" pitchFamily="34" charset="0"/>
            </a:endParaRPr>
          </a:p>
          <a:p>
            <a:pPr algn="l"/>
            <a:endParaRPr lang="en-US" sz="2000" dirty="0">
              <a:latin typeface="Gill Sans MT" panose="020B0502020104020203" pitchFamily="34" charset="0"/>
            </a:endParaRPr>
          </a:p>
        </p:txBody>
      </p:sp>
      <p:sp>
        <p:nvSpPr>
          <p:cNvPr id="4" name="TextBox 3"/>
          <p:cNvSpPr txBox="1"/>
          <p:nvPr/>
        </p:nvSpPr>
        <p:spPr>
          <a:xfrm>
            <a:off x="3935536" y="364945"/>
            <a:ext cx="5623134" cy="825675"/>
          </a:xfrm>
          <a:prstGeom prst="rect">
            <a:avLst/>
          </a:prstGeom>
          <a:noFill/>
        </p:spPr>
        <p:txBody>
          <a:bodyPr wrap="square" rtlCol="0">
            <a:spAutoFit/>
          </a:bodyPr>
          <a:lstStyle/>
          <a:p>
            <a:pPr>
              <a:lnSpc>
                <a:spcPct val="150000"/>
              </a:lnSpc>
            </a:pPr>
            <a:r>
              <a:rPr lang="en-US" sz="3600" dirty="0" smtClean="0">
                <a:effectLst>
                  <a:outerShdw blurRad="38100" dist="38100" dir="2700000" algn="tl">
                    <a:srgbClr val="000000">
                      <a:alpha val="43137"/>
                    </a:srgbClr>
                  </a:outerShdw>
                </a:effectLst>
                <a:latin typeface="Gill Sans MT" panose="020B0502020104020203" pitchFamily="34" charset="0"/>
              </a:rPr>
              <a:t>Disadvantages</a:t>
            </a:r>
            <a:endParaRPr lang="en-US" sz="3600" dirty="0">
              <a:effectLst>
                <a:outerShdw blurRad="38100" dist="38100" dir="2700000" algn="tl">
                  <a:srgbClr val="000000">
                    <a:alpha val="43137"/>
                  </a:srgbClr>
                </a:outerShdw>
              </a:effectLst>
              <a:latin typeface="Gill Sans MT" panose="020B0502020104020203" pitchFamily="34" charset="0"/>
            </a:endParaRPr>
          </a:p>
        </p:txBody>
      </p:sp>
      <p:pic>
        <p:nvPicPr>
          <p:cNvPr id="6" name="Picture 5"/>
          <p:cNvPicPr>
            <a:picLocks noChangeAspect="1"/>
          </p:cNvPicPr>
          <p:nvPr/>
        </p:nvPicPr>
        <p:blipFill>
          <a:blip r:embed="rId2"/>
          <a:stretch>
            <a:fillRect/>
          </a:stretch>
        </p:blipFill>
        <p:spPr>
          <a:xfrm>
            <a:off x="9161304" y="1297691"/>
            <a:ext cx="1827918" cy="1142449"/>
          </a:xfrm>
          <a:prstGeom prst="rect">
            <a:avLst/>
          </a:prstGeom>
        </p:spPr>
      </p:pic>
      <p:pic>
        <p:nvPicPr>
          <p:cNvPr id="10" name="Picture 9"/>
          <p:cNvPicPr>
            <a:picLocks noChangeAspect="1"/>
          </p:cNvPicPr>
          <p:nvPr/>
        </p:nvPicPr>
        <p:blipFill>
          <a:blip r:embed="rId3"/>
          <a:stretch>
            <a:fillRect/>
          </a:stretch>
        </p:blipFill>
        <p:spPr>
          <a:xfrm>
            <a:off x="9368640" y="2840412"/>
            <a:ext cx="2084574" cy="1343392"/>
          </a:xfrm>
          <a:prstGeom prst="rect">
            <a:avLst/>
          </a:prstGeom>
        </p:spPr>
      </p:pic>
      <p:pic>
        <p:nvPicPr>
          <p:cNvPr id="11" name="Picture 10"/>
          <p:cNvPicPr>
            <a:picLocks noChangeAspect="1"/>
          </p:cNvPicPr>
          <p:nvPr/>
        </p:nvPicPr>
        <p:blipFill>
          <a:blip r:embed="rId4"/>
          <a:stretch>
            <a:fillRect/>
          </a:stretch>
        </p:blipFill>
        <p:spPr>
          <a:xfrm>
            <a:off x="9763857" y="4584076"/>
            <a:ext cx="2254404" cy="1561734"/>
          </a:xfrm>
          <a:prstGeom prst="rect">
            <a:avLst/>
          </a:prstGeom>
        </p:spPr>
      </p:pic>
    </p:spTree>
    <p:extLst>
      <p:ext uri="{BB962C8B-B14F-4D97-AF65-F5344CB8AC3E}">
        <p14:creationId xmlns:p14="http://schemas.microsoft.com/office/powerpoint/2010/main" val="33212245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0" y="364945"/>
            <a:ext cx="8938837" cy="1188084"/>
          </a:xfrm>
        </p:spPr>
        <p:txBody>
          <a:bodyPr/>
          <a:lstStyle/>
          <a:p>
            <a:pPr>
              <a:lnSpc>
                <a:spcPct val="100000"/>
              </a:lnSpc>
            </a:pPr>
            <a:r>
              <a:rPr lang="en-US" sz="3200" dirty="0"/>
              <a:t/>
            </a:r>
            <a:br>
              <a:rPr lang="en-US" sz="3200" dirty="0"/>
            </a:br>
            <a:endParaRPr lang="en-US" sz="3200" dirty="0"/>
          </a:p>
        </p:txBody>
      </p:sp>
      <p:sp>
        <p:nvSpPr>
          <p:cNvPr id="3" name="Content Placeholder 2"/>
          <p:cNvSpPr>
            <a:spLocks noGrp="1"/>
          </p:cNvSpPr>
          <p:nvPr>
            <p:ph idx="1"/>
          </p:nvPr>
        </p:nvSpPr>
        <p:spPr>
          <a:xfrm>
            <a:off x="1596571" y="1113640"/>
            <a:ext cx="7834949" cy="5188857"/>
          </a:xfrm>
        </p:spPr>
        <p:txBody>
          <a:bodyPr/>
          <a:lstStyle/>
          <a:p>
            <a:pPr marL="457200" indent="-457200" algn="l">
              <a:buFont typeface="Arial" panose="020B0604020202020204" pitchFamily="34" charset="0"/>
              <a:buChar char="•"/>
            </a:pPr>
            <a:r>
              <a:rPr lang="en-US" sz="2800" dirty="0" smtClean="0">
                <a:latin typeface="Gill Sans MT" panose="020B0502020104020203" pitchFamily="34" charset="0"/>
              </a:rPr>
              <a:t>LGS should have Massive database on societal indices</a:t>
            </a:r>
            <a:endParaRPr lang="en-US" sz="2800" dirty="0">
              <a:latin typeface="Gill Sans MT" panose="020B0502020104020203" pitchFamily="34" charset="0"/>
            </a:endParaRPr>
          </a:p>
          <a:p>
            <a:pPr marL="1143000" lvl="1" indent="-457200"/>
            <a:r>
              <a:rPr lang="en-US" sz="2000" dirty="0" smtClean="0">
                <a:latin typeface="Gill Sans MT" panose="020B0502020104020203" pitchFamily="34" charset="0"/>
              </a:rPr>
              <a:t>Agricultural data</a:t>
            </a:r>
          </a:p>
          <a:p>
            <a:pPr marL="1143000" lvl="1" indent="-457200"/>
            <a:r>
              <a:rPr lang="en-US" sz="2000" dirty="0" smtClean="0">
                <a:latin typeface="Gill Sans MT" panose="020B0502020104020203" pitchFamily="34" charset="0"/>
              </a:rPr>
              <a:t>Address </a:t>
            </a:r>
            <a:r>
              <a:rPr lang="en-US" sz="2000" dirty="0" smtClean="0">
                <a:latin typeface="Gill Sans MT" panose="020B0502020104020203" pitchFamily="34" charset="0"/>
              </a:rPr>
              <a:t>data</a:t>
            </a:r>
          </a:p>
          <a:p>
            <a:pPr marL="1143000" lvl="1" indent="-457200"/>
            <a:r>
              <a:rPr lang="en-US" sz="2000" dirty="0" smtClean="0">
                <a:latin typeface="Gill Sans MT" panose="020B0502020104020203" pitchFamily="34" charset="0"/>
              </a:rPr>
              <a:t>Occupational data </a:t>
            </a:r>
          </a:p>
          <a:p>
            <a:pPr marL="1143000" lvl="1" indent="-457200"/>
            <a:r>
              <a:rPr lang="en-US" sz="2000" dirty="0" smtClean="0">
                <a:latin typeface="Gill Sans MT" panose="020B0502020104020203" pitchFamily="34" charset="0"/>
              </a:rPr>
              <a:t>Census data</a:t>
            </a:r>
          </a:p>
          <a:p>
            <a:pPr marL="1143000" lvl="1" indent="-457200"/>
            <a:r>
              <a:rPr lang="en-US" sz="2000" dirty="0" smtClean="0">
                <a:latin typeface="Gill Sans MT" panose="020B0502020104020203" pitchFamily="34" charset="0"/>
              </a:rPr>
              <a:t>Financial data</a:t>
            </a:r>
          </a:p>
          <a:p>
            <a:pPr marL="1600200" lvl="2" indent="-457200"/>
            <a:r>
              <a:rPr lang="en-US" sz="1600" dirty="0" smtClean="0">
                <a:latin typeface="Gill Sans MT" panose="020B0502020104020203" pitchFamily="34" charset="0"/>
              </a:rPr>
              <a:t>What are the income levels?</a:t>
            </a:r>
          </a:p>
          <a:p>
            <a:pPr marL="1143000" lvl="1" indent="-457200"/>
            <a:r>
              <a:rPr lang="en-US" sz="2000" dirty="0" smtClean="0">
                <a:latin typeface="Gill Sans MT" panose="020B0502020104020203" pitchFamily="34" charset="0"/>
              </a:rPr>
              <a:t>Birth &amp; Death data</a:t>
            </a:r>
          </a:p>
          <a:p>
            <a:pPr marL="1143000" lvl="1" indent="-457200"/>
            <a:r>
              <a:rPr lang="en-US" sz="2000" dirty="0" smtClean="0">
                <a:latin typeface="Gill Sans MT" panose="020B0502020104020203" pitchFamily="34" charset="0"/>
              </a:rPr>
              <a:t>Taxation data</a:t>
            </a:r>
          </a:p>
          <a:p>
            <a:pPr marL="1143000" lvl="1" indent="-457200"/>
            <a:r>
              <a:rPr lang="en-US" sz="2000" dirty="0" smtClean="0">
                <a:latin typeface="Gill Sans MT" panose="020B0502020104020203" pitchFamily="34" charset="0"/>
              </a:rPr>
              <a:t>Educational data</a:t>
            </a:r>
          </a:p>
          <a:p>
            <a:pPr marL="1600200" lvl="2" indent="-457200"/>
            <a:r>
              <a:rPr lang="en-US" sz="1600" dirty="0" smtClean="0">
                <a:latin typeface="Gill Sans MT" panose="020B0502020104020203" pitchFamily="34" charset="0"/>
              </a:rPr>
              <a:t>What are the number of schools in the area, and what type of schools are they?</a:t>
            </a:r>
          </a:p>
          <a:p>
            <a:pPr marL="1143000" lvl="1" indent="-457200"/>
            <a:r>
              <a:rPr lang="en-US" sz="2000" dirty="0" smtClean="0">
                <a:latin typeface="Gill Sans MT" panose="020B0502020104020203" pitchFamily="34" charset="0"/>
              </a:rPr>
              <a:t>Pension data</a:t>
            </a:r>
          </a:p>
          <a:p>
            <a:pPr marL="1143000" lvl="1" indent="-457200"/>
            <a:r>
              <a:rPr lang="en-US" sz="2000" dirty="0" smtClean="0">
                <a:latin typeface="Gill Sans MT" panose="020B0502020104020203" pitchFamily="34" charset="0"/>
              </a:rPr>
              <a:t>Health data</a:t>
            </a:r>
          </a:p>
          <a:p>
            <a:pPr marL="1600200" lvl="2" indent="-457200"/>
            <a:r>
              <a:rPr lang="en-US" sz="1600" dirty="0" smtClean="0">
                <a:latin typeface="Gill Sans MT" panose="020B0502020104020203" pitchFamily="34" charset="0"/>
              </a:rPr>
              <a:t>Including health </a:t>
            </a:r>
            <a:r>
              <a:rPr lang="en-US" sz="1600" dirty="0">
                <a:latin typeface="Gill Sans MT" panose="020B0502020104020203" pitchFamily="34" charset="0"/>
              </a:rPr>
              <a:t>Insurance </a:t>
            </a:r>
            <a:r>
              <a:rPr lang="en-US" sz="1600" dirty="0" smtClean="0">
                <a:latin typeface="Gill Sans MT" panose="020B0502020104020203" pitchFamily="34" charset="0"/>
              </a:rPr>
              <a:t>data		</a:t>
            </a:r>
          </a:p>
        </p:txBody>
      </p:sp>
      <p:sp>
        <p:nvSpPr>
          <p:cNvPr id="4" name="TextBox 3"/>
          <p:cNvSpPr txBox="1"/>
          <p:nvPr/>
        </p:nvSpPr>
        <p:spPr>
          <a:xfrm>
            <a:off x="3363112" y="416127"/>
            <a:ext cx="5156791" cy="646331"/>
          </a:xfrm>
          <a:prstGeom prst="rect">
            <a:avLst/>
          </a:prstGeom>
          <a:noFill/>
        </p:spPr>
        <p:txBody>
          <a:bodyPr wrap="square" rtlCol="0">
            <a:spAutoFit/>
          </a:bodyPr>
          <a:lstStyle/>
          <a:p>
            <a:pPr algn="ctr"/>
            <a:r>
              <a:rPr lang="en-US" sz="3600" dirty="0">
                <a:effectLst>
                  <a:outerShdw blurRad="38100" dist="38100" dir="2700000" algn="tl">
                    <a:srgbClr val="000000">
                      <a:alpha val="43137"/>
                    </a:srgbClr>
                  </a:outerShdw>
                </a:effectLst>
                <a:latin typeface="Gill Sans MT" panose="020B0502020104020203" pitchFamily="34" charset="0"/>
              </a:rPr>
              <a:t>Applications</a:t>
            </a:r>
            <a:endParaRPr lang="en-US" sz="3600" dirty="0">
              <a:effectLst>
                <a:outerShdw blurRad="38100" dist="38100" dir="2700000" algn="tl">
                  <a:srgbClr val="000000">
                    <a:alpha val="43137"/>
                  </a:srgbClr>
                </a:outerShdw>
              </a:effectLst>
              <a:latin typeface="Gill Sans MT" panose="020B0502020104020203" pitchFamily="34" charset="0"/>
            </a:endParaRPr>
          </a:p>
        </p:txBody>
      </p:sp>
    </p:spTree>
    <p:extLst>
      <p:ext uri="{BB962C8B-B14F-4D97-AF65-F5344CB8AC3E}">
        <p14:creationId xmlns:p14="http://schemas.microsoft.com/office/powerpoint/2010/main" val="4605312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2090" y="364945"/>
            <a:ext cx="8938837" cy="1188084"/>
          </a:xfrm>
        </p:spPr>
        <p:txBody>
          <a:bodyPr/>
          <a:lstStyle/>
          <a:p>
            <a:pPr>
              <a:lnSpc>
                <a:spcPct val="100000"/>
              </a:lnSpc>
            </a:pPr>
            <a:r>
              <a:rPr lang="en-US" sz="3200" dirty="0"/>
              <a:t/>
            </a:r>
            <a:br>
              <a:rPr lang="en-US" sz="3200" dirty="0"/>
            </a:br>
            <a:endParaRPr lang="en-US" sz="3200" dirty="0"/>
          </a:p>
        </p:txBody>
      </p:sp>
      <p:sp>
        <p:nvSpPr>
          <p:cNvPr id="3" name="Content Placeholder 2"/>
          <p:cNvSpPr>
            <a:spLocks noGrp="1"/>
          </p:cNvSpPr>
          <p:nvPr>
            <p:ph idx="1"/>
          </p:nvPr>
        </p:nvSpPr>
        <p:spPr>
          <a:xfrm>
            <a:off x="968498" y="1159822"/>
            <a:ext cx="9043720" cy="5188857"/>
          </a:xfrm>
        </p:spPr>
        <p:txBody>
          <a:bodyPr/>
          <a:lstStyle/>
          <a:p>
            <a:pPr marL="457200" indent="-457200" algn="l">
              <a:buFont typeface="Arial" panose="020B0604020202020204" pitchFamily="34" charset="0"/>
              <a:buChar char="•"/>
            </a:pPr>
            <a:r>
              <a:rPr lang="en-US" sz="2800" dirty="0">
                <a:latin typeface="Gill Sans MT" panose="020B0502020104020203" pitchFamily="34" charset="0"/>
              </a:rPr>
              <a:t>Data Processing Center</a:t>
            </a:r>
          </a:p>
          <a:p>
            <a:pPr marL="457200" indent="-457200" algn="l">
              <a:buFont typeface="Arial" panose="020B0604020202020204" pitchFamily="34" charset="0"/>
              <a:buChar char="•"/>
            </a:pPr>
            <a:r>
              <a:rPr lang="en-US" sz="2800" dirty="0" smtClean="0">
                <a:latin typeface="Gill Sans MT" panose="020B0502020104020203" pitchFamily="34" charset="0"/>
              </a:rPr>
              <a:t>Designing </a:t>
            </a:r>
            <a:r>
              <a:rPr lang="en-US" sz="2800" dirty="0" smtClean="0">
                <a:latin typeface="Gill Sans MT" panose="020B0502020104020203" pitchFamily="34" charset="0"/>
              </a:rPr>
              <a:t>Database management </a:t>
            </a:r>
            <a:r>
              <a:rPr lang="en-US" sz="2800" dirty="0" smtClean="0">
                <a:latin typeface="Gill Sans MT" panose="020B0502020104020203" pitchFamily="34" charset="0"/>
              </a:rPr>
              <a:t>Systems using Open source software</a:t>
            </a:r>
          </a:p>
          <a:p>
            <a:pPr marL="1143000" lvl="1" indent="-457200"/>
            <a:r>
              <a:rPr lang="en-US" sz="2000" dirty="0" smtClean="0">
                <a:latin typeface="Gill Sans MT" panose="020B0502020104020203" pitchFamily="34" charset="0"/>
              </a:rPr>
              <a:t>Cross Platform - Allows </a:t>
            </a:r>
            <a:r>
              <a:rPr lang="en-US" sz="2000" dirty="0" smtClean="0">
                <a:latin typeface="Gill Sans MT" panose="020B0502020104020203" pitchFamily="34" charset="0"/>
              </a:rPr>
              <a:t>both proprietary and non proprietary software to access these data system</a:t>
            </a:r>
          </a:p>
          <a:p>
            <a:pPr marL="457200" indent="-457200" algn="l">
              <a:buFont typeface="Arial" panose="020B0604020202020204" pitchFamily="34" charset="0"/>
              <a:buChar char="•"/>
            </a:pPr>
            <a:r>
              <a:rPr lang="en-US" sz="2800" dirty="0" smtClean="0">
                <a:latin typeface="Gill Sans MT" panose="020B0502020104020203" pitchFamily="34" charset="0"/>
              </a:rPr>
              <a:t>Collaboration with other government institutions like the DVLA, Immigration, Statistical Service, RGD, GRA, NIA</a:t>
            </a:r>
          </a:p>
          <a:p>
            <a:pPr marL="457200" indent="-457200" algn="l">
              <a:buFont typeface="Arial" panose="020B0604020202020204" pitchFamily="34" charset="0"/>
              <a:buChar char="•"/>
            </a:pPr>
            <a:r>
              <a:rPr lang="en-US" sz="2800" dirty="0" smtClean="0">
                <a:latin typeface="Gill Sans MT" panose="020B0502020104020203" pitchFamily="34" charset="0"/>
              </a:rPr>
              <a:t>Using APIs for stakeholder access.</a:t>
            </a:r>
          </a:p>
          <a:p>
            <a:pPr marL="457200" indent="-457200" algn="l">
              <a:buFont typeface="Arial" panose="020B0604020202020204" pitchFamily="34" charset="0"/>
              <a:buChar char="•"/>
            </a:pPr>
            <a:r>
              <a:rPr lang="en-US" sz="2800" dirty="0">
                <a:latin typeface="Gill Sans MT" panose="020B0502020104020203" pitchFamily="34" charset="0"/>
              </a:rPr>
              <a:t>Cost associated with </a:t>
            </a:r>
            <a:r>
              <a:rPr lang="en-US" sz="2800" dirty="0" smtClean="0">
                <a:latin typeface="Gill Sans MT" panose="020B0502020104020203" pitchFamily="34" charset="0"/>
              </a:rPr>
              <a:t>implementation – Licensing issues</a:t>
            </a:r>
            <a:endParaRPr lang="en-US" sz="2800" dirty="0">
              <a:latin typeface="Gill Sans MT" panose="020B0502020104020203" pitchFamily="34" charset="0"/>
            </a:endParaRPr>
          </a:p>
          <a:p>
            <a:pPr marL="457200" indent="-457200" algn="l">
              <a:buFont typeface="Arial" panose="020B0604020202020204" pitchFamily="34" charset="0"/>
              <a:buChar char="•"/>
            </a:pPr>
            <a:r>
              <a:rPr lang="en-US" sz="2800" dirty="0" smtClean="0">
                <a:latin typeface="Gill Sans MT" panose="020B0502020104020203" pitchFamily="34" charset="0"/>
              </a:rPr>
              <a:t>Trend Analysis Tools</a:t>
            </a:r>
          </a:p>
          <a:p>
            <a:pPr marL="1143000" lvl="1" indent="-457200"/>
            <a:r>
              <a:rPr lang="en-US" sz="2000" dirty="0" smtClean="0">
                <a:latin typeface="Gill Sans MT" panose="020B0502020104020203" pitchFamily="34" charset="0"/>
              </a:rPr>
              <a:t>Forecasting	</a:t>
            </a:r>
          </a:p>
        </p:txBody>
      </p:sp>
      <p:sp>
        <p:nvSpPr>
          <p:cNvPr id="4" name="TextBox 3"/>
          <p:cNvSpPr txBox="1"/>
          <p:nvPr/>
        </p:nvSpPr>
        <p:spPr>
          <a:xfrm>
            <a:off x="3548482" y="364945"/>
            <a:ext cx="5156791" cy="646331"/>
          </a:xfrm>
          <a:prstGeom prst="rect">
            <a:avLst/>
          </a:prstGeom>
          <a:noFill/>
        </p:spPr>
        <p:txBody>
          <a:bodyPr wrap="square" rtlCol="0">
            <a:spAutoFit/>
          </a:bodyPr>
          <a:lstStyle/>
          <a:p>
            <a:pPr algn="ctr"/>
            <a:r>
              <a:rPr lang="en-US" sz="3600" dirty="0" smtClean="0">
                <a:effectLst>
                  <a:outerShdw blurRad="38100" dist="38100" dir="2700000" algn="tl">
                    <a:srgbClr val="000000">
                      <a:alpha val="43137"/>
                    </a:srgbClr>
                  </a:outerShdw>
                </a:effectLst>
                <a:latin typeface="Gill Sans MT" panose="020B0502020104020203" pitchFamily="34" charset="0"/>
              </a:rPr>
              <a:t>Applications</a:t>
            </a:r>
            <a:endParaRPr lang="en-US" sz="3600" dirty="0">
              <a:effectLst>
                <a:outerShdw blurRad="38100" dist="38100" dir="2700000" algn="tl">
                  <a:srgbClr val="000000">
                    <a:alpha val="43137"/>
                  </a:srgbClr>
                </a:outerShdw>
              </a:effectLst>
              <a:latin typeface="Gill Sans MT" panose="020B0502020104020203" pitchFamily="34" charset="0"/>
            </a:endParaRPr>
          </a:p>
        </p:txBody>
      </p:sp>
    </p:spTree>
    <p:extLst>
      <p:ext uri="{BB962C8B-B14F-4D97-AF65-F5344CB8AC3E}">
        <p14:creationId xmlns:p14="http://schemas.microsoft.com/office/powerpoint/2010/main" val="32283048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3720290" y="2817628"/>
            <a:ext cx="4777211" cy="963146"/>
          </a:xfrm>
          <a:prstGeom prst="rect">
            <a:avLst/>
          </a:prstGeom>
        </p:spPr>
        <p:txBody>
          <a:bodyPr/>
          <a:lstStyle>
            <a:lvl1pPr algn="ctr" defTabSz="914400" rtl="0" eaLnBrk="1" latinLnBrk="0" hangingPunct="1">
              <a:lnSpc>
                <a:spcPct val="90000"/>
              </a:lnSpc>
              <a:spcBef>
                <a:spcPct val="0"/>
              </a:spcBef>
              <a:buNone/>
              <a:defRPr sz="4400" b="1" kern="1200">
                <a:solidFill>
                  <a:schemeClr val="tx1"/>
                </a:solidFill>
                <a:latin typeface="Algerian" panose="04020705040A02060702" pitchFamily="82" charset="0"/>
                <a:ea typeface="+mj-ea"/>
                <a:cs typeface="+mj-cs"/>
              </a:defRPr>
            </a:lvl1pPr>
          </a:lstStyle>
          <a:p>
            <a:r>
              <a:rPr lang="en-US" sz="4800" dirty="0" smtClean="0">
                <a:latin typeface="Gill Sans MT" panose="020B0502020104020203" pitchFamily="34" charset="0"/>
              </a:rPr>
              <a:t>THANK YOU</a:t>
            </a:r>
            <a:endParaRPr lang="en-US" sz="4800" dirty="0">
              <a:latin typeface="Gill Sans MT" panose="020B0502020104020203" pitchFamily="34" charset="0"/>
            </a:endParaRPr>
          </a:p>
        </p:txBody>
      </p:sp>
    </p:spTree>
    <p:extLst>
      <p:ext uri="{BB962C8B-B14F-4D97-AF65-F5344CB8AC3E}">
        <p14:creationId xmlns:p14="http://schemas.microsoft.com/office/powerpoint/2010/main" val="38859994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3349" y="2668912"/>
            <a:ext cx="8038213" cy="1254502"/>
          </a:xfrm>
        </p:spPr>
        <p:txBody>
          <a:bodyPr/>
          <a:lstStyle/>
          <a:p>
            <a:r>
              <a:rPr lang="en-US" dirty="0" smtClean="0">
                <a:latin typeface="Gill Sans MT" panose="020B0502020104020203" pitchFamily="34" charset="0"/>
              </a:rPr>
              <a:t>QUESTIONS / COMMENTS</a:t>
            </a:r>
            <a:endParaRPr lang="en-US" dirty="0">
              <a:latin typeface="Gill Sans MT" panose="020B0502020104020203" pitchFamily="34" charset="0"/>
            </a:endParaRPr>
          </a:p>
        </p:txBody>
      </p:sp>
    </p:spTree>
    <p:extLst>
      <p:ext uri="{BB962C8B-B14F-4D97-AF65-F5344CB8AC3E}">
        <p14:creationId xmlns:p14="http://schemas.microsoft.com/office/powerpoint/2010/main" val="5538914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9262</TotalTime>
  <Words>836</Words>
  <Application>Microsoft Office PowerPoint</Application>
  <PresentationFormat>Widescreen</PresentationFormat>
  <Paragraphs>112</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Algerian</vt:lpstr>
      <vt:lpstr>Arial</vt:lpstr>
      <vt:lpstr>Arial Rounded MT Bold</vt:lpstr>
      <vt:lpstr>Berlin Sans FB Demi</vt:lpstr>
      <vt:lpstr>Calibri</vt:lpstr>
      <vt:lpstr>Gill Sans MT</vt:lpstr>
      <vt:lpstr>Office Theme</vt:lpstr>
      <vt:lpstr>PowerPoint Presentation</vt:lpstr>
      <vt:lpstr>CONTENT</vt:lpstr>
      <vt:lpstr>Brief History</vt:lpstr>
      <vt:lpstr> </vt:lpstr>
      <vt:lpstr> </vt:lpstr>
      <vt:lpstr> </vt:lpstr>
      <vt:lpstr> </vt:lpstr>
      <vt:lpstr> </vt:lpstr>
      <vt:lpstr> </vt:lpstr>
      <vt:lpstr> </vt:lpstr>
      <vt:lpstr> </vt:lpstr>
      <vt:lpstr> </vt:lpstr>
      <vt:lpstr> </vt:lpstr>
      <vt:lpstr> </vt:lpstr>
      <vt:lpstr>PowerPoint Presentation</vt:lpstr>
      <vt:lpstr>QUESTIONS / COMMENTS</vt:lpstr>
    </vt:vector>
  </TitlesOfParts>
  <Company>rg-adguard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Administrator2</dc:creator>
  <cp:lastModifiedBy>Wilfred</cp:lastModifiedBy>
  <cp:revision>168</cp:revision>
  <dcterms:created xsi:type="dcterms:W3CDTF">2017-11-02T23:29:30Z</dcterms:created>
  <dcterms:modified xsi:type="dcterms:W3CDTF">2018-10-02T08:33:31Z</dcterms:modified>
</cp:coreProperties>
</file>