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6" r:id="rId2"/>
    <p:sldId id="284" r:id="rId3"/>
    <p:sldId id="257" r:id="rId4"/>
    <p:sldId id="308" r:id="rId5"/>
    <p:sldId id="327" r:id="rId6"/>
    <p:sldId id="330" r:id="rId7"/>
    <p:sldId id="331" r:id="rId8"/>
    <p:sldId id="349" r:id="rId9"/>
    <p:sldId id="348" r:id="rId10"/>
    <p:sldId id="350" r:id="rId11"/>
    <p:sldId id="351" r:id="rId12"/>
    <p:sldId id="352" r:id="rId13"/>
    <p:sldId id="353" r:id="rId14"/>
    <p:sldId id="332" r:id="rId15"/>
    <p:sldId id="335" r:id="rId16"/>
    <p:sldId id="336" r:id="rId17"/>
    <p:sldId id="337" r:id="rId18"/>
    <p:sldId id="338" r:id="rId19"/>
    <p:sldId id="339" r:id="rId20"/>
    <p:sldId id="340" r:id="rId21"/>
    <p:sldId id="341" r:id="rId22"/>
    <p:sldId id="342" r:id="rId23"/>
    <p:sldId id="343" r:id="rId24"/>
    <p:sldId id="344" r:id="rId25"/>
    <p:sldId id="345" r:id="rId26"/>
    <p:sldId id="354" r:id="rId27"/>
    <p:sldId id="355" r:id="rId28"/>
    <p:sldId id="356" r:id="rId29"/>
    <p:sldId id="357" r:id="rId30"/>
    <p:sldId id="358" r:id="rId31"/>
    <p:sldId id="359" r:id="rId32"/>
    <p:sldId id="360" r:id="rId33"/>
    <p:sldId id="361" r:id="rId34"/>
    <p:sldId id="363" r:id="rId35"/>
    <p:sldId id="364" r:id="rId36"/>
    <p:sldId id="367" r:id="rId37"/>
    <p:sldId id="365" r:id="rId38"/>
    <p:sldId id="368" r:id="rId39"/>
    <p:sldId id="369" r:id="rId40"/>
    <p:sldId id="370" r:id="rId41"/>
    <p:sldId id="371" r:id="rId42"/>
    <p:sldId id="372" r:id="rId43"/>
    <p:sldId id="373" r:id="rId44"/>
    <p:sldId id="374" r:id="rId45"/>
    <p:sldId id="375" r:id="rId46"/>
    <p:sldId id="376" r:id="rId47"/>
    <p:sldId id="377" r:id="rId48"/>
    <p:sldId id="34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hilomena Nyarko" initials="PN"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26" autoAdjust="0"/>
    <p:restoredTop sz="94660"/>
  </p:normalViewPr>
  <p:slideViewPr>
    <p:cSldViewPr snapToGrid="0">
      <p:cViewPr varScale="1">
        <p:scale>
          <a:sx n="46" d="100"/>
          <a:sy n="46" d="100"/>
        </p:scale>
        <p:origin x="60" y="6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AF6B3-805A-4199-9FA0-D455F1D798C6}" type="datetimeFigureOut">
              <a:rPr lang="en-US" smtClean="0"/>
              <a:t>10/1/2018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FD5F0-0B3F-4CE7-846D-51C33401B548}" type="slidenum">
              <a:rPr lang="en-US" smtClean="0"/>
              <a:t>‹#›</a:t>
            </a:fld>
            <a:endParaRPr lang="en-US"/>
          </a:p>
        </p:txBody>
      </p:sp>
    </p:spTree>
    <p:extLst>
      <p:ext uri="{BB962C8B-B14F-4D97-AF65-F5344CB8AC3E}">
        <p14:creationId xmlns:p14="http://schemas.microsoft.com/office/powerpoint/2010/main" val="90917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A5A5F-2F91-4D71-A5E4-E5CD9325FFD8}" type="datetime1">
              <a:rPr lang="en-US" smtClean="0"/>
              <a:t>10/1/2018</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5913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4F714-8022-4C53-874B-2EDFCEBFF089}"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0976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4C2A2C-CA6E-489B-842D-2E50E137D544}"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0839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8FF9DF-2C9D-4DF2-A89C-A65C85BF0B94}"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54288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3A32C9-49DD-46EA-9AE8-0804BF1F1F4D}" type="datetime1">
              <a:rPr lang="en-US" smtClean="0"/>
              <a:t>10/1/2018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643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842E69-3F04-4E3E-90CF-FA02E2C17DE4}" type="datetime1">
              <a:rPr lang="en-US" smtClean="0"/>
              <a:t>10/1/2018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599454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39933-9A37-47EB-BB25-CCC12D72F258}" type="datetime1">
              <a:rPr lang="en-US" smtClean="0"/>
              <a:t>10/1/2018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5848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FD112A-B961-45D1-896B-FAF9CD4B426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01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175B92-60BE-4A99-AE88-B08D056CF9A5}"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99426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00A843-C5D8-4484-A2BE-092BCAC8FCA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4458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C6E802-886B-4EEF-BC2F-3A1FAC579DBB}"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691640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2DEF8-0872-47A9-BB82-4809EEB496A7}"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65565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33286-B0C7-4F02-8BFA-A0095623C9F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00272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AF55E6-298D-4CB4-AC18-1D75C2DA248D}"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63512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1AE601-0C69-40A8-867E-D26CFF63EA13}"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372238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93B317-1158-45AB-A1B5-C5B3DA317B92}"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8625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B2972-FF60-4C1C-A1DA-62731EB0572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32903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E8683-EF7E-42BD-9FC8-70729F8F88A8}" type="datetime1">
              <a:rPr lang="en-US" smtClean="0"/>
              <a:t>10/1/2018</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F4D7AD-AA97-47FA-8751-1F6B49723051}" type="slidenum">
              <a:rPr lang="en-US" smtClean="0"/>
              <a:t>‹#›</a:t>
            </a:fld>
            <a:endParaRPr lang="en-US"/>
          </a:p>
        </p:txBody>
      </p:sp>
    </p:spTree>
    <p:extLst>
      <p:ext uri="{BB962C8B-B14F-4D97-AF65-F5344CB8AC3E}">
        <p14:creationId xmlns:p14="http://schemas.microsoft.com/office/powerpoint/2010/main" val="1535050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93182"/>
            <a:ext cx="10275277" cy="4306081"/>
          </a:xfrm>
        </p:spPr>
        <p:txBody>
          <a:bodyPr>
            <a:normAutofit fontScale="90000"/>
          </a:bodyPr>
          <a:lstStyle/>
          <a:p>
            <a:pPr algn="ctr"/>
            <a:r>
              <a:rPr lang="en-US" dirty="0" smtClean="0"/>
              <a:t/>
            </a:r>
            <a:br>
              <a:rPr lang="en-US" dirty="0" smtClean="0"/>
            </a:br>
            <a:r>
              <a:rPr lang="en-US" dirty="0"/>
              <a:t/>
            </a:r>
            <a:br>
              <a:rPr lang="en-US" dirty="0"/>
            </a:br>
            <a:r>
              <a:rPr lang="en-US" sz="5300" b="1" dirty="0" smtClean="0"/>
              <a:t>THE </a:t>
            </a:r>
            <a:r>
              <a:rPr lang="en-US" sz="5300" b="1" dirty="0"/>
              <a:t>STATISTICS LAW (PNDC LAW </a:t>
            </a:r>
            <a:r>
              <a:rPr lang="en-US" sz="5300" b="1" dirty="0" smtClean="0"/>
              <a:t>135</a:t>
            </a:r>
            <a:r>
              <a:rPr lang="en-US" sz="5300" b="1" dirty="0"/>
              <a:t>) </a:t>
            </a:r>
            <a:r>
              <a:rPr lang="en-US" sz="5300" b="1" dirty="0" smtClean="0"/>
              <a:t>OF 1985 </a:t>
            </a:r>
            <a:br>
              <a:rPr lang="en-US" sz="5300" b="1" dirty="0" smtClean="0"/>
            </a:br>
            <a:r>
              <a:rPr lang="en-US" sz="5300" b="1" dirty="0" smtClean="0"/>
              <a:t>AND </a:t>
            </a:r>
            <a:r>
              <a:rPr lang="en-US" sz="5300" b="1" dirty="0"/>
              <a:t>FUNDAMENTAL </a:t>
            </a:r>
            <a:r>
              <a:rPr lang="en-US" sz="5300" b="1" dirty="0" smtClean="0"/>
              <a:t/>
            </a:r>
            <a:br>
              <a:rPr lang="en-US" sz="5300" b="1" dirty="0" smtClean="0"/>
            </a:br>
            <a:r>
              <a:rPr lang="en-US" sz="5300" b="1" dirty="0"/>
              <a:t/>
            </a:r>
            <a:br>
              <a:rPr lang="en-US" sz="5300" b="1" dirty="0"/>
            </a:br>
            <a:r>
              <a:rPr lang="en-US" sz="5300" b="1" dirty="0" smtClean="0"/>
              <a:t>PRINCIPLES </a:t>
            </a:r>
            <a:r>
              <a:rPr lang="en-US" sz="5300" b="1" dirty="0"/>
              <a:t>OF OFFICIAL STATISTICS</a:t>
            </a:r>
            <a:r>
              <a:rPr lang="en-US" sz="5300" dirty="0"/>
              <a:t/>
            </a:r>
            <a:br>
              <a:rPr lang="en-US" sz="5300" dirty="0"/>
            </a:br>
            <a:endParaRPr lang="en-US" sz="5300" dirty="0"/>
          </a:p>
        </p:txBody>
      </p:sp>
      <p:sp>
        <p:nvSpPr>
          <p:cNvPr id="3" name="Subtitle 2"/>
          <p:cNvSpPr>
            <a:spLocks noGrp="1"/>
          </p:cNvSpPr>
          <p:nvPr>
            <p:ph type="subTitle" idx="1"/>
          </p:nvPr>
        </p:nvSpPr>
        <p:spPr>
          <a:xfrm>
            <a:off x="1159099" y="4364182"/>
            <a:ext cx="10277340" cy="1508584"/>
          </a:xfrm>
        </p:spPr>
        <p:txBody>
          <a:bodyPr>
            <a:normAutofit fontScale="70000" lnSpcReduction="20000"/>
          </a:bodyPr>
          <a:lstStyle/>
          <a:p>
            <a:pPr algn="ctr"/>
            <a:endParaRPr lang="en-US" sz="2400" dirty="0" smtClean="0"/>
          </a:p>
          <a:p>
            <a:pPr algn="ctr"/>
            <a:r>
              <a:rPr lang="en-US" sz="2400" dirty="0" smtClean="0"/>
              <a:t>BY </a:t>
            </a:r>
          </a:p>
          <a:p>
            <a:pPr algn="ctr"/>
            <a:r>
              <a:rPr lang="en-US" sz="2800" dirty="0" smtClean="0">
                <a:solidFill>
                  <a:srgbClr val="FF0000"/>
                </a:solidFill>
              </a:rPr>
              <a:t>GHANA STATISTICAL SERVICE</a:t>
            </a:r>
          </a:p>
          <a:p>
            <a:pPr algn="ctr"/>
            <a:r>
              <a:rPr lang="en-US" sz="2800" dirty="0" smtClean="0">
                <a:solidFill>
                  <a:srgbClr val="00B050"/>
                </a:solidFill>
              </a:rPr>
              <a:t>OCTOBER, 2018</a:t>
            </a:r>
          </a:p>
        </p:txBody>
      </p:sp>
      <p:sp>
        <p:nvSpPr>
          <p:cNvPr id="4" name="Slide Number Placeholder 3"/>
          <p:cNvSpPr>
            <a:spLocks noGrp="1"/>
          </p:cNvSpPr>
          <p:nvPr>
            <p:ph type="sldNum" sz="quarter" idx="12"/>
          </p:nvPr>
        </p:nvSpPr>
        <p:spPr/>
        <p:txBody>
          <a:bodyPr/>
          <a:lstStyle/>
          <a:p>
            <a:fld id="{C5F4D7AD-AA97-47FA-8751-1F6B49723051}" type="slidenum">
              <a:rPr lang="en-US" smtClean="0"/>
              <a:t>1</a:t>
            </a:fld>
            <a:endParaRPr lang="en-US"/>
          </a:p>
        </p:txBody>
      </p:sp>
    </p:spTree>
    <p:extLst>
      <p:ext uri="{BB962C8B-B14F-4D97-AF65-F5344CB8AC3E}">
        <p14:creationId xmlns:p14="http://schemas.microsoft.com/office/powerpoint/2010/main" val="3791900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16885" y="176645"/>
            <a:ext cx="10018713" cy="597206"/>
          </a:xfrm>
        </p:spPr>
        <p:txBody>
          <a:bodyPr>
            <a:normAutofit fontScale="90000"/>
          </a:bodyPr>
          <a:lstStyle/>
          <a:p>
            <a:r>
              <a:rPr lang="en-US" dirty="0" smtClean="0"/>
              <a:t/>
            </a:r>
            <a:br>
              <a:rPr lang="en-US" dirty="0" smtClean="0"/>
            </a:br>
            <a:r>
              <a:rPr lang="en-US" b="1" dirty="0" smtClean="0"/>
              <a:t>OUTLINE </a:t>
            </a:r>
            <a:r>
              <a:rPr lang="en-US" b="1" dirty="0"/>
              <a:t>OF PRESENTATION</a:t>
            </a:r>
            <a:r>
              <a:rPr lang="en-US" dirty="0" smtClean="0"/>
              <a:t/>
            </a:r>
            <a:br>
              <a:rPr lang="en-US" dirty="0" smtClean="0"/>
            </a:br>
            <a:endParaRPr lang="en-US" dirty="0"/>
          </a:p>
        </p:txBody>
      </p:sp>
      <p:sp>
        <p:nvSpPr>
          <p:cNvPr id="2" name="Content Placeholder 1"/>
          <p:cNvSpPr>
            <a:spLocks noGrp="1"/>
          </p:cNvSpPr>
          <p:nvPr>
            <p:ph idx="1"/>
          </p:nvPr>
        </p:nvSpPr>
        <p:spPr>
          <a:xfrm>
            <a:off x="1484310" y="1298863"/>
            <a:ext cx="10018713" cy="5278581"/>
          </a:xfrm>
        </p:spPr>
        <p:txBody>
          <a:bodyPr>
            <a:normAutofit fontScale="70000" lnSpcReduction="20000"/>
          </a:bodyPr>
          <a:lstStyle/>
          <a:p>
            <a:r>
              <a:rPr lang="en-US" sz="3200" dirty="0" smtClean="0"/>
              <a:t>INTRODUCTION</a:t>
            </a:r>
            <a:endParaRPr lang="en-US" sz="3200" dirty="0"/>
          </a:p>
          <a:p>
            <a:r>
              <a:rPr lang="en-US" sz="3200" dirty="0"/>
              <a:t>DUTIES OF THE GOVERNMENT STATISTICIAN</a:t>
            </a:r>
          </a:p>
          <a:p>
            <a:r>
              <a:rPr lang="en-US" sz="3200" dirty="0"/>
              <a:t>COLLABORATION WITH OTHER </a:t>
            </a:r>
            <a:r>
              <a:rPr lang="en-US" sz="3200" dirty="0" smtClean="0"/>
              <a:t>STAKEHOLDERS</a:t>
            </a:r>
          </a:p>
          <a:p>
            <a:r>
              <a:rPr lang="en-US" sz="3200" dirty="0" smtClean="0"/>
              <a:t>VISSION, MISSION AND CORE VALUES</a:t>
            </a:r>
          </a:p>
          <a:p>
            <a:r>
              <a:rPr lang="en-US" sz="3200" dirty="0" smtClean="0"/>
              <a:t>MANDATE OF GSS</a:t>
            </a:r>
            <a:endParaRPr lang="en-US" sz="3200" dirty="0"/>
          </a:p>
          <a:p>
            <a:r>
              <a:rPr lang="en-US" sz="3200" dirty="0"/>
              <a:t>POWER TO OBTAIN INFORMATION</a:t>
            </a:r>
          </a:p>
          <a:p>
            <a:r>
              <a:rPr lang="en-US" sz="3200" dirty="0"/>
              <a:t>OATH OF SECRECY</a:t>
            </a:r>
          </a:p>
          <a:p>
            <a:r>
              <a:rPr lang="en-US" sz="3200" dirty="0"/>
              <a:t>THE OATH</a:t>
            </a:r>
          </a:p>
          <a:p>
            <a:r>
              <a:rPr lang="en-US" sz="3200" dirty="0"/>
              <a:t>FUNDAMENTAL PRINCIPLES OF OFFICIAL </a:t>
            </a:r>
            <a:r>
              <a:rPr lang="en-US" sz="3200" dirty="0" smtClean="0"/>
              <a:t>STATISTICS</a:t>
            </a:r>
          </a:p>
          <a:p>
            <a:r>
              <a:rPr lang="en-US" sz="3200" dirty="0" smtClean="0"/>
              <a:t>NEED FOR THE NATIONAL STATISTICAL SYSTEM (NSS)</a:t>
            </a:r>
          </a:p>
          <a:p>
            <a:r>
              <a:rPr lang="en-US" sz="3200" dirty="0" smtClean="0"/>
              <a:t>THE NATIONAL STRATEGY FOR THE DEVELOPMENT OF STATISTICS (NSDS)</a:t>
            </a:r>
          </a:p>
          <a:p>
            <a:r>
              <a:rPr lang="en-US" sz="3200" dirty="0" smtClean="0"/>
              <a:t>OVERVIEW OF NSDS II</a:t>
            </a:r>
            <a:endParaRPr lang="en-US" sz="3200" dirty="0"/>
          </a:p>
          <a:p>
            <a:pPr marL="0" indent="0">
              <a:buNone/>
            </a:pPr>
            <a:endParaRPr lang="en-GB" dirty="0" smtClean="0"/>
          </a:p>
        </p:txBody>
      </p:sp>
      <p:sp>
        <p:nvSpPr>
          <p:cNvPr id="3" name="Slide Number Placeholder 2"/>
          <p:cNvSpPr>
            <a:spLocks noGrp="1"/>
          </p:cNvSpPr>
          <p:nvPr>
            <p:ph type="sldNum" sz="quarter" idx="12"/>
          </p:nvPr>
        </p:nvSpPr>
        <p:spPr/>
        <p:txBody>
          <a:bodyPr/>
          <a:lstStyle/>
          <a:p>
            <a:fld id="{C5F4D7AD-AA97-47FA-8751-1F6B49723051}" type="slidenum">
              <a:rPr lang="en-US" smtClean="0"/>
              <a:t>2</a:t>
            </a:fld>
            <a:endParaRPr lang="en-US"/>
          </a:p>
        </p:txBody>
      </p:sp>
    </p:spTree>
    <p:extLst>
      <p:ext uri="{BB962C8B-B14F-4D97-AF65-F5344CB8AC3E}">
        <p14:creationId xmlns:p14="http://schemas.microsoft.com/office/powerpoint/2010/main" val="8306547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764683" y="1120461"/>
            <a:ext cx="10920212" cy="54348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endParaRPr lang="en-ZA" sz="2800" dirty="0" smtClean="0"/>
          </a:p>
          <a:p>
            <a:pPr algn="just"/>
            <a:endParaRPr lang="en-ZA" sz="2800" dirty="0" smtClean="0"/>
          </a:p>
          <a:p>
            <a:pPr marL="0" indent="0" algn="ctr">
              <a:buNone/>
            </a:pPr>
            <a:r>
              <a:rPr lang="en-US" sz="4400" b="1" dirty="0"/>
              <a:t>THE STATISTICS LAW </a:t>
            </a:r>
          </a:p>
          <a:p>
            <a:pPr marL="0" indent="0" algn="ctr">
              <a:buNone/>
            </a:pPr>
            <a:r>
              <a:rPr lang="en-US" sz="4400" b="1" dirty="0"/>
              <a:t>(PNDC LAW </a:t>
            </a:r>
            <a:r>
              <a:rPr lang="en-US" sz="4400" b="1" dirty="0" smtClean="0"/>
              <a:t>135) OF 1985</a:t>
            </a:r>
            <a:endParaRPr lang="en-US" sz="4400" b="1" dirty="0"/>
          </a:p>
          <a:p>
            <a:pPr marL="0" indent="0" algn="ctr">
              <a:buNone/>
            </a:pPr>
            <a:r>
              <a:rPr lang="en-US" sz="4400" b="1" dirty="0">
                <a:solidFill>
                  <a:srgbClr val="00B050"/>
                </a:solidFill>
              </a:rPr>
              <a:t>EXCERPTS</a:t>
            </a:r>
          </a:p>
          <a:p>
            <a:pPr algn="just"/>
            <a:endParaRPr lang="en-ZA" sz="2800" dirty="0"/>
          </a:p>
          <a:p>
            <a:pPr algn="just"/>
            <a:endParaRPr lang="en-US" sz="2800" dirty="0"/>
          </a:p>
          <a:p>
            <a:pPr algn="just"/>
            <a:endParaRPr lang="en-US" sz="2800" dirty="0"/>
          </a:p>
          <a:p>
            <a:pPr algn="just"/>
            <a:endParaRPr lang="en-ZA" sz="2800" dirty="0"/>
          </a:p>
        </p:txBody>
      </p:sp>
      <p:sp>
        <p:nvSpPr>
          <p:cNvPr id="3" name="Slide Number Placeholder 2"/>
          <p:cNvSpPr>
            <a:spLocks noGrp="1"/>
          </p:cNvSpPr>
          <p:nvPr>
            <p:ph type="sldNum" sz="quarter" idx="12"/>
          </p:nvPr>
        </p:nvSpPr>
        <p:spPr/>
        <p:txBody>
          <a:bodyPr/>
          <a:lstStyle/>
          <a:p>
            <a:fld id="{C5F4D7AD-AA97-47FA-8751-1F6B49723051}" type="slidenum">
              <a:rPr lang="en-US" smtClean="0"/>
              <a:t>3</a:t>
            </a:fld>
            <a:endParaRPr lang="en-US"/>
          </a:p>
        </p:txBody>
      </p:sp>
    </p:spTree>
    <p:extLst>
      <p:ext uri="{BB962C8B-B14F-4D97-AF65-F5344CB8AC3E}">
        <p14:creationId xmlns:p14="http://schemas.microsoft.com/office/powerpoint/2010/main" val="10887900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5522" y="170645"/>
            <a:ext cx="10018713" cy="679361"/>
          </a:xfrm>
        </p:spPr>
        <p:txBody>
          <a:bodyPr>
            <a:normAutofit fontScale="90000"/>
          </a:bodyPr>
          <a:lstStyle/>
          <a:p>
            <a:pPr algn="l"/>
            <a:r>
              <a:rPr lang="en-US" b="1" dirty="0"/>
              <a:t>INTRODUCTION</a:t>
            </a:r>
            <a:endParaRPr lang="en-US" dirty="0"/>
          </a:p>
        </p:txBody>
      </p:sp>
      <p:sp>
        <p:nvSpPr>
          <p:cNvPr id="3" name="Content Placeholder 2"/>
          <p:cNvSpPr>
            <a:spLocks noGrp="1"/>
          </p:cNvSpPr>
          <p:nvPr>
            <p:ph idx="1"/>
          </p:nvPr>
        </p:nvSpPr>
        <p:spPr>
          <a:xfrm>
            <a:off x="1146220" y="1146220"/>
            <a:ext cx="10702343" cy="5460642"/>
          </a:xfrm>
        </p:spPr>
        <p:txBody>
          <a:bodyPr>
            <a:normAutofit/>
          </a:bodyPr>
          <a:lstStyle/>
          <a:p>
            <a:pPr algn="just"/>
            <a:r>
              <a:rPr lang="en-US" sz="2800" dirty="0"/>
              <a:t>The increasing demand for more and better statistics has brought to the front </a:t>
            </a:r>
            <a:r>
              <a:rPr lang="en-US" sz="2800" dirty="0" smtClean="0"/>
              <a:t>the </a:t>
            </a:r>
            <a:r>
              <a:rPr lang="en-US" sz="2800" dirty="0"/>
              <a:t>importance of statistics as a strategic resource for national and international development. </a:t>
            </a:r>
          </a:p>
          <a:p>
            <a:pPr marL="0" indent="0" algn="just">
              <a:buNone/>
            </a:pPr>
            <a:endParaRPr lang="en-US" sz="2800" dirty="0"/>
          </a:p>
          <a:p>
            <a:pPr algn="just"/>
            <a:r>
              <a:rPr lang="en-US" sz="2800" dirty="0"/>
              <a:t>Statistics are now recognized internationally as part of the enabling environment for the development.</a:t>
            </a:r>
          </a:p>
          <a:p>
            <a:pPr marL="0" indent="0" algn="just">
              <a:buNone/>
            </a:pPr>
            <a:endParaRPr lang="en-US" sz="2800" dirty="0"/>
          </a:p>
          <a:p>
            <a:endParaRPr lang="en-US" sz="2800" dirty="0"/>
          </a:p>
        </p:txBody>
      </p:sp>
      <p:sp>
        <p:nvSpPr>
          <p:cNvPr id="4" name="Slide Number Placeholder 3"/>
          <p:cNvSpPr>
            <a:spLocks noGrp="1"/>
          </p:cNvSpPr>
          <p:nvPr>
            <p:ph type="sldNum" sz="quarter" idx="12"/>
          </p:nvPr>
        </p:nvSpPr>
        <p:spPr/>
        <p:txBody>
          <a:bodyPr/>
          <a:lstStyle/>
          <a:p>
            <a:fld id="{C5F4D7AD-AA97-47FA-8751-1F6B49723051}" type="slidenum">
              <a:rPr lang="en-US" smtClean="0"/>
              <a:t>4</a:t>
            </a:fld>
            <a:endParaRPr lang="en-US"/>
          </a:p>
        </p:txBody>
      </p:sp>
    </p:spTree>
    <p:extLst>
      <p:ext uri="{BB962C8B-B14F-4D97-AF65-F5344CB8AC3E}">
        <p14:creationId xmlns:p14="http://schemas.microsoft.com/office/powerpoint/2010/main" val="21051466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613065"/>
            <a:ext cx="10018713" cy="5178136"/>
          </a:xfrm>
        </p:spPr>
        <p:txBody>
          <a:bodyPr/>
          <a:lstStyle/>
          <a:p>
            <a:pPr marL="0" indent="0">
              <a:buNone/>
            </a:pPr>
            <a:r>
              <a:rPr lang="en-US" sz="3200" dirty="0"/>
              <a:t>A Minister of Finance and Economic Development in Tanzania, in 2001</a:t>
            </a:r>
            <a:r>
              <a:rPr lang="en-US" sz="3200" b="1" dirty="0"/>
              <a:t> </a:t>
            </a:r>
            <a:r>
              <a:rPr lang="en-US" sz="3200" dirty="0"/>
              <a:t>said,</a:t>
            </a:r>
            <a:r>
              <a:rPr lang="en-US" sz="3200" b="1" dirty="0"/>
              <a:t> </a:t>
            </a:r>
          </a:p>
          <a:p>
            <a:pPr marL="0" indent="0">
              <a:buNone/>
            </a:pPr>
            <a:r>
              <a:rPr lang="en-US" sz="3200" b="1" dirty="0"/>
              <a:t>	“You can’t measure the government’s performance without 	having good statistics from a reliable source which is authorized 	to provide official statistics in the country”</a:t>
            </a:r>
            <a:endParaRPr lang="en-US" sz="3200" dirty="0"/>
          </a:p>
          <a:p>
            <a:pPr marL="0" indent="0">
              <a:buNone/>
            </a:pPr>
            <a:r>
              <a:rPr lang="en-US" sz="3200" dirty="0"/>
              <a:t>					Hon. Mustafa H Mkulo (MP)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5</a:t>
            </a:fld>
            <a:endParaRPr lang="en-US"/>
          </a:p>
        </p:txBody>
      </p:sp>
    </p:spTree>
    <p:extLst>
      <p:ext uri="{BB962C8B-B14F-4D97-AF65-F5344CB8AC3E}">
        <p14:creationId xmlns:p14="http://schemas.microsoft.com/office/powerpoint/2010/main" val="1147615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7036"/>
            <a:ext cx="10018713" cy="1226129"/>
          </a:xfrm>
        </p:spPr>
        <p:txBody>
          <a:bodyPr/>
          <a:lstStyle/>
          <a:p>
            <a:r>
              <a:rPr lang="en-US" b="1" dirty="0">
                <a:solidFill>
                  <a:schemeClr val="tx2"/>
                </a:solidFill>
              </a:rPr>
              <a:t>Duties of Government Statistician (1/2)</a:t>
            </a:r>
            <a:endParaRPr lang="en-US" dirty="0"/>
          </a:p>
        </p:txBody>
      </p:sp>
      <p:sp>
        <p:nvSpPr>
          <p:cNvPr id="3" name="Content Placeholder 2"/>
          <p:cNvSpPr>
            <a:spLocks noGrp="1"/>
          </p:cNvSpPr>
          <p:nvPr>
            <p:ph idx="1"/>
          </p:nvPr>
        </p:nvSpPr>
        <p:spPr>
          <a:xfrm>
            <a:off x="1484310" y="1413165"/>
            <a:ext cx="10018713" cy="5060371"/>
          </a:xfrm>
        </p:spPr>
        <p:txBody>
          <a:bodyPr>
            <a:normAutofit fontScale="25000" lnSpcReduction="20000"/>
          </a:bodyPr>
          <a:lstStyle/>
          <a:p>
            <a:pPr marL="0" indent="0" algn="just">
              <a:buNone/>
            </a:pPr>
            <a:r>
              <a:rPr lang="en-US" sz="12000" dirty="0"/>
              <a:t>It shall be the duty of the Government </a:t>
            </a:r>
            <a:r>
              <a:rPr lang="en-US" sz="12000" dirty="0" smtClean="0"/>
              <a:t>Statistician:-</a:t>
            </a:r>
            <a:endParaRPr lang="en-US" sz="12000" dirty="0"/>
          </a:p>
          <a:p>
            <a:pPr marL="0" indent="0" algn="just">
              <a:buNone/>
            </a:pPr>
            <a:endParaRPr lang="en-US" sz="12000" dirty="0"/>
          </a:p>
          <a:p>
            <a:pPr marL="0" indent="0" algn="just">
              <a:buNone/>
            </a:pPr>
            <a:r>
              <a:rPr lang="en-US" sz="12000" dirty="0"/>
              <a:t>	to advise the Government and the Board on all matters </a:t>
            </a:r>
            <a:r>
              <a:rPr lang="en-US" sz="12000" dirty="0" smtClean="0"/>
              <a:t>	relating </a:t>
            </a:r>
            <a:r>
              <a:rPr lang="en-US" sz="12000" dirty="0"/>
              <a:t>	to statistics;</a:t>
            </a:r>
          </a:p>
          <a:p>
            <a:pPr algn="just"/>
            <a:endParaRPr lang="en-US" sz="12000" dirty="0"/>
          </a:p>
          <a:p>
            <a:pPr marL="0" indent="0" algn="just">
              <a:buNone/>
            </a:pPr>
            <a:r>
              <a:rPr lang="en-US" sz="12000" dirty="0"/>
              <a:t>	to collect, compile, analyze, abstract and publish statistical 	information relating to the commercial, industrial, </a:t>
            </a:r>
            <a:r>
              <a:rPr lang="en-US" sz="12000" dirty="0" smtClean="0"/>
              <a:t>	agricultural</a:t>
            </a:r>
            <a:r>
              <a:rPr lang="en-US" sz="12000" dirty="0"/>
              <a:t>, 	social, financial, economic and other </a:t>
            </a:r>
            <a:r>
              <a:rPr lang="en-US" sz="12000" dirty="0" smtClean="0"/>
              <a:t>	activities </a:t>
            </a:r>
            <a:r>
              <a:rPr lang="en-US" sz="12000" dirty="0"/>
              <a:t>and conditions of 	residents of Ghana;</a:t>
            </a:r>
            <a:r>
              <a:rPr lang="en-US" sz="8600" dirty="0"/>
              <a:t/>
            </a:r>
            <a:br>
              <a:rPr lang="en-US" sz="8600" dirty="0"/>
            </a:br>
            <a:endParaRPr lang="en-US" sz="8600"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6</a:t>
            </a:fld>
            <a:endParaRPr lang="en-US"/>
          </a:p>
        </p:txBody>
      </p:sp>
    </p:spTree>
    <p:extLst>
      <p:ext uri="{BB962C8B-B14F-4D97-AF65-F5344CB8AC3E}">
        <p14:creationId xmlns:p14="http://schemas.microsoft.com/office/powerpoint/2010/main" val="1234512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59774"/>
            <a:ext cx="10018713" cy="810490"/>
          </a:xfrm>
        </p:spPr>
        <p:txBody>
          <a:bodyPr/>
          <a:lstStyle/>
          <a:p>
            <a:r>
              <a:rPr lang="en-US" b="1" dirty="0">
                <a:solidFill>
                  <a:schemeClr val="tx2"/>
                </a:solidFill>
              </a:rPr>
              <a:t>Duties of Government Statistician (2/2)</a:t>
            </a:r>
            <a:endParaRPr lang="en-US" dirty="0"/>
          </a:p>
        </p:txBody>
      </p:sp>
      <p:sp>
        <p:nvSpPr>
          <p:cNvPr id="3" name="Content Placeholder 2"/>
          <p:cNvSpPr>
            <a:spLocks noGrp="1"/>
          </p:cNvSpPr>
          <p:nvPr>
            <p:ph idx="1"/>
          </p:nvPr>
        </p:nvSpPr>
        <p:spPr>
          <a:xfrm>
            <a:off x="1484310" y="1070265"/>
            <a:ext cx="10018713" cy="5361708"/>
          </a:xfrm>
        </p:spPr>
        <p:txBody>
          <a:bodyPr/>
          <a:lstStyle/>
          <a:p>
            <a:pPr marL="0" indent="0">
              <a:buNone/>
            </a:pPr>
            <a:r>
              <a:rPr lang="en-US" sz="3000" dirty="0" smtClean="0"/>
              <a:t>		to </a:t>
            </a:r>
            <a:r>
              <a:rPr lang="en-US" sz="3000" dirty="0"/>
              <a:t>conduct statistical surveys, including any census in </a:t>
            </a:r>
            <a:r>
              <a:rPr lang="en-US" sz="3000" dirty="0" smtClean="0"/>
              <a:t>			Ghana</a:t>
            </a:r>
            <a:r>
              <a:rPr lang="en-US" sz="3000" dirty="0"/>
              <a:t>;</a:t>
            </a:r>
          </a:p>
          <a:p>
            <a:endParaRPr lang="en-US" sz="3000" dirty="0"/>
          </a:p>
          <a:p>
            <a:pPr marL="0" indent="0">
              <a:buNone/>
            </a:pPr>
            <a:r>
              <a:rPr lang="en-US" sz="3000" dirty="0"/>
              <a:t>	</a:t>
            </a:r>
            <a:r>
              <a:rPr lang="en-US" sz="3000" dirty="0" smtClean="0"/>
              <a:t>	to </a:t>
            </a:r>
            <a:r>
              <a:rPr lang="en-US" sz="3000" dirty="0"/>
              <a:t>organize a co-ordinated scheme of economic and </a:t>
            </a:r>
            <a:r>
              <a:rPr lang="en-US" sz="3000" dirty="0" smtClean="0"/>
              <a:t>				social </a:t>
            </a:r>
            <a:r>
              <a:rPr lang="en-US" sz="3000" dirty="0"/>
              <a:t>	statistics relating to Ghana;</a:t>
            </a:r>
          </a:p>
          <a:p>
            <a:endParaRPr lang="en-US" sz="3000" dirty="0"/>
          </a:p>
          <a:p>
            <a:pPr marL="0" indent="0">
              <a:buNone/>
            </a:pPr>
            <a:r>
              <a:rPr lang="en-US" sz="3000" dirty="0"/>
              <a:t>	</a:t>
            </a:r>
            <a:r>
              <a:rPr lang="en-US" sz="3000" dirty="0" smtClean="0"/>
              <a:t>	to </a:t>
            </a:r>
            <a:r>
              <a:rPr lang="en-US" sz="3000" dirty="0"/>
              <a:t>publish such socio-economic data on Ghana as the </a:t>
            </a:r>
            <a:r>
              <a:rPr lang="en-US" sz="3000" dirty="0" smtClean="0"/>
              <a:t>			Board </a:t>
            </a:r>
            <a:r>
              <a:rPr lang="en-US" sz="3000" dirty="0"/>
              <a:t>may 	permit.</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7</a:t>
            </a:fld>
            <a:endParaRPr lang="en-US"/>
          </a:p>
        </p:txBody>
      </p:sp>
    </p:spTree>
    <p:extLst>
      <p:ext uri="{BB962C8B-B14F-4D97-AF65-F5344CB8AC3E}">
        <p14:creationId xmlns:p14="http://schemas.microsoft.com/office/powerpoint/2010/main" val="3081587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GSS : Vision , Mission and Core Values</a:t>
            </a:r>
            <a:endParaRPr lang="en-US" dirty="0"/>
          </a:p>
        </p:txBody>
      </p:sp>
      <p:sp>
        <p:nvSpPr>
          <p:cNvPr id="3" name="Content Placeholder 2"/>
          <p:cNvSpPr>
            <a:spLocks noGrp="1"/>
          </p:cNvSpPr>
          <p:nvPr>
            <p:ph idx="1"/>
          </p:nvPr>
        </p:nvSpPr>
        <p:spPr/>
        <p:txBody>
          <a:bodyPr>
            <a:normAutofit fontScale="62500" lnSpcReduction="20000"/>
          </a:bodyPr>
          <a:lstStyle/>
          <a:p>
            <a:pPr marL="0" indent="0">
              <a:buNone/>
            </a:pPr>
            <a:r>
              <a:rPr lang="en-US" altLang="en-US" b="1" dirty="0"/>
              <a:t>Vision </a:t>
            </a:r>
          </a:p>
          <a:p>
            <a:pPr marL="0" indent="0">
              <a:buNone/>
            </a:pPr>
            <a:r>
              <a:rPr lang="en-US" altLang="en-US" dirty="0"/>
              <a:t> </a:t>
            </a:r>
            <a:r>
              <a:rPr lang="en-US" altLang="en-US" i="1" dirty="0"/>
              <a:t>To be the trusted provider of Statistical Services for good governance</a:t>
            </a:r>
          </a:p>
          <a:p>
            <a:pPr marL="0" indent="0">
              <a:buNone/>
            </a:pPr>
            <a:endParaRPr lang="en-US" altLang="en-US" b="1" dirty="0"/>
          </a:p>
          <a:p>
            <a:pPr marL="0" indent="0">
              <a:buNone/>
            </a:pPr>
            <a:r>
              <a:rPr lang="en-US" altLang="en-US" b="1" dirty="0"/>
              <a:t>Mission</a:t>
            </a:r>
            <a:r>
              <a:rPr lang="en-US" altLang="en-US" dirty="0"/>
              <a:t>  </a:t>
            </a:r>
          </a:p>
          <a:p>
            <a:pPr marL="0" indent="0">
              <a:buNone/>
            </a:pPr>
            <a:r>
              <a:rPr lang="en-US" altLang="en-US" i="1" dirty="0"/>
              <a:t>Ghana Statistical Service exists to lead the efficient production and management of quality official statistics based on international standards using competent staff for evidence-based decision-making in support of national development.   </a:t>
            </a:r>
            <a:endParaRPr lang="en-US" altLang="en-US" dirty="0"/>
          </a:p>
          <a:p>
            <a:pPr marL="0" indent="0">
              <a:buNone/>
            </a:pPr>
            <a:endParaRPr lang="en-US" altLang="en-US" b="1" dirty="0"/>
          </a:p>
          <a:p>
            <a:pPr marL="0" indent="0">
              <a:buNone/>
            </a:pPr>
            <a:r>
              <a:rPr lang="en-US" altLang="en-US" b="1" dirty="0"/>
              <a:t>Core Values</a:t>
            </a:r>
          </a:p>
          <a:p>
            <a:pPr marL="0" indent="0">
              <a:buNone/>
            </a:pPr>
            <a:r>
              <a:rPr lang="en-US" altLang="en-US" i="1" dirty="0"/>
              <a:t>Professionalism, Integrity, Accountability and Relevance</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8</a:t>
            </a:fld>
            <a:endParaRPr lang="en-US"/>
          </a:p>
        </p:txBody>
      </p:sp>
    </p:spTree>
    <p:extLst>
      <p:ext uri="{BB962C8B-B14F-4D97-AF65-F5344CB8AC3E}">
        <p14:creationId xmlns:p14="http://schemas.microsoft.com/office/powerpoint/2010/main" val="1428086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Mandate of GSS</a:t>
            </a:r>
            <a:endParaRPr lang="en-US" dirty="0"/>
          </a:p>
        </p:txBody>
      </p:sp>
      <p:sp>
        <p:nvSpPr>
          <p:cNvPr id="3" name="Content Placeholder 2"/>
          <p:cNvSpPr>
            <a:spLocks noGrp="1"/>
          </p:cNvSpPr>
          <p:nvPr>
            <p:ph idx="1"/>
          </p:nvPr>
        </p:nvSpPr>
        <p:spPr/>
        <p:txBody>
          <a:bodyPr/>
          <a:lstStyle/>
          <a:p>
            <a:pPr marL="274320" indent="-274320" algn="just">
              <a:spcAft>
                <a:spcPts val="0"/>
              </a:spcAft>
              <a:buClr>
                <a:schemeClr val="accent3"/>
              </a:buClr>
              <a:buFont typeface="Wingdings 2"/>
              <a:buChar char=""/>
              <a:defRPr/>
            </a:pPr>
            <a:r>
              <a:rPr lang="en-US" dirty="0"/>
              <a:t>To provide efficient statistical products and services that will meet the growing demand for statistics on social, economic and demographic issues covering government business and the population.</a:t>
            </a:r>
          </a:p>
          <a:p>
            <a:pPr marL="274320" indent="-274320" algn="just">
              <a:spcAft>
                <a:spcPts val="0"/>
              </a:spcAft>
              <a:buClr>
                <a:schemeClr val="accent3"/>
              </a:buClr>
              <a:buFont typeface="Wingdings 2"/>
              <a:buChar char=""/>
              <a:defRPr/>
            </a:pPr>
            <a:endParaRPr lang="en-US" dirty="0"/>
          </a:p>
          <a:p>
            <a:pPr marL="274320" indent="-274320" algn="just">
              <a:spcAft>
                <a:spcPts val="0"/>
              </a:spcAft>
              <a:buClr>
                <a:schemeClr val="accent3"/>
              </a:buClr>
              <a:buFont typeface="Wingdings 2"/>
              <a:buChar char=""/>
              <a:defRPr/>
            </a:pPr>
            <a:r>
              <a:rPr lang="en-US" dirty="0"/>
              <a:t>To coordinate the development and maintenance of the National Statistical System which will ensure the collection, analysis and dissemination of integrated, reliable and timely official statistical information.</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9</a:t>
            </a:fld>
            <a:endParaRPr lang="en-US"/>
          </a:p>
        </p:txBody>
      </p:sp>
    </p:spTree>
    <p:extLst>
      <p:ext uri="{BB962C8B-B14F-4D97-AF65-F5344CB8AC3E}">
        <p14:creationId xmlns:p14="http://schemas.microsoft.com/office/powerpoint/2010/main" val="3142019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Legal Backing</a:t>
            </a:r>
            <a:endParaRPr lang="en-US" dirty="0"/>
          </a:p>
        </p:txBody>
      </p:sp>
      <p:sp>
        <p:nvSpPr>
          <p:cNvPr id="3" name="Content Placeholder 2"/>
          <p:cNvSpPr>
            <a:spLocks noGrp="1"/>
          </p:cNvSpPr>
          <p:nvPr>
            <p:ph idx="1"/>
          </p:nvPr>
        </p:nvSpPr>
        <p:spPr/>
        <p:txBody>
          <a:bodyPr/>
          <a:lstStyle/>
          <a:p>
            <a:pPr marL="274320" indent="-274320">
              <a:spcAft>
                <a:spcPts val="0"/>
              </a:spcAft>
              <a:buClr>
                <a:schemeClr val="accent3"/>
              </a:buClr>
              <a:buFont typeface="Wingdings 2"/>
              <a:buChar char=""/>
              <a:defRPr/>
            </a:pPr>
            <a:r>
              <a:rPr lang="en-US" dirty="0"/>
              <a:t>Established as the office of the Government Statistician in 1948</a:t>
            </a:r>
          </a:p>
          <a:p>
            <a:pPr marL="0" indent="0">
              <a:spcAft>
                <a:spcPts val="0"/>
              </a:spcAft>
              <a:buClr>
                <a:schemeClr val="accent3"/>
              </a:buClr>
              <a:buNone/>
              <a:defRPr/>
            </a:pPr>
            <a:endParaRPr lang="en-US" dirty="0"/>
          </a:p>
          <a:p>
            <a:pPr marL="274320" indent="-274320">
              <a:spcAft>
                <a:spcPts val="0"/>
              </a:spcAft>
              <a:buClr>
                <a:schemeClr val="accent3"/>
              </a:buClr>
              <a:buFont typeface="Wingdings 2"/>
              <a:buChar char=""/>
              <a:defRPr/>
            </a:pPr>
            <a:r>
              <a:rPr lang="en-US" dirty="0"/>
              <a:t>1961 it became known as  the Central Bureau of Statistics by the Statistics Act (Act 37) as a department under the Ministry of Finance</a:t>
            </a:r>
          </a:p>
          <a:p>
            <a:pPr marL="0" indent="0">
              <a:spcAft>
                <a:spcPts val="0"/>
              </a:spcAft>
              <a:buClr>
                <a:schemeClr val="accent3"/>
              </a:buClr>
              <a:buNone/>
              <a:defRPr/>
            </a:pPr>
            <a:endParaRPr lang="en-US" dirty="0"/>
          </a:p>
          <a:p>
            <a:pPr marL="274320" indent="-274320">
              <a:spcAft>
                <a:spcPts val="0"/>
              </a:spcAft>
              <a:buClr>
                <a:schemeClr val="accent3"/>
              </a:buClr>
              <a:buFont typeface="Wingdings 2"/>
              <a:buChar char=""/>
              <a:defRPr/>
            </a:pPr>
            <a:r>
              <a:rPr lang="en-US" dirty="0"/>
              <a:t> The PNDC Law 135 established the Statistical Service in 1985 as an autonomous , independent public service, with a Governing Board.</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10</a:t>
            </a:fld>
            <a:endParaRPr lang="en-US"/>
          </a:p>
        </p:txBody>
      </p:sp>
    </p:spTree>
    <p:extLst>
      <p:ext uri="{BB962C8B-B14F-4D97-AF65-F5344CB8AC3E}">
        <p14:creationId xmlns:p14="http://schemas.microsoft.com/office/powerpoint/2010/main" val="27579260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5F4D7AD-AA97-47FA-8751-1F6B49723051}" type="slidenum">
              <a:rPr lang="en-US" smtClean="0"/>
              <a:t>11</a:t>
            </a:fld>
            <a:endParaRPr lang="en-US"/>
          </a:p>
        </p:txBody>
      </p:sp>
      <p:pic>
        <p:nvPicPr>
          <p:cNvPr id="5" name="Picture 1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436418" y="563401"/>
            <a:ext cx="11928764" cy="5668855"/>
          </a:xfrm>
        </p:spPr>
      </p:pic>
    </p:spTree>
    <p:extLst>
      <p:ext uri="{BB962C8B-B14F-4D97-AF65-F5344CB8AC3E}">
        <p14:creationId xmlns:p14="http://schemas.microsoft.com/office/powerpoint/2010/main" val="1872004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Legal Backing for data collection</a:t>
            </a:r>
            <a:endParaRPr lang="en-US" dirty="0"/>
          </a:p>
        </p:txBody>
      </p:sp>
      <p:sp>
        <p:nvSpPr>
          <p:cNvPr id="3" name="Content Placeholder 2"/>
          <p:cNvSpPr>
            <a:spLocks noGrp="1"/>
          </p:cNvSpPr>
          <p:nvPr>
            <p:ph idx="1"/>
          </p:nvPr>
        </p:nvSpPr>
        <p:spPr/>
        <p:txBody>
          <a:bodyPr>
            <a:normAutofit fontScale="62500" lnSpcReduction="20000"/>
          </a:bodyPr>
          <a:lstStyle/>
          <a:p>
            <a:pPr marL="0" indent="0">
              <a:spcAft>
                <a:spcPts val="0"/>
              </a:spcAft>
              <a:buClr>
                <a:schemeClr val="accent3"/>
              </a:buClr>
              <a:buNone/>
              <a:defRPr/>
            </a:pPr>
            <a:r>
              <a:rPr lang="en-US" sz="3200" dirty="0"/>
              <a:t>Authority for data collection</a:t>
            </a:r>
          </a:p>
          <a:p>
            <a:pPr marL="1321308" lvl="3" indent="-342900">
              <a:spcAft>
                <a:spcPts val="0"/>
              </a:spcAft>
              <a:buClr>
                <a:schemeClr val="accent3"/>
              </a:buClr>
              <a:buFont typeface="Wingdings 2"/>
              <a:buChar char=""/>
              <a:defRPr/>
            </a:pPr>
            <a:r>
              <a:rPr lang="en-GB" sz="2200" dirty="0"/>
              <a:t>The Government Statistician, or any person authorised by him in writing, may within reasonable hours enter any premises for the discharge of his functions. </a:t>
            </a:r>
            <a:endParaRPr lang="en-US" sz="2200" dirty="0"/>
          </a:p>
          <a:p>
            <a:pPr marL="1321308" lvl="3" indent="-342900">
              <a:spcAft>
                <a:spcPts val="0"/>
              </a:spcAft>
              <a:buClr>
                <a:schemeClr val="accent3"/>
              </a:buClr>
              <a:buFont typeface="Wingdings 2"/>
              <a:buChar char=""/>
              <a:defRPr/>
            </a:pPr>
            <a:r>
              <a:rPr lang="en-US" sz="2200" dirty="0"/>
              <a:t>Provision of false information, failure to provide information  or obstruction in the execution of assigned powers is liable to a fine or a term of imprisonment not exceeding 12 months or both.</a:t>
            </a:r>
          </a:p>
          <a:p>
            <a:pPr marL="0" indent="0">
              <a:spcAft>
                <a:spcPts val="0"/>
              </a:spcAft>
              <a:buClr>
                <a:schemeClr val="accent3"/>
              </a:buClr>
              <a:buNone/>
              <a:defRPr/>
            </a:pPr>
            <a:endParaRPr lang="en-US" sz="3200" dirty="0"/>
          </a:p>
          <a:p>
            <a:pPr marL="0" indent="0">
              <a:spcAft>
                <a:spcPts val="0"/>
              </a:spcAft>
              <a:buClr>
                <a:schemeClr val="accent3"/>
              </a:buClr>
              <a:buNone/>
              <a:defRPr/>
            </a:pPr>
            <a:r>
              <a:rPr lang="en-US" sz="3200" dirty="0"/>
              <a:t>Confidentiality</a:t>
            </a:r>
          </a:p>
          <a:p>
            <a:pPr marL="1321308" lvl="3" indent="-342900">
              <a:spcAft>
                <a:spcPts val="0"/>
              </a:spcAft>
              <a:buClr>
                <a:schemeClr val="accent3"/>
              </a:buClr>
              <a:buFont typeface="Wingdings 2"/>
              <a:buChar char=""/>
              <a:defRPr/>
            </a:pPr>
            <a:r>
              <a:rPr lang="en-GB" sz="2200" dirty="0"/>
              <a:t>No person shall publish, or show to any other person not employed by GSS any of the following:</a:t>
            </a:r>
            <a:endParaRPr lang="en-US" sz="1200" dirty="0"/>
          </a:p>
          <a:p>
            <a:pPr lvl="5">
              <a:buFont typeface="Wingdings" panose="05000000000000000000" pitchFamily="2" charset="2"/>
              <a:buChar char="§"/>
              <a:defRPr/>
            </a:pPr>
            <a:r>
              <a:rPr lang="en-GB" sz="2200" dirty="0"/>
              <a:t>an individual return or record</a:t>
            </a:r>
          </a:p>
          <a:p>
            <a:pPr lvl="5">
              <a:buFont typeface="Wingdings" panose="05000000000000000000" pitchFamily="2" charset="2"/>
              <a:buChar char="§"/>
              <a:defRPr/>
            </a:pPr>
            <a:r>
              <a:rPr lang="en-GB" sz="2200" dirty="0"/>
              <a:t>an answer given to any question</a:t>
            </a:r>
            <a:endParaRPr lang="en-US" sz="2200" dirty="0"/>
          </a:p>
          <a:p>
            <a:pPr lvl="5">
              <a:buFont typeface="Wingdings" panose="05000000000000000000" pitchFamily="2" charset="2"/>
              <a:buChar char="§"/>
              <a:defRPr/>
            </a:pPr>
            <a:r>
              <a:rPr lang="en-GB" sz="2200" dirty="0"/>
              <a:t>a report, abstract or other document, containing particulars that identifies any person or undertaking.</a:t>
            </a:r>
            <a:endParaRPr lang="en-US" sz="2200"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12</a:t>
            </a:fld>
            <a:endParaRPr lang="en-US"/>
          </a:p>
        </p:txBody>
      </p:sp>
    </p:spTree>
    <p:extLst>
      <p:ext uri="{BB962C8B-B14F-4D97-AF65-F5344CB8AC3E}">
        <p14:creationId xmlns:p14="http://schemas.microsoft.com/office/powerpoint/2010/main" val="749737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b="1" dirty="0"/>
              <a:t>Current statistical activities</a:t>
            </a:r>
            <a:endParaRPr lang="en-US" dirty="0"/>
          </a:p>
        </p:txBody>
      </p:sp>
      <p:sp>
        <p:nvSpPr>
          <p:cNvPr id="3" name="Content Placeholder 2"/>
          <p:cNvSpPr>
            <a:spLocks noGrp="1"/>
          </p:cNvSpPr>
          <p:nvPr>
            <p:ph idx="1"/>
          </p:nvPr>
        </p:nvSpPr>
        <p:spPr/>
        <p:txBody>
          <a:bodyPr/>
          <a:lstStyle/>
          <a:p>
            <a:r>
              <a:rPr lang="en-US" b="1" dirty="0"/>
              <a:t>2018 Census Agriculture</a:t>
            </a:r>
          </a:p>
          <a:p>
            <a:r>
              <a:rPr lang="en-GB" b="1" dirty="0"/>
              <a:t>The Ghana Living Standard Survey Round seven (GLSS –7) </a:t>
            </a:r>
            <a:endParaRPr lang="en-GB" dirty="0"/>
          </a:p>
          <a:p>
            <a:r>
              <a:rPr lang="en-US" b="1" dirty="0"/>
              <a:t>2020 Population and Housing Census</a:t>
            </a:r>
          </a:p>
          <a:p>
            <a:r>
              <a:rPr lang="en-US" b="1" dirty="0"/>
              <a:t>Gross Domestic product (GDP) Rebasing</a:t>
            </a:r>
          </a:p>
          <a:p>
            <a:r>
              <a:rPr lang="en-US" b="1" dirty="0"/>
              <a:t>Rebasing of  Consumer Price Index</a:t>
            </a:r>
          </a:p>
          <a:p>
            <a:r>
              <a:rPr lang="en-GB" b="1" dirty="0"/>
              <a:t>The New Statistics Bill</a:t>
            </a:r>
            <a:endParaRPr lang="en-GB" dirty="0"/>
          </a:p>
          <a:p>
            <a:endParaRPr lang="en-GB"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13</a:t>
            </a:fld>
            <a:endParaRPr lang="en-US"/>
          </a:p>
        </p:txBody>
      </p:sp>
    </p:spTree>
    <p:extLst>
      <p:ext uri="{BB962C8B-B14F-4D97-AF65-F5344CB8AC3E}">
        <p14:creationId xmlns:p14="http://schemas.microsoft.com/office/powerpoint/2010/main" val="1754220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70164"/>
            <a:ext cx="10018713" cy="1205345"/>
          </a:xfrm>
        </p:spPr>
        <p:txBody>
          <a:bodyPr/>
          <a:lstStyle/>
          <a:p>
            <a:r>
              <a:rPr lang="en-US" b="1" dirty="0"/>
              <a:t>Collaboration with </a:t>
            </a:r>
            <a:r>
              <a:rPr lang="en-US" b="1" dirty="0" smtClean="0"/>
              <a:t>Other Organizations</a:t>
            </a:r>
            <a:endParaRPr lang="en-US" dirty="0"/>
          </a:p>
        </p:txBody>
      </p:sp>
      <p:sp>
        <p:nvSpPr>
          <p:cNvPr id="3" name="Content Placeholder 2"/>
          <p:cNvSpPr>
            <a:spLocks noGrp="1"/>
          </p:cNvSpPr>
          <p:nvPr>
            <p:ph idx="1"/>
          </p:nvPr>
        </p:nvSpPr>
        <p:spPr>
          <a:xfrm>
            <a:off x="1484310" y="1475509"/>
            <a:ext cx="10018713" cy="4315691"/>
          </a:xfrm>
        </p:spPr>
        <p:txBody>
          <a:bodyPr>
            <a:normAutofit/>
          </a:bodyPr>
          <a:lstStyle/>
          <a:p>
            <a:pPr marL="285750" lvl="1" algn="just"/>
            <a:r>
              <a:rPr lang="en-US" sz="3600" dirty="0"/>
              <a:t>Public Services and other official or quasi-official organisations or any other organisation shall collaborate with the Government Statistician in the collection, compilation, analysis and publication of statistical records of or connected with those organisations.</a:t>
            </a:r>
            <a:endParaRPr lang="en-US" sz="3200"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14</a:t>
            </a:fld>
            <a:endParaRPr lang="en-US"/>
          </a:p>
        </p:txBody>
      </p:sp>
    </p:spTree>
    <p:extLst>
      <p:ext uri="{BB962C8B-B14F-4D97-AF65-F5344CB8AC3E}">
        <p14:creationId xmlns:p14="http://schemas.microsoft.com/office/powerpoint/2010/main" val="42470472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1330036"/>
          </a:xfrm>
        </p:spPr>
        <p:txBody>
          <a:bodyPr/>
          <a:lstStyle/>
          <a:p>
            <a:r>
              <a:rPr lang="en-US" b="1" dirty="0"/>
              <a:t>Oath of Secrecy</a:t>
            </a:r>
            <a:endParaRPr lang="en-US" dirty="0"/>
          </a:p>
        </p:txBody>
      </p:sp>
      <p:sp>
        <p:nvSpPr>
          <p:cNvPr id="3" name="Content Placeholder 2"/>
          <p:cNvSpPr>
            <a:spLocks noGrp="1"/>
          </p:cNvSpPr>
          <p:nvPr>
            <p:ph idx="1"/>
          </p:nvPr>
        </p:nvSpPr>
        <p:spPr>
          <a:xfrm>
            <a:off x="1484310" y="1610591"/>
            <a:ext cx="10018713" cy="4180609"/>
          </a:xfrm>
        </p:spPr>
        <p:txBody>
          <a:bodyPr/>
          <a:lstStyle/>
          <a:p>
            <a:pPr algn="just"/>
            <a:r>
              <a:rPr lang="en-US" sz="3200" dirty="0"/>
              <a:t>Any person employed to perform any duty under this Law shall before entering upon his duties make and subscribe the Oath or affirmation set out in the Second Schedule to this Law before a District Magistrate or a Commissioner for Oaths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15</a:t>
            </a:fld>
            <a:endParaRPr lang="en-US"/>
          </a:p>
        </p:txBody>
      </p:sp>
    </p:spTree>
    <p:extLst>
      <p:ext uri="{BB962C8B-B14F-4D97-AF65-F5344CB8AC3E}">
        <p14:creationId xmlns:p14="http://schemas.microsoft.com/office/powerpoint/2010/main" val="29488296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7037"/>
            <a:ext cx="10018713" cy="997528"/>
          </a:xfrm>
        </p:spPr>
        <p:txBody>
          <a:bodyPr/>
          <a:lstStyle/>
          <a:p>
            <a:r>
              <a:rPr lang="en-US" b="1" dirty="0"/>
              <a:t>The Oath</a:t>
            </a:r>
            <a:endParaRPr lang="en-US" dirty="0"/>
          </a:p>
        </p:txBody>
      </p:sp>
      <p:sp>
        <p:nvSpPr>
          <p:cNvPr id="3" name="Content Placeholder 2"/>
          <p:cNvSpPr>
            <a:spLocks noGrp="1"/>
          </p:cNvSpPr>
          <p:nvPr>
            <p:ph idx="1"/>
          </p:nvPr>
        </p:nvSpPr>
        <p:spPr>
          <a:xfrm>
            <a:off x="1484310" y="1184565"/>
            <a:ext cx="10018713" cy="5047691"/>
          </a:xfrm>
        </p:spPr>
        <p:txBody>
          <a:bodyPr>
            <a:normAutofit/>
          </a:bodyPr>
          <a:lstStyle/>
          <a:p>
            <a:pPr marL="0" lvl="1" indent="0" algn="just">
              <a:buNone/>
            </a:pPr>
            <a:r>
              <a:rPr lang="en-US" sz="3600" dirty="0"/>
              <a:t>I, ……………………. solemnly swear (</a:t>
            </a:r>
            <a:r>
              <a:rPr lang="en-US" sz="3600" dirty="0" smtClean="0"/>
              <a:t>solemnly, </a:t>
            </a:r>
            <a:r>
              <a:rPr lang="en-US" sz="3600" dirty="0"/>
              <a:t>sincerely and truthfully affirm)* that I will faithfully and honestly fulfill my duties as in conformity with the requirements of the Statistical Service Law, 1985 and that I will not, without authority in writing by the Government Statistician, disclose or make known any matter or thing which comes to my knowledge by reason of my employment as such.</a:t>
            </a:r>
            <a:endParaRPr lang="en-US" sz="3200"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16</a:t>
            </a:fld>
            <a:endParaRPr lang="en-US"/>
          </a:p>
        </p:txBody>
      </p:sp>
    </p:spTree>
    <p:extLst>
      <p:ext uri="{BB962C8B-B14F-4D97-AF65-F5344CB8AC3E}">
        <p14:creationId xmlns:p14="http://schemas.microsoft.com/office/powerpoint/2010/main" val="42777801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841665"/>
            <a:ext cx="10018713" cy="4949536"/>
          </a:xfrm>
        </p:spPr>
        <p:txBody>
          <a:bodyPr>
            <a:normAutofit/>
          </a:bodyPr>
          <a:lstStyle/>
          <a:p>
            <a:pPr algn="ctr"/>
            <a:r>
              <a:rPr lang="en-US" sz="4400" b="1" dirty="0"/>
              <a:t>FUNDAMENTAL PRINCIPLES OF OFFICIAL STATISTICS</a:t>
            </a:r>
          </a:p>
        </p:txBody>
      </p:sp>
      <p:sp>
        <p:nvSpPr>
          <p:cNvPr id="4" name="Slide Number Placeholder 3"/>
          <p:cNvSpPr>
            <a:spLocks noGrp="1"/>
          </p:cNvSpPr>
          <p:nvPr>
            <p:ph type="sldNum" sz="quarter" idx="12"/>
          </p:nvPr>
        </p:nvSpPr>
        <p:spPr/>
        <p:txBody>
          <a:bodyPr/>
          <a:lstStyle/>
          <a:p>
            <a:fld id="{C5F4D7AD-AA97-47FA-8751-1F6B49723051}" type="slidenum">
              <a:rPr lang="en-US" smtClean="0"/>
              <a:t>17</a:t>
            </a:fld>
            <a:endParaRPr lang="en-US"/>
          </a:p>
        </p:txBody>
      </p:sp>
    </p:spTree>
    <p:extLst>
      <p:ext uri="{BB962C8B-B14F-4D97-AF65-F5344CB8AC3E}">
        <p14:creationId xmlns:p14="http://schemas.microsoft.com/office/powerpoint/2010/main" val="1045556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0"/>
            <a:ext cx="10018713" cy="904009"/>
          </a:xfrm>
        </p:spPr>
        <p:txBody>
          <a:bodyPr>
            <a:normAutofit/>
          </a:bodyPr>
          <a:lstStyle/>
          <a:p>
            <a:r>
              <a:rPr lang="en-US" b="1" dirty="0" smtClean="0"/>
              <a:t>INTRODUCTION </a:t>
            </a:r>
            <a:r>
              <a:rPr lang="en-US" b="1" dirty="0"/>
              <a:t>(1/2)</a:t>
            </a:r>
          </a:p>
        </p:txBody>
      </p:sp>
      <p:sp>
        <p:nvSpPr>
          <p:cNvPr id="3" name="Content Placeholder 2"/>
          <p:cNvSpPr>
            <a:spLocks noGrp="1"/>
          </p:cNvSpPr>
          <p:nvPr>
            <p:ph idx="1"/>
          </p:nvPr>
        </p:nvSpPr>
        <p:spPr>
          <a:xfrm>
            <a:off x="1484310" y="1007918"/>
            <a:ext cx="10018713" cy="5850081"/>
          </a:xfrm>
        </p:spPr>
        <p:txBody>
          <a:bodyPr>
            <a:noAutofit/>
          </a:bodyPr>
          <a:lstStyle/>
          <a:p>
            <a:pPr algn="just"/>
            <a:r>
              <a:rPr lang="en-US" sz="3000" dirty="0" smtClean="0"/>
              <a:t>In </a:t>
            </a:r>
            <a:r>
              <a:rPr lang="en-US" sz="3000" dirty="0"/>
              <a:t>1992, the United Nations Economic Commission for Europe (UNECE) adopted the fundamental principles of official statistics in the 	UNECE region. </a:t>
            </a:r>
          </a:p>
          <a:p>
            <a:pPr algn="just"/>
            <a:endParaRPr lang="en-US" sz="3000" dirty="0"/>
          </a:p>
          <a:p>
            <a:pPr algn="just"/>
            <a:r>
              <a:rPr lang="en-US" sz="3000" dirty="0"/>
              <a:t>The United Nations Statistical Commission </a:t>
            </a:r>
            <a:r>
              <a:rPr lang="en-US" sz="3000" dirty="0" smtClean="0"/>
              <a:t>(StatCom) </a:t>
            </a:r>
            <a:r>
              <a:rPr lang="en-US" sz="3000" dirty="0"/>
              <a:t>adopted these principles in 1994 at the global level. </a:t>
            </a:r>
          </a:p>
          <a:p>
            <a:pPr marL="0" indent="0" algn="just">
              <a:buNone/>
            </a:pPr>
            <a:endParaRPr lang="en-US" sz="3000" dirty="0"/>
          </a:p>
        </p:txBody>
      </p:sp>
      <p:sp>
        <p:nvSpPr>
          <p:cNvPr id="4" name="Slide Number Placeholder 3"/>
          <p:cNvSpPr>
            <a:spLocks noGrp="1"/>
          </p:cNvSpPr>
          <p:nvPr>
            <p:ph type="sldNum" sz="quarter" idx="12"/>
          </p:nvPr>
        </p:nvSpPr>
        <p:spPr/>
        <p:txBody>
          <a:bodyPr/>
          <a:lstStyle/>
          <a:p>
            <a:fld id="{C5F4D7AD-AA97-47FA-8751-1F6B49723051}" type="slidenum">
              <a:rPr lang="en-US" smtClean="0"/>
              <a:t>18</a:t>
            </a:fld>
            <a:endParaRPr lang="en-US"/>
          </a:p>
        </p:txBody>
      </p:sp>
    </p:spTree>
    <p:extLst>
      <p:ext uri="{BB962C8B-B14F-4D97-AF65-F5344CB8AC3E}">
        <p14:creationId xmlns:p14="http://schemas.microsoft.com/office/powerpoint/2010/main" val="1284417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7274" y="166256"/>
            <a:ext cx="10018713" cy="800099"/>
          </a:xfrm>
        </p:spPr>
        <p:txBody>
          <a:bodyPr/>
          <a:lstStyle/>
          <a:p>
            <a:r>
              <a:rPr lang="en-US" b="1" dirty="0"/>
              <a:t>INTRODUCTION (2/2)</a:t>
            </a:r>
          </a:p>
        </p:txBody>
      </p:sp>
      <p:sp>
        <p:nvSpPr>
          <p:cNvPr id="3" name="Content Placeholder 2"/>
          <p:cNvSpPr>
            <a:spLocks noGrp="1"/>
          </p:cNvSpPr>
          <p:nvPr>
            <p:ph idx="1"/>
          </p:nvPr>
        </p:nvSpPr>
        <p:spPr>
          <a:xfrm>
            <a:off x="1484310" y="1298864"/>
            <a:ext cx="10018713" cy="5288971"/>
          </a:xfrm>
        </p:spPr>
        <p:txBody>
          <a:bodyPr/>
          <a:lstStyle/>
          <a:p>
            <a:pPr algn="just"/>
            <a:r>
              <a:rPr lang="en-US" sz="3000" dirty="0"/>
              <a:t>The Economic and Social Council (ECOSOC) endorsed the Fundamental Principles of Official Statistics in 2013.</a:t>
            </a:r>
          </a:p>
          <a:p>
            <a:pPr marL="0" indent="0" algn="just">
              <a:buNone/>
            </a:pPr>
            <a:endParaRPr lang="en-US" sz="3000" dirty="0" smtClean="0"/>
          </a:p>
          <a:p>
            <a:pPr algn="just"/>
            <a:r>
              <a:rPr lang="en-US" sz="3000" dirty="0" smtClean="0"/>
              <a:t>In </a:t>
            </a:r>
            <a:r>
              <a:rPr lang="en-US" sz="3000" dirty="0"/>
              <a:t>January 2014, they were adopted by the UN General Assembly. </a:t>
            </a:r>
          </a:p>
          <a:p>
            <a:pPr marL="0" indent="0" algn="just">
              <a:buNone/>
            </a:pPr>
            <a:endParaRPr lang="en-US" sz="3000" dirty="0"/>
          </a:p>
          <a:p>
            <a:pPr algn="just"/>
            <a:r>
              <a:rPr lang="en-US" sz="3000" dirty="0" smtClean="0"/>
              <a:t>This </a:t>
            </a:r>
            <a:r>
              <a:rPr lang="en-US" sz="3000" dirty="0"/>
              <a:t>recognition at the highest political level underlines that 	Official Statistics - reliable and objective information - is crucial 	for decision making.</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19</a:t>
            </a:fld>
            <a:endParaRPr lang="en-US"/>
          </a:p>
        </p:txBody>
      </p:sp>
    </p:spTree>
    <p:extLst>
      <p:ext uri="{BB962C8B-B14F-4D97-AF65-F5344CB8AC3E}">
        <p14:creationId xmlns:p14="http://schemas.microsoft.com/office/powerpoint/2010/main" val="862315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01336"/>
            <a:ext cx="10018713" cy="1693719"/>
          </a:xfrm>
        </p:spPr>
        <p:txBody>
          <a:bodyPr>
            <a:normAutofit/>
          </a:bodyPr>
          <a:lstStyle/>
          <a:p>
            <a:r>
              <a:rPr lang="en-US" b="1" dirty="0"/>
              <a:t>FUNDAMENTAL PRINCIPLES OF OFFICIAL </a:t>
            </a:r>
            <a:r>
              <a:rPr lang="en-US" b="1" dirty="0" smtClean="0"/>
              <a:t>STATISTICS (1/6)</a:t>
            </a:r>
            <a:endParaRPr lang="en-US" b="1"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b="1" dirty="0"/>
              <a:t>Relevance, Impartiality and Equal Access</a:t>
            </a:r>
            <a:endParaRPr lang="en-US" dirty="0"/>
          </a:p>
          <a:p>
            <a:pPr marL="0" indent="0" algn="just">
              <a:buNone/>
            </a:pPr>
            <a:r>
              <a:rPr lang="en-US" dirty="0" smtClean="0"/>
              <a:t>Official </a:t>
            </a:r>
            <a:r>
              <a:rPr lang="en-US" dirty="0"/>
              <a:t>statistics provide an indispensable element in the 	information </a:t>
            </a:r>
            <a:r>
              <a:rPr lang="en-US" dirty="0" smtClean="0"/>
              <a:t>system </a:t>
            </a:r>
            <a:r>
              <a:rPr lang="en-US" dirty="0"/>
              <a:t>of a democratic society, serving the 	government, the economy and the public with data about 	the economic, demographic, social and environmental </a:t>
            </a:r>
            <a:r>
              <a:rPr lang="en-US" dirty="0" smtClean="0"/>
              <a:t>situation</a:t>
            </a:r>
            <a:r>
              <a:rPr lang="en-US" dirty="0"/>
              <a:t>. To this end, official statistics that meet 	the test of 	practical utility are to be compiled and made available on 	an impartial basis by official statistical agencies to honour 	citizens' entitlement to public information.</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20</a:t>
            </a:fld>
            <a:endParaRPr lang="en-US"/>
          </a:p>
        </p:txBody>
      </p:sp>
    </p:spTree>
    <p:extLst>
      <p:ext uri="{BB962C8B-B14F-4D97-AF65-F5344CB8AC3E}">
        <p14:creationId xmlns:p14="http://schemas.microsoft.com/office/powerpoint/2010/main" val="59746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18210"/>
            <a:ext cx="10018713" cy="1558635"/>
          </a:xfrm>
        </p:spPr>
        <p:txBody>
          <a:bodyPr/>
          <a:lstStyle/>
          <a:p>
            <a:r>
              <a:rPr lang="en-US" b="1" dirty="0"/>
              <a:t>FUNDAMENTAL PRINCIPLES OF OFFICIAL </a:t>
            </a:r>
            <a:r>
              <a:rPr lang="en-US" b="1" dirty="0" smtClean="0"/>
              <a:t>STATISTICS (2/6)</a:t>
            </a:r>
            <a:endParaRPr lang="en-US" b="1" dirty="0"/>
          </a:p>
        </p:txBody>
      </p:sp>
      <p:sp>
        <p:nvSpPr>
          <p:cNvPr id="3" name="Content Placeholder 2"/>
          <p:cNvSpPr>
            <a:spLocks noGrp="1"/>
          </p:cNvSpPr>
          <p:nvPr>
            <p:ph idx="1"/>
          </p:nvPr>
        </p:nvSpPr>
        <p:spPr>
          <a:xfrm>
            <a:off x="1484310" y="1776845"/>
            <a:ext cx="10018713" cy="4634346"/>
          </a:xfrm>
        </p:spPr>
        <p:txBody>
          <a:bodyPr/>
          <a:lstStyle/>
          <a:p>
            <a:pPr marL="0" indent="0" algn="just">
              <a:buNone/>
            </a:pPr>
            <a:r>
              <a:rPr lang="en-US" sz="3000" b="1" dirty="0" smtClean="0"/>
              <a:t>2. Professional </a:t>
            </a:r>
            <a:r>
              <a:rPr lang="en-US" sz="3000" b="1" dirty="0"/>
              <a:t>standards and ethics</a:t>
            </a:r>
            <a:endParaRPr lang="en-US" sz="3000" dirty="0"/>
          </a:p>
          <a:p>
            <a:pPr marL="0" indent="0" algn="just">
              <a:buNone/>
            </a:pPr>
            <a:r>
              <a:rPr lang="en-US" sz="3000" dirty="0"/>
              <a:t>	To retain trust in official statistics, the statistical agencies need to 	decide according to strictly professional considerations, including 	scientific principles and professional ethics, on the methods and 	procedures for the collection, processing, storage and 	presentation of statistical data.</a:t>
            </a:r>
          </a:p>
          <a:p>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21</a:t>
            </a:fld>
            <a:endParaRPr lang="en-US"/>
          </a:p>
        </p:txBody>
      </p:sp>
    </p:spTree>
    <p:extLst>
      <p:ext uri="{BB962C8B-B14F-4D97-AF65-F5344CB8AC3E}">
        <p14:creationId xmlns:p14="http://schemas.microsoft.com/office/powerpoint/2010/main" val="21102887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49382"/>
            <a:ext cx="10018713" cy="1413163"/>
          </a:xfrm>
        </p:spPr>
        <p:txBody>
          <a:bodyPr/>
          <a:lstStyle/>
          <a:p>
            <a:r>
              <a:rPr lang="en-US" b="1" dirty="0"/>
              <a:t>FUNDAMENTAL PRINCIPLES OF OFFICIAL </a:t>
            </a:r>
            <a:r>
              <a:rPr lang="en-US" b="1" dirty="0" smtClean="0"/>
              <a:t>STATISTICS(3/6</a:t>
            </a:r>
            <a:r>
              <a:rPr lang="en-US" b="1" dirty="0"/>
              <a:t>)</a:t>
            </a:r>
          </a:p>
        </p:txBody>
      </p:sp>
      <p:sp>
        <p:nvSpPr>
          <p:cNvPr id="3" name="Content Placeholder 2"/>
          <p:cNvSpPr>
            <a:spLocks noGrp="1"/>
          </p:cNvSpPr>
          <p:nvPr>
            <p:ph idx="1"/>
          </p:nvPr>
        </p:nvSpPr>
        <p:spPr>
          <a:xfrm>
            <a:off x="1484310" y="1662545"/>
            <a:ext cx="10018713" cy="5091546"/>
          </a:xfrm>
        </p:spPr>
        <p:txBody>
          <a:bodyPr>
            <a:normAutofit lnSpcReduction="10000"/>
          </a:bodyPr>
          <a:lstStyle/>
          <a:p>
            <a:pPr marL="0" indent="0" algn="just">
              <a:buNone/>
            </a:pPr>
            <a:r>
              <a:rPr lang="en-US" sz="3200" b="1" dirty="0" smtClean="0"/>
              <a:t>3. Accountability </a:t>
            </a:r>
            <a:r>
              <a:rPr lang="en-US" sz="3200" b="1" dirty="0"/>
              <a:t>and transparency</a:t>
            </a:r>
            <a:endParaRPr lang="en-US" sz="3200" dirty="0"/>
          </a:p>
          <a:p>
            <a:pPr marL="0" indent="0" algn="just">
              <a:buNone/>
            </a:pPr>
            <a:r>
              <a:rPr lang="en-US" sz="3200" dirty="0"/>
              <a:t>	To facilitate a correct interpretation of the data, the </a:t>
            </a:r>
            <a:r>
              <a:rPr lang="en-US" sz="3200" dirty="0" smtClean="0"/>
              <a:t>	statistical </a:t>
            </a:r>
            <a:r>
              <a:rPr lang="en-US" sz="3200" dirty="0"/>
              <a:t>	agencies are to present information </a:t>
            </a:r>
            <a:r>
              <a:rPr lang="en-US" sz="3200" dirty="0" smtClean="0"/>
              <a:t>	according </a:t>
            </a:r>
            <a:r>
              <a:rPr lang="en-US" sz="3200" dirty="0"/>
              <a:t>to scientific 	standards on the sources, </a:t>
            </a:r>
            <a:r>
              <a:rPr lang="en-US" sz="3200" dirty="0" smtClean="0"/>
              <a:t>	methods </a:t>
            </a:r>
            <a:r>
              <a:rPr lang="en-US" sz="3200" dirty="0"/>
              <a:t>and procedures of the 	statistics.</a:t>
            </a:r>
          </a:p>
          <a:p>
            <a:pPr marL="0" indent="0" algn="just">
              <a:buNone/>
            </a:pPr>
            <a:endParaRPr lang="en-US" sz="3200" dirty="0"/>
          </a:p>
          <a:p>
            <a:pPr marL="0" indent="0" algn="just">
              <a:buNone/>
            </a:pPr>
            <a:r>
              <a:rPr lang="en-US" sz="3200" b="1" dirty="0" smtClean="0"/>
              <a:t>4. Prevention </a:t>
            </a:r>
            <a:r>
              <a:rPr lang="en-US" sz="3200" b="1" dirty="0"/>
              <a:t>of misuse</a:t>
            </a:r>
            <a:endParaRPr lang="en-US" sz="3200" dirty="0"/>
          </a:p>
          <a:p>
            <a:pPr marL="0" indent="0" algn="just">
              <a:buNone/>
            </a:pPr>
            <a:r>
              <a:rPr lang="en-US" sz="3200" dirty="0"/>
              <a:t>	The statistical agencies are entitled to comment on </a:t>
            </a:r>
            <a:r>
              <a:rPr lang="en-US" sz="3200" dirty="0" smtClean="0"/>
              <a:t>	erroneous </a:t>
            </a:r>
            <a:r>
              <a:rPr lang="en-US" sz="3200" dirty="0"/>
              <a:t>	interpretation and misuse of statistics.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22</a:t>
            </a:fld>
            <a:endParaRPr lang="en-US"/>
          </a:p>
        </p:txBody>
      </p:sp>
    </p:spTree>
    <p:extLst>
      <p:ext uri="{BB962C8B-B14F-4D97-AF65-F5344CB8AC3E}">
        <p14:creationId xmlns:p14="http://schemas.microsoft.com/office/powerpoint/2010/main" val="25909142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38992"/>
            <a:ext cx="10018713" cy="1517072"/>
          </a:xfrm>
        </p:spPr>
        <p:txBody>
          <a:bodyPr/>
          <a:lstStyle/>
          <a:p>
            <a:r>
              <a:rPr lang="en-US" b="1" dirty="0"/>
              <a:t>FUNDAMENTAL PRINCIPLES OF OFFICIAL </a:t>
            </a:r>
            <a:r>
              <a:rPr lang="en-US" b="1" dirty="0" smtClean="0"/>
              <a:t>STATISTICS(4/6</a:t>
            </a:r>
            <a:r>
              <a:rPr lang="en-US" b="1" dirty="0"/>
              <a:t>)</a:t>
            </a:r>
          </a:p>
        </p:txBody>
      </p:sp>
      <p:sp>
        <p:nvSpPr>
          <p:cNvPr id="3" name="Content Placeholder 2"/>
          <p:cNvSpPr>
            <a:spLocks noGrp="1"/>
          </p:cNvSpPr>
          <p:nvPr>
            <p:ph idx="1"/>
          </p:nvPr>
        </p:nvSpPr>
        <p:spPr>
          <a:xfrm>
            <a:off x="1484310" y="1756065"/>
            <a:ext cx="10018713" cy="4883726"/>
          </a:xfrm>
        </p:spPr>
        <p:txBody>
          <a:bodyPr>
            <a:normAutofit fontScale="92500" lnSpcReduction="20000"/>
          </a:bodyPr>
          <a:lstStyle/>
          <a:p>
            <a:pPr marL="0" indent="0" algn="just">
              <a:buNone/>
            </a:pPr>
            <a:r>
              <a:rPr lang="en-US" sz="3200" b="1" dirty="0" smtClean="0"/>
              <a:t>5. Sources </a:t>
            </a:r>
            <a:r>
              <a:rPr lang="en-US" sz="3200" b="1" dirty="0"/>
              <a:t>of official statistics</a:t>
            </a:r>
            <a:endParaRPr lang="en-US" sz="3200" dirty="0"/>
          </a:p>
          <a:p>
            <a:pPr marL="0" indent="0" algn="just">
              <a:buNone/>
            </a:pPr>
            <a:r>
              <a:rPr lang="en-US" sz="3200" dirty="0"/>
              <a:t>	Data for statistical purposes may be drawn from all types of 	sources, be they statistical surveys or administrative </a:t>
            </a:r>
            <a:r>
              <a:rPr lang="en-US" sz="3200" dirty="0" smtClean="0"/>
              <a:t>	records</a:t>
            </a:r>
            <a:r>
              <a:rPr lang="en-US" sz="3200" dirty="0"/>
              <a:t>. 	Statistical agencies are to choose the source with </a:t>
            </a:r>
            <a:r>
              <a:rPr lang="en-US" sz="3200" dirty="0" smtClean="0"/>
              <a:t>	regard </a:t>
            </a:r>
            <a:r>
              <a:rPr lang="en-US" sz="3200" dirty="0"/>
              <a:t>to 	quality, timeliness, costs and the burden on </a:t>
            </a:r>
            <a:r>
              <a:rPr lang="en-US" sz="3200" dirty="0" smtClean="0"/>
              <a:t>	respondents</a:t>
            </a:r>
            <a:r>
              <a:rPr lang="en-US" sz="3200" dirty="0"/>
              <a:t>.</a:t>
            </a:r>
          </a:p>
          <a:p>
            <a:pPr marL="0" indent="0" algn="just">
              <a:buNone/>
            </a:pPr>
            <a:r>
              <a:rPr lang="en-US" sz="3200" b="1" dirty="0" smtClean="0"/>
              <a:t>6. Confidentiality </a:t>
            </a:r>
            <a:endParaRPr lang="en-US" sz="3200" dirty="0"/>
          </a:p>
          <a:p>
            <a:pPr marL="0" indent="0" algn="just">
              <a:buNone/>
            </a:pPr>
            <a:r>
              <a:rPr lang="en-US" sz="3200" dirty="0"/>
              <a:t>	Individual data collected by statistical agencies for </a:t>
            </a:r>
            <a:r>
              <a:rPr lang="en-US" sz="3200" dirty="0" smtClean="0"/>
              <a:t>	statistical </a:t>
            </a:r>
            <a:r>
              <a:rPr lang="en-US" sz="3200" dirty="0"/>
              <a:t>	compilation, whether they refer to natural or </a:t>
            </a:r>
            <a:r>
              <a:rPr lang="en-US" sz="3200" dirty="0" smtClean="0"/>
              <a:t>	legal </a:t>
            </a:r>
            <a:r>
              <a:rPr lang="en-US" sz="3200" dirty="0"/>
              <a:t>persons, are 	to be strictly confidential and used </a:t>
            </a:r>
            <a:r>
              <a:rPr lang="en-US" sz="3200" dirty="0" smtClean="0"/>
              <a:t>	exclusively </a:t>
            </a:r>
            <a:r>
              <a:rPr lang="en-US" sz="3200" dirty="0"/>
              <a:t>for statistical 	purposes.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23</a:t>
            </a:fld>
            <a:endParaRPr lang="en-US"/>
          </a:p>
        </p:txBody>
      </p:sp>
    </p:spTree>
    <p:extLst>
      <p:ext uri="{BB962C8B-B14F-4D97-AF65-F5344CB8AC3E}">
        <p14:creationId xmlns:p14="http://schemas.microsoft.com/office/powerpoint/2010/main" val="10543074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5083"/>
            <a:ext cx="10018713" cy="1392382"/>
          </a:xfrm>
        </p:spPr>
        <p:txBody>
          <a:bodyPr/>
          <a:lstStyle/>
          <a:p>
            <a:r>
              <a:rPr lang="en-US" b="1" dirty="0"/>
              <a:t>FUNDAMENTAL PRINCIPLES OF OFFICIAL </a:t>
            </a:r>
            <a:r>
              <a:rPr lang="en-US" b="1" dirty="0" smtClean="0"/>
              <a:t>STATISTICS(5/6</a:t>
            </a:r>
            <a:r>
              <a:rPr lang="en-US" b="1" dirty="0"/>
              <a:t>)</a:t>
            </a:r>
          </a:p>
        </p:txBody>
      </p:sp>
      <p:sp>
        <p:nvSpPr>
          <p:cNvPr id="3" name="Content Placeholder 2"/>
          <p:cNvSpPr>
            <a:spLocks noGrp="1"/>
          </p:cNvSpPr>
          <p:nvPr>
            <p:ph idx="1"/>
          </p:nvPr>
        </p:nvSpPr>
        <p:spPr>
          <a:xfrm>
            <a:off x="1484310" y="1527465"/>
            <a:ext cx="10018713" cy="4263735"/>
          </a:xfrm>
        </p:spPr>
        <p:txBody>
          <a:bodyPr>
            <a:normAutofit fontScale="70000" lnSpcReduction="20000"/>
          </a:bodyPr>
          <a:lstStyle/>
          <a:p>
            <a:pPr marL="0" indent="0">
              <a:buNone/>
            </a:pPr>
            <a:r>
              <a:rPr lang="en-US" b="1" dirty="0"/>
              <a:t> </a:t>
            </a:r>
            <a:r>
              <a:rPr lang="en-US" sz="4000" b="1" dirty="0" smtClean="0"/>
              <a:t>7. Legislation</a:t>
            </a:r>
            <a:endParaRPr lang="en-US" sz="4000" dirty="0"/>
          </a:p>
          <a:p>
            <a:pPr marL="0" indent="0">
              <a:buNone/>
            </a:pPr>
            <a:r>
              <a:rPr lang="en-US" sz="4000" dirty="0"/>
              <a:t>	The laws, regulations and measures under which the statistical 	systems operate are to be made public.</a:t>
            </a:r>
          </a:p>
          <a:p>
            <a:pPr marL="0" indent="0">
              <a:buNone/>
            </a:pPr>
            <a:endParaRPr lang="en-US" sz="4000" dirty="0"/>
          </a:p>
          <a:p>
            <a:pPr marL="0" indent="0">
              <a:buNone/>
            </a:pPr>
            <a:endParaRPr lang="en-US" sz="4000" dirty="0"/>
          </a:p>
          <a:p>
            <a:pPr marL="0" indent="0">
              <a:buNone/>
            </a:pPr>
            <a:r>
              <a:rPr lang="en-US" sz="4000" b="1" dirty="0"/>
              <a:t> </a:t>
            </a:r>
            <a:r>
              <a:rPr lang="en-US" sz="4000" b="1" dirty="0" smtClean="0"/>
              <a:t>8. National </a:t>
            </a:r>
            <a:r>
              <a:rPr lang="en-US" sz="4000" b="1" dirty="0"/>
              <a:t>Coordination </a:t>
            </a:r>
            <a:endParaRPr lang="en-US" sz="4000" dirty="0"/>
          </a:p>
          <a:p>
            <a:pPr marL="0" indent="0">
              <a:buNone/>
            </a:pPr>
            <a:r>
              <a:rPr lang="en-US" sz="4000" dirty="0"/>
              <a:t>	Coordination among statistical agencies within countries is 	essential to achieve consistency and efficiency in the statistical 	system.</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24</a:t>
            </a:fld>
            <a:endParaRPr lang="en-US"/>
          </a:p>
        </p:txBody>
      </p:sp>
    </p:spTree>
    <p:extLst>
      <p:ext uri="{BB962C8B-B14F-4D97-AF65-F5344CB8AC3E}">
        <p14:creationId xmlns:p14="http://schemas.microsoft.com/office/powerpoint/2010/main" val="637573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14300"/>
            <a:ext cx="10018713" cy="1454727"/>
          </a:xfrm>
        </p:spPr>
        <p:txBody>
          <a:bodyPr>
            <a:normAutofit/>
          </a:bodyPr>
          <a:lstStyle/>
          <a:p>
            <a:r>
              <a:rPr lang="en-US" b="1" dirty="0"/>
              <a:t>FUNDAMENTAL PRINCIPLES OF OFFICIAL </a:t>
            </a:r>
            <a:r>
              <a:rPr lang="en-US" b="1" dirty="0" smtClean="0"/>
              <a:t>STATISTICS(6/6</a:t>
            </a:r>
            <a:r>
              <a:rPr lang="en-US" b="1" dirty="0"/>
              <a:t>)</a:t>
            </a:r>
          </a:p>
        </p:txBody>
      </p:sp>
      <p:sp>
        <p:nvSpPr>
          <p:cNvPr id="3" name="Content Placeholder 2"/>
          <p:cNvSpPr>
            <a:spLocks noGrp="1"/>
          </p:cNvSpPr>
          <p:nvPr>
            <p:ph idx="1"/>
          </p:nvPr>
        </p:nvSpPr>
        <p:spPr>
          <a:xfrm>
            <a:off x="1484310" y="1485900"/>
            <a:ext cx="10018713" cy="5122717"/>
          </a:xfrm>
        </p:spPr>
        <p:txBody>
          <a:bodyPr>
            <a:normAutofit fontScale="92500" lnSpcReduction="20000"/>
          </a:bodyPr>
          <a:lstStyle/>
          <a:p>
            <a:pPr marL="0" indent="0" algn="just">
              <a:buNone/>
            </a:pPr>
            <a:r>
              <a:rPr lang="en-US" sz="3500" b="1" dirty="0" smtClean="0"/>
              <a:t>9. Use </a:t>
            </a:r>
            <a:r>
              <a:rPr lang="en-US" sz="3500" b="1" dirty="0"/>
              <a:t>of International Standards</a:t>
            </a:r>
            <a:endParaRPr lang="en-US" sz="3500" dirty="0"/>
          </a:p>
          <a:p>
            <a:pPr marL="0" indent="0" algn="just">
              <a:buNone/>
            </a:pPr>
            <a:r>
              <a:rPr lang="en-US" sz="3500" dirty="0"/>
              <a:t>	The use by statistical agencies in each country of </a:t>
            </a:r>
            <a:r>
              <a:rPr lang="en-US" sz="3500" dirty="0" smtClean="0"/>
              <a:t>	international </a:t>
            </a:r>
            <a:r>
              <a:rPr lang="en-US" sz="3500" dirty="0"/>
              <a:t>	concepts, classifications and methods </a:t>
            </a:r>
            <a:r>
              <a:rPr lang="en-US" sz="3500" dirty="0" smtClean="0"/>
              <a:t>	promotes </a:t>
            </a:r>
            <a:r>
              <a:rPr lang="en-US" sz="3500" dirty="0"/>
              <a:t>the consistency 	and efficiency of statistical </a:t>
            </a:r>
            <a:r>
              <a:rPr lang="en-US" sz="3500" dirty="0" smtClean="0"/>
              <a:t>	systems </a:t>
            </a:r>
            <a:r>
              <a:rPr lang="en-US" sz="3500" dirty="0"/>
              <a:t>at all official levels.</a:t>
            </a:r>
          </a:p>
          <a:p>
            <a:pPr marL="0" indent="0" algn="just">
              <a:buNone/>
            </a:pPr>
            <a:endParaRPr lang="en-US" sz="3500" dirty="0"/>
          </a:p>
          <a:p>
            <a:pPr marL="0" indent="0" algn="just">
              <a:buNone/>
            </a:pPr>
            <a:r>
              <a:rPr lang="en-US" sz="3500" b="1" dirty="0"/>
              <a:t> </a:t>
            </a:r>
            <a:r>
              <a:rPr lang="en-US" sz="3500" b="1" dirty="0" smtClean="0"/>
              <a:t>10. International </a:t>
            </a:r>
            <a:r>
              <a:rPr lang="en-US" sz="3500" b="1" dirty="0"/>
              <a:t>cooperation </a:t>
            </a:r>
            <a:endParaRPr lang="en-US" sz="3500" dirty="0"/>
          </a:p>
          <a:p>
            <a:pPr marL="457200" lvl="1" indent="0" algn="just">
              <a:buNone/>
            </a:pPr>
            <a:r>
              <a:rPr lang="en-US" sz="3000" dirty="0"/>
              <a:t>	</a:t>
            </a:r>
            <a:r>
              <a:rPr lang="en-US" sz="3900" dirty="0"/>
              <a:t>Bilateral and multilateral cooperation in </a:t>
            </a:r>
            <a:r>
              <a:rPr lang="en-US" sz="3900" dirty="0" smtClean="0"/>
              <a:t>	statistics </a:t>
            </a:r>
            <a:r>
              <a:rPr lang="en-US" sz="3900" dirty="0"/>
              <a:t>contributes to 	the improvement of </a:t>
            </a:r>
            <a:r>
              <a:rPr lang="en-US" sz="3900" dirty="0" smtClean="0"/>
              <a:t>	systems </a:t>
            </a:r>
            <a:r>
              <a:rPr lang="en-US" sz="3900" dirty="0"/>
              <a:t>of official statistics in all countries.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25</a:t>
            </a:fld>
            <a:endParaRPr lang="en-US"/>
          </a:p>
        </p:txBody>
      </p:sp>
    </p:spTree>
    <p:extLst>
      <p:ext uri="{BB962C8B-B14F-4D97-AF65-F5344CB8AC3E}">
        <p14:creationId xmlns:p14="http://schemas.microsoft.com/office/powerpoint/2010/main" val="7369294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2064326"/>
            <a:ext cx="10018713" cy="3124201"/>
          </a:xfrm>
        </p:spPr>
        <p:txBody>
          <a:bodyPr>
            <a:normAutofit/>
          </a:bodyPr>
          <a:lstStyle/>
          <a:p>
            <a:r>
              <a:rPr lang="en-US" sz="4000" dirty="0" smtClean="0"/>
              <a:t>THE STATISTICS BILL</a:t>
            </a:r>
            <a:endParaRPr lang="en-US" sz="4000" dirty="0"/>
          </a:p>
        </p:txBody>
      </p:sp>
      <p:sp>
        <p:nvSpPr>
          <p:cNvPr id="4" name="Slide Number Placeholder 3"/>
          <p:cNvSpPr>
            <a:spLocks noGrp="1"/>
          </p:cNvSpPr>
          <p:nvPr>
            <p:ph type="sldNum" sz="quarter" idx="12"/>
          </p:nvPr>
        </p:nvSpPr>
        <p:spPr/>
        <p:txBody>
          <a:bodyPr/>
          <a:lstStyle/>
          <a:p>
            <a:fld id="{C5F4D7AD-AA97-47FA-8751-1F6B49723051}" type="slidenum">
              <a:rPr lang="en-US" smtClean="0"/>
              <a:t>26</a:t>
            </a:fld>
            <a:endParaRPr lang="en-US"/>
          </a:p>
        </p:txBody>
      </p:sp>
    </p:spTree>
    <p:extLst>
      <p:ext uri="{BB962C8B-B14F-4D97-AF65-F5344CB8AC3E}">
        <p14:creationId xmlns:p14="http://schemas.microsoft.com/office/powerpoint/2010/main" val="35343748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92500"/>
          </a:bodyPr>
          <a:lstStyle/>
          <a:p>
            <a:r>
              <a:rPr lang="en-US" dirty="0"/>
              <a:t>The purpose of this Bill is to establish the Statistical Service as the central statistics production and </a:t>
            </a:r>
            <a:r>
              <a:rPr lang="en-US" dirty="0" err="1"/>
              <a:t>co-ordinating</a:t>
            </a:r>
            <a:r>
              <a:rPr lang="en-US" dirty="0"/>
              <a:t> institution for the National Statistical System. </a:t>
            </a:r>
            <a:endParaRPr lang="en-US" dirty="0" smtClean="0"/>
          </a:p>
          <a:p>
            <a:r>
              <a:rPr lang="en-US" dirty="0" smtClean="0"/>
              <a:t>In </a:t>
            </a:r>
            <a:r>
              <a:rPr lang="en-US" dirty="0"/>
              <a:t>1985, the current law, the Statistical Service Act, 1985 (P.N.D.C.L. 135) was promulgated. It established the Statistical Service as part of the public service. </a:t>
            </a:r>
            <a:endParaRPr lang="en-US" dirty="0" smtClean="0"/>
          </a:p>
          <a:p>
            <a:r>
              <a:rPr lang="en-US" dirty="0" smtClean="0"/>
              <a:t>The </a:t>
            </a:r>
            <a:r>
              <a:rPr lang="en-US" dirty="0"/>
              <a:t>Civil Service Act, 1993 (P.N.D.C.L. 327) requires each Ministry to have four line directorates, one of which is the Research, Statistical, Information and Public Relations Directorate</a:t>
            </a:r>
            <a:endParaRPr lang="en-US" dirty="0" smtClean="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27</a:t>
            </a:fld>
            <a:endParaRPr lang="en-US"/>
          </a:p>
        </p:txBody>
      </p:sp>
    </p:spTree>
    <p:extLst>
      <p:ext uri="{BB962C8B-B14F-4D97-AF65-F5344CB8AC3E}">
        <p14:creationId xmlns:p14="http://schemas.microsoft.com/office/powerpoint/2010/main" val="12597621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THE NSS</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Service also </a:t>
            </a:r>
            <a:r>
              <a:rPr lang="en-US" dirty="0" err="1"/>
              <a:t>organises</a:t>
            </a:r>
            <a:r>
              <a:rPr lang="en-US" dirty="0"/>
              <a:t> a co-ordinated scheme of economic and social statistics pertaining to the country. </a:t>
            </a:r>
          </a:p>
          <a:p>
            <a:r>
              <a:rPr lang="en-US" dirty="0"/>
              <a:t>Although the Statistical Service has been consistent in performing its legal functions to serve the needs of individuals, organisations, development partners and the Government, national statistical organisations worldwide are undergoing reviews to change not only the way their institutions are </a:t>
            </a:r>
            <a:r>
              <a:rPr lang="en-US" dirty="0" err="1"/>
              <a:t>organised</a:t>
            </a:r>
            <a:r>
              <a:rPr lang="en-US" dirty="0"/>
              <a:t> but also the way they operate. </a:t>
            </a:r>
            <a:endParaRPr lang="en-US" dirty="0" smtClean="0"/>
          </a:p>
          <a:p>
            <a:r>
              <a:rPr lang="en-US" dirty="0" smtClean="0"/>
              <a:t>This </a:t>
            </a:r>
            <a:r>
              <a:rPr lang="en-US" dirty="0"/>
              <a:t>is because the demand for statistics has systematically increased and the way and manner statistical information is handled needs to be dynamic.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28</a:t>
            </a:fld>
            <a:endParaRPr lang="en-US"/>
          </a:p>
        </p:txBody>
      </p:sp>
    </p:spTree>
    <p:extLst>
      <p:ext uri="{BB962C8B-B14F-4D97-AF65-F5344CB8AC3E}">
        <p14:creationId xmlns:p14="http://schemas.microsoft.com/office/powerpoint/2010/main" val="31529110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THE NSS</a:t>
            </a:r>
            <a:endParaRPr lang="en-US" dirty="0"/>
          </a:p>
        </p:txBody>
      </p:sp>
      <p:sp>
        <p:nvSpPr>
          <p:cNvPr id="3" name="Content Placeholder 2"/>
          <p:cNvSpPr>
            <a:spLocks noGrp="1"/>
          </p:cNvSpPr>
          <p:nvPr>
            <p:ph idx="1"/>
          </p:nvPr>
        </p:nvSpPr>
        <p:spPr/>
        <p:txBody>
          <a:bodyPr/>
          <a:lstStyle/>
          <a:p>
            <a:r>
              <a:rPr lang="en-US" dirty="0"/>
              <a:t>The co-ordination of a National Statistical System in the current arrangement has presented practical difficulties where data that are produced by the Service or Ministries, Departments and Agencies are packaged and released independently, resulting in duplications and inconsistencies. </a:t>
            </a:r>
            <a:endParaRPr lang="en-US" dirty="0" smtClean="0"/>
          </a:p>
          <a:p>
            <a:r>
              <a:rPr lang="en-US" dirty="0" smtClean="0"/>
              <a:t>The </a:t>
            </a:r>
            <a:r>
              <a:rPr lang="en-US" dirty="0"/>
              <a:t>collaboration has also been plagued with poor quality data and delays in dissemination</a:t>
            </a:r>
          </a:p>
        </p:txBody>
      </p:sp>
      <p:sp>
        <p:nvSpPr>
          <p:cNvPr id="4" name="Slide Number Placeholder 3"/>
          <p:cNvSpPr>
            <a:spLocks noGrp="1"/>
          </p:cNvSpPr>
          <p:nvPr>
            <p:ph type="sldNum" sz="quarter" idx="12"/>
          </p:nvPr>
        </p:nvSpPr>
        <p:spPr/>
        <p:txBody>
          <a:bodyPr/>
          <a:lstStyle/>
          <a:p>
            <a:fld id="{C5F4D7AD-AA97-47FA-8751-1F6B49723051}" type="slidenum">
              <a:rPr lang="en-US" smtClean="0"/>
              <a:t>29</a:t>
            </a:fld>
            <a:endParaRPr lang="en-US"/>
          </a:p>
        </p:txBody>
      </p:sp>
    </p:spTree>
    <p:extLst>
      <p:ext uri="{BB962C8B-B14F-4D97-AF65-F5344CB8AC3E}">
        <p14:creationId xmlns:p14="http://schemas.microsoft.com/office/powerpoint/2010/main" val="33952073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THE NSS</a:t>
            </a:r>
            <a:endParaRPr lang="en-US" dirty="0"/>
          </a:p>
        </p:txBody>
      </p:sp>
      <p:sp>
        <p:nvSpPr>
          <p:cNvPr id="3" name="Content Placeholder 2"/>
          <p:cNvSpPr>
            <a:spLocks noGrp="1"/>
          </p:cNvSpPr>
          <p:nvPr>
            <p:ph idx="1"/>
          </p:nvPr>
        </p:nvSpPr>
        <p:spPr/>
        <p:txBody>
          <a:bodyPr/>
          <a:lstStyle/>
          <a:p>
            <a:r>
              <a:rPr lang="en-US" dirty="0"/>
              <a:t>Currently, there is no policy or legislation to provide a national framework for data management and development in the country. </a:t>
            </a:r>
            <a:endParaRPr lang="en-US" dirty="0" smtClean="0"/>
          </a:p>
          <a:p>
            <a:r>
              <a:rPr lang="en-US" dirty="0" smtClean="0"/>
              <a:t>The </a:t>
            </a:r>
            <a:r>
              <a:rPr lang="en-US" dirty="0"/>
              <a:t>Service does not have guidelines for the overall co-ordination of statistical data production. </a:t>
            </a:r>
            <a:endParaRPr lang="en-US" dirty="0" smtClean="0"/>
          </a:p>
          <a:p>
            <a:r>
              <a:rPr lang="en-US" dirty="0"/>
              <a:t>There is inadequate institutional capacity for statistical development and there are unclear implementation mechanisms for the National Statistical System</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30</a:t>
            </a:fld>
            <a:endParaRPr lang="en-US"/>
          </a:p>
        </p:txBody>
      </p:sp>
    </p:spTree>
    <p:extLst>
      <p:ext uri="{BB962C8B-B14F-4D97-AF65-F5344CB8AC3E}">
        <p14:creationId xmlns:p14="http://schemas.microsoft.com/office/powerpoint/2010/main" val="3121151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THE NSS</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National Statistical System is considered to be performing below the level commensurate with a country of middle income status. </a:t>
            </a:r>
          </a:p>
          <a:p>
            <a:r>
              <a:rPr lang="en-US" dirty="0"/>
              <a:t>There is inadequate economic and social data available for policy planning, monitoring and research activities</a:t>
            </a:r>
            <a:r>
              <a:rPr lang="en-US" dirty="0" smtClean="0"/>
              <a:t>.</a:t>
            </a:r>
          </a:p>
          <a:p>
            <a:r>
              <a:rPr lang="en-US" dirty="0" smtClean="0"/>
              <a:t> </a:t>
            </a:r>
            <a:r>
              <a:rPr lang="en-US" dirty="0"/>
              <a:t>Due to the low appreciation and knowledge of the use of statistics for development among leadership of Ministries, Departments and Agencies, the commitment to support statistical activities is low. </a:t>
            </a:r>
          </a:p>
        </p:txBody>
      </p:sp>
      <p:sp>
        <p:nvSpPr>
          <p:cNvPr id="4" name="Slide Number Placeholder 3"/>
          <p:cNvSpPr>
            <a:spLocks noGrp="1"/>
          </p:cNvSpPr>
          <p:nvPr>
            <p:ph type="sldNum" sz="quarter" idx="12"/>
          </p:nvPr>
        </p:nvSpPr>
        <p:spPr/>
        <p:txBody>
          <a:bodyPr/>
          <a:lstStyle/>
          <a:p>
            <a:fld id="{C5F4D7AD-AA97-47FA-8751-1F6B49723051}" type="slidenum">
              <a:rPr lang="en-US" smtClean="0"/>
              <a:t>31</a:t>
            </a:fld>
            <a:endParaRPr lang="en-US"/>
          </a:p>
        </p:txBody>
      </p:sp>
    </p:spTree>
    <p:extLst>
      <p:ext uri="{BB962C8B-B14F-4D97-AF65-F5344CB8AC3E}">
        <p14:creationId xmlns:p14="http://schemas.microsoft.com/office/powerpoint/2010/main" val="3418446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1586345"/>
            <a:ext cx="10018713" cy="3124201"/>
          </a:xfrm>
        </p:spPr>
        <p:txBody>
          <a:bodyPr/>
          <a:lstStyle/>
          <a:p>
            <a:r>
              <a:rPr lang="en-US" b="1" dirty="0"/>
              <a:t>These weaknesses, among others, have caused the Statistical Service to develop a National Strategy for the Development of Statistics (NSDS) 2017-2021.</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32</a:t>
            </a:fld>
            <a:endParaRPr lang="en-US"/>
          </a:p>
        </p:txBody>
      </p:sp>
    </p:spTree>
    <p:extLst>
      <p:ext uri="{BB962C8B-B14F-4D97-AF65-F5344CB8AC3E}">
        <p14:creationId xmlns:p14="http://schemas.microsoft.com/office/powerpoint/2010/main" val="36518963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537903"/>
            <a:ext cx="10018713" cy="1101436"/>
          </a:xfrm>
        </p:spPr>
        <p:txBody>
          <a:bodyPr/>
          <a:lstStyle/>
          <a:p>
            <a:r>
              <a:rPr lang="en-US" dirty="0" smtClean="0"/>
              <a:t>THE NSDS : WHAT IT SEEKS TO DO</a:t>
            </a:r>
            <a:endParaRPr lang="en-US" dirty="0"/>
          </a:p>
        </p:txBody>
      </p:sp>
      <p:sp>
        <p:nvSpPr>
          <p:cNvPr id="3" name="Content Placeholder 2"/>
          <p:cNvSpPr>
            <a:spLocks noGrp="1"/>
          </p:cNvSpPr>
          <p:nvPr>
            <p:ph idx="1"/>
          </p:nvPr>
        </p:nvSpPr>
        <p:spPr>
          <a:xfrm>
            <a:off x="1484310" y="2265083"/>
            <a:ext cx="10018713" cy="4592917"/>
          </a:xfrm>
        </p:spPr>
        <p:txBody>
          <a:bodyPr>
            <a:normAutofit lnSpcReduction="10000"/>
          </a:bodyPr>
          <a:lstStyle/>
          <a:p>
            <a:endParaRPr lang="en-US" dirty="0" smtClean="0"/>
          </a:p>
          <a:p>
            <a:r>
              <a:rPr lang="en-US" dirty="0" smtClean="0"/>
              <a:t>The  </a:t>
            </a:r>
            <a:r>
              <a:rPr lang="en-US" dirty="0" err="1" smtClean="0"/>
              <a:t>Natinal</a:t>
            </a:r>
            <a:r>
              <a:rPr lang="en-US" dirty="0" smtClean="0"/>
              <a:t> Strategy for the Development of Statistics (NSDS) is a development plan that </a:t>
            </a:r>
            <a:r>
              <a:rPr lang="en-US" dirty="0"/>
              <a:t>has specific actions aimed at achieving best practice standards for the mandate of the Service as the </a:t>
            </a:r>
            <a:r>
              <a:rPr lang="en-US" dirty="0" err="1"/>
              <a:t>co-ordinating</a:t>
            </a:r>
            <a:r>
              <a:rPr lang="en-US" dirty="0"/>
              <a:t> agency for the production of statistics and for the Service to be the central repository for statistics. </a:t>
            </a:r>
            <a:endParaRPr lang="en-US" dirty="0" smtClean="0"/>
          </a:p>
          <a:p>
            <a:endParaRPr lang="en-US" dirty="0" smtClean="0"/>
          </a:p>
          <a:p>
            <a:r>
              <a:rPr lang="en-US" dirty="0"/>
              <a:t>The development plan is the culmination of four years of institutional review and reform in a participatory manner and one of the outputs is to have a new law on statistics that will take account of the weaknesses in the current law, clarify the grey areas and strengthen the positive aspects of the Statistical Service.</a:t>
            </a:r>
          </a:p>
          <a:p>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33</a:t>
            </a:fld>
            <a:endParaRPr lang="en-US"/>
          </a:p>
        </p:txBody>
      </p:sp>
    </p:spTree>
    <p:extLst>
      <p:ext uri="{BB962C8B-B14F-4D97-AF65-F5344CB8AC3E}">
        <p14:creationId xmlns:p14="http://schemas.microsoft.com/office/powerpoint/2010/main" val="31467924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415637"/>
            <a:ext cx="10018713" cy="935182"/>
          </a:xfrm>
        </p:spPr>
        <p:txBody>
          <a:bodyPr/>
          <a:lstStyle/>
          <a:p>
            <a:r>
              <a:rPr lang="en-US" dirty="0"/>
              <a:t>Achievements of NSDS I -1/2</a:t>
            </a:r>
          </a:p>
        </p:txBody>
      </p:sp>
      <p:sp>
        <p:nvSpPr>
          <p:cNvPr id="3" name="Content Placeholder 2"/>
          <p:cNvSpPr>
            <a:spLocks noGrp="1"/>
          </p:cNvSpPr>
          <p:nvPr>
            <p:ph idx="1"/>
          </p:nvPr>
        </p:nvSpPr>
        <p:spPr>
          <a:xfrm>
            <a:off x="1484309" y="1184564"/>
            <a:ext cx="10018713" cy="5673436"/>
          </a:xfrm>
        </p:spPr>
        <p:txBody>
          <a:bodyPr>
            <a:normAutofit/>
          </a:bodyPr>
          <a:lstStyle/>
          <a:p>
            <a:pPr>
              <a:buFont typeface="Wingdings" panose="05000000000000000000" pitchFamily="2" charset="2"/>
              <a:buChar char="q"/>
            </a:pPr>
            <a:r>
              <a:rPr lang="en-US" sz="2800" dirty="0"/>
              <a:t>NSDS I had four main components </a:t>
            </a:r>
          </a:p>
          <a:p>
            <a:pPr lvl="2">
              <a:buFont typeface="Courier New" panose="02070309020205020404" pitchFamily="49" charset="0"/>
              <a:buChar char="o"/>
            </a:pPr>
            <a:r>
              <a:rPr lang="en-US" dirty="0"/>
              <a:t>Institutional reform and organizational change</a:t>
            </a:r>
          </a:p>
          <a:p>
            <a:pPr lvl="8">
              <a:buFont typeface="Courier New" panose="02070309020205020404" pitchFamily="49" charset="0"/>
              <a:buChar char="o"/>
            </a:pPr>
            <a:r>
              <a:rPr lang="en-US" dirty="0"/>
              <a:t>Draft Statistics Bill</a:t>
            </a:r>
          </a:p>
          <a:p>
            <a:pPr lvl="8">
              <a:buFont typeface="Courier New" panose="02070309020205020404" pitchFamily="49" charset="0"/>
              <a:buChar char="o"/>
            </a:pPr>
            <a:r>
              <a:rPr lang="en-US" dirty="0"/>
              <a:t>Developed and implemented a New Organogram</a:t>
            </a:r>
          </a:p>
          <a:p>
            <a:pPr lvl="8">
              <a:buFont typeface="Courier New" panose="02070309020205020404" pitchFamily="49" charset="0"/>
              <a:buChar char="o"/>
            </a:pPr>
            <a:r>
              <a:rPr lang="en-US" dirty="0"/>
              <a:t>Upgraded staff to Masters Degree – 74 staff (M-51, F-23)</a:t>
            </a:r>
          </a:p>
          <a:p>
            <a:pPr lvl="8">
              <a:buFont typeface="Courier New" panose="02070309020205020404" pitchFamily="49" charset="0"/>
              <a:buChar char="o"/>
            </a:pPr>
            <a:r>
              <a:rPr lang="en-US" dirty="0"/>
              <a:t>Key documents – Job descriptions, HR Manual, </a:t>
            </a:r>
            <a:r>
              <a:rPr lang="en-US" dirty="0" err="1"/>
              <a:t>etc</a:t>
            </a:r>
            <a:endParaRPr lang="en-US" dirty="0"/>
          </a:p>
          <a:p>
            <a:pPr lvl="2">
              <a:buFont typeface="Courier New" panose="02070309020205020404" pitchFamily="49" charset="0"/>
              <a:buChar char="o"/>
            </a:pPr>
            <a:r>
              <a:rPr lang="en-US" dirty="0"/>
              <a:t>Capacity enhancement – Training/ICT &amp; other equipment/furniture/statistical infrastructure</a:t>
            </a:r>
          </a:p>
          <a:p>
            <a:pPr lvl="8">
              <a:buFont typeface="Courier New" panose="02070309020205020404" pitchFamily="49" charset="0"/>
              <a:buChar char="o"/>
            </a:pPr>
            <a:r>
              <a:rPr lang="en-US" dirty="0"/>
              <a:t>Over 300 staff received training in various fields –questionnaire design, sampling, statistical methods, data analysis, report preparation, CAPI applications, </a:t>
            </a:r>
            <a:r>
              <a:rPr lang="en-US" dirty="0" err="1"/>
              <a:t>etc</a:t>
            </a:r>
            <a:endParaRPr lang="en-US" dirty="0"/>
          </a:p>
          <a:p>
            <a:pPr lvl="8">
              <a:buFont typeface="Courier New" panose="02070309020205020404" pitchFamily="49" charset="0"/>
              <a:buChar char="o"/>
            </a:pPr>
            <a:r>
              <a:rPr lang="en-US" dirty="0"/>
              <a:t>Provision of ICT infrastructure for data production and dissemination – 34 vehicles, several computers, scanners, photocopiers, tablets, GPS, electronic weighing scales, internet facilities, furniture, </a:t>
            </a:r>
          </a:p>
          <a:p>
            <a:pPr lvl="8">
              <a:buFont typeface="Courier New" panose="02070309020205020404" pitchFamily="49" charset="0"/>
              <a:buChar char="o"/>
            </a:pPr>
            <a:r>
              <a:rPr lang="en-US" dirty="0"/>
              <a:t>Statistical infrastructure - updated and digitized EA Maps, shape files for all 216 districts, CRVS assessment and strategic plan, Gender statistics assessment, </a:t>
            </a:r>
            <a:r>
              <a:rPr lang="en-US" dirty="0" err="1"/>
              <a:t>etc</a:t>
            </a:r>
            <a:endParaRPr lang="en-US" dirty="0"/>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34</a:t>
            </a:fld>
            <a:endParaRPr lang="en-US"/>
          </a:p>
        </p:txBody>
      </p:sp>
    </p:spTree>
    <p:extLst>
      <p:ext uri="{BB962C8B-B14F-4D97-AF65-F5344CB8AC3E}">
        <p14:creationId xmlns:p14="http://schemas.microsoft.com/office/powerpoint/2010/main" val="24200733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28601"/>
            <a:ext cx="10018713" cy="644236"/>
          </a:xfrm>
        </p:spPr>
        <p:txBody>
          <a:bodyPr>
            <a:normAutofit fontScale="90000"/>
          </a:bodyPr>
          <a:lstStyle/>
          <a:p>
            <a:r>
              <a:rPr lang="en-US" dirty="0"/>
              <a:t>Achievements of NSDS I -2/2</a:t>
            </a:r>
          </a:p>
        </p:txBody>
      </p:sp>
      <p:sp>
        <p:nvSpPr>
          <p:cNvPr id="3" name="Content Placeholder 2"/>
          <p:cNvSpPr>
            <a:spLocks noGrp="1"/>
          </p:cNvSpPr>
          <p:nvPr>
            <p:ph idx="1"/>
          </p:nvPr>
        </p:nvSpPr>
        <p:spPr>
          <a:xfrm>
            <a:off x="1484310" y="1080655"/>
            <a:ext cx="10018713" cy="5151601"/>
          </a:xfrm>
        </p:spPr>
        <p:txBody>
          <a:bodyPr>
            <a:normAutofit fontScale="70000" lnSpcReduction="20000"/>
          </a:bodyPr>
          <a:lstStyle/>
          <a:p>
            <a:pPr lvl="2">
              <a:buFont typeface="Courier New" panose="02070309020205020404" pitchFamily="49" charset="0"/>
              <a:buChar char="o"/>
            </a:pPr>
            <a:r>
              <a:rPr lang="en-US" dirty="0"/>
              <a:t>Data production and dissemination – examples of publications</a:t>
            </a:r>
          </a:p>
          <a:p>
            <a:pPr lvl="8"/>
            <a:r>
              <a:rPr lang="en-US" dirty="0"/>
              <a:t>2010 Census Reports – over 240  publications</a:t>
            </a:r>
          </a:p>
          <a:p>
            <a:pPr lvl="8"/>
            <a:r>
              <a:rPr lang="en-US" dirty="0"/>
              <a:t>Poverty Profile (GLSS6); </a:t>
            </a:r>
            <a:endParaRPr lang="en-US" sz="1600" dirty="0"/>
          </a:p>
          <a:p>
            <a:pPr lvl="8"/>
            <a:r>
              <a:rPr lang="en-US" dirty="0"/>
              <a:t>District Poverty Mapping (using GLSS6 and 2010 PHC data);</a:t>
            </a:r>
          </a:p>
          <a:p>
            <a:pPr lvl="8"/>
            <a:r>
              <a:rPr lang="en-US" dirty="0"/>
              <a:t>Prices and National Accounts Statistics – CPI, GDP (Annual &amp; Quarterly)</a:t>
            </a:r>
          </a:p>
          <a:p>
            <a:pPr lvl="8"/>
            <a:r>
              <a:rPr lang="en-US" dirty="0"/>
              <a:t>IBES Reports:- Business Register, Summary Report, Job Creation Report and Employment Report;</a:t>
            </a:r>
            <a:endParaRPr lang="en-US" sz="1600" dirty="0"/>
          </a:p>
          <a:p>
            <a:pPr lvl="8"/>
            <a:r>
              <a:rPr lang="en-US" dirty="0"/>
              <a:t>Statistical Report 2014; </a:t>
            </a:r>
          </a:p>
          <a:p>
            <a:pPr lvl="8"/>
            <a:r>
              <a:rPr lang="en-US" dirty="0"/>
              <a:t>Agriculture in Ghana: Facts and Figures 2013 (Expanded) (MoFA); </a:t>
            </a:r>
            <a:endParaRPr lang="en-US" sz="1600" dirty="0"/>
          </a:p>
          <a:p>
            <a:pPr lvl="8"/>
            <a:r>
              <a:rPr lang="en-US" dirty="0"/>
              <a:t>Trade Direction 2011 and 2012 (</a:t>
            </a:r>
            <a:r>
              <a:rPr lang="en-US" dirty="0" err="1"/>
              <a:t>MoTI</a:t>
            </a:r>
            <a:r>
              <a:rPr lang="en-US" dirty="0"/>
              <a:t>); </a:t>
            </a:r>
            <a:endParaRPr lang="en-US" sz="1600" dirty="0"/>
          </a:p>
          <a:p>
            <a:pPr lvl="8"/>
            <a:r>
              <a:rPr lang="en-US" dirty="0"/>
              <a:t>School Statistical Yearbook 2014/2015 (</a:t>
            </a:r>
            <a:r>
              <a:rPr lang="en-US" dirty="0" err="1"/>
              <a:t>MoE</a:t>
            </a:r>
            <a:r>
              <a:rPr lang="en-US" dirty="0"/>
              <a:t>); </a:t>
            </a:r>
            <a:endParaRPr lang="en-US" sz="1600" dirty="0"/>
          </a:p>
          <a:p>
            <a:pPr lvl="8"/>
            <a:r>
              <a:rPr lang="en-US" dirty="0"/>
              <a:t>Monthly and Annual External Trade Statistics (GSS); </a:t>
            </a:r>
          </a:p>
          <a:p>
            <a:pPr lvl="8"/>
            <a:r>
              <a:rPr lang="en-US" dirty="0"/>
              <a:t>Quarterly and Annual Statistical Reports (BDR</a:t>
            </a:r>
          </a:p>
          <a:p>
            <a:pPr lvl="8"/>
            <a:r>
              <a:rPr lang="en-US" dirty="0"/>
              <a:t>Maternal Health Survey Report</a:t>
            </a:r>
          </a:p>
          <a:p>
            <a:pPr lvl="8"/>
            <a:r>
              <a:rPr lang="en-US" dirty="0"/>
              <a:t>Annual School Census 2014/15 – 2015/16</a:t>
            </a:r>
          </a:p>
          <a:p>
            <a:pPr lvl="8"/>
            <a:r>
              <a:rPr lang="en-US" dirty="0"/>
              <a:t>Forestry Plantation and Wildlife Resources</a:t>
            </a:r>
          </a:p>
          <a:p>
            <a:pPr lvl="8"/>
            <a:r>
              <a:rPr lang="en-US" dirty="0"/>
              <a:t>Community Population Register and digitization of births and deaths records</a:t>
            </a:r>
          </a:p>
          <a:p>
            <a:pPr lvl="1">
              <a:buFont typeface="Courier New" panose="02070309020205020404" pitchFamily="49" charset="0"/>
              <a:buChar char="o"/>
            </a:pPr>
            <a:r>
              <a:rPr lang="en-US" dirty="0"/>
              <a:t>Project management, monitoring and evaluation</a:t>
            </a:r>
          </a:p>
          <a:p>
            <a:pPr lvl="8">
              <a:buFont typeface="Courier New" panose="02070309020205020404" pitchFamily="49" charset="0"/>
              <a:buChar char="o"/>
            </a:pPr>
            <a:r>
              <a:rPr lang="en-US" dirty="0"/>
              <a:t>Improved cooperation and collaboration among MDAs</a:t>
            </a:r>
          </a:p>
          <a:p>
            <a:pPr lvl="8">
              <a:buFont typeface="Courier New" panose="02070309020205020404" pitchFamily="49" charset="0"/>
              <a:buChar char="o"/>
            </a:pPr>
            <a:r>
              <a:rPr lang="en-US" dirty="0"/>
              <a:t>Procurement management</a:t>
            </a:r>
          </a:p>
          <a:p>
            <a:pPr lvl="8">
              <a:buFont typeface="Courier New" panose="02070309020205020404" pitchFamily="49" charset="0"/>
              <a:buChar char="o"/>
            </a:pPr>
            <a:r>
              <a:rPr lang="en-US" dirty="0"/>
              <a:t>Financial reporting</a:t>
            </a:r>
          </a:p>
          <a:p>
            <a:pPr lvl="8">
              <a:buFont typeface="Courier New" panose="02070309020205020404" pitchFamily="49" charset="0"/>
              <a:buChar char="o"/>
            </a:pPr>
            <a:r>
              <a:rPr lang="en-US" dirty="0"/>
              <a:t>Programme reporting including M&amp;E</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35</a:t>
            </a:fld>
            <a:endParaRPr lang="en-US"/>
          </a:p>
        </p:txBody>
      </p:sp>
    </p:spTree>
    <p:extLst>
      <p:ext uri="{BB962C8B-B14F-4D97-AF65-F5344CB8AC3E}">
        <p14:creationId xmlns:p14="http://schemas.microsoft.com/office/powerpoint/2010/main" val="41944115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9608" y="274320"/>
            <a:ext cx="7498080" cy="4450080"/>
          </a:xfrm>
        </p:spPr>
        <p:txBody>
          <a:bodyPr/>
          <a:lstStyle/>
          <a:p>
            <a:pPr algn="ctr"/>
            <a:r>
              <a:rPr lang="en-US" dirty="0"/>
              <a:t>Overview of NSDS II</a:t>
            </a:r>
          </a:p>
        </p:txBody>
      </p:sp>
      <p:sp>
        <p:nvSpPr>
          <p:cNvPr id="3" name="Slide Number Placeholder 2"/>
          <p:cNvSpPr>
            <a:spLocks noGrp="1"/>
          </p:cNvSpPr>
          <p:nvPr>
            <p:ph type="sldNum" sz="quarter" idx="12"/>
          </p:nvPr>
        </p:nvSpPr>
        <p:spPr/>
        <p:txBody>
          <a:bodyPr/>
          <a:lstStyle/>
          <a:p>
            <a:fld id="{A1369D3C-87E0-4D87-A2D5-E414FB66C1C3}" type="slidenum">
              <a:rPr lang="en-US" smtClean="0"/>
              <a:t>36</a:t>
            </a:fld>
            <a:endParaRPr lang="en-US"/>
          </a:p>
        </p:txBody>
      </p:sp>
    </p:spTree>
    <p:extLst>
      <p:ext uri="{BB962C8B-B14F-4D97-AF65-F5344CB8AC3E}">
        <p14:creationId xmlns:p14="http://schemas.microsoft.com/office/powerpoint/2010/main" val="24043879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311727"/>
            <a:ext cx="10018713" cy="1018309"/>
          </a:xfrm>
        </p:spPr>
        <p:txBody>
          <a:bodyPr/>
          <a:lstStyle/>
          <a:p>
            <a:r>
              <a:rPr lang="en-US" altLang="en-US" dirty="0"/>
              <a:t>The process of development of the NSDS I</a:t>
            </a:r>
            <a:r>
              <a:rPr lang="en-US" altLang="en-US" sz="4400" dirty="0"/>
              <a:t>I</a:t>
            </a:r>
            <a:endParaRPr lang="en-US" dirty="0"/>
          </a:p>
        </p:txBody>
      </p:sp>
      <p:sp>
        <p:nvSpPr>
          <p:cNvPr id="3" name="Content Placeholder 2"/>
          <p:cNvSpPr>
            <a:spLocks noGrp="1"/>
          </p:cNvSpPr>
          <p:nvPr>
            <p:ph idx="1"/>
          </p:nvPr>
        </p:nvSpPr>
        <p:spPr>
          <a:xfrm>
            <a:off x="1484308" y="1517073"/>
            <a:ext cx="10018713" cy="5340927"/>
          </a:xfrm>
        </p:spPr>
        <p:txBody>
          <a:bodyPr>
            <a:normAutofit/>
          </a:bodyPr>
          <a:lstStyle/>
          <a:p>
            <a:pPr lvl="2">
              <a:buFont typeface="Courier New" pitchFamily="49" charset="0"/>
              <a:buChar char="o"/>
              <a:defRPr/>
            </a:pPr>
            <a:r>
              <a:rPr lang="en-US" sz="2000" dirty="0"/>
              <a:t>Process to develop NSDS II initiated, January 2016</a:t>
            </a:r>
          </a:p>
          <a:p>
            <a:pPr lvl="2">
              <a:buFont typeface="Courier New" pitchFamily="49" charset="0"/>
              <a:buChar char="o"/>
              <a:defRPr/>
            </a:pPr>
            <a:r>
              <a:rPr lang="en-US" sz="2000" dirty="0"/>
              <a:t>Online survey to seek views on the implementation of NSDS I –February, 2016</a:t>
            </a:r>
          </a:p>
          <a:p>
            <a:pPr lvl="2">
              <a:buFont typeface="Courier New" pitchFamily="49" charset="0"/>
              <a:buChar char="o"/>
              <a:defRPr/>
            </a:pPr>
            <a:r>
              <a:rPr lang="en-US" sz="2000" dirty="0"/>
              <a:t>PARIS 21 engaged a Consultant to assist the preparation of the NSDS II</a:t>
            </a:r>
          </a:p>
          <a:p>
            <a:pPr lvl="2">
              <a:buFont typeface="Courier New" pitchFamily="49" charset="0"/>
              <a:buChar char="o"/>
              <a:defRPr/>
            </a:pPr>
            <a:r>
              <a:rPr lang="en-US" sz="2000" dirty="0"/>
              <a:t>Held meetings and consultations with relevant stakeholders – March/August, 2016</a:t>
            </a:r>
          </a:p>
          <a:p>
            <a:pPr lvl="2">
              <a:buFont typeface="Courier New" pitchFamily="49" charset="0"/>
              <a:buChar char="o"/>
              <a:defRPr/>
            </a:pPr>
            <a:r>
              <a:rPr lang="en-US" sz="2000" dirty="0"/>
              <a:t>Formation of a design team made up of GSS staff and staff from Ministries, Departments and Agencies (MDAs)</a:t>
            </a:r>
          </a:p>
          <a:p>
            <a:pPr lvl="2">
              <a:buFont typeface="Courier New" pitchFamily="49" charset="0"/>
              <a:buChar char="o"/>
              <a:defRPr/>
            </a:pPr>
            <a:r>
              <a:rPr lang="en-US" sz="2000" dirty="0"/>
              <a:t>22 MDAs developed sector statistics plans for consideration for inclusion in the NSDS II</a:t>
            </a:r>
          </a:p>
          <a:p>
            <a:pPr lvl="2">
              <a:buFont typeface="Courier New" pitchFamily="49" charset="0"/>
              <a:buChar char="o"/>
              <a:defRPr/>
            </a:pPr>
            <a:r>
              <a:rPr lang="en-US" sz="2000" dirty="0"/>
              <a:t>16 MDAs were finally accepted based on the quality of their plans</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37</a:t>
            </a:fld>
            <a:endParaRPr lang="en-US"/>
          </a:p>
        </p:txBody>
      </p:sp>
    </p:spTree>
    <p:extLst>
      <p:ext uri="{BB962C8B-B14F-4D97-AF65-F5344CB8AC3E}">
        <p14:creationId xmlns:p14="http://schemas.microsoft.com/office/powerpoint/2010/main" val="25739498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 </a:t>
            </a:r>
            <a:r>
              <a:rPr lang="en-US" sz="2800" dirty="0"/>
              <a:t>Vision &amp; </a:t>
            </a:r>
            <a:r>
              <a:rPr lang="en-US" sz="2800" dirty="0" smtClean="0"/>
              <a:t>Mission – NSDS II</a:t>
            </a:r>
            <a:endParaRPr lang="en-US" sz="2800" dirty="0"/>
          </a:p>
        </p:txBody>
      </p:sp>
      <p:sp>
        <p:nvSpPr>
          <p:cNvPr id="3" name="Content Placeholder 2"/>
          <p:cNvSpPr>
            <a:spLocks noGrp="1"/>
          </p:cNvSpPr>
          <p:nvPr>
            <p:ph idx="1"/>
          </p:nvPr>
        </p:nvSpPr>
        <p:spPr/>
        <p:txBody>
          <a:bodyPr/>
          <a:lstStyle/>
          <a:p>
            <a:endParaRPr lang="en-US" dirty="0"/>
          </a:p>
          <a:p>
            <a:r>
              <a:rPr lang="en-US" dirty="0"/>
              <a:t>Vision - An efficiently coordinated system delivering quality statistical products and services by 2022</a:t>
            </a:r>
          </a:p>
          <a:p>
            <a:endParaRPr lang="en-US" dirty="0"/>
          </a:p>
          <a:p>
            <a:r>
              <a:rPr lang="en-US" dirty="0"/>
              <a:t>Mission - To produce accurate, relevant, reliable and timely statistics to meet user needs </a:t>
            </a:r>
          </a:p>
          <a:p>
            <a:endParaRPr lang="en-US" sz="2800" dirty="0"/>
          </a:p>
        </p:txBody>
      </p:sp>
      <p:sp>
        <p:nvSpPr>
          <p:cNvPr id="4" name="Slide Number Placeholder 3"/>
          <p:cNvSpPr>
            <a:spLocks noGrp="1"/>
          </p:cNvSpPr>
          <p:nvPr>
            <p:ph type="sldNum" sz="quarter" idx="12"/>
          </p:nvPr>
        </p:nvSpPr>
        <p:spPr/>
        <p:txBody>
          <a:bodyPr/>
          <a:lstStyle/>
          <a:p>
            <a:fld id="{A1369D3C-87E0-4D87-A2D5-E414FB66C1C3}" type="slidenum">
              <a:rPr lang="en-US" smtClean="0"/>
              <a:t>38</a:t>
            </a:fld>
            <a:endParaRPr lang="en-US"/>
          </a:p>
        </p:txBody>
      </p:sp>
    </p:spTree>
    <p:extLst>
      <p:ext uri="{BB962C8B-B14F-4D97-AF65-F5344CB8AC3E}">
        <p14:creationId xmlns:p14="http://schemas.microsoft.com/office/powerpoint/2010/main" val="10326928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3808" y="149946"/>
            <a:ext cx="7498080" cy="806017"/>
          </a:xfrm>
        </p:spPr>
        <p:txBody>
          <a:bodyPr>
            <a:normAutofit/>
          </a:bodyPr>
          <a:lstStyle/>
          <a:p>
            <a:pPr algn="ctr"/>
            <a:r>
              <a:rPr lang="en-US" sz="3200" dirty="0" smtClean="0"/>
              <a:t>Goals – NSDS II</a:t>
            </a:r>
            <a:endParaRPr lang="en-US" sz="3200" dirty="0"/>
          </a:p>
        </p:txBody>
      </p:sp>
      <p:sp>
        <p:nvSpPr>
          <p:cNvPr id="3" name="Content Placeholder 2"/>
          <p:cNvSpPr>
            <a:spLocks noGrp="1"/>
          </p:cNvSpPr>
          <p:nvPr>
            <p:ph idx="1"/>
          </p:nvPr>
        </p:nvSpPr>
        <p:spPr>
          <a:xfrm>
            <a:off x="1184564" y="1143000"/>
            <a:ext cx="9273124" cy="5105400"/>
          </a:xfrm>
        </p:spPr>
        <p:txBody>
          <a:bodyPr>
            <a:normAutofit lnSpcReduction="10000"/>
          </a:bodyPr>
          <a:lstStyle/>
          <a:p>
            <a:pPr marL="596646" indent="-514350">
              <a:buFont typeface="+mj-lt"/>
              <a:buAutoNum type="arabicPeriod"/>
            </a:pPr>
            <a:r>
              <a:rPr lang="en-GB" sz="2000" dirty="0"/>
              <a:t>Improve the Policy, Regulatory and Institutional </a:t>
            </a:r>
            <a:r>
              <a:rPr lang="en-GB" sz="2000" dirty="0" smtClean="0"/>
              <a:t>Framework</a:t>
            </a:r>
          </a:p>
          <a:p>
            <a:pPr marL="596646" indent="-514350">
              <a:buFont typeface="+mj-lt"/>
              <a:buAutoNum type="arabicPeriod"/>
            </a:pPr>
            <a:endParaRPr lang="en-US" sz="2000" dirty="0"/>
          </a:p>
          <a:p>
            <a:pPr marL="596646" indent="-514350">
              <a:buFont typeface="+mj-lt"/>
              <a:buAutoNum type="arabicPeriod"/>
            </a:pPr>
            <a:r>
              <a:rPr lang="en-GB" sz="2000" dirty="0"/>
              <a:t>Improve Human Resource Development and </a:t>
            </a:r>
            <a:r>
              <a:rPr lang="en-GB" sz="2000" dirty="0" smtClean="0"/>
              <a:t>Management</a:t>
            </a:r>
          </a:p>
          <a:p>
            <a:pPr marL="596646" indent="-514350">
              <a:buFont typeface="+mj-lt"/>
              <a:buAutoNum type="arabicPeriod"/>
            </a:pPr>
            <a:endParaRPr lang="en-US" sz="2000" dirty="0"/>
          </a:p>
          <a:p>
            <a:pPr marL="596646" indent="-514350">
              <a:buFont typeface="+mj-lt"/>
              <a:buAutoNum type="arabicPeriod"/>
            </a:pPr>
            <a:r>
              <a:rPr lang="en-GB" sz="2000" dirty="0"/>
              <a:t>Modernise Physical </a:t>
            </a:r>
            <a:r>
              <a:rPr lang="en-GB" sz="2000" dirty="0" smtClean="0"/>
              <a:t>Infrastructure</a:t>
            </a:r>
          </a:p>
          <a:p>
            <a:pPr marL="596646" indent="-514350">
              <a:buFont typeface="+mj-lt"/>
              <a:buAutoNum type="arabicPeriod"/>
            </a:pPr>
            <a:endParaRPr lang="en-US" sz="2000" dirty="0"/>
          </a:p>
          <a:p>
            <a:pPr marL="596646" indent="-514350">
              <a:buFont typeface="+mj-lt"/>
              <a:buAutoNum type="arabicPeriod"/>
            </a:pPr>
            <a:r>
              <a:rPr lang="en-GB" sz="2000" dirty="0"/>
              <a:t>Update Statistical </a:t>
            </a:r>
            <a:r>
              <a:rPr lang="en-GB" sz="2000" dirty="0" smtClean="0"/>
              <a:t>Infrastructure</a:t>
            </a:r>
          </a:p>
          <a:p>
            <a:pPr marL="596646" indent="-514350">
              <a:buFont typeface="+mj-lt"/>
              <a:buAutoNum type="arabicPeriod"/>
            </a:pPr>
            <a:endParaRPr lang="en-US" sz="2000" dirty="0"/>
          </a:p>
          <a:p>
            <a:pPr marL="596646" indent="-514350">
              <a:buFont typeface="+mj-lt"/>
              <a:buAutoNum type="arabicPeriod"/>
            </a:pPr>
            <a:r>
              <a:rPr lang="en-GB" sz="2000" dirty="0"/>
              <a:t>Enhance Data Production, Quality, Dissemination, and Use </a:t>
            </a:r>
            <a:endParaRPr lang="en-GB" sz="2000" dirty="0" smtClean="0"/>
          </a:p>
          <a:p>
            <a:pPr marL="596646" indent="-514350">
              <a:buFont typeface="+mj-lt"/>
              <a:buAutoNum type="arabicPeriod"/>
            </a:pPr>
            <a:endParaRPr lang="en-US" sz="2000" dirty="0"/>
          </a:p>
          <a:p>
            <a:pPr marL="596646" indent="-514350">
              <a:buFont typeface="+mj-lt"/>
              <a:buAutoNum type="arabicPeriod"/>
            </a:pPr>
            <a:r>
              <a:rPr lang="en-GB" sz="2000" dirty="0"/>
              <a:t>Develop sustainable funding arrangements and establish collaborations with national and international institutions</a:t>
            </a:r>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39</a:t>
            </a:fld>
            <a:endParaRPr lang="en-US"/>
          </a:p>
        </p:txBody>
      </p:sp>
    </p:spTree>
    <p:extLst>
      <p:ext uri="{BB962C8B-B14F-4D97-AF65-F5344CB8AC3E}">
        <p14:creationId xmlns:p14="http://schemas.microsoft.com/office/powerpoint/2010/main" val="34231692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9608" y="274638"/>
            <a:ext cx="7498080" cy="792162"/>
          </a:xfrm>
        </p:spPr>
        <p:txBody>
          <a:bodyPr>
            <a:noAutofit/>
          </a:bodyPr>
          <a:lstStyle/>
          <a:p>
            <a:pPr lvl="0" algn="ctr"/>
            <a:r>
              <a:rPr lang="en-GB" sz="2400" b="1" dirty="0"/>
              <a:t/>
            </a:r>
            <a:br>
              <a:rPr lang="en-GB" sz="2400" b="1" dirty="0"/>
            </a:br>
            <a:r>
              <a:rPr lang="en-GB" sz="2400" b="1" dirty="0"/>
              <a:t>Improve the policy, regulatory </a:t>
            </a:r>
            <a:br>
              <a:rPr lang="en-GB" sz="2400" b="1" dirty="0"/>
            </a:br>
            <a:r>
              <a:rPr lang="en-GB" sz="2400" b="1" dirty="0"/>
              <a:t>and institutional framework</a:t>
            </a:r>
            <a:r>
              <a:rPr lang="en-US" sz="2400" dirty="0"/>
              <a:t/>
            </a:r>
            <a:br>
              <a:rPr lang="en-US" sz="2400" dirty="0"/>
            </a:br>
            <a:endParaRPr lang="en-US" sz="2400" dirty="0"/>
          </a:p>
        </p:txBody>
      </p:sp>
      <p:sp>
        <p:nvSpPr>
          <p:cNvPr id="3" name="Content Placeholder 2"/>
          <p:cNvSpPr>
            <a:spLocks noGrp="1"/>
          </p:cNvSpPr>
          <p:nvPr>
            <p:ph idx="1"/>
          </p:nvPr>
        </p:nvSpPr>
        <p:spPr>
          <a:xfrm>
            <a:off x="2959608" y="1143000"/>
            <a:ext cx="7498080" cy="5105400"/>
          </a:xfrm>
        </p:spPr>
        <p:txBody>
          <a:bodyPr>
            <a:normAutofit fontScale="77500" lnSpcReduction="20000"/>
          </a:bodyPr>
          <a:lstStyle/>
          <a:p>
            <a:endParaRPr lang="en-GB" dirty="0" smtClean="0"/>
          </a:p>
          <a:p>
            <a:endParaRPr lang="en-GB" dirty="0"/>
          </a:p>
          <a:p>
            <a:endParaRPr lang="en-GB" dirty="0" smtClean="0"/>
          </a:p>
          <a:p>
            <a:endParaRPr lang="en-GB" dirty="0"/>
          </a:p>
          <a:p>
            <a:endParaRPr lang="en-GB" dirty="0" smtClean="0"/>
          </a:p>
          <a:p>
            <a:endParaRPr lang="en-GB" dirty="0"/>
          </a:p>
          <a:p>
            <a:r>
              <a:rPr lang="en-GB" dirty="0" smtClean="0"/>
              <a:t>Operationalize </a:t>
            </a:r>
            <a:r>
              <a:rPr lang="en-GB" dirty="0"/>
              <a:t>the new statistics </a:t>
            </a:r>
            <a:r>
              <a:rPr lang="en-GB" dirty="0" smtClean="0"/>
              <a:t>law</a:t>
            </a:r>
          </a:p>
          <a:p>
            <a:endParaRPr lang="en-GB" dirty="0"/>
          </a:p>
          <a:p>
            <a:endParaRPr lang="en-GB" dirty="0"/>
          </a:p>
          <a:p>
            <a:r>
              <a:rPr lang="en-GB" dirty="0"/>
              <a:t>Re-establish NACPUS and its technical sub-committees</a:t>
            </a:r>
          </a:p>
          <a:p>
            <a:endParaRPr lang="en-GB" dirty="0" smtClean="0"/>
          </a:p>
          <a:p>
            <a:endParaRPr lang="en-GB" dirty="0"/>
          </a:p>
          <a:p>
            <a:r>
              <a:rPr lang="en-GB" dirty="0"/>
              <a:t>Strengthen the NSS to oversee all statistical activities in the </a:t>
            </a:r>
            <a:r>
              <a:rPr lang="en-US" dirty="0"/>
              <a:t>country</a:t>
            </a:r>
            <a:endParaRPr lang="en-US" dirty="0">
              <a:ea typeface="Calibri" panose="020F0502020204030204" pitchFamily="34" charset="0"/>
              <a:cs typeface="Times New Roman" panose="02020603050405020304" pitchFamily="18" charset="0"/>
            </a:endParaRPr>
          </a:p>
          <a:p>
            <a:endParaRPr lang="en-US" sz="9600" dirty="0">
              <a:latin typeface="Calibri" panose="020F0502020204030204" pitchFamily="34" charset="0"/>
              <a:ea typeface="Calibri" panose="020F0502020204030204" pitchFamily="34" charset="0"/>
              <a:cs typeface="Times New Roman" panose="02020603050405020304" pitchFamily="18" charset="0"/>
            </a:endParaRPr>
          </a:p>
          <a:p>
            <a:endParaRPr lang="en-US" sz="7200" dirty="0">
              <a:latin typeface="Calibri" panose="020F0502020204030204" pitchFamily="34" charset="0"/>
              <a:ea typeface="Calibri" panose="020F0502020204030204" pitchFamily="34" charset="0"/>
              <a:cs typeface="Times New Roman" panose="02020603050405020304" pitchFamily="18" charset="0"/>
            </a:endParaRPr>
          </a:p>
          <a:p>
            <a:endParaRPr lang="en-US" sz="48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2"/>
          </p:nvPr>
        </p:nvSpPr>
        <p:spPr/>
        <p:txBody>
          <a:bodyPr/>
          <a:lstStyle/>
          <a:p>
            <a:fld id="{A1369D3C-87E0-4D87-A2D5-E414FB66C1C3}" type="slidenum">
              <a:rPr lang="en-US" smtClean="0"/>
              <a:t>40</a:t>
            </a:fld>
            <a:endParaRPr lang="en-US"/>
          </a:p>
        </p:txBody>
      </p:sp>
    </p:spTree>
    <p:extLst>
      <p:ext uri="{BB962C8B-B14F-4D97-AF65-F5344CB8AC3E}">
        <p14:creationId xmlns:p14="http://schemas.microsoft.com/office/powerpoint/2010/main" val="16208370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9608" y="274638"/>
            <a:ext cx="7498080" cy="944562"/>
          </a:xfrm>
        </p:spPr>
        <p:txBody>
          <a:bodyPr>
            <a:normAutofit/>
          </a:bodyPr>
          <a:lstStyle/>
          <a:p>
            <a:pPr algn="ctr"/>
            <a:r>
              <a:rPr lang="en-GB" sz="2400" b="1" dirty="0"/>
              <a:t>Improving Human resource development</a:t>
            </a:r>
            <a:br>
              <a:rPr lang="en-GB" sz="2400" b="1" dirty="0"/>
            </a:br>
            <a:r>
              <a:rPr lang="en-GB" sz="2400" b="1" dirty="0"/>
              <a:t>and management</a:t>
            </a:r>
            <a:endParaRPr lang="en-US" sz="2400" dirty="0"/>
          </a:p>
        </p:txBody>
      </p:sp>
      <p:sp>
        <p:nvSpPr>
          <p:cNvPr id="3" name="Content Placeholder 2"/>
          <p:cNvSpPr>
            <a:spLocks noGrp="1"/>
          </p:cNvSpPr>
          <p:nvPr>
            <p:ph idx="1"/>
          </p:nvPr>
        </p:nvSpPr>
        <p:spPr/>
        <p:txBody>
          <a:bodyPr>
            <a:normAutofit/>
          </a:bodyPr>
          <a:lstStyle/>
          <a:p>
            <a:pPr lvl="0"/>
            <a:r>
              <a:rPr lang="en-GB" sz="2000" dirty="0"/>
              <a:t>Strengthen human resources of GSS and MDAs</a:t>
            </a:r>
          </a:p>
          <a:p>
            <a:pPr lvl="0"/>
            <a:endParaRPr lang="en-GB" sz="2000" dirty="0"/>
          </a:p>
          <a:p>
            <a:pPr lvl="0"/>
            <a:r>
              <a:rPr lang="en-GB" sz="2000" dirty="0"/>
              <a:t>Implement a coordinated programme of statistical capacity building</a:t>
            </a:r>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41</a:t>
            </a:fld>
            <a:endParaRPr lang="en-US"/>
          </a:p>
        </p:txBody>
      </p:sp>
    </p:spTree>
    <p:extLst>
      <p:ext uri="{BB962C8B-B14F-4D97-AF65-F5344CB8AC3E}">
        <p14:creationId xmlns:p14="http://schemas.microsoft.com/office/powerpoint/2010/main" val="41481812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GB" sz="2800" b="1" dirty="0"/>
              <a:t>Modernise Physical infrastructure</a:t>
            </a:r>
            <a:r>
              <a:rPr lang="en-US" sz="2800" dirty="0"/>
              <a:t/>
            </a:r>
            <a:br>
              <a:rPr lang="en-US" sz="2800" dirty="0"/>
            </a:br>
            <a:endParaRPr lang="en-US" sz="2800" dirty="0"/>
          </a:p>
        </p:txBody>
      </p:sp>
      <p:sp>
        <p:nvSpPr>
          <p:cNvPr id="3" name="Content Placeholder 2"/>
          <p:cNvSpPr>
            <a:spLocks noGrp="1"/>
          </p:cNvSpPr>
          <p:nvPr>
            <p:ph idx="1"/>
          </p:nvPr>
        </p:nvSpPr>
        <p:spPr/>
        <p:txBody>
          <a:bodyPr>
            <a:normAutofit/>
          </a:bodyPr>
          <a:lstStyle/>
          <a:p>
            <a:r>
              <a:rPr lang="en-GB" sz="2000" dirty="0"/>
              <a:t>Refurbish office structures of GSS and MDA statistics units</a:t>
            </a:r>
          </a:p>
          <a:p>
            <a:endParaRPr lang="en-GB" sz="2000" dirty="0"/>
          </a:p>
          <a:p>
            <a:r>
              <a:rPr lang="en-GB" sz="2000" dirty="0"/>
              <a:t>Procure vehicles and accessories and maintain existing ones for data collection</a:t>
            </a:r>
          </a:p>
          <a:p>
            <a:endParaRPr lang="en-GB" sz="2000" dirty="0"/>
          </a:p>
          <a:p>
            <a:r>
              <a:rPr lang="en-GB" sz="2000" dirty="0"/>
              <a:t>Improve physical ICT infrastructure (computers, servers, etc.)</a:t>
            </a:r>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42</a:t>
            </a:fld>
            <a:endParaRPr lang="en-US"/>
          </a:p>
        </p:txBody>
      </p:sp>
    </p:spTree>
    <p:extLst>
      <p:ext uri="{BB962C8B-B14F-4D97-AF65-F5344CB8AC3E}">
        <p14:creationId xmlns:p14="http://schemas.microsoft.com/office/powerpoint/2010/main" val="264400044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9899" y="235527"/>
            <a:ext cx="7498080" cy="533400"/>
          </a:xfrm>
        </p:spPr>
        <p:txBody>
          <a:bodyPr>
            <a:normAutofit/>
          </a:bodyPr>
          <a:lstStyle/>
          <a:p>
            <a:pPr algn="ctr"/>
            <a:r>
              <a:rPr lang="en-GB" sz="2800" b="1" dirty="0"/>
              <a:t>Update Statistical Infrastructure</a:t>
            </a:r>
            <a:endParaRPr lang="en-US" sz="2800" dirty="0"/>
          </a:p>
        </p:txBody>
      </p:sp>
      <p:sp>
        <p:nvSpPr>
          <p:cNvPr id="3" name="Content Placeholder 2"/>
          <p:cNvSpPr>
            <a:spLocks noGrp="1"/>
          </p:cNvSpPr>
          <p:nvPr>
            <p:ph idx="1"/>
          </p:nvPr>
        </p:nvSpPr>
        <p:spPr>
          <a:xfrm>
            <a:off x="1018309" y="1219200"/>
            <a:ext cx="10702636" cy="5638800"/>
          </a:xfrm>
        </p:spPr>
        <p:txBody>
          <a:bodyPr>
            <a:noAutofit/>
          </a:bodyPr>
          <a:lstStyle/>
          <a:p>
            <a:r>
              <a:rPr lang="en-GB" sz="2000" dirty="0"/>
              <a:t>Revise as appropriate the standardised and harmonised statistical classifications and frameworks (e.g. System of National Accounts, ISIC, etc.) </a:t>
            </a:r>
            <a:endParaRPr lang="en-GB" sz="2000" dirty="0" smtClean="0"/>
          </a:p>
          <a:p>
            <a:endParaRPr lang="en-GB" sz="2000" dirty="0"/>
          </a:p>
          <a:p>
            <a:r>
              <a:rPr lang="en-GB" sz="2000" dirty="0"/>
              <a:t>Develop a reporting framework for NSS statistical activities, e.g. standard reports from the PHC, GLSS, Annual Schools Census, etc. and from administrative data collection</a:t>
            </a:r>
            <a:r>
              <a:rPr lang="en-GB" sz="2000" dirty="0" smtClean="0"/>
              <a:t>.</a:t>
            </a:r>
          </a:p>
          <a:p>
            <a:endParaRPr lang="en-GB" sz="2000" dirty="0"/>
          </a:p>
          <a:p>
            <a:r>
              <a:rPr lang="en-GB" sz="2000" dirty="0"/>
              <a:t>Strengthen and maintain the GSS Resource and Data Centre </a:t>
            </a:r>
            <a:endParaRPr lang="en-GB" sz="2000" dirty="0" smtClean="0"/>
          </a:p>
          <a:p>
            <a:endParaRPr lang="en-GB" sz="2000" dirty="0"/>
          </a:p>
          <a:p>
            <a:r>
              <a:rPr lang="en-GB" sz="2000" dirty="0"/>
              <a:t>Design a formal data production/management cycle for the </a:t>
            </a:r>
            <a:r>
              <a:rPr lang="en-GB" sz="2000" dirty="0" smtClean="0"/>
              <a:t>NSS</a:t>
            </a:r>
          </a:p>
          <a:p>
            <a:endParaRPr lang="en-GB" sz="2000" dirty="0"/>
          </a:p>
          <a:p>
            <a:r>
              <a:rPr lang="en-GB" sz="2000" dirty="0"/>
              <a:t>Strengthen the Management Information Systems (MIS) of the NSS by building one (1) cloud/ web based solution for the NSS</a:t>
            </a:r>
          </a:p>
        </p:txBody>
      </p:sp>
      <p:sp>
        <p:nvSpPr>
          <p:cNvPr id="4" name="Slide Number Placeholder 3"/>
          <p:cNvSpPr>
            <a:spLocks noGrp="1"/>
          </p:cNvSpPr>
          <p:nvPr>
            <p:ph type="sldNum" sz="quarter" idx="12"/>
          </p:nvPr>
        </p:nvSpPr>
        <p:spPr/>
        <p:txBody>
          <a:bodyPr/>
          <a:lstStyle/>
          <a:p>
            <a:fld id="{A1369D3C-87E0-4D87-A2D5-E414FB66C1C3}" type="slidenum">
              <a:rPr lang="en-US" smtClean="0"/>
              <a:t>43</a:t>
            </a:fld>
            <a:endParaRPr lang="en-US"/>
          </a:p>
        </p:txBody>
      </p:sp>
    </p:spTree>
    <p:extLst>
      <p:ext uri="{BB962C8B-B14F-4D97-AF65-F5344CB8AC3E}">
        <p14:creationId xmlns:p14="http://schemas.microsoft.com/office/powerpoint/2010/main" val="39277558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0981" y="274638"/>
            <a:ext cx="9518073" cy="702107"/>
          </a:xfrm>
        </p:spPr>
        <p:txBody>
          <a:bodyPr>
            <a:noAutofit/>
          </a:bodyPr>
          <a:lstStyle/>
          <a:p>
            <a:pPr lvl="0" algn="ctr"/>
            <a:r>
              <a:rPr lang="en-GB" sz="2400" b="1" dirty="0"/>
              <a:t/>
            </a:r>
            <a:br>
              <a:rPr lang="en-GB" sz="2400" b="1" dirty="0"/>
            </a:br>
            <a:r>
              <a:rPr lang="en-GB" sz="2400" b="1" dirty="0"/>
              <a:t>Enhance data production, quality, </a:t>
            </a:r>
            <a:br>
              <a:rPr lang="en-GB" sz="2400" b="1" dirty="0"/>
            </a:br>
            <a:r>
              <a:rPr lang="en-GB" sz="2400" b="1" dirty="0"/>
              <a:t>dissemination, and use </a:t>
            </a:r>
            <a:r>
              <a:rPr lang="en-GB" sz="2400" b="1" dirty="0" smtClean="0"/>
              <a:t> (1/2)</a:t>
            </a:r>
            <a:r>
              <a:rPr lang="en-US" sz="2400" dirty="0"/>
              <a:t/>
            </a:r>
            <a:br>
              <a:rPr lang="en-US" sz="2400" dirty="0"/>
            </a:br>
            <a:endParaRPr lang="en-US" sz="2400" dirty="0"/>
          </a:p>
        </p:txBody>
      </p:sp>
      <p:sp>
        <p:nvSpPr>
          <p:cNvPr id="3" name="Content Placeholder 2"/>
          <p:cNvSpPr>
            <a:spLocks noGrp="1"/>
          </p:cNvSpPr>
          <p:nvPr>
            <p:ph idx="1"/>
          </p:nvPr>
        </p:nvSpPr>
        <p:spPr>
          <a:xfrm>
            <a:off x="1080655" y="1219200"/>
            <a:ext cx="9377033" cy="5029200"/>
          </a:xfrm>
        </p:spPr>
        <p:txBody>
          <a:bodyPr>
            <a:normAutofit lnSpcReduction="10000"/>
          </a:bodyPr>
          <a:lstStyle/>
          <a:p>
            <a:pPr lvl="0"/>
            <a:endParaRPr lang="en-GB" sz="2000" dirty="0" smtClean="0"/>
          </a:p>
          <a:p>
            <a:pPr lvl="0"/>
            <a:r>
              <a:rPr lang="en-GB" sz="2000" dirty="0" smtClean="0"/>
              <a:t>Adopt </a:t>
            </a:r>
            <a:r>
              <a:rPr lang="en-GB" sz="2000" dirty="0"/>
              <a:t>an integrated census and survey programme that can produce disaggregated data (e.g. gender, income group, migratory status etc</a:t>
            </a:r>
            <a:r>
              <a:rPr lang="en-GB" sz="2000" dirty="0" smtClean="0"/>
              <a:t>.)</a:t>
            </a:r>
          </a:p>
          <a:p>
            <a:pPr lvl="0"/>
            <a:endParaRPr lang="en-GB" sz="2000" dirty="0"/>
          </a:p>
          <a:p>
            <a:pPr lvl="0"/>
            <a:r>
              <a:rPr lang="en-GB" sz="2000" dirty="0"/>
              <a:t>Expand compilation and use of data from administrative records that can produce disaggregated data (e.g. gender, income group, migratory status etc</a:t>
            </a:r>
            <a:r>
              <a:rPr lang="en-GB" sz="2000" dirty="0" smtClean="0"/>
              <a:t>.)</a:t>
            </a:r>
          </a:p>
          <a:p>
            <a:pPr lvl="0"/>
            <a:endParaRPr lang="en-GB" sz="2000" dirty="0"/>
          </a:p>
          <a:p>
            <a:pPr lvl="0"/>
            <a:r>
              <a:rPr lang="en-GB" sz="2000" dirty="0"/>
              <a:t>Advance the awareness of the importance of statistics through  targeted advocacy and communication for decision-makers, media, the business community and the general public </a:t>
            </a:r>
            <a:endParaRPr lang="en-GB" sz="2000" dirty="0" smtClean="0"/>
          </a:p>
          <a:p>
            <a:pPr lvl="0"/>
            <a:endParaRPr lang="en-GB" sz="2000" dirty="0"/>
          </a:p>
          <a:p>
            <a:pPr lvl="0"/>
            <a:r>
              <a:rPr lang="en-GB" sz="2000" dirty="0"/>
              <a:t>Implement an NSS communication and dissemination policy (e.g. data release calendar and creation of Open Data ecosystem) and more effectively utilise dissemination channels, including web-based channels </a:t>
            </a:r>
            <a:endParaRPr lang="en-US" sz="2000" dirty="0"/>
          </a:p>
          <a:p>
            <a:pPr lvl="0"/>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44</a:t>
            </a:fld>
            <a:endParaRPr lang="en-US"/>
          </a:p>
        </p:txBody>
      </p:sp>
    </p:spTree>
    <p:extLst>
      <p:ext uri="{BB962C8B-B14F-4D97-AF65-F5344CB8AC3E}">
        <p14:creationId xmlns:p14="http://schemas.microsoft.com/office/powerpoint/2010/main" val="19306886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9608" y="228600"/>
            <a:ext cx="7498080" cy="762000"/>
          </a:xfrm>
        </p:spPr>
        <p:txBody>
          <a:bodyPr>
            <a:noAutofit/>
          </a:bodyPr>
          <a:lstStyle/>
          <a:p>
            <a:pPr algn="ctr"/>
            <a:r>
              <a:rPr lang="en-GB" sz="2400" b="1" dirty="0"/>
              <a:t/>
            </a:r>
            <a:br>
              <a:rPr lang="en-GB" sz="2400" b="1" dirty="0"/>
            </a:br>
            <a:r>
              <a:rPr lang="en-GB" sz="2400" b="1" dirty="0"/>
              <a:t>Enhance data production, quality, </a:t>
            </a:r>
            <a:br>
              <a:rPr lang="en-GB" sz="2400" b="1" dirty="0"/>
            </a:br>
            <a:r>
              <a:rPr lang="en-GB" sz="2400" b="1" dirty="0"/>
              <a:t>dissemination, and use – 2/2</a:t>
            </a:r>
            <a:r>
              <a:rPr lang="en-US" sz="2800" dirty="0"/>
              <a:t/>
            </a:r>
            <a:br>
              <a:rPr lang="en-US" sz="2800" dirty="0"/>
            </a:br>
            <a:endParaRPr lang="en-US" sz="2800" dirty="0"/>
          </a:p>
        </p:txBody>
      </p:sp>
      <p:sp>
        <p:nvSpPr>
          <p:cNvPr id="3" name="Content Placeholder 2"/>
          <p:cNvSpPr>
            <a:spLocks noGrp="1"/>
          </p:cNvSpPr>
          <p:nvPr>
            <p:ph idx="1"/>
          </p:nvPr>
        </p:nvSpPr>
        <p:spPr>
          <a:xfrm>
            <a:off x="2959608" y="1219200"/>
            <a:ext cx="7498080" cy="5486400"/>
          </a:xfrm>
        </p:spPr>
        <p:txBody>
          <a:bodyPr>
            <a:normAutofit/>
          </a:bodyPr>
          <a:lstStyle/>
          <a:p>
            <a:r>
              <a:rPr lang="en-GB" sz="2000" dirty="0"/>
              <a:t>Capitalise on technological advances to collect, process and make data available in a more efficient and timely manner (e.g. use of CAPI)</a:t>
            </a:r>
          </a:p>
          <a:p>
            <a:r>
              <a:rPr lang="en-GB" sz="2000" dirty="0"/>
              <a:t>Develop a country-specific Quality Assessment Framework for all statistics produced </a:t>
            </a:r>
          </a:p>
          <a:p>
            <a:r>
              <a:rPr lang="en-GB" sz="2000" dirty="0"/>
              <a:t>Sensitise non-institutional data suppliers to the importance of their role in producing quality statistics</a:t>
            </a:r>
          </a:p>
          <a:p>
            <a:r>
              <a:rPr lang="en-GB" sz="2000" dirty="0"/>
              <a:t>Enhance Monitoring and Evaluation of NSS statistical activities </a:t>
            </a:r>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45</a:t>
            </a:fld>
            <a:endParaRPr lang="en-US"/>
          </a:p>
        </p:txBody>
      </p:sp>
    </p:spTree>
    <p:extLst>
      <p:ext uri="{BB962C8B-B14F-4D97-AF65-F5344CB8AC3E}">
        <p14:creationId xmlns:p14="http://schemas.microsoft.com/office/powerpoint/2010/main" val="149075066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en-GB" sz="2400" dirty="0"/>
              <a:t/>
            </a:r>
            <a:br>
              <a:rPr lang="en-GB" sz="2400" dirty="0"/>
            </a:br>
            <a:r>
              <a:rPr lang="en-GB" sz="2400" dirty="0"/>
              <a:t>Develop sustainable funding arrangements and establish collaborations with national and international institutions</a:t>
            </a:r>
            <a:endParaRPr lang="en-US" sz="2400" dirty="0"/>
          </a:p>
        </p:txBody>
      </p:sp>
      <p:sp>
        <p:nvSpPr>
          <p:cNvPr id="3" name="Content Placeholder 2"/>
          <p:cNvSpPr>
            <a:spLocks noGrp="1"/>
          </p:cNvSpPr>
          <p:nvPr>
            <p:ph idx="1"/>
          </p:nvPr>
        </p:nvSpPr>
        <p:spPr>
          <a:xfrm>
            <a:off x="2959608" y="1752600"/>
            <a:ext cx="7498080" cy="4495800"/>
          </a:xfrm>
        </p:spPr>
        <p:txBody>
          <a:bodyPr>
            <a:normAutofit/>
          </a:bodyPr>
          <a:lstStyle/>
          <a:p>
            <a:pPr lvl="0"/>
            <a:endParaRPr lang="en-GB" sz="2000" dirty="0"/>
          </a:p>
          <a:p>
            <a:pPr lvl="0"/>
            <a:r>
              <a:rPr lang="en-GB" sz="2000" dirty="0"/>
              <a:t>Identify and establish links with national (e.g. GSS and NDPC), global/regional statistical operations and programmes </a:t>
            </a:r>
            <a:endParaRPr lang="en-US" sz="2000" dirty="0"/>
          </a:p>
        </p:txBody>
      </p:sp>
      <p:sp>
        <p:nvSpPr>
          <p:cNvPr id="4" name="Slide Number Placeholder 3"/>
          <p:cNvSpPr>
            <a:spLocks noGrp="1"/>
          </p:cNvSpPr>
          <p:nvPr>
            <p:ph type="sldNum" sz="quarter" idx="12"/>
          </p:nvPr>
        </p:nvSpPr>
        <p:spPr/>
        <p:txBody>
          <a:bodyPr/>
          <a:lstStyle/>
          <a:p>
            <a:fld id="{A1369D3C-87E0-4D87-A2D5-E414FB66C1C3}" type="slidenum">
              <a:rPr lang="en-US" smtClean="0"/>
              <a:t>46</a:t>
            </a:fld>
            <a:endParaRPr lang="en-US"/>
          </a:p>
        </p:txBody>
      </p:sp>
    </p:spTree>
    <p:extLst>
      <p:ext uri="{BB962C8B-B14F-4D97-AF65-F5344CB8AC3E}">
        <p14:creationId xmlns:p14="http://schemas.microsoft.com/office/powerpoint/2010/main" val="39430051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018309"/>
          </a:xfrm>
        </p:spPr>
        <p:txBody>
          <a:bodyPr>
            <a:normAutofit/>
          </a:bodyPr>
          <a:lstStyle/>
          <a:p>
            <a:pPr algn="ctr"/>
            <a:r>
              <a:rPr lang="en-US" sz="2800" dirty="0"/>
              <a:t>Way forward</a:t>
            </a:r>
          </a:p>
        </p:txBody>
      </p:sp>
      <p:sp>
        <p:nvSpPr>
          <p:cNvPr id="3" name="Content Placeholder 2"/>
          <p:cNvSpPr>
            <a:spLocks noGrp="1"/>
          </p:cNvSpPr>
          <p:nvPr>
            <p:ph idx="1"/>
          </p:nvPr>
        </p:nvSpPr>
        <p:spPr>
          <a:xfrm>
            <a:off x="1208726" y="2223519"/>
            <a:ext cx="10018713" cy="4489008"/>
          </a:xfrm>
        </p:spPr>
        <p:txBody>
          <a:bodyPr>
            <a:normAutofit/>
          </a:bodyPr>
          <a:lstStyle/>
          <a:p>
            <a:r>
              <a:rPr lang="en-US" dirty="0"/>
              <a:t>The Strategy (NSDS II) has been presented to the Cabinet for </a:t>
            </a:r>
            <a:r>
              <a:rPr lang="en-US" dirty="0" smtClean="0"/>
              <a:t>approval</a:t>
            </a:r>
          </a:p>
          <a:p>
            <a:pPr marL="82296" indent="0">
              <a:buNone/>
            </a:pPr>
            <a:endParaRPr lang="en-US" dirty="0"/>
          </a:p>
          <a:p>
            <a:r>
              <a:rPr lang="en-US" dirty="0"/>
              <a:t>Meanwhile, as part of resource mobilization, a project under the NSDS II with estimated amount of USD25million is being developed for implementation starting from 2019</a:t>
            </a:r>
          </a:p>
        </p:txBody>
      </p:sp>
      <p:sp>
        <p:nvSpPr>
          <p:cNvPr id="4" name="Slide Number Placeholder 3"/>
          <p:cNvSpPr>
            <a:spLocks noGrp="1"/>
          </p:cNvSpPr>
          <p:nvPr>
            <p:ph type="sldNum" sz="quarter" idx="12"/>
          </p:nvPr>
        </p:nvSpPr>
        <p:spPr/>
        <p:txBody>
          <a:bodyPr/>
          <a:lstStyle/>
          <a:p>
            <a:fld id="{A1369D3C-87E0-4D87-A2D5-E414FB66C1C3}" type="slidenum">
              <a:rPr lang="en-US" smtClean="0"/>
              <a:t>47</a:t>
            </a:fld>
            <a:endParaRPr lang="en-US"/>
          </a:p>
        </p:txBody>
      </p:sp>
    </p:spTree>
    <p:extLst>
      <p:ext uri="{BB962C8B-B14F-4D97-AF65-F5344CB8AC3E}">
        <p14:creationId xmlns:p14="http://schemas.microsoft.com/office/powerpoint/2010/main" val="218842343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r>
              <a:rPr lang="en-US" sz="8000" dirty="0"/>
              <a:t>THANK YOU</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48</a:t>
            </a:fld>
            <a:endParaRPr lang="en-US"/>
          </a:p>
        </p:txBody>
      </p:sp>
    </p:spTree>
    <p:extLst>
      <p:ext uri="{BB962C8B-B14F-4D97-AF65-F5344CB8AC3E}">
        <p14:creationId xmlns:p14="http://schemas.microsoft.com/office/powerpoint/2010/main" val="4130712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22200</TotalTime>
  <Words>2275</Words>
  <Application>Microsoft Office PowerPoint</Application>
  <PresentationFormat>Widescreen</PresentationFormat>
  <Paragraphs>318</Paragraphs>
  <Slides>48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Corbel</vt:lpstr>
      <vt:lpstr>Courier New</vt:lpstr>
      <vt:lpstr>Times New Roman</vt:lpstr>
      <vt:lpstr>Wingdings</vt:lpstr>
      <vt:lpstr>Wingdings 2</vt:lpstr>
      <vt:lpstr>Parallax</vt:lpstr>
      <vt:lpstr>  THE STATISTICS LAW (PNDC LAW 135) OF 1985  AND FUNDAMENTAL   PRINCIPLES OF OFFICIAL STATISTICS </vt:lpstr>
      <vt:lpstr> OUTLINE OF PRESENTATION </vt:lpstr>
      <vt:lpstr>PowerPoint Presentation</vt:lpstr>
      <vt:lpstr>INTRODUCTION</vt:lpstr>
      <vt:lpstr>PowerPoint Presentation</vt:lpstr>
      <vt:lpstr>Duties of Government Statistician (1/2)</vt:lpstr>
      <vt:lpstr>Duties of Government Statistician (2/2)</vt:lpstr>
      <vt:lpstr>GSS : Vision , Mission and Core Values</vt:lpstr>
      <vt:lpstr>Mandate of GSS</vt:lpstr>
      <vt:lpstr>Legal Backing</vt:lpstr>
      <vt:lpstr>PowerPoint Presentation</vt:lpstr>
      <vt:lpstr>Legal Backing for data collection</vt:lpstr>
      <vt:lpstr>Current statistical activities</vt:lpstr>
      <vt:lpstr>Collaboration with Other Organizations</vt:lpstr>
      <vt:lpstr>Oath of Secrecy</vt:lpstr>
      <vt:lpstr>The Oath</vt:lpstr>
      <vt:lpstr>PowerPoint Presentation</vt:lpstr>
      <vt:lpstr>INTRODUCTION (1/2)</vt:lpstr>
      <vt:lpstr>INTRODUCTION (2/2)</vt:lpstr>
      <vt:lpstr>FUNDAMENTAL PRINCIPLES OF OFFICIAL STATISTICS (1/6)</vt:lpstr>
      <vt:lpstr>FUNDAMENTAL PRINCIPLES OF OFFICIAL STATISTICS (2/6)</vt:lpstr>
      <vt:lpstr>FUNDAMENTAL PRINCIPLES OF OFFICIAL STATISTICS(3/6)</vt:lpstr>
      <vt:lpstr>FUNDAMENTAL PRINCIPLES OF OFFICIAL STATISTICS(4/6)</vt:lpstr>
      <vt:lpstr>FUNDAMENTAL PRINCIPLES OF OFFICIAL STATISTICS(5/6)</vt:lpstr>
      <vt:lpstr>FUNDAMENTAL PRINCIPLES OF OFFICIAL STATISTICS(6/6)</vt:lpstr>
      <vt:lpstr>PowerPoint Presentation</vt:lpstr>
      <vt:lpstr>INTRODUCTION</vt:lpstr>
      <vt:lpstr>NEED FOR THE NSS</vt:lpstr>
      <vt:lpstr>NEED FOR THE NSS</vt:lpstr>
      <vt:lpstr>NEED FOR THE NSS</vt:lpstr>
      <vt:lpstr>NEED FOR THE NSS</vt:lpstr>
      <vt:lpstr>PowerPoint Presentation</vt:lpstr>
      <vt:lpstr>THE NSDS : WHAT IT SEEKS TO DO</vt:lpstr>
      <vt:lpstr>Achievements of NSDS I -1/2</vt:lpstr>
      <vt:lpstr>Achievements of NSDS I -2/2</vt:lpstr>
      <vt:lpstr>Overview of NSDS II</vt:lpstr>
      <vt:lpstr>The process of development of the NSDS II</vt:lpstr>
      <vt:lpstr> Vision &amp; Mission – NSDS II</vt:lpstr>
      <vt:lpstr>Goals – NSDS II</vt:lpstr>
      <vt:lpstr> Improve the policy, regulatory  and institutional framework </vt:lpstr>
      <vt:lpstr>Improving Human resource development and management</vt:lpstr>
      <vt:lpstr>Modernise Physical infrastructure </vt:lpstr>
      <vt:lpstr>Update Statistical Infrastructure</vt:lpstr>
      <vt:lpstr> Enhance data production, quality,  dissemination, and use  (1/2) </vt:lpstr>
      <vt:lpstr> Enhance data production, quality,  dissemination, and use – 2/2 </vt:lpstr>
      <vt:lpstr> Develop sustainable funding arrangements and establish collaborations with national and international institutions</vt:lpstr>
      <vt:lpstr>Way forward</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2015 Development Agenda and the Roadmap to Indicators Framework</dc:title>
  <dc:creator>Omar</dc:creator>
  <cp:lastModifiedBy>MR OSSEI</cp:lastModifiedBy>
  <cp:revision>163</cp:revision>
  <dcterms:created xsi:type="dcterms:W3CDTF">2015-07-14T16:08:56Z</dcterms:created>
  <dcterms:modified xsi:type="dcterms:W3CDTF">2018-10-01T12:59:14Z</dcterms:modified>
</cp:coreProperties>
</file>