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41"/>
  </p:notesMasterIdLst>
  <p:sldIdLst>
    <p:sldId id="256" r:id="rId2"/>
    <p:sldId id="334" r:id="rId3"/>
    <p:sldId id="258" r:id="rId4"/>
    <p:sldId id="277" r:id="rId5"/>
    <p:sldId id="345" r:id="rId6"/>
    <p:sldId id="259" r:id="rId7"/>
    <p:sldId id="346" r:id="rId8"/>
    <p:sldId id="262" r:id="rId9"/>
    <p:sldId id="269" r:id="rId10"/>
    <p:sldId id="270" r:id="rId11"/>
    <p:sldId id="271" r:id="rId12"/>
    <p:sldId id="272" r:id="rId13"/>
    <p:sldId id="273" r:id="rId14"/>
    <p:sldId id="280" r:id="rId15"/>
    <p:sldId id="285" r:id="rId16"/>
    <p:sldId id="407" r:id="rId17"/>
    <p:sldId id="350" r:id="rId18"/>
    <p:sldId id="395" r:id="rId19"/>
    <p:sldId id="400" r:id="rId20"/>
    <p:sldId id="401" r:id="rId21"/>
    <p:sldId id="402" r:id="rId22"/>
    <p:sldId id="403" r:id="rId23"/>
    <p:sldId id="357" r:id="rId24"/>
    <p:sldId id="353" r:id="rId25"/>
    <p:sldId id="356" r:id="rId26"/>
    <p:sldId id="408" r:id="rId27"/>
    <p:sldId id="406" r:id="rId28"/>
    <p:sldId id="409" r:id="rId29"/>
    <p:sldId id="410" r:id="rId30"/>
    <p:sldId id="411" r:id="rId31"/>
    <p:sldId id="392" r:id="rId32"/>
    <p:sldId id="412" r:id="rId33"/>
    <p:sldId id="413" r:id="rId34"/>
    <p:sldId id="414" r:id="rId35"/>
    <p:sldId id="394" r:id="rId36"/>
    <p:sldId id="417" r:id="rId37"/>
    <p:sldId id="415" r:id="rId38"/>
    <p:sldId id="416" r:id="rId39"/>
    <p:sldId id="268" r:id="rId40"/>
  </p:sldIdLst>
  <p:sldSz cx="12192000" cy="6858000"/>
  <p:notesSz cx="6881813"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5050"/>
    <a:srgbClr val="FD778A"/>
    <a:srgbClr val="B2DE82"/>
    <a:srgbClr val="FFFF66"/>
    <a:srgbClr val="00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368" autoAdjust="0"/>
    <p:restoredTop sz="94660"/>
  </p:normalViewPr>
  <p:slideViewPr>
    <p:cSldViewPr snapToGrid="0">
      <p:cViewPr>
        <p:scale>
          <a:sx n="80" d="100"/>
          <a:sy n="80" d="100"/>
        </p:scale>
        <p:origin x="124" y="-41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24B9284-7E67-4678-8054-3AA665969832}" type="doc">
      <dgm:prSet loTypeId="urn:microsoft.com/office/officeart/2008/layout/HorizontalMultiLevelHierarchy" loCatId="hierarchy" qsTypeId="urn:microsoft.com/office/officeart/2005/8/quickstyle/simple1" qsCatId="simple" csTypeId="urn:microsoft.com/office/officeart/2005/8/colors/colorful2" csCatId="colorful" phldr="1"/>
      <dgm:spPr/>
      <dgm:t>
        <a:bodyPr/>
        <a:lstStyle/>
        <a:p>
          <a:endParaRPr lang="en-GB"/>
        </a:p>
      </dgm:t>
    </dgm:pt>
    <dgm:pt modelId="{93849529-EEFD-4602-B11F-1E1986671E9E}">
      <dgm:prSet phldrT="[Text]" custT="1"/>
      <dgm:spPr/>
      <dgm:t>
        <a:bodyPr/>
        <a:lstStyle/>
        <a:p>
          <a:r>
            <a:rPr lang="en-GB" sz="2000" b="1" dirty="0" smtClean="0">
              <a:solidFill>
                <a:sysClr val="windowText" lastClr="000000"/>
              </a:solidFill>
              <a:latin typeface="Book Antiqua" panose="02040602050305030304" pitchFamily="18" charset="0"/>
            </a:rPr>
            <a:t>SERVICE DELIVERY STANDARDS</a:t>
          </a:r>
          <a:endParaRPr lang="en-GB" sz="2000" b="1" dirty="0">
            <a:solidFill>
              <a:sysClr val="windowText" lastClr="000000"/>
            </a:solidFill>
            <a:latin typeface="Book Antiqua" panose="02040602050305030304" pitchFamily="18" charset="0"/>
          </a:endParaRPr>
        </a:p>
      </dgm:t>
    </dgm:pt>
    <dgm:pt modelId="{0BF059DC-EB0D-43D5-B219-8A644A1ED495}" type="parTrans" cxnId="{CD20C15A-09C4-44B7-AAB2-55172CC76983}">
      <dgm:prSet/>
      <dgm:spPr/>
      <dgm:t>
        <a:bodyPr/>
        <a:lstStyle/>
        <a:p>
          <a:endParaRPr lang="en-GB" sz="2000"/>
        </a:p>
      </dgm:t>
    </dgm:pt>
    <dgm:pt modelId="{29FC469C-00A0-42CA-940A-D4AC008925AE}" type="sibTrans" cxnId="{CD20C15A-09C4-44B7-AAB2-55172CC76983}">
      <dgm:prSet/>
      <dgm:spPr/>
      <dgm:t>
        <a:bodyPr/>
        <a:lstStyle/>
        <a:p>
          <a:endParaRPr lang="en-GB" sz="2000"/>
        </a:p>
      </dgm:t>
    </dgm:pt>
    <dgm:pt modelId="{54C2F6A6-AADD-4CEE-A419-C320EE84B3BB}">
      <dgm:prSet phldrT="[Text]" custT="1"/>
      <dgm:spPr/>
      <dgm:t>
        <a:bodyPr/>
        <a:lstStyle/>
        <a:p>
          <a:r>
            <a:rPr lang="en-GB" sz="2000" b="1" dirty="0">
              <a:solidFill>
                <a:srgbClr val="0000CC"/>
              </a:solidFill>
              <a:latin typeface="Book Antiqua" panose="02040602050305030304" pitchFamily="18" charset="0"/>
            </a:rPr>
            <a:t>P</a:t>
          </a:r>
          <a:r>
            <a:rPr lang="en-GB" sz="2000" b="1" dirty="0">
              <a:solidFill>
                <a:sysClr val="windowText" lastClr="000000"/>
              </a:solidFill>
              <a:latin typeface="Book Antiqua" panose="02040602050305030304" pitchFamily="18" charset="0"/>
            </a:rPr>
            <a:t>articipation</a:t>
          </a:r>
        </a:p>
      </dgm:t>
    </dgm:pt>
    <dgm:pt modelId="{FCC09A8A-5EA6-4FD8-9774-4617363D4530}" type="parTrans" cxnId="{15C5857E-6693-4F02-B7B9-F187F579DD75}">
      <dgm:prSet custT="1"/>
      <dgm:spPr/>
      <dgm:t>
        <a:bodyPr/>
        <a:lstStyle/>
        <a:p>
          <a:endParaRPr lang="en-GB" sz="2000"/>
        </a:p>
      </dgm:t>
    </dgm:pt>
    <dgm:pt modelId="{5F907D72-0E4E-43C9-A6DA-B2702A85F487}" type="sibTrans" cxnId="{15C5857E-6693-4F02-B7B9-F187F579DD75}">
      <dgm:prSet/>
      <dgm:spPr/>
      <dgm:t>
        <a:bodyPr/>
        <a:lstStyle/>
        <a:p>
          <a:endParaRPr lang="en-GB" sz="2000"/>
        </a:p>
      </dgm:t>
    </dgm:pt>
    <dgm:pt modelId="{2ABA4EDE-F8F2-44BF-A685-A509066CDD2C}">
      <dgm:prSet phldrT="[Text]" custT="1"/>
      <dgm:spPr/>
      <dgm:t>
        <a:bodyPr/>
        <a:lstStyle/>
        <a:p>
          <a:r>
            <a:rPr lang="en-GB" sz="2000" b="1" dirty="0">
              <a:solidFill>
                <a:srgbClr val="0000CC"/>
              </a:solidFill>
              <a:latin typeface="Book Antiqua" panose="02040602050305030304" pitchFamily="18" charset="0"/>
            </a:rPr>
            <a:t>P</a:t>
          </a:r>
          <a:r>
            <a:rPr lang="en-GB" sz="2000" b="1" dirty="0">
              <a:solidFill>
                <a:sysClr val="windowText" lastClr="000000"/>
              </a:solidFill>
              <a:latin typeface="Book Antiqua" panose="02040602050305030304" pitchFamily="18" charset="0"/>
            </a:rPr>
            <a:t>rofessionalism</a:t>
          </a:r>
        </a:p>
      </dgm:t>
    </dgm:pt>
    <dgm:pt modelId="{2E526098-A566-48C1-A70F-0D9FA6DD71BF}" type="parTrans" cxnId="{0ACE9493-FF91-44EE-B44D-D62AB1ACED5B}">
      <dgm:prSet custT="1"/>
      <dgm:spPr/>
      <dgm:t>
        <a:bodyPr/>
        <a:lstStyle/>
        <a:p>
          <a:endParaRPr lang="en-GB" sz="2000"/>
        </a:p>
      </dgm:t>
    </dgm:pt>
    <dgm:pt modelId="{E8FE2F7F-B76E-4B1B-B22B-9906E082200A}" type="sibTrans" cxnId="{0ACE9493-FF91-44EE-B44D-D62AB1ACED5B}">
      <dgm:prSet/>
      <dgm:spPr/>
      <dgm:t>
        <a:bodyPr/>
        <a:lstStyle/>
        <a:p>
          <a:endParaRPr lang="en-GB" sz="2000"/>
        </a:p>
      </dgm:t>
    </dgm:pt>
    <dgm:pt modelId="{033CD61E-03BF-41B1-B977-9854139DCA93}">
      <dgm:prSet phldrT="[Text]" custT="1"/>
      <dgm:spPr/>
      <dgm:t>
        <a:bodyPr/>
        <a:lstStyle/>
        <a:p>
          <a:r>
            <a:rPr lang="en-GB" sz="2000" b="1" dirty="0" smtClean="0">
              <a:solidFill>
                <a:srgbClr val="0000CC"/>
              </a:solidFill>
              <a:latin typeface="Book Antiqua" panose="02040602050305030304" pitchFamily="18" charset="0"/>
            </a:rPr>
            <a:t>E</a:t>
          </a:r>
          <a:r>
            <a:rPr lang="en-GB" sz="2000" b="1" dirty="0" smtClean="0">
              <a:solidFill>
                <a:sysClr val="windowText" lastClr="000000"/>
              </a:solidFill>
              <a:latin typeface="Book Antiqua" panose="02040602050305030304" pitchFamily="18" charset="0"/>
            </a:rPr>
            <a:t>fficient &amp; </a:t>
          </a:r>
          <a:r>
            <a:rPr lang="en-GB" sz="2000" b="1" dirty="0" smtClean="0">
              <a:solidFill>
                <a:srgbClr val="0000CC"/>
              </a:solidFill>
              <a:latin typeface="Book Antiqua" panose="02040602050305030304" pitchFamily="18" charset="0"/>
            </a:rPr>
            <a:t>E</a:t>
          </a:r>
          <a:r>
            <a:rPr lang="en-GB" sz="2000" b="1" dirty="0" smtClean="0">
              <a:solidFill>
                <a:sysClr val="windowText" lastClr="000000"/>
              </a:solidFill>
              <a:latin typeface="Book Antiqua" panose="02040602050305030304" pitchFamily="18" charset="0"/>
            </a:rPr>
            <a:t>ffective Use of Resources</a:t>
          </a:r>
          <a:endParaRPr lang="en-GB" sz="2000" b="1" dirty="0">
            <a:solidFill>
              <a:sysClr val="windowText" lastClr="000000"/>
            </a:solidFill>
            <a:latin typeface="Book Antiqua" panose="02040602050305030304" pitchFamily="18" charset="0"/>
          </a:endParaRPr>
        </a:p>
      </dgm:t>
    </dgm:pt>
    <dgm:pt modelId="{828C5515-CF28-4135-BD1D-1568D987A55C}" type="parTrans" cxnId="{4A66990E-0C3B-4F0E-A92B-F61D4E551096}">
      <dgm:prSet custT="1"/>
      <dgm:spPr/>
      <dgm:t>
        <a:bodyPr/>
        <a:lstStyle/>
        <a:p>
          <a:endParaRPr lang="en-GB" sz="2000"/>
        </a:p>
      </dgm:t>
    </dgm:pt>
    <dgm:pt modelId="{F3F81F95-1E18-4F27-BB30-C40B8FE4A145}" type="sibTrans" cxnId="{4A66990E-0C3B-4F0E-A92B-F61D4E551096}">
      <dgm:prSet/>
      <dgm:spPr/>
      <dgm:t>
        <a:bodyPr/>
        <a:lstStyle/>
        <a:p>
          <a:endParaRPr lang="en-GB" sz="2000"/>
        </a:p>
      </dgm:t>
    </dgm:pt>
    <dgm:pt modelId="{39955F53-61AB-4E87-AE73-1FDB723CD031}">
      <dgm:prSet custT="1"/>
      <dgm:spPr/>
      <dgm:t>
        <a:bodyPr/>
        <a:lstStyle/>
        <a:p>
          <a:r>
            <a:rPr lang="en-GB" sz="2000" b="1" dirty="0" smtClean="0">
              <a:solidFill>
                <a:srgbClr val="0000CC"/>
              </a:solidFill>
              <a:latin typeface="Book Antiqua" panose="02040602050305030304" pitchFamily="18" charset="0"/>
            </a:rPr>
            <a:t>C</a:t>
          </a:r>
          <a:r>
            <a:rPr lang="en-GB" sz="2000" b="1" dirty="0" smtClean="0">
              <a:solidFill>
                <a:sysClr val="windowText" lastClr="000000"/>
              </a:solidFill>
              <a:latin typeface="Book Antiqua" panose="02040602050305030304" pitchFamily="18" charset="0"/>
            </a:rPr>
            <a:t>lient Focus</a:t>
          </a:r>
          <a:endParaRPr lang="en-GB" sz="2000" b="1" dirty="0">
            <a:solidFill>
              <a:sysClr val="windowText" lastClr="000000"/>
            </a:solidFill>
            <a:latin typeface="Book Antiqua" panose="02040602050305030304" pitchFamily="18" charset="0"/>
          </a:endParaRPr>
        </a:p>
      </dgm:t>
    </dgm:pt>
    <dgm:pt modelId="{E6C88D1F-FA4A-4F2B-B824-B8781D7AD97E}" type="parTrans" cxnId="{8FBE437A-CDC9-4F78-B694-6505261674C8}">
      <dgm:prSet custT="1"/>
      <dgm:spPr/>
      <dgm:t>
        <a:bodyPr/>
        <a:lstStyle/>
        <a:p>
          <a:endParaRPr lang="en-GB" sz="2000"/>
        </a:p>
      </dgm:t>
    </dgm:pt>
    <dgm:pt modelId="{AFBC8E52-6130-434C-A016-96914647F532}" type="sibTrans" cxnId="{8FBE437A-CDC9-4F78-B694-6505261674C8}">
      <dgm:prSet/>
      <dgm:spPr/>
      <dgm:t>
        <a:bodyPr/>
        <a:lstStyle/>
        <a:p>
          <a:endParaRPr lang="en-GB" sz="2000"/>
        </a:p>
      </dgm:t>
    </dgm:pt>
    <dgm:pt modelId="{05466030-EA89-4857-8951-E14E5D77C427}">
      <dgm:prSet custT="1"/>
      <dgm:spPr/>
      <dgm:t>
        <a:bodyPr/>
        <a:lstStyle/>
        <a:p>
          <a:r>
            <a:rPr lang="en-GB" sz="2000" b="1" dirty="0" smtClean="0">
              <a:solidFill>
                <a:srgbClr val="0000CC"/>
              </a:solidFill>
              <a:latin typeface="Book Antiqua" panose="02040602050305030304" pitchFamily="18" charset="0"/>
            </a:rPr>
            <a:t>A</a:t>
          </a:r>
          <a:r>
            <a:rPr lang="en-GB" sz="2000" b="1" dirty="0" smtClean="0">
              <a:solidFill>
                <a:sysClr val="windowText" lastClr="000000"/>
              </a:solidFill>
              <a:latin typeface="Book Antiqua" panose="02040602050305030304" pitchFamily="18" charset="0"/>
            </a:rPr>
            <a:t>ccountability</a:t>
          </a:r>
          <a:endParaRPr lang="en-GB" sz="2000" b="1" dirty="0">
            <a:solidFill>
              <a:sysClr val="windowText" lastClr="000000"/>
            </a:solidFill>
            <a:latin typeface="Book Antiqua" panose="02040602050305030304" pitchFamily="18" charset="0"/>
          </a:endParaRPr>
        </a:p>
      </dgm:t>
    </dgm:pt>
    <dgm:pt modelId="{2A48F4F7-CBDD-44E5-8D96-A0477FCA8445}" type="parTrans" cxnId="{5C9DD8A8-8D48-45DD-A331-4DBBF4BA15FC}">
      <dgm:prSet custT="1"/>
      <dgm:spPr/>
      <dgm:t>
        <a:bodyPr/>
        <a:lstStyle/>
        <a:p>
          <a:endParaRPr lang="en-GB" sz="2000"/>
        </a:p>
      </dgm:t>
    </dgm:pt>
    <dgm:pt modelId="{7CFD037E-25FB-49A6-80DE-ED1A91F78A52}" type="sibTrans" cxnId="{5C9DD8A8-8D48-45DD-A331-4DBBF4BA15FC}">
      <dgm:prSet/>
      <dgm:spPr/>
      <dgm:t>
        <a:bodyPr/>
        <a:lstStyle/>
        <a:p>
          <a:endParaRPr lang="en-GB" sz="2000"/>
        </a:p>
      </dgm:t>
    </dgm:pt>
    <dgm:pt modelId="{DC528177-65F3-4B31-99A0-20167B8E7B77}">
      <dgm:prSet custT="1"/>
      <dgm:spPr/>
      <dgm:t>
        <a:bodyPr/>
        <a:lstStyle/>
        <a:p>
          <a:r>
            <a:rPr lang="en-GB" sz="2000" b="1" dirty="0" smtClean="0">
              <a:solidFill>
                <a:srgbClr val="0000CC"/>
              </a:solidFill>
              <a:latin typeface="Book Antiqua" panose="02040602050305030304" pitchFamily="18" charset="0"/>
            </a:rPr>
            <a:t>T</a:t>
          </a:r>
          <a:r>
            <a:rPr lang="en-GB" sz="2000" b="1" dirty="0" smtClean="0">
              <a:solidFill>
                <a:sysClr val="windowText" lastClr="000000"/>
              </a:solidFill>
              <a:latin typeface="Book Antiqua" panose="02040602050305030304" pitchFamily="18" charset="0"/>
            </a:rPr>
            <a:t>ransparency</a:t>
          </a:r>
          <a:endParaRPr lang="en-GB" sz="2000" b="1" dirty="0">
            <a:solidFill>
              <a:sysClr val="windowText" lastClr="000000"/>
            </a:solidFill>
            <a:latin typeface="Book Antiqua" panose="02040602050305030304" pitchFamily="18" charset="0"/>
          </a:endParaRPr>
        </a:p>
      </dgm:t>
    </dgm:pt>
    <dgm:pt modelId="{C7E9C561-E9B6-4878-8E06-40B6EA97F498}" type="parTrans" cxnId="{F3875651-79AD-408D-B499-0DD10804DFF7}">
      <dgm:prSet custT="1"/>
      <dgm:spPr/>
      <dgm:t>
        <a:bodyPr/>
        <a:lstStyle/>
        <a:p>
          <a:endParaRPr lang="en-GB" sz="2000"/>
        </a:p>
      </dgm:t>
    </dgm:pt>
    <dgm:pt modelId="{B25563A6-1449-407F-94F5-25DADCDC495B}" type="sibTrans" cxnId="{F3875651-79AD-408D-B499-0DD10804DFF7}">
      <dgm:prSet/>
      <dgm:spPr/>
      <dgm:t>
        <a:bodyPr/>
        <a:lstStyle/>
        <a:p>
          <a:endParaRPr lang="en-GB" sz="2000"/>
        </a:p>
      </dgm:t>
    </dgm:pt>
    <dgm:pt modelId="{9636AD80-DEA8-4348-9038-0F695899D80B}" type="pres">
      <dgm:prSet presAssocID="{924B9284-7E67-4678-8054-3AA665969832}" presName="Name0" presStyleCnt="0">
        <dgm:presLayoutVars>
          <dgm:chPref val="1"/>
          <dgm:dir/>
          <dgm:animOne val="branch"/>
          <dgm:animLvl val="lvl"/>
          <dgm:resizeHandles val="exact"/>
        </dgm:presLayoutVars>
      </dgm:prSet>
      <dgm:spPr/>
      <dgm:t>
        <a:bodyPr/>
        <a:lstStyle/>
        <a:p>
          <a:endParaRPr lang="en-GB"/>
        </a:p>
      </dgm:t>
    </dgm:pt>
    <dgm:pt modelId="{22C92498-5044-4EE7-88F2-9374AABE23C5}" type="pres">
      <dgm:prSet presAssocID="{93849529-EEFD-4602-B11F-1E1986671E9E}" presName="root1" presStyleCnt="0"/>
      <dgm:spPr/>
    </dgm:pt>
    <dgm:pt modelId="{3A15DE6B-EA8F-4483-B863-FCC9F0E1F3A6}" type="pres">
      <dgm:prSet presAssocID="{93849529-EEFD-4602-B11F-1E1986671E9E}" presName="LevelOneTextNode" presStyleLbl="node0" presStyleIdx="0" presStyleCnt="1" custScaleY="130545">
        <dgm:presLayoutVars>
          <dgm:chPref val="3"/>
        </dgm:presLayoutVars>
      </dgm:prSet>
      <dgm:spPr/>
      <dgm:t>
        <a:bodyPr/>
        <a:lstStyle/>
        <a:p>
          <a:endParaRPr lang="en-GB"/>
        </a:p>
      </dgm:t>
    </dgm:pt>
    <dgm:pt modelId="{257B3C7E-4707-4160-BBAF-C92613AB7960}" type="pres">
      <dgm:prSet presAssocID="{93849529-EEFD-4602-B11F-1E1986671E9E}" presName="level2hierChild" presStyleCnt="0"/>
      <dgm:spPr/>
    </dgm:pt>
    <dgm:pt modelId="{FF623636-261C-4346-A44E-70AA9A9AA92B}" type="pres">
      <dgm:prSet presAssocID="{FCC09A8A-5EA6-4FD8-9774-4617363D4530}" presName="conn2-1" presStyleLbl="parChTrans1D2" presStyleIdx="0" presStyleCnt="6"/>
      <dgm:spPr/>
      <dgm:t>
        <a:bodyPr/>
        <a:lstStyle/>
        <a:p>
          <a:endParaRPr lang="en-GB"/>
        </a:p>
      </dgm:t>
    </dgm:pt>
    <dgm:pt modelId="{4FDDD2D0-FDC3-4407-A3C4-81D352C4FD0B}" type="pres">
      <dgm:prSet presAssocID="{FCC09A8A-5EA6-4FD8-9774-4617363D4530}" presName="connTx" presStyleLbl="parChTrans1D2" presStyleIdx="0" presStyleCnt="6"/>
      <dgm:spPr/>
      <dgm:t>
        <a:bodyPr/>
        <a:lstStyle/>
        <a:p>
          <a:endParaRPr lang="en-GB"/>
        </a:p>
      </dgm:t>
    </dgm:pt>
    <dgm:pt modelId="{51AE3493-5020-4C44-B1E4-1954AC7F62B1}" type="pres">
      <dgm:prSet presAssocID="{54C2F6A6-AADD-4CEE-A419-C320EE84B3BB}" presName="root2" presStyleCnt="0"/>
      <dgm:spPr/>
    </dgm:pt>
    <dgm:pt modelId="{9B62D01F-018A-49C0-A3FE-392D5A83CDFF}" type="pres">
      <dgm:prSet presAssocID="{54C2F6A6-AADD-4CEE-A419-C320EE84B3BB}" presName="LevelTwoTextNode" presStyleLbl="node2" presStyleIdx="0" presStyleCnt="6" custScaleX="129421">
        <dgm:presLayoutVars>
          <dgm:chPref val="3"/>
        </dgm:presLayoutVars>
      </dgm:prSet>
      <dgm:spPr/>
      <dgm:t>
        <a:bodyPr/>
        <a:lstStyle/>
        <a:p>
          <a:endParaRPr lang="en-GB"/>
        </a:p>
      </dgm:t>
    </dgm:pt>
    <dgm:pt modelId="{468D58D3-F1FC-40D0-AD4E-27CC2385BC45}" type="pres">
      <dgm:prSet presAssocID="{54C2F6A6-AADD-4CEE-A419-C320EE84B3BB}" presName="level3hierChild" presStyleCnt="0"/>
      <dgm:spPr/>
    </dgm:pt>
    <dgm:pt modelId="{F2E233FD-B89D-462F-8F03-EB2F508DB7A7}" type="pres">
      <dgm:prSet presAssocID="{2E526098-A566-48C1-A70F-0D9FA6DD71BF}" presName="conn2-1" presStyleLbl="parChTrans1D2" presStyleIdx="1" presStyleCnt="6"/>
      <dgm:spPr/>
      <dgm:t>
        <a:bodyPr/>
        <a:lstStyle/>
        <a:p>
          <a:endParaRPr lang="en-GB"/>
        </a:p>
      </dgm:t>
    </dgm:pt>
    <dgm:pt modelId="{887F7914-0425-4FF6-955C-265100BB509C}" type="pres">
      <dgm:prSet presAssocID="{2E526098-A566-48C1-A70F-0D9FA6DD71BF}" presName="connTx" presStyleLbl="parChTrans1D2" presStyleIdx="1" presStyleCnt="6"/>
      <dgm:spPr/>
      <dgm:t>
        <a:bodyPr/>
        <a:lstStyle/>
        <a:p>
          <a:endParaRPr lang="en-GB"/>
        </a:p>
      </dgm:t>
    </dgm:pt>
    <dgm:pt modelId="{87165F5A-1CF6-4AAB-9A13-53C3611CF2F1}" type="pres">
      <dgm:prSet presAssocID="{2ABA4EDE-F8F2-44BF-A685-A509066CDD2C}" presName="root2" presStyleCnt="0"/>
      <dgm:spPr/>
    </dgm:pt>
    <dgm:pt modelId="{011552BD-1D51-4CB5-87D9-7371340F93FC}" type="pres">
      <dgm:prSet presAssocID="{2ABA4EDE-F8F2-44BF-A685-A509066CDD2C}" presName="LevelTwoTextNode" presStyleLbl="node2" presStyleIdx="1" presStyleCnt="6" custScaleX="131672">
        <dgm:presLayoutVars>
          <dgm:chPref val="3"/>
        </dgm:presLayoutVars>
      </dgm:prSet>
      <dgm:spPr/>
      <dgm:t>
        <a:bodyPr/>
        <a:lstStyle/>
        <a:p>
          <a:endParaRPr lang="en-GB"/>
        </a:p>
      </dgm:t>
    </dgm:pt>
    <dgm:pt modelId="{41B7A7DC-5210-495B-BE30-ACE5EF0B12D1}" type="pres">
      <dgm:prSet presAssocID="{2ABA4EDE-F8F2-44BF-A685-A509066CDD2C}" presName="level3hierChild" presStyleCnt="0"/>
      <dgm:spPr/>
    </dgm:pt>
    <dgm:pt modelId="{ACD5AA61-E272-4695-ADBC-CAC4A8B221DB}" type="pres">
      <dgm:prSet presAssocID="{828C5515-CF28-4135-BD1D-1568D987A55C}" presName="conn2-1" presStyleLbl="parChTrans1D2" presStyleIdx="2" presStyleCnt="6"/>
      <dgm:spPr/>
      <dgm:t>
        <a:bodyPr/>
        <a:lstStyle/>
        <a:p>
          <a:endParaRPr lang="en-GB"/>
        </a:p>
      </dgm:t>
    </dgm:pt>
    <dgm:pt modelId="{1B7C99AF-405C-48E4-B5E4-4847C1BB41CC}" type="pres">
      <dgm:prSet presAssocID="{828C5515-CF28-4135-BD1D-1568D987A55C}" presName="connTx" presStyleLbl="parChTrans1D2" presStyleIdx="2" presStyleCnt="6"/>
      <dgm:spPr/>
      <dgm:t>
        <a:bodyPr/>
        <a:lstStyle/>
        <a:p>
          <a:endParaRPr lang="en-GB"/>
        </a:p>
      </dgm:t>
    </dgm:pt>
    <dgm:pt modelId="{A61A2D48-4304-419C-8ADB-51CDD523AA12}" type="pres">
      <dgm:prSet presAssocID="{033CD61E-03BF-41B1-B977-9854139DCA93}" presName="root2" presStyleCnt="0"/>
      <dgm:spPr/>
    </dgm:pt>
    <dgm:pt modelId="{B133D9B5-E831-4886-803C-5094918F3D9D}" type="pres">
      <dgm:prSet presAssocID="{033CD61E-03BF-41B1-B977-9854139DCA93}" presName="LevelTwoTextNode" presStyleLbl="node2" presStyleIdx="2" presStyleCnt="6" custScaleX="130707">
        <dgm:presLayoutVars>
          <dgm:chPref val="3"/>
        </dgm:presLayoutVars>
      </dgm:prSet>
      <dgm:spPr/>
      <dgm:t>
        <a:bodyPr/>
        <a:lstStyle/>
        <a:p>
          <a:endParaRPr lang="en-GB"/>
        </a:p>
      </dgm:t>
    </dgm:pt>
    <dgm:pt modelId="{AB1E239B-F78E-4D4B-990F-0671D51DDBF6}" type="pres">
      <dgm:prSet presAssocID="{033CD61E-03BF-41B1-B977-9854139DCA93}" presName="level3hierChild" presStyleCnt="0"/>
      <dgm:spPr/>
    </dgm:pt>
    <dgm:pt modelId="{984FE5FB-5EA5-415C-BBE4-24BC04152BDF}" type="pres">
      <dgm:prSet presAssocID="{E6C88D1F-FA4A-4F2B-B824-B8781D7AD97E}" presName="conn2-1" presStyleLbl="parChTrans1D2" presStyleIdx="3" presStyleCnt="6"/>
      <dgm:spPr/>
      <dgm:t>
        <a:bodyPr/>
        <a:lstStyle/>
        <a:p>
          <a:endParaRPr lang="en-GB"/>
        </a:p>
      </dgm:t>
    </dgm:pt>
    <dgm:pt modelId="{C2009EE2-2222-44BC-90DF-6E031E9F477D}" type="pres">
      <dgm:prSet presAssocID="{E6C88D1F-FA4A-4F2B-B824-B8781D7AD97E}" presName="connTx" presStyleLbl="parChTrans1D2" presStyleIdx="3" presStyleCnt="6"/>
      <dgm:spPr/>
      <dgm:t>
        <a:bodyPr/>
        <a:lstStyle/>
        <a:p>
          <a:endParaRPr lang="en-GB"/>
        </a:p>
      </dgm:t>
    </dgm:pt>
    <dgm:pt modelId="{5FB12E36-B69F-47D6-8D85-12DC8D9A9783}" type="pres">
      <dgm:prSet presAssocID="{39955F53-61AB-4E87-AE73-1FDB723CD031}" presName="root2" presStyleCnt="0"/>
      <dgm:spPr/>
    </dgm:pt>
    <dgm:pt modelId="{5B4326FA-B7D9-4CCF-AEA1-1323F4FDC196}" type="pres">
      <dgm:prSet presAssocID="{39955F53-61AB-4E87-AE73-1FDB723CD031}" presName="LevelTwoTextNode" presStyleLbl="node2" presStyleIdx="3" presStyleCnt="6" custScaleX="133807">
        <dgm:presLayoutVars>
          <dgm:chPref val="3"/>
        </dgm:presLayoutVars>
      </dgm:prSet>
      <dgm:spPr/>
      <dgm:t>
        <a:bodyPr/>
        <a:lstStyle/>
        <a:p>
          <a:endParaRPr lang="en-GB"/>
        </a:p>
      </dgm:t>
    </dgm:pt>
    <dgm:pt modelId="{25A14EB3-97E8-46E7-8ADB-852E0EC80D50}" type="pres">
      <dgm:prSet presAssocID="{39955F53-61AB-4E87-AE73-1FDB723CD031}" presName="level3hierChild" presStyleCnt="0"/>
      <dgm:spPr/>
    </dgm:pt>
    <dgm:pt modelId="{439E772A-62BA-415C-AC1B-449560DA2976}" type="pres">
      <dgm:prSet presAssocID="{2A48F4F7-CBDD-44E5-8D96-A0477FCA8445}" presName="conn2-1" presStyleLbl="parChTrans1D2" presStyleIdx="4" presStyleCnt="6"/>
      <dgm:spPr/>
      <dgm:t>
        <a:bodyPr/>
        <a:lstStyle/>
        <a:p>
          <a:endParaRPr lang="en-GB"/>
        </a:p>
      </dgm:t>
    </dgm:pt>
    <dgm:pt modelId="{F8CEBB2E-E146-4BB0-B658-995EE6D5199A}" type="pres">
      <dgm:prSet presAssocID="{2A48F4F7-CBDD-44E5-8D96-A0477FCA8445}" presName="connTx" presStyleLbl="parChTrans1D2" presStyleIdx="4" presStyleCnt="6"/>
      <dgm:spPr/>
      <dgm:t>
        <a:bodyPr/>
        <a:lstStyle/>
        <a:p>
          <a:endParaRPr lang="en-GB"/>
        </a:p>
      </dgm:t>
    </dgm:pt>
    <dgm:pt modelId="{46DD7E57-FA3F-4280-B89A-2592D28A5E68}" type="pres">
      <dgm:prSet presAssocID="{05466030-EA89-4857-8951-E14E5D77C427}" presName="root2" presStyleCnt="0"/>
      <dgm:spPr/>
    </dgm:pt>
    <dgm:pt modelId="{B470E574-037C-4CDB-B9EB-D96E6467AEDA}" type="pres">
      <dgm:prSet presAssocID="{05466030-EA89-4857-8951-E14E5D77C427}" presName="LevelTwoTextNode" presStyleLbl="node2" presStyleIdx="4" presStyleCnt="6" custScaleX="132521" custScaleY="125714">
        <dgm:presLayoutVars>
          <dgm:chPref val="3"/>
        </dgm:presLayoutVars>
      </dgm:prSet>
      <dgm:spPr/>
      <dgm:t>
        <a:bodyPr/>
        <a:lstStyle/>
        <a:p>
          <a:endParaRPr lang="en-GB"/>
        </a:p>
      </dgm:t>
    </dgm:pt>
    <dgm:pt modelId="{1C43BE06-2A41-4243-8F38-D68067CA5EBD}" type="pres">
      <dgm:prSet presAssocID="{05466030-EA89-4857-8951-E14E5D77C427}" presName="level3hierChild" presStyleCnt="0"/>
      <dgm:spPr/>
    </dgm:pt>
    <dgm:pt modelId="{752AD1BC-937D-43B0-B539-B365CE39CC66}" type="pres">
      <dgm:prSet presAssocID="{C7E9C561-E9B6-4878-8E06-40B6EA97F498}" presName="conn2-1" presStyleLbl="parChTrans1D2" presStyleIdx="5" presStyleCnt="6"/>
      <dgm:spPr/>
      <dgm:t>
        <a:bodyPr/>
        <a:lstStyle/>
        <a:p>
          <a:endParaRPr lang="en-GB"/>
        </a:p>
      </dgm:t>
    </dgm:pt>
    <dgm:pt modelId="{B4E1E9E5-F3D5-4543-B431-48711BB2AD98}" type="pres">
      <dgm:prSet presAssocID="{C7E9C561-E9B6-4878-8E06-40B6EA97F498}" presName="connTx" presStyleLbl="parChTrans1D2" presStyleIdx="5" presStyleCnt="6"/>
      <dgm:spPr/>
      <dgm:t>
        <a:bodyPr/>
        <a:lstStyle/>
        <a:p>
          <a:endParaRPr lang="en-GB"/>
        </a:p>
      </dgm:t>
    </dgm:pt>
    <dgm:pt modelId="{991DCB78-2ACE-42BF-BE4D-0DB609AE3773}" type="pres">
      <dgm:prSet presAssocID="{DC528177-65F3-4B31-99A0-20167B8E7B77}" presName="root2" presStyleCnt="0"/>
      <dgm:spPr/>
    </dgm:pt>
    <dgm:pt modelId="{A0AFB9C6-C6FD-4718-B471-5436EF6533AC}" type="pres">
      <dgm:prSet presAssocID="{DC528177-65F3-4B31-99A0-20167B8E7B77}" presName="LevelTwoTextNode" presStyleLbl="node2" presStyleIdx="5" presStyleCnt="6" custScaleX="133968">
        <dgm:presLayoutVars>
          <dgm:chPref val="3"/>
        </dgm:presLayoutVars>
      </dgm:prSet>
      <dgm:spPr/>
      <dgm:t>
        <a:bodyPr/>
        <a:lstStyle/>
        <a:p>
          <a:endParaRPr lang="en-GB"/>
        </a:p>
      </dgm:t>
    </dgm:pt>
    <dgm:pt modelId="{F66F38EF-8381-4F37-A2AA-CF1AEDDDA93E}" type="pres">
      <dgm:prSet presAssocID="{DC528177-65F3-4B31-99A0-20167B8E7B77}" presName="level3hierChild" presStyleCnt="0"/>
      <dgm:spPr/>
    </dgm:pt>
  </dgm:ptLst>
  <dgm:cxnLst>
    <dgm:cxn modelId="{92C1ED91-3084-4FBF-9371-299D8D0FF7E1}" type="presOf" srcId="{033CD61E-03BF-41B1-B977-9854139DCA93}" destId="{B133D9B5-E831-4886-803C-5094918F3D9D}" srcOrd="0" destOrd="0" presId="urn:microsoft.com/office/officeart/2008/layout/HorizontalMultiLevelHierarchy"/>
    <dgm:cxn modelId="{0327610C-2779-4048-A44C-59F51C3D8472}" type="presOf" srcId="{828C5515-CF28-4135-BD1D-1568D987A55C}" destId="{ACD5AA61-E272-4695-ADBC-CAC4A8B221DB}" srcOrd="0" destOrd="0" presId="urn:microsoft.com/office/officeart/2008/layout/HorizontalMultiLevelHierarchy"/>
    <dgm:cxn modelId="{648647C1-3E02-4FC0-B237-D0E2A01BBC6F}" type="presOf" srcId="{FCC09A8A-5EA6-4FD8-9774-4617363D4530}" destId="{FF623636-261C-4346-A44E-70AA9A9AA92B}" srcOrd="0" destOrd="0" presId="urn:microsoft.com/office/officeart/2008/layout/HorizontalMultiLevelHierarchy"/>
    <dgm:cxn modelId="{EFEB4DA3-5433-4B04-81B5-F547F9E3737A}" type="presOf" srcId="{05466030-EA89-4857-8951-E14E5D77C427}" destId="{B470E574-037C-4CDB-B9EB-D96E6467AEDA}" srcOrd="0" destOrd="0" presId="urn:microsoft.com/office/officeart/2008/layout/HorizontalMultiLevelHierarchy"/>
    <dgm:cxn modelId="{E8B2AF96-6D2A-4CA8-B4D9-1620BA9A079C}" type="presOf" srcId="{828C5515-CF28-4135-BD1D-1568D987A55C}" destId="{1B7C99AF-405C-48E4-B5E4-4847C1BB41CC}" srcOrd="1" destOrd="0" presId="urn:microsoft.com/office/officeart/2008/layout/HorizontalMultiLevelHierarchy"/>
    <dgm:cxn modelId="{8FBE437A-CDC9-4F78-B694-6505261674C8}" srcId="{93849529-EEFD-4602-B11F-1E1986671E9E}" destId="{39955F53-61AB-4E87-AE73-1FDB723CD031}" srcOrd="3" destOrd="0" parTransId="{E6C88D1F-FA4A-4F2B-B824-B8781D7AD97E}" sibTransId="{AFBC8E52-6130-434C-A016-96914647F532}"/>
    <dgm:cxn modelId="{957C7753-F66F-48D2-88AA-7899EB5494BF}" type="presOf" srcId="{2A48F4F7-CBDD-44E5-8D96-A0477FCA8445}" destId="{F8CEBB2E-E146-4BB0-B658-995EE6D5199A}" srcOrd="1" destOrd="0" presId="urn:microsoft.com/office/officeart/2008/layout/HorizontalMultiLevelHierarchy"/>
    <dgm:cxn modelId="{A0EC033F-A8CD-4E22-9D01-82AB10FB86CF}" type="presOf" srcId="{2E526098-A566-48C1-A70F-0D9FA6DD71BF}" destId="{887F7914-0425-4FF6-955C-265100BB509C}" srcOrd="1" destOrd="0" presId="urn:microsoft.com/office/officeart/2008/layout/HorizontalMultiLevelHierarchy"/>
    <dgm:cxn modelId="{F3875651-79AD-408D-B499-0DD10804DFF7}" srcId="{93849529-EEFD-4602-B11F-1E1986671E9E}" destId="{DC528177-65F3-4B31-99A0-20167B8E7B77}" srcOrd="5" destOrd="0" parTransId="{C7E9C561-E9B6-4878-8E06-40B6EA97F498}" sibTransId="{B25563A6-1449-407F-94F5-25DADCDC495B}"/>
    <dgm:cxn modelId="{5791AE85-1894-4AAF-BBFA-C79C73FB710B}" type="presOf" srcId="{E6C88D1F-FA4A-4F2B-B824-B8781D7AD97E}" destId="{C2009EE2-2222-44BC-90DF-6E031E9F477D}" srcOrd="1" destOrd="0" presId="urn:microsoft.com/office/officeart/2008/layout/HorizontalMultiLevelHierarchy"/>
    <dgm:cxn modelId="{BBEB2180-2AE4-4096-B0FF-12925C10DFFC}" type="presOf" srcId="{39955F53-61AB-4E87-AE73-1FDB723CD031}" destId="{5B4326FA-B7D9-4CCF-AEA1-1323F4FDC196}" srcOrd="0" destOrd="0" presId="urn:microsoft.com/office/officeart/2008/layout/HorizontalMultiLevelHierarchy"/>
    <dgm:cxn modelId="{DAA8036C-4BF4-406C-9BDB-9370AFBCD7D5}" type="presOf" srcId="{E6C88D1F-FA4A-4F2B-B824-B8781D7AD97E}" destId="{984FE5FB-5EA5-415C-BBE4-24BC04152BDF}" srcOrd="0" destOrd="0" presId="urn:microsoft.com/office/officeart/2008/layout/HorizontalMultiLevelHierarchy"/>
    <dgm:cxn modelId="{B4174AC3-4CF1-48FB-945C-DEE18A938FD7}" type="presOf" srcId="{C7E9C561-E9B6-4878-8E06-40B6EA97F498}" destId="{B4E1E9E5-F3D5-4543-B431-48711BB2AD98}" srcOrd="1" destOrd="0" presId="urn:microsoft.com/office/officeart/2008/layout/HorizontalMultiLevelHierarchy"/>
    <dgm:cxn modelId="{F0F295D9-DC1C-48E6-BF99-69533B52DB6D}" type="presOf" srcId="{2ABA4EDE-F8F2-44BF-A685-A509066CDD2C}" destId="{011552BD-1D51-4CB5-87D9-7371340F93FC}" srcOrd="0" destOrd="0" presId="urn:microsoft.com/office/officeart/2008/layout/HorizontalMultiLevelHierarchy"/>
    <dgm:cxn modelId="{0ACE9493-FF91-44EE-B44D-D62AB1ACED5B}" srcId="{93849529-EEFD-4602-B11F-1E1986671E9E}" destId="{2ABA4EDE-F8F2-44BF-A685-A509066CDD2C}" srcOrd="1" destOrd="0" parTransId="{2E526098-A566-48C1-A70F-0D9FA6DD71BF}" sibTransId="{E8FE2F7F-B76E-4B1B-B22B-9906E082200A}"/>
    <dgm:cxn modelId="{E32EA93E-4DD8-46C1-A66F-A88FEEE2767C}" type="presOf" srcId="{2E526098-A566-48C1-A70F-0D9FA6DD71BF}" destId="{F2E233FD-B89D-462F-8F03-EB2F508DB7A7}" srcOrd="0" destOrd="0" presId="urn:microsoft.com/office/officeart/2008/layout/HorizontalMultiLevelHierarchy"/>
    <dgm:cxn modelId="{6787B16F-7062-4BE3-9237-B42F7550BBAA}" type="presOf" srcId="{FCC09A8A-5EA6-4FD8-9774-4617363D4530}" destId="{4FDDD2D0-FDC3-4407-A3C4-81D352C4FD0B}" srcOrd="1" destOrd="0" presId="urn:microsoft.com/office/officeart/2008/layout/HorizontalMultiLevelHierarchy"/>
    <dgm:cxn modelId="{4A66990E-0C3B-4F0E-A92B-F61D4E551096}" srcId="{93849529-EEFD-4602-B11F-1E1986671E9E}" destId="{033CD61E-03BF-41B1-B977-9854139DCA93}" srcOrd="2" destOrd="0" parTransId="{828C5515-CF28-4135-BD1D-1568D987A55C}" sibTransId="{F3F81F95-1E18-4F27-BB30-C40B8FE4A145}"/>
    <dgm:cxn modelId="{1E21E592-4176-4E61-A6CD-6FD049773A4D}" type="presOf" srcId="{93849529-EEFD-4602-B11F-1E1986671E9E}" destId="{3A15DE6B-EA8F-4483-B863-FCC9F0E1F3A6}" srcOrd="0" destOrd="0" presId="urn:microsoft.com/office/officeart/2008/layout/HorizontalMultiLevelHierarchy"/>
    <dgm:cxn modelId="{ACA708A5-464A-4EAD-8C2F-B062E4E1117C}" type="presOf" srcId="{DC528177-65F3-4B31-99A0-20167B8E7B77}" destId="{A0AFB9C6-C6FD-4718-B471-5436EF6533AC}" srcOrd="0" destOrd="0" presId="urn:microsoft.com/office/officeart/2008/layout/HorizontalMultiLevelHierarchy"/>
    <dgm:cxn modelId="{3E03D852-AE97-4B89-A998-E4E2EF3021C8}" type="presOf" srcId="{C7E9C561-E9B6-4878-8E06-40B6EA97F498}" destId="{752AD1BC-937D-43B0-B539-B365CE39CC66}" srcOrd="0" destOrd="0" presId="urn:microsoft.com/office/officeart/2008/layout/HorizontalMultiLevelHierarchy"/>
    <dgm:cxn modelId="{15C5857E-6693-4F02-B7B9-F187F579DD75}" srcId="{93849529-EEFD-4602-B11F-1E1986671E9E}" destId="{54C2F6A6-AADD-4CEE-A419-C320EE84B3BB}" srcOrd="0" destOrd="0" parTransId="{FCC09A8A-5EA6-4FD8-9774-4617363D4530}" sibTransId="{5F907D72-0E4E-43C9-A6DA-B2702A85F487}"/>
    <dgm:cxn modelId="{BEF0A2EF-C17E-4DC4-849E-3A99CE8BE280}" type="presOf" srcId="{2A48F4F7-CBDD-44E5-8D96-A0477FCA8445}" destId="{439E772A-62BA-415C-AC1B-449560DA2976}" srcOrd="0" destOrd="0" presId="urn:microsoft.com/office/officeart/2008/layout/HorizontalMultiLevelHierarchy"/>
    <dgm:cxn modelId="{BFC706C5-56CF-477F-8522-211E47FEEA58}" type="presOf" srcId="{924B9284-7E67-4678-8054-3AA665969832}" destId="{9636AD80-DEA8-4348-9038-0F695899D80B}" srcOrd="0" destOrd="0" presId="urn:microsoft.com/office/officeart/2008/layout/HorizontalMultiLevelHierarchy"/>
    <dgm:cxn modelId="{50A311A6-B199-4563-AE74-4AF7A921A740}" type="presOf" srcId="{54C2F6A6-AADD-4CEE-A419-C320EE84B3BB}" destId="{9B62D01F-018A-49C0-A3FE-392D5A83CDFF}" srcOrd="0" destOrd="0" presId="urn:microsoft.com/office/officeart/2008/layout/HorizontalMultiLevelHierarchy"/>
    <dgm:cxn modelId="{CD20C15A-09C4-44B7-AAB2-55172CC76983}" srcId="{924B9284-7E67-4678-8054-3AA665969832}" destId="{93849529-EEFD-4602-B11F-1E1986671E9E}" srcOrd="0" destOrd="0" parTransId="{0BF059DC-EB0D-43D5-B219-8A644A1ED495}" sibTransId="{29FC469C-00A0-42CA-940A-D4AC008925AE}"/>
    <dgm:cxn modelId="{5C9DD8A8-8D48-45DD-A331-4DBBF4BA15FC}" srcId="{93849529-EEFD-4602-B11F-1E1986671E9E}" destId="{05466030-EA89-4857-8951-E14E5D77C427}" srcOrd="4" destOrd="0" parTransId="{2A48F4F7-CBDD-44E5-8D96-A0477FCA8445}" sibTransId="{7CFD037E-25FB-49A6-80DE-ED1A91F78A52}"/>
    <dgm:cxn modelId="{9643184E-163C-444E-9B96-F853F9910EA7}" type="presParOf" srcId="{9636AD80-DEA8-4348-9038-0F695899D80B}" destId="{22C92498-5044-4EE7-88F2-9374AABE23C5}" srcOrd="0" destOrd="0" presId="urn:microsoft.com/office/officeart/2008/layout/HorizontalMultiLevelHierarchy"/>
    <dgm:cxn modelId="{D8935678-3AAC-4C4B-AE44-336E996E5239}" type="presParOf" srcId="{22C92498-5044-4EE7-88F2-9374AABE23C5}" destId="{3A15DE6B-EA8F-4483-B863-FCC9F0E1F3A6}" srcOrd="0" destOrd="0" presId="urn:microsoft.com/office/officeart/2008/layout/HorizontalMultiLevelHierarchy"/>
    <dgm:cxn modelId="{E964C4DA-CDFC-403D-A6EE-CFCC87DF3F7A}" type="presParOf" srcId="{22C92498-5044-4EE7-88F2-9374AABE23C5}" destId="{257B3C7E-4707-4160-BBAF-C92613AB7960}" srcOrd="1" destOrd="0" presId="urn:microsoft.com/office/officeart/2008/layout/HorizontalMultiLevelHierarchy"/>
    <dgm:cxn modelId="{769A9FCF-EF03-467F-AC59-476BDAB344B9}" type="presParOf" srcId="{257B3C7E-4707-4160-BBAF-C92613AB7960}" destId="{FF623636-261C-4346-A44E-70AA9A9AA92B}" srcOrd="0" destOrd="0" presId="urn:microsoft.com/office/officeart/2008/layout/HorizontalMultiLevelHierarchy"/>
    <dgm:cxn modelId="{553A277E-903F-4EFC-B912-83CD91C29393}" type="presParOf" srcId="{FF623636-261C-4346-A44E-70AA9A9AA92B}" destId="{4FDDD2D0-FDC3-4407-A3C4-81D352C4FD0B}" srcOrd="0" destOrd="0" presId="urn:microsoft.com/office/officeart/2008/layout/HorizontalMultiLevelHierarchy"/>
    <dgm:cxn modelId="{96795E63-0076-4C7D-B7B9-065E13CFA8CB}" type="presParOf" srcId="{257B3C7E-4707-4160-BBAF-C92613AB7960}" destId="{51AE3493-5020-4C44-B1E4-1954AC7F62B1}" srcOrd="1" destOrd="0" presId="urn:microsoft.com/office/officeart/2008/layout/HorizontalMultiLevelHierarchy"/>
    <dgm:cxn modelId="{4D858F73-7996-4DD8-9CDC-EF48FB9B9BED}" type="presParOf" srcId="{51AE3493-5020-4C44-B1E4-1954AC7F62B1}" destId="{9B62D01F-018A-49C0-A3FE-392D5A83CDFF}" srcOrd="0" destOrd="0" presId="urn:microsoft.com/office/officeart/2008/layout/HorizontalMultiLevelHierarchy"/>
    <dgm:cxn modelId="{49BDAF05-7DF7-4734-AB9B-FE8A3BFC2D09}" type="presParOf" srcId="{51AE3493-5020-4C44-B1E4-1954AC7F62B1}" destId="{468D58D3-F1FC-40D0-AD4E-27CC2385BC45}" srcOrd="1" destOrd="0" presId="urn:microsoft.com/office/officeart/2008/layout/HorizontalMultiLevelHierarchy"/>
    <dgm:cxn modelId="{6DE65099-0875-4CFF-9004-444E8F3D7CE2}" type="presParOf" srcId="{257B3C7E-4707-4160-BBAF-C92613AB7960}" destId="{F2E233FD-B89D-462F-8F03-EB2F508DB7A7}" srcOrd="2" destOrd="0" presId="urn:microsoft.com/office/officeart/2008/layout/HorizontalMultiLevelHierarchy"/>
    <dgm:cxn modelId="{CF8981D9-6BA2-43D3-AE59-3CB4D6D2DEC3}" type="presParOf" srcId="{F2E233FD-B89D-462F-8F03-EB2F508DB7A7}" destId="{887F7914-0425-4FF6-955C-265100BB509C}" srcOrd="0" destOrd="0" presId="urn:microsoft.com/office/officeart/2008/layout/HorizontalMultiLevelHierarchy"/>
    <dgm:cxn modelId="{7EA90CB4-0251-4CCC-A2C1-3606C754CE53}" type="presParOf" srcId="{257B3C7E-4707-4160-BBAF-C92613AB7960}" destId="{87165F5A-1CF6-4AAB-9A13-53C3611CF2F1}" srcOrd="3" destOrd="0" presId="urn:microsoft.com/office/officeart/2008/layout/HorizontalMultiLevelHierarchy"/>
    <dgm:cxn modelId="{79C2FAF1-3E0F-4B56-896A-E0B9869A1DB4}" type="presParOf" srcId="{87165F5A-1CF6-4AAB-9A13-53C3611CF2F1}" destId="{011552BD-1D51-4CB5-87D9-7371340F93FC}" srcOrd="0" destOrd="0" presId="urn:microsoft.com/office/officeart/2008/layout/HorizontalMultiLevelHierarchy"/>
    <dgm:cxn modelId="{0F8BFE81-D71C-42E7-A63C-64B8916A59BC}" type="presParOf" srcId="{87165F5A-1CF6-4AAB-9A13-53C3611CF2F1}" destId="{41B7A7DC-5210-495B-BE30-ACE5EF0B12D1}" srcOrd="1" destOrd="0" presId="urn:microsoft.com/office/officeart/2008/layout/HorizontalMultiLevelHierarchy"/>
    <dgm:cxn modelId="{6A407797-D0DA-4199-A893-BD2BA0446161}" type="presParOf" srcId="{257B3C7E-4707-4160-BBAF-C92613AB7960}" destId="{ACD5AA61-E272-4695-ADBC-CAC4A8B221DB}" srcOrd="4" destOrd="0" presId="urn:microsoft.com/office/officeart/2008/layout/HorizontalMultiLevelHierarchy"/>
    <dgm:cxn modelId="{9A9FD04A-5BC9-4BC1-8986-73103C9D02E4}" type="presParOf" srcId="{ACD5AA61-E272-4695-ADBC-CAC4A8B221DB}" destId="{1B7C99AF-405C-48E4-B5E4-4847C1BB41CC}" srcOrd="0" destOrd="0" presId="urn:microsoft.com/office/officeart/2008/layout/HorizontalMultiLevelHierarchy"/>
    <dgm:cxn modelId="{72566C4D-E78E-4594-B444-C48079BC4930}" type="presParOf" srcId="{257B3C7E-4707-4160-BBAF-C92613AB7960}" destId="{A61A2D48-4304-419C-8ADB-51CDD523AA12}" srcOrd="5" destOrd="0" presId="urn:microsoft.com/office/officeart/2008/layout/HorizontalMultiLevelHierarchy"/>
    <dgm:cxn modelId="{F422049B-D208-4AAB-8BA0-8B7984ED9F7F}" type="presParOf" srcId="{A61A2D48-4304-419C-8ADB-51CDD523AA12}" destId="{B133D9B5-E831-4886-803C-5094918F3D9D}" srcOrd="0" destOrd="0" presId="urn:microsoft.com/office/officeart/2008/layout/HorizontalMultiLevelHierarchy"/>
    <dgm:cxn modelId="{E2DBFF0F-5CAF-4E66-A5FD-B8D555F66FF4}" type="presParOf" srcId="{A61A2D48-4304-419C-8ADB-51CDD523AA12}" destId="{AB1E239B-F78E-4D4B-990F-0671D51DDBF6}" srcOrd="1" destOrd="0" presId="urn:microsoft.com/office/officeart/2008/layout/HorizontalMultiLevelHierarchy"/>
    <dgm:cxn modelId="{1E8828BE-775E-4C95-8A1B-84945C3C6CD6}" type="presParOf" srcId="{257B3C7E-4707-4160-BBAF-C92613AB7960}" destId="{984FE5FB-5EA5-415C-BBE4-24BC04152BDF}" srcOrd="6" destOrd="0" presId="urn:microsoft.com/office/officeart/2008/layout/HorizontalMultiLevelHierarchy"/>
    <dgm:cxn modelId="{32A7C822-2CB9-481A-86EE-00CA1BCB1242}" type="presParOf" srcId="{984FE5FB-5EA5-415C-BBE4-24BC04152BDF}" destId="{C2009EE2-2222-44BC-90DF-6E031E9F477D}" srcOrd="0" destOrd="0" presId="urn:microsoft.com/office/officeart/2008/layout/HorizontalMultiLevelHierarchy"/>
    <dgm:cxn modelId="{62A6E6E2-8F0D-4CC0-A3BB-C3E6A4A2041E}" type="presParOf" srcId="{257B3C7E-4707-4160-BBAF-C92613AB7960}" destId="{5FB12E36-B69F-47D6-8D85-12DC8D9A9783}" srcOrd="7" destOrd="0" presId="urn:microsoft.com/office/officeart/2008/layout/HorizontalMultiLevelHierarchy"/>
    <dgm:cxn modelId="{E346E377-C707-43DB-8933-F840E3C9C370}" type="presParOf" srcId="{5FB12E36-B69F-47D6-8D85-12DC8D9A9783}" destId="{5B4326FA-B7D9-4CCF-AEA1-1323F4FDC196}" srcOrd="0" destOrd="0" presId="urn:microsoft.com/office/officeart/2008/layout/HorizontalMultiLevelHierarchy"/>
    <dgm:cxn modelId="{73ACD9CD-9D4F-4B3B-802F-C26104FCEC9A}" type="presParOf" srcId="{5FB12E36-B69F-47D6-8D85-12DC8D9A9783}" destId="{25A14EB3-97E8-46E7-8ADB-852E0EC80D50}" srcOrd="1" destOrd="0" presId="urn:microsoft.com/office/officeart/2008/layout/HorizontalMultiLevelHierarchy"/>
    <dgm:cxn modelId="{74E5E3C4-BB18-4524-8A8E-52AB7BCA682D}" type="presParOf" srcId="{257B3C7E-4707-4160-BBAF-C92613AB7960}" destId="{439E772A-62BA-415C-AC1B-449560DA2976}" srcOrd="8" destOrd="0" presId="urn:microsoft.com/office/officeart/2008/layout/HorizontalMultiLevelHierarchy"/>
    <dgm:cxn modelId="{9A704254-2D68-4E3F-B4B9-39F6A6BF4BF4}" type="presParOf" srcId="{439E772A-62BA-415C-AC1B-449560DA2976}" destId="{F8CEBB2E-E146-4BB0-B658-995EE6D5199A}" srcOrd="0" destOrd="0" presId="urn:microsoft.com/office/officeart/2008/layout/HorizontalMultiLevelHierarchy"/>
    <dgm:cxn modelId="{1DD0C3D8-A9F6-4894-9C80-7DB9204AF00E}" type="presParOf" srcId="{257B3C7E-4707-4160-BBAF-C92613AB7960}" destId="{46DD7E57-FA3F-4280-B89A-2592D28A5E68}" srcOrd="9" destOrd="0" presId="urn:microsoft.com/office/officeart/2008/layout/HorizontalMultiLevelHierarchy"/>
    <dgm:cxn modelId="{4DA9B8FE-88EF-4FCB-93F9-AF17325EF708}" type="presParOf" srcId="{46DD7E57-FA3F-4280-B89A-2592D28A5E68}" destId="{B470E574-037C-4CDB-B9EB-D96E6467AEDA}" srcOrd="0" destOrd="0" presId="urn:microsoft.com/office/officeart/2008/layout/HorizontalMultiLevelHierarchy"/>
    <dgm:cxn modelId="{187E234D-8C2A-4D65-9938-9DAFBFD03FD2}" type="presParOf" srcId="{46DD7E57-FA3F-4280-B89A-2592D28A5E68}" destId="{1C43BE06-2A41-4243-8F38-D68067CA5EBD}" srcOrd="1" destOrd="0" presId="urn:microsoft.com/office/officeart/2008/layout/HorizontalMultiLevelHierarchy"/>
    <dgm:cxn modelId="{BF13E633-FF8F-4568-8C5E-215B17233069}" type="presParOf" srcId="{257B3C7E-4707-4160-BBAF-C92613AB7960}" destId="{752AD1BC-937D-43B0-B539-B365CE39CC66}" srcOrd="10" destOrd="0" presId="urn:microsoft.com/office/officeart/2008/layout/HorizontalMultiLevelHierarchy"/>
    <dgm:cxn modelId="{1613AC29-311C-4DC1-99DF-181D3B292D0D}" type="presParOf" srcId="{752AD1BC-937D-43B0-B539-B365CE39CC66}" destId="{B4E1E9E5-F3D5-4543-B431-48711BB2AD98}" srcOrd="0" destOrd="0" presId="urn:microsoft.com/office/officeart/2008/layout/HorizontalMultiLevelHierarchy"/>
    <dgm:cxn modelId="{1C37DA7D-4668-40CA-AD7F-43D5B1CEA494}" type="presParOf" srcId="{257B3C7E-4707-4160-BBAF-C92613AB7960}" destId="{991DCB78-2ACE-42BF-BE4D-0DB609AE3773}" srcOrd="11" destOrd="0" presId="urn:microsoft.com/office/officeart/2008/layout/HorizontalMultiLevelHierarchy"/>
    <dgm:cxn modelId="{8F4947F3-0C06-4CE8-A6C5-68FC180B1254}" type="presParOf" srcId="{991DCB78-2ACE-42BF-BE4D-0DB609AE3773}" destId="{A0AFB9C6-C6FD-4718-B471-5436EF6533AC}" srcOrd="0" destOrd="0" presId="urn:microsoft.com/office/officeart/2008/layout/HorizontalMultiLevelHierarchy"/>
    <dgm:cxn modelId="{D35F0F63-300B-4E0E-9C30-CA80CA4EC583}" type="presParOf" srcId="{991DCB78-2ACE-42BF-BE4D-0DB609AE3773}" destId="{F66F38EF-8381-4F37-A2AA-CF1AEDDDA93E}" srcOrd="1" destOrd="0" presId="urn:microsoft.com/office/officeart/2008/layout/HorizontalMultiLevelHierarchy"/>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A46E08F-668B-40B4-A9E1-441540640479}" type="doc">
      <dgm:prSet loTypeId="urn:microsoft.com/office/officeart/2005/8/layout/cycle2" loCatId="cycle" qsTypeId="urn:microsoft.com/office/officeart/2005/8/quickstyle/simple1" qsCatId="simple" csTypeId="urn:microsoft.com/office/officeart/2005/8/colors/accent1_2" csCatId="accent1" phldr="1"/>
      <dgm:spPr/>
      <dgm:t>
        <a:bodyPr/>
        <a:lstStyle/>
        <a:p>
          <a:endParaRPr lang="en-GB"/>
        </a:p>
      </dgm:t>
    </dgm:pt>
    <dgm:pt modelId="{2922905D-1E4B-42C5-B4FC-DCEA99862444}">
      <dgm:prSet phldrT="[Text]" custT="1"/>
      <dgm:spPr/>
      <dgm:t>
        <a:bodyPr/>
        <a:lstStyle/>
        <a:p>
          <a:r>
            <a:rPr lang="en-GB" sz="1600" b="1" dirty="0">
              <a:solidFill>
                <a:schemeClr val="tx1"/>
              </a:solidFill>
              <a:latin typeface="Book Antiqua" panose="02040602050305030304" pitchFamily="18" charset="0"/>
            </a:rPr>
            <a:t>Plan</a:t>
          </a:r>
          <a:r>
            <a:rPr lang="en-GB" sz="1600" dirty="0">
              <a:solidFill>
                <a:schemeClr val="tx1"/>
              </a:solidFill>
              <a:latin typeface="Book Antiqua" panose="02040602050305030304" pitchFamily="18" charset="0"/>
            </a:rPr>
            <a:t> &amp; </a:t>
          </a:r>
          <a:r>
            <a:rPr lang="en-GB" sz="1600" b="1" dirty="0">
              <a:solidFill>
                <a:schemeClr val="tx1"/>
              </a:solidFill>
              <a:latin typeface="Book Antiqua" panose="02040602050305030304" pitchFamily="18" charset="0"/>
            </a:rPr>
            <a:t>Agree</a:t>
          </a:r>
        </a:p>
      </dgm:t>
    </dgm:pt>
    <dgm:pt modelId="{FF1B7445-16BE-42B2-B6B3-BB8AB382637F}" type="parTrans" cxnId="{99A198B6-1A9F-45F2-9ECF-5DB9B7A63265}">
      <dgm:prSet/>
      <dgm:spPr/>
      <dgm:t>
        <a:bodyPr/>
        <a:lstStyle/>
        <a:p>
          <a:endParaRPr lang="en-GB"/>
        </a:p>
      </dgm:t>
    </dgm:pt>
    <dgm:pt modelId="{A8B5BF1E-B4CF-4A96-94F2-ACD927F7460C}" type="sibTrans" cxnId="{99A198B6-1A9F-45F2-9ECF-5DB9B7A63265}">
      <dgm:prSet/>
      <dgm:spPr>
        <a:solidFill>
          <a:schemeClr val="accent1">
            <a:lumMod val="75000"/>
          </a:schemeClr>
        </a:solidFill>
      </dgm:spPr>
      <dgm:t>
        <a:bodyPr/>
        <a:lstStyle/>
        <a:p>
          <a:endParaRPr lang="en-GB"/>
        </a:p>
      </dgm:t>
    </dgm:pt>
    <dgm:pt modelId="{6672AD63-A194-47FE-AF1F-AC611FCC8C31}">
      <dgm:prSet phldrT="[Text]" custT="1"/>
      <dgm:spPr/>
      <dgm:t>
        <a:bodyPr/>
        <a:lstStyle/>
        <a:p>
          <a:r>
            <a:rPr lang="en-GB" sz="1600" b="1" dirty="0">
              <a:solidFill>
                <a:schemeClr val="tx1"/>
              </a:solidFill>
              <a:latin typeface="Book Antiqua" panose="02040602050305030304" pitchFamily="18" charset="0"/>
            </a:rPr>
            <a:t>Do</a:t>
          </a:r>
        </a:p>
      </dgm:t>
    </dgm:pt>
    <dgm:pt modelId="{DB42A978-1C1B-4BB4-9CDC-1D929F6059F8}" type="parTrans" cxnId="{A4835079-9BD3-4602-B590-0E2F02B289D1}">
      <dgm:prSet/>
      <dgm:spPr/>
      <dgm:t>
        <a:bodyPr/>
        <a:lstStyle/>
        <a:p>
          <a:endParaRPr lang="en-GB"/>
        </a:p>
      </dgm:t>
    </dgm:pt>
    <dgm:pt modelId="{2E3FDECD-8415-436A-AE54-D5E9203E64FA}" type="sibTrans" cxnId="{A4835079-9BD3-4602-B590-0E2F02B289D1}">
      <dgm:prSet/>
      <dgm:spPr>
        <a:solidFill>
          <a:schemeClr val="accent1">
            <a:lumMod val="75000"/>
          </a:schemeClr>
        </a:solidFill>
      </dgm:spPr>
      <dgm:t>
        <a:bodyPr/>
        <a:lstStyle/>
        <a:p>
          <a:endParaRPr lang="en-GB"/>
        </a:p>
      </dgm:t>
    </dgm:pt>
    <dgm:pt modelId="{FF7683E6-2677-491B-8EB7-7A351892A211}">
      <dgm:prSet phldrT="[Text]" custT="1"/>
      <dgm:spPr/>
      <dgm:t>
        <a:bodyPr/>
        <a:lstStyle/>
        <a:p>
          <a:r>
            <a:rPr lang="en-GB" sz="1400" b="1" dirty="0">
              <a:solidFill>
                <a:schemeClr val="tx1"/>
              </a:solidFill>
              <a:latin typeface="Book Antiqua" panose="02040602050305030304" pitchFamily="18" charset="0"/>
            </a:rPr>
            <a:t>Check</a:t>
          </a:r>
          <a:r>
            <a:rPr lang="en-GB" sz="1400" dirty="0">
              <a:solidFill>
                <a:schemeClr val="tx1"/>
              </a:solidFill>
              <a:latin typeface="Book Antiqua" panose="02040602050305030304" pitchFamily="18" charset="0"/>
            </a:rPr>
            <a:t> &amp; </a:t>
          </a:r>
          <a:r>
            <a:rPr lang="en-GB" sz="1400" b="1" dirty="0">
              <a:solidFill>
                <a:schemeClr val="tx1"/>
              </a:solidFill>
              <a:latin typeface="Book Antiqua" panose="02040602050305030304" pitchFamily="18" charset="0"/>
            </a:rPr>
            <a:t>Monitor</a:t>
          </a:r>
        </a:p>
      </dgm:t>
    </dgm:pt>
    <dgm:pt modelId="{AD89680E-B670-48A0-A4D0-1B4DAF6688E3}" type="parTrans" cxnId="{F78C53BA-FD04-4397-BE4B-4CE7A763E000}">
      <dgm:prSet/>
      <dgm:spPr/>
      <dgm:t>
        <a:bodyPr/>
        <a:lstStyle/>
        <a:p>
          <a:endParaRPr lang="en-GB"/>
        </a:p>
      </dgm:t>
    </dgm:pt>
    <dgm:pt modelId="{55053786-F06D-4ED4-85FA-39E03B8AED95}" type="sibTrans" cxnId="{F78C53BA-FD04-4397-BE4B-4CE7A763E000}">
      <dgm:prSet/>
      <dgm:spPr>
        <a:solidFill>
          <a:schemeClr val="accent1">
            <a:lumMod val="75000"/>
          </a:schemeClr>
        </a:solidFill>
      </dgm:spPr>
      <dgm:t>
        <a:bodyPr/>
        <a:lstStyle/>
        <a:p>
          <a:endParaRPr lang="en-GB"/>
        </a:p>
      </dgm:t>
    </dgm:pt>
    <dgm:pt modelId="{5D3D0DD2-B4AA-49FB-BAF3-DC4A239447E1}">
      <dgm:prSet phldrT="[Text]" custT="1"/>
      <dgm:spPr/>
      <dgm:t>
        <a:bodyPr/>
        <a:lstStyle/>
        <a:p>
          <a:r>
            <a:rPr lang="en-GB" sz="1600" b="1" dirty="0">
              <a:solidFill>
                <a:schemeClr val="tx1"/>
              </a:solidFill>
              <a:latin typeface="Book Antiqua" panose="02040602050305030304" pitchFamily="18" charset="0"/>
            </a:rPr>
            <a:t>Act</a:t>
          </a:r>
        </a:p>
      </dgm:t>
    </dgm:pt>
    <dgm:pt modelId="{82F4D212-30FB-4D40-A75B-063CE5E3280D}" type="parTrans" cxnId="{D9660AE9-1356-4B7D-AF01-D10872C1CC39}">
      <dgm:prSet/>
      <dgm:spPr/>
      <dgm:t>
        <a:bodyPr/>
        <a:lstStyle/>
        <a:p>
          <a:endParaRPr lang="en-GB"/>
        </a:p>
      </dgm:t>
    </dgm:pt>
    <dgm:pt modelId="{3D0B07A4-7A90-4A6C-8E92-655026026661}" type="sibTrans" cxnId="{D9660AE9-1356-4B7D-AF01-D10872C1CC39}">
      <dgm:prSet/>
      <dgm:spPr>
        <a:solidFill>
          <a:schemeClr val="accent1">
            <a:lumMod val="75000"/>
          </a:schemeClr>
        </a:solidFill>
      </dgm:spPr>
      <dgm:t>
        <a:bodyPr/>
        <a:lstStyle/>
        <a:p>
          <a:endParaRPr lang="en-GB"/>
        </a:p>
      </dgm:t>
    </dgm:pt>
    <dgm:pt modelId="{3AB66158-41F3-4FD3-8E2D-6AA1FE33EEC9}">
      <dgm:prSet phldrT="[Text]" custT="1"/>
      <dgm:spPr/>
      <dgm:t>
        <a:bodyPr/>
        <a:lstStyle/>
        <a:p>
          <a:r>
            <a:rPr lang="en-GB" sz="1600" b="1" dirty="0">
              <a:solidFill>
                <a:schemeClr val="tx1"/>
              </a:solidFill>
              <a:latin typeface="Book Antiqua" panose="02040602050305030304" pitchFamily="18" charset="0"/>
            </a:rPr>
            <a:t>Report</a:t>
          </a:r>
        </a:p>
      </dgm:t>
    </dgm:pt>
    <dgm:pt modelId="{C0EDDDA7-1E03-49C8-9B70-0BD0F7E653BB}" type="parTrans" cxnId="{6DC14CBF-E372-4105-9D8F-613C45A80CAA}">
      <dgm:prSet/>
      <dgm:spPr/>
      <dgm:t>
        <a:bodyPr/>
        <a:lstStyle/>
        <a:p>
          <a:endParaRPr lang="en-GB"/>
        </a:p>
      </dgm:t>
    </dgm:pt>
    <dgm:pt modelId="{17C103BB-552A-46EF-91F0-DF9102A11E57}" type="sibTrans" cxnId="{6DC14CBF-E372-4105-9D8F-613C45A80CAA}">
      <dgm:prSet/>
      <dgm:spPr>
        <a:solidFill>
          <a:schemeClr val="accent1">
            <a:lumMod val="75000"/>
          </a:schemeClr>
        </a:solidFill>
      </dgm:spPr>
      <dgm:t>
        <a:bodyPr/>
        <a:lstStyle/>
        <a:p>
          <a:endParaRPr lang="en-GB"/>
        </a:p>
      </dgm:t>
    </dgm:pt>
    <dgm:pt modelId="{1A88A357-3C84-423E-8C91-7678609E5643}">
      <dgm:prSet custT="1"/>
      <dgm:spPr/>
      <dgm:t>
        <a:bodyPr/>
        <a:lstStyle/>
        <a:p>
          <a:r>
            <a:rPr lang="en-GB" sz="1600" b="1" dirty="0">
              <a:solidFill>
                <a:schemeClr val="tx1"/>
              </a:solidFill>
              <a:latin typeface="Book Antiqua" panose="02040602050305030304" pitchFamily="18" charset="0"/>
            </a:rPr>
            <a:t>Review</a:t>
          </a:r>
        </a:p>
      </dgm:t>
    </dgm:pt>
    <dgm:pt modelId="{DF9AFC40-9E2C-4206-A955-19BA79F16AAE}" type="parTrans" cxnId="{00141DD2-FD7B-455E-B3AE-B6858232CC8B}">
      <dgm:prSet/>
      <dgm:spPr/>
      <dgm:t>
        <a:bodyPr/>
        <a:lstStyle/>
        <a:p>
          <a:endParaRPr lang="en-GB"/>
        </a:p>
      </dgm:t>
    </dgm:pt>
    <dgm:pt modelId="{79D8F49B-7C35-4540-80DF-12C3B886B725}" type="sibTrans" cxnId="{00141DD2-FD7B-455E-B3AE-B6858232CC8B}">
      <dgm:prSet/>
      <dgm:spPr>
        <a:solidFill>
          <a:schemeClr val="accent1">
            <a:lumMod val="75000"/>
          </a:schemeClr>
        </a:solidFill>
      </dgm:spPr>
      <dgm:t>
        <a:bodyPr/>
        <a:lstStyle/>
        <a:p>
          <a:endParaRPr lang="en-GB"/>
        </a:p>
      </dgm:t>
    </dgm:pt>
    <dgm:pt modelId="{68AE6A8B-4B73-43EB-A779-D64172D81109}" type="pres">
      <dgm:prSet presAssocID="{9A46E08F-668B-40B4-A9E1-441540640479}" presName="cycle" presStyleCnt="0">
        <dgm:presLayoutVars>
          <dgm:dir/>
          <dgm:resizeHandles val="exact"/>
        </dgm:presLayoutVars>
      </dgm:prSet>
      <dgm:spPr/>
      <dgm:t>
        <a:bodyPr/>
        <a:lstStyle/>
        <a:p>
          <a:endParaRPr lang="en-GB"/>
        </a:p>
      </dgm:t>
    </dgm:pt>
    <dgm:pt modelId="{D8C89766-73DF-4580-9EFB-3728FA850E3D}" type="pres">
      <dgm:prSet presAssocID="{2922905D-1E4B-42C5-B4FC-DCEA99862444}" presName="node" presStyleLbl="node1" presStyleIdx="0" presStyleCnt="6">
        <dgm:presLayoutVars>
          <dgm:bulletEnabled val="1"/>
        </dgm:presLayoutVars>
      </dgm:prSet>
      <dgm:spPr/>
      <dgm:t>
        <a:bodyPr/>
        <a:lstStyle/>
        <a:p>
          <a:endParaRPr lang="en-GB"/>
        </a:p>
      </dgm:t>
    </dgm:pt>
    <dgm:pt modelId="{54BF6015-41DD-4253-9107-58BB4A748174}" type="pres">
      <dgm:prSet presAssocID="{A8B5BF1E-B4CF-4A96-94F2-ACD927F7460C}" presName="sibTrans" presStyleLbl="sibTrans2D1" presStyleIdx="0" presStyleCnt="6"/>
      <dgm:spPr/>
      <dgm:t>
        <a:bodyPr/>
        <a:lstStyle/>
        <a:p>
          <a:endParaRPr lang="en-GB"/>
        </a:p>
      </dgm:t>
    </dgm:pt>
    <dgm:pt modelId="{DFF665F2-C36F-46EC-9647-BB06021DC0B0}" type="pres">
      <dgm:prSet presAssocID="{A8B5BF1E-B4CF-4A96-94F2-ACD927F7460C}" presName="connectorText" presStyleLbl="sibTrans2D1" presStyleIdx="0" presStyleCnt="6"/>
      <dgm:spPr/>
      <dgm:t>
        <a:bodyPr/>
        <a:lstStyle/>
        <a:p>
          <a:endParaRPr lang="en-GB"/>
        </a:p>
      </dgm:t>
    </dgm:pt>
    <dgm:pt modelId="{DABC3051-2CA6-43EC-BD7D-29B32CB49862}" type="pres">
      <dgm:prSet presAssocID="{6672AD63-A194-47FE-AF1F-AC611FCC8C31}" presName="node" presStyleLbl="node1" presStyleIdx="1" presStyleCnt="6">
        <dgm:presLayoutVars>
          <dgm:bulletEnabled val="1"/>
        </dgm:presLayoutVars>
      </dgm:prSet>
      <dgm:spPr/>
      <dgm:t>
        <a:bodyPr/>
        <a:lstStyle/>
        <a:p>
          <a:endParaRPr lang="en-GB"/>
        </a:p>
      </dgm:t>
    </dgm:pt>
    <dgm:pt modelId="{4AA014D8-126B-4B1D-9722-C9662E8F6AC8}" type="pres">
      <dgm:prSet presAssocID="{2E3FDECD-8415-436A-AE54-D5E9203E64FA}" presName="sibTrans" presStyleLbl="sibTrans2D1" presStyleIdx="1" presStyleCnt="6"/>
      <dgm:spPr/>
      <dgm:t>
        <a:bodyPr/>
        <a:lstStyle/>
        <a:p>
          <a:endParaRPr lang="en-GB"/>
        </a:p>
      </dgm:t>
    </dgm:pt>
    <dgm:pt modelId="{504178C0-7934-439E-87CF-F2AA617EFB58}" type="pres">
      <dgm:prSet presAssocID="{2E3FDECD-8415-436A-AE54-D5E9203E64FA}" presName="connectorText" presStyleLbl="sibTrans2D1" presStyleIdx="1" presStyleCnt="6"/>
      <dgm:spPr/>
      <dgm:t>
        <a:bodyPr/>
        <a:lstStyle/>
        <a:p>
          <a:endParaRPr lang="en-GB"/>
        </a:p>
      </dgm:t>
    </dgm:pt>
    <dgm:pt modelId="{5BC2485F-004E-4859-AA56-2231236EFBFD}" type="pres">
      <dgm:prSet presAssocID="{FF7683E6-2677-491B-8EB7-7A351892A211}" presName="node" presStyleLbl="node1" presStyleIdx="2" presStyleCnt="6">
        <dgm:presLayoutVars>
          <dgm:bulletEnabled val="1"/>
        </dgm:presLayoutVars>
      </dgm:prSet>
      <dgm:spPr/>
      <dgm:t>
        <a:bodyPr/>
        <a:lstStyle/>
        <a:p>
          <a:endParaRPr lang="en-GB"/>
        </a:p>
      </dgm:t>
    </dgm:pt>
    <dgm:pt modelId="{A86238ED-9763-46FD-9E2A-0EFE22EC56B9}" type="pres">
      <dgm:prSet presAssocID="{55053786-F06D-4ED4-85FA-39E03B8AED95}" presName="sibTrans" presStyleLbl="sibTrans2D1" presStyleIdx="2" presStyleCnt="6"/>
      <dgm:spPr/>
      <dgm:t>
        <a:bodyPr/>
        <a:lstStyle/>
        <a:p>
          <a:endParaRPr lang="en-GB"/>
        </a:p>
      </dgm:t>
    </dgm:pt>
    <dgm:pt modelId="{0530CA68-6128-40D2-85B6-47C4C12417E6}" type="pres">
      <dgm:prSet presAssocID="{55053786-F06D-4ED4-85FA-39E03B8AED95}" presName="connectorText" presStyleLbl="sibTrans2D1" presStyleIdx="2" presStyleCnt="6"/>
      <dgm:spPr/>
      <dgm:t>
        <a:bodyPr/>
        <a:lstStyle/>
        <a:p>
          <a:endParaRPr lang="en-GB"/>
        </a:p>
      </dgm:t>
    </dgm:pt>
    <dgm:pt modelId="{9B688ECA-832B-4F76-A225-0590C49CA8A1}" type="pres">
      <dgm:prSet presAssocID="{1A88A357-3C84-423E-8C91-7678609E5643}" presName="node" presStyleLbl="node1" presStyleIdx="3" presStyleCnt="6">
        <dgm:presLayoutVars>
          <dgm:bulletEnabled val="1"/>
        </dgm:presLayoutVars>
      </dgm:prSet>
      <dgm:spPr/>
      <dgm:t>
        <a:bodyPr/>
        <a:lstStyle/>
        <a:p>
          <a:endParaRPr lang="en-GB"/>
        </a:p>
      </dgm:t>
    </dgm:pt>
    <dgm:pt modelId="{67707750-6D6E-4525-AE7B-87C7AE758FB6}" type="pres">
      <dgm:prSet presAssocID="{79D8F49B-7C35-4540-80DF-12C3B886B725}" presName="sibTrans" presStyleLbl="sibTrans2D1" presStyleIdx="3" presStyleCnt="6"/>
      <dgm:spPr/>
      <dgm:t>
        <a:bodyPr/>
        <a:lstStyle/>
        <a:p>
          <a:endParaRPr lang="en-GB"/>
        </a:p>
      </dgm:t>
    </dgm:pt>
    <dgm:pt modelId="{69BF73DC-334C-425B-82FE-A3BB996CA6C0}" type="pres">
      <dgm:prSet presAssocID="{79D8F49B-7C35-4540-80DF-12C3B886B725}" presName="connectorText" presStyleLbl="sibTrans2D1" presStyleIdx="3" presStyleCnt="6"/>
      <dgm:spPr/>
      <dgm:t>
        <a:bodyPr/>
        <a:lstStyle/>
        <a:p>
          <a:endParaRPr lang="en-GB"/>
        </a:p>
      </dgm:t>
    </dgm:pt>
    <dgm:pt modelId="{664773E5-F58D-4269-9CD5-2C8F1A5CA38D}" type="pres">
      <dgm:prSet presAssocID="{5D3D0DD2-B4AA-49FB-BAF3-DC4A239447E1}" presName="node" presStyleLbl="node1" presStyleIdx="4" presStyleCnt="6">
        <dgm:presLayoutVars>
          <dgm:bulletEnabled val="1"/>
        </dgm:presLayoutVars>
      </dgm:prSet>
      <dgm:spPr/>
      <dgm:t>
        <a:bodyPr/>
        <a:lstStyle/>
        <a:p>
          <a:endParaRPr lang="en-GB"/>
        </a:p>
      </dgm:t>
    </dgm:pt>
    <dgm:pt modelId="{1766DA07-2AC8-4473-BB0D-AF638CCD175E}" type="pres">
      <dgm:prSet presAssocID="{3D0B07A4-7A90-4A6C-8E92-655026026661}" presName="sibTrans" presStyleLbl="sibTrans2D1" presStyleIdx="4" presStyleCnt="6"/>
      <dgm:spPr/>
      <dgm:t>
        <a:bodyPr/>
        <a:lstStyle/>
        <a:p>
          <a:endParaRPr lang="en-GB"/>
        </a:p>
      </dgm:t>
    </dgm:pt>
    <dgm:pt modelId="{8099F963-9CDE-4C5D-BC4E-9CAC8E88BB6D}" type="pres">
      <dgm:prSet presAssocID="{3D0B07A4-7A90-4A6C-8E92-655026026661}" presName="connectorText" presStyleLbl="sibTrans2D1" presStyleIdx="4" presStyleCnt="6"/>
      <dgm:spPr/>
      <dgm:t>
        <a:bodyPr/>
        <a:lstStyle/>
        <a:p>
          <a:endParaRPr lang="en-GB"/>
        </a:p>
      </dgm:t>
    </dgm:pt>
    <dgm:pt modelId="{B52151CA-E399-418C-83E1-13C5CC7D09DA}" type="pres">
      <dgm:prSet presAssocID="{3AB66158-41F3-4FD3-8E2D-6AA1FE33EEC9}" presName="node" presStyleLbl="node1" presStyleIdx="5" presStyleCnt="6">
        <dgm:presLayoutVars>
          <dgm:bulletEnabled val="1"/>
        </dgm:presLayoutVars>
      </dgm:prSet>
      <dgm:spPr/>
      <dgm:t>
        <a:bodyPr/>
        <a:lstStyle/>
        <a:p>
          <a:endParaRPr lang="en-GB"/>
        </a:p>
      </dgm:t>
    </dgm:pt>
    <dgm:pt modelId="{CA9DC449-9257-4658-95E6-05249ED57E72}" type="pres">
      <dgm:prSet presAssocID="{17C103BB-552A-46EF-91F0-DF9102A11E57}" presName="sibTrans" presStyleLbl="sibTrans2D1" presStyleIdx="5" presStyleCnt="6"/>
      <dgm:spPr/>
      <dgm:t>
        <a:bodyPr/>
        <a:lstStyle/>
        <a:p>
          <a:endParaRPr lang="en-GB"/>
        </a:p>
      </dgm:t>
    </dgm:pt>
    <dgm:pt modelId="{ABC51819-E29F-4CC8-B24B-8536FA93F31C}" type="pres">
      <dgm:prSet presAssocID="{17C103BB-552A-46EF-91F0-DF9102A11E57}" presName="connectorText" presStyleLbl="sibTrans2D1" presStyleIdx="5" presStyleCnt="6"/>
      <dgm:spPr/>
      <dgm:t>
        <a:bodyPr/>
        <a:lstStyle/>
        <a:p>
          <a:endParaRPr lang="en-GB"/>
        </a:p>
      </dgm:t>
    </dgm:pt>
  </dgm:ptLst>
  <dgm:cxnLst>
    <dgm:cxn modelId="{DD36F4F8-20A8-47B4-9EE1-5828BC750494}" type="presOf" srcId="{9A46E08F-668B-40B4-A9E1-441540640479}" destId="{68AE6A8B-4B73-43EB-A779-D64172D81109}" srcOrd="0" destOrd="0" presId="urn:microsoft.com/office/officeart/2005/8/layout/cycle2"/>
    <dgm:cxn modelId="{1FC1D26B-97DD-4DC0-9612-88434380790B}" type="presOf" srcId="{55053786-F06D-4ED4-85FA-39E03B8AED95}" destId="{0530CA68-6128-40D2-85B6-47C4C12417E6}" srcOrd="1" destOrd="0" presId="urn:microsoft.com/office/officeart/2005/8/layout/cycle2"/>
    <dgm:cxn modelId="{0638C33B-21A3-4B27-BDF7-96A4BD414B3C}" type="presOf" srcId="{79D8F49B-7C35-4540-80DF-12C3B886B725}" destId="{67707750-6D6E-4525-AE7B-87C7AE758FB6}" srcOrd="0" destOrd="0" presId="urn:microsoft.com/office/officeart/2005/8/layout/cycle2"/>
    <dgm:cxn modelId="{21D620C9-03EE-451C-8030-CD8F52576B61}" type="presOf" srcId="{17C103BB-552A-46EF-91F0-DF9102A11E57}" destId="{CA9DC449-9257-4658-95E6-05249ED57E72}" srcOrd="0" destOrd="0" presId="urn:microsoft.com/office/officeart/2005/8/layout/cycle2"/>
    <dgm:cxn modelId="{7BC8FD9B-15FE-4120-8CF5-B40611EE5230}" type="presOf" srcId="{79D8F49B-7C35-4540-80DF-12C3B886B725}" destId="{69BF73DC-334C-425B-82FE-A3BB996CA6C0}" srcOrd="1" destOrd="0" presId="urn:microsoft.com/office/officeart/2005/8/layout/cycle2"/>
    <dgm:cxn modelId="{415B5CBF-0490-4FA7-88D4-ECD3714554B4}" type="presOf" srcId="{17C103BB-552A-46EF-91F0-DF9102A11E57}" destId="{ABC51819-E29F-4CC8-B24B-8536FA93F31C}" srcOrd="1" destOrd="0" presId="urn:microsoft.com/office/officeart/2005/8/layout/cycle2"/>
    <dgm:cxn modelId="{00141DD2-FD7B-455E-B3AE-B6858232CC8B}" srcId="{9A46E08F-668B-40B4-A9E1-441540640479}" destId="{1A88A357-3C84-423E-8C91-7678609E5643}" srcOrd="3" destOrd="0" parTransId="{DF9AFC40-9E2C-4206-A955-19BA79F16AAE}" sibTransId="{79D8F49B-7C35-4540-80DF-12C3B886B725}"/>
    <dgm:cxn modelId="{380796FA-0292-4350-9932-C2F91D395DF9}" type="presOf" srcId="{55053786-F06D-4ED4-85FA-39E03B8AED95}" destId="{A86238ED-9763-46FD-9E2A-0EFE22EC56B9}" srcOrd="0" destOrd="0" presId="urn:microsoft.com/office/officeart/2005/8/layout/cycle2"/>
    <dgm:cxn modelId="{7AC21466-DFFD-4831-B92C-0CC99B1F090E}" type="presOf" srcId="{A8B5BF1E-B4CF-4A96-94F2-ACD927F7460C}" destId="{DFF665F2-C36F-46EC-9647-BB06021DC0B0}" srcOrd="1" destOrd="0" presId="urn:microsoft.com/office/officeart/2005/8/layout/cycle2"/>
    <dgm:cxn modelId="{99A198B6-1A9F-45F2-9ECF-5DB9B7A63265}" srcId="{9A46E08F-668B-40B4-A9E1-441540640479}" destId="{2922905D-1E4B-42C5-B4FC-DCEA99862444}" srcOrd="0" destOrd="0" parTransId="{FF1B7445-16BE-42B2-B6B3-BB8AB382637F}" sibTransId="{A8B5BF1E-B4CF-4A96-94F2-ACD927F7460C}"/>
    <dgm:cxn modelId="{F8E028DF-815E-4102-8AE9-77494BC76473}" type="presOf" srcId="{2922905D-1E4B-42C5-B4FC-DCEA99862444}" destId="{D8C89766-73DF-4580-9EFB-3728FA850E3D}" srcOrd="0" destOrd="0" presId="urn:microsoft.com/office/officeart/2005/8/layout/cycle2"/>
    <dgm:cxn modelId="{0B84ABA6-1C13-4B29-86CD-2BD4FE718595}" type="presOf" srcId="{1A88A357-3C84-423E-8C91-7678609E5643}" destId="{9B688ECA-832B-4F76-A225-0590C49CA8A1}" srcOrd="0" destOrd="0" presId="urn:microsoft.com/office/officeart/2005/8/layout/cycle2"/>
    <dgm:cxn modelId="{A053B912-CB58-4938-8B3E-02BE61FDEBCB}" type="presOf" srcId="{6672AD63-A194-47FE-AF1F-AC611FCC8C31}" destId="{DABC3051-2CA6-43EC-BD7D-29B32CB49862}" srcOrd="0" destOrd="0" presId="urn:microsoft.com/office/officeart/2005/8/layout/cycle2"/>
    <dgm:cxn modelId="{84DDB10E-742B-458A-B216-A4726DBC2253}" type="presOf" srcId="{2E3FDECD-8415-436A-AE54-D5E9203E64FA}" destId="{4AA014D8-126B-4B1D-9722-C9662E8F6AC8}" srcOrd="0" destOrd="0" presId="urn:microsoft.com/office/officeart/2005/8/layout/cycle2"/>
    <dgm:cxn modelId="{F78C53BA-FD04-4397-BE4B-4CE7A763E000}" srcId="{9A46E08F-668B-40B4-A9E1-441540640479}" destId="{FF7683E6-2677-491B-8EB7-7A351892A211}" srcOrd="2" destOrd="0" parTransId="{AD89680E-B670-48A0-A4D0-1B4DAF6688E3}" sibTransId="{55053786-F06D-4ED4-85FA-39E03B8AED95}"/>
    <dgm:cxn modelId="{B4283BE0-B429-494D-87A3-A41CDD6D496C}" type="presOf" srcId="{2E3FDECD-8415-436A-AE54-D5E9203E64FA}" destId="{504178C0-7934-439E-87CF-F2AA617EFB58}" srcOrd="1" destOrd="0" presId="urn:microsoft.com/office/officeart/2005/8/layout/cycle2"/>
    <dgm:cxn modelId="{CAD3430A-50E1-4419-B561-2972FF591417}" type="presOf" srcId="{5D3D0DD2-B4AA-49FB-BAF3-DC4A239447E1}" destId="{664773E5-F58D-4269-9CD5-2C8F1A5CA38D}" srcOrd="0" destOrd="0" presId="urn:microsoft.com/office/officeart/2005/8/layout/cycle2"/>
    <dgm:cxn modelId="{A4835079-9BD3-4602-B590-0E2F02B289D1}" srcId="{9A46E08F-668B-40B4-A9E1-441540640479}" destId="{6672AD63-A194-47FE-AF1F-AC611FCC8C31}" srcOrd="1" destOrd="0" parTransId="{DB42A978-1C1B-4BB4-9CDC-1D929F6059F8}" sibTransId="{2E3FDECD-8415-436A-AE54-D5E9203E64FA}"/>
    <dgm:cxn modelId="{7AD94FDB-34E9-46D7-AE3F-F98841E9B9FB}" type="presOf" srcId="{3D0B07A4-7A90-4A6C-8E92-655026026661}" destId="{1766DA07-2AC8-4473-BB0D-AF638CCD175E}" srcOrd="0" destOrd="0" presId="urn:microsoft.com/office/officeart/2005/8/layout/cycle2"/>
    <dgm:cxn modelId="{96A10D70-E0DA-4A3F-8ADB-F7E583C189C2}" type="presOf" srcId="{3D0B07A4-7A90-4A6C-8E92-655026026661}" destId="{8099F963-9CDE-4C5D-BC4E-9CAC8E88BB6D}" srcOrd="1" destOrd="0" presId="urn:microsoft.com/office/officeart/2005/8/layout/cycle2"/>
    <dgm:cxn modelId="{D9660AE9-1356-4B7D-AF01-D10872C1CC39}" srcId="{9A46E08F-668B-40B4-A9E1-441540640479}" destId="{5D3D0DD2-B4AA-49FB-BAF3-DC4A239447E1}" srcOrd="4" destOrd="0" parTransId="{82F4D212-30FB-4D40-A75B-063CE5E3280D}" sibTransId="{3D0B07A4-7A90-4A6C-8E92-655026026661}"/>
    <dgm:cxn modelId="{6DC14CBF-E372-4105-9D8F-613C45A80CAA}" srcId="{9A46E08F-668B-40B4-A9E1-441540640479}" destId="{3AB66158-41F3-4FD3-8E2D-6AA1FE33EEC9}" srcOrd="5" destOrd="0" parTransId="{C0EDDDA7-1E03-49C8-9B70-0BD0F7E653BB}" sibTransId="{17C103BB-552A-46EF-91F0-DF9102A11E57}"/>
    <dgm:cxn modelId="{E8E22AF2-6D50-4A7E-84A6-DE33447D84DE}" type="presOf" srcId="{A8B5BF1E-B4CF-4A96-94F2-ACD927F7460C}" destId="{54BF6015-41DD-4253-9107-58BB4A748174}" srcOrd="0" destOrd="0" presId="urn:microsoft.com/office/officeart/2005/8/layout/cycle2"/>
    <dgm:cxn modelId="{7C623C54-394E-4992-AE2B-009B57842743}" type="presOf" srcId="{3AB66158-41F3-4FD3-8E2D-6AA1FE33EEC9}" destId="{B52151CA-E399-418C-83E1-13C5CC7D09DA}" srcOrd="0" destOrd="0" presId="urn:microsoft.com/office/officeart/2005/8/layout/cycle2"/>
    <dgm:cxn modelId="{7372AB2D-37B9-46EA-9CE8-8271463F41A9}" type="presOf" srcId="{FF7683E6-2677-491B-8EB7-7A351892A211}" destId="{5BC2485F-004E-4859-AA56-2231236EFBFD}" srcOrd="0" destOrd="0" presId="urn:microsoft.com/office/officeart/2005/8/layout/cycle2"/>
    <dgm:cxn modelId="{8B4540F7-9D57-40A9-BA5A-908E46308694}" type="presParOf" srcId="{68AE6A8B-4B73-43EB-A779-D64172D81109}" destId="{D8C89766-73DF-4580-9EFB-3728FA850E3D}" srcOrd="0" destOrd="0" presId="urn:microsoft.com/office/officeart/2005/8/layout/cycle2"/>
    <dgm:cxn modelId="{AD4F8BB0-D406-47DF-8CBA-75F75A10E4AF}" type="presParOf" srcId="{68AE6A8B-4B73-43EB-A779-D64172D81109}" destId="{54BF6015-41DD-4253-9107-58BB4A748174}" srcOrd="1" destOrd="0" presId="urn:microsoft.com/office/officeart/2005/8/layout/cycle2"/>
    <dgm:cxn modelId="{B138EDF2-F8DA-49CF-A79C-3BA9E466EA97}" type="presParOf" srcId="{54BF6015-41DD-4253-9107-58BB4A748174}" destId="{DFF665F2-C36F-46EC-9647-BB06021DC0B0}" srcOrd="0" destOrd="0" presId="urn:microsoft.com/office/officeart/2005/8/layout/cycle2"/>
    <dgm:cxn modelId="{CBBAA9EB-F089-4F18-BBAD-08D590E6ABC7}" type="presParOf" srcId="{68AE6A8B-4B73-43EB-A779-D64172D81109}" destId="{DABC3051-2CA6-43EC-BD7D-29B32CB49862}" srcOrd="2" destOrd="0" presId="urn:microsoft.com/office/officeart/2005/8/layout/cycle2"/>
    <dgm:cxn modelId="{1C2D4269-E547-4D26-865F-76F072AA3F69}" type="presParOf" srcId="{68AE6A8B-4B73-43EB-A779-D64172D81109}" destId="{4AA014D8-126B-4B1D-9722-C9662E8F6AC8}" srcOrd="3" destOrd="0" presId="urn:microsoft.com/office/officeart/2005/8/layout/cycle2"/>
    <dgm:cxn modelId="{66D9E4A3-286B-441F-9E0F-871A4B6C6CDA}" type="presParOf" srcId="{4AA014D8-126B-4B1D-9722-C9662E8F6AC8}" destId="{504178C0-7934-439E-87CF-F2AA617EFB58}" srcOrd="0" destOrd="0" presId="urn:microsoft.com/office/officeart/2005/8/layout/cycle2"/>
    <dgm:cxn modelId="{4B50162C-1EBF-4664-9535-C4A250BB530A}" type="presParOf" srcId="{68AE6A8B-4B73-43EB-A779-D64172D81109}" destId="{5BC2485F-004E-4859-AA56-2231236EFBFD}" srcOrd="4" destOrd="0" presId="urn:microsoft.com/office/officeart/2005/8/layout/cycle2"/>
    <dgm:cxn modelId="{3BB1E3FC-0DF2-4625-8470-0E14679917D1}" type="presParOf" srcId="{68AE6A8B-4B73-43EB-A779-D64172D81109}" destId="{A86238ED-9763-46FD-9E2A-0EFE22EC56B9}" srcOrd="5" destOrd="0" presId="urn:microsoft.com/office/officeart/2005/8/layout/cycle2"/>
    <dgm:cxn modelId="{140BBBA0-07B7-41EF-9F81-32250BA893F4}" type="presParOf" srcId="{A86238ED-9763-46FD-9E2A-0EFE22EC56B9}" destId="{0530CA68-6128-40D2-85B6-47C4C12417E6}" srcOrd="0" destOrd="0" presId="urn:microsoft.com/office/officeart/2005/8/layout/cycle2"/>
    <dgm:cxn modelId="{4D1E4CAB-977F-4B9E-AF1B-C55DDB722783}" type="presParOf" srcId="{68AE6A8B-4B73-43EB-A779-D64172D81109}" destId="{9B688ECA-832B-4F76-A225-0590C49CA8A1}" srcOrd="6" destOrd="0" presId="urn:microsoft.com/office/officeart/2005/8/layout/cycle2"/>
    <dgm:cxn modelId="{0880992D-1877-4134-9DFC-5ED7F1B6DF29}" type="presParOf" srcId="{68AE6A8B-4B73-43EB-A779-D64172D81109}" destId="{67707750-6D6E-4525-AE7B-87C7AE758FB6}" srcOrd="7" destOrd="0" presId="urn:microsoft.com/office/officeart/2005/8/layout/cycle2"/>
    <dgm:cxn modelId="{6F3A963C-219B-4873-AE24-FBEB76FF599E}" type="presParOf" srcId="{67707750-6D6E-4525-AE7B-87C7AE758FB6}" destId="{69BF73DC-334C-425B-82FE-A3BB996CA6C0}" srcOrd="0" destOrd="0" presId="urn:microsoft.com/office/officeart/2005/8/layout/cycle2"/>
    <dgm:cxn modelId="{B2E09EA5-E51F-4CE2-A983-9928E9BF2147}" type="presParOf" srcId="{68AE6A8B-4B73-43EB-A779-D64172D81109}" destId="{664773E5-F58D-4269-9CD5-2C8F1A5CA38D}" srcOrd="8" destOrd="0" presId="urn:microsoft.com/office/officeart/2005/8/layout/cycle2"/>
    <dgm:cxn modelId="{CF47EFE3-17F3-449D-B6E1-4BD3A23134CA}" type="presParOf" srcId="{68AE6A8B-4B73-43EB-A779-D64172D81109}" destId="{1766DA07-2AC8-4473-BB0D-AF638CCD175E}" srcOrd="9" destOrd="0" presId="urn:microsoft.com/office/officeart/2005/8/layout/cycle2"/>
    <dgm:cxn modelId="{33DA694D-90C0-4B90-A44F-68D6598D7B99}" type="presParOf" srcId="{1766DA07-2AC8-4473-BB0D-AF638CCD175E}" destId="{8099F963-9CDE-4C5D-BC4E-9CAC8E88BB6D}" srcOrd="0" destOrd="0" presId="urn:microsoft.com/office/officeart/2005/8/layout/cycle2"/>
    <dgm:cxn modelId="{9B3A0246-30A5-4EF0-915E-2C42B0608DA8}" type="presParOf" srcId="{68AE6A8B-4B73-43EB-A779-D64172D81109}" destId="{B52151CA-E399-418C-83E1-13C5CC7D09DA}" srcOrd="10" destOrd="0" presId="urn:microsoft.com/office/officeart/2005/8/layout/cycle2"/>
    <dgm:cxn modelId="{92C365C7-7ACC-463C-81F3-3CC115C2A324}" type="presParOf" srcId="{68AE6A8B-4B73-43EB-A779-D64172D81109}" destId="{CA9DC449-9257-4658-95E6-05249ED57E72}" srcOrd="11" destOrd="0" presId="urn:microsoft.com/office/officeart/2005/8/layout/cycle2"/>
    <dgm:cxn modelId="{7A81B3C7-BFD8-46EF-90A2-E5D56780545C}" type="presParOf" srcId="{CA9DC449-9257-4658-95E6-05249ED57E72}" destId="{ABC51819-E29F-4CC8-B24B-8536FA93F31C}" srcOrd="0" destOrd="0" presId="urn:microsoft.com/office/officeart/2005/8/layout/cycle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2AD1BC-937D-43B0-B539-B365CE39CC66}">
      <dsp:nvSpPr>
        <dsp:cNvPr id="0" name=""/>
        <dsp:cNvSpPr/>
      </dsp:nvSpPr>
      <dsp:spPr>
        <a:xfrm>
          <a:off x="2104634" y="2625109"/>
          <a:ext cx="457751" cy="2270314"/>
        </a:xfrm>
        <a:custGeom>
          <a:avLst/>
          <a:gdLst/>
          <a:ahLst/>
          <a:cxnLst/>
          <a:rect l="0" t="0" r="0" b="0"/>
          <a:pathLst>
            <a:path>
              <a:moveTo>
                <a:pt x="0" y="0"/>
              </a:moveTo>
              <a:lnTo>
                <a:pt x="228875" y="0"/>
              </a:lnTo>
              <a:lnTo>
                <a:pt x="228875" y="2270314"/>
              </a:lnTo>
              <a:lnTo>
                <a:pt x="457751" y="2270314"/>
              </a:lnTo>
            </a:path>
          </a:pathLst>
        </a:custGeom>
        <a:noFill/>
        <a:ln w="15875"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889000">
            <a:lnSpc>
              <a:spcPct val="90000"/>
            </a:lnSpc>
            <a:spcBef>
              <a:spcPct val="0"/>
            </a:spcBef>
            <a:spcAft>
              <a:spcPct val="35000"/>
            </a:spcAft>
          </a:pPr>
          <a:endParaRPr lang="en-GB" sz="2000" kern="1200"/>
        </a:p>
      </dsp:txBody>
      <dsp:txXfrm>
        <a:off x="2275609" y="3702366"/>
        <a:ext cx="115800" cy="115800"/>
      </dsp:txXfrm>
    </dsp:sp>
    <dsp:sp modelId="{439E772A-62BA-415C-AC1B-449560DA2976}">
      <dsp:nvSpPr>
        <dsp:cNvPr id="0" name=""/>
        <dsp:cNvSpPr/>
      </dsp:nvSpPr>
      <dsp:spPr>
        <a:xfrm>
          <a:off x="2104634" y="2625109"/>
          <a:ext cx="457751" cy="1308359"/>
        </a:xfrm>
        <a:custGeom>
          <a:avLst/>
          <a:gdLst/>
          <a:ahLst/>
          <a:cxnLst/>
          <a:rect l="0" t="0" r="0" b="0"/>
          <a:pathLst>
            <a:path>
              <a:moveTo>
                <a:pt x="0" y="0"/>
              </a:moveTo>
              <a:lnTo>
                <a:pt x="228875" y="0"/>
              </a:lnTo>
              <a:lnTo>
                <a:pt x="228875" y="1308359"/>
              </a:lnTo>
              <a:lnTo>
                <a:pt x="457751" y="1308359"/>
              </a:lnTo>
            </a:path>
          </a:pathLst>
        </a:custGeom>
        <a:noFill/>
        <a:ln w="15875"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889000">
            <a:lnSpc>
              <a:spcPct val="90000"/>
            </a:lnSpc>
            <a:spcBef>
              <a:spcPct val="0"/>
            </a:spcBef>
            <a:spcAft>
              <a:spcPct val="35000"/>
            </a:spcAft>
          </a:pPr>
          <a:endParaRPr lang="en-GB" sz="2000" kern="1200"/>
        </a:p>
      </dsp:txBody>
      <dsp:txXfrm>
        <a:off x="2298856" y="3244636"/>
        <a:ext cx="69306" cy="69306"/>
      </dsp:txXfrm>
    </dsp:sp>
    <dsp:sp modelId="{984FE5FB-5EA5-415C-BBE4-24BC04152BDF}">
      <dsp:nvSpPr>
        <dsp:cNvPr id="0" name=""/>
        <dsp:cNvSpPr/>
      </dsp:nvSpPr>
      <dsp:spPr>
        <a:xfrm>
          <a:off x="2104634" y="2625109"/>
          <a:ext cx="457751" cy="346404"/>
        </a:xfrm>
        <a:custGeom>
          <a:avLst/>
          <a:gdLst/>
          <a:ahLst/>
          <a:cxnLst/>
          <a:rect l="0" t="0" r="0" b="0"/>
          <a:pathLst>
            <a:path>
              <a:moveTo>
                <a:pt x="0" y="0"/>
              </a:moveTo>
              <a:lnTo>
                <a:pt x="228875" y="0"/>
              </a:lnTo>
              <a:lnTo>
                <a:pt x="228875" y="346404"/>
              </a:lnTo>
              <a:lnTo>
                <a:pt x="457751" y="346404"/>
              </a:lnTo>
            </a:path>
          </a:pathLst>
        </a:custGeom>
        <a:noFill/>
        <a:ln w="15875"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889000">
            <a:lnSpc>
              <a:spcPct val="90000"/>
            </a:lnSpc>
            <a:spcBef>
              <a:spcPct val="0"/>
            </a:spcBef>
            <a:spcAft>
              <a:spcPct val="35000"/>
            </a:spcAft>
          </a:pPr>
          <a:endParaRPr lang="en-GB" sz="2000" kern="1200"/>
        </a:p>
      </dsp:txBody>
      <dsp:txXfrm>
        <a:off x="2319158" y="2783960"/>
        <a:ext cx="28702" cy="28702"/>
      </dsp:txXfrm>
    </dsp:sp>
    <dsp:sp modelId="{ACD5AA61-E272-4695-ADBC-CAC4A8B221DB}">
      <dsp:nvSpPr>
        <dsp:cNvPr id="0" name=""/>
        <dsp:cNvSpPr/>
      </dsp:nvSpPr>
      <dsp:spPr>
        <a:xfrm>
          <a:off x="2104634" y="2099274"/>
          <a:ext cx="457751" cy="525835"/>
        </a:xfrm>
        <a:custGeom>
          <a:avLst/>
          <a:gdLst/>
          <a:ahLst/>
          <a:cxnLst/>
          <a:rect l="0" t="0" r="0" b="0"/>
          <a:pathLst>
            <a:path>
              <a:moveTo>
                <a:pt x="0" y="525835"/>
              </a:moveTo>
              <a:lnTo>
                <a:pt x="228875" y="525835"/>
              </a:lnTo>
              <a:lnTo>
                <a:pt x="228875" y="0"/>
              </a:lnTo>
              <a:lnTo>
                <a:pt x="457751" y="0"/>
              </a:lnTo>
            </a:path>
          </a:pathLst>
        </a:custGeom>
        <a:noFill/>
        <a:ln w="15875"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889000">
            <a:lnSpc>
              <a:spcPct val="90000"/>
            </a:lnSpc>
            <a:spcBef>
              <a:spcPct val="0"/>
            </a:spcBef>
            <a:spcAft>
              <a:spcPct val="35000"/>
            </a:spcAft>
          </a:pPr>
          <a:endParaRPr lang="en-GB" sz="2000" kern="1200"/>
        </a:p>
      </dsp:txBody>
      <dsp:txXfrm>
        <a:off x="2316080" y="2344762"/>
        <a:ext cx="34858" cy="34858"/>
      </dsp:txXfrm>
    </dsp:sp>
    <dsp:sp modelId="{F2E233FD-B89D-462F-8F03-EB2F508DB7A7}">
      <dsp:nvSpPr>
        <dsp:cNvPr id="0" name=""/>
        <dsp:cNvSpPr/>
      </dsp:nvSpPr>
      <dsp:spPr>
        <a:xfrm>
          <a:off x="2104634" y="1227034"/>
          <a:ext cx="457751" cy="1398074"/>
        </a:xfrm>
        <a:custGeom>
          <a:avLst/>
          <a:gdLst/>
          <a:ahLst/>
          <a:cxnLst/>
          <a:rect l="0" t="0" r="0" b="0"/>
          <a:pathLst>
            <a:path>
              <a:moveTo>
                <a:pt x="0" y="1398074"/>
              </a:moveTo>
              <a:lnTo>
                <a:pt x="228875" y="1398074"/>
              </a:lnTo>
              <a:lnTo>
                <a:pt x="228875" y="0"/>
              </a:lnTo>
              <a:lnTo>
                <a:pt x="457751" y="0"/>
              </a:lnTo>
            </a:path>
          </a:pathLst>
        </a:custGeom>
        <a:noFill/>
        <a:ln w="15875"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889000">
            <a:lnSpc>
              <a:spcPct val="90000"/>
            </a:lnSpc>
            <a:spcBef>
              <a:spcPct val="0"/>
            </a:spcBef>
            <a:spcAft>
              <a:spcPct val="35000"/>
            </a:spcAft>
          </a:pPr>
          <a:endParaRPr lang="en-GB" sz="2000" kern="1200"/>
        </a:p>
      </dsp:txBody>
      <dsp:txXfrm>
        <a:off x="2296732" y="1889294"/>
        <a:ext cx="73555" cy="73555"/>
      </dsp:txXfrm>
    </dsp:sp>
    <dsp:sp modelId="{FF623636-261C-4346-A44E-70AA9A9AA92B}">
      <dsp:nvSpPr>
        <dsp:cNvPr id="0" name=""/>
        <dsp:cNvSpPr/>
      </dsp:nvSpPr>
      <dsp:spPr>
        <a:xfrm>
          <a:off x="2104634" y="354794"/>
          <a:ext cx="457751" cy="2270314"/>
        </a:xfrm>
        <a:custGeom>
          <a:avLst/>
          <a:gdLst/>
          <a:ahLst/>
          <a:cxnLst/>
          <a:rect l="0" t="0" r="0" b="0"/>
          <a:pathLst>
            <a:path>
              <a:moveTo>
                <a:pt x="0" y="2270314"/>
              </a:moveTo>
              <a:lnTo>
                <a:pt x="228875" y="2270314"/>
              </a:lnTo>
              <a:lnTo>
                <a:pt x="228875" y="0"/>
              </a:lnTo>
              <a:lnTo>
                <a:pt x="457751" y="0"/>
              </a:lnTo>
            </a:path>
          </a:pathLst>
        </a:custGeom>
        <a:noFill/>
        <a:ln w="15875"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889000">
            <a:lnSpc>
              <a:spcPct val="90000"/>
            </a:lnSpc>
            <a:spcBef>
              <a:spcPct val="0"/>
            </a:spcBef>
            <a:spcAft>
              <a:spcPct val="35000"/>
            </a:spcAft>
          </a:pPr>
          <a:endParaRPr lang="en-GB" sz="2000" kern="1200"/>
        </a:p>
      </dsp:txBody>
      <dsp:txXfrm>
        <a:off x="2275609" y="1432052"/>
        <a:ext cx="115800" cy="115800"/>
      </dsp:txXfrm>
    </dsp:sp>
    <dsp:sp modelId="{3A15DE6B-EA8F-4483-B863-FCC9F0E1F3A6}">
      <dsp:nvSpPr>
        <dsp:cNvPr id="0" name=""/>
        <dsp:cNvSpPr/>
      </dsp:nvSpPr>
      <dsp:spPr>
        <a:xfrm rot="16200000">
          <a:off x="-641452" y="2276213"/>
          <a:ext cx="4794380" cy="697791"/>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GB" sz="2000" b="1" kern="1200" dirty="0" smtClean="0">
              <a:solidFill>
                <a:sysClr val="windowText" lastClr="000000"/>
              </a:solidFill>
              <a:latin typeface="Book Antiqua" panose="02040602050305030304" pitchFamily="18" charset="0"/>
            </a:rPr>
            <a:t>SERVICE DELIVERY STANDARDS</a:t>
          </a:r>
          <a:endParaRPr lang="en-GB" sz="2000" b="1" kern="1200" dirty="0">
            <a:solidFill>
              <a:sysClr val="windowText" lastClr="000000"/>
            </a:solidFill>
            <a:latin typeface="Book Antiqua" panose="02040602050305030304" pitchFamily="18" charset="0"/>
          </a:endParaRPr>
        </a:p>
      </dsp:txBody>
      <dsp:txXfrm>
        <a:off x="-641452" y="2276213"/>
        <a:ext cx="4794380" cy="697791"/>
      </dsp:txXfrm>
    </dsp:sp>
    <dsp:sp modelId="{9B62D01F-018A-49C0-A3FE-392D5A83CDFF}">
      <dsp:nvSpPr>
        <dsp:cNvPr id="0" name=""/>
        <dsp:cNvSpPr/>
      </dsp:nvSpPr>
      <dsp:spPr>
        <a:xfrm>
          <a:off x="2562385" y="5898"/>
          <a:ext cx="2962132" cy="697791"/>
        </a:xfrm>
        <a:prstGeom prst="rect">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GB" sz="2000" b="1" kern="1200" dirty="0">
              <a:solidFill>
                <a:srgbClr val="0000CC"/>
              </a:solidFill>
              <a:latin typeface="Book Antiqua" panose="02040602050305030304" pitchFamily="18" charset="0"/>
            </a:rPr>
            <a:t>P</a:t>
          </a:r>
          <a:r>
            <a:rPr lang="en-GB" sz="2000" b="1" kern="1200" dirty="0">
              <a:solidFill>
                <a:sysClr val="windowText" lastClr="000000"/>
              </a:solidFill>
              <a:latin typeface="Book Antiqua" panose="02040602050305030304" pitchFamily="18" charset="0"/>
            </a:rPr>
            <a:t>articipation</a:t>
          </a:r>
        </a:p>
      </dsp:txBody>
      <dsp:txXfrm>
        <a:off x="2562385" y="5898"/>
        <a:ext cx="2962132" cy="697791"/>
      </dsp:txXfrm>
    </dsp:sp>
    <dsp:sp modelId="{011552BD-1D51-4CB5-87D9-7371340F93FC}">
      <dsp:nvSpPr>
        <dsp:cNvPr id="0" name=""/>
        <dsp:cNvSpPr/>
      </dsp:nvSpPr>
      <dsp:spPr>
        <a:xfrm>
          <a:off x="2562385" y="878138"/>
          <a:ext cx="3013652" cy="697791"/>
        </a:xfrm>
        <a:prstGeom prst="rect">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GB" sz="2000" b="1" kern="1200" dirty="0">
              <a:solidFill>
                <a:srgbClr val="0000CC"/>
              </a:solidFill>
              <a:latin typeface="Book Antiqua" panose="02040602050305030304" pitchFamily="18" charset="0"/>
            </a:rPr>
            <a:t>P</a:t>
          </a:r>
          <a:r>
            <a:rPr lang="en-GB" sz="2000" b="1" kern="1200" dirty="0">
              <a:solidFill>
                <a:sysClr val="windowText" lastClr="000000"/>
              </a:solidFill>
              <a:latin typeface="Book Antiqua" panose="02040602050305030304" pitchFamily="18" charset="0"/>
            </a:rPr>
            <a:t>rofessionalism</a:t>
          </a:r>
        </a:p>
      </dsp:txBody>
      <dsp:txXfrm>
        <a:off x="2562385" y="878138"/>
        <a:ext cx="3013652" cy="697791"/>
      </dsp:txXfrm>
    </dsp:sp>
    <dsp:sp modelId="{B133D9B5-E831-4886-803C-5094918F3D9D}">
      <dsp:nvSpPr>
        <dsp:cNvPr id="0" name=""/>
        <dsp:cNvSpPr/>
      </dsp:nvSpPr>
      <dsp:spPr>
        <a:xfrm>
          <a:off x="2562385" y="1750378"/>
          <a:ext cx="2991565" cy="697791"/>
        </a:xfrm>
        <a:prstGeom prst="rect">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GB" sz="2000" b="1" kern="1200" dirty="0" smtClean="0">
              <a:solidFill>
                <a:srgbClr val="0000CC"/>
              </a:solidFill>
              <a:latin typeface="Book Antiqua" panose="02040602050305030304" pitchFamily="18" charset="0"/>
            </a:rPr>
            <a:t>E</a:t>
          </a:r>
          <a:r>
            <a:rPr lang="en-GB" sz="2000" b="1" kern="1200" dirty="0" smtClean="0">
              <a:solidFill>
                <a:sysClr val="windowText" lastClr="000000"/>
              </a:solidFill>
              <a:latin typeface="Book Antiqua" panose="02040602050305030304" pitchFamily="18" charset="0"/>
            </a:rPr>
            <a:t>fficient &amp; </a:t>
          </a:r>
          <a:r>
            <a:rPr lang="en-GB" sz="2000" b="1" kern="1200" dirty="0" smtClean="0">
              <a:solidFill>
                <a:srgbClr val="0000CC"/>
              </a:solidFill>
              <a:latin typeface="Book Antiqua" panose="02040602050305030304" pitchFamily="18" charset="0"/>
            </a:rPr>
            <a:t>E</a:t>
          </a:r>
          <a:r>
            <a:rPr lang="en-GB" sz="2000" b="1" kern="1200" dirty="0" smtClean="0">
              <a:solidFill>
                <a:sysClr val="windowText" lastClr="000000"/>
              </a:solidFill>
              <a:latin typeface="Book Antiqua" panose="02040602050305030304" pitchFamily="18" charset="0"/>
            </a:rPr>
            <a:t>ffective Use of Resources</a:t>
          </a:r>
          <a:endParaRPr lang="en-GB" sz="2000" b="1" kern="1200" dirty="0">
            <a:solidFill>
              <a:sysClr val="windowText" lastClr="000000"/>
            </a:solidFill>
            <a:latin typeface="Book Antiqua" panose="02040602050305030304" pitchFamily="18" charset="0"/>
          </a:endParaRPr>
        </a:p>
      </dsp:txBody>
      <dsp:txXfrm>
        <a:off x="2562385" y="1750378"/>
        <a:ext cx="2991565" cy="697791"/>
      </dsp:txXfrm>
    </dsp:sp>
    <dsp:sp modelId="{5B4326FA-B7D9-4CCF-AEA1-1323F4FDC196}">
      <dsp:nvSpPr>
        <dsp:cNvPr id="0" name=""/>
        <dsp:cNvSpPr/>
      </dsp:nvSpPr>
      <dsp:spPr>
        <a:xfrm>
          <a:off x="2562385" y="2622618"/>
          <a:ext cx="3062517" cy="697791"/>
        </a:xfrm>
        <a:prstGeom prst="rect">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GB" sz="2000" b="1" kern="1200" dirty="0" smtClean="0">
              <a:solidFill>
                <a:srgbClr val="0000CC"/>
              </a:solidFill>
              <a:latin typeface="Book Antiqua" panose="02040602050305030304" pitchFamily="18" charset="0"/>
            </a:rPr>
            <a:t>C</a:t>
          </a:r>
          <a:r>
            <a:rPr lang="en-GB" sz="2000" b="1" kern="1200" dirty="0" smtClean="0">
              <a:solidFill>
                <a:sysClr val="windowText" lastClr="000000"/>
              </a:solidFill>
              <a:latin typeface="Book Antiqua" panose="02040602050305030304" pitchFamily="18" charset="0"/>
            </a:rPr>
            <a:t>lient Focus</a:t>
          </a:r>
          <a:endParaRPr lang="en-GB" sz="2000" b="1" kern="1200" dirty="0">
            <a:solidFill>
              <a:sysClr val="windowText" lastClr="000000"/>
            </a:solidFill>
            <a:latin typeface="Book Antiqua" panose="02040602050305030304" pitchFamily="18" charset="0"/>
          </a:endParaRPr>
        </a:p>
      </dsp:txBody>
      <dsp:txXfrm>
        <a:off x="2562385" y="2622618"/>
        <a:ext cx="3062517" cy="697791"/>
      </dsp:txXfrm>
    </dsp:sp>
    <dsp:sp modelId="{B470E574-037C-4CDB-B9EB-D96E6467AEDA}">
      <dsp:nvSpPr>
        <dsp:cNvPr id="0" name=""/>
        <dsp:cNvSpPr/>
      </dsp:nvSpPr>
      <dsp:spPr>
        <a:xfrm>
          <a:off x="2562385" y="3494858"/>
          <a:ext cx="3033084" cy="877222"/>
        </a:xfrm>
        <a:prstGeom prst="rect">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GB" sz="2000" b="1" kern="1200" dirty="0" smtClean="0">
              <a:solidFill>
                <a:srgbClr val="0000CC"/>
              </a:solidFill>
              <a:latin typeface="Book Antiqua" panose="02040602050305030304" pitchFamily="18" charset="0"/>
            </a:rPr>
            <a:t>A</a:t>
          </a:r>
          <a:r>
            <a:rPr lang="en-GB" sz="2000" b="1" kern="1200" dirty="0" smtClean="0">
              <a:solidFill>
                <a:sysClr val="windowText" lastClr="000000"/>
              </a:solidFill>
              <a:latin typeface="Book Antiqua" panose="02040602050305030304" pitchFamily="18" charset="0"/>
            </a:rPr>
            <a:t>ccountability</a:t>
          </a:r>
          <a:endParaRPr lang="en-GB" sz="2000" b="1" kern="1200" dirty="0">
            <a:solidFill>
              <a:sysClr val="windowText" lastClr="000000"/>
            </a:solidFill>
            <a:latin typeface="Book Antiqua" panose="02040602050305030304" pitchFamily="18" charset="0"/>
          </a:endParaRPr>
        </a:p>
      </dsp:txBody>
      <dsp:txXfrm>
        <a:off x="2562385" y="3494858"/>
        <a:ext cx="3033084" cy="877222"/>
      </dsp:txXfrm>
    </dsp:sp>
    <dsp:sp modelId="{A0AFB9C6-C6FD-4718-B471-5436EF6533AC}">
      <dsp:nvSpPr>
        <dsp:cNvPr id="0" name=""/>
        <dsp:cNvSpPr/>
      </dsp:nvSpPr>
      <dsp:spPr>
        <a:xfrm>
          <a:off x="2562385" y="4546528"/>
          <a:ext cx="3066202" cy="697791"/>
        </a:xfrm>
        <a:prstGeom prst="rect">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GB" sz="2000" b="1" kern="1200" dirty="0" smtClean="0">
              <a:solidFill>
                <a:srgbClr val="0000CC"/>
              </a:solidFill>
              <a:latin typeface="Book Antiqua" panose="02040602050305030304" pitchFamily="18" charset="0"/>
            </a:rPr>
            <a:t>T</a:t>
          </a:r>
          <a:r>
            <a:rPr lang="en-GB" sz="2000" b="1" kern="1200" dirty="0" smtClean="0">
              <a:solidFill>
                <a:sysClr val="windowText" lastClr="000000"/>
              </a:solidFill>
              <a:latin typeface="Book Antiqua" panose="02040602050305030304" pitchFamily="18" charset="0"/>
            </a:rPr>
            <a:t>ransparency</a:t>
          </a:r>
          <a:endParaRPr lang="en-GB" sz="2000" b="1" kern="1200" dirty="0">
            <a:solidFill>
              <a:sysClr val="windowText" lastClr="000000"/>
            </a:solidFill>
            <a:latin typeface="Book Antiqua" panose="02040602050305030304" pitchFamily="18" charset="0"/>
          </a:endParaRPr>
        </a:p>
      </dsp:txBody>
      <dsp:txXfrm>
        <a:off x="2562385" y="4546528"/>
        <a:ext cx="3066202" cy="69779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8C89766-73DF-4580-9EFB-3728FA850E3D}">
      <dsp:nvSpPr>
        <dsp:cNvPr id="0" name=""/>
        <dsp:cNvSpPr/>
      </dsp:nvSpPr>
      <dsp:spPr>
        <a:xfrm>
          <a:off x="1649275" y="490"/>
          <a:ext cx="1157538" cy="1157538"/>
        </a:xfrm>
        <a:prstGeom prst="ellips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GB" sz="1600" b="1" kern="1200" dirty="0">
              <a:solidFill>
                <a:schemeClr val="tx1"/>
              </a:solidFill>
              <a:latin typeface="Book Antiqua" panose="02040602050305030304" pitchFamily="18" charset="0"/>
            </a:rPr>
            <a:t>Plan</a:t>
          </a:r>
          <a:r>
            <a:rPr lang="en-GB" sz="1600" kern="1200" dirty="0">
              <a:solidFill>
                <a:schemeClr val="tx1"/>
              </a:solidFill>
              <a:latin typeface="Book Antiqua" panose="02040602050305030304" pitchFamily="18" charset="0"/>
            </a:rPr>
            <a:t> &amp; </a:t>
          </a:r>
          <a:r>
            <a:rPr lang="en-GB" sz="1600" b="1" kern="1200" dirty="0">
              <a:solidFill>
                <a:schemeClr val="tx1"/>
              </a:solidFill>
              <a:latin typeface="Book Antiqua" panose="02040602050305030304" pitchFamily="18" charset="0"/>
            </a:rPr>
            <a:t>Agree</a:t>
          </a:r>
        </a:p>
      </dsp:txBody>
      <dsp:txXfrm>
        <a:off x="1818793" y="170008"/>
        <a:ext cx="818502" cy="818502"/>
      </dsp:txXfrm>
    </dsp:sp>
    <dsp:sp modelId="{54BF6015-41DD-4253-9107-58BB4A748174}">
      <dsp:nvSpPr>
        <dsp:cNvPr id="0" name=""/>
        <dsp:cNvSpPr/>
      </dsp:nvSpPr>
      <dsp:spPr>
        <a:xfrm rot="1800000">
          <a:off x="2819513" y="814471"/>
          <a:ext cx="308517" cy="390669"/>
        </a:xfrm>
        <a:prstGeom prst="rightArrow">
          <a:avLst>
            <a:gd name="adj1" fmla="val 60000"/>
            <a:gd name="adj2" fmla="val 50000"/>
          </a:avLst>
        </a:prstGeom>
        <a:solidFill>
          <a:schemeClr val="accent1">
            <a:lumMod val="7500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endParaRPr lang="en-GB" sz="1800" kern="1200"/>
        </a:p>
      </dsp:txBody>
      <dsp:txXfrm>
        <a:off x="2825713" y="869466"/>
        <a:ext cx="215962" cy="234401"/>
      </dsp:txXfrm>
    </dsp:sp>
    <dsp:sp modelId="{DABC3051-2CA6-43EC-BD7D-29B32CB49862}">
      <dsp:nvSpPr>
        <dsp:cNvPr id="0" name=""/>
        <dsp:cNvSpPr/>
      </dsp:nvSpPr>
      <dsp:spPr>
        <a:xfrm>
          <a:off x="3155854" y="870314"/>
          <a:ext cx="1157538" cy="1157538"/>
        </a:xfrm>
        <a:prstGeom prst="ellips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GB" sz="1600" b="1" kern="1200" dirty="0">
              <a:solidFill>
                <a:schemeClr val="tx1"/>
              </a:solidFill>
              <a:latin typeface="Book Antiqua" panose="02040602050305030304" pitchFamily="18" charset="0"/>
            </a:rPr>
            <a:t>Do</a:t>
          </a:r>
        </a:p>
      </dsp:txBody>
      <dsp:txXfrm>
        <a:off x="3325372" y="1039832"/>
        <a:ext cx="818502" cy="818502"/>
      </dsp:txXfrm>
    </dsp:sp>
    <dsp:sp modelId="{4AA014D8-126B-4B1D-9722-C9662E8F6AC8}">
      <dsp:nvSpPr>
        <dsp:cNvPr id="0" name=""/>
        <dsp:cNvSpPr/>
      </dsp:nvSpPr>
      <dsp:spPr>
        <a:xfrm rot="5400000">
          <a:off x="3580364" y="2114841"/>
          <a:ext cx="308517" cy="390669"/>
        </a:xfrm>
        <a:prstGeom prst="rightArrow">
          <a:avLst>
            <a:gd name="adj1" fmla="val 60000"/>
            <a:gd name="adj2" fmla="val 50000"/>
          </a:avLst>
        </a:prstGeom>
        <a:solidFill>
          <a:schemeClr val="accent1">
            <a:lumMod val="7500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endParaRPr lang="en-GB" sz="1800" kern="1200"/>
        </a:p>
      </dsp:txBody>
      <dsp:txXfrm>
        <a:off x="3626642" y="2146698"/>
        <a:ext cx="215962" cy="234401"/>
      </dsp:txXfrm>
    </dsp:sp>
    <dsp:sp modelId="{5BC2485F-004E-4859-AA56-2231236EFBFD}">
      <dsp:nvSpPr>
        <dsp:cNvPr id="0" name=""/>
        <dsp:cNvSpPr/>
      </dsp:nvSpPr>
      <dsp:spPr>
        <a:xfrm>
          <a:off x="3155854" y="2609962"/>
          <a:ext cx="1157538" cy="1157538"/>
        </a:xfrm>
        <a:prstGeom prst="ellips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n-GB" sz="1400" b="1" kern="1200" dirty="0">
              <a:solidFill>
                <a:schemeClr val="tx1"/>
              </a:solidFill>
              <a:latin typeface="Book Antiqua" panose="02040602050305030304" pitchFamily="18" charset="0"/>
            </a:rPr>
            <a:t>Check</a:t>
          </a:r>
          <a:r>
            <a:rPr lang="en-GB" sz="1400" kern="1200" dirty="0">
              <a:solidFill>
                <a:schemeClr val="tx1"/>
              </a:solidFill>
              <a:latin typeface="Book Antiqua" panose="02040602050305030304" pitchFamily="18" charset="0"/>
            </a:rPr>
            <a:t> &amp; </a:t>
          </a:r>
          <a:r>
            <a:rPr lang="en-GB" sz="1400" b="1" kern="1200" dirty="0">
              <a:solidFill>
                <a:schemeClr val="tx1"/>
              </a:solidFill>
              <a:latin typeface="Book Antiqua" panose="02040602050305030304" pitchFamily="18" charset="0"/>
            </a:rPr>
            <a:t>Monitor</a:t>
          </a:r>
        </a:p>
      </dsp:txBody>
      <dsp:txXfrm>
        <a:off x="3325372" y="2779480"/>
        <a:ext cx="818502" cy="818502"/>
      </dsp:txXfrm>
    </dsp:sp>
    <dsp:sp modelId="{A86238ED-9763-46FD-9E2A-0EFE22EC56B9}">
      <dsp:nvSpPr>
        <dsp:cNvPr id="0" name=""/>
        <dsp:cNvSpPr/>
      </dsp:nvSpPr>
      <dsp:spPr>
        <a:xfrm rot="9000000">
          <a:off x="2834637" y="3423942"/>
          <a:ext cx="308517" cy="390669"/>
        </a:xfrm>
        <a:prstGeom prst="rightArrow">
          <a:avLst>
            <a:gd name="adj1" fmla="val 60000"/>
            <a:gd name="adj2" fmla="val 50000"/>
          </a:avLst>
        </a:prstGeom>
        <a:solidFill>
          <a:schemeClr val="accent1">
            <a:lumMod val="7500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endParaRPr lang="en-GB" sz="1800" kern="1200"/>
        </a:p>
      </dsp:txBody>
      <dsp:txXfrm rot="10800000">
        <a:off x="2920992" y="3478937"/>
        <a:ext cx="215962" cy="234401"/>
      </dsp:txXfrm>
    </dsp:sp>
    <dsp:sp modelId="{9B688ECA-832B-4F76-A225-0590C49CA8A1}">
      <dsp:nvSpPr>
        <dsp:cNvPr id="0" name=""/>
        <dsp:cNvSpPr/>
      </dsp:nvSpPr>
      <dsp:spPr>
        <a:xfrm>
          <a:off x="1649275" y="3479786"/>
          <a:ext cx="1157538" cy="1157538"/>
        </a:xfrm>
        <a:prstGeom prst="ellips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GB" sz="1600" b="1" kern="1200" dirty="0">
              <a:solidFill>
                <a:schemeClr val="tx1"/>
              </a:solidFill>
              <a:latin typeface="Book Antiqua" panose="02040602050305030304" pitchFamily="18" charset="0"/>
            </a:rPr>
            <a:t>Review</a:t>
          </a:r>
        </a:p>
      </dsp:txBody>
      <dsp:txXfrm>
        <a:off x="1818793" y="3649304"/>
        <a:ext cx="818502" cy="818502"/>
      </dsp:txXfrm>
    </dsp:sp>
    <dsp:sp modelId="{67707750-6D6E-4525-AE7B-87C7AE758FB6}">
      <dsp:nvSpPr>
        <dsp:cNvPr id="0" name=""/>
        <dsp:cNvSpPr/>
      </dsp:nvSpPr>
      <dsp:spPr>
        <a:xfrm rot="12600000">
          <a:off x="1328057" y="3432674"/>
          <a:ext cx="308517" cy="390669"/>
        </a:xfrm>
        <a:prstGeom prst="rightArrow">
          <a:avLst>
            <a:gd name="adj1" fmla="val 60000"/>
            <a:gd name="adj2" fmla="val 50000"/>
          </a:avLst>
        </a:prstGeom>
        <a:solidFill>
          <a:schemeClr val="accent1">
            <a:lumMod val="7500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endParaRPr lang="en-GB" sz="1800" kern="1200"/>
        </a:p>
      </dsp:txBody>
      <dsp:txXfrm rot="10800000">
        <a:off x="1414412" y="3533947"/>
        <a:ext cx="215962" cy="234401"/>
      </dsp:txXfrm>
    </dsp:sp>
    <dsp:sp modelId="{664773E5-F58D-4269-9CD5-2C8F1A5CA38D}">
      <dsp:nvSpPr>
        <dsp:cNvPr id="0" name=""/>
        <dsp:cNvSpPr/>
      </dsp:nvSpPr>
      <dsp:spPr>
        <a:xfrm>
          <a:off x="142695" y="2609962"/>
          <a:ext cx="1157538" cy="1157538"/>
        </a:xfrm>
        <a:prstGeom prst="ellips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GB" sz="1600" b="1" kern="1200" dirty="0">
              <a:solidFill>
                <a:schemeClr val="tx1"/>
              </a:solidFill>
              <a:latin typeface="Book Antiqua" panose="02040602050305030304" pitchFamily="18" charset="0"/>
            </a:rPr>
            <a:t>Act</a:t>
          </a:r>
        </a:p>
      </dsp:txBody>
      <dsp:txXfrm>
        <a:off x="312213" y="2779480"/>
        <a:ext cx="818502" cy="818502"/>
      </dsp:txXfrm>
    </dsp:sp>
    <dsp:sp modelId="{1766DA07-2AC8-4473-BB0D-AF638CCD175E}">
      <dsp:nvSpPr>
        <dsp:cNvPr id="0" name=""/>
        <dsp:cNvSpPr/>
      </dsp:nvSpPr>
      <dsp:spPr>
        <a:xfrm rot="16200000">
          <a:off x="567206" y="2132304"/>
          <a:ext cx="308517" cy="390669"/>
        </a:xfrm>
        <a:prstGeom prst="rightArrow">
          <a:avLst>
            <a:gd name="adj1" fmla="val 60000"/>
            <a:gd name="adj2" fmla="val 50000"/>
          </a:avLst>
        </a:prstGeom>
        <a:solidFill>
          <a:schemeClr val="accent1">
            <a:lumMod val="7500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endParaRPr lang="en-GB" sz="1800" kern="1200"/>
        </a:p>
      </dsp:txBody>
      <dsp:txXfrm>
        <a:off x="613484" y="2256716"/>
        <a:ext cx="215962" cy="234401"/>
      </dsp:txXfrm>
    </dsp:sp>
    <dsp:sp modelId="{B52151CA-E399-418C-83E1-13C5CC7D09DA}">
      <dsp:nvSpPr>
        <dsp:cNvPr id="0" name=""/>
        <dsp:cNvSpPr/>
      </dsp:nvSpPr>
      <dsp:spPr>
        <a:xfrm>
          <a:off x="142695" y="870314"/>
          <a:ext cx="1157538" cy="1157538"/>
        </a:xfrm>
        <a:prstGeom prst="ellips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GB" sz="1600" b="1" kern="1200" dirty="0">
              <a:solidFill>
                <a:schemeClr val="tx1"/>
              </a:solidFill>
              <a:latin typeface="Book Antiqua" panose="02040602050305030304" pitchFamily="18" charset="0"/>
            </a:rPr>
            <a:t>Report</a:t>
          </a:r>
        </a:p>
      </dsp:txBody>
      <dsp:txXfrm>
        <a:off x="312213" y="1039832"/>
        <a:ext cx="818502" cy="818502"/>
      </dsp:txXfrm>
    </dsp:sp>
    <dsp:sp modelId="{CA9DC449-9257-4658-95E6-05249ED57E72}">
      <dsp:nvSpPr>
        <dsp:cNvPr id="0" name=""/>
        <dsp:cNvSpPr/>
      </dsp:nvSpPr>
      <dsp:spPr>
        <a:xfrm rot="19800000">
          <a:off x="1312934" y="823202"/>
          <a:ext cx="308517" cy="390669"/>
        </a:xfrm>
        <a:prstGeom prst="rightArrow">
          <a:avLst>
            <a:gd name="adj1" fmla="val 60000"/>
            <a:gd name="adj2" fmla="val 50000"/>
          </a:avLst>
        </a:prstGeom>
        <a:solidFill>
          <a:schemeClr val="accent1">
            <a:lumMod val="7500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endParaRPr lang="en-GB" sz="1800" kern="1200"/>
        </a:p>
      </dsp:txBody>
      <dsp:txXfrm>
        <a:off x="1319134" y="924475"/>
        <a:ext cx="215962" cy="234401"/>
      </dsp:txXfrm>
    </dsp:sp>
  </dsp:spTree>
</dsp:drawing>
</file>

<file path=ppt/diagrams/layout1.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2119" cy="466434"/>
          </a:xfrm>
          <a:prstGeom prst="rect">
            <a:avLst/>
          </a:prstGeom>
        </p:spPr>
        <p:txBody>
          <a:bodyPr vert="horz" lIns="92446" tIns="46223" rIns="92446" bIns="46223" rtlCol="0"/>
          <a:lstStyle>
            <a:lvl1pPr algn="l">
              <a:defRPr sz="1200"/>
            </a:lvl1pPr>
          </a:lstStyle>
          <a:p>
            <a:endParaRPr lang="en-US"/>
          </a:p>
        </p:txBody>
      </p:sp>
      <p:sp>
        <p:nvSpPr>
          <p:cNvPr id="3" name="Date Placeholder 2"/>
          <p:cNvSpPr>
            <a:spLocks noGrp="1"/>
          </p:cNvSpPr>
          <p:nvPr>
            <p:ph type="dt" idx="1"/>
          </p:nvPr>
        </p:nvSpPr>
        <p:spPr>
          <a:xfrm>
            <a:off x="3898102" y="0"/>
            <a:ext cx="2982119" cy="466434"/>
          </a:xfrm>
          <a:prstGeom prst="rect">
            <a:avLst/>
          </a:prstGeom>
        </p:spPr>
        <p:txBody>
          <a:bodyPr vert="horz" lIns="92446" tIns="46223" rIns="92446" bIns="46223" rtlCol="0"/>
          <a:lstStyle>
            <a:lvl1pPr algn="r">
              <a:defRPr sz="1200"/>
            </a:lvl1pPr>
          </a:lstStyle>
          <a:p>
            <a:fld id="{ED83045F-826C-48A4-BC96-BA6289132B2C}" type="datetimeFigureOut">
              <a:rPr lang="en-US" smtClean="0"/>
              <a:t>5/14/2019</a:t>
            </a:fld>
            <a:endParaRPr lang="en-US"/>
          </a:p>
        </p:txBody>
      </p:sp>
      <p:sp>
        <p:nvSpPr>
          <p:cNvPr id="4" name="Slide Image Placeholder 3"/>
          <p:cNvSpPr>
            <a:spLocks noGrp="1" noRot="1" noChangeAspect="1"/>
          </p:cNvSpPr>
          <p:nvPr>
            <p:ph type="sldImg" idx="2"/>
          </p:nvPr>
        </p:nvSpPr>
        <p:spPr>
          <a:xfrm>
            <a:off x="654050" y="1162050"/>
            <a:ext cx="5575300" cy="3136900"/>
          </a:xfrm>
          <a:prstGeom prst="rect">
            <a:avLst/>
          </a:prstGeom>
          <a:noFill/>
          <a:ln w="12700">
            <a:solidFill>
              <a:prstClr val="black"/>
            </a:solidFill>
          </a:ln>
        </p:spPr>
        <p:txBody>
          <a:bodyPr vert="horz" lIns="92446" tIns="46223" rIns="92446" bIns="46223" rtlCol="0" anchor="ctr"/>
          <a:lstStyle/>
          <a:p>
            <a:endParaRPr lang="en-US"/>
          </a:p>
        </p:txBody>
      </p:sp>
      <p:sp>
        <p:nvSpPr>
          <p:cNvPr id="5" name="Notes Placeholder 4"/>
          <p:cNvSpPr>
            <a:spLocks noGrp="1"/>
          </p:cNvSpPr>
          <p:nvPr>
            <p:ph type="body" sz="quarter" idx="3"/>
          </p:nvPr>
        </p:nvSpPr>
        <p:spPr>
          <a:xfrm>
            <a:off x="688182" y="4473892"/>
            <a:ext cx="5505450" cy="3660458"/>
          </a:xfrm>
          <a:prstGeom prst="rect">
            <a:avLst/>
          </a:prstGeom>
        </p:spPr>
        <p:txBody>
          <a:bodyPr vert="horz" lIns="92446" tIns="46223" rIns="92446" bIns="46223"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967"/>
            <a:ext cx="2982119" cy="466433"/>
          </a:xfrm>
          <a:prstGeom prst="rect">
            <a:avLst/>
          </a:prstGeom>
        </p:spPr>
        <p:txBody>
          <a:bodyPr vert="horz" lIns="92446" tIns="46223" rIns="92446" bIns="46223" rtlCol="0" anchor="b"/>
          <a:lstStyle>
            <a:lvl1pPr algn="l">
              <a:defRPr sz="1200"/>
            </a:lvl1pPr>
          </a:lstStyle>
          <a:p>
            <a:endParaRPr lang="en-US"/>
          </a:p>
        </p:txBody>
      </p:sp>
      <p:sp>
        <p:nvSpPr>
          <p:cNvPr id="7" name="Slide Number Placeholder 6"/>
          <p:cNvSpPr>
            <a:spLocks noGrp="1"/>
          </p:cNvSpPr>
          <p:nvPr>
            <p:ph type="sldNum" sz="quarter" idx="5"/>
          </p:nvPr>
        </p:nvSpPr>
        <p:spPr>
          <a:xfrm>
            <a:off x="3898102" y="8829967"/>
            <a:ext cx="2982119" cy="466433"/>
          </a:xfrm>
          <a:prstGeom prst="rect">
            <a:avLst/>
          </a:prstGeom>
        </p:spPr>
        <p:txBody>
          <a:bodyPr vert="horz" lIns="92446" tIns="46223" rIns="92446" bIns="46223" rtlCol="0" anchor="b"/>
          <a:lstStyle>
            <a:lvl1pPr algn="r">
              <a:defRPr sz="1200"/>
            </a:lvl1pPr>
          </a:lstStyle>
          <a:p>
            <a:fld id="{10121966-3B5D-45DD-97E2-AF170C3ACACE}" type="slidenum">
              <a:rPr lang="en-US" smtClean="0"/>
              <a:t>‹#›</a:t>
            </a:fld>
            <a:endParaRPr lang="en-US"/>
          </a:p>
        </p:txBody>
      </p:sp>
    </p:spTree>
    <p:extLst>
      <p:ext uri="{BB962C8B-B14F-4D97-AF65-F5344CB8AC3E}">
        <p14:creationId xmlns:p14="http://schemas.microsoft.com/office/powerpoint/2010/main" val="17169845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0121966-3B5D-45DD-97E2-AF170C3ACACE}" type="slidenum">
              <a:rPr lang="en-US" smtClean="0"/>
              <a:t>39</a:t>
            </a:fld>
            <a:endParaRPr lang="en-US"/>
          </a:p>
        </p:txBody>
      </p:sp>
    </p:spTree>
    <p:extLst>
      <p:ext uri="{BB962C8B-B14F-4D97-AF65-F5344CB8AC3E}">
        <p14:creationId xmlns:p14="http://schemas.microsoft.com/office/powerpoint/2010/main" val="261650886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D17179F6-38A7-4754-AC41-4AD39FB54D11}" type="datetime1">
              <a:rPr lang="en-US" smtClean="0"/>
              <a:t>5/14/2019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0775E5-FA01-485D-B85B-51701825F06C}" type="slidenum">
              <a:rPr lang="en-US" smtClean="0"/>
              <a:t>‹#›</a:t>
            </a:fld>
            <a:endParaRPr lang="en-US"/>
          </a:p>
        </p:txBody>
      </p:sp>
    </p:spTree>
    <p:extLst>
      <p:ext uri="{BB962C8B-B14F-4D97-AF65-F5344CB8AC3E}">
        <p14:creationId xmlns:p14="http://schemas.microsoft.com/office/powerpoint/2010/main" val="33131666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6103AE4-699D-4706-AF04-7ABF517FE5F1}" type="datetime1">
              <a:rPr lang="en-US" smtClean="0"/>
              <a:t>5/14/2019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0775E5-FA01-485D-B85B-51701825F06C}" type="slidenum">
              <a:rPr lang="en-US" smtClean="0"/>
              <a:t>‹#›</a:t>
            </a:fld>
            <a:endParaRPr lang="en-US"/>
          </a:p>
        </p:txBody>
      </p:sp>
    </p:spTree>
    <p:extLst>
      <p:ext uri="{BB962C8B-B14F-4D97-AF65-F5344CB8AC3E}">
        <p14:creationId xmlns:p14="http://schemas.microsoft.com/office/powerpoint/2010/main" val="6389601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smtClean="0"/>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E51B85-4EBC-4289-BFC4-EEE03FBF6AF8}" type="datetime1">
              <a:rPr lang="en-US" smtClean="0"/>
              <a:t>5/14/2019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0775E5-FA01-485D-B85B-51701825F06C}" type="slidenum">
              <a:rPr lang="en-US" smtClean="0"/>
              <a:t>‹#›</a:t>
            </a:fld>
            <a:endParaRPr lang="en-US"/>
          </a:p>
        </p:txBody>
      </p:sp>
    </p:spTree>
    <p:extLst>
      <p:ext uri="{BB962C8B-B14F-4D97-AF65-F5344CB8AC3E}">
        <p14:creationId xmlns:p14="http://schemas.microsoft.com/office/powerpoint/2010/main" val="8312690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smtClean="0"/>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FF742C4C-7140-45FC-9E30-C980FF115277}" type="datetime1">
              <a:rPr lang="en-US" smtClean="0"/>
              <a:t>5/14/2019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30775E5-FA01-485D-B85B-51701825F06C}" type="slidenum">
              <a:rPr lang="en-US" smtClean="0"/>
              <a:t>‹#›</a:t>
            </a:fld>
            <a:endParaRPr lang="en-US"/>
          </a:p>
        </p:txBody>
      </p:sp>
    </p:spTree>
    <p:extLst>
      <p:ext uri="{BB962C8B-B14F-4D97-AF65-F5344CB8AC3E}">
        <p14:creationId xmlns:p14="http://schemas.microsoft.com/office/powerpoint/2010/main" val="40210889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7B450A6-2C10-4A73-AC23-10E52CECC1A2}" type="datetime1">
              <a:rPr lang="en-US" smtClean="0"/>
              <a:t>5/14/2019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30775E5-FA01-485D-B85B-51701825F06C}" type="slidenum">
              <a:rPr lang="en-US" smtClean="0"/>
              <a:t>‹#›</a:t>
            </a:fld>
            <a:endParaRPr lang="en-US"/>
          </a:p>
        </p:txBody>
      </p:sp>
    </p:spTree>
    <p:extLst>
      <p:ext uri="{BB962C8B-B14F-4D97-AF65-F5344CB8AC3E}">
        <p14:creationId xmlns:p14="http://schemas.microsoft.com/office/powerpoint/2010/main" val="3300436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08842261-8A6B-4A42-A402-8AD95CBCE8EF}" type="datetime1">
              <a:rPr lang="en-US" smtClean="0"/>
              <a:t>5/14/2019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30775E5-FA01-485D-B85B-51701825F06C}" type="slidenum">
              <a:rPr lang="en-US" smtClean="0"/>
              <a:t>‹#›</a:t>
            </a:fld>
            <a:endParaRPr lang="en-US"/>
          </a:p>
        </p:txBody>
      </p:sp>
    </p:spTree>
    <p:extLst>
      <p:ext uri="{BB962C8B-B14F-4D97-AF65-F5344CB8AC3E}">
        <p14:creationId xmlns:p14="http://schemas.microsoft.com/office/powerpoint/2010/main" val="1794544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028BC9FC-0EBB-43D4-8FF6-BAD1862346C0}" type="datetime1">
              <a:rPr lang="en-US" smtClean="0"/>
              <a:t>5/14/2019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30775E5-FA01-485D-B85B-51701825F06C}" type="slidenum">
              <a:rPr lang="en-US" smtClean="0"/>
              <a:t>‹#›</a:t>
            </a:fld>
            <a:endParaRPr lang="en-US"/>
          </a:p>
        </p:txBody>
      </p:sp>
    </p:spTree>
    <p:extLst>
      <p:ext uri="{BB962C8B-B14F-4D97-AF65-F5344CB8AC3E}">
        <p14:creationId xmlns:p14="http://schemas.microsoft.com/office/powerpoint/2010/main" val="12122047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smtClean="0"/>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A1B7D2B-B3A6-4056-8F85-2CD3B78A4D5F}" type="datetime1">
              <a:rPr lang="en-US" smtClean="0"/>
              <a:t>5/14/2019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30775E5-FA01-485D-B85B-51701825F06C}" type="slidenum">
              <a:rPr lang="en-US" smtClean="0"/>
              <a:t>‹#›</a:t>
            </a:fld>
            <a:endParaRPr lang="en-US"/>
          </a:p>
        </p:txBody>
      </p:sp>
    </p:spTree>
    <p:extLst>
      <p:ext uri="{BB962C8B-B14F-4D97-AF65-F5344CB8AC3E}">
        <p14:creationId xmlns:p14="http://schemas.microsoft.com/office/powerpoint/2010/main" val="15749057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E01CE38-710B-46F2-BB5D-65E20CE8425F}" type="datetime1">
              <a:rPr lang="en-US" smtClean="0"/>
              <a:t>5/14/2019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30775E5-FA01-485D-B85B-51701825F06C}" type="slidenum">
              <a:rPr lang="en-US" smtClean="0"/>
              <a:t>‹#›</a:t>
            </a:fld>
            <a:endParaRPr lang="en-US"/>
          </a:p>
        </p:txBody>
      </p:sp>
    </p:spTree>
    <p:extLst>
      <p:ext uri="{BB962C8B-B14F-4D97-AF65-F5344CB8AC3E}">
        <p14:creationId xmlns:p14="http://schemas.microsoft.com/office/powerpoint/2010/main" val="32073135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C62693C-2F76-4582-8D8D-3CF6DC6D28FB}" type="datetime1">
              <a:rPr lang="en-US" smtClean="0"/>
              <a:t>5/14/2019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30775E5-FA01-485D-B85B-51701825F06C}" type="slidenum">
              <a:rPr lang="en-US" smtClean="0"/>
              <a:t>‹#›</a:t>
            </a:fld>
            <a:endParaRPr lang="en-US"/>
          </a:p>
        </p:txBody>
      </p:sp>
    </p:spTree>
    <p:extLst>
      <p:ext uri="{BB962C8B-B14F-4D97-AF65-F5344CB8AC3E}">
        <p14:creationId xmlns:p14="http://schemas.microsoft.com/office/powerpoint/2010/main" val="2633770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1111709-2B91-448F-B235-35B3B38E062E}" type="datetime1">
              <a:rPr lang="en-US" smtClean="0"/>
              <a:t>5/14/2019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30775E5-FA01-485D-B85B-51701825F06C}" type="slidenum">
              <a:rPr lang="en-US" smtClean="0"/>
              <a:t>‹#›</a:t>
            </a:fld>
            <a:endParaRPr lang="en-US"/>
          </a:p>
        </p:txBody>
      </p:sp>
    </p:spTree>
    <p:extLst>
      <p:ext uri="{BB962C8B-B14F-4D97-AF65-F5344CB8AC3E}">
        <p14:creationId xmlns:p14="http://schemas.microsoft.com/office/powerpoint/2010/main" val="29154983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48BC27C-CD31-4582-8C9A-447E59C1809A}" type="datetime1">
              <a:rPr lang="en-US" smtClean="0"/>
              <a:t>5/14/2019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30775E5-FA01-485D-B85B-51701825F06C}" type="slidenum">
              <a:rPr lang="en-US" smtClean="0"/>
              <a:t>‹#›</a:t>
            </a:fld>
            <a:endParaRPr lang="en-US"/>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40967376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CFBB04D-2751-4614-936A-C5394043500B}" type="datetime1">
              <a:rPr lang="en-US" smtClean="0"/>
              <a:t>5/14/2019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30775E5-FA01-485D-B85B-51701825F06C}" type="slidenum">
              <a:rPr lang="en-US" smtClean="0"/>
              <a:t>‹#›</a:t>
            </a:fld>
            <a:endParaRPr lang="en-US"/>
          </a:p>
        </p:txBody>
      </p:sp>
    </p:spTree>
    <p:extLst>
      <p:ext uri="{BB962C8B-B14F-4D97-AF65-F5344CB8AC3E}">
        <p14:creationId xmlns:p14="http://schemas.microsoft.com/office/powerpoint/2010/main" val="23470939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F27B93FF-228A-4418-81EA-F12665BEB280}" type="datetime1">
              <a:rPr lang="en-US" smtClean="0"/>
              <a:t>5/14/2019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30775E5-FA01-485D-B85B-51701825F06C}" type="slidenum">
              <a:rPr lang="en-US" smtClean="0"/>
              <a:t>‹#›</a:t>
            </a:fld>
            <a:endParaRPr lang="en-US"/>
          </a:p>
        </p:txBody>
      </p:sp>
    </p:spTree>
    <p:extLst>
      <p:ext uri="{BB962C8B-B14F-4D97-AF65-F5344CB8AC3E}">
        <p14:creationId xmlns:p14="http://schemas.microsoft.com/office/powerpoint/2010/main" val="226027203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C44AB8BC-3DA6-48A4-9841-18EEB43AC96B}" type="datetime1">
              <a:rPr lang="en-US" smtClean="0"/>
              <a:t>5/14/2019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30775E5-FA01-485D-B85B-51701825F06C}" type="slidenum">
              <a:rPr lang="en-US" smtClean="0"/>
              <a:t>‹#›</a:t>
            </a:fld>
            <a:endParaRPr lang="en-US"/>
          </a:p>
        </p:txBody>
      </p:sp>
    </p:spTree>
    <p:extLst>
      <p:ext uri="{BB962C8B-B14F-4D97-AF65-F5344CB8AC3E}">
        <p14:creationId xmlns:p14="http://schemas.microsoft.com/office/powerpoint/2010/main" val="101306732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B0E2B6E-A72B-4F69-B689-F18D203C991A}" type="datetime1">
              <a:rPr lang="en-US" smtClean="0"/>
              <a:t>5/14/2019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0775E5-FA01-485D-B85B-51701825F06C}" type="slidenum">
              <a:rPr lang="en-US" smtClean="0"/>
              <a:t>‹#›</a:t>
            </a:fld>
            <a:endParaRPr lang="en-US"/>
          </a:p>
        </p:txBody>
      </p:sp>
    </p:spTree>
    <p:extLst>
      <p:ext uri="{BB962C8B-B14F-4D97-AF65-F5344CB8AC3E}">
        <p14:creationId xmlns:p14="http://schemas.microsoft.com/office/powerpoint/2010/main" val="54144912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smtClean="0"/>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C845315-F668-4B37-864F-76BA9BF9E506}" type="datetime1">
              <a:rPr lang="en-US" smtClean="0"/>
              <a:t>5/14/2019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0775E5-FA01-485D-B85B-51701825F06C}" type="slidenum">
              <a:rPr lang="en-US" smtClean="0"/>
              <a:t>‹#›</a:t>
            </a:fld>
            <a:endParaRPr lang="en-US"/>
          </a:p>
        </p:txBody>
      </p:sp>
    </p:spTree>
    <p:extLst>
      <p:ext uri="{BB962C8B-B14F-4D97-AF65-F5344CB8AC3E}">
        <p14:creationId xmlns:p14="http://schemas.microsoft.com/office/powerpoint/2010/main" val="31273351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5141F1CE-ABBE-4CE8-BB08-0B34CD3EC918}" type="datetime1">
              <a:rPr lang="en-US" smtClean="0"/>
              <a:t>5/14/2019</a:t>
            </a:fld>
            <a:endParaRPr lang="en-US"/>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US"/>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730775E5-FA01-485D-B85B-51701825F06C}" type="slidenum">
              <a:rPr lang="en-US" smtClean="0"/>
              <a:t>‹#›</a:t>
            </a:fld>
            <a:endParaRPr lang="en-US"/>
          </a:p>
        </p:txBody>
      </p:sp>
    </p:spTree>
    <p:extLst>
      <p:ext uri="{BB962C8B-B14F-4D97-AF65-F5344CB8AC3E}">
        <p14:creationId xmlns:p14="http://schemas.microsoft.com/office/powerpoint/2010/main" val="3063644654"/>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 id="2147483720" r:id="rId12"/>
    <p:sldLayoutId id="2147483721" r:id="rId13"/>
    <p:sldLayoutId id="2147483722" r:id="rId14"/>
    <p:sldLayoutId id="2147483723" r:id="rId15"/>
    <p:sldLayoutId id="2147483724" r:id="rId16"/>
    <p:sldLayoutId id="2147483725" r:id="rId17"/>
  </p:sldLayoutIdLst>
  <p:hf hdr="0" ftr="0" dt="0"/>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g"/><Relationship Id="rId7" Type="http://schemas.openxmlformats.org/officeDocument/2006/relationships/image" Target="../media/image9.jp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8.jpg"/><Relationship Id="rId5" Type="http://schemas.openxmlformats.org/officeDocument/2006/relationships/image" Target="../media/image7.jpg"/><Relationship Id="rId4" Type="http://schemas.openxmlformats.org/officeDocument/2006/relationships/image" Target="../media/image6.jpg"/></Relationships>
</file>

<file path=ppt/slides/_rels/slide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24.jpe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5.wmf"/><Relationship Id="rId2" Type="http://schemas.openxmlformats.org/officeDocument/2006/relationships/image" Target="../media/image8.jpg"/><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5.jp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200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219856" y="1832564"/>
            <a:ext cx="11859064" cy="2043977"/>
          </a:xfrm>
        </p:spPr>
        <p:txBody>
          <a:bodyPr>
            <a:normAutofit fontScale="90000"/>
          </a:bodyPr>
          <a:lstStyle/>
          <a:p>
            <a:r>
              <a:rPr lang="en-ZA" b="1" cap="small" dirty="0" smtClean="0">
                <a:solidFill>
                  <a:srgbClr val="0000CC"/>
                </a:solidFill>
              </a:rPr>
              <a:t/>
            </a:r>
            <a:br>
              <a:rPr lang="en-ZA" b="1" cap="small" dirty="0" smtClean="0">
                <a:solidFill>
                  <a:srgbClr val="0000CC"/>
                </a:solidFill>
              </a:rPr>
            </a:br>
            <a:r>
              <a:rPr lang="en-ZA" b="1" cap="small" dirty="0">
                <a:solidFill>
                  <a:srgbClr val="0000CC"/>
                </a:solidFill>
              </a:rPr>
              <a:t/>
            </a:r>
            <a:br>
              <a:rPr lang="en-ZA" b="1" cap="small" dirty="0">
                <a:solidFill>
                  <a:srgbClr val="0000CC"/>
                </a:solidFill>
              </a:rPr>
            </a:br>
            <a:r>
              <a:rPr lang="en-ZA" b="1" cap="small" dirty="0" smtClean="0">
                <a:solidFill>
                  <a:srgbClr val="0000CC"/>
                </a:solidFill>
              </a:rPr>
              <a:t/>
            </a:r>
            <a:br>
              <a:rPr lang="en-ZA" b="1" cap="small" dirty="0" smtClean="0">
                <a:solidFill>
                  <a:srgbClr val="0000CC"/>
                </a:solidFill>
              </a:rPr>
            </a:br>
            <a:r>
              <a:rPr lang="en-ZA" b="1" cap="small" dirty="0" smtClean="0">
                <a:solidFill>
                  <a:srgbClr val="0000CC"/>
                </a:solidFill>
              </a:rPr>
              <a:t/>
            </a:r>
            <a:br>
              <a:rPr lang="en-ZA" b="1" cap="small" dirty="0" smtClean="0">
                <a:solidFill>
                  <a:srgbClr val="0000CC"/>
                </a:solidFill>
              </a:rPr>
            </a:br>
            <a:r>
              <a:rPr lang="en-ZA" b="1" cap="small" dirty="0" smtClean="0">
                <a:solidFill>
                  <a:srgbClr val="0000CC"/>
                </a:solidFill>
              </a:rPr>
              <a:t/>
            </a:r>
            <a:br>
              <a:rPr lang="en-ZA" b="1" cap="small" dirty="0" smtClean="0">
                <a:solidFill>
                  <a:srgbClr val="0000CC"/>
                </a:solidFill>
              </a:rPr>
            </a:br>
            <a:r>
              <a:rPr lang="en-ZA" b="1" cap="small" dirty="0" smtClean="0">
                <a:solidFill>
                  <a:srgbClr val="0000CC"/>
                </a:solidFill>
              </a:rPr>
              <a:t/>
            </a:r>
            <a:br>
              <a:rPr lang="en-ZA" b="1" cap="small" dirty="0" smtClean="0">
                <a:solidFill>
                  <a:srgbClr val="0000CC"/>
                </a:solidFill>
              </a:rPr>
            </a:br>
            <a:r>
              <a:rPr lang="en-ZA" b="1" cap="small" dirty="0">
                <a:solidFill>
                  <a:srgbClr val="0000CC"/>
                </a:solidFill>
              </a:rPr>
              <a:t/>
            </a:r>
            <a:br>
              <a:rPr lang="en-ZA" b="1" cap="small" dirty="0">
                <a:solidFill>
                  <a:srgbClr val="0000CC"/>
                </a:solidFill>
              </a:rPr>
            </a:br>
            <a:r>
              <a:rPr lang="en-ZA" b="1" cap="small" dirty="0" smtClean="0">
                <a:solidFill>
                  <a:srgbClr val="0000CC"/>
                </a:solidFill>
              </a:rPr>
              <a:t/>
            </a:r>
            <a:br>
              <a:rPr lang="en-ZA" b="1" cap="small" dirty="0" smtClean="0">
                <a:solidFill>
                  <a:srgbClr val="0000CC"/>
                </a:solidFill>
              </a:rPr>
            </a:br>
            <a:r>
              <a:rPr lang="en-ZA" sz="1300" b="1" cap="small" dirty="0" smtClean="0"/>
              <a:t>REPUBLIC OF GHANA</a:t>
            </a:r>
            <a:r>
              <a:rPr lang="en-ZA" b="1" cap="small" dirty="0" smtClean="0"/>
              <a:t/>
            </a:r>
            <a:br>
              <a:rPr lang="en-ZA" b="1" cap="small" dirty="0" smtClean="0"/>
            </a:br>
            <a:r>
              <a:rPr lang="en-ZA" b="1" cap="small" dirty="0" smtClean="0"/>
              <a:t/>
            </a:r>
            <a:br>
              <a:rPr lang="en-ZA" b="1" cap="small" dirty="0" smtClean="0"/>
            </a:br>
            <a:r>
              <a:rPr lang="en-ZA" sz="3200" b="1" cap="small" dirty="0" smtClean="0"/>
              <a:t>Local </a:t>
            </a:r>
            <a:r>
              <a:rPr lang="en-ZA" sz="3200" b="1" cap="small" dirty="0"/>
              <a:t>Government </a:t>
            </a:r>
            <a:r>
              <a:rPr lang="en-ZA" sz="3200" b="1" cap="small" dirty="0" smtClean="0"/>
              <a:t>Service</a:t>
            </a:r>
            <a:r>
              <a:rPr lang="en-ZA" sz="3200" b="1" cap="small" dirty="0" smtClean="0">
                <a:solidFill>
                  <a:srgbClr val="0000CC"/>
                </a:solidFill>
              </a:rPr>
              <a:t/>
            </a:r>
            <a:br>
              <a:rPr lang="en-ZA" sz="3200" b="1" cap="small" dirty="0" smtClean="0">
                <a:solidFill>
                  <a:srgbClr val="0000CC"/>
                </a:solidFill>
              </a:rPr>
            </a:br>
            <a:r>
              <a:rPr lang="en-ZA" sz="3600" b="1" cap="small" dirty="0"/>
              <a:t>PERFORMANCE MANAGEMENT </a:t>
            </a:r>
            <a:r>
              <a:rPr lang="en-ZA" sz="3600" b="1" cap="small" dirty="0" smtClean="0"/>
              <a:t>SYSTEM</a:t>
            </a:r>
            <a:br>
              <a:rPr lang="en-ZA" sz="3600" b="1" cap="small" dirty="0" smtClean="0"/>
            </a:br>
            <a:r>
              <a:rPr lang="en-US" sz="3600" b="1" dirty="0">
                <a:solidFill>
                  <a:srgbClr val="0000CC"/>
                </a:solidFill>
              </a:rPr>
              <a:t>“PERFORMANCE CONTRACT</a:t>
            </a:r>
            <a:r>
              <a:rPr lang="en-US" sz="3600" b="1" dirty="0" smtClean="0">
                <a:solidFill>
                  <a:srgbClr val="0000CC"/>
                </a:solidFill>
              </a:rPr>
              <a:t>” &amp; </a:t>
            </a:r>
            <a:r>
              <a:rPr lang="en-ZA" sz="3600" b="1" cap="small" dirty="0" smtClean="0">
                <a:solidFill>
                  <a:srgbClr val="0000CC"/>
                </a:solidFill>
              </a:rPr>
              <a:t>“</a:t>
            </a:r>
            <a:r>
              <a:rPr lang="en-US" sz="3600" b="1" dirty="0" smtClean="0">
                <a:solidFill>
                  <a:srgbClr val="0000CC"/>
                </a:solidFill>
              </a:rPr>
              <a:t>PERFORMANCE APPRAISAL”</a:t>
            </a:r>
            <a:r>
              <a:rPr lang="en-ZA" sz="3600" b="1" cap="small" dirty="0" smtClean="0">
                <a:solidFill>
                  <a:srgbClr val="0000CC"/>
                </a:solidFill>
              </a:rPr>
              <a:t/>
            </a:r>
            <a:br>
              <a:rPr lang="en-ZA" sz="3600" b="1" cap="small" dirty="0" smtClean="0">
                <a:solidFill>
                  <a:srgbClr val="0000CC"/>
                </a:solidFill>
              </a:rPr>
            </a:br>
            <a:endParaRPr lang="en-US" sz="3600" dirty="0">
              <a:solidFill>
                <a:srgbClr val="0000CC"/>
              </a:solidFill>
            </a:endParaRPr>
          </a:p>
        </p:txBody>
      </p:sp>
      <p:sp>
        <p:nvSpPr>
          <p:cNvPr id="3" name="Subtitle 2"/>
          <p:cNvSpPr>
            <a:spLocks noGrp="1"/>
          </p:cNvSpPr>
          <p:nvPr>
            <p:ph type="subTitle" idx="1"/>
          </p:nvPr>
        </p:nvSpPr>
        <p:spPr>
          <a:xfrm>
            <a:off x="5138670" y="3799268"/>
            <a:ext cx="6993703" cy="950077"/>
          </a:xfrm>
        </p:spPr>
        <p:txBody>
          <a:bodyPr>
            <a:noAutofit/>
          </a:bodyPr>
          <a:lstStyle/>
          <a:p>
            <a:pPr algn="l">
              <a:lnSpc>
                <a:spcPct val="100000"/>
              </a:lnSpc>
            </a:pPr>
            <a:r>
              <a:rPr lang="en-US" sz="2400" b="1" cap="none" dirty="0" smtClean="0">
                <a:solidFill>
                  <a:schemeClr val="accent6">
                    <a:lumMod val="50000"/>
                  </a:schemeClr>
                </a:solidFill>
              </a:rPr>
              <a:t>BY: OFFICE OF THE HEAD OF THE LOCAL GOVERNMENT SERVICE  (OHLGS)</a:t>
            </a:r>
          </a:p>
          <a:p>
            <a:pPr algn="l">
              <a:lnSpc>
                <a:spcPct val="100000"/>
              </a:lnSpc>
            </a:pPr>
            <a:endParaRPr lang="en-US" sz="2400" b="1" cap="none" dirty="0">
              <a:solidFill>
                <a:schemeClr val="accent6">
                  <a:lumMod val="50000"/>
                </a:schemeClr>
              </a:solidFill>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19673" y="78956"/>
            <a:ext cx="1459430" cy="1299997"/>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889" y="4791209"/>
            <a:ext cx="2336031" cy="1847850"/>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584406" y="4791209"/>
            <a:ext cx="2471606" cy="1847850"/>
          </a:xfrm>
          <a:prstGeom prst="rect">
            <a:avLst/>
          </a:prstGeom>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27920" y="4791209"/>
            <a:ext cx="2343955" cy="1847850"/>
          </a:xfrm>
          <a:prstGeom prst="rect">
            <a:avLst/>
          </a:prstGeom>
        </p:spPr>
      </p:pic>
      <p:pic>
        <p:nvPicPr>
          <p:cNvPr id="9" name="Picture 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84363" y="4791208"/>
            <a:ext cx="2465633" cy="1847850"/>
          </a:xfrm>
          <a:prstGeom prst="rect">
            <a:avLst/>
          </a:prstGeom>
        </p:spPr>
      </p:pic>
      <p:pic>
        <p:nvPicPr>
          <p:cNvPr id="10" name="Picture 9"/>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771875" y="4791209"/>
            <a:ext cx="2612488" cy="1847850"/>
          </a:xfrm>
          <a:prstGeom prst="rect">
            <a:avLst/>
          </a:prstGeom>
        </p:spPr>
      </p:pic>
      <p:sp>
        <p:nvSpPr>
          <p:cNvPr id="8" name="Slide Number Placeholder 7"/>
          <p:cNvSpPr>
            <a:spLocks noGrp="1"/>
          </p:cNvSpPr>
          <p:nvPr>
            <p:ph type="sldNum" sz="quarter" idx="12"/>
          </p:nvPr>
        </p:nvSpPr>
        <p:spPr/>
        <p:txBody>
          <a:bodyPr/>
          <a:lstStyle/>
          <a:p>
            <a:fld id="{730775E5-FA01-485D-B85B-51701825F06C}" type="slidenum">
              <a:rPr lang="en-US" smtClean="0"/>
              <a:t>1</a:t>
            </a:fld>
            <a:endParaRPr lang="en-US"/>
          </a:p>
        </p:txBody>
      </p:sp>
    </p:spTree>
    <p:extLst>
      <p:ext uri="{BB962C8B-B14F-4D97-AF65-F5344CB8AC3E}">
        <p14:creationId xmlns:p14="http://schemas.microsoft.com/office/powerpoint/2010/main" val="262441940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2542" y="-25"/>
            <a:ext cx="11676184" cy="840643"/>
          </a:xfrm>
        </p:spPr>
        <p:txBody>
          <a:bodyPr>
            <a:normAutofit/>
          </a:bodyPr>
          <a:lstStyle/>
          <a:p>
            <a:r>
              <a:rPr lang="en-US" sz="3100" b="1" dirty="0" smtClean="0">
                <a:solidFill>
                  <a:srgbClr val="FF0000"/>
                </a:solidFill>
                <a:effectLst>
                  <a:outerShdw blurRad="38100" dist="38100" dir="2700000" algn="tl">
                    <a:srgbClr val="000000">
                      <a:alpha val="43137"/>
                    </a:srgbClr>
                  </a:outerShdw>
                </a:effectLst>
                <a:latin typeface="Verdana" pitchFamily="34" charset="0"/>
              </a:rPr>
              <a:t>Contents</a:t>
            </a:r>
            <a:endParaRPr lang="en-US" sz="3100" b="1" dirty="0">
              <a:solidFill>
                <a:srgbClr val="FF0000"/>
              </a:solidFill>
              <a:effectLst>
                <a:outerShdw blurRad="38100" dist="38100" dir="2700000" algn="tl">
                  <a:srgbClr val="000000">
                    <a:alpha val="43137"/>
                  </a:srgbClr>
                </a:outerShdw>
              </a:effectLst>
              <a:latin typeface="Verdana" pitchFamily="34" charset="0"/>
            </a:endParaRPr>
          </a:p>
        </p:txBody>
      </p:sp>
      <p:sp>
        <p:nvSpPr>
          <p:cNvPr id="5" name="Content Placeholder 1"/>
          <p:cNvSpPr txBox="1">
            <a:spLocks/>
          </p:cNvSpPr>
          <p:nvPr/>
        </p:nvSpPr>
        <p:spPr>
          <a:xfrm>
            <a:off x="678985" y="1262131"/>
            <a:ext cx="4635810" cy="4970374"/>
          </a:xfrm>
          <a:prstGeom prst="rect">
            <a:avLst/>
          </a:prstGeom>
        </p:spPr>
        <p:txBody>
          <a:bodyPr vert="horz" lIns="91440" tIns="45720" rIns="91440" bIns="45720" rtlCol="0">
            <a:normAutofit/>
          </a:bodyPr>
          <a:lstStyle/>
          <a:p>
            <a:pPr marL="342900" indent="-342900">
              <a:lnSpc>
                <a:spcPct val="170000"/>
              </a:lnSpc>
              <a:spcAft>
                <a:spcPts val="600"/>
              </a:spcAft>
              <a:buFont typeface="Arial" pitchFamily="34" charset="0"/>
              <a:buChar char="•"/>
              <a:defRPr/>
            </a:pPr>
            <a:endParaRPr lang="en-GB" sz="1400" dirty="0">
              <a:latin typeface="Verdana" panose="020B0604030504040204" pitchFamily="34" charset="0"/>
              <a:ea typeface="Verdana" panose="020B0604030504040204" pitchFamily="34" charset="0"/>
              <a:cs typeface="Verdana" panose="020B0604030504040204" pitchFamily="34" charset="0"/>
            </a:endParaRPr>
          </a:p>
        </p:txBody>
      </p:sp>
      <p:sp>
        <p:nvSpPr>
          <p:cNvPr id="7" name="Content Placeholder 1"/>
          <p:cNvSpPr txBox="1">
            <a:spLocks/>
          </p:cNvSpPr>
          <p:nvPr/>
        </p:nvSpPr>
        <p:spPr>
          <a:xfrm>
            <a:off x="112542" y="840618"/>
            <a:ext cx="11887200" cy="6017381"/>
          </a:xfrm>
          <a:prstGeom prst="rect">
            <a:avLst/>
          </a:prstGeom>
        </p:spPr>
        <p:txBody>
          <a:bodyPr vert="horz" lIns="91440" tIns="45720" rIns="91440" bIns="45720" rtlCol="0">
            <a:normAutofit/>
          </a:bodyPr>
          <a:lstStyle/>
          <a:p>
            <a:pPr marL="342900" indent="-342900">
              <a:spcAft>
                <a:spcPts val="600"/>
              </a:spcAft>
              <a:buFont typeface="Arial" panose="020B0604020202020204" pitchFamily="34" charset="0"/>
              <a:buChar char="•"/>
              <a:defRPr/>
            </a:pPr>
            <a:r>
              <a:rPr lang="en-ZA" sz="2200" b="1" dirty="0" smtClean="0">
                <a:solidFill>
                  <a:srgbClr val="0000CC"/>
                </a:solidFill>
                <a:latin typeface="+mj-lt"/>
              </a:rPr>
              <a:t>LEGAL BACKGROUND ON PERFORMANCE STANDARDS  </a:t>
            </a:r>
          </a:p>
          <a:p>
            <a:pPr marL="800100" lvl="1" indent="-342900">
              <a:spcAft>
                <a:spcPts val="600"/>
              </a:spcAft>
              <a:buFont typeface="Arial" panose="020B0604020202020204" pitchFamily="34" charset="0"/>
              <a:buChar char="•"/>
              <a:defRPr/>
            </a:pPr>
            <a:r>
              <a:rPr lang="en-US" sz="2200" b="1" dirty="0" smtClean="0">
                <a:latin typeface="+mj-lt"/>
              </a:rPr>
              <a:t>CONSTITUTION, DECENTRALIZATION, MISSION STATEMENT OF LGS &amp; SERVICE DELIVERY STANDARDS</a:t>
            </a:r>
          </a:p>
          <a:p>
            <a:pPr marL="342900" indent="-342900">
              <a:spcAft>
                <a:spcPts val="600"/>
              </a:spcAft>
              <a:buFont typeface="Arial" panose="020B0604020202020204" pitchFamily="34" charset="0"/>
              <a:buChar char="•"/>
              <a:defRPr/>
            </a:pPr>
            <a:r>
              <a:rPr lang="en-US" sz="2200" b="1" dirty="0" smtClean="0">
                <a:solidFill>
                  <a:srgbClr val="0000CC"/>
                </a:solidFill>
                <a:latin typeface="+mj-lt"/>
              </a:rPr>
              <a:t>SERVICE DELIVERY STANDARD (SDS)</a:t>
            </a:r>
            <a:endParaRPr lang="en-US" sz="2200" b="1" dirty="0">
              <a:solidFill>
                <a:srgbClr val="0000CC"/>
              </a:solidFill>
              <a:latin typeface="+mj-lt"/>
            </a:endParaRPr>
          </a:p>
          <a:p>
            <a:pPr marL="800100" lvl="1" indent="-342900">
              <a:spcAft>
                <a:spcPts val="600"/>
              </a:spcAft>
              <a:buFont typeface="Arial" panose="020B0604020202020204" pitchFamily="34" charset="0"/>
              <a:buChar char="•"/>
              <a:defRPr/>
            </a:pPr>
            <a:r>
              <a:rPr lang="en-ZA" sz="2200" b="1" dirty="0" smtClean="0">
                <a:latin typeface="+mj-lt"/>
              </a:rPr>
              <a:t>THE SPECIFIC OBJECTIVES FOR DEVELOPING SERVICE DELIVERY STANDARDS</a:t>
            </a:r>
          </a:p>
          <a:p>
            <a:pPr marL="800100" lvl="1" indent="-342900">
              <a:spcAft>
                <a:spcPts val="600"/>
              </a:spcAft>
              <a:buFont typeface="Arial" panose="020B0604020202020204" pitchFamily="34" charset="0"/>
              <a:buChar char="•"/>
              <a:defRPr/>
            </a:pPr>
            <a:r>
              <a:rPr lang="en-US" sz="2200" b="1" dirty="0" smtClean="0">
                <a:latin typeface="+mj-lt"/>
              </a:rPr>
              <a:t>LGS – SIX SERVICE DELIVERY STANDARDS</a:t>
            </a:r>
          </a:p>
          <a:p>
            <a:pPr marL="342900" indent="-342900">
              <a:spcAft>
                <a:spcPts val="600"/>
              </a:spcAft>
              <a:buFont typeface="Arial" panose="020B0604020202020204" pitchFamily="34" charset="0"/>
              <a:buChar char="•"/>
              <a:defRPr/>
            </a:pPr>
            <a:r>
              <a:rPr lang="en-GB" sz="2200" b="1" dirty="0" smtClean="0">
                <a:solidFill>
                  <a:srgbClr val="0000CC"/>
                </a:solidFill>
                <a:latin typeface="+mj-lt"/>
                <a:ea typeface="Verdana" panose="020B0604030504040204" pitchFamily="34" charset="0"/>
                <a:cs typeface="Verdana" panose="020B0604030504040204" pitchFamily="34" charset="0"/>
              </a:rPr>
              <a:t>PERFORMANCE MANAGEMENT SYSTEM (PMS)</a:t>
            </a:r>
          </a:p>
          <a:p>
            <a:pPr marL="800100" lvl="1" indent="-342900">
              <a:lnSpc>
                <a:spcPct val="120000"/>
              </a:lnSpc>
              <a:spcAft>
                <a:spcPts val="600"/>
              </a:spcAft>
              <a:buFont typeface="Arial" pitchFamily="34" charset="0"/>
              <a:buChar char="•"/>
              <a:defRPr/>
            </a:pPr>
            <a:r>
              <a:rPr lang="en-ZA" sz="2200" b="1" dirty="0" smtClean="0">
                <a:latin typeface="+mj-lt"/>
                <a:ea typeface="Verdana" panose="020B0604030504040204" pitchFamily="34" charset="0"/>
                <a:cs typeface="Verdana" panose="020B0604030504040204" pitchFamily="34" charset="0"/>
              </a:rPr>
              <a:t>Objectives and Definition </a:t>
            </a:r>
            <a:r>
              <a:rPr lang="en-ZA" sz="2200" b="1" dirty="0">
                <a:latin typeface="+mj-lt"/>
                <a:ea typeface="Verdana" panose="020B0604030504040204" pitchFamily="34" charset="0"/>
                <a:cs typeface="Verdana" panose="020B0604030504040204" pitchFamily="34" charset="0"/>
              </a:rPr>
              <a:t>of Performance Management </a:t>
            </a:r>
          </a:p>
          <a:p>
            <a:pPr marL="800100" lvl="1" indent="-342900">
              <a:lnSpc>
                <a:spcPct val="120000"/>
              </a:lnSpc>
              <a:spcAft>
                <a:spcPts val="600"/>
              </a:spcAft>
              <a:buFont typeface="Arial" pitchFamily="34" charset="0"/>
              <a:buChar char="•"/>
              <a:defRPr/>
            </a:pPr>
            <a:r>
              <a:rPr lang="en-ZA" sz="2200" b="1" dirty="0">
                <a:latin typeface="+mj-lt"/>
                <a:ea typeface="Verdana" panose="020B0604030504040204" pitchFamily="34" charset="0"/>
                <a:cs typeface="Verdana" panose="020B0604030504040204" pitchFamily="34" charset="0"/>
              </a:rPr>
              <a:t>Performance Management Vs. Performance </a:t>
            </a:r>
            <a:r>
              <a:rPr lang="en-ZA" sz="2200" b="1" dirty="0" smtClean="0">
                <a:latin typeface="+mj-lt"/>
                <a:ea typeface="Verdana" panose="020B0604030504040204" pitchFamily="34" charset="0"/>
                <a:cs typeface="Verdana" panose="020B0604030504040204" pitchFamily="34" charset="0"/>
              </a:rPr>
              <a:t>Appraisal</a:t>
            </a:r>
          </a:p>
          <a:p>
            <a:pPr marL="800100" lvl="1" indent="-342900">
              <a:lnSpc>
                <a:spcPct val="120000"/>
              </a:lnSpc>
              <a:spcAft>
                <a:spcPts val="600"/>
              </a:spcAft>
              <a:buFont typeface="Arial" pitchFamily="34" charset="0"/>
              <a:buChar char="•"/>
              <a:defRPr/>
            </a:pPr>
            <a:r>
              <a:rPr lang="en-ZA" sz="2200" b="1" dirty="0" smtClean="0">
                <a:latin typeface="+mj-lt"/>
                <a:ea typeface="Verdana" panose="020B0604030504040204" pitchFamily="34" charset="0"/>
                <a:cs typeface="Verdana" panose="020B0604030504040204" pitchFamily="34" charset="0"/>
              </a:rPr>
              <a:t>Performance Management Process</a:t>
            </a:r>
            <a:endParaRPr lang="en-ZA" sz="2200" b="1" dirty="0">
              <a:latin typeface="+mj-lt"/>
              <a:ea typeface="Verdana" panose="020B0604030504040204" pitchFamily="34" charset="0"/>
              <a:cs typeface="Verdana" panose="020B0604030504040204" pitchFamily="34" charset="0"/>
            </a:endParaRPr>
          </a:p>
          <a:p>
            <a:pPr marL="342900" indent="-342900">
              <a:lnSpc>
                <a:spcPct val="120000"/>
              </a:lnSpc>
              <a:spcAft>
                <a:spcPts val="600"/>
              </a:spcAft>
              <a:buFont typeface="Arial" pitchFamily="34" charset="0"/>
              <a:buChar char="•"/>
              <a:defRPr/>
            </a:pPr>
            <a:r>
              <a:rPr lang="en-ZA" sz="2200" b="1" dirty="0" smtClean="0">
                <a:solidFill>
                  <a:srgbClr val="0000CC"/>
                </a:solidFill>
                <a:latin typeface="+mj-lt"/>
                <a:ea typeface="Verdana" panose="020B0604030504040204" pitchFamily="34" charset="0"/>
                <a:cs typeface="Verdana" panose="020B0604030504040204" pitchFamily="34" charset="0"/>
              </a:rPr>
              <a:t>PERFORMANCE CONTRACT &amp; PERFORMANCE APPRAISAL (PC &amp; PA)</a:t>
            </a:r>
          </a:p>
          <a:p>
            <a:pPr marL="800100" lvl="1" indent="-342900">
              <a:lnSpc>
                <a:spcPct val="120000"/>
              </a:lnSpc>
              <a:spcAft>
                <a:spcPts val="600"/>
              </a:spcAft>
              <a:buFont typeface="Arial" pitchFamily="34" charset="0"/>
              <a:buChar char="•"/>
              <a:defRPr/>
            </a:pPr>
            <a:r>
              <a:rPr lang="en-ZA" sz="2200" b="1" dirty="0" smtClean="0">
                <a:latin typeface="+mj-lt"/>
                <a:ea typeface="Verdana" panose="020B0604030504040204" pitchFamily="34" charset="0"/>
                <a:cs typeface="Verdana" panose="020B0604030504040204" pitchFamily="34" charset="0"/>
              </a:rPr>
              <a:t>Performance Contract</a:t>
            </a:r>
          </a:p>
          <a:p>
            <a:pPr marL="800100" lvl="1" indent="-342900">
              <a:lnSpc>
                <a:spcPct val="120000"/>
              </a:lnSpc>
              <a:spcAft>
                <a:spcPts val="600"/>
              </a:spcAft>
              <a:buFont typeface="Arial" pitchFamily="34" charset="0"/>
              <a:buChar char="•"/>
              <a:defRPr/>
            </a:pPr>
            <a:r>
              <a:rPr lang="en-ZA" sz="2200" b="1" dirty="0" smtClean="0">
                <a:latin typeface="+mj-lt"/>
                <a:ea typeface="Verdana" panose="020B0604030504040204" pitchFamily="34" charset="0"/>
                <a:cs typeface="Verdana" panose="020B0604030504040204" pitchFamily="34" charset="0"/>
              </a:rPr>
              <a:t>Performance Appraisal</a:t>
            </a:r>
          </a:p>
          <a:p>
            <a:pPr lvl="1">
              <a:spcAft>
                <a:spcPts val="600"/>
              </a:spcAft>
              <a:defRPr/>
            </a:pPr>
            <a:endParaRPr lang="en-GB" sz="2400" b="1" dirty="0">
              <a:solidFill>
                <a:srgbClr val="0000CC"/>
              </a:solidFill>
              <a:latin typeface="Verdana" panose="020B0604030504040204" pitchFamily="34" charset="0"/>
              <a:ea typeface="Verdana" panose="020B0604030504040204" pitchFamily="34" charset="0"/>
              <a:cs typeface="Verdana" panose="020B060403050404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590208" y="3012154"/>
            <a:ext cx="3311055" cy="3220351"/>
          </a:xfrm>
          <a:prstGeom prst="ellipse">
            <a:avLst/>
          </a:prstGeom>
          <a:ln>
            <a:noFill/>
          </a:ln>
          <a:effectLst>
            <a:softEdge rad="112500"/>
          </a:effectLst>
        </p:spPr>
      </p:pic>
      <p:sp>
        <p:nvSpPr>
          <p:cNvPr id="4" name="Slide Number Placeholder 3"/>
          <p:cNvSpPr>
            <a:spLocks noGrp="1"/>
          </p:cNvSpPr>
          <p:nvPr>
            <p:ph type="sldNum" sz="quarter" idx="12"/>
          </p:nvPr>
        </p:nvSpPr>
        <p:spPr/>
        <p:txBody>
          <a:bodyPr/>
          <a:lstStyle/>
          <a:p>
            <a:fld id="{730775E5-FA01-485D-B85B-51701825F06C}" type="slidenum">
              <a:rPr lang="en-US" smtClean="0"/>
              <a:t>2</a:t>
            </a:fld>
            <a:endParaRPr lang="en-US"/>
          </a:p>
        </p:txBody>
      </p:sp>
    </p:spTree>
    <p:extLst>
      <p:ext uri="{BB962C8B-B14F-4D97-AF65-F5344CB8AC3E}">
        <p14:creationId xmlns:p14="http://schemas.microsoft.com/office/powerpoint/2010/main" val="3825748773"/>
      </p:ext>
    </p:extLst>
  </p:cSld>
  <p:clrMapOvr>
    <a:masterClrMapping/>
  </p:clrMapOvr>
  <p:transition>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5" y="177801"/>
            <a:ext cx="10364451" cy="878267"/>
          </a:xfrm>
        </p:spPr>
        <p:txBody>
          <a:bodyPr>
            <a:normAutofit/>
          </a:bodyPr>
          <a:lstStyle/>
          <a:p>
            <a:r>
              <a:rPr lang="en-ZA" sz="2800" b="1" dirty="0" smtClean="0">
                <a:solidFill>
                  <a:srgbClr val="FF0000"/>
                </a:solidFill>
              </a:rPr>
              <a:t>Legal background on performance standards</a:t>
            </a:r>
            <a:br>
              <a:rPr lang="en-ZA" sz="2800" b="1" dirty="0" smtClean="0">
                <a:solidFill>
                  <a:srgbClr val="FF0000"/>
                </a:solidFill>
              </a:rPr>
            </a:br>
            <a:r>
              <a:rPr lang="en-ZA" sz="2800" b="1" dirty="0" smtClean="0">
                <a:solidFill>
                  <a:srgbClr val="0000CC"/>
                </a:solidFill>
              </a:rPr>
              <a:t>(National level)</a:t>
            </a:r>
            <a:endParaRPr lang="en-US" sz="2800" b="1" dirty="0">
              <a:solidFill>
                <a:srgbClr val="0000CC"/>
              </a:solidFill>
            </a:endParaRPr>
          </a:p>
        </p:txBody>
      </p:sp>
      <p:sp>
        <p:nvSpPr>
          <p:cNvPr id="3" name="Content Placeholder 2"/>
          <p:cNvSpPr>
            <a:spLocks noGrp="1"/>
          </p:cNvSpPr>
          <p:nvPr>
            <p:ph sz="quarter" idx="13"/>
          </p:nvPr>
        </p:nvSpPr>
        <p:spPr>
          <a:xfrm>
            <a:off x="139700" y="942534"/>
            <a:ext cx="11944448" cy="5809957"/>
          </a:xfrm>
        </p:spPr>
        <p:txBody>
          <a:bodyPr>
            <a:normAutofit fontScale="92500" lnSpcReduction="20000"/>
          </a:bodyPr>
          <a:lstStyle/>
          <a:p>
            <a:pPr marL="0" indent="0">
              <a:buNone/>
            </a:pPr>
            <a:r>
              <a:rPr lang="en-ZA" sz="3400" b="1" u="sng" dirty="0" smtClean="0">
                <a:solidFill>
                  <a:srgbClr val="0000CC"/>
                </a:solidFill>
              </a:rPr>
              <a:t>LOCAL GOVERNANCE SERVICE </a:t>
            </a:r>
            <a:r>
              <a:rPr lang="en-ZA" sz="3400" b="1" u="sng" dirty="0">
                <a:solidFill>
                  <a:srgbClr val="0000CC"/>
                </a:solidFill>
              </a:rPr>
              <a:t>Act, </a:t>
            </a:r>
            <a:r>
              <a:rPr lang="en-ZA" sz="3400" b="1" u="sng" dirty="0" smtClean="0">
                <a:solidFill>
                  <a:srgbClr val="0000CC"/>
                </a:solidFill>
              </a:rPr>
              <a:t>2016 </a:t>
            </a:r>
            <a:r>
              <a:rPr lang="en-ZA" sz="3400" b="1" u="sng" dirty="0">
                <a:solidFill>
                  <a:srgbClr val="0000CC"/>
                </a:solidFill>
              </a:rPr>
              <a:t>(Act </a:t>
            </a:r>
            <a:r>
              <a:rPr lang="en-ZA" sz="3400" b="1" u="sng" dirty="0" smtClean="0">
                <a:solidFill>
                  <a:srgbClr val="0000CC"/>
                </a:solidFill>
              </a:rPr>
              <a:t>936)</a:t>
            </a:r>
            <a:endParaRPr lang="en-US" sz="3400" b="1" u="sng" dirty="0" smtClean="0">
              <a:solidFill>
                <a:srgbClr val="0000CC"/>
              </a:solidFill>
            </a:endParaRPr>
          </a:p>
          <a:p>
            <a:pPr marL="0" indent="0">
              <a:buNone/>
            </a:pPr>
            <a:r>
              <a:rPr lang="en-US" sz="2900" b="1" i="1" dirty="0" smtClean="0"/>
              <a:t>Functions </a:t>
            </a:r>
            <a:r>
              <a:rPr lang="en-US" sz="2900" b="1" i="1" dirty="0"/>
              <a:t>of the </a:t>
            </a:r>
            <a:r>
              <a:rPr lang="en-US" sz="2900" b="1" i="1" dirty="0" smtClean="0"/>
              <a:t>Council: (54. B,G)</a:t>
            </a:r>
            <a:endParaRPr lang="en-US" sz="2900" b="1" i="1" dirty="0"/>
          </a:p>
          <a:p>
            <a:pPr lvl="0"/>
            <a:r>
              <a:rPr lang="en-ZA" sz="2800" dirty="0" smtClean="0"/>
              <a:t>set </a:t>
            </a:r>
            <a:r>
              <a:rPr lang="en-ZA" sz="2800" dirty="0"/>
              <a:t>performance standards within which the District Assemblies (DAs) and Regional Coordinating Councils (RCCs) shall carry out their functions and discharge their duties;</a:t>
            </a:r>
            <a:endParaRPr lang="en-US" sz="2800" dirty="0"/>
          </a:p>
          <a:p>
            <a:pPr lvl="0"/>
            <a:r>
              <a:rPr lang="en-ZA" sz="2800" dirty="0"/>
              <a:t>monitor and evaluate performance standards of the District Assemblies and Regional Coordinating Councils.</a:t>
            </a:r>
            <a:endParaRPr lang="en-US" sz="2800" dirty="0"/>
          </a:p>
          <a:p>
            <a:pPr marL="0" indent="0">
              <a:buNone/>
            </a:pPr>
            <a:r>
              <a:rPr lang="en-US" sz="2900" b="1" i="1" dirty="0"/>
              <a:t>The Head of Service </a:t>
            </a:r>
            <a:r>
              <a:rPr lang="en-US" sz="2900" b="1" i="1" dirty="0" smtClean="0"/>
              <a:t>shall: (63:4– a &amp; b)</a:t>
            </a:r>
          </a:p>
          <a:p>
            <a:r>
              <a:rPr lang="en-US" sz="2800" dirty="0" smtClean="0"/>
              <a:t>provide leadership and guidance in the performance of the functions of the Service and the implementation of the decisions of the Council;</a:t>
            </a:r>
          </a:p>
          <a:p>
            <a:r>
              <a:rPr lang="en-US" sz="2800" dirty="0" smtClean="0"/>
              <a:t>ensure </a:t>
            </a:r>
            <a:r>
              <a:rPr lang="en-US" sz="2800" dirty="0"/>
              <a:t>the effective </a:t>
            </a:r>
            <a:r>
              <a:rPr lang="en-US" sz="2800" dirty="0" smtClean="0"/>
              <a:t>organization </a:t>
            </a:r>
            <a:r>
              <a:rPr lang="en-US" sz="2800" dirty="0"/>
              <a:t>and development of training programmes consistent with the sectoral requirements of the Service</a:t>
            </a:r>
            <a:r>
              <a:rPr lang="en-US" sz="2800" dirty="0" smtClean="0"/>
              <a:t>;</a:t>
            </a:r>
          </a:p>
        </p:txBody>
      </p:sp>
      <p:sp>
        <p:nvSpPr>
          <p:cNvPr id="4" name="Slide Number Placeholder 3"/>
          <p:cNvSpPr>
            <a:spLocks noGrp="1"/>
          </p:cNvSpPr>
          <p:nvPr>
            <p:ph type="sldNum" sz="quarter" idx="12"/>
          </p:nvPr>
        </p:nvSpPr>
        <p:spPr/>
        <p:txBody>
          <a:bodyPr/>
          <a:lstStyle/>
          <a:p>
            <a:fld id="{730775E5-FA01-485D-B85B-51701825F06C}" type="slidenum">
              <a:rPr lang="en-US" smtClean="0"/>
              <a:t>3</a:t>
            </a:fld>
            <a:endParaRPr lang="en-US"/>
          </a:p>
        </p:txBody>
      </p:sp>
    </p:spTree>
    <p:extLst>
      <p:ext uri="{BB962C8B-B14F-4D97-AF65-F5344CB8AC3E}">
        <p14:creationId xmlns:p14="http://schemas.microsoft.com/office/powerpoint/2010/main" val="276213473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9698" y="103030"/>
            <a:ext cx="10364451" cy="940159"/>
          </a:xfrm>
        </p:spPr>
        <p:txBody>
          <a:bodyPr>
            <a:normAutofit/>
          </a:bodyPr>
          <a:lstStyle/>
          <a:p>
            <a:r>
              <a:rPr lang="en-ZA" sz="2800" b="1" dirty="0" smtClean="0">
                <a:solidFill>
                  <a:srgbClr val="FF0000"/>
                </a:solidFill>
              </a:rPr>
              <a:t>Legal background on performance standards</a:t>
            </a:r>
            <a:br>
              <a:rPr lang="en-ZA" sz="2800" b="1" dirty="0" smtClean="0">
                <a:solidFill>
                  <a:srgbClr val="FF0000"/>
                </a:solidFill>
              </a:rPr>
            </a:br>
            <a:r>
              <a:rPr lang="en-ZA" sz="2800" b="1" dirty="0" smtClean="0">
                <a:solidFill>
                  <a:srgbClr val="0000CC"/>
                </a:solidFill>
              </a:rPr>
              <a:t>(Regional level)</a:t>
            </a:r>
            <a:endParaRPr lang="en-US" sz="2800" b="1" dirty="0">
              <a:solidFill>
                <a:srgbClr val="0000CC"/>
              </a:solidFill>
            </a:endParaRPr>
          </a:p>
        </p:txBody>
      </p:sp>
      <p:sp>
        <p:nvSpPr>
          <p:cNvPr id="3" name="Content Placeholder 2"/>
          <p:cNvSpPr>
            <a:spLocks noGrp="1"/>
          </p:cNvSpPr>
          <p:nvPr>
            <p:ph sz="quarter" idx="13"/>
          </p:nvPr>
        </p:nvSpPr>
        <p:spPr>
          <a:xfrm>
            <a:off x="139700" y="1043190"/>
            <a:ext cx="11944448" cy="5709302"/>
          </a:xfrm>
        </p:spPr>
        <p:txBody>
          <a:bodyPr>
            <a:normAutofit fontScale="92500" lnSpcReduction="10000"/>
          </a:bodyPr>
          <a:lstStyle/>
          <a:p>
            <a:pPr marL="0" indent="0">
              <a:buNone/>
            </a:pPr>
            <a:r>
              <a:rPr lang="en-ZA" sz="3300" b="1" u="sng" dirty="0">
                <a:solidFill>
                  <a:srgbClr val="0000CC"/>
                </a:solidFill>
              </a:rPr>
              <a:t>LGS Act, </a:t>
            </a:r>
            <a:r>
              <a:rPr lang="en-ZA" sz="3300" b="1" u="sng" dirty="0" smtClean="0">
                <a:solidFill>
                  <a:srgbClr val="0000CC"/>
                </a:solidFill>
              </a:rPr>
              <a:t>2016 </a:t>
            </a:r>
            <a:r>
              <a:rPr lang="en-ZA" sz="3300" b="1" u="sng" dirty="0">
                <a:solidFill>
                  <a:srgbClr val="0000CC"/>
                </a:solidFill>
              </a:rPr>
              <a:t>(Act </a:t>
            </a:r>
            <a:r>
              <a:rPr lang="en-ZA" sz="3300" b="1" u="sng" dirty="0" smtClean="0">
                <a:solidFill>
                  <a:srgbClr val="0000CC"/>
                </a:solidFill>
              </a:rPr>
              <a:t>936)</a:t>
            </a:r>
            <a:endParaRPr lang="en-US" sz="3300" b="1" u="sng" dirty="0" smtClean="0">
              <a:solidFill>
                <a:srgbClr val="0000CC"/>
              </a:solidFill>
            </a:endParaRPr>
          </a:p>
          <a:p>
            <a:pPr marL="0" indent="0">
              <a:buNone/>
            </a:pPr>
            <a:r>
              <a:rPr lang="en-US" sz="2900" b="1" dirty="0" smtClean="0"/>
              <a:t>Office </a:t>
            </a:r>
            <a:r>
              <a:rPr lang="en-US" sz="2900" b="1" dirty="0"/>
              <a:t>of the Regional </a:t>
            </a:r>
            <a:r>
              <a:rPr lang="en-US" sz="2900" b="1" dirty="0" smtClean="0"/>
              <a:t>Coordinating Council </a:t>
            </a:r>
            <a:r>
              <a:rPr lang="en-US" sz="2900" b="1" i="1" dirty="0" smtClean="0"/>
              <a:t>(LGA 936, Section 193)</a:t>
            </a:r>
            <a:endParaRPr lang="en-US" sz="2900" b="1" i="1" dirty="0"/>
          </a:p>
          <a:p>
            <a:r>
              <a:rPr lang="en-US" sz="2800" dirty="0" smtClean="0"/>
              <a:t>The </a:t>
            </a:r>
            <a:r>
              <a:rPr lang="en-US" sz="2800" dirty="0"/>
              <a:t>Regional </a:t>
            </a:r>
            <a:r>
              <a:rPr lang="en-US" sz="2800" dirty="0" smtClean="0"/>
              <a:t>Coordinating </a:t>
            </a:r>
            <a:r>
              <a:rPr lang="en-US" sz="2800" dirty="0"/>
              <a:t>Director shall ensure the effective and efficient performance of the office of the Regional </a:t>
            </a:r>
            <a:r>
              <a:rPr lang="en-US" sz="2800" dirty="0" smtClean="0"/>
              <a:t>Coordinating </a:t>
            </a:r>
            <a:r>
              <a:rPr lang="en-US" sz="2800" dirty="0"/>
              <a:t>Council.</a:t>
            </a:r>
          </a:p>
          <a:p>
            <a:pPr marL="0" indent="0">
              <a:buNone/>
            </a:pPr>
            <a:r>
              <a:rPr lang="en-US" sz="3300" b="1" u="sng" dirty="0" smtClean="0">
                <a:solidFill>
                  <a:srgbClr val="0000CC"/>
                </a:solidFill>
              </a:rPr>
              <a:t>ACT 936, </a:t>
            </a:r>
            <a:r>
              <a:rPr lang="en-US" sz="3300" b="1" u="sng" dirty="0">
                <a:solidFill>
                  <a:srgbClr val="0000CC"/>
                </a:solidFill>
              </a:rPr>
              <a:t>THE LOCAL </a:t>
            </a:r>
            <a:r>
              <a:rPr lang="en-US" sz="3300" b="1" u="sng" dirty="0" smtClean="0">
                <a:solidFill>
                  <a:srgbClr val="0000CC"/>
                </a:solidFill>
              </a:rPr>
              <a:t>GOVERNANCE </a:t>
            </a:r>
            <a:r>
              <a:rPr lang="en-US" sz="3300" b="1" u="sng" dirty="0">
                <a:solidFill>
                  <a:srgbClr val="0000CC"/>
                </a:solidFill>
              </a:rPr>
              <a:t>ACT, </a:t>
            </a:r>
            <a:r>
              <a:rPr lang="en-US" sz="3300" b="1" u="sng" dirty="0" smtClean="0">
                <a:solidFill>
                  <a:srgbClr val="0000CC"/>
                </a:solidFill>
              </a:rPr>
              <a:t>2016, </a:t>
            </a:r>
            <a:r>
              <a:rPr lang="en-US" sz="3300" b="1" u="sng" dirty="0">
                <a:solidFill>
                  <a:srgbClr val="0000CC"/>
                </a:solidFill>
              </a:rPr>
              <a:t>Section 142—Functions of Regional </a:t>
            </a:r>
            <a:r>
              <a:rPr lang="en-US" sz="3300" b="1" u="sng" dirty="0" smtClean="0">
                <a:solidFill>
                  <a:srgbClr val="0000CC"/>
                </a:solidFill>
              </a:rPr>
              <a:t>Coordinating </a:t>
            </a:r>
            <a:r>
              <a:rPr lang="en-US" sz="3300" b="1" u="sng" dirty="0">
                <a:solidFill>
                  <a:srgbClr val="0000CC"/>
                </a:solidFill>
              </a:rPr>
              <a:t>Councils</a:t>
            </a:r>
            <a:endParaRPr lang="en-US" sz="3300" u="sng" dirty="0">
              <a:solidFill>
                <a:srgbClr val="0000CC"/>
              </a:solidFill>
            </a:endParaRPr>
          </a:p>
          <a:p>
            <a:pPr marL="0" indent="0">
              <a:buNone/>
            </a:pPr>
            <a:r>
              <a:rPr lang="en-US" sz="2800" b="1" i="1" dirty="0" smtClean="0"/>
              <a:t>Regional Coordinating </a:t>
            </a:r>
            <a:r>
              <a:rPr lang="en-US" sz="2800" b="1" i="1" dirty="0"/>
              <a:t>Council </a:t>
            </a:r>
            <a:r>
              <a:rPr lang="en-US" sz="2800" b="1" i="1" dirty="0" smtClean="0"/>
              <a:t>shall: (142-1a)</a:t>
            </a:r>
            <a:endParaRPr lang="en-US" sz="2800" b="1" i="1" dirty="0"/>
          </a:p>
          <a:p>
            <a:r>
              <a:rPr lang="en-US" sz="2800" dirty="0" smtClean="0"/>
              <a:t>monitor</a:t>
            </a:r>
            <a:r>
              <a:rPr lang="en-US" sz="2800" dirty="0"/>
              <a:t>, co-ordinate and evaluate the performance of the District Assemblies in the region</a:t>
            </a:r>
            <a:r>
              <a:rPr lang="en-US" sz="2800" dirty="0" smtClean="0"/>
              <a:t>;</a:t>
            </a:r>
          </a:p>
          <a:p>
            <a:pPr marL="0" indent="0">
              <a:buNone/>
            </a:pPr>
            <a:endParaRPr lang="en-US" sz="2800" dirty="0"/>
          </a:p>
        </p:txBody>
      </p:sp>
      <p:sp>
        <p:nvSpPr>
          <p:cNvPr id="4" name="Slide Number Placeholder 3"/>
          <p:cNvSpPr>
            <a:spLocks noGrp="1"/>
          </p:cNvSpPr>
          <p:nvPr>
            <p:ph type="sldNum" sz="quarter" idx="12"/>
          </p:nvPr>
        </p:nvSpPr>
        <p:spPr/>
        <p:txBody>
          <a:bodyPr/>
          <a:lstStyle/>
          <a:p>
            <a:fld id="{730775E5-FA01-485D-B85B-51701825F06C}" type="slidenum">
              <a:rPr lang="en-US" smtClean="0"/>
              <a:t>4</a:t>
            </a:fld>
            <a:endParaRPr lang="en-US"/>
          </a:p>
        </p:txBody>
      </p:sp>
    </p:spTree>
    <p:extLst>
      <p:ext uri="{BB962C8B-B14F-4D97-AF65-F5344CB8AC3E}">
        <p14:creationId xmlns:p14="http://schemas.microsoft.com/office/powerpoint/2010/main" val="82832973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5" y="177801"/>
            <a:ext cx="10364451" cy="1007055"/>
          </a:xfrm>
        </p:spPr>
        <p:txBody>
          <a:bodyPr>
            <a:normAutofit/>
          </a:bodyPr>
          <a:lstStyle/>
          <a:p>
            <a:r>
              <a:rPr lang="en-ZA" sz="2800" b="1" dirty="0" smtClean="0">
                <a:solidFill>
                  <a:srgbClr val="FF0000"/>
                </a:solidFill>
              </a:rPr>
              <a:t>Legal background on performance standards</a:t>
            </a:r>
            <a:br>
              <a:rPr lang="en-ZA" sz="2800" b="1" dirty="0" smtClean="0">
                <a:solidFill>
                  <a:srgbClr val="FF0000"/>
                </a:solidFill>
              </a:rPr>
            </a:br>
            <a:r>
              <a:rPr lang="en-ZA" sz="2800" b="1" dirty="0" smtClean="0">
                <a:solidFill>
                  <a:srgbClr val="FF0000"/>
                </a:solidFill>
              </a:rPr>
              <a:t>(District level)</a:t>
            </a:r>
            <a:endParaRPr lang="en-US" sz="2800" b="1" dirty="0">
              <a:solidFill>
                <a:srgbClr val="FF0000"/>
              </a:solidFill>
            </a:endParaRPr>
          </a:p>
        </p:txBody>
      </p:sp>
      <p:sp>
        <p:nvSpPr>
          <p:cNvPr id="3" name="Content Placeholder 2"/>
          <p:cNvSpPr>
            <a:spLocks noGrp="1"/>
          </p:cNvSpPr>
          <p:nvPr>
            <p:ph sz="quarter" idx="13"/>
          </p:nvPr>
        </p:nvSpPr>
        <p:spPr>
          <a:xfrm>
            <a:off x="139700" y="1081826"/>
            <a:ext cx="11944448" cy="5670666"/>
          </a:xfrm>
        </p:spPr>
        <p:txBody>
          <a:bodyPr>
            <a:normAutofit fontScale="92500"/>
          </a:bodyPr>
          <a:lstStyle/>
          <a:p>
            <a:pPr marL="0" indent="0">
              <a:buNone/>
            </a:pPr>
            <a:r>
              <a:rPr lang="en-US" sz="3300" b="1" u="sng" dirty="0" smtClean="0">
                <a:solidFill>
                  <a:srgbClr val="0000CC"/>
                </a:solidFill>
              </a:rPr>
              <a:t>Local Governance </a:t>
            </a:r>
            <a:r>
              <a:rPr lang="en-US" sz="3300" b="1" u="sng" dirty="0">
                <a:solidFill>
                  <a:srgbClr val="0000CC"/>
                </a:solidFill>
              </a:rPr>
              <a:t>Act, </a:t>
            </a:r>
            <a:r>
              <a:rPr lang="en-US" sz="3300" b="1" u="sng" dirty="0" smtClean="0">
                <a:solidFill>
                  <a:srgbClr val="0000CC"/>
                </a:solidFill>
              </a:rPr>
              <a:t>2016, </a:t>
            </a:r>
            <a:r>
              <a:rPr lang="en-US" sz="3300" b="1" u="sng" dirty="0">
                <a:solidFill>
                  <a:srgbClr val="0000CC"/>
                </a:solidFill>
              </a:rPr>
              <a:t>ACT </a:t>
            </a:r>
            <a:r>
              <a:rPr lang="en-US" sz="3300" b="1" u="sng" dirty="0" smtClean="0">
                <a:solidFill>
                  <a:srgbClr val="0000CC"/>
                </a:solidFill>
              </a:rPr>
              <a:t>936: </a:t>
            </a:r>
            <a:r>
              <a:rPr lang="en-US" sz="3300" b="1" i="1" u="sng" dirty="0" smtClean="0">
                <a:solidFill>
                  <a:srgbClr val="0000CC"/>
                </a:solidFill>
              </a:rPr>
              <a:t>20</a:t>
            </a:r>
            <a:endParaRPr lang="en-US" sz="3300" b="1" i="1" u="sng" dirty="0">
              <a:solidFill>
                <a:srgbClr val="0000CC"/>
              </a:solidFill>
            </a:endParaRPr>
          </a:p>
          <a:p>
            <a:pPr marL="0" indent="0">
              <a:buNone/>
            </a:pPr>
            <a:r>
              <a:rPr lang="en-US" sz="2700" b="1" i="1" dirty="0"/>
              <a:t>The District Chief Executive (DCE)</a:t>
            </a:r>
          </a:p>
          <a:p>
            <a:pPr lvl="0"/>
            <a:r>
              <a:rPr lang="en-US" sz="2700" b="1" dirty="0"/>
              <a:t>is responsible for the day-to-day performance of the executive and administrative functions of the Assembly; </a:t>
            </a:r>
          </a:p>
          <a:p>
            <a:pPr lvl="0"/>
            <a:r>
              <a:rPr lang="en-US" sz="2700" dirty="0"/>
              <a:t>is responsible for the supervision of the departments of the Assembly; and </a:t>
            </a:r>
          </a:p>
          <a:p>
            <a:pPr lvl="0"/>
            <a:r>
              <a:rPr lang="en-US" sz="2700" dirty="0"/>
              <a:t>is the chief representative of the Government in the district. </a:t>
            </a:r>
          </a:p>
          <a:p>
            <a:pPr marL="0" indent="0">
              <a:buNone/>
            </a:pPr>
            <a:r>
              <a:rPr lang="en-US" sz="2900" b="1" dirty="0"/>
              <a:t>Functions of the OFFICE OF THE District Assembly </a:t>
            </a:r>
            <a:r>
              <a:rPr lang="en-US" sz="2900" b="1" i="1" dirty="0"/>
              <a:t>(</a:t>
            </a:r>
            <a:r>
              <a:rPr lang="en-US" sz="2900" b="1" i="1" dirty="0" err="1"/>
              <a:t>lga</a:t>
            </a:r>
            <a:r>
              <a:rPr lang="en-US" sz="2900" b="1" i="1" dirty="0"/>
              <a:t> 936, Section 74)</a:t>
            </a:r>
          </a:p>
          <a:p>
            <a:r>
              <a:rPr lang="en-US" sz="2800" dirty="0"/>
              <a:t>The Office of the District Assembly is responsible to the District Assembly in the performance of its functions</a:t>
            </a:r>
          </a:p>
          <a:p>
            <a:pPr marL="0" indent="0">
              <a:buNone/>
            </a:pPr>
            <a:endParaRPr lang="en-US" sz="2800" dirty="0"/>
          </a:p>
        </p:txBody>
      </p:sp>
      <p:sp>
        <p:nvSpPr>
          <p:cNvPr id="4" name="Slide Number Placeholder 3"/>
          <p:cNvSpPr>
            <a:spLocks noGrp="1"/>
          </p:cNvSpPr>
          <p:nvPr>
            <p:ph type="sldNum" sz="quarter" idx="12"/>
          </p:nvPr>
        </p:nvSpPr>
        <p:spPr/>
        <p:txBody>
          <a:bodyPr/>
          <a:lstStyle/>
          <a:p>
            <a:fld id="{730775E5-FA01-485D-B85B-51701825F06C}" type="slidenum">
              <a:rPr lang="en-US" smtClean="0"/>
              <a:t>5</a:t>
            </a:fld>
            <a:endParaRPr lang="en-US"/>
          </a:p>
        </p:txBody>
      </p:sp>
    </p:spTree>
    <p:extLst>
      <p:ext uri="{BB962C8B-B14F-4D97-AF65-F5344CB8AC3E}">
        <p14:creationId xmlns:p14="http://schemas.microsoft.com/office/powerpoint/2010/main" val="207747383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5" y="167425"/>
            <a:ext cx="10364451" cy="605307"/>
          </a:xfrm>
        </p:spPr>
        <p:txBody>
          <a:bodyPr>
            <a:normAutofit/>
          </a:bodyPr>
          <a:lstStyle/>
          <a:p>
            <a:r>
              <a:rPr lang="en-US" b="1" dirty="0" smtClean="0">
                <a:solidFill>
                  <a:srgbClr val="FF0000"/>
                </a:solidFill>
              </a:rPr>
              <a:t>What is service delivery standard?</a:t>
            </a:r>
            <a:endParaRPr lang="en-US" b="1" dirty="0">
              <a:solidFill>
                <a:srgbClr val="FF0000"/>
              </a:solidFill>
            </a:endParaRPr>
          </a:p>
        </p:txBody>
      </p:sp>
      <p:pic>
        <p:nvPicPr>
          <p:cNvPr id="4" name="il_fi" descr="http://achievedstrategies.com/blog/wp-content/uploads/2010/03/People_Puzzle_TogetherLarge.jpg"/>
          <p:cNvPicPr/>
          <p:nvPr/>
        </p:nvPicPr>
        <p:blipFill>
          <a:blip r:embed="rId2" cstate="print"/>
          <a:srcRect/>
          <a:stretch>
            <a:fillRect/>
          </a:stretch>
        </p:blipFill>
        <p:spPr bwMode="auto">
          <a:xfrm>
            <a:off x="6323527" y="1473201"/>
            <a:ext cx="5240115" cy="2416219"/>
          </a:xfrm>
          <a:prstGeom prst="rect">
            <a:avLst/>
          </a:prstGeom>
          <a:noFill/>
          <a:ln w="9525">
            <a:noFill/>
            <a:miter lim="800000"/>
            <a:headEnd/>
            <a:tailEnd/>
          </a:ln>
        </p:spPr>
      </p:pic>
      <p:sp>
        <p:nvSpPr>
          <p:cNvPr id="5" name="Rounded Rectangle 4"/>
          <p:cNvSpPr/>
          <p:nvPr/>
        </p:nvSpPr>
        <p:spPr>
          <a:xfrm>
            <a:off x="561320" y="1256745"/>
            <a:ext cx="5929632" cy="4294554"/>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dirty="0" smtClean="0">
                <a:solidFill>
                  <a:srgbClr val="0000CC"/>
                </a:solidFill>
                <a:latin typeface="Verdana" pitchFamily="34" charset="0"/>
              </a:rPr>
              <a:t>“Service Delivery Standards are the minimum level of expected services in terms of </a:t>
            </a:r>
            <a:r>
              <a:rPr lang="en-US" sz="2800" b="1" i="1" dirty="0" smtClean="0">
                <a:solidFill>
                  <a:srgbClr val="0000CC"/>
                </a:solidFill>
                <a:latin typeface="Verdana" pitchFamily="34" charset="0"/>
              </a:rPr>
              <a:t>quality</a:t>
            </a:r>
            <a:r>
              <a:rPr lang="en-US" sz="2800" dirty="0" smtClean="0">
                <a:solidFill>
                  <a:srgbClr val="0000CC"/>
                </a:solidFill>
                <a:latin typeface="Verdana" pitchFamily="34" charset="0"/>
              </a:rPr>
              <a:t>, </a:t>
            </a:r>
            <a:r>
              <a:rPr lang="en-US" sz="2800" b="1" i="1" dirty="0" smtClean="0">
                <a:solidFill>
                  <a:srgbClr val="0000CC"/>
                </a:solidFill>
                <a:latin typeface="Verdana" pitchFamily="34" charset="0"/>
              </a:rPr>
              <a:t>time</a:t>
            </a:r>
            <a:r>
              <a:rPr lang="en-US" sz="2800" dirty="0" smtClean="0">
                <a:solidFill>
                  <a:srgbClr val="0000CC"/>
                </a:solidFill>
                <a:latin typeface="Verdana" pitchFamily="34" charset="0"/>
              </a:rPr>
              <a:t> and </a:t>
            </a:r>
            <a:r>
              <a:rPr lang="en-US" sz="2800" b="1" i="1" dirty="0" smtClean="0">
                <a:solidFill>
                  <a:srgbClr val="0000CC"/>
                </a:solidFill>
                <a:latin typeface="Verdana" pitchFamily="34" charset="0"/>
              </a:rPr>
              <a:t>cost</a:t>
            </a:r>
            <a:r>
              <a:rPr lang="en-US" sz="2800" dirty="0" smtClean="0">
                <a:solidFill>
                  <a:srgbClr val="0000CC"/>
                </a:solidFill>
                <a:latin typeface="Verdana" pitchFamily="34" charset="0"/>
              </a:rPr>
              <a:t> that the Service Provider commits to deliver to its clients” </a:t>
            </a:r>
          </a:p>
          <a:p>
            <a:endParaRPr lang="en-US" dirty="0"/>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07806" y="3404022"/>
            <a:ext cx="4738486" cy="3350847"/>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3" name="Slide Number Placeholder 2"/>
          <p:cNvSpPr>
            <a:spLocks noGrp="1"/>
          </p:cNvSpPr>
          <p:nvPr>
            <p:ph type="sldNum" sz="quarter" idx="12"/>
          </p:nvPr>
        </p:nvSpPr>
        <p:spPr/>
        <p:txBody>
          <a:bodyPr/>
          <a:lstStyle/>
          <a:p>
            <a:fld id="{730775E5-FA01-485D-B85B-51701825F06C}" type="slidenum">
              <a:rPr lang="en-US" smtClean="0"/>
              <a:t>6</a:t>
            </a:fld>
            <a:endParaRPr lang="en-US"/>
          </a:p>
        </p:txBody>
      </p:sp>
    </p:spTree>
    <p:extLst>
      <p:ext uri="{BB962C8B-B14F-4D97-AF65-F5344CB8AC3E}">
        <p14:creationId xmlns:p14="http://schemas.microsoft.com/office/powerpoint/2010/main" val="406292403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2369" y="288896"/>
            <a:ext cx="10682693" cy="1114902"/>
          </a:xfrm>
        </p:spPr>
        <p:txBody>
          <a:bodyPr/>
          <a:lstStyle/>
          <a:p>
            <a:r>
              <a:rPr lang="en-US" b="1" dirty="0" smtClean="0">
                <a:solidFill>
                  <a:srgbClr val="FF0000"/>
                </a:solidFill>
              </a:rPr>
              <a:t>our Six </a:t>
            </a:r>
            <a:r>
              <a:rPr lang="en-US" b="1" dirty="0" err="1" smtClean="0">
                <a:solidFill>
                  <a:srgbClr val="FF0000"/>
                </a:solidFill>
              </a:rPr>
              <a:t>sds</a:t>
            </a:r>
            <a:r>
              <a:rPr lang="en-US" b="1" dirty="0" smtClean="0">
                <a:solidFill>
                  <a:srgbClr val="FF0000"/>
                </a:solidFill>
              </a:rPr>
              <a:t> &amp; How WE can remember them</a:t>
            </a:r>
            <a:endParaRPr lang="en-US" b="1" dirty="0">
              <a:solidFill>
                <a:srgbClr val="FF0000"/>
              </a:solidFill>
            </a:endParaRPr>
          </a:p>
        </p:txBody>
      </p:sp>
      <mc:AlternateContent xmlns:mc="http://schemas.openxmlformats.org/markup-compatibility/2006" xmlns:a14="http://schemas.microsoft.com/office/drawing/2010/main">
        <mc:Choice Requires="a14">
          <p:sp>
            <p:nvSpPr>
              <p:cNvPr id="3" name="Content Placeholder 2"/>
              <p:cNvSpPr>
                <a:spLocks noGrp="1"/>
              </p:cNvSpPr>
              <p:nvPr>
                <p:ph sz="quarter" idx="13"/>
              </p:nvPr>
            </p:nvSpPr>
            <p:spPr>
              <a:xfrm>
                <a:off x="337625" y="1403798"/>
                <a:ext cx="4801045" cy="5250220"/>
              </a:xfrm>
            </p:spPr>
            <p:txBody>
              <a:bodyPr>
                <a:normAutofit fontScale="55000" lnSpcReduction="20000"/>
              </a:bodyPr>
              <a:lstStyle/>
              <a:p>
                <a:pPr marL="0" indent="0">
                  <a:buNone/>
                </a:pPr>
                <a14:m>
                  <m:oMathPara xmlns:m="http://schemas.openxmlformats.org/officeDocument/2006/math">
                    <m:oMathParaPr>
                      <m:jc m:val="left"/>
                    </m:oMathParaPr>
                    <m:oMath xmlns:m="http://schemas.openxmlformats.org/officeDocument/2006/math">
                      <m:sSup>
                        <m:sSupPr>
                          <m:ctrlPr>
                            <a:rPr lang="en-US" sz="7600" b="1" i="1" smtClean="0">
                              <a:solidFill>
                                <a:srgbClr val="0000CC"/>
                              </a:solidFill>
                              <a:latin typeface="Cambria Math" panose="02040503050406030204" pitchFamily="18" charset="0"/>
                            </a:rPr>
                          </m:ctrlPr>
                        </m:sSupPr>
                        <m:e>
                          <m:r>
                            <a:rPr lang="en-US" sz="7600" b="1" i="1" smtClean="0">
                              <a:solidFill>
                                <a:srgbClr val="0000CC"/>
                              </a:solidFill>
                              <a:latin typeface="Cambria Math" panose="02040503050406030204" pitchFamily="18" charset="0"/>
                            </a:rPr>
                            <m:t>       </m:t>
                          </m:r>
                          <m:r>
                            <a:rPr lang="en-US" sz="7600" b="1" i="1" smtClean="0">
                              <a:solidFill>
                                <a:srgbClr val="0000CC"/>
                              </a:solidFill>
                              <a:latin typeface="Cambria Math" panose="02040503050406030204" pitchFamily="18" charset="0"/>
                            </a:rPr>
                            <m:t>𝑷</m:t>
                          </m:r>
                        </m:e>
                        <m:sup>
                          <m:r>
                            <a:rPr lang="en-US" sz="7600" b="1" i="1" smtClean="0">
                              <a:solidFill>
                                <a:srgbClr val="0000CC"/>
                              </a:solidFill>
                              <a:latin typeface="Cambria Math" panose="02040503050406030204" pitchFamily="18" charset="0"/>
                            </a:rPr>
                            <m:t>𝟐</m:t>
                          </m:r>
                        </m:sup>
                      </m:sSup>
                      <m:sSup>
                        <m:sSupPr>
                          <m:ctrlPr>
                            <a:rPr lang="en-US" sz="7600" b="1" i="1" smtClean="0">
                              <a:solidFill>
                                <a:srgbClr val="0000CC"/>
                              </a:solidFill>
                              <a:latin typeface="Cambria Math" panose="02040503050406030204" pitchFamily="18" charset="0"/>
                            </a:rPr>
                          </m:ctrlPr>
                        </m:sSupPr>
                        <m:e>
                          <m:r>
                            <a:rPr lang="en-US" sz="7600" b="1" i="1" smtClean="0">
                              <a:solidFill>
                                <a:srgbClr val="0000CC"/>
                              </a:solidFill>
                              <a:latin typeface="Cambria Math" panose="02040503050406030204" pitchFamily="18" charset="0"/>
                            </a:rPr>
                            <m:t>𝑬</m:t>
                          </m:r>
                        </m:e>
                        <m:sup>
                          <m:r>
                            <a:rPr lang="en-US" sz="7600" b="1" i="1" smtClean="0">
                              <a:solidFill>
                                <a:srgbClr val="0000CC"/>
                              </a:solidFill>
                              <a:latin typeface="Cambria Math" panose="02040503050406030204" pitchFamily="18" charset="0"/>
                            </a:rPr>
                            <m:t>𝟐</m:t>
                          </m:r>
                        </m:sup>
                      </m:sSup>
                      <m:r>
                        <a:rPr lang="en-US" sz="7600" b="1" i="1" smtClean="0">
                          <a:solidFill>
                            <a:srgbClr val="0000CC"/>
                          </a:solidFill>
                          <a:latin typeface="Cambria Math" panose="02040503050406030204" pitchFamily="18" charset="0"/>
                        </a:rPr>
                        <m:t>𝑪𝑨𝑻</m:t>
                      </m:r>
                    </m:oMath>
                  </m:oMathPara>
                </a14:m>
                <a:endParaRPr lang="en-US" sz="7600" b="1" dirty="0" smtClean="0">
                  <a:solidFill>
                    <a:srgbClr val="0000CC"/>
                  </a:solidFill>
                </a:endParaRPr>
              </a:p>
              <a:p>
                <a:pPr marL="742950" indent="-742950">
                  <a:buFont typeface="+mj-lt"/>
                  <a:buAutoNum type="arabicPeriod"/>
                </a:pPr>
                <a:r>
                  <a:rPr lang="en-US" sz="4400" b="1" dirty="0" smtClean="0">
                    <a:solidFill>
                      <a:srgbClr val="0000CC"/>
                    </a:solidFill>
                  </a:rPr>
                  <a:t>P</a:t>
                </a:r>
                <a:r>
                  <a:rPr lang="en-US" sz="4400" b="1" dirty="0" smtClean="0"/>
                  <a:t>articipation</a:t>
                </a:r>
              </a:p>
              <a:p>
                <a:pPr marL="742950" indent="-742950">
                  <a:buFont typeface="+mj-lt"/>
                  <a:buAutoNum type="arabicPeriod"/>
                </a:pPr>
                <a:r>
                  <a:rPr lang="en-US" sz="4400" b="1" dirty="0" smtClean="0">
                    <a:solidFill>
                      <a:srgbClr val="0000CC"/>
                    </a:solidFill>
                  </a:rPr>
                  <a:t>P</a:t>
                </a:r>
                <a:r>
                  <a:rPr lang="en-US" sz="4400" b="1" dirty="0" smtClean="0"/>
                  <a:t>rofessionalism</a:t>
                </a:r>
              </a:p>
              <a:p>
                <a:pPr marL="742950" indent="-742950">
                  <a:buFont typeface="+mj-lt"/>
                  <a:buAutoNum type="arabicPeriod"/>
                </a:pPr>
                <a:r>
                  <a:rPr lang="en-US" sz="4400" b="1" dirty="0" smtClean="0">
                    <a:solidFill>
                      <a:srgbClr val="0000CC"/>
                    </a:solidFill>
                  </a:rPr>
                  <a:t>E</a:t>
                </a:r>
                <a:r>
                  <a:rPr lang="en-US" sz="4400" b="1" dirty="0" smtClean="0"/>
                  <a:t>fficient and </a:t>
                </a:r>
                <a:r>
                  <a:rPr lang="en-US" sz="4400" b="1" dirty="0" smtClean="0">
                    <a:solidFill>
                      <a:srgbClr val="0000CC"/>
                    </a:solidFill>
                  </a:rPr>
                  <a:t>e</a:t>
                </a:r>
                <a:r>
                  <a:rPr lang="en-US" sz="4400" b="1" dirty="0" smtClean="0"/>
                  <a:t>ffective use of resources</a:t>
                </a:r>
              </a:p>
              <a:p>
                <a:pPr marL="742950" indent="-742950">
                  <a:buFont typeface="+mj-lt"/>
                  <a:buAutoNum type="arabicPeriod"/>
                </a:pPr>
                <a:r>
                  <a:rPr lang="en-US" sz="4400" b="1" dirty="0" smtClean="0">
                    <a:solidFill>
                      <a:srgbClr val="0000CC"/>
                    </a:solidFill>
                  </a:rPr>
                  <a:t>C</a:t>
                </a:r>
                <a:r>
                  <a:rPr lang="en-US" sz="4400" b="1" dirty="0" smtClean="0"/>
                  <a:t>lient focus</a:t>
                </a:r>
              </a:p>
              <a:p>
                <a:pPr marL="742950" indent="-742950">
                  <a:buFont typeface="+mj-lt"/>
                  <a:buAutoNum type="arabicPeriod"/>
                </a:pPr>
                <a:r>
                  <a:rPr lang="en-US" sz="4400" b="1" dirty="0" smtClean="0">
                    <a:solidFill>
                      <a:srgbClr val="0000CC"/>
                    </a:solidFill>
                  </a:rPr>
                  <a:t>A</a:t>
                </a:r>
                <a:r>
                  <a:rPr lang="en-US" sz="4400" b="1" dirty="0" smtClean="0"/>
                  <a:t>ccountability</a:t>
                </a:r>
              </a:p>
              <a:p>
                <a:pPr marL="742950" indent="-742950">
                  <a:buFont typeface="+mj-lt"/>
                  <a:buAutoNum type="arabicPeriod"/>
                </a:pPr>
                <a:r>
                  <a:rPr lang="en-US" sz="4400" b="1" dirty="0" smtClean="0">
                    <a:solidFill>
                      <a:srgbClr val="0000CC"/>
                    </a:solidFill>
                  </a:rPr>
                  <a:t>T</a:t>
                </a:r>
                <a:r>
                  <a:rPr lang="en-US" sz="4400" b="1" dirty="0" smtClean="0"/>
                  <a:t>ransparency</a:t>
                </a:r>
              </a:p>
              <a:p>
                <a:pPr marL="0" indent="0">
                  <a:buNone/>
                </a:pPr>
                <a:endParaRPr lang="en-US" sz="2400" b="1" dirty="0" smtClean="0"/>
              </a:p>
              <a:p>
                <a:pPr marL="0" indent="0">
                  <a:buNone/>
                </a:pPr>
                <a:r>
                  <a:rPr lang="en-US" sz="2400" b="1" dirty="0"/>
                  <a:t/>
                </a:r>
                <a:br>
                  <a:rPr lang="en-US" sz="2400" b="1" dirty="0"/>
                </a:br>
                <a:endParaRPr lang="en-US" sz="2400" dirty="0"/>
              </a:p>
            </p:txBody>
          </p:sp>
        </mc:Choice>
        <mc:Fallback xmlns="">
          <p:sp>
            <p:nvSpPr>
              <p:cNvPr id="3" name="Content Placeholder 2"/>
              <p:cNvSpPr>
                <a:spLocks noGrp="1" noRot="1" noChangeAspect="1" noMove="1" noResize="1" noEditPoints="1" noAdjustHandles="1" noChangeArrowheads="1" noChangeShapeType="1" noTextEdit="1"/>
              </p:cNvSpPr>
              <p:nvPr>
                <p:ph sz="quarter" idx="13"/>
              </p:nvPr>
            </p:nvSpPr>
            <p:spPr>
              <a:xfrm>
                <a:off x="337625" y="1403798"/>
                <a:ext cx="4801045" cy="5250220"/>
              </a:xfrm>
              <a:blipFill rotWithShape="0">
                <a:blip r:embed="rId2"/>
                <a:stretch>
                  <a:fillRect l="-1650"/>
                </a:stretch>
              </a:blipFill>
            </p:spPr>
            <p:txBody>
              <a:bodyPr/>
              <a:lstStyle/>
              <a:p>
                <a:r>
                  <a:rPr lang="en-US">
                    <a:noFill/>
                  </a:rPr>
                  <a:t> </a:t>
                </a:r>
              </a:p>
            </p:txBody>
          </p:sp>
        </mc:Fallback>
      </mc:AlternateContent>
      <p:graphicFrame>
        <p:nvGraphicFramePr>
          <p:cNvPr id="5" name="Diagram 4"/>
          <p:cNvGraphicFramePr/>
          <p:nvPr>
            <p:extLst>
              <p:ext uri="{D42A27DB-BD31-4B8C-83A1-F6EECF244321}">
                <p14:modId xmlns:p14="http://schemas.microsoft.com/office/powerpoint/2010/main" val="2134391320"/>
              </p:ext>
            </p:extLst>
          </p:nvPr>
        </p:nvGraphicFramePr>
        <p:xfrm>
          <a:off x="4893972" y="1390920"/>
          <a:ext cx="7035430" cy="525021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Slide Number Placeholder 3"/>
          <p:cNvSpPr>
            <a:spLocks noGrp="1"/>
          </p:cNvSpPr>
          <p:nvPr>
            <p:ph type="sldNum" sz="quarter" idx="12"/>
          </p:nvPr>
        </p:nvSpPr>
        <p:spPr/>
        <p:txBody>
          <a:bodyPr/>
          <a:lstStyle/>
          <a:p>
            <a:fld id="{730775E5-FA01-485D-B85B-51701825F06C}" type="slidenum">
              <a:rPr lang="en-US" smtClean="0"/>
              <a:t>7</a:t>
            </a:fld>
            <a:endParaRPr lang="en-US"/>
          </a:p>
        </p:txBody>
      </p:sp>
    </p:spTree>
    <p:extLst>
      <p:ext uri="{BB962C8B-B14F-4D97-AF65-F5344CB8AC3E}">
        <p14:creationId xmlns:p14="http://schemas.microsoft.com/office/powerpoint/2010/main" val="295126202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5" y="195944"/>
            <a:ext cx="10364451" cy="796834"/>
          </a:xfrm>
        </p:spPr>
        <p:txBody>
          <a:bodyPr>
            <a:noAutofit/>
          </a:bodyPr>
          <a:lstStyle/>
          <a:p>
            <a:pPr lvl="1" algn="ctr" rtl="0">
              <a:lnSpc>
                <a:spcPct val="90000"/>
              </a:lnSpc>
              <a:spcBef>
                <a:spcPct val="0"/>
              </a:spcBef>
            </a:pPr>
            <a:r>
              <a:rPr lang="en-ZA" sz="3200" b="1" dirty="0" smtClean="0">
                <a:solidFill>
                  <a:srgbClr val="FF0000"/>
                </a:solidFill>
              </a:rPr>
              <a:t>1. PARTICIPATION</a:t>
            </a:r>
            <a:endParaRPr lang="en-US" sz="3200" dirty="0">
              <a:solidFill>
                <a:srgbClr val="FF0000"/>
              </a:solidFill>
            </a:endParaRPr>
          </a:p>
        </p:txBody>
      </p:sp>
      <p:sp>
        <p:nvSpPr>
          <p:cNvPr id="3" name="Content Placeholder 2"/>
          <p:cNvSpPr>
            <a:spLocks noGrp="1"/>
          </p:cNvSpPr>
          <p:nvPr>
            <p:ph sz="quarter" idx="13"/>
          </p:nvPr>
        </p:nvSpPr>
        <p:spPr>
          <a:xfrm>
            <a:off x="576775" y="992778"/>
            <a:ext cx="10860258" cy="1410788"/>
          </a:xfrm>
        </p:spPr>
        <p:txBody>
          <a:bodyPr>
            <a:normAutofit/>
          </a:bodyPr>
          <a:lstStyle/>
          <a:p>
            <a:pPr marL="0" indent="0" algn="just">
              <a:buNone/>
            </a:pPr>
            <a:r>
              <a:rPr lang="en-ZA" b="1" i="1" dirty="0">
                <a:solidFill>
                  <a:srgbClr val="0000CC"/>
                </a:solidFill>
              </a:rPr>
              <a:t>Participation</a:t>
            </a:r>
            <a:r>
              <a:rPr lang="en-ZA" i="1" dirty="0">
                <a:solidFill>
                  <a:srgbClr val="0000CC"/>
                </a:solidFill>
              </a:rPr>
              <a:t> is the involvement of relevant stakeholders including Civil Society Groups, Media, NGOs, Private Sector and Community Members in the planning, implementation, monitoring and evaluation of service </a:t>
            </a:r>
            <a:r>
              <a:rPr lang="en-ZA" i="1" dirty="0" smtClean="0">
                <a:solidFill>
                  <a:srgbClr val="0000CC"/>
                </a:solidFill>
              </a:rPr>
              <a:t>delivery.</a:t>
            </a:r>
            <a:endParaRPr lang="en-US" dirty="0">
              <a:solidFill>
                <a:srgbClr val="0000CC"/>
              </a:solidFill>
            </a:endParaRPr>
          </a:p>
        </p:txBody>
      </p:sp>
      <p:sp>
        <p:nvSpPr>
          <p:cNvPr id="5" name="Rectangle 4"/>
          <p:cNvSpPr/>
          <p:nvPr/>
        </p:nvSpPr>
        <p:spPr>
          <a:xfrm>
            <a:off x="3010486" y="2194561"/>
            <a:ext cx="8863651" cy="4389120"/>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ZA" sz="2400" b="1" i="1" dirty="0">
                <a:solidFill>
                  <a:srgbClr val="0000CC"/>
                </a:solidFill>
              </a:rPr>
              <a:t>Measurement of </a:t>
            </a:r>
            <a:r>
              <a:rPr lang="en-ZA" sz="2400" b="1" i="1" dirty="0" smtClean="0">
                <a:solidFill>
                  <a:srgbClr val="0000CC"/>
                </a:solidFill>
              </a:rPr>
              <a:t>Participation:</a:t>
            </a:r>
            <a:endParaRPr lang="en-US" sz="2400" b="1" i="1" dirty="0">
              <a:solidFill>
                <a:srgbClr val="0000CC"/>
              </a:solidFill>
            </a:endParaRPr>
          </a:p>
          <a:p>
            <a:r>
              <a:rPr lang="en-ZA" sz="2400" dirty="0">
                <a:solidFill>
                  <a:schemeClr val="tx1"/>
                </a:solidFill>
              </a:rPr>
              <a:t>Some measurement indicators for assessing “Participation” include ensuring that MMDAs:</a:t>
            </a:r>
            <a:endParaRPr lang="en-US" sz="2400" dirty="0">
              <a:solidFill>
                <a:schemeClr val="tx1"/>
              </a:solidFill>
            </a:endParaRPr>
          </a:p>
          <a:p>
            <a:pPr marL="342900" lvl="0" indent="-342900">
              <a:buFont typeface="Arial" panose="020B0604020202020204" pitchFamily="34" charset="0"/>
              <a:buChar char="•"/>
            </a:pPr>
            <a:r>
              <a:rPr lang="en-ZA" sz="2400" dirty="0">
                <a:solidFill>
                  <a:schemeClr val="tx1"/>
                </a:solidFill>
              </a:rPr>
              <a:t>involve all stakeholders in the annual fee-fixing resolutions;</a:t>
            </a:r>
            <a:endParaRPr lang="en-US" sz="2400" dirty="0">
              <a:solidFill>
                <a:schemeClr val="tx1"/>
              </a:solidFill>
            </a:endParaRPr>
          </a:p>
          <a:p>
            <a:pPr marL="342900" lvl="0" indent="-342900">
              <a:buFont typeface="Arial" panose="020B0604020202020204" pitchFamily="34" charset="0"/>
              <a:buChar char="•"/>
            </a:pPr>
            <a:r>
              <a:rPr lang="en-ZA" sz="2400" dirty="0">
                <a:solidFill>
                  <a:schemeClr val="tx1"/>
                </a:solidFill>
              </a:rPr>
              <a:t>organize community hearings to include the views of all stakeholders during the planning and budgeting process;</a:t>
            </a:r>
            <a:endParaRPr lang="en-US" sz="2400" dirty="0">
              <a:solidFill>
                <a:schemeClr val="tx1"/>
              </a:solidFill>
            </a:endParaRPr>
          </a:p>
          <a:p>
            <a:pPr marL="342900" lvl="0" indent="-342900">
              <a:buFont typeface="Arial" panose="020B0604020202020204" pitchFamily="34" charset="0"/>
              <a:buChar char="•"/>
            </a:pPr>
            <a:r>
              <a:rPr lang="en-ZA" sz="2400" dirty="0">
                <a:solidFill>
                  <a:schemeClr val="tx1"/>
                </a:solidFill>
              </a:rPr>
              <a:t>conduct annual surveys to ascertain the level of community knowledge on agreements reached during service delivery consultations;</a:t>
            </a:r>
            <a:endParaRPr lang="en-US" sz="2400" dirty="0">
              <a:solidFill>
                <a:schemeClr val="tx1"/>
              </a:solidFill>
            </a:endParaRPr>
          </a:p>
          <a:p>
            <a:pPr marL="342900" lvl="0" indent="-342900">
              <a:buFont typeface="Arial" panose="020B0604020202020204" pitchFamily="34" charset="0"/>
              <a:buChar char="•"/>
            </a:pPr>
            <a:r>
              <a:rPr lang="en-ZA" sz="2400" dirty="0">
                <a:solidFill>
                  <a:schemeClr val="tx1"/>
                </a:solidFill>
              </a:rPr>
              <a:t>involve relevant stakeholders, beneficiary departments and communities in quarterly and annual monitoring of projects. </a:t>
            </a:r>
            <a:endParaRPr lang="en-US" sz="2400" dirty="0">
              <a:solidFill>
                <a:schemeClr val="tx1"/>
              </a:solidFill>
            </a:endParaRPr>
          </a:p>
        </p:txBody>
      </p:sp>
      <p:pic>
        <p:nvPicPr>
          <p:cNvPr id="6" name="Picture 5"/>
          <p:cNvPicPr/>
          <p:nvPr/>
        </p:nvPicPr>
        <p:blipFill>
          <a:blip r:embed="rId2">
            <a:extLst>
              <a:ext uri="{28A0092B-C50C-407E-A947-70E740481C1C}">
                <a14:useLocalDpi xmlns:a14="http://schemas.microsoft.com/office/drawing/2010/main" val="0"/>
              </a:ext>
            </a:extLst>
          </a:blip>
          <a:stretch>
            <a:fillRect/>
          </a:stretch>
        </p:blipFill>
        <p:spPr>
          <a:xfrm>
            <a:off x="222070" y="3200400"/>
            <a:ext cx="2642644" cy="2447777"/>
          </a:xfrm>
          <a:prstGeom prst="rect">
            <a:avLst/>
          </a:prstGeom>
        </p:spPr>
      </p:pic>
      <p:sp>
        <p:nvSpPr>
          <p:cNvPr id="4" name="Slide Number Placeholder 3"/>
          <p:cNvSpPr>
            <a:spLocks noGrp="1"/>
          </p:cNvSpPr>
          <p:nvPr>
            <p:ph type="sldNum" sz="quarter" idx="12"/>
          </p:nvPr>
        </p:nvSpPr>
        <p:spPr/>
        <p:txBody>
          <a:bodyPr/>
          <a:lstStyle/>
          <a:p>
            <a:fld id="{730775E5-FA01-485D-B85B-51701825F06C}" type="slidenum">
              <a:rPr lang="en-US" smtClean="0"/>
              <a:t>8</a:t>
            </a:fld>
            <a:endParaRPr lang="en-US"/>
          </a:p>
        </p:txBody>
      </p:sp>
    </p:spTree>
    <p:extLst>
      <p:ext uri="{BB962C8B-B14F-4D97-AF65-F5344CB8AC3E}">
        <p14:creationId xmlns:p14="http://schemas.microsoft.com/office/powerpoint/2010/main" val="139020725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5" y="235132"/>
            <a:ext cx="10364451" cy="666206"/>
          </a:xfrm>
        </p:spPr>
        <p:txBody>
          <a:bodyPr>
            <a:normAutofit/>
          </a:bodyPr>
          <a:lstStyle/>
          <a:p>
            <a:pPr lvl="1" algn="ctr" rtl="0">
              <a:lnSpc>
                <a:spcPct val="90000"/>
              </a:lnSpc>
              <a:spcBef>
                <a:spcPct val="0"/>
              </a:spcBef>
            </a:pPr>
            <a:r>
              <a:rPr lang="en-US" sz="3200" b="1" dirty="0" smtClean="0">
                <a:solidFill>
                  <a:srgbClr val="FF0000"/>
                </a:solidFill>
              </a:rPr>
              <a:t>2. PROFESSIONALISM</a:t>
            </a:r>
            <a:endParaRPr lang="en-US" sz="3200" dirty="0">
              <a:solidFill>
                <a:srgbClr val="FF0000"/>
              </a:solidFill>
            </a:endParaRPr>
          </a:p>
        </p:txBody>
      </p:sp>
      <p:sp>
        <p:nvSpPr>
          <p:cNvPr id="3" name="Content Placeholder 2"/>
          <p:cNvSpPr>
            <a:spLocks noGrp="1"/>
          </p:cNvSpPr>
          <p:nvPr>
            <p:ph sz="quarter" idx="13"/>
          </p:nvPr>
        </p:nvSpPr>
        <p:spPr>
          <a:xfrm>
            <a:off x="506437" y="901338"/>
            <a:ext cx="11268221" cy="1240971"/>
          </a:xfrm>
        </p:spPr>
        <p:txBody>
          <a:bodyPr>
            <a:normAutofit/>
          </a:bodyPr>
          <a:lstStyle/>
          <a:p>
            <a:pPr marL="0" indent="0">
              <a:buNone/>
            </a:pPr>
            <a:r>
              <a:rPr lang="en-ZA" b="1" i="1" dirty="0">
                <a:solidFill>
                  <a:srgbClr val="0000CC"/>
                </a:solidFill>
              </a:rPr>
              <a:t>Professionalism</a:t>
            </a:r>
            <a:r>
              <a:rPr lang="en-ZA" i="1" dirty="0">
                <a:solidFill>
                  <a:srgbClr val="0000CC"/>
                </a:solidFill>
              </a:rPr>
              <a:t> is the demonstration of requisite skills and competencies, and the ability to adapt best practices in the delivery of services to the satisfaction of the client whilst adhering to ethical standards </a:t>
            </a:r>
            <a:endParaRPr lang="en-US" dirty="0">
              <a:solidFill>
                <a:srgbClr val="0000CC"/>
              </a:solidFill>
            </a:endParaRPr>
          </a:p>
          <a:p>
            <a:endParaRPr lang="en-US" dirty="0"/>
          </a:p>
        </p:txBody>
      </p:sp>
      <p:sp>
        <p:nvSpPr>
          <p:cNvPr id="5" name="Rectangle 4"/>
          <p:cNvSpPr/>
          <p:nvPr/>
        </p:nvSpPr>
        <p:spPr>
          <a:xfrm>
            <a:off x="2897946" y="2142309"/>
            <a:ext cx="9141654" cy="4497642"/>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ZA" sz="2400" b="1" i="1" dirty="0">
                <a:solidFill>
                  <a:srgbClr val="0000CC"/>
                </a:solidFill>
              </a:rPr>
              <a:t>Measurement of </a:t>
            </a:r>
            <a:r>
              <a:rPr lang="en-ZA" sz="2400" b="1" i="1" dirty="0" smtClean="0">
                <a:solidFill>
                  <a:srgbClr val="0000CC"/>
                </a:solidFill>
              </a:rPr>
              <a:t>Professionalism:</a:t>
            </a:r>
            <a:endParaRPr lang="en-US" sz="2400" b="1" i="1" dirty="0">
              <a:solidFill>
                <a:srgbClr val="0000CC"/>
              </a:solidFill>
            </a:endParaRPr>
          </a:p>
          <a:p>
            <a:r>
              <a:rPr lang="en-ZA" sz="2200" dirty="0">
                <a:solidFill>
                  <a:schemeClr val="tx1"/>
                </a:solidFill>
              </a:rPr>
              <a:t>Some measurement indicators for assessing “Professionalism” include ensuring that MMDAs:</a:t>
            </a:r>
            <a:endParaRPr lang="en-US" sz="2200" dirty="0">
              <a:solidFill>
                <a:schemeClr val="tx1"/>
              </a:solidFill>
            </a:endParaRPr>
          </a:p>
          <a:p>
            <a:pPr marL="342900" lvl="0" indent="-342900">
              <a:buFont typeface="Arial" panose="020B0604020202020204" pitchFamily="34" charset="0"/>
              <a:buChar char="•"/>
            </a:pPr>
            <a:r>
              <a:rPr lang="en-ZA" sz="2200" dirty="0">
                <a:solidFill>
                  <a:schemeClr val="tx1"/>
                </a:solidFill>
              </a:rPr>
              <a:t>conduct Performance Appraisals with staff within intervals of six months or yearly;</a:t>
            </a:r>
            <a:endParaRPr lang="en-US" sz="2200" dirty="0">
              <a:solidFill>
                <a:schemeClr val="tx1"/>
              </a:solidFill>
            </a:endParaRPr>
          </a:p>
          <a:p>
            <a:pPr marL="342900" lvl="0" indent="-342900">
              <a:buFont typeface="Arial" panose="020B0604020202020204" pitchFamily="34" charset="0"/>
              <a:buChar char="•"/>
            </a:pPr>
            <a:r>
              <a:rPr lang="en-ZA" sz="2200" dirty="0">
                <a:solidFill>
                  <a:schemeClr val="tx1"/>
                </a:solidFill>
              </a:rPr>
              <a:t>prepare and implement staff development plan for staff on an annual basis;</a:t>
            </a:r>
            <a:endParaRPr lang="en-US" sz="2200" dirty="0">
              <a:solidFill>
                <a:schemeClr val="tx1"/>
              </a:solidFill>
            </a:endParaRPr>
          </a:p>
          <a:p>
            <a:pPr marL="342900" lvl="0" indent="-342900">
              <a:buFont typeface="Arial" panose="020B0604020202020204" pitchFamily="34" charset="0"/>
              <a:buChar char="•"/>
            </a:pPr>
            <a:r>
              <a:rPr lang="en-ZA" sz="2200" dirty="0">
                <a:solidFill>
                  <a:schemeClr val="tx1"/>
                </a:solidFill>
              </a:rPr>
              <a:t>ensure that the output of staff is measured  in reference to standards stipulated in the Code of Conduct for the Service bi-annually; </a:t>
            </a:r>
            <a:endParaRPr lang="en-US" sz="2200" dirty="0">
              <a:solidFill>
                <a:schemeClr val="tx1"/>
              </a:solidFill>
            </a:endParaRPr>
          </a:p>
          <a:p>
            <a:pPr marL="342900" lvl="0" indent="-342900">
              <a:buFont typeface="Arial" panose="020B0604020202020204" pitchFamily="34" charset="0"/>
              <a:buChar char="•"/>
            </a:pPr>
            <a:r>
              <a:rPr lang="en-ZA" sz="2200" dirty="0">
                <a:solidFill>
                  <a:schemeClr val="tx1"/>
                </a:solidFill>
              </a:rPr>
              <a:t>conduct annual in-service training for the professional development of staff;</a:t>
            </a:r>
            <a:endParaRPr lang="en-US" sz="2200" dirty="0">
              <a:solidFill>
                <a:schemeClr val="tx1"/>
              </a:solidFill>
            </a:endParaRPr>
          </a:p>
          <a:p>
            <a:pPr marL="342900" lvl="0" indent="-342900">
              <a:buFont typeface="Arial" panose="020B0604020202020204" pitchFamily="34" charset="0"/>
              <a:buChar char="•"/>
            </a:pPr>
            <a:r>
              <a:rPr lang="en-ZA" sz="2200" dirty="0" smtClean="0">
                <a:solidFill>
                  <a:schemeClr val="tx1"/>
                </a:solidFill>
              </a:rPr>
              <a:t>establish </a:t>
            </a:r>
            <a:r>
              <a:rPr lang="en-ZA" sz="2200" dirty="0">
                <a:solidFill>
                  <a:schemeClr val="tx1"/>
                </a:solidFill>
              </a:rPr>
              <a:t>annual award schemes for staff who demonstrate professionalism in the performance  of their duties. </a:t>
            </a:r>
            <a:endParaRPr lang="en-US" sz="2200" dirty="0">
              <a:solidFill>
                <a:schemeClr val="tx1"/>
              </a:solidFill>
            </a:endParaRPr>
          </a:p>
        </p:txBody>
      </p:sp>
      <p:pic>
        <p:nvPicPr>
          <p:cNvPr id="6" name="Picture 5"/>
          <p:cNvPicPr/>
          <p:nvPr/>
        </p:nvPicPr>
        <p:blipFill>
          <a:blip r:embed="rId2">
            <a:extLst>
              <a:ext uri="{28A0092B-C50C-407E-A947-70E740481C1C}">
                <a14:useLocalDpi xmlns:a14="http://schemas.microsoft.com/office/drawing/2010/main" val="0"/>
              </a:ext>
            </a:extLst>
          </a:blip>
          <a:stretch>
            <a:fillRect/>
          </a:stretch>
        </p:blipFill>
        <p:spPr>
          <a:xfrm>
            <a:off x="126609" y="3441164"/>
            <a:ext cx="2618642" cy="2346078"/>
          </a:xfrm>
          <a:prstGeom prst="rect">
            <a:avLst/>
          </a:prstGeom>
        </p:spPr>
      </p:pic>
      <p:sp>
        <p:nvSpPr>
          <p:cNvPr id="4" name="Slide Number Placeholder 3"/>
          <p:cNvSpPr>
            <a:spLocks noGrp="1"/>
          </p:cNvSpPr>
          <p:nvPr>
            <p:ph type="sldNum" sz="quarter" idx="12"/>
          </p:nvPr>
        </p:nvSpPr>
        <p:spPr/>
        <p:txBody>
          <a:bodyPr/>
          <a:lstStyle/>
          <a:p>
            <a:fld id="{730775E5-FA01-485D-B85B-51701825F06C}" type="slidenum">
              <a:rPr lang="en-US" smtClean="0"/>
              <a:t>9</a:t>
            </a:fld>
            <a:endParaRPr lang="en-US"/>
          </a:p>
        </p:txBody>
      </p:sp>
    </p:spTree>
    <p:extLst>
      <p:ext uri="{BB962C8B-B14F-4D97-AF65-F5344CB8AC3E}">
        <p14:creationId xmlns:p14="http://schemas.microsoft.com/office/powerpoint/2010/main" val="63762431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5" y="222069"/>
            <a:ext cx="10364451" cy="809897"/>
          </a:xfrm>
        </p:spPr>
        <p:txBody>
          <a:bodyPr>
            <a:normAutofit/>
          </a:bodyPr>
          <a:lstStyle/>
          <a:p>
            <a:pPr lvl="1" algn="ctr" rtl="0">
              <a:lnSpc>
                <a:spcPct val="90000"/>
              </a:lnSpc>
              <a:spcBef>
                <a:spcPct val="0"/>
              </a:spcBef>
            </a:pPr>
            <a:r>
              <a:rPr lang="en-US" sz="3200" b="1" dirty="0" smtClean="0">
                <a:solidFill>
                  <a:srgbClr val="FF0000"/>
                </a:solidFill>
              </a:rPr>
              <a:t>3. CLIENT FOCUS</a:t>
            </a:r>
            <a:endParaRPr lang="en-US" sz="3200" dirty="0">
              <a:solidFill>
                <a:srgbClr val="FF0000"/>
              </a:solidFill>
            </a:endParaRPr>
          </a:p>
        </p:txBody>
      </p:sp>
      <p:sp>
        <p:nvSpPr>
          <p:cNvPr id="3" name="Content Placeholder 2"/>
          <p:cNvSpPr>
            <a:spLocks noGrp="1"/>
          </p:cNvSpPr>
          <p:nvPr>
            <p:ph sz="quarter" idx="13"/>
          </p:nvPr>
        </p:nvSpPr>
        <p:spPr>
          <a:xfrm>
            <a:off x="787791" y="1031966"/>
            <a:ext cx="10490435" cy="979714"/>
          </a:xfrm>
        </p:spPr>
        <p:txBody>
          <a:bodyPr/>
          <a:lstStyle/>
          <a:p>
            <a:pPr marL="0" indent="0">
              <a:buNone/>
            </a:pPr>
            <a:r>
              <a:rPr lang="en-ZA" b="1" i="1" dirty="0">
                <a:solidFill>
                  <a:srgbClr val="0000CC"/>
                </a:solidFill>
              </a:rPr>
              <a:t>Client focus </a:t>
            </a:r>
            <a:r>
              <a:rPr lang="en-ZA" i="1" dirty="0">
                <a:solidFill>
                  <a:srgbClr val="0000CC"/>
                </a:solidFill>
              </a:rPr>
              <a:t>is using client requirements to prioritize and consistently develop affordable and accessible Services in a timely manner.</a:t>
            </a:r>
            <a:endParaRPr lang="en-US" dirty="0">
              <a:solidFill>
                <a:srgbClr val="0000CC"/>
              </a:solidFill>
            </a:endParaRPr>
          </a:p>
          <a:p>
            <a:pPr marL="0" indent="0">
              <a:buNone/>
            </a:pPr>
            <a:endParaRPr lang="en-US" dirty="0"/>
          </a:p>
        </p:txBody>
      </p:sp>
      <p:sp>
        <p:nvSpPr>
          <p:cNvPr id="5" name="Rectangle 4"/>
          <p:cNvSpPr/>
          <p:nvPr/>
        </p:nvSpPr>
        <p:spPr>
          <a:xfrm>
            <a:off x="370449" y="1841864"/>
            <a:ext cx="8355540" cy="4713682"/>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ZA" sz="2400" b="1" i="1" dirty="0">
                <a:solidFill>
                  <a:srgbClr val="0000CC"/>
                </a:solidFill>
              </a:rPr>
              <a:t>Measurement of Client </a:t>
            </a:r>
            <a:r>
              <a:rPr lang="en-ZA" sz="2400" b="1" i="1" dirty="0" smtClean="0">
                <a:solidFill>
                  <a:srgbClr val="0000CC"/>
                </a:solidFill>
              </a:rPr>
              <a:t>Focus:</a:t>
            </a:r>
            <a:endParaRPr lang="en-US" sz="2400" b="1" i="1" dirty="0">
              <a:solidFill>
                <a:srgbClr val="0000CC"/>
              </a:solidFill>
            </a:endParaRPr>
          </a:p>
          <a:p>
            <a:r>
              <a:rPr lang="en-ZA" sz="2400" dirty="0">
                <a:solidFill>
                  <a:schemeClr val="tx1"/>
                </a:solidFill>
              </a:rPr>
              <a:t>Some measurement indicators for assessing “Client Focus” include: </a:t>
            </a:r>
            <a:endParaRPr lang="en-US" sz="2400" dirty="0">
              <a:solidFill>
                <a:schemeClr val="tx1"/>
              </a:solidFill>
            </a:endParaRPr>
          </a:p>
          <a:p>
            <a:pPr marL="342900" lvl="0" indent="-342900">
              <a:buFont typeface="Arial" panose="020B0604020202020204" pitchFamily="34" charset="0"/>
              <a:buChar char="•"/>
            </a:pPr>
            <a:r>
              <a:rPr lang="en-ZA" sz="2400" dirty="0">
                <a:solidFill>
                  <a:schemeClr val="tx1"/>
                </a:solidFill>
              </a:rPr>
              <a:t>establish functional Client Service Centres in all MMDAs by </a:t>
            </a:r>
            <a:r>
              <a:rPr lang="en-ZA" sz="2400" dirty="0" smtClean="0">
                <a:solidFill>
                  <a:schemeClr val="tx1"/>
                </a:solidFill>
              </a:rPr>
              <a:t>end of the year;</a:t>
            </a:r>
            <a:endParaRPr lang="en-US" sz="2400" dirty="0">
              <a:solidFill>
                <a:schemeClr val="tx1"/>
              </a:solidFill>
            </a:endParaRPr>
          </a:p>
          <a:p>
            <a:pPr marL="342900" lvl="0" indent="-342900">
              <a:buFont typeface="Arial" panose="020B0604020202020204" pitchFamily="34" charset="0"/>
              <a:buChar char="•"/>
            </a:pPr>
            <a:r>
              <a:rPr lang="en-ZA" sz="2400" dirty="0">
                <a:solidFill>
                  <a:schemeClr val="tx1"/>
                </a:solidFill>
              </a:rPr>
              <a:t>publish and disseminate a Client Service Charter by the end </a:t>
            </a:r>
            <a:r>
              <a:rPr lang="en-ZA" sz="2400" dirty="0" smtClean="0">
                <a:solidFill>
                  <a:schemeClr val="tx1"/>
                </a:solidFill>
              </a:rPr>
              <a:t>of the year;</a:t>
            </a:r>
            <a:endParaRPr lang="en-US" sz="2400" dirty="0">
              <a:solidFill>
                <a:schemeClr val="tx1"/>
              </a:solidFill>
            </a:endParaRPr>
          </a:p>
          <a:p>
            <a:pPr marL="342900" lvl="0" indent="-342900">
              <a:buFont typeface="Arial" panose="020B0604020202020204" pitchFamily="34" charset="0"/>
              <a:buChar char="•"/>
            </a:pPr>
            <a:r>
              <a:rPr lang="en-ZA" sz="2400" dirty="0">
                <a:solidFill>
                  <a:schemeClr val="tx1"/>
                </a:solidFill>
              </a:rPr>
              <a:t>establish a mechanism (</a:t>
            </a:r>
            <a:r>
              <a:rPr lang="en-ZA" sz="2400" dirty="0" smtClean="0">
                <a:solidFill>
                  <a:schemeClr val="tx1"/>
                </a:solidFill>
              </a:rPr>
              <a:t>suggestion </a:t>
            </a:r>
            <a:r>
              <a:rPr lang="en-ZA" sz="2400" dirty="0">
                <a:solidFill>
                  <a:schemeClr val="tx1"/>
                </a:solidFill>
              </a:rPr>
              <a:t>box, etc.) for the receipt of complaints from clients on a weekly basis and to provide feedback to clients effectively within five (5) working days of the receipt of a complaint;</a:t>
            </a:r>
            <a:endParaRPr lang="en-US" sz="2400" dirty="0">
              <a:solidFill>
                <a:schemeClr val="tx1"/>
              </a:solidFill>
            </a:endParaRPr>
          </a:p>
          <a:p>
            <a:pPr marL="342900" lvl="0" indent="-342900">
              <a:buFont typeface="Arial" panose="020B0604020202020204" pitchFamily="34" charset="0"/>
              <a:buChar char="•"/>
            </a:pPr>
            <a:r>
              <a:rPr lang="en-ZA" sz="2400" dirty="0">
                <a:solidFill>
                  <a:schemeClr val="tx1"/>
                </a:solidFill>
              </a:rPr>
              <a:t>acknowledge and respond to correspondences effectively within Seven (7) working days upon receipt;</a:t>
            </a:r>
            <a:endParaRPr lang="en-US" sz="2400" dirty="0">
              <a:solidFill>
                <a:schemeClr val="tx1"/>
              </a:solidFill>
            </a:endParaRPr>
          </a:p>
          <a:p>
            <a:pPr marL="342900" lvl="0" indent="-342900">
              <a:buFont typeface="Arial" panose="020B0604020202020204" pitchFamily="34" charset="0"/>
              <a:buChar char="•"/>
            </a:pPr>
            <a:r>
              <a:rPr lang="en-ZA" sz="2400" dirty="0">
                <a:solidFill>
                  <a:schemeClr val="tx1"/>
                </a:solidFill>
              </a:rPr>
              <a:t>organise annual beneficiary surveys.</a:t>
            </a:r>
            <a:endParaRPr lang="en-US" sz="2400" dirty="0">
              <a:solidFill>
                <a:schemeClr val="tx1"/>
              </a:solidFill>
            </a:endParaRPr>
          </a:p>
        </p:txBody>
      </p:sp>
      <p:pic>
        <p:nvPicPr>
          <p:cNvPr id="6" name="Picture 5"/>
          <p:cNvPicPr/>
          <p:nvPr/>
        </p:nvPicPr>
        <p:blipFill>
          <a:blip r:embed="rId2">
            <a:extLst>
              <a:ext uri="{28A0092B-C50C-407E-A947-70E740481C1C}">
                <a14:useLocalDpi xmlns:a14="http://schemas.microsoft.com/office/drawing/2010/main" val="0"/>
              </a:ext>
            </a:extLst>
          </a:blip>
          <a:stretch>
            <a:fillRect/>
          </a:stretch>
        </p:blipFill>
        <p:spPr>
          <a:xfrm>
            <a:off x="8933318" y="2393288"/>
            <a:ext cx="2762250" cy="1657350"/>
          </a:xfrm>
          <a:prstGeom prst="rect">
            <a:avLst/>
          </a:prstGeom>
        </p:spPr>
      </p:pic>
      <p:pic>
        <p:nvPicPr>
          <p:cNvPr id="7" name="Picture 6"/>
          <p:cNvPicPr/>
          <p:nvPr/>
        </p:nvPicPr>
        <p:blipFill>
          <a:blip r:embed="rId3">
            <a:extLst>
              <a:ext uri="{28A0092B-C50C-407E-A947-70E740481C1C}">
                <a14:useLocalDpi xmlns:a14="http://schemas.microsoft.com/office/drawing/2010/main" val="0"/>
              </a:ext>
            </a:extLst>
          </a:blip>
          <a:stretch>
            <a:fillRect/>
          </a:stretch>
        </p:blipFill>
        <p:spPr>
          <a:xfrm>
            <a:off x="8933318" y="4181256"/>
            <a:ext cx="2762250" cy="2181225"/>
          </a:xfrm>
          <a:prstGeom prst="rect">
            <a:avLst/>
          </a:prstGeom>
        </p:spPr>
      </p:pic>
      <p:sp>
        <p:nvSpPr>
          <p:cNvPr id="4" name="Slide Number Placeholder 3"/>
          <p:cNvSpPr>
            <a:spLocks noGrp="1"/>
          </p:cNvSpPr>
          <p:nvPr>
            <p:ph type="sldNum" sz="quarter" idx="12"/>
          </p:nvPr>
        </p:nvSpPr>
        <p:spPr/>
        <p:txBody>
          <a:bodyPr/>
          <a:lstStyle/>
          <a:p>
            <a:fld id="{730775E5-FA01-485D-B85B-51701825F06C}" type="slidenum">
              <a:rPr lang="en-US" smtClean="0"/>
              <a:t>10</a:t>
            </a:fld>
            <a:endParaRPr lang="en-US"/>
          </a:p>
        </p:txBody>
      </p:sp>
    </p:spTree>
    <p:extLst>
      <p:ext uri="{BB962C8B-B14F-4D97-AF65-F5344CB8AC3E}">
        <p14:creationId xmlns:p14="http://schemas.microsoft.com/office/powerpoint/2010/main" val="351784922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5" y="130629"/>
            <a:ext cx="10364451" cy="749263"/>
          </a:xfrm>
        </p:spPr>
        <p:txBody>
          <a:bodyPr>
            <a:normAutofit/>
          </a:bodyPr>
          <a:lstStyle/>
          <a:p>
            <a:pPr lvl="1" algn="ctr" rtl="0">
              <a:lnSpc>
                <a:spcPct val="90000"/>
              </a:lnSpc>
              <a:spcBef>
                <a:spcPct val="0"/>
              </a:spcBef>
            </a:pPr>
            <a:r>
              <a:rPr lang="en-US" sz="3200" b="1" dirty="0" smtClean="0">
                <a:solidFill>
                  <a:srgbClr val="FF0000"/>
                </a:solidFill>
              </a:rPr>
              <a:t>4. TRANSPARENCY</a:t>
            </a:r>
            <a:endParaRPr lang="en-US" sz="3200" dirty="0">
              <a:solidFill>
                <a:srgbClr val="FF0000"/>
              </a:solidFill>
            </a:endParaRPr>
          </a:p>
        </p:txBody>
      </p:sp>
      <p:sp>
        <p:nvSpPr>
          <p:cNvPr id="3" name="Content Placeholder 2"/>
          <p:cNvSpPr>
            <a:spLocks noGrp="1"/>
          </p:cNvSpPr>
          <p:nvPr>
            <p:ph sz="quarter" idx="13"/>
          </p:nvPr>
        </p:nvSpPr>
        <p:spPr>
          <a:xfrm>
            <a:off x="183578" y="879892"/>
            <a:ext cx="11094647" cy="1354527"/>
          </a:xfrm>
        </p:spPr>
        <p:txBody>
          <a:bodyPr/>
          <a:lstStyle/>
          <a:p>
            <a:pPr marL="0" indent="0">
              <a:buNone/>
            </a:pPr>
            <a:r>
              <a:rPr lang="en-ZA" b="1" i="1" dirty="0">
                <a:solidFill>
                  <a:srgbClr val="0000CC"/>
                </a:solidFill>
              </a:rPr>
              <a:t>Transparency</a:t>
            </a:r>
            <a:r>
              <a:rPr lang="en-ZA" i="1" dirty="0">
                <a:solidFill>
                  <a:srgbClr val="0000CC"/>
                </a:solidFill>
              </a:rPr>
              <a:t> is providing all stakeholders with the understanding of how LGS operates, and furnishing them with easy access to adequate and timely information regarding decisions and actions taken by the Service.</a:t>
            </a:r>
            <a:endParaRPr lang="en-US" dirty="0">
              <a:solidFill>
                <a:srgbClr val="0000CC"/>
              </a:solidFill>
            </a:endParaRPr>
          </a:p>
          <a:p>
            <a:pPr marL="0" indent="0">
              <a:buNone/>
            </a:pPr>
            <a:endParaRPr lang="en-US" dirty="0"/>
          </a:p>
        </p:txBody>
      </p:sp>
      <p:sp>
        <p:nvSpPr>
          <p:cNvPr id="5" name="Rectangle 4"/>
          <p:cNvSpPr/>
          <p:nvPr/>
        </p:nvSpPr>
        <p:spPr>
          <a:xfrm>
            <a:off x="183578" y="2050869"/>
            <a:ext cx="9804483" cy="4645353"/>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ZA" sz="2400" b="1" i="1" dirty="0">
                <a:solidFill>
                  <a:srgbClr val="0000CC"/>
                </a:solidFill>
              </a:rPr>
              <a:t>Measurement of </a:t>
            </a:r>
            <a:r>
              <a:rPr lang="en-ZA" sz="2400" b="1" i="1" dirty="0" smtClean="0">
                <a:solidFill>
                  <a:srgbClr val="0000CC"/>
                </a:solidFill>
              </a:rPr>
              <a:t>Transparency:</a:t>
            </a:r>
            <a:endParaRPr lang="en-US" sz="2400" b="1" i="1" dirty="0">
              <a:solidFill>
                <a:srgbClr val="0000CC"/>
              </a:solidFill>
            </a:endParaRPr>
          </a:p>
          <a:p>
            <a:r>
              <a:rPr lang="en-ZA" sz="2000" dirty="0">
                <a:solidFill>
                  <a:schemeClr val="tx1"/>
                </a:solidFill>
              </a:rPr>
              <a:t>Some measurement indicators for assessing “Transparency” include:</a:t>
            </a:r>
            <a:endParaRPr lang="en-US" sz="2000" dirty="0">
              <a:solidFill>
                <a:schemeClr val="tx1"/>
              </a:solidFill>
            </a:endParaRPr>
          </a:p>
          <a:p>
            <a:pPr marL="342900" lvl="0" indent="-342900">
              <a:buFont typeface="Arial" panose="020B0604020202020204" pitchFamily="34" charset="0"/>
              <a:buChar char="•"/>
            </a:pPr>
            <a:r>
              <a:rPr lang="en-ZA" sz="2000" dirty="0">
                <a:solidFill>
                  <a:schemeClr val="tx1"/>
                </a:solidFill>
              </a:rPr>
              <a:t>establish a Procurement Committee and ensure that all procurement activities are carried out in conformity with the Public Procurement </a:t>
            </a:r>
            <a:r>
              <a:rPr lang="en-ZA" sz="2000" dirty="0" smtClean="0">
                <a:solidFill>
                  <a:schemeClr val="tx1"/>
                </a:solidFill>
              </a:rPr>
              <a:t>Act;</a:t>
            </a:r>
            <a:endParaRPr lang="en-US" sz="2000" dirty="0">
              <a:solidFill>
                <a:schemeClr val="tx1"/>
              </a:solidFill>
            </a:endParaRPr>
          </a:p>
          <a:p>
            <a:pPr marL="342900" lvl="0" indent="-342900">
              <a:buFont typeface="Arial" panose="020B0604020202020204" pitchFamily="34" charset="0"/>
              <a:buChar char="•"/>
            </a:pPr>
            <a:r>
              <a:rPr lang="en-ZA" sz="2000" dirty="0">
                <a:solidFill>
                  <a:schemeClr val="tx1"/>
                </a:solidFill>
              </a:rPr>
              <a:t>update and display monthly revenue and expenditure charts on MMDAs’ notice boards and at other vantage places;</a:t>
            </a:r>
            <a:endParaRPr lang="en-US" sz="2000" dirty="0">
              <a:solidFill>
                <a:schemeClr val="tx1"/>
              </a:solidFill>
            </a:endParaRPr>
          </a:p>
          <a:p>
            <a:pPr marL="342900" lvl="0" indent="-342900">
              <a:buFont typeface="Arial" panose="020B0604020202020204" pitchFamily="34" charset="0"/>
              <a:buChar char="•"/>
            </a:pPr>
            <a:r>
              <a:rPr lang="en-ZA" sz="2000" dirty="0">
                <a:solidFill>
                  <a:schemeClr val="tx1"/>
                </a:solidFill>
              </a:rPr>
              <a:t>publish and display MMDAs’ audit report on Assembly’s and Area Councils’ notice boards within one week of receipt of the report; </a:t>
            </a:r>
            <a:endParaRPr lang="en-US" sz="2000" dirty="0">
              <a:solidFill>
                <a:schemeClr val="tx1"/>
              </a:solidFill>
            </a:endParaRPr>
          </a:p>
          <a:p>
            <a:pPr marL="342900" lvl="0" indent="-342900">
              <a:buFont typeface="Arial" panose="020B0604020202020204" pitchFamily="34" charset="0"/>
              <a:buChar char="•"/>
            </a:pPr>
            <a:r>
              <a:rPr lang="en-ZA" sz="2000" dirty="0">
                <a:solidFill>
                  <a:schemeClr val="tx1"/>
                </a:solidFill>
              </a:rPr>
              <a:t>disseminate draft budget estimates to Assembly members two weeks before the General Assembly meeting and publish the approved budget on the Assembly’s notice boards;</a:t>
            </a:r>
            <a:endParaRPr lang="en-US" sz="2000" dirty="0">
              <a:solidFill>
                <a:schemeClr val="tx1"/>
              </a:solidFill>
            </a:endParaRPr>
          </a:p>
          <a:p>
            <a:pPr marL="342900" lvl="0" indent="-342900">
              <a:buFont typeface="Arial" panose="020B0604020202020204" pitchFamily="34" charset="0"/>
              <a:buChar char="•"/>
            </a:pPr>
            <a:r>
              <a:rPr lang="en-ZA" sz="2000" dirty="0">
                <a:solidFill>
                  <a:schemeClr val="tx1"/>
                </a:solidFill>
              </a:rPr>
              <a:t>adopt the Social and Public Expenditure Financial Accountability (SPEFA) format for reporting on MMDA to key stakeholders yearly</a:t>
            </a:r>
            <a:r>
              <a:rPr lang="en-ZA" sz="2000" dirty="0" smtClean="0">
                <a:solidFill>
                  <a:schemeClr val="tx1"/>
                </a:solidFill>
              </a:rPr>
              <a:t>;</a:t>
            </a:r>
          </a:p>
          <a:p>
            <a:pPr marL="342900" indent="-342900">
              <a:buFont typeface="Arial" panose="020B0604020202020204" pitchFamily="34" charset="0"/>
              <a:buChar char="•"/>
            </a:pPr>
            <a:r>
              <a:rPr lang="en-ZA" sz="2000" dirty="0">
                <a:solidFill>
                  <a:schemeClr val="tx1"/>
                </a:solidFill>
              </a:rPr>
              <a:t>publish General Assembly meeting minutes on </a:t>
            </a:r>
            <a:r>
              <a:rPr lang="en-ZA" sz="2000" dirty="0" smtClean="0">
                <a:solidFill>
                  <a:schemeClr val="tx1"/>
                </a:solidFill>
              </a:rPr>
              <a:t>Community </a:t>
            </a:r>
            <a:r>
              <a:rPr lang="en-ZA" sz="2000" dirty="0">
                <a:solidFill>
                  <a:schemeClr val="tx1"/>
                </a:solidFill>
              </a:rPr>
              <a:t>notice boards and other public designated areas (such as the </a:t>
            </a:r>
            <a:r>
              <a:rPr lang="en-ZA" sz="2000" dirty="0" smtClean="0">
                <a:solidFill>
                  <a:schemeClr val="tx1"/>
                </a:solidFill>
              </a:rPr>
              <a:t>reception) </a:t>
            </a:r>
            <a:r>
              <a:rPr lang="en-ZA" sz="2000" dirty="0">
                <a:solidFill>
                  <a:schemeClr val="tx1"/>
                </a:solidFill>
              </a:rPr>
              <a:t>in the MMDA quarterly.</a:t>
            </a:r>
            <a:endParaRPr lang="en-US" sz="2000" dirty="0">
              <a:solidFill>
                <a:schemeClr val="tx1"/>
              </a:solidFill>
            </a:endParaRPr>
          </a:p>
          <a:p>
            <a:pPr marL="342900" lvl="0" indent="-342900">
              <a:buFont typeface="Arial" panose="020B0604020202020204" pitchFamily="34" charset="0"/>
              <a:buChar char="•"/>
            </a:pPr>
            <a:endParaRPr lang="en-US" sz="2000" dirty="0">
              <a:solidFill>
                <a:schemeClr val="tx1"/>
              </a:solidFill>
            </a:endParaRPr>
          </a:p>
        </p:txBody>
      </p:sp>
      <p:pic>
        <p:nvPicPr>
          <p:cNvPr id="11" name="Picture 10"/>
          <p:cNvPicPr/>
          <p:nvPr/>
        </p:nvPicPr>
        <p:blipFill>
          <a:blip r:embed="rId2">
            <a:extLst>
              <a:ext uri="{28A0092B-C50C-407E-A947-70E740481C1C}">
                <a14:useLocalDpi xmlns:a14="http://schemas.microsoft.com/office/drawing/2010/main" val="0"/>
              </a:ext>
            </a:extLst>
          </a:blip>
          <a:stretch>
            <a:fillRect/>
          </a:stretch>
        </p:blipFill>
        <p:spPr>
          <a:xfrm>
            <a:off x="9988062" y="2887908"/>
            <a:ext cx="2098431" cy="1473078"/>
          </a:xfrm>
          <a:prstGeom prst="rect">
            <a:avLst/>
          </a:prstGeom>
        </p:spPr>
      </p:pic>
      <p:pic>
        <p:nvPicPr>
          <p:cNvPr id="12" name="Picture 11"/>
          <p:cNvPicPr/>
          <p:nvPr/>
        </p:nvPicPr>
        <p:blipFill>
          <a:blip r:embed="rId3">
            <a:extLst>
              <a:ext uri="{28A0092B-C50C-407E-A947-70E740481C1C}">
                <a14:useLocalDpi xmlns:a14="http://schemas.microsoft.com/office/drawing/2010/main" val="0"/>
              </a:ext>
            </a:extLst>
          </a:blip>
          <a:stretch>
            <a:fillRect/>
          </a:stretch>
        </p:blipFill>
        <p:spPr>
          <a:xfrm>
            <a:off x="9988062" y="4628271"/>
            <a:ext cx="2042159" cy="1713915"/>
          </a:xfrm>
          <a:prstGeom prst="rect">
            <a:avLst/>
          </a:prstGeom>
        </p:spPr>
      </p:pic>
      <p:sp>
        <p:nvSpPr>
          <p:cNvPr id="4" name="Slide Number Placeholder 3"/>
          <p:cNvSpPr>
            <a:spLocks noGrp="1"/>
          </p:cNvSpPr>
          <p:nvPr>
            <p:ph type="sldNum" sz="quarter" idx="12"/>
          </p:nvPr>
        </p:nvSpPr>
        <p:spPr/>
        <p:txBody>
          <a:bodyPr/>
          <a:lstStyle/>
          <a:p>
            <a:fld id="{730775E5-FA01-485D-B85B-51701825F06C}" type="slidenum">
              <a:rPr lang="en-US" smtClean="0"/>
              <a:t>11</a:t>
            </a:fld>
            <a:endParaRPr lang="en-US"/>
          </a:p>
        </p:txBody>
      </p:sp>
    </p:spTree>
    <p:extLst>
      <p:ext uri="{BB962C8B-B14F-4D97-AF65-F5344CB8AC3E}">
        <p14:creationId xmlns:p14="http://schemas.microsoft.com/office/powerpoint/2010/main" val="330353383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0942" y="225743"/>
            <a:ext cx="11088971" cy="610280"/>
          </a:xfrm>
        </p:spPr>
        <p:txBody>
          <a:bodyPr>
            <a:normAutofit fontScale="90000"/>
          </a:bodyPr>
          <a:lstStyle/>
          <a:p>
            <a:pPr lvl="1" algn="ctr" rtl="0">
              <a:lnSpc>
                <a:spcPct val="90000"/>
              </a:lnSpc>
              <a:spcBef>
                <a:spcPct val="0"/>
              </a:spcBef>
            </a:pPr>
            <a:r>
              <a:rPr lang="en-ZA" sz="3600" b="1" dirty="0" smtClean="0">
                <a:solidFill>
                  <a:srgbClr val="FF0000"/>
                </a:solidFill>
              </a:rPr>
              <a:t>5. EFFICIENT </a:t>
            </a:r>
            <a:r>
              <a:rPr lang="en-ZA" sz="3600" b="1" dirty="0">
                <a:solidFill>
                  <a:srgbClr val="FF0000"/>
                </a:solidFill>
              </a:rPr>
              <a:t>AND EFFECTIVE USE OF </a:t>
            </a:r>
            <a:r>
              <a:rPr lang="en-ZA" sz="3600" b="1" dirty="0" smtClean="0">
                <a:solidFill>
                  <a:srgbClr val="FF0000"/>
                </a:solidFill>
              </a:rPr>
              <a:t>RESOURCES</a:t>
            </a:r>
            <a:r>
              <a:rPr lang="en-US" b="1" dirty="0"/>
              <a:t/>
            </a:r>
            <a:br>
              <a:rPr lang="en-US" b="1" dirty="0"/>
            </a:br>
            <a:endParaRPr lang="en-US" dirty="0"/>
          </a:p>
        </p:txBody>
      </p:sp>
      <p:sp>
        <p:nvSpPr>
          <p:cNvPr id="3" name="Content Placeholder 2"/>
          <p:cNvSpPr>
            <a:spLocks noGrp="1"/>
          </p:cNvSpPr>
          <p:nvPr>
            <p:ph sz="quarter" idx="13"/>
          </p:nvPr>
        </p:nvSpPr>
        <p:spPr>
          <a:xfrm>
            <a:off x="422031" y="682944"/>
            <a:ext cx="11197882" cy="1289548"/>
          </a:xfrm>
        </p:spPr>
        <p:txBody>
          <a:bodyPr>
            <a:normAutofit/>
          </a:bodyPr>
          <a:lstStyle/>
          <a:p>
            <a:pPr marL="0" indent="0">
              <a:buNone/>
            </a:pPr>
            <a:r>
              <a:rPr lang="en-ZA" b="1" i="1" dirty="0">
                <a:solidFill>
                  <a:srgbClr val="0000CC"/>
                </a:solidFill>
              </a:rPr>
              <a:t>Efficient and Effective use of Resources</a:t>
            </a:r>
            <a:r>
              <a:rPr lang="en-ZA" i="1" dirty="0">
                <a:solidFill>
                  <a:srgbClr val="0000CC"/>
                </a:solidFill>
              </a:rPr>
              <a:t> is the optimal use of resources (including time, human resources, natural resources, financial resources, etc.) to provide services and products that satisfy the requirements of users in a timely manner. </a:t>
            </a:r>
            <a:endParaRPr lang="en-US" dirty="0">
              <a:solidFill>
                <a:srgbClr val="0000CC"/>
              </a:solidFill>
            </a:endParaRPr>
          </a:p>
          <a:p>
            <a:pPr marL="0" indent="0">
              <a:buNone/>
            </a:pPr>
            <a:endParaRPr lang="en-US" dirty="0"/>
          </a:p>
        </p:txBody>
      </p:sp>
      <p:sp>
        <p:nvSpPr>
          <p:cNvPr id="5" name="Rectangle 4"/>
          <p:cNvSpPr/>
          <p:nvPr/>
        </p:nvSpPr>
        <p:spPr>
          <a:xfrm>
            <a:off x="2405576" y="1972492"/>
            <a:ext cx="9481624" cy="4695593"/>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ZA" sz="2400" b="1" i="1" dirty="0">
                <a:solidFill>
                  <a:srgbClr val="0000CC"/>
                </a:solidFill>
                <a:latin typeface="+mj-lt"/>
              </a:rPr>
              <a:t>Measurement of Efficient and Effective use of </a:t>
            </a:r>
            <a:r>
              <a:rPr lang="en-ZA" sz="2400" b="1" i="1" dirty="0" smtClean="0">
                <a:solidFill>
                  <a:srgbClr val="0000CC"/>
                </a:solidFill>
                <a:latin typeface="+mj-lt"/>
              </a:rPr>
              <a:t>Resources:</a:t>
            </a:r>
            <a:endParaRPr lang="en-US" sz="2400" b="1" i="1" dirty="0">
              <a:solidFill>
                <a:srgbClr val="0000CC"/>
              </a:solidFill>
              <a:latin typeface="+mj-lt"/>
            </a:endParaRPr>
          </a:p>
          <a:p>
            <a:r>
              <a:rPr lang="en-ZA" sz="2200" dirty="0">
                <a:solidFill>
                  <a:schemeClr val="tx1"/>
                </a:solidFill>
                <a:latin typeface="+mj-lt"/>
              </a:rPr>
              <a:t>Some measurement indicators as presented for assessing “Efficient and Effective use of Resources” include</a:t>
            </a:r>
            <a:r>
              <a:rPr lang="en-ZA" sz="2200" dirty="0" smtClean="0">
                <a:solidFill>
                  <a:schemeClr val="tx1"/>
                </a:solidFill>
                <a:latin typeface="+mj-lt"/>
              </a:rPr>
              <a:t>:</a:t>
            </a:r>
          </a:p>
          <a:p>
            <a:pPr marL="342900" indent="-342900" eaLnBrk="0" fontAlgn="base" hangingPunct="0">
              <a:spcBef>
                <a:spcPct val="0"/>
              </a:spcBef>
              <a:spcAft>
                <a:spcPct val="0"/>
              </a:spcAft>
              <a:buFont typeface="Arial" panose="020B0604020202020204" pitchFamily="34" charset="0"/>
              <a:buChar char="•"/>
            </a:pPr>
            <a:r>
              <a:rPr kumimoji="0" lang="en-ZA" altLang="en-US" sz="2200" i="0" u="none" strike="noStrike" cap="none" normalizeH="0" baseline="0" dirty="0" smtClean="0">
                <a:ln>
                  <a:noFill/>
                </a:ln>
                <a:solidFill>
                  <a:schemeClr val="tx1"/>
                </a:solidFill>
                <a:effectLst/>
                <a:latin typeface="+mj-lt"/>
                <a:ea typeface="Times New Roman" panose="02020603050405020304" pitchFamily="18" charset="0"/>
                <a:cs typeface="Arial" panose="020B0604020202020204" pitchFamily="34" charset="0"/>
              </a:rPr>
              <a:t>procure goods, works and services in conformity with the Public Procurement Act and on time;</a:t>
            </a:r>
            <a:endParaRPr kumimoji="0" lang="en-US" altLang="en-US" sz="2200" i="0" u="none" strike="noStrike" cap="none" normalizeH="0" baseline="0" dirty="0" smtClean="0">
              <a:ln>
                <a:noFill/>
              </a:ln>
              <a:solidFill>
                <a:schemeClr val="tx1"/>
              </a:solidFill>
              <a:effectLst/>
              <a:latin typeface="+mj-lt"/>
            </a:endParaRPr>
          </a:p>
          <a:p>
            <a:pPr marL="342900" indent="-342900" eaLnBrk="0" fontAlgn="base" hangingPunct="0">
              <a:spcBef>
                <a:spcPct val="0"/>
              </a:spcBef>
              <a:spcAft>
                <a:spcPct val="0"/>
              </a:spcAft>
              <a:buFont typeface="Arial" panose="020B0604020202020204" pitchFamily="34" charset="0"/>
              <a:buChar char="•"/>
            </a:pPr>
            <a:r>
              <a:rPr kumimoji="0" lang="en-ZA" altLang="en-US" sz="2200" i="0" u="none" strike="noStrike" cap="none" normalizeH="0" baseline="0" dirty="0" smtClean="0">
                <a:ln>
                  <a:noFill/>
                </a:ln>
                <a:solidFill>
                  <a:schemeClr val="tx1"/>
                </a:solidFill>
                <a:effectLst/>
                <a:latin typeface="+mj-lt"/>
                <a:ea typeface="Times New Roman" panose="02020603050405020304" pitchFamily="18" charset="0"/>
                <a:cs typeface="Arial" panose="020B0604020202020204" pitchFamily="34" charset="0"/>
              </a:rPr>
              <a:t>ensure that financial transactions are in line with the Financial Administration Act, Financial Regulations and the Financial Memoranda and that transactions are done in a timely manner;</a:t>
            </a:r>
            <a:endParaRPr kumimoji="0" lang="en-US" altLang="en-US" sz="2200" i="0" u="none" strike="noStrike" cap="none" normalizeH="0" baseline="0" dirty="0" smtClean="0">
              <a:ln>
                <a:noFill/>
              </a:ln>
              <a:solidFill>
                <a:schemeClr val="tx1"/>
              </a:solidFill>
              <a:effectLst/>
              <a:latin typeface="+mj-lt"/>
            </a:endParaRPr>
          </a:p>
          <a:p>
            <a:pPr marL="342900" indent="-342900" eaLnBrk="0" fontAlgn="base" hangingPunct="0">
              <a:spcBef>
                <a:spcPct val="0"/>
              </a:spcBef>
              <a:spcAft>
                <a:spcPct val="0"/>
              </a:spcAft>
              <a:buFont typeface="Arial" panose="020B0604020202020204" pitchFamily="34" charset="0"/>
              <a:buChar char="•"/>
            </a:pPr>
            <a:r>
              <a:rPr kumimoji="0" lang="en-ZA" altLang="en-US" sz="2200" i="0" u="none" strike="noStrike" cap="none" normalizeH="0" baseline="0" dirty="0" smtClean="0">
                <a:ln>
                  <a:noFill/>
                </a:ln>
                <a:solidFill>
                  <a:schemeClr val="tx1"/>
                </a:solidFill>
                <a:effectLst/>
                <a:latin typeface="+mj-lt"/>
                <a:ea typeface="Times New Roman" panose="02020603050405020304" pitchFamily="18" charset="0"/>
                <a:cs typeface="Arial" panose="020B0604020202020204" pitchFamily="34" charset="0"/>
              </a:rPr>
              <a:t>organise monthly Financial &amp; Audit review meetings to discuss the financial transactions of the Assembly;</a:t>
            </a:r>
            <a:endParaRPr kumimoji="0" lang="en-US" altLang="en-US" sz="2200" i="0" u="none" strike="noStrike" cap="none" normalizeH="0" baseline="0" dirty="0" smtClean="0">
              <a:ln>
                <a:noFill/>
              </a:ln>
              <a:solidFill>
                <a:schemeClr val="tx1"/>
              </a:solidFill>
              <a:effectLst/>
              <a:latin typeface="+mj-lt"/>
            </a:endParaRPr>
          </a:p>
          <a:p>
            <a:pPr marL="342900" indent="-342900" eaLnBrk="0" fontAlgn="base" hangingPunct="0">
              <a:spcBef>
                <a:spcPct val="0"/>
              </a:spcBef>
              <a:spcAft>
                <a:spcPct val="0"/>
              </a:spcAft>
              <a:buFont typeface="Arial" panose="020B0604020202020204" pitchFamily="34" charset="0"/>
              <a:buChar char="•"/>
            </a:pPr>
            <a:r>
              <a:rPr kumimoji="0" lang="en-ZA" altLang="en-US" sz="2200" i="0" u="none" strike="noStrike" cap="none" normalizeH="0" baseline="0" dirty="0" smtClean="0">
                <a:ln>
                  <a:noFill/>
                </a:ln>
                <a:solidFill>
                  <a:schemeClr val="tx1"/>
                </a:solidFill>
                <a:effectLst/>
                <a:latin typeface="+mj-lt"/>
                <a:ea typeface="Times New Roman" panose="02020603050405020304" pitchFamily="18" charset="0"/>
                <a:cs typeface="Arial" panose="020B0604020202020204" pitchFamily="34" charset="0"/>
              </a:rPr>
              <a:t>ensure that at least 90% of activities, projects and programmes implemented are within the Annual Action Plan and Budget;</a:t>
            </a:r>
            <a:endParaRPr kumimoji="0" lang="en-US" altLang="en-US" sz="2200" i="0" u="none" strike="noStrike" cap="none" normalizeH="0" baseline="0" dirty="0" smtClean="0">
              <a:ln>
                <a:noFill/>
              </a:ln>
              <a:solidFill>
                <a:schemeClr val="tx1"/>
              </a:solidFill>
              <a:effectLst/>
              <a:latin typeface="+mj-lt"/>
            </a:endParaRPr>
          </a:p>
          <a:p>
            <a:pPr marL="342900" indent="-342900" eaLnBrk="0" fontAlgn="base" hangingPunct="0">
              <a:spcBef>
                <a:spcPct val="0"/>
              </a:spcBef>
              <a:spcAft>
                <a:spcPct val="0"/>
              </a:spcAft>
              <a:buFont typeface="Arial" panose="020B0604020202020204" pitchFamily="34" charset="0"/>
              <a:buChar char="•"/>
            </a:pPr>
            <a:r>
              <a:rPr kumimoji="0" lang="en-ZA" altLang="en-US" sz="2200" i="0" u="none" strike="noStrike" cap="none" normalizeH="0" baseline="0" dirty="0" smtClean="0">
                <a:ln>
                  <a:noFill/>
                </a:ln>
                <a:solidFill>
                  <a:schemeClr val="tx1"/>
                </a:solidFill>
                <a:effectLst/>
                <a:latin typeface="+mj-lt"/>
                <a:ea typeface="Times New Roman" panose="02020603050405020304" pitchFamily="18" charset="0"/>
                <a:cs typeface="Arial" panose="020B0604020202020204" pitchFamily="34" charset="0"/>
              </a:rPr>
              <a:t>provide all clients with timely services. </a:t>
            </a:r>
            <a:endParaRPr lang="en-ZA" sz="2200" dirty="0" smtClean="0"/>
          </a:p>
          <a:p>
            <a:endParaRPr lang="en-US" dirty="0"/>
          </a:p>
        </p:txBody>
      </p:sp>
      <p:pic>
        <p:nvPicPr>
          <p:cNvPr id="6" name="Picture 5"/>
          <p:cNvPicPr/>
          <p:nvPr/>
        </p:nvPicPr>
        <p:blipFill>
          <a:blip r:embed="rId2">
            <a:extLst>
              <a:ext uri="{28A0092B-C50C-407E-A947-70E740481C1C}">
                <a14:useLocalDpi xmlns:a14="http://schemas.microsoft.com/office/drawing/2010/main" val="0"/>
              </a:ext>
            </a:extLst>
          </a:blip>
          <a:stretch>
            <a:fillRect/>
          </a:stretch>
        </p:blipFill>
        <p:spPr>
          <a:xfrm>
            <a:off x="116351" y="2461846"/>
            <a:ext cx="2084949" cy="2076450"/>
          </a:xfrm>
          <a:prstGeom prst="rect">
            <a:avLst/>
          </a:prstGeom>
        </p:spPr>
      </p:pic>
      <p:pic>
        <p:nvPicPr>
          <p:cNvPr id="7" name="Picture 6"/>
          <p:cNvPicPr/>
          <p:nvPr/>
        </p:nvPicPr>
        <p:blipFill>
          <a:blip r:embed="rId3">
            <a:extLst>
              <a:ext uri="{28A0092B-C50C-407E-A947-70E740481C1C}">
                <a14:useLocalDpi xmlns:a14="http://schemas.microsoft.com/office/drawing/2010/main" val="0"/>
              </a:ext>
            </a:extLst>
          </a:blip>
          <a:stretch>
            <a:fillRect/>
          </a:stretch>
        </p:blipFill>
        <p:spPr>
          <a:xfrm>
            <a:off x="116352" y="4538296"/>
            <a:ext cx="2084948" cy="1968817"/>
          </a:xfrm>
          <a:prstGeom prst="rect">
            <a:avLst/>
          </a:prstGeom>
        </p:spPr>
      </p:pic>
      <p:sp>
        <p:nvSpPr>
          <p:cNvPr id="10" name="Rectangle 5"/>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ZA" altLang="en-US" sz="1800" b="0" i="0" u="none" strike="noStrike" cap="none" normalizeH="0" baseline="0" smtClean="0">
              <a:ln>
                <a:noFill/>
              </a:ln>
              <a:solidFill>
                <a:schemeClr val="tx1"/>
              </a:solidFill>
              <a:effectLst/>
              <a:latin typeface="Arial" panose="020B0604020202020204" pitchFamily="34" charset="0"/>
            </a:endParaRPr>
          </a:p>
        </p:txBody>
      </p:sp>
      <p:sp>
        <p:nvSpPr>
          <p:cNvPr id="4" name="Slide Number Placeholder 3"/>
          <p:cNvSpPr>
            <a:spLocks noGrp="1"/>
          </p:cNvSpPr>
          <p:nvPr>
            <p:ph type="sldNum" sz="quarter" idx="12"/>
          </p:nvPr>
        </p:nvSpPr>
        <p:spPr/>
        <p:txBody>
          <a:bodyPr/>
          <a:lstStyle/>
          <a:p>
            <a:fld id="{730775E5-FA01-485D-B85B-51701825F06C}" type="slidenum">
              <a:rPr lang="en-US" smtClean="0"/>
              <a:t>12</a:t>
            </a:fld>
            <a:endParaRPr lang="en-US"/>
          </a:p>
        </p:txBody>
      </p:sp>
    </p:spTree>
    <p:extLst>
      <p:ext uri="{BB962C8B-B14F-4D97-AF65-F5344CB8AC3E}">
        <p14:creationId xmlns:p14="http://schemas.microsoft.com/office/powerpoint/2010/main" val="41896080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5" y="91440"/>
            <a:ext cx="10364451" cy="600891"/>
          </a:xfrm>
        </p:spPr>
        <p:txBody>
          <a:bodyPr>
            <a:normAutofit/>
          </a:bodyPr>
          <a:lstStyle/>
          <a:p>
            <a:pPr lvl="1" algn="ctr" rtl="0">
              <a:lnSpc>
                <a:spcPct val="90000"/>
              </a:lnSpc>
              <a:spcBef>
                <a:spcPct val="0"/>
              </a:spcBef>
            </a:pPr>
            <a:r>
              <a:rPr lang="en-US" sz="3200" b="1" dirty="0" smtClean="0">
                <a:solidFill>
                  <a:srgbClr val="FF0000"/>
                </a:solidFill>
              </a:rPr>
              <a:t>6. ACCOUNTABILITY</a:t>
            </a:r>
            <a:endParaRPr lang="en-US" sz="3200" dirty="0">
              <a:solidFill>
                <a:srgbClr val="FF0000"/>
              </a:solidFill>
            </a:endParaRPr>
          </a:p>
        </p:txBody>
      </p:sp>
      <p:sp>
        <p:nvSpPr>
          <p:cNvPr id="3" name="Content Placeholder 2"/>
          <p:cNvSpPr>
            <a:spLocks noGrp="1"/>
          </p:cNvSpPr>
          <p:nvPr>
            <p:ph sz="quarter" idx="13"/>
          </p:nvPr>
        </p:nvSpPr>
        <p:spPr>
          <a:xfrm>
            <a:off x="913775" y="692331"/>
            <a:ext cx="10016821" cy="875212"/>
          </a:xfrm>
        </p:spPr>
        <p:txBody>
          <a:bodyPr/>
          <a:lstStyle/>
          <a:p>
            <a:pPr marL="0" indent="0">
              <a:buNone/>
            </a:pPr>
            <a:r>
              <a:rPr lang="en-ZA" b="1" i="1" dirty="0">
                <a:solidFill>
                  <a:srgbClr val="0000CC"/>
                </a:solidFill>
              </a:rPr>
              <a:t>Accountability</a:t>
            </a:r>
            <a:r>
              <a:rPr lang="en-ZA" i="1" dirty="0">
                <a:solidFill>
                  <a:srgbClr val="0000CC"/>
                </a:solidFill>
              </a:rPr>
              <a:t> is taking responsibility for one’s actions and/or in-actions in rendering services and informing citizens on the use of public resources</a:t>
            </a:r>
            <a:r>
              <a:rPr lang="en-ZA" i="1" dirty="0" smtClean="0">
                <a:solidFill>
                  <a:srgbClr val="0000CC"/>
                </a:solidFill>
              </a:rPr>
              <a:t>.</a:t>
            </a:r>
            <a:endParaRPr lang="en-US" dirty="0">
              <a:solidFill>
                <a:srgbClr val="0000CC"/>
              </a:solidFill>
            </a:endParaRPr>
          </a:p>
        </p:txBody>
      </p:sp>
      <p:sp>
        <p:nvSpPr>
          <p:cNvPr id="5" name="Rectangle 4"/>
          <p:cNvSpPr/>
          <p:nvPr/>
        </p:nvSpPr>
        <p:spPr>
          <a:xfrm>
            <a:off x="271975" y="1567543"/>
            <a:ext cx="9137257" cy="5142746"/>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ZA" sz="2400" b="1" i="1" dirty="0">
                <a:solidFill>
                  <a:srgbClr val="0000CC"/>
                </a:solidFill>
              </a:rPr>
              <a:t>Measurement of </a:t>
            </a:r>
            <a:r>
              <a:rPr lang="en-ZA" sz="2400" b="1" i="1" dirty="0" smtClean="0">
                <a:solidFill>
                  <a:srgbClr val="0000CC"/>
                </a:solidFill>
              </a:rPr>
              <a:t>Accountability:</a:t>
            </a:r>
            <a:endParaRPr lang="en-US" sz="2400" b="1" i="1" dirty="0">
              <a:solidFill>
                <a:srgbClr val="0000CC"/>
              </a:solidFill>
            </a:endParaRPr>
          </a:p>
          <a:p>
            <a:r>
              <a:rPr lang="en-ZA" sz="2400" dirty="0">
                <a:solidFill>
                  <a:schemeClr val="tx1"/>
                </a:solidFill>
              </a:rPr>
              <a:t>Some measurement indicators for assessing “Accountability” include: </a:t>
            </a:r>
            <a:endParaRPr lang="en-US" sz="2400" dirty="0">
              <a:solidFill>
                <a:schemeClr val="tx1"/>
              </a:solidFill>
            </a:endParaRPr>
          </a:p>
          <a:p>
            <a:pPr marL="342900" lvl="0" indent="-342900">
              <a:buFont typeface="Arial" panose="020B0604020202020204" pitchFamily="34" charset="0"/>
              <a:buChar char="•"/>
            </a:pPr>
            <a:r>
              <a:rPr lang="en-ZA" sz="2400" dirty="0">
                <a:solidFill>
                  <a:schemeClr val="tx1"/>
                </a:solidFill>
              </a:rPr>
              <a:t>organize stakeholders’ public budget hearing in the local dialect most widely spoken within an Assembly (Twi, </a:t>
            </a:r>
            <a:r>
              <a:rPr lang="en-ZA" sz="2400" dirty="0" err="1">
                <a:solidFill>
                  <a:schemeClr val="tx1"/>
                </a:solidFill>
              </a:rPr>
              <a:t>Gonja</a:t>
            </a:r>
            <a:r>
              <a:rPr lang="en-ZA" sz="2400" dirty="0">
                <a:solidFill>
                  <a:schemeClr val="tx1"/>
                </a:solidFill>
              </a:rPr>
              <a:t>, </a:t>
            </a:r>
            <a:r>
              <a:rPr lang="en-ZA" sz="2400" dirty="0" err="1">
                <a:solidFill>
                  <a:schemeClr val="tx1"/>
                </a:solidFill>
              </a:rPr>
              <a:t>Dagbane</a:t>
            </a:r>
            <a:r>
              <a:rPr lang="en-ZA" sz="2400" dirty="0">
                <a:solidFill>
                  <a:schemeClr val="tx1"/>
                </a:solidFill>
              </a:rPr>
              <a:t>, Ga, etc.) on an annual basis;</a:t>
            </a:r>
            <a:endParaRPr lang="en-US" sz="2400" dirty="0">
              <a:solidFill>
                <a:schemeClr val="tx1"/>
              </a:solidFill>
            </a:endParaRPr>
          </a:p>
          <a:p>
            <a:pPr marL="342900" lvl="0" indent="-342900">
              <a:buFont typeface="Arial" panose="020B0604020202020204" pitchFamily="34" charset="0"/>
              <a:buChar char="•"/>
            </a:pPr>
            <a:r>
              <a:rPr lang="en-ZA" sz="2400" dirty="0">
                <a:solidFill>
                  <a:schemeClr val="tx1"/>
                </a:solidFill>
              </a:rPr>
              <a:t>publish and implement comments contained in the annual Audit Reports within two weeks of receipt;</a:t>
            </a:r>
            <a:endParaRPr lang="en-US" sz="2400" dirty="0">
              <a:solidFill>
                <a:schemeClr val="tx1"/>
              </a:solidFill>
            </a:endParaRPr>
          </a:p>
          <a:p>
            <a:pPr marL="342900" lvl="0" indent="-342900">
              <a:buFont typeface="Arial" panose="020B0604020202020204" pitchFamily="34" charset="0"/>
              <a:buChar char="•"/>
            </a:pPr>
            <a:r>
              <a:rPr lang="en-ZA" sz="2400" dirty="0">
                <a:solidFill>
                  <a:schemeClr val="tx1"/>
                </a:solidFill>
              </a:rPr>
              <a:t>publish monthly financial statements by the 20</a:t>
            </a:r>
            <a:r>
              <a:rPr lang="en-ZA" sz="2400" baseline="30000" dirty="0">
                <a:solidFill>
                  <a:schemeClr val="tx1"/>
                </a:solidFill>
              </a:rPr>
              <a:t>th</a:t>
            </a:r>
            <a:r>
              <a:rPr lang="en-ZA" sz="2400" dirty="0">
                <a:solidFill>
                  <a:schemeClr val="tx1"/>
                </a:solidFill>
              </a:rPr>
              <a:t> of the ensuing month on MMDAs ‘notice boards, Community Information Centres, etc.;</a:t>
            </a:r>
            <a:endParaRPr lang="en-US" sz="2400" dirty="0">
              <a:solidFill>
                <a:schemeClr val="tx1"/>
              </a:solidFill>
            </a:endParaRPr>
          </a:p>
          <a:p>
            <a:pPr marL="342900" lvl="0" indent="-342900">
              <a:buFont typeface="Arial" panose="020B0604020202020204" pitchFamily="34" charset="0"/>
              <a:buChar char="•"/>
            </a:pPr>
            <a:r>
              <a:rPr lang="en-ZA" sz="2400" dirty="0">
                <a:solidFill>
                  <a:schemeClr val="tx1"/>
                </a:solidFill>
              </a:rPr>
              <a:t>provide information on programmes, projects, revenue and expenditure to the public using local radio/FM stations on a monthly basis;</a:t>
            </a:r>
            <a:endParaRPr lang="en-US" sz="2400" dirty="0">
              <a:solidFill>
                <a:schemeClr val="tx1"/>
              </a:solidFill>
            </a:endParaRPr>
          </a:p>
          <a:p>
            <a:pPr marL="342900" lvl="0" indent="-342900">
              <a:buFont typeface="Arial" panose="020B0604020202020204" pitchFamily="34" charset="0"/>
              <a:buChar char="•"/>
            </a:pPr>
            <a:r>
              <a:rPr lang="en-ZA" sz="2400" dirty="0">
                <a:solidFill>
                  <a:schemeClr val="tx1"/>
                </a:solidFill>
              </a:rPr>
              <a:t>organise four (4) quarterly </a:t>
            </a:r>
            <a:r>
              <a:rPr lang="en-ZA" sz="2400" dirty="0" smtClean="0">
                <a:solidFill>
                  <a:schemeClr val="tx1"/>
                </a:solidFill>
              </a:rPr>
              <a:t>meetings </a:t>
            </a:r>
            <a:r>
              <a:rPr lang="en-ZA" sz="2400" dirty="0">
                <a:solidFill>
                  <a:schemeClr val="tx1"/>
                </a:solidFill>
              </a:rPr>
              <a:t>to discuss and act on Audit Reports. </a:t>
            </a:r>
            <a:endParaRPr lang="en-US" sz="2400" dirty="0">
              <a:solidFill>
                <a:schemeClr val="tx1"/>
              </a:solidFill>
            </a:endParaRPr>
          </a:p>
        </p:txBody>
      </p:sp>
      <p:pic>
        <p:nvPicPr>
          <p:cNvPr id="6" name="Picture 5"/>
          <p:cNvPicPr/>
          <p:nvPr/>
        </p:nvPicPr>
        <p:blipFill>
          <a:blip r:embed="rId2">
            <a:extLst>
              <a:ext uri="{28A0092B-C50C-407E-A947-70E740481C1C}">
                <a14:useLocalDpi xmlns:a14="http://schemas.microsoft.com/office/drawing/2010/main" val="0"/>
              </a:ext>
            </a:extLst>
          </a:blip>
          <a:stretch>
            <a:fillRect/>
          </a:stretch>
        </p:blipFill>
        <p:spPr>
          <a:xfrm>
            <a:off x="9592112" y="2470199"/>
            <a:ext cx="2428875" cy="1657350"/>
          </a:xfrm>
          <a:prstGeom prst="rect">
            <a:avLst/>
          </a:prstGeom>
        </p:spPr>
      </p:pic>
      <p:pic>
        <p:nvPicPr>
          <p:cNvPr id="7" name="Picture 6"/>
          <p:cNvPicPr/>
          <p:nvPr/>
        </p:nvPicPr>
        <p:blipFill>
          <a:blip r:embed="rId3">
            <a:extLst>
              <a:ext uri="{28A0092B-C50C-407E-A947-70E740481C1C}">
                <a14:useLocalDpi xmlns:a14="http://schemas.microsoft.com/office/drawing/2010/main" val="0"/>
              </a:ext>
            </a:extLst>
          </a:blip>
          <a:stretch>
            <a:fillRect/>
          </a:stretch>
        </p:blipFill>
        <p:spPr>
          <a:xfrm>
            <a:off x="9592111" y="4255477"/>
            <a:ext cx="2428875" cy="1876425"/>
          </a:xfrm>
          <a:prstGeom prst="rect">
            <a:avLst/>
          </a:prstGeom>
        </p:spPr>
      </p:pic>
      <p:sp>
        <p:nvSpPr>
          <p:cNvPr id="4" name="Slide Number Placeholder 3"/>
          <p:cNvSpPr>
            <a:spLocks noGrp="1"/>
          </p:cNvSpPr>
          <p:nvPr>
            <p:ph type="sldNum" sz="quarter" idx="12"/>
          </p:nvPr>
        </p:nvSpPr>
        <p:spPr/>
        <p:txBody>
          <a:bodyPr/>
          <a:lstStyle/>
          <a:p>
            <a:fld id="{730775E5-FA01-485D-B85B-51701825F06C}" type="slidenum">
              <a:rPr lang="en-US" smtClean="0"/>
              <a:t>13</a:t>
            </a:fld>
            <a:endParaRPr lang="en-US"/>
          </a:p>
        </p:txBody>
      </p:sp>
    </p:spTree>
    <p:extLst>
      <p:ext uri="{BB962C8B-B14F-4D97-AF65-F5344CB8AC3E}">
        <p14:creationId xmlns:p14="http://schemas.microsoft.com/office/powerpoint/2010/main" val="139095924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5" y="154411"/>
            <a:ext cx="10364451" cy="772868"/>
          </a:xfrm>
        </p:spPr>
        <p:txBody>
          <a:bodyPr>
            <a:normAutofit/>
          </a:bodyPr>
          <a:lstStyle/>
          <a:p>
            <a:r>
              <a:rPr lang="en-ZA" b="1" u="sng" dirty="0" smtClean="0">
                <a:solidFill>
                  <a:srgbClr val="FF0000"/>
                </a:solidFill>
              </a:rPr>
              <a:t>Performance Management Systems (PMS)</a:t>
            </a:r>
            <a:endParaRPr lang="en-GB" b="1" u="sng" dirty="0">
              <a:solidFill>
                <a:srgbClr val="FF0000"/>
              </a:solidFill>
            </a:endParaRPr>
          </a:p>
        </p:txBody>
      </p:sp>
      <p:pic>
        <p:nvPicPr>
          <p:cNvPr id="6" name="Picture 5"/>
          <p:cNvPicPr>
            <a:picLocks noChangeAspect="1"/>
          </p:cNvPicPr>
          <p:nvPr/>
        </p:nvPicPr>
        <p:blipFill rotWithShape="1">
          <a:blip r:embed="rId2" cstate="print">
            <a:extLst>
              <a:ext uri="{28A0092B-C50C-407E-A947-70E740481C1C}">
                <a14:useLocalDpi xmlns:a14="http://schemas.microsoft.com/office/drawing/2010/main" val="0"/>
              </a:ext>
            </a:extLst>
          </a:blip>
          <a:srcRect l="-7707" r="7707"/>
          <a:stretch/>
        </p:blipFill>
        <p:spPr>
          <a:xfrm>
            <a:off x="7746641" y="540845"/>
            <a:ext cx="2562896" cy="2484338"/>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7" name="Content Placeholder 2"/>
          <p:cNvSpPr>
            <a:spLocks noGrp="1"/>
          </p:cNvSpPr>
          <p:nvPr>
            <p:ph idx="4294967295"/>
          </p:nvPr>
        </p:nvSpPr>
        <p:spPr>
          <a:xfrm>
            <a:off x="180304" y="927279"/>
            <a:ext cx="5988676" cy="5299493"/>
          </a:xfrm>
          <a:prstGeom prst="rect">
            <a:avLst/>
          </a:prstGeom>
        </p:spPr>
        <p:txBody>
          <a:bodyPr>
            <a:normAutofit fontScale="92500"/>
          </a:bodyPr>
          <a:lstStyle/>
          <a:p>
            <a:pPr marL="0" indent="0" algn="just">
              <a:lnSpc>
                <a:spcPct val="150000"/>
              </a:lnSpc>
              <a:spcBef>
                <a:spcPts val="0"/>
              </a:spcBef>
              <a:spcAft>
                <a:spcPts val="600"/>
              </a:spcAft>
              <a:buNone/>
            </a:pPr>
            <a:r>
              <a:rPr lang="en-GB" sz="2400" dirty="0">
                <a:latin typeface="Verdana" pitchFamily="34" charset="0"/>
              </a:rPr>
              <a:t>A systematic </a:t>
            </a:r>
            <a:r>
              <a:rPr lang="en-GB" sz="2400" b="1" u="sng" dirty="0">
                <a:latin typeface="Verdana" pitchFamily="34" charset="0"/>
              </a:rPr>
              <a:t>process</a:t>
            </a:r>
            <a:r>
              <a:rPr lang="en-GB" sz="2400" dirty="0">
                <a:latin typeface="Verdana" pitchFamily="34" charset="0"/>
              </a:rPr>
              <a:t> for improving performance by developing the performance of individuals and teams. It aims at having in place </a:t>
            </a:r>
            <a:r>
              <a:rPr lang="en-GB" sz="2400" b="1" u="sng" dirty="0">
                <a:latin typeface="Verdana" pitchFamily="34" charset="0"/>
              </a:rPr>
              <a:t>predictable</a:t>
            </a:r>
            <a:r>
              <a:rPr lang="en-GB" sz="2400" dirty="0">
                <a:latin typeface="Verdana" pitchFamily="34" charset="0"/>
              </a:rPr>
              <a:t>, </a:t>
            </a:r>
            <a:r>
              <a:rPr lang="en-GB" sz="2400" b="1" u="sng" dirty="0">
                <a:latin typeface="Verdana" pitchFamily="34" charset="0"/>
              </a:rPr>
              <a:t>effective</a:t>
            </a:r>
            <a:r>
              <a:rPr lang="en-GB" sz="2400" dirty="0">
                <a:latin typeface="Verdana" pitchFamily="34" charset="0"/>
              </a:rPr>
              <a:t> and </a:t>
            </a:r>
            <a:r>
              <a:rPr lang="en-GB" sz="2400" b="1" u="sng" dirty="0">
                <a:latin typeface="Verdana" pitchFamily="34" charset="0"/>
              </a:rPr>
              <a:t>efficient</a:t>
            </a:r>
            <a:r>
              <a:rPr lang="en-GB" sz="2400" dirty="0">
                <a:latin typeface="Verdana" pitchFamily="34" charset="0"/>
              </a:rPr>
              <a:t> systems for </a:t>
            </a:r>
            <a:r>
              <a:rPr lang="en-GB" sz="2400" b="1" u="sng" dirty="0">
                <a:latin typeface="Verdana" pitchFamily="34" charset="0"/>
              </a:rPr>
              <a:t>planning</a:t>
            </a:r>
            <a:r>
              <a:rPr lang="en-GB" sz="2400" dirty="0">
                <a:latin typeface="Verdana" pitchFamily="34" charset="0"/>
              </a:rPr>
              <a:t>, </a:t>
            </a:r>
            <a:r>
              <a:rPr lang="en-GB" sz="2400" b="1" u="sng" dirty="0">
                <a:latin typeface="Verdana" pitchFamily="34" charset="0"/>
              </a:rPr>
              <a:t>implementation</a:t>
            </a:r>
            <a:r>
              <a:rPr lang="en-GB" sz="2400" dirty="0">
                <a:latin typeface="Verdana" pitchFamily="34" charset="0"/>
              </a:rPr>
              <a:t>, </a:t>
            </a:r>
            <a:r>
              <a:rPr lang="en-GB" sz="2400" b="1" u="sng" dirty="0">
                <a:latin typeface="Verdana" pitchFamily="34" charset="0"/>
              </a:rPr>
              <a:t>monitoring</a:t>
            </a:r>
            <a:r>
              <a:rPr lang="en-GB" sz="2400" dirty="0">
                <a:latin typeface="Verdana" pitchFamily="34" charset="0"/>
              </a:rPr>
              <a:t>, </a:t>
            </a:r>
            <a:r>
              <a:rPr lang="en-GB" sz="2400" b="1" u="sng" dirty="0">
                <a:latin typeface="Verdana" pitchFamily="34" charset="0"/>
              </a:rPr>
              <a:t>evaluation</a:t>
            </a:r>
            <a:r>
              <a:rPr lang="en-GB" sz="2400" dirty="0">
                <a:latin typeface="Verdana" pitchFamily="34" charset="0"/>
              </a:rPr>
              <a:t> and </a:t>
            </a:r>
            <a:r>
              <a:rPr lang="en-GB" sz="2400" b="1" u="sng" dirty="0">
                <a:latin typeface="Verdana" pitchFamily="34" charset="0"/>
              </a:rPr>
              <a:t>reporting</a:t>
            </a:r>
            <a:r>
              <a:rPr lang="en-GB" sz="2400" dirty="0">
                <a:latin typeface="Verdana" pitchFamily="34" charset="0"/>
              </a:rPr>
              <a:t> on employees’ performance. </a:t>
            </a:r>
          </a:p>
          <a:p>
            <a:pPr marL="0" indent="0">
              <a:lnSpc>
                <a:spcPct val="150000"/>
              </a:lnSpc>
              <a:spcBef>
                <a:spcPts val="0"/>
              </a:spcBef>
              <a:spcAft>
                <a:spcPts val="600"/>
              </a:spcAft>
              <a:buNone/>
            </a:pPr>
            <a:endParaRPr lang="en-US" sz="2400" dirty="0">
              <a:latin typeface="Verdana" pitchFamily="34" charset="0"/>
            </a:endParaRPr>
          </a:p>
        </p:txBody>
      </p:sp>
      <p:sp>
        <p:nvSpPr>
          <p:cNvPr id="4" name="Rectangle 3"/>
          <p:cNvSpPr/>
          <p:nvPr/>
        </p:nvSpPr>
        <p:spPr>
          <a:xfrm>
            <a:off x="6439436" y="3052292"/>
            <a:ext cx="5177307" cy="3709115"/>
          </a:xfrm>
          <a:prstGeom prst="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ZA" sz="2800" dirty="0">
                <a:solidFill>
                  <a:srgbClr val="0000CC"/>
                </a:solidFill>
                <a:latin typeface="Verdana" pitchFamily="34" charset="0"/>
              </a:rPr>
              <a:t>The overall </a:t>
            </a:r>
            <a:r>
              <a:rPr lang="en-ZA" sz="2800" dirty="0" smtClean="0">
                <a:solidFill>
                  <a:srgbClr val="0000CC"/>
                </a:solidFill>
                <a:latin typeface="Verdana" pitchFamily="34" charset="0"/>
              </a:rPr>
              <a:t>objective of PMS </a:t>
            </a:r>
            <a:r>
              <a:rPr lang="en-ZA" sz="2800" dirty="0">
                <a:solidFill>
                  <a:srgbClr val="0000CC"/>
                </a:solidFill>
                <a:latin typeface="Verdana" pitchFamily="34" charset="0"/>
              </a:rPr>
              <a:t>is to create a </a:t>
            </a:r>
            <a:r>
              <a:rPr lang="en-ZA" sz="2800" b="1" i="1" dirty="0">
                <a:solidFill>
                  <a:srgbClr val="0000CC"/>
                </a:solidFill>
                <a:latin typeface="Verdana" pitchFamily="34" charset="0"/>
              </a:rPr>
              <a:t>high performance culture</a:t>
            </a:r>
            <a:r>
              <a:rPr lang="en-ZA" sz="2800" dirty="0">
                <a:solidFill>
                  <a:srgbClr val="0000CC"/>
                </a:solidFill>
                <a:latin typeface="Verdana" pitchFamily="34" charset="0"/>
              </a:rPr>
              <a:t> where staff are aware of the need to perform well and behave accordingly in order to meet or exceed expectations</a:t>
            </a:r>
            <a:endParaRPr lang="en-US" sz="2800" dirty="0"/>
          </a:p>
        </p:txBody>
      </p:sp>
      <p:sp>
        <p:nvSpPr>
          <p:cNvPr id="3" name="Slide Number Placeholder 2"/>
          <p:cNvSpPr>
            <a:spLocks noGrp="1"/>
          </p:cNvSpPr>
          <p:nvPr>
            <p:ph type="sldNum" sz="quarter" idx="12"/>
          </p:nvPr>
        </p:nvSpPr>
        <p:spPr/>
        <p:txBody>
          <a:bodyPr/>
          <a:lstStyle/>
          <a:p>
            <a:fld id="{730775E5-FA01-485D-B85B-51701825F06C}" type="slidenum">
              <a:rPr lang="en-US" smtClean="0"/>
              <a:t>14</a:t>
            </a:fld>
            <a:endParaRPr lang="en-US"/>
          </a:p>
        </p:txBody>
      </p:sp>
    </p:spTree>
    <p:extLst>
      <p:ext uri="{BB962C8B-B14F-4D97-AF65-F5344CB8AC3E}">
        <p14:creationId xmlns:p14="http://schemas.microsoft.com/office/powerpoint/2010/main" val="16286230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6062" y="197768"/>
            <a:ext cx="11243256" cy="1143000"/>
          </a:xfrm>
        </p:spPr>
        <p:txBody>
          <a:bodyPr>
            <a:normAutofit fontScale="90000"/>
          </a:bodyPr>
          <a:lstStyle/>
          <a:p>
            <a:r>
              <a:rPr lang="en-US" sz="4000" b="1" dirty="0">
                <a:solidFill>
                  <a:srgbClr val="FF0000"/>
                </a:solidFill>
                <a:effectLst>
                  <a:outerShdw blurRad="38100" dist="38100" dir="2700000" algn="tl">
                    <a:srgbClr val="000000">
                      <a:alpha val="43137"/>
                    </a:srgbClr>
                  </a:outerShdw>
                </a:effectLst>
                <a:latin typeface="Verdana" pitchFamily="34" charset="0"/>
              </a:rPr>
              <a:t>Performance Management &amp; Performance Appraisal</a:t>
            </a:r>
          </a:p>
        </p:txBody>
      </p:sp>
      <p:sp>
        <p:nvSpPr>
          <p:cNvPr id="3" name="Content Placeholder 2"/>
          <p:cNvSpPr>
            <a:spLocks noGrp="1"/>
          </p:cNvSpPr>
          <p:nvPr>
            <p:ph idx="4294967295"/>
          </p:nvPr>
        </p:nvSpPr>
        <p:spPr>
          <a:xfrm>
            <a:off x="206062" y="1340768"/>
            <a:ext cx="11848563" cy="5201700"/>
          </a:xfrm>
          <a:prstGeom prst="rect">
            <a:avLst/>
          </a:prstGeom>
        </p:spPr>
        <p:txBody>
          <a:bodyPr>
            <a:normAutofit fontScale="77500" lnSpcReduction="20000"/>
          </a:bodyPr>
          <a:lstStyle/>
          <a:p>
            <a:pPr marL="0" indent="0" algn="just">
              <a:lnSpc>
                <a:spcPct val="150000"/>
              </a:lnSpc>
              <a:buNone/>
            </a:pPr>
            <a:r>
              <a:rPr lang="en-US" sz="2800" dirty="0">
                <a:latin typeface="+mj-lt"/>
                <a:ea typeface="Verdana" panose="020B0604030504040204" pitchFamily="34" charset="0"/>
                <a:cs typeface="Verdana" panose="020B0604030504040204" pitchFamily="34" charset="0"/>
              </a:rPr>
              <a:t>Performance Management and Performance Appraisal are often </a:t>
            </a:r>
            <a:r>
              <a:rPr lang="en-US" sz="2800" dirty="0" smtClean="0">
                <a:latin typeface="+mj-lt"/>
                <a:ea typeface="Verdana" panose="020B0604030504040204" pitchFamily="34" charset="0"/>
                <a:cs typeface="Verdana" panose="020B0604030504040204" pitchFamily="34" charset="0"/>
              </a:rPr>
              <a:t>USED INTERCHANGEABLY</a:t>
            </a:r>
            <a:endParaRPr lang="en-US" sz="2800" dirty="0">
              <a:latin typeface="+mj-lt"/>
              <a:ea typeface="Verdana" panose="020B0604030504040204" pitchFamily="34" charset="0"/>
              <a:cs typeface="Verdana" panose="020B0604030504040204" pitchFamily="34" charset="0"/>
            </a:endParaRPr>
          </a:p>
          <a:p>
            <a:pPr marL="0" indent="0" algn="just">
              <a:lnSpc>
                <a:spcPct val="150000"/>
              </a:lnSpc>
              <a:buNone/>
            </a:pPr>
            <a:r>
              <a:rPr lang="en-US" sz="2800" dirty="0">
                <a:latin typeface="+mj-lt"/>
                <a:ea typeface="Verdana" panose="020B0604030504040204" pitchFamily="34" charset="0"/>
                <a:cs typeface="Verdana" panose="020B0604030504040204" pitchFamily="34" charset="0"/>
              </a:rPr>
              <a:t>The key difference is the fact that the </a:t>
            </a:r>
            <a:r>
              <a:rPr lang="en-US" sz="2800" b="1" i="1" dirty="0">
                <a:solidFill>
                  <a:srgbClr val="0000CC"/>
                </a:solidFill>
                <a:latin typeface="+mj-lt"/>
                <a:ea typeface="Verdana" panose="020B0604030504040204" pitchFamily="34" charset="0"/>
                <a:cs typeface="Verdana" panose="020B0604030504040204" pitchFamily="34" charset="0"/>
              </a:rPr>
              <a:t>Performance Appraisal </a:t>
            </a:r>
            <a:r>
              <a:rPr lang="en-US" sz="2800" b="1" i="1" dirty="0" smtClean="0">
                <a:solidFill>
                  <a:srgbClr val="0000CC"/>
                </a:solidFill>
                <a:latin typeface="+mj-lt"/>
                <a:ea typeface="Verdana" panose="020B0604030504040204" pitchFamily="34" charset="0"/>
                <a:cs typeface="Verdana" panose="020B0604030504040204" pitchFamily="34" charset="0"/>
              </a:rPr>
              <a:t>forms </a:t>
            </a:r>
            <a:r>
              <a:rPr lang="en-US" sz="2800" b="1" i="1" dirty="0">
                <a:solidFill>
                  <a:srgbClr val="0000CC"/>
                </a:solidFill>
                <a:latin typeface="+mj-lt"/>
                <a:ea typeface="Verdana" panose="020B0604030504040204" pitchFamily="34" charset="0"/>
                <a:cs typeface="Verdana" panose="020B0604030504040204" pitchFamily="34" charset="0"/>
              </a:rPr>
              <a:t>part of the Performance Management </a:t>
            </a:r>
            <a:r>
              <a:rPr lang="en-US" sz="2800" b="1" i="1" dirty="0" smtClean="0">
                <a:solidFill>
                  <a:srgbClr val="0000CC"/>
                </a:solidFill>
                <a:latin typeface="+mj-lt"/>
                <a:ea typeface="Verdana" panose="020B0604030504040204" pitchFamily="34" charset="0"/>
                <a:cs typeface="Verdana" panose="020B0604030504040204" pitchFamily="34" charset="0"/>
              </a:rPr>
              <a:t>CYCLE</a:t>
            </a:r>
            <a:r>
              <a:rPr lang="en-US" sz="2800" b="1" dirty="0" smtClean="0">
                <a:solidFill>
                  <a:srgbClr val="0000CC"/>
                </a:solidFill>
                <a:latin typeface="+mj-lt"/>
                <a:ea typeface="Verdana" panose="020B0604030504040204" pitchFamily="34" charset="0"/>
                <a:cs typeface="Verdana" panose="020B0604030504040204" pitchFamily="34" charset="0"/>
              </a:rPr>
              <a:t>. </a:t>
            </a:r>
          </a:p>
          <a:p>
            <a:pPr marL="109728" indent="0">
              <a:buNone/>
            </a:pPr>
            <a:r>
              <a:rPr lang="en-GB" sz="2800" b="1" dirty="0">
                <a:latin typeface="+mj-lt"/>
                <a:ea typeface="Verdana" panose="020B0604030504040204" pitchFamily="34" charset="0"/>
                <a:cs typeface="Verdana" panose="020B0604030504040204" pitchFamily="34" charset="0"/>
              </a:rPr>
              <a:t>Performance management </a:t>
            </a:r>
            <a:r>
              <a:rPr lang="en-GB" sz="2800" b="1" dirty="0" smtClean="0">
                <a:latin typeface="+mj-lt"/>
                <a:ea typeface="Verdana" panose="020B0604030504040204" pitchFamily="34" charset="0"/>
                <a:cs typeface="Verdana" panose="020B0604030504040204" pitchFamily="34" charset="0"/>
              </a:rPr>
              <a:t>is:</a:t>
            </a:r>
          </a:p>
          <a:p>
            <a:pPr marL="452628" indent="-342900"/>
            <a:r>
              <a:rPr lang="en-GB" sz="2800" dirty="0" smtClean="0">
                <a:latin typeface="+mj-lt"/>
                <a:ea typeface="Verdana" panose="020B0604030504040204" pitchFamily="34" charset="0"/>
                <a:cs typeface="Verdana" panose="020B0604030504040204" pitchFamily="34" charset="0"/>
              </a:rPr>
              <a:t>a </a:t>
            </a:r>
            <a:r>
              <a:rPr lang="en-GB" sz="2800" dirty="0">
                <a:latin typeface="+mj-lt"/>
                <a:ea typeface="Verdana" panose="020B0604030504040204" pitchFamily="34" charset="0"/>
                <a:cs typeface="Verdana" panose="020B0604030504040204" pitchFamily="34" charset="0"/>
              </a:rPr>
              <a:t>holistic process bringing together many activities which collectively contribute to the effective management of individuals and teams in order to achieve high levels of organisational performance. </a:t>
            </a:r>
          </a:p>
          <a:p>
            <a:pPr marL="452628" indent="-342900"/>
            <a:r>
              <a:rPr lang="en-GB" sz="2800" dirty="0" smtClean="0">
                <a:latin typeface="+mj-lt"/>
                <a:ea typeface="Verdana" panose="020B0604030504040204" pitchFamily="34" charset="0"/>
                <a:cs typeface="Verdana" panose="020B0604030504040204" pitchFamily="34" charset="0"/>
              </a:rPr>
              <a:t>strategic </a:t>
            </a:r>
            <a:r>
              <a:rPr lang="en-GB" sz="2800" dirty="0">
                <a:latin typeface="+mj-lt"/>
                <a:ea typeface="Verdana" panose="020B0604030504040204" pitchFamily="34" charset="0"/>
                <a:cs typeface="Verdana" panose="020B0604030504040204" pitchFamily="34" charset="0"/>
              </a:rPr>
              <a:t>in that it is about broader issues and long term goals and integrated in that it links various aspects of the organisation, people management, individuals and teams. </a:t>
            </a:r>
            <a:br>
              <a:rPr lang="en-GB" sz="2800" dirty="0">
                <a:latin typeface="+mj-lt"/>
                <a:ea typeface="Verdana" panose="020B0604030504040204" pitchFamily="34" charset="0"/>
                <a:cs typeface="Verdana" panose="020B0604030504040204" pitchFamily="34" charset="0"/>
              </a:rPr>
            </a:br>
            <a:endParaRPr lang="en-US" sz="2800" dirty="0">
              <a:latin typeface="+mj-lt"/>
              <a:ea typeface="Verdana" panose="020B0604030504040204" pitchFamily="34" charset="0"/>
              <a:cs typeface="Verdana" panose="020B0604030504040204" pitchFamily="34" charset="0"/>
            </a:endParaRPr>
          </a:p>
          <a:p>
            <a:pPr algn="just">
              <a:lnSpc>
                <a:spcPct val="150000"/>
              </a:lnSpc>
            </a:pPr>
            <a:endParaRPr lang="en-US" sz="2400" b="1" dirty="0">
              <a:solidFill>
                <a:srgbClr val="0000CC"/>
              </a:solidFill>
              <a:latin typeface="Verdana" pitchFamily="34" charset="0"/>
            </a:endParaRPr>
          </a:p>
          <a:p>
            <a:pPr lvl="0" algn="just">
              <a:lnSpc>
                <a:spcPct val="150000"/>
              </a:lnSpc>
              <a:buNone/>
            </a:pPr>
            <a:endParaRPr lang="en-US" sz="2400" dirty="0">
              <a:latin typeface="Verdana" pitchFamily="34" charset="0"/>
            </a:endParaRPr>
          </a:p>
          <a:p>
            <a:pPr algn="just"/>
            <a:endParaRPr lang="en-US" sz="2400" dirty="0"/>
          </a:p>
        </p:txBody>
      </p:sp>
      <p:sp>
        <p:nvSpPr>
          <p:cNvPr id="4" name="Content Placeholder 2"/>
          <p:cNvSpPr txBox="1">
            <a:spLocks/>
          </p:cNvSpPr>
          <p:nvPr/>
        </p:nvSpPr>
        <p:spPr>
          <a:xfrm>
            <a:off x="1952596" y="1714489"/>
            <a:ext cx="8229600" cy="4525963"/>
          </a:xfrm>
          <a:prstGeom prst="rect">
            <a:avLst/>
          </a:prstGeom>
        </p:spPr>
        <p:txBody>
          <a:bodyPr vert="horz" lIns="91440" tIns="45720" rIns="91440" bIns="45720" rtlCol="0">
            <a:normAutofit/>
          </a:bodyPr>
          <a:lstStyle/>
          <a:p>
            <a:pPr marL="342900" indent="-342900">
              <a:spcBef>
                <a:spcPct val="20000"/>
              </a:spcBef>
              <a:buFont typeface="Arial" pitchFamily="34" charset="0"/>
              <a:buChar char="•"/>
              <a:defRPr/>
            </a:pPr>
            <a:endParaRPr lang="en-US" sz="3200"/>
          </a:p>
        </p:txBody>
      </p:sp>
      <p:sp>
        <p:nvSpPr>
          <p:cNvPr id="5" name="Slide Number Placeholder 4"/>
          <p:cNvSpPr>
            <a:spLocks noGrp="1"/>
          </p:cNvSpPr>
          <p:nvPr>
            <p:ph type="sldNum" sz="quarter" idx="12"/>
          </p:nvPr>
        </p:nvSpPr>
        <p:spPr/>
        <p:txBody>
          <a:bodyPr/>
          <a:lstStyle/>
          <a:p>
            <a:fld id="{730775E5-FA01-485D-B85B-51701825F06C}" type="slidenum">
              <a:rPr lang="en-US" smtClean="0"/>
              <a:t>15</a:t>
            </a:fld>
            <a:endParaRPr lang="en-US"/>
          </a:p>
        </p:txBody>
      </p:sp>
    </p:spTree>
    <p:extLst>
      <p:ext uri="{BB962C8B-B14F-4D97-AF65-F5344CB8AC3E}">
        <p14:creationId xmlns:p14="http://schemas.microsoft.com/office/powerpoint/2010/main" val="85995429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4294967295"/>
          </p:nvPr>
        </p:nvSpPr>
        <p:spPr>
          <a:xfrm>
            <a:off x="193183" y="772732"/>
            <a:ext cx="11732654" cy="5808373"/>
          </a:xfrm>
          <a:prstGeom prst="rect">
            <a:avLst/>
          </a:prstGeom>
        </p:spPr>
        <p:txBody>
          <a:bodyPr>
            <a:noAutofit/>
          </a:bodyPr>
          <a:lstStyle/>
          <a:p>
            <a:pPr marL="452628" indent="-342900" algn="just"/>
            <a:r>
              <a:rPr lang="en-GB" dirty="0" smtClean="0"/>
              <a:t>Performance </a:t>
            </a:r>
            <a:r>
              <a:rPr lang="en-GB" dirty="0"/>
              <a:t>appraisal is an important part of performance management. </a:t>
            </a:r>
            <a:r>
              <a:rPr lang="en-GB" dirty="0" smtClean="0"/>
              <a:t>it </a:t>
            </a:r>
            <a:r>
              <a:rPr lang="en-GB" dirty="0"/>
              <a:t>is one of the range of tools that can be used to manage performance. </a:t>
            </a:r>
          </a:p>
          <a:p>
            <a:pPr marL="452628" indent="-342900" algn="just"/>
            <a:r>
              <a:rPr lang="en-GB" dirty="0" smtClean="0"/>
              <a:t>The </a:t>
            </a:r>
            <a:r>
              <a:rPr lang="en-GB" dirty="0"/>
              <a:t>performance appraisal or review is essentially an opportunity for the individual and those concerned with their performance – most usually their line manager - to get together to engage in a dialogue about the individual’s performance, development and the support required from the manager. </a:t>
            </a:r>
            <a:endParaRPr lang="en-GB" dirty="0" smtClean="0"/>
          </a:p>
          <a:p>
            <a:pPr marL="452628" indent="-342900" algn="just"/>
            <a:r>
              <a:rPr lang="en-GB" dirty="0"/>
              <a:t>Performance appraisal </a:t>
            </a:r>
            <a:r>
              <a:rPr lang="en-GB" dirty="0" smtClean="0"/>
              <a:t>is </a:t>
            </a:r>
            <a:r>
              <a:rPr lang="en-GB" dirty="0"/>
              <a:t>operational, short to medium term and concerned only with the individual, their performance and development. </a:t>
            </a:r>
          </a:p>
          <a:p>
            <a:pPr marL="452628" indent="-342900" algn="just"/>
            <a:r>
              <a:rPr lang="en-GB" dirty="0"/>
              <a:t>It is one of the tools of performance management and the data produced can feed into other elements of performance management but in itself can never be performance management. </a:t>
            </a:r>
            <a:r>
              <a:rPr lang="en-GB" dirty="0" smtClean="0"/>
              <a:t>	</a:t>
            </a:r>
          </a:p>
          <a:p>
            <a:pPr marL="109728" indent="0" algn="just">
              <a:buNone/>
            </a:pPr>
            <a:r>
              <a:rPr lang="en-GB" b="1" dirty="0" smtClean="0">
                <a:solidFill>
                  <a:srgbClr val="FF0000"/>
                </a:solidFill>
              </a:rPr>
              <a:t>Note: however, an easy terminology AS “performance appraisal” instead of “performance management” </a:t>
            </a:r>
            <a:r>
              <a:rPr lang="en-GB" b="1" dirty="0">
                <a:solidFill>
                  <a:srgbClr val="FF0000"/>
                </a:solidFill>
              </a:rPr>
              <a:t>is frequently used </a:t>
            </a:r>
            <a:r>
              <a:rPr lang="en-GB" b="1" dirty="0" smtClean="0">
                <a:solidFill>
                  <a:srgbClr val="FF0000"/>
                </a:solidFill>
              </a:rPr>
              <a:t>.</a:t>
            </a:r>
            <a:endParaRPr lang="en-US" b="1" dirty="0">
              <a:solidFill>
                <a:srgbClr val="FF0000"/>
              </a:solidFill>
            </a:endParaRPr>
          </a:p>
          <a:p>
            <a:pPr marL="109728" indent="0" algn="just">
              <a:buNone/>
            </a:pPr>
            <a:endParaRPr lang="en-GB" sz="2400" dirty="0"/>
          </a:p>
          <a:p>
            <a:pPr marL="109728" indent="0" algn="just">
              <a:buNone/>
            </a:pPr>
            <a:endParaRPr lang="en-GB" dirty="0"/>
          </a:p>
          <a:p>
            <a:pPr marL="109728" indent="0" algn="just">
              <a:buNone/>
            </a:pPr>
            <a:r>
              <a:rPr lang="en-GB" dirty="0"/>
              <a:t> </a:t>
            </a:r>
            <a:br>
              <a:rPr lang="en-GB" dirty="0"/>
            </a:br>
            <a:r>
              <a:rPr lang="en-GB" dirty="0"/>
              <a:t/>
            </a:r>
            <a:br>
              <a:rPr lang="en-GB" dirty="0"/>
            </a:br>
            <a:endParaRPr lang="en-US" dirty="0"/>
          </a:p>
        </p:txBody>
      </p:sp>
      <p:sp>
        <p:nvSpPr>
          <p:cNvPr id="3" name="Title 2"/>
          <p:cNvSpPr>
            <a:spLocks noGrp="1"/>
          </p:cNvSpPr>
          <p:nvPr>
            <p:ph type="title"/>
          </p:nvPr>
        </p:nvSpPr>
        <p:spPr>
          <a:xfrm>
            <a:off x="193183" y="274638"/>
            <a:ext cx="11243256" cy="498094"/>
          </a:xfrm>
        </p:spPr>
        <p:txBody>
          <a:bodyPr>
            <a:normAutofit fontScale="90000"/>
          </a:bodyPr>
          <a:lstStyle/>
          <a:p>
            <a:r>
              <a:rPr lang="en-US" b="1" dirty="0" smtClean="0">
                <a:solidFill>
                  <a:srgbClr val="FF5050"/>
                </a:solidFill>
              </a:rPr>
              <a:t>Performance Appraisal</a:t>
            </a:r>
            <a:endParaRPr lang="en-US" b="1" dirty="0">
              <a:solidFill>
                <a:srgbClr val="FF5050"/>
              </a:solidFill>
            </a:endParaRPr>
          </a:p>
        </p:txBody>
      </p:sp>
    </p:spTree>
    <p:extLst>
      <p:ext uri="{BB962C8B-B14F-4D97-AF65-F5344CB8AC3E}">
        <p14:creationId xmlns:p14="http://schemas.microsoft.com/office/powerpoint/2010/main" val="21528879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789" y="206064"/>
            <a:ext cx="11951594" cy="774598"/>
          </a:xfrm>
        </p:spPr>
        <p:txBody>
          <a:bodyPr>
            <a:noAutofit/>
          </a:bodyPr>
          <a:lstStyle/>
          <a:p>
            <a:r>
              <a:rPr lang="en-ZA" sz="2600" b="1" dirty="0">
                <a:solidFill>
                  <a:srgbClr val="FF0000"/>
                </a:solidFill>
                <a:effectLst>
                  <a:outerShdw blurRad="38100" dist="38100" dir="2700000" algn="tl">
                    <a:srgbClr val="000000">
                      <a:alpha val="43137"/>
                    </a:srgbClr>
                  </a:outerShdw>
                </a:effectLst>
                <a:latin typeface="Verdana" pitchFamily="34" charset="0"/>
              </a:rPr>
              <a:t>Key Elements of a Performance Management System </a:t>
            </a:r>
            <a:endParaRPr lang="en-GB" sz="2600" b="1" dirty="0">
              <a:solidFill>
                <a:srgbClr val="FF0000"/>
              </a:solidFill>
              <a:effectLst>
                <a:outerShdw blurRad="38100" dist="38100" dir="2700000" algn="tl">
                  <a:srgbClr val="000000">
                    <a:alpha val="43137"/>
                  </a:srgbClr>
                </a:outerShdw>
              </a:effectLst>
              <a:latin typeface="Verdana" pitchFamily="34" charset="0"/>
            </a:endParaRPr>
          </a:p>
        </p:txBody>
      </p:sp>
      <p:sp>
        <p:nvSpPr>
          <p:cNvPr id="3" name="Content Placeholder 2"/>
          <p:cNvSpPr>
            <a:spLocks noGrp="1"/>
          </p:cNvSpPr>
          <p:nvPr>
            <p:ph idx="4294967295"/>
          </p:nvPr>
        </p:nvSpPr>
        <p:spPr>
          <a:xfrm>
            <a:off x="425004" y="980662"/>
            <a:ext cx="6691413" cy="5472675"/>
          </a:xfrm>
          <a:prstGeom prst="rect">
            <a:avLst/>
          </a:prstGeom>
        </p:spPr>
        <p:txBody>
          <a:bodyPr>
            <a:normAutofit/>
          </a:bodyPr>
          <a:lstStyle/>
          <a:p>
            <a:pPr algn="just">
              <a:lnSpc>
                <a:spcPct val="160000"/>
              </a:lnSpc>
              <a:spcBef>
                <a:spcPts val="0"/>
              </a:spcBef>
              <a:spcAft>
                <a:spcPts val="600"/>
              </a:spcAft>
            </a:pPr>
            <a:r>
              <a:rPr lang="en-GB" sz="1800" b="1" dirty="0">
                <a:solidFill>
                  <a:srgbClr val="0000CC"/>
                </a:solidFill>
                <a:latin typeface="Verdana" pitchFamily="34" charset="0"/>
              </a:rPr>
              <a:t>Plan</a:t>
            </a:r>
            <a:r>
              <a:rPr lang="en-GB" sz="1800" dirty="0" smtClean="0">
                <a:solidFill>
                  <a:srgbClr val="00B050"/>
                </a:solidFill>
                <a:latin typeface="Verdana" pitchFamily="34" charset="0"/>
              </a:rPr>
              <a:t> </a:t>
            </a:r>
            <a:r>
              <a:rPr lang="en-GB" sz="1800" dirty="0" smtClean="0">
                <a:latin typeface="Verdana" pitchFamily="34" charset="0"/>
              </a:rPr>
              <a:t>and </a:t>
            </a:r>
            <a:r>
              <a:rPr lang="en-GB" sz="1800" b="1" dirty="0">
                <a:solidFill>
                  <a:srgbClr val="0000CC"/>
                </a:solidFill>
                <a:latin typeface="Verdana" pitchFamily="34" charset="0"/>
              </a:rPr>
              <a:t>agree</a:t>
            </a:r>
            <a:r>
              <a:rPr lang="en-GB" sz="1800" dirty="0" smtClean="0">
                <a:solidFill>
                  <a:srgbClr val="00B050"/>
                </a:solidFill>
                <a:latin typeface="Verdana" pitchFamily="34" charset="0"/>
              </a:rPr>
              <a:t> </a:t>
            </a:r>
            <a:r>
              <a:rPr lang="en-GB" sz="1800" dirty="0" smtClean="0">
                <a:latin typeface="Verdana" pitchFamily="34" charset="0"/>
              </a:rPr>
              <a:t>on what needs to be done</a:t>
            </a:r>
            <a:r>
              <a:rPr lang="en-GB" sz="1800" i="1" dirty="0" smtClean="0">
                <a:latin typeface="Verdana" pitchFamily="34" charset="0"/>
              </a:rPr>
              <a:t>;</a:t>
            </a:r>
          </a:p>
          <a:p>
            <a:pPr algn="just">
              <a:lnSpc>
                <a:spcPct val="160000"/>
              </a:lnSpc>
              <a:spcBef>
                <a:spcPts val="0"/>
              </a:spcBef>
              <a:spcAft>
                <a:spcPts val="600"/>
              </a:spcAft>
            </a:pPr>
            <a:r>
              <a:rPr lang="en-GB" sz="1800" b="1" dirty="0">
                <a:solidFill>
                  <a:srgbClr val="0000CC"/>
                </a:solidFill>
                <a:latin typeface="Verdana" pitchFamily="34" charset="0"/>
              </a:rPr>
              <a:t>Doing</a:t>
            </a:r>
            <a:r>
              <a:rPr lang="en-GB" sz="1800" b="1" dirty="0" smtClean="0">
                <a:solidFill>
                  <a:srgbClr val="00B050"/>
                </a:solidFill>
                <a:latin typeface="Verdana" pitchFamily="34" charset="0"/>
              </a:rPr>
              <a:t> </a:t>
            </a:r>
            <a:r>
              <a:rPr lang="en-GB" sz="1800" dirty="0" smtClean="0">
                <a:latin typeface="Verdana" pitchFamily="34" charset="0"/>
              </a:rPr>
              <a:t>what has been agreed upon;</a:t>
            </a:r>
          </a:p>
          <a:p>
            <a:pPr algn="just">
              <a:lnSpc>
                <a:spcPct val="160000"/>
              </a:lnSpc>
              <a:spcBef>
                <a:spcPts val="0"/>
              </a:spcBef>
              <a:spcAft>
                <a:spcPts val="600"/>
              </a:spcAft>
            </a:pPr>
            <a:r>
              <a:rPr lang="en-GB" sz="1800" b="1" dirty="0">
                <a:solidFill>
                  <a:srgbClr val="0000CC"/>
                </a:solidFill>
                <a:latin typeface="Verdana" pitchFamily="34" charset="0"/>
              </a:rPr>
              <a:t>Check</a:t>
            </a:r>
            <a:r>
              <a:rPr lang="en-GB" sz="1800" dirty="0" smtClean="0">
                <a:solidFill>
                  <a:srgbClr val="00B050"/>
                </a:solidFill>
                <a:latin typeface="Verdana" pitchFamily="34" charset="0"/>
              </a:rPr>
              <a:t> </a:t>
            </a:r>
            <a:r>
              <a:rPr lang="en-GB" sz="1800" dirty="0" smtClean="0">
                <a:latin typeface="Verdana" pitchFamily="34" charset="0"/>
              </a:rPr>
              <a:t>and </a:t>
            </a:r>
            <a:r>
              <a:rPr lang="en-GB" sz="1800" b="1" dirty="0" smtClean="0">
                <a:solidFill>
                  <a:srgbClr val="0000CC"/>
                </a:solidFill>
                <a:latin typeface="Verdana" pitchFamily="34" charset="0"/>
              </a:rPr>
              <a:t>Monitor</a:t>
            </a:r>
            <a:r>
              <a:rPr lang="en-GB" sz="1800" b="1" dirty="0" smtClean="0">
                <a:solidFill>
                  <a:srgbClr val="00B050"/>
                </a:solidFill>
                <a:latin typeface="Verdana" pitchFamily="34" charset="0"/>
              </a:rPr>
              <a:t> </a:t>
            </a:r>
            <a:r>
              <a:rPr lang="en-GB" sz="1800" dirty="0" smtClean="0">
                <a:latin typeface="Verdana" pitchFamily="34" charset="0"/>
              </a:rPr>
              <a:t>performance information and identifying opportunities for improvement;</a:t>
            </a:r>
          </a:p>
          <a:p>
            <a:pPr algn="just">
              <a:lnSpc>
                <a:spcPct val="160000"/>
              </a:lnSpc>
              <a:spcBef>
                <a:spcPts val="0"/>
              </a:spcBef>
              <a:spcAft>
                <a:spcPts val="600"/>
              </a:spcAft>
            </a:pPr>
            <a:r>
              <a:rPr lang="en-GB" sz="1800" b="1" dirty="0">
                <a:solidFill>
                  <a:srgbClr val="0000CC"/>
                </a:solidFill>
                <a:latin typeface="Verdana" pitchFamily="34" charset="0"/>
              </a:rPr>
              <a:t>Review</a:t>
            </a:r>
            <a:r>
              <a:rPr lang="en-GB" sz="1800" dirty="0" smtClean="0">
                <a:solidFill>
                  <a:srgbClr val="00B050"/>
                </a:solidFill>
                <a:latin typeface="Verdana" pitchFamily="34" charset="0"/>
              </a:rPr>
              <a:t> </a:t>
            </a:r>
            <a:r>
              <a:rPr lang="en-GB" sz="1800" dirty="0" smtClean="0">
                <a:latin typeface="Verdana" pitchFamily="34" charset="0"/>
              </a:rPr>
              <a:t>what has gone well,  and not so well; what needs to be developed</a:t>
            </a:r>
          </a:p>
          <a:p>
            <a:pPr algn="just">
              <a:lnSpc>
                <a:spcPct val="160000"/>
              </a:lnSpc>
              <a:spcBef>
                <a:spcPts val="0"/>
              </a:spcBef>
              <a:spcAft>
                <a:spcPts val="600"/>
              </a:spcAft>
            </a:pPr>
            <a:r>
              <a:rPr lang="en-GB" sz="1800" b="1" dirty="0">
                <a:solidFill>
                  <a:srgbClr val="0000CC"/>
                </a:solidFill>
                <a:latin typeface="Verdana" pitchFamily="34" charset="0"/>
              </a:rPr>
              <a:t>Act</a:t>
            </a:r>
            <a:r>
              <a:rPr lang="en-GB" sz="1800" dirty="0" smtClean="0">
                <a:solidFill>
                  <a:srgbClr val="00B050"/>
                </a:solidFill>
                <a:latin typeface="Verdana" pitchFamily="34" charset="0"/>
              </a:rPr>
              <a:t> </a:t>
            </a:r>
            <a:r>
              <a:rPr lang="en-GB" sz="1800" dirty="0" smtClean="0">
                <a:latin typeface="Verdana" pitchFamily="34" charset="0"/>
              </a:rPr>
              <a:t>on the information and making any necessary changes; and; </a:t>
            </a:r>
          </a:p>
          <a:p>
            <a:pPr algn="just">
              <a:lnSpc>
                <a:spcPct val="160000"/>
              </a:lnSpc>
              <a:spcBef>
                <a:spcPts val="0"/>
              </a:spcBef>
              <a:spcAft>
                <a:spcPts val="600"/>
              </a:spcAft>
            </a:pPr>
            <a:r>
              <a:rPr lang="en-GB" sz="1800" b="1" dirty="0">
                <a:solidFill>
                  <a:srgbClr val="0000CC"/>
                </a:solidFill>
                <a:latin typeface="Verdana" pitchFamily="34" charset="0"/>
              </a:rPr>
              <a:t>Report</a:t>
            </a:r>
            <a:r>
              <a:rPr lang="en-GB" sz="1800" dirty="0" smtClean="0">
                <a:latin typeface="Verdana" pitchFamily="34" charset="0"/>
              </a:rPr>
              <a:t>  on the progress and outcomes.</a:t>
            </a:r>
            <a:endParaRPr lang="en-GB" sz="1800" dirty="0">
              <a:latin typeface="Verdana" pitchFamily="34" charset="0"/>
            </a:endParaRPr>
          </a:p>
        </p:txBody>
      </p:sp>
      <p:pic>
        <p:nvPicPr>
          <p:cNvPr id="54274" name="Picture 2" descr="Stock Illustration - Employee evaluation form with business man selecting the choice. Fotosearch - Search EPS Clipart, Drawings, Decorative Prints, Illustrations, and Vector Graphics Images"/>
          <p:cNvPicPr>
            <a:picLocks noChangeAspect="1" noChangeArrowheads="1"/>
          </p:cNvPicPr>
          <p:nvPr/>
        </p:nvPicPr>
        <p:blipFill>
          <a:blip r:embed="rId2" cstate="print">
            <a:clrChange>
              <a:clrFrom>
                <a:srgbClr val="FFFFFF"/>
              </a:clrFrom>
              <a:clrTo>
                <a:srgbClr val="FFFFFF">
                  <a:alpha val="0"/>
                </a:srgbClr>
              </a:clrTo>
            </a:clrChange>
          </a:blip>
          <a:srcRect l="6480" r="9281" b="10099"/>
          <a:stretch>
            <a:fillRect/>
          </a:stretch>
        </p:blipFill>
        <p:spPr bwMode="auto">
          <a:xfrm>
            <a:off x="8889875" y="2913391"/>
            <a:ext cx="1571360" cy="1772816"/>
          </a:xfrm>
          <a:prstGeom prst="rect">
            <a:avLst/>
          </a:prstGeom>
          <a:noFill/>
        </p:spPr>
      </p:pic>
      <p:graphicFrame>
        <p:nvGraphicFramePr>
          <p:cNvPr id="7" name="Diagram 6"/>
          <p:cNvGraphicFramePr/>
          <p:nvPr>
            <p:extLst/>
          </p:nvPr>
        </p:nvGraphicFramePr>
        <p:xfrm>
          <a:off x="7412632" y="1378671"/>
          <a:ext cx="4456089" cy="463781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Slide Number Placeholder 3"/>
          <p:cNvSpPr>
            <a:spLocks noGrp="1"/>
          </p:cNvSpPr>
          <p:nvPr>
            <p:ph type="sldNum" sz="quarter" idx="12"/>
          </p:nvPr>
        </p:nvSpPr>
        <p:spPr/>
        <p:txBody>
          <a:bodyPr/>
          <a:lstStyle/>
          <a:p>
            <a:fld id="{730775E5-FA01-485D-B85B-51701825F06C}" type="slidenum">
              <a:rPr lang="en-US" smtClean="0"/>
              <a:t>17</a:t>
            </a:fld>
            <a:endParaRPr lang="en-US"/>
          </a:p>
        </p:txBody>
      </p:sp>
    </p:spTree>
    <p:extLst>
      <p:ext uri="{BB962C8B-B14F-4D97-AF65-F5344CB8AC3E}">
        <p14:creationId xmlns:p14="http://schemas.microsoft.com/office/powerpoint/2010/main" val="182901572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5" y="618518"/>
            <a:ext cx="10364451" cy="746644"/>
          </a:xfrm>
        </p:spPr>
        <p:txBody>
          <a:bodyPr>
            <a:normAutofit fontScale="90000"/>
          </a:bodyPr>
          <a:lstStyle/>
          <a:p>
            <a:r>
              <a:rPr lang="en-US" b="1" dirty="0" smtClean="0">
                <a:solidFill>
                  <a:srgbClr val="FF0000"/>
                </a:solidFill>
              </a:rPr>
              <a:t>Performance contract &amp; </a:t>
            </a:r>
            <a:r>
              <a:rPr lang="en-US" b="1" dirty="0">
                <a:solidFill>
                  <a:srgbClr val="FF0000"/>
                </a:solidFill>
              </a:rPr>
              <a:t>Performance appraisal</a:t>
            </a:r>
          </a:p>
        </p:txBody>
      </p:sp>
      <p:sp>
        <p:nvSpPr>
          <p:cNvPr id="3" name="Content Placeholder 2"/>
          <p:cNvSpPr>
            <a:spLocks noGrp="1"/>
          </p:cNvSpPr>
          <p:nvPr>
            <p:ph sz="quarter" idx="13"/>
          </p:nvPr>
        </p:nvSpPr>
        <p:spPr>
          <a:xfrm>
            <a:off x="450761" y="1506828"/>
            <a:ext cx="10826839" cy="4284371"/>
          </a:xfrm>
        </p:spPr>
        <p:txBody>
          <a:bodyPr>
            <a:normAutofit lnSpcReduction="10000"/>
          </a:bodyPr>
          <a:lstStyle/>
          <a:p>
            <a:pPr marL="0" indent="0">
              <a:buNone/>
            </a:pPr>
            <a:r>
              <a:rPr lang="en-US" sz="2400" b="1" dirty="0" smtClean="0"/>
              <a:t>LGS-PMS will use the following documents (PC &amp; PA):</a:t>
            </a:r>
          </a:p>
          <a:p>
            <a:r>
              <a:rPr lang="en-US" sz="2400" b="1" dirty="0" smtClean="0">
                <a:solidFill>
                  <a:srgbClr val="FF0000"/>
                </a:solidFill>
              </a:rPr>
              <a:t>Performance contract (PC): </a:t>
            </a:r>
          </a:p>
          <a:p>
            <a:pPr lvl="1"/>
            <a:r>
              <a:rPr lang="en-US" sz="2400" b="1" dirty="0" smtClean="0">
                <a:solidFill>
                  <a:srgbClr val="0000CC"/>
                </a:solidFill>
              </a:rPr>
              <a:t>Between Hon. Reg. minister</a:t>
            </a:r>
            <a:r>
              <a:rPr lang="en-US" b="1" dirty="0" smtClean="0">
                <a:solidFill>
                  <a:srgbClr val="0000CC"/>
                </a:solidFill>
              </a:rPr>
              <a:t>s</a:t>
            </a:r>
            <a:r>
              <a:rPr lang="en-US" sz="2400" b="1" dirty="0" smtClean="0">
                <a:solidFill>
                  <a:srgbClr val="0000CC"/>
                </a:solidFill>
              </a:rPr>
              <a:t> &amp; </a:t>
            </a:r>
            <a:r>
              <a:rPr lang="en-US" sz="2400" b="1" dirty="0" err="1" smtClean="0">
                <a:solidFill>
                  <a:srgbClr val="0000CC"/>
                </a:solidFill>
              </a:rPr>
              <a:t>rcd</a:t>
            </a:r>
            <a:r>
              <a:rPr lang="en-US" b="1" dirty="0" err="1" smtClean="0">
                <a:solidFill>
                  <a:srgbClr val="0000CC"/>
                </a:solidFill>
              </a:rPr>
              <a:t>s</a:t>
            </a:r>
            <a:r>
              <a:rPr lang="en-US" sz="2400" b="1" dirty="0" smtClean="0">
                <a:solidFill>
                  <a:srgbClr val="0000CC"/>
                </a:solidFill>
              </a:rPr>
              <a:t> / </a:t>
            </a:r>
            <a:r>
              <a:rPr lang="en-US" sz="2400" b="1" dirty="0" err="1" smtClean="0">
                <a:solidFill>
                  <a:srgbClr val="0000CC"/>
                </a:solidFill>
              </a:rPr>
              <a:t>cd</a:t>
            </a:r>
            <a:r>
              <a:rPr lang="en-US" b="1" dirty="0" err="1" smtClean="0">
                <a:solidFill>
                  <a:srgbClr val="0000CC"/>
                </a:solidFill>
              </a:rPr>
              <a:t>s</a:t>
            </a:r>
            <a:endParaRPr lang="en-US" b="1" dirty="0" smtClean="0">
              <a:solidFill>
                <a:srgbClr val="0000CC"/>
              </a:solidFill>
            </a:endParaRPr>
          </a:p>
          <a:p>
            <a:pPr lvl="1"/>
            <a:r>
              <a:rPr lang="en-US" sz="2400" b="1" dirty="0" smtClean="0">
                <a:solidFill>
                  <a:srgbClr val="0000CC"/>
                </a:solidFill>
              </a:rPr>
              <a:t>Between </a:t>
            </a:r>
            <a:r>
              <a:rPr lang="en-US" sz="2400" b="1" dirty="0" err="1" smtClean="0">
                <a:solidFill>
                  <a:srgbClr val="0000CC"/>
                </a:solidFill>
              </a:rPr>
              <a:t>mmdce</a:t>
            </a:r>
            <a:r>
              <a:rPr lang="en-US" b="1" dirty="0" err="1" smtClean="0">
                <a:solidFill>
                  <a:srgbClr val="0000CC"/>
                </a:solidFill>
              </a:rPr>
              <a:t>s</a:t>
            </a:r>
            <a:r>
              <a:rPr lang="en-US" sz="2400" b="1" dirty="0" smtClean="0">
                <a:solidFill>
                  <a:srgbClr val="0000CC"/>
                </a:solidFill>
              </a:rPr>
              <a:t> &amp; </a:t>
            </a:r>
            <a:r>
              <a:rPr lang="en-US" sz="2400" b="1" dirty="0" err="1" smtClean="0">
                <a:solidFill>
                  <a:srgbClr val="0000CC"/>
                </a:solidFill>
              </a:rPr>
              <a:t>mmdcd</a:t>
            </a:r>
            <a:r>
              <a:rPr lang="en-US" b="1" dirty="0" err="1" smtClean="0">
                <a:solidFill>
                  <a:srgbClr val="0000CC"/>
                </a:solidFill>
              </a:rPr>
              <a:t>s</a:t>
            </a:r>
            <a:endParaRPr lang="en-US" b="1" dirty="0" smtClean="0">
              <a:solidFill>
                <a:srgbClr val="0000CC"/>
              </a:solidFill>
            </a:endParaRPr>
          </a:p>
          <a:p>
            <a:pPr lvl="1"/>
            <a:r>
              <a:rPr lang="en-US" sz="2400" b="1" dirty="0" smtClean="0">
                <a:solidFill>
                  <a:srgbClr val="0000CC"/>
                </a:solidFill>
              </a:rPr>
              <a:t>Between hos &amp; Cd, directors</a:t>
            </a:r>
          </a:p>
          <a:p>
            <a:r>
              <a:rPr lang="en-US" sz="2800" b="1" dirty="0" smtClean="0">
                <a:solidFill>
                  <a:srgbClr val="FF0000"/>
                </a:solidFill>
              </a:rPr>
              <a:t>Performance appraisal (PA):</a:t>
            </a:r>
          </a:p>
          <a:p>
            <a:pPr lvl="1"/>
            <a:r>
              <a:rPr lang="en-US" sz="2400" b="1" dirty="0" smtClean="0">
                <a:solidFill>
                  <a:srgbClr val="0000CC"/>
                </a:solidFill>
              </a:rPr>
              <a:t>All </a:t>
            </a:r>
            <a:r>
              <a:rPr lang="en-US" sz="2400" b="1" dirty="0" err="1" smtClean="0">
                <a:solidFill>
                  <a:srgbClr val="0000CC"/>
                </a:solidFill>
              </a:rPr>
              <a:t>lgs</a:t>
            </a:r>
            <a:r>
              <a:rPr lang="en-US" sz="2400" b="1" dirty="0" smtClean="0">
                <a:solidFill>
                  <a:srgbClr val="0000CC"/>
                </a:solidFill>
              </a:rPr>
              <a:t> staff except above</a:t>
            </a:r>
          </a:p>
          <a:p>
            <a:r>
              <a:rPr lang="en-US" sz="2600" b="1" dirty="0" smtClean="0"/>
              <a:t>The contents of PC &amp; pa are more or </a:t>
            </a:r>
            <a:r>
              <a:rPr lang="en-US" sz="2600" b="1" dirty="0" err="1" smtClean="0"/>
              <a:t>lEss</a:t>
            </a:r>
            <a:r>
              <a:rPr lang="en-US" sz="2600" b="1" dirty="0" smtClean="0"/>
              <a:t> the same</a:t>
            </a:r>
            <a:endParaRPr lang="en-US" sz="2600" b="1" dirty="0"/>
          </a:p>
        </p:txBody>
      </p:sp>
      <p:sp>
        <p:nvSpPr>
          <p:cNvPr id="4" name="Slide Number Placeholder 3"/>
          <p:cNvSpPr>
            <a:spLocks noGrp="1"/>
          </p:cNvSpPr>
          <p:nvPr>
            <p:ph type="sldNum" sz="quarter" idx="12"/>
          </p:nvPr>
        </p:nvSpPr>
        <p:spPr/>
        <p:txBody>
          <a:bodyPr/>
          <a:lstStyle/>
          <a:p>
            <a:fld id="{730775E5-FA01-485D-B85B-51701825F06C}" type="slidenum">
              <a:rPr lang="en-US" smtClean="0"/>
              <a:t>18</a:t>
            </a:fld>
            <a:endParaRPr lang="en-US"/>
          </a:p>
        </p:txBody>
      </p:sp>
    </p:spTree>
    <p:extLst>
      <p:ext uri="{BB962C8B-B14F-4D97-AF65-F5344CB8AC3E}">
        <p14:creationId xmlns:p14="http://schemas.microsoft.com/office/powerpoint/2010/main" val="319611649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5" y="90153"/>
            <a:ext cx="10364451" cy="914399"/>
          </a:xfrm>
        </p:spPr>
        <p:txBody>
          <a:bodyPr>
            <a:normAutofit/>
          </a:bodyPr>
          <a:lstStyle/>
          <a:p>
            <a:r>
              <a:rPr lang="en-ZA" b="1" dirty="0">
                <a:solidFill>
                  <a:srgbClr val="FF0000"/>
                </a:solidFill>
                <a:effectLst>
                  <a:outerShdw blurRad="38100" dist="38100" dir="2700000" algn="tl">
                    <a:srgbClr val="000000">
                      <a:alpha val="43137"/>
                    </a:srgbClr>
                  </a:outerShdw>
                </a:effectLst>
                <a:latin typeface="Verdana" pitchFamily="34" charset="0"/>
              </a:rPr>
              <a:t>Key </a:t>
            </a:r>
            <a:r>
              <a:rPr lang="en-ZA" b="1" dirty="0" smtClean="0">
                <a:solidFill>
                  <a:srgbClr val="FF0000"/>
                </a:solidFill>
                <a:effectLst>
                  <a:outerShdw blurRad="38100" dist="38100" dir="2700000" algn="tl">
                    <a:srgbClr val="000000">
                      <a:alpha val="43137"/>
                    </a:srgbClr>
                  </a:outerShdw>
                </a:effectLst>
                <a:latin typeface="Verdana" pitchFamily="34" charset="0"/>
              </a:rPr>
              <a:t>Performance Area (KPA)</a:t>
            </a:r>
            <a:endParaRPr lang="en-GB" b="1" dirty="0">
              <a:solidFill>
                <a:srgbClr val="FF0000"/>
              </a:solidFill>
              <a:effectLst>
                <a:outerShdw blurRad="38100" dist="38100" dir="2700000" algn="tl">
                  <a:srgbClr val="000000">
                    <a:alpha val="43137"/>
                  </a:srgbClr>
                </a:outerShdw>
              </a:effectLst>
              <a:latin typeface="Verdana" pitchFamily="34" charset="0"/>
            </a:endParaRPr>
          </a:p>
        </p:txBody>
      </p:sp>
      <p:sp>
        <p:nvSpPr>
          <p:cNvPr id="3" name="Content Placeholder 2"/>
          <p:cNvSpPr>
            <a:spLocks noGrp="1"/>
          </p:cNvSpPr>
          <p:nvPr>
            <p:ph idx="4294967295"/>
          </p:nvPr>
        </p:nvSpPr>
        <p:spPr>
          <a:xfrm>
            <a:off x="373487" y="837127"/>
            <a:ext cx="11281893" cy="5616209"/>
          </a:xfrm>
          <a:prstGeom prst="rect">
            <a:avLst/>
          </a:prstGeom>
        </p:spPr>
        <p:txBody>
          <a:bodyPr>
            <a:normAutofit/>
          </a:bodyPr>
          <a:lstStyle/>
          <a:p>
            <a:pPr algn="just">
              <a:lnSpc>
                <a:spcPct val="170000"/>
              </a:lnSpc>
              <a:spcBef>
                <a:spcPts val="0"/>
              </a:spcBef>
              <a:spcAft>
                <a:spcPts val="600"/>
              </a:spcAft>
            </a:pPr>
            <a:r>
              <a:rPr lang="en-GB" dirty="0" smtClean="0">
                <a:latin typeface="Verdana" pitchFamily="34" charset="0"/>
              </a:rPr>
              <a:t>Key Performance Area</a:t>
            </a:r>
            <a:r>
              <a:rPr lang="en-GB" sz="1600" dirty="0" smtClean="0">
                <a:latin typeface="Verdana" pitchFamily="34" charset="0"/>
              </a:rPr>
              <a:t>s</a:t>
            </a:r>
            <a:r>
              <a:rPr lang="en-GB" dirty="0" smtClean="0">
                <a:latin typeface="Verdana" pitchFamily="34" charset="0"/>
              </a:rPr>
              <a:t> (KPA</a:t>
            </a:r>
            <a:r>
              <a:rPr lang="en-GB" sz="1600" dirty="0" smtClean="0">
                <a:latin typeface="Verdana" pitchFamily="34" charset="0"/>
              </a:rPr>
              <a:t>s</a:t>
            </a:r>
            <a:r>
              <a:rPr lang="en-GB" dirty="0" smtClean="0">
                <a:latin typeface="Verdana" pitchFamily="34" charset="0"/>
              </a:rPr>
              <a:t>) refer to general areas of outcomes for which a job is responsible for . A consideration of </a:t>
            </a:r>
            <a:r>
              <a:rPr lang="en-GB" dirty="0">
                <a:latin typeface="Verdana" pitchFamily="34" charset="0"/>
              </a:rPr>
              <a:t>KPA</a:t>
            </a:r>
            <a:r>
              <a:rPr lang="en-GB" sz="1600" dirty="0">
                <a:latin typeface="Verdana" pitchFamily="34" charset="0"/>
              </a:rPr>
              <a:t>s</a:t>
            </a:r>
            <a:r>
              <a:rPr lang="en-GB" dirty="0" smtClean="0">
                <a:latin typeface="Verdana" pitchFamily="34" charset="0"/>
              </a:rPr>
              <a:t> needs to include the areas of a job for which the employee is responsible for producing results.</a:t>
            </a:r>
          </a:p>
          <a:p>
            <a:pPr algn="just">
              <a:lnSpc>
                <a:spcPct val="170000"/>
              </a:lnSpc>
              <a:spcBef>
                <a:spcPts val="0"/>
              </a:spcBef>
              <a:spcAft>
                <a:spcPts val="600"/>
              </a:spcAft>
            </a:pPr>
            <a:r>
              <a:rPr lang="en-GB" dirty="0" smtClean="0">
                <a:latin typeface="Verdana" pitchFamily="34" charset="0"/>
              </a:rPr>
              <a:t> To identify </a:t>
            </a:r>
            <a:r>
              <a:rPr lang="en-GB" dirty="0">
                <a:latin typeface="Verdana" pitchFamily="34" charset="0"/>
              </a:rPr>
              <a:t>KPA</a:t>
            </a:r>
            <a:r>
              <a:rPr lang="en-GB" sz="1600" dirty="0">
                <a:latin typeface="Verdana" pitchFamily="34" charset="0"/>
              </a:rPr>
              <a:t>s</a:t>
            </a:r>
            <a:r>
              <a:rPr lang="en-GB" dirty="0" smtClean="0">
                <a:latin typeface="Verdana" pitchFamily="34" charset="0"/>
              </a:rPr>
              <a:t>, individuals should be asked by their supervisor to answer questions such as:</a:t>
            </a:r>
          </a:p>
          <a:p>
            <a:pPr lvl="1" algn="just">
              <a:lnSpc>
                <a:spcPct val="170000"/>
              </a:lnSpc>
              <a:spcBef>
                <a:spcPts val="0"/>
              </a:spcBef>
              <a:spcAft>
                <a:spcPts val="600"/>
              </a:spcAft>
            </a:pPr>
            <a:r>
              <a:rPr lang="en-GB" dirty="0" smtClean="0">
                <a:solidFill>
                  <a:srgbClr val="0000CC"/>
                </a:solidFill>
                <a:latin typeface="Verdana" pitchFamily="34" charset="0"/>
              </a:rPr>
              <a:t>What do you think are the most important things you have to do?</a:t>
            </a:r>
          </a:p>
          <a:p>
            <a:pPr lvl="1" algn="just">
              <a:lnSpc>
                <a:spcPct val="170000"/>
              </a:lnSpc>
              <a:spcBef>
                <a:spcPts val="0"/>
              </a:spcBef>
              <a:spcAft>
                <a:spcPts val="600"/>
              </a:spcAft>
            </a:pPr>
            <a:r>
              <a:rPr lang="en-US" dirty="0" smtClean="0">
                <a:solidFill>
                  <a:srgbClr val="0000CC"/>
                </a:solidFill>
                <a:latin typeface="Verdana" pitchFamily="34" charset="0"/>
              </a:rPr>
              <a:t>What do you believe you are expected to achieve in each of these areas?</a:t>
            </a:r>
            <a:r>
              <a:rPr lang="en-US" b="1" dirty="0" smtClean="0">
                <a:solidFill>
                  <a:srgbClr val="0000CC"/>
                </a:solidFill>
                <a:latin typeface="Verdana" pitchFamily="34" charset="0"/>
              </a:rPr>
              <a:t> </a:t>
            </a:r>
            <a:endParaRPr lang="en-GB" dirty="0" smtClean="0">
              <a:solidFill>
                <a:srgbClr val="0000CC"/>
              </a:solidFill>
              <a:latin typeface="Verdana" pitchFamily="34" charset="0"/>
            </a:endParaRPr>
          </a:p>
        </p:txBody>
      </p:sp>
      <p:sp>
        <p:nvSpPr>
          <p:cNvPr id="4" name="Slide Number Placeholder 3"/>
          <p:cNvSpPr>
            <a:spLocks noGrp="1"/>
          </p:cNvSpPr>
          <p:nvPr>
            <p:ph type="sldNum" sz="quarter" idx="12"/>
          </p:nvPr>
        </p:nvSpPr>
        <p:spPr/>
        <p:txBody>
          <a:bodyPr/>
          <a:lstStyle/>
          <a:p>
            <a:fld id="{730775E5-FA01-485D-B85B-51701825F06C}" type="slidenum">
              <a:rPr lang="en-US" smtClean="0"/>
              <a:t>19</a:t>
            </a:fld>
            <a:endParaRPr lang="en-US"/>
          </a:p>
        </p:txBody>
      </p:sp>
    </p:spTree>
    <p:extLst>
      <p:ext uri="{BB962C8B-B14F-4D97-AF65-F5344CB8AC3E}">
        <p14:creationId xmlns:p14="http://schemas.microsoft.com/office/powerpoint/2010/main" val="146216934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5" y="115911"/>
            <a:ext cx="10364451" cy="991321"/>
          </a:xfrm>
        </p:spPr>
        <p:txBody>
          <a:bodyPr>
            <a:normAutofit/>
          </a:bodyPr>
          <a:lstStyle/>
          <a:p>
            <a:r>
              <a:rPr lang="en-ZA" b="1" dirty="0">
                <a:solidFill>
                  <a:srgbClr val="FF0000"/>
                </a:solidFill>
                <a:effectLst>
                  <a:outerShdw blurRad="38100" dist="38100" dir="2700000" algn="tl">
                    <a:srgbClr val="000000">
                      <a:alpha val="43137"/>
                    </a:srgbClr>
                  </a:outerShdw>
                </a:effectLst>
                <a:latin typeface="Verdana" pitchFamily="34" charset="0"/>
              </a:rPr>
              <a:t>Key Performance </a:t>
            </a:r>
            <a:r>
              <a:rPr lang="en-ZA" b="1" dirty="0" smtClean="0">
                <a:solidFill>
                  <a:srgbClr val="FF0000"/>
                </a:solidFill>
                <a:effectLst>
                  <a:outerShdw blurRad="38100" dist="38100" dir="2700000" algn="tl">
                    <a:srgbClr val="000000">
                      <a:alpha val="43137"/>
                    </a:srgbClr>
                  </a:outerShdw>
                </a:effectLst>
                <a:latin typeface="Verdana" pitchFamily="34" charset="0"/>
              </a:rPr>
              <a:t>Indicators (KPI)</a:t>
            </a:r>
            <a:endParaRPr lang="en-GB" b="1" dirty="0">
              <a:solidFill>
                <a:srgbClr val="FF0000"/>
              </a:solidFill>
              <a:effectLst>
                <a:outerShdw blurRad="38100" dist="38100" dir="2700000" algn="tl">
                  <a:srgbClr val="000000">
                    <a:alpha val="43137"/>
                  </a:srgbClr>
                </a:outerShdw>
              </a:effectLst>
              <a:latin typeface="Verdana" pitchFamily="34" charset="0"/>
            </a:endParaRPr>
          </a:p>
        </p:txBody>
      </p:sp>
      <p:sp>
        <p:nvSpPr>
          <p:cNvPr id="3" name="Content Placeholder 2"/>
          <p:cNvSpPr>
            <a:spLocks noGrp="1"/>
          </p:cNvSpPr>
          <p:nvPr>
            <p:ph idx="4294967295"/>
          </p:nvPr>
        </p:nvSpPr>
        <p:spPr>
          <a:xfrm>
            <a:off x="283335" y="940158"/>
            <a:ext cx="11629623" cy="5801210"/>
          </a:xfrm>
          <a:prstGeom prst="rect">
            <a:avLst/>
          </a:prstGeom>
        </p:spPr>
        <p:txBody>
          <a:bodyPr>
            <a:normAutofit fontScale="92500" lnSpcReduction="20000"/>
          </a:bodyPr>
          <a:lstStyle/>
          <a:p>
            <a:pPr algn="just">
              <a:lnSpc>
                <a:spcPct val="170000"/>
              </a:lnSpc>
              <a:spcBef>
                <a:spcPts val="0"/>
              </a:spcBef>
              <a:spcAft>
                <a:spcPts val="600"/>
              </a:spcAft>
            </a:pPr>
            <a:r>
              <a:rPr lang="en-US" sz="1900" dirty="0" smtClean="0">
                <a:latin typeface="Verdana" pitchFamily="34" charset="0"/>
              </a:rPr>
              <a:t>Key Performance Indicators (KPI</a:t>
            </a:r>
            <a:r>
              <a:rPr lang="en-US" sz="1600" dirty="0" smtClean="0">
                <a:latin typeface="Verdana" pitchFamily="34" charset="0"/>
              </a:rPr>
              <a:t>S</a:t>
            </a:r>
            <a:r>
              <a:rPr lang="en-US" sz="1900" dirty="0" smtClean="0">
                <a:latin typeface="Verdana" pitchFamily="34" charset="0"/>
              </a:rPr>
              <a:t>) describe the performance dimension that is considered key or important in measuring performance</a:t>
            </a:r>
            <a:r>
              <a:rPr lang="en-GB" sz="1900" dirty="0" smtClean="0">
                <a:latin typeface="Verdana" pitchFamily="34" charset="0"/>
              </a:rPr>
              <a:t>.  They are used as measuring criteria for evaluating performance. KPI</a:t>
            </a:r>
            <a:r>
              <a:rPr lang="en-GB" sz="1600" dirty="0" smtClean="0">
                <a:latin typeface="Verdana" pitchFamily="34" charset="0"/>
              </a:rPr>
              <a:t>s</a:t>
            </a:r>
            <a:r>
              <a:rPr lang="en-GB" sz="1900" dirty="0" smtClean="0">
                <a:latin typeface="Verdana" pitchFamily="34" charset="0"/>
              </a:rPr>
              <a:t> include:</a:t>
            </a:r>
          </a:p>
          <a:p>
            <a:pPr lvl="1" algn="just">
              <a:lnSpc>
                <a:spcPct val="170000"/>
              </a:lnSpc>
              <a:spcBef>
                <a:spcPts val="0"/>
              </a:spcBef>
              <a:spcAft>
                <a:spcPts val="600"/>
              </a:spcAft>
            </a:pPr>
            <a:r>
              <a:rPr lang="en-GB" sz="1900" b="1" i="1" dirty="0" smtClean="0">
                <a:latin typeface="Verdana" pitchFamily="34" charset="0"/>
              </a:rPr>
              <a:t>Quality</a:t>
            </a:r>
            <a:r>
              <a:rPr lang="en-GB" sz="1900" dirty="0" smtClean="0">
                <a:latin typeface="Verdana" pitchFamily="34" charset="0"/>
              </a:rPr>
              <a:t>:</a:t>
            </a:r>
            <a:r>
              <a:rPr lang="en-GB" sz="1900" i="1" dirty="0" smtClean="0">
                <a:latin typeface="Verdana" pitchFamily="34" charset="0"/>
              </a:rPr>
              <a:t> How well</a:t>
            </a:r>
            <a:r>
              <a:rPr lang="en-GB" sz="1900" dirty="0" smtClean="0">
                <a:latin typeface="Verdana" pitchFamily="34" charset="0"/>
              </a:rPr>
              <a:t>? </a:t>
            </a:r>
          </a:p>
          <a:p>
            <a:pPr lvl="1" algn="just">
              <a:lnSpc>
                <a:spcPct val="170000"/>
              </a:lnSpc>
              <a:spcBef>
                <a:spcPts val="0"/>
              </a:spcBef>
              <a:spcAft>
                <a:spcPts val="600"/>
              </a:spcAft>
            </a:pPr>
            <a:r>
              <a:rPr lang="en-GB" sz="1900" b="1" i="1" dirty="0" smtClean="0">
                <a:latin typeface="Verdana" pitchFamily="34" charset="0"/>
              </a:rPr>
              <a:t>Quantity</a:t>
            </a:r>
            <a:r>
              <a:rPr lang="en-GB" sz="1900" dirty="0" smtClean="0">
                <a:latin typeface="Verdana" pitchFamily="34" charset="0"/>
              </a:rPr>
              <a:t>: </a:t>
            </a:r>
            <a:r>
              <a:rPr lang="en-GB" sz="1900" i="1" dirty="0" smtClean="0">
                <a:latin typeface="Verdana" pitchFamily="34" charset="0"/>
              </a:rPr>
              <a:t>How many or much</a:t>
            </a:r>
            <a:r>
              <a:rPr lang="en-GB" sz="1900" dirty="0" smtClean="0">
                <a:latin typeface="Verdana" pitchFamily="34" charset="0"/>
              </a:rPr>
              <a:t>?</a:t>
            </a:r>
            <a:r>
              <a:rPr lang="en-GB" sz="1900" b="1" dirty="0" smtClean="0">
                <a:latin typeface="Verdana" pitchFamily="34" charset="0"/>
              </a:rPr>
              <a:t>  </a:t>
            </a:r>
            <a:endParaRPr lang="en-GB" sz="1900" dirty="0" smtClean="0">
              <a:latin typeface="Verdana" pitchFamily="34" charset="0"/>
            </a:endParaRPr>
          </a:p>
          <a:p>
            <a:pPr lvl="1" algn="just">
              <a:lnSpc>
                <a:spcPct val="170000"/>
              </a:lnSpc>
              <a:spcBef>
                <a:spcPts val="0"/>
              </a:spcBef>
              <a:spcAft>
                <a:spcPts val="600"/>
              </a:spcAft>
            </a:pPr>
            <a:r>
              <a:rPr lang="en-US" sz="1900" b="1" i="1" dirty="0" smtClean="0">
                <a:latin typeface="Verdana" pitchFamily="34" charset="0"/>
              </a:rPr>
              <a:t>Timeliness:</a:t>
            </a:r>
            <a:r>
              <a:rPr lang="en-US" sz="1900" dirty="0" smtClean="0">
                <a:latin typeface="Verdana" pitchFamily="34" charset="0"/>
              </a:rPr>
              <a:t> </a:t>
            </a:r>
            <a:r>
              <a:rPr lang="en-US" sz="1900" i="1" dirty="0" smtClean="0">
                <a:latin typeface="Verdana" pitchFamily="34" charset="0"/>
              </a:rPr>
              <a:t>By when</a:t>
            </a:r>
            <a:r>
              <a:rPr lang="en-US" sz="1900" dirty="0" smtClean="0">
                <a:latin typeface="Verdana" pitchFamily="34" charset="0"/>
              </a:rPr>
              <a:t>?  </a:t>
            </a:r>
            <a:endParaRPr lang="en-GB" sz="1900" dirty="0" smtClean="0">
              <a:latin typeface="Verdana" pitchFamily="34" charset="0"/>
            </a:endParaRPr>
          </a:p>
          <a:p>
            <a:pPr lvl="1" algn="just">
              <a:lnSpc>
                <a:spcPct val="170000"/>
              </a:lnSpc>
              <a:spcBef>
                <a:spcPts val="0"/>
              </a:spcBef>
              <a:spcAft>
                <a:spcPts val="600"/>
              </a:spcAft>
            </a:pPr>
            <a:r>
              <a:rPr lang="en-GB" sz="1900" b="1" i="1" dirty="0" smtClean="0">
                <a:latin typeface="Verdana" pitchFamily="34" charset="0"/>
              </a:rPr>
              <a:t>Cost Efficiency</a:t>
            </a:r>
            <a:r>
              <a:rPr lang="en-GB" sz="1900" dirty="0" smtClean="0">
                <a:latin typeface="Verdana" pitchFamily="34" charset="0"/>
              </a:rPr>
              <a:t>: </a:t>
            </a:r>
            <a:r>
              <a:rPr lang="en-GB" sz="1900" i="1" dirty="0" smtClean="0">
                <a:latin typeface="Verdana" pitchFamily="34" charset="0"/>
              </a:rPr>
              <a:t>At what expense</a:t>
            </a:r>
            <a:r>
              <a:rPr lang="en-GB" sz="1900" dirty="0" smtClean="0">
                <a:latin typeface="Verdana" pitchFamily="34" charset="0"/>
              </a:rPr>
              <a:t>? </a:t>
            </a:r>
          </a:p>
          <a:p>
            <a:pPr lvl="1" algn="just">
              <a:lnSpc>
                <a:spcPct val="170000"/>
              </a:lnSpc>
              <a:spcBef>
                <a:spcPts val="0"/>
              </a:spcBef>
              <a:spcAft>
                <a:spcPts val="600"/>
              </a:spcAft>
            </a:pPr>
            <a:r>
              <a:rPr lang="en-GB" sz="1900" b="1" i="1" dirty="0" smtClean="0">
                <a:latin typeface="Verdana" pitchFamily="34" charset="0"/>
              </a:rPr>
              <a:t>Competency</a:t>
            </a:r>
            <a:r>
              <a:rPr lang="en-GB" sz="1900" dirty="0" smtClean="0">
                <a:latin typeface="Verdana" pitchFamily="34" charset="0"/>
              </a:rPr>
              <a:t>: The essential knowledge, skills and abilities a jobholder must possess and demonstrate in order to be successful at work</a:t>
            </a:r>
          </a:p>
          <a:p>
            <a:pPr algn="just">
              <a:lnSpc>
                <a:spcPct val="170000"/>
              </a:lnSpc>
              <a:spcBef>
                <a:spcPts val="0"/>
              </a:spcBef>
              <a:spcAft>
                <a:spcPts val="600"/>
              </a:spcAft>
            </a:pPr>
            <a:r>
              <a:rPr lang="en-GB" sz="1900" dirty="0">
                <a:latin typeface="Verdana" pitchFamily="34" charset="0"/>
              </a:rPr>
              <a:t>Key Performance Indicators should be written to meet SMART </a:t>
            </a:r>
            <a:r>
              <a:rPr lang="en-GB" sz="1900" dirty="0" smtClean="0">
                <a:latin typeface="Verdana" pitchFamily="34" charset="0"/>
              </a:rPr>
              <a:t>criteria:</a:t>
            </a:r>
            <a:r>
              <a:rPr lang="en-GB" sz="1900" b="1" dirty="0" smtClean="0">
                <a:latin typeface="Verdana" pitchFamily="34" charset="0"/>
              </a:rPr>
              <a:t> Specific, Measurable, Achievable, Relevant, Timeliness/ Time-bound</a:t>
            </a:r>
          </a:p>
          <a:p>
            <a:pPr algn="just">
              <a:lnSpc>
                <a:spcPct val="170000"/>
              </a:lnSpc>
              <a:spcBef>
                <a:spcPts val="0"/>
              </a:spcBef>
              <a:spcAft>
                <a:spcPts val="600"/>
              </a:spcAft>
            </a:pPr>
            <a:r>
              <a:rPr lang="en-GB" sz="1900" b="1" dirty="0" smtClean="0">
                <a:latin typeface="Verdana" pitchFamily="34" charset="0"/>
              </a:rPr>
              <a:t>Minimum 2 KPI</a:t>
            </a:r>
            <a:r>
              <a:rPr lang="en-GB" sz="1500" b="1" dirty="0" smtClean="0">
                <a:latin typeface="Verdana" pitchFamily="34" charset="0"/>
              </a:rPr>
              <a:t>s</a:t>
            </a:r>
            <a:r>
              <a:rPr lang="en-GB" sz="1900" b="1" dirty="0" smtClean="0">
                <a:latin typeface="Verdana" pitchFamily="34" charset="0"/>
              </a:rPr>
              <a:t> and maximum 4kpi</a:t>
            </a:r>
            <a:r>
              <a:rPr lang="en-GB" sz="1500" b="1" dirty="0" smtClean="0">
                <a:latin typeface="Verdana" pitchFamily="34" charset="0"/>
              </a:rPr>
              <a:t>s</a:t>
            </a:r>
            <a:r>
              <a:rPr lang="en-GB" sz="1900" b="1" dirty="0" smtClean="0">
                <a:latin typeface="Verdana" pitchFamily="34" charset="0"/>
              </a:rPr>
              <a:t> per </a:t>
            </a:r>
            <a:r>
              <a:rPr lang="en-GB" sz="1900" b="1" dirty="0" err="1" smtClean="0">
                <a:latin typeface="Verdana" pitchFamily="34" charset="0"/>
              </a:rPr>
              <a:t>kpa</a:t>
            </a:r>
            <a:endParaRPr lang="en-GB" sz="1900" b="1" dirty="0">
              <a:latin typeface="Verdana" pitchFamily="34" charset="0"/>
            </a:endParaRPr>
          </a:p>
          <a:p>
            <a:pPr algn="just">
              <a:lnSpc>
                <a:spcPct val="170000"/>
              </a:lnSpc>
              <a:spcBef>
                <a:spcPts val="0"/>
              </a:spcBef>
              <a:spcAft>
                <a:spcPts val="600"/>
              </a:spcAft>
            </a:pPr>
            <a:endParaRPr lang="en-GB" dirty="0">
              <a:latin typeface="Verdana" pitchFamily="34" charset="0"/>
            </a:endParaRPr>
          </a:p>
        </p:txBody>
      </p:sp>
      <p:sp>
        <p:nvSpPr>
          <p:cNvPr id="4" name="Slide Number Placeholder 3"/>
          <p:cNvSpPr>
            <a:spLocks noGrp="1"/>
          </p:cNvSpPr>
          <p:nvPr>
            <p:ph type="sldNum" sz="quarter" idx="12"/>
          </p:nvPr>
        </p:nvSpPr>
        <p:spPr/>
        <p:txBody>
          <a:bodyPr/>
          <a:lstStyle/>
          <a:p>
            <a:fld id="{730775E5-FA01-485D-B85B-51701825F06C}" type="slidenum">
              <a:rPr lang="en-US" smtClean="0"/>
              <a:t>20</a:t>
            </a:fld>
            <a:endParaRPr lang="en-US"/>
          </a:p>
        </p:txBody>
      </p:sp>
    </p:spTree>
    <p:extLst>
      <p:ext uri="{BB962C8B-B14F-4D97-AF65-F5344CB8AC3E}">
        <p14:creationId xmlns:p14="http://schemas.microsoft.com/office/powerpoint/2010/main" val="111629531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5" y="128789"/>
            <a:ext cx="10364451" cy="875763"/>
          </a:xfrm>
        </p:spPr>
        <p:txBody>
          <a:bodyPr>
            <a:normAutofit/>
          </a:bodyPr>
          <a:lstStyle/>
          <a:p>
            <a:r>
              <a:rPr lang="en-ZA" b="1" dirty="0">
                <a:solidFill>
                  <a:srgbClr val="FF0000"/>
                </a:solidFill>
                <a:effectLst>
                  <a:outerShdw blurRad="38100" dist="38100" dir="2700000" algn="tl">
                    <a:srgbClr val="000000">
                      <a:alpha val="43137"/>
                    </a:srgbClr>
                  </a:outerShdw>
                </a:effectLst>
                <a:latin typeface="Verdana" pitchFamily="34" charset="0"/>
              </a:rPr>
              <a:t>Weightings</a:t>
            </a:r>
            <a:endParaRPr lang="en-GB" b="1" dirty="0">
              <a:solidFill>
                <a:srgbClr val="FF0000"/>
              </a:solidFill>
              <a:effectLst>
                <a:outerShdw blurRad="38100" dist="38100" dir="2700000" algn="tl">
                  <a:srgbClr val="000000">
                    <a:alpha val="43137"/>
                  </a:srgbClr>
                </a:outerShdw>
              </a:effectLst>
              <a:latin typeface="Verdana" pitchFamily="34" charset="0"/>
            </a:endParaRPr>
          </a:p>
        </p:txBody>
      </p:sp>
      <p:sp>
        <p:nvSpPr>
          <p:cNvPr id="3" name="Content Placeholder 2"/>
          <p:cNvSpPr>
            <a:spLocks noGrp="1"/>
          </p:cNvSpPr>
          <p:nvPr>
            <p:ph idx="4294967295"/>
          </p:nvPr>
        </p:nvSpPr>
        <p:spPr>
          <a:xfrm>
            <a:off x="669701" y="1004552"/>
            <a:ext cx="10818254" cy="5664808"/>
          </a:xfrm>
          <a:prstGeom prst="rect">
            <a:avLst/>
          </a:prstGeom>
        </p:spPr>
        <p:txBody>
          <a:bodyPr>
            <a:normAutofit/>
          </a:bodyPr>
          <a:lstStyle/>
          <a:p>
            <a:pPr>
              <a:lnSpc>
                <a:spcPct val="170000"/>
              </a:lnSpc>
              <a:spcBef>
                <a:spcPts val="0"/>
              </a:spcBef>
              <a:spcAft>
                <a:spcPts val="600"/>
              </a:spcAft>
            </a:pPr>
            <a:r>
              <a:rPr lang="en-GB" dirty="0" smtClean="0">
                <a:latin typeface="Verdana" pitchFamily="34" charset="0"/>
              </a:rPr>
              <a:t>Weightings show the relative importance of one KPA against another KPA. </a:t>
            </a:r>
          </a:p>
          <a:p>
            <a:pPr>
              <a:lnSpc>
                <a:spcPct val="170000"/>
              </a:lnSpc>
              <a:spcBef>
                <a:spcPts val="0"/>
              </a:spcBef>
              <a:spcAft>
                <a:spcPts val="600"/>
              </a:spcAft>
            </a:pPr>
            <a:r>
              <a:rPr lang="en-GB" dirty="0" smtClean="0">
                <a:latin typeface="Verdana" pitchFamily="34" charset="0"/>
              </a:rPr>
              <a:t>The purpose of the weightings is to show employees what the most important </a:t>
            </a:r>
            <a:r>
              <a:rPr lang="en-GB" dirty="0">
                <a:latin typeface="Verdana" pitchFamily="34" charset="0"/>
              </a:rPr>
              <a:t>K</a:t>
            </a:r>
            <a:r>
              <a:rPr lang="en-GB" dirty="0" smtClean="0">
                <a:latin typeface="Verdana" pitchFamily="34" charset="0"/>
              </a:rPr>
              <a:t>ey Performance Areas are in their work. </a:t>
            </a:r>
          </a:p>
          <a:p>
            <a:pPr>
              <a:lnSpc>
                <a:spcPct val="170000"/>
              </a:lnSpc>
              <a:spcBef>
                <a:spcPts val="0"/>
              </a:spcBef>
              <a:spcAft>
                <a:spcPts val="600"/>
              </a:spcAft>
            </a:pPr>
            <a:r>
              <a:rPr lang="en-GB" dirty="0" smtClean="0">
                <a:latin typeface="Verdana" pitchFamily="34" charset="0"/>
              </a:rPr>
              <a:t>100 percent of the weightings are allocated to the KPA</a:t>
            </a:r>
            <a:r>
              <a:rPr lang="en-GB" sz="1800" dirty="0" smtClean="0">
                <a:latin typeface="Verdana" pitchFamily="34" charset="0"/>
              </a:rPr>
              <a:t>s</a:t>
            </a:r>
            <a:r>
              <a:rPr lang="en-GB" dirty="0" smtClean="0">
                <a:latin typeface="Verdana" pitchFamily="34" charset="0"/>
              </a:rPr>
              <a:t>. No weightings are allocated to competencies</a:t>
            </a:r>
            <a:r>
              <a:rPr lang="en-GB" dirty="0">
                <a:latin typeface="Verdana" pitchFamily="34" charset="0"/>
              </a:rPr>
              <a:t>. competencies </a:t>
            </a:r>
            <a:r>
              <a:rPr lang="en-GB" dirty="0" smtClean="0">
                <a:latin typeface="Verdana" pitchFamily="34" charset="0"/>
              </a:rPr>
              <a:t>are rated separately for developmental purpose only.</a:t>
            </a:r>
            <a:endParaRPr lang="en-GB" dirty="0">
              <a:latin typeface="Verdana" pitchFamily="34" charset="0"/>
            </a:endParaRPr>
          </a:p>
        </p:txBody>
      </p:sp>
      <p:sp>
        <p:nvSpPr>
          <p:cNvPr id="4" name="Slide Number Placeholder 3"/>
          <p:cNvSpPr>
            <a:spLocks noGrp="1"/>
          </p:cNvSpPr>
          <p:nvPr>
            <p:ph type="sldNum" sz="quarter" idx="12"/>
          </p:nvPr>
        </p:nvSpPr>
        <p:spPr/>
        <p:txBody>
          <a:bodyPr/>
          <a:lstStyle/>
          <a:p>
            <a:fld id="{730775E5-FA01-485D-B85B-51701825F06C}" type="slidenum">
              <a:rPr lang="en-US" smtClean="0"/>
              <a:t>21</a:t>
            </a:fld>
            <a:endParaRPr lang="en-US"/>
          </a:p>
        </p:txBody>
      </p:sp>
    </p:spTree>
    <p:extLst>
      <p:ext uri="{BB962C8B-B14F-4D97-AF65-F5344CB8AC3E}">
        <p14:creationId xmlns:p14="http://schemas.microsoft.com/office/powerpoint/2010/main" val="90266839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5" y="193183"/>
            <a:ext cx="10364451" cy="785611"/>
          </a:xfrm>
        </p:spPr>
        <p:txBody>
          <a:bodyPr>
            <a:normAutofit/>
          </a:bodyPr>
          <a:lstStyle/>
          <a:p>
            <a:r>
              <a:rPr lang="en-ZA" sz="3200" b="1" dirty="0" smtClean="0">
                <a:solidFill>
                  <a:srgbClr val="FF0000"/>
                </a:solidFill>
                <a:effectLst>
                  <a:outerShdw blurRad="38100" dist="38100" dir="2700000" algn="tl">
                    <a:srgbClr val="000000">
                      <a:alpha val="43137"/>
                    </a:srgbClr>
                  </a:outerShdw>
                </a:effectLst>
                <a:latin typeface="Verdana" pitchFamily="34" charset="0"/>
              </a:rPr>
              <a:t>Competency</a:t>
            </a:r>
            <a:endParaRPr lang="en-GB" sz="3200" b="1" dirty="0">
              <a:solidFill>
                <a:srgbClr val="FF0000"/>
              </a:solidFill>
              <a:effectLst>
                <a:outerShdw blurRad="38100" dist="38100" dir="2700000" algn="tl">
                  <a:srgbClr val="000000">
                    <a:alpha val="43137"/>
                  </a:srgbClr>
                </a:outerShdw>
              </a:effectLst>
              <a:latin typeface="Verdana" pitchFamily="34" charset="0"/>
            </a:endParaRPr>
          </a:p>
        </p:txBody>
      </p:sp>
      <p:sp>
        <p:nvSpPr>
          <p:cNvPr id="3" name="Content Placeholder 2"/>
          <p:cNvSpPr>
            <a:spLocks noGrp="1"/>
          </p:cNvSpPr>
          <p:nvPr>
            <p:ph idx="4294967295"/>
          </p:nvPr>
        </p:nvSpPr>
        <p:spPr>
          <a:xfrm>
            <a:off x="618185" y="978794"/>
            <a:ext cx="10985679" cy="5628068"/>
          </a:xfrm>
          <a:prstGeom prst="rect">
            <a:avLst/>
          </a:prstGeom>
        </p:spPr>
        <p:txBody>
          <a:bodyPr>
            <a:normAutofit fontScale="92500"/>
          </a:bodyPr>
          <a:lstStyle/>
          <a:p>
            <a:pPr algn="just"/>
            <a:r>
              <a:rPr lang="en-ZA" sz="2400" dirty="0" smtClean="0">
                <a:latin typeface="+mj-lt"/>
              </a:rPr>
              <a:t>An </a:t>
            </a:r>
            <a:r>
              <a:rPr lang="en-ZA" sz="2400" dirty="0">
                <a:latin typeface="+mj-lt"/>
              </a:rPr>
              <a:t>exclusive emphasis on just Key Performance Areas can give a skewed or incomplete picture of employee performance. So, </a:t>
            </a:r>
            <a:r>
              <a:rPr lang="en-ZA" sz="2400" b="1" dirty="0">
                <a:latin typeface="+mj-lt"/>
              </a:rPr>
              <a:t>competencies</a:t>
            </a:r>
            <a:r>
              <a:rPr lang="en-ZA" sz="2400" dirty="0">
                <a:latin typeface="+mj-lt"/>
              </a:rPr>
              <a:t>, or how well a job is done, are an important component of the planning phase. </a:t>
            </a:r>
            <a:endParaRPr lang="en-ZA" sz="2400" dirty="0" smtClean="0">
              <a:latin typeface="+mj-lt"/>
            </a:endParaRPr>
          </a:p>
          <a:p>
            <a:pPr algn="just"/>
            <a:r>
              <a:rPr lang="en-US" sz="2400" dirty="0"/>
              <a:t>Competency refers to what people have to know and be able to do to perform well. </a:t>
            </a:r>
          </a:p>
          <a:p>
            <a:pPr algn="just"/>
            <a:r>
              <a:rPr lang="en-ZA" sz="2400" dirty="0" smtClean="0">
                <a:latin typeface="+mj-lt"/>
              </a:rPr>
              <a:t>technical </a:t>
            </a:r>
            <a:r>
              <a:rPr lang="en-ZA" sz="2400" dirty="0">
                <a:latin typeface="+mj-lt"/>
              </a:rPr>
              <a:t>knowledge and </a:t>
            </a:r>
            <a:r>
              <a:rPr lang="en-ZA" sz="2400" dirty="0" smtClean="0">
                <a:latin typeface="+mj-lt"/>
              </a:rPr>
              <a:t>skills, behavioural </a:t>
            </a:r>
            <a:r>
              <a:rPr lang="en-ZA" sz="2400" dirty="0">
                <a:latin typeface="+mj-lt"/>
              </a:rPr>
              <a:t>attributes or attitudes </a:t>
            </a:r>
            <a:r>
              <a:rPr lang="en-ZA" sz="2400" dirty="0" smtClean="0">
                <a:latin typeface="+mj-lt"/>
              </a:rPr>
              <a:t>and managerial </a:t>
            </a:r>
            <a:r>
              <a:rPr lang="en-ZA" sz="2400" dirty="0">
                <a:latin typeface="+mj-lt"/>
              </a:rPr>
              <a:t>skills </a:t>
            </a:r>
            <a:r>
              <a:rPr lang="en-ZA" sz="2400" dirty="0" smtClean="0">
                <a:latin typeface="+mj-lt"/>
              </a:rPr>
              <a:t>are </a:t>
            </a:r>
            <a:r>
              <a:rPr lang="en-ZA" sz="2400" dirty="0">
                <a:latin typeface="+mj-lt"/>
              </a:rPr>
              <a:t>critical in determining how results will be achieved. </a:t>
            </a:r>
            <a:endParaRPr lang="en-ZA" sz="2400" dirty="0" smtClean="0">
              <a:latin typeface="+mj-lt"/>
            </a:endParaRPr>
          </a:p>
          <a:p>
            <a:pPr algn="just"/>
            <a:r>
              <a:rPr lang="en-ZA" sz="2400" dirty="0" smtClean="0">
                <a:latin typeface="+mj-lt"/>
              </a:rPr>
              <a:t>Example of competencies are: </a:t>
            </a:r>
            <a:r>
              <a:rPr lang="en-GB" sz="2400" dirty="0" smtClean="0"/>
              <a:t>Leadership, </a:t>
            </a:r>
            <a:r>
              <a:rPr lang="en-GB" sz="2400" dirty="0"/>
              <a:t>Decision </a:t>
            </a:r>
            <a:r>
              <a:rPr lang="en-GB" sz="2400" dirty="0" smtClean="0"/>
              <a:t>Making, </a:t>
            </a:r>
            <a:r>
              <a:rPr lang="en-GB" sz="2400" dirty="0"/>
              <a:t>Interpersonal </a:t>
            </a:r>
            <a:r>
              <a:rPr lang="en-GB" sz="2400" dirty="0" smtClean="0"/>
              <a:t>Skills, etc…..</a:t>
            </a:r>
          </a:p>
          <a:p>
            <a:pPr algn="just"/>
            <a:r>
              <a:rPr lang="en-GB" sz="2400" b="1" dirty="0" smtClean="0">
                <a:solidFill>
                  <a:srgbClr val="0000CC"/>
                </a:solidFill>
                <a:latin typeface="Calibri" panose="020F0502020204030204" pitchFamily="34" charset="0"/>
                <a:ea typeface="Calibri" panose="020F0502020204030204" pitchFamily="34" charset="0"/>
                <a:cs typeface="Times New Roman" panose="02020603050405020304" pitchFamily="18" charset="0"/>
              </a:rPr>
              <a:t>Competency are for purposes of personal development, not for scoring</a:t>
            </a:r>
            <a:endParaRPr lang="en-US" sz="2400" b="1" dirty="0">
              <a:solidFill>
                <a:srgbClr val="0000CC"/>
              </a:solidFill>
              <a:latin typeface="Calibri" panose="020F0502020204030204" pitchFamily="34" charset="0"/>
              <a:ea typeface="Calibri" panose="020F0502020204030204" pitchFamily="34" charset="0"/>
              <a:cs typeface="Times New Roman" panose="02020603050405020304" pitchFamily="18" charset="0"/>
            </a:endParaRPr>
          </a:p>
          <a:p>
            <a:pPr algn="just"/>
            <a:endParaRPr lang="en-US" sz="2400" dirty="0">
              <a:latin typeface="Calibri" panose="020F0502020204030204" pitchFamily="34" charset="0"/>
              <a:ea typeface="Calibri" panose="020F0502020204030204" pitchFamily="34" charset="0"/>
              <a:cs typeface="Times New Roman" panose="02020603050405020304" pitchFamily="18" charset="0"/>
            </a:endParaRPr>
          </a:p>
          <a:p>
            <a:pPr algn="just"/>
            <a:endParaRPr lang="en-US" sz="2400" dirty="0">
              <a:latin typeface="Calibri" panose="020F0502020204030204" pitchFamily="34" charset="0"/>
              <a:ea typeface="Calibri" panose="020F0502020204030204" pitchFamily="34" charset="0"/>
              <a:cs typeface="Times New Roman" panose="02020603050405020304" pitchFamily="18" charset="0"/>
            </a:endParaRPr>
          </a:p>
          <a:p>
            <a:pPr algn="just"/>
            <a:endParaRPr lang="en-ZA" sz="2400" dirty="0" smtClean="0">
              <a:latin typeface="+mj-lt"/>
            </a:endParaRPr>
          </a:p>
        </p:txBody>
      </p:sp>
      <p:sp>
        <p:nvSpPr>
          <p:cNvPr id="4" name="Slide Number Placeholder 3"/>
          <p:cNvSpPr>
            <a:spLocks noGrp="1"/>
          </p:cNvSpPr>
          <p:nvPr>
            <p:ph type="sldNum" sz="quarter" idx="12"/>
          </p:nvPr>
        </p:nvSpPr>
        <p:spPr/>
        <p:txBody>
          <a:bodyPr/>
          <a:lstStyle/>
          <a:p>
            <a:fld id="{730775E5-FA01-485D-B85B-51701825F06C}" type="slidenum">
              <a:rPr lang="en-US" smtClean="0"/>
              <a:t>22</a:t>
            </a:fld>
            <a:endParaRPr lang="en-US"/>
          </a:p>
        </p:txBody>
      </p:sp>
    </p:spTree>
    <p:extLst>
      <p:ext uri="{BB962C8B-B14F-4D97-AF65-F5344CB8AC3E}">
        <p14:creationId xmlns:p14="http://schemas.microsoft.com/office/powerpoint/2010/main" val="141765886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56607" y="192349"/>
            <a:ext cx="4761516" cy="3219718"/>
          </a:xfrm>
        </p:spPr>
        <p:style>
          <a:lnRef idx="1">
            <a:schemeClr val="accent6"/>
          </a:lnRef>
          <a:fillRef idx="2">
            <a:schemeClr val="accent6"/>
          </a:fillRef>
          <a:effectRef idx="1">
            <a:schemeClr val="accent6"/>
          </a:effectRef>
          <a:fontRef idx="minor">
            <a:schemeClr val="dk1"/>
          </a:fontRef>
        </p:style>
        <p:txBody>
          <a:bodyPr>
            <a:normAutofit/>
          </a:bodyPr>
          <a:lstStyle/>
          <a:p>
            <a:r>
              <a:rPr lang="en-US" sz="4400" b="1" dirty="0" smtClean="0">
                <a:solidFill>
                  <a:schemeClr val="tx1"/>
                </a:solidFill>
                <a:effectLst>
                  <a:outerShdw blurRad="38100" dist="38100" dir="2700000" algn="tl">
                    <a:srgbClr val="000000">
                      <a:alpha val="43137"/>
                    </a:srgbClr>
                  </a:outerShdw>
                </a:effectLst>
              </a:rPr>
              <a:t>PA: </a:t>
            </a:r>
            <a:br>
              <a:rPr lang="en-US" sz="4400" b="1" dirty="0" smtClean="0">
                <a:solidFill>
                  <a:schemeClr val="tx1"/>
                </a:solidFill>
                <a:effectLst>
                  <a:outerShdw blurRad="38100" dist="38100" dir="2700000" algn="tl">
                    <a:srgbClr val="000000">
                      <a:alpha val="43137"/>
                    </a:srgbClr>
                  </a:outerShdw>
                </a:effectLst>
              </a:rPr>
            </a:br>
            <a:r>
              <a:rPr lang="en-US" b="1" dirty="0" smtClean="0">
                <a:solidFill>
                  <a:srgbClr val="FF0000"/>
                </a:solidFill>
              </a:rPr>
              <a:t>STAFF </a:t>
            </a:r>
            <a:r>
              <a:rPr lang="en-US" b="1" dirty="0">
                <a:solidFill>
                  <a:srgbClr val="FF0000"/>
                </a:solidFill>
              </a:rPr>
              <a:t>PERFORMANCE PLANNING, REVIEW AND </a:t>
            </a:r>
            <a:r>
              <a:rPr lang="en-US" b="1" dirty="0" smtClean="0">
                <a:solidFill>
                  <a:srgbClr val="FF0000"/>
                </a:solidFill>
              </a:rPr>
              <a:t>APPRAISAL</a:t>
            </a:r>
            <a:br>
              <a:rPr lang="en-US" b="1" dirty="0" smtClean="0">
                <a:solidFill>
                  <a:srgbClr val="FF0000"/>
                </a:solidFill>
              </a:rPr>
            </a:br>
            <a:r>
              <a:rPr lang="en-US" b="1" dirty="0" smtClean="0">
                <a:solidFill>
                  <a:srgbClr val="0000CC"/>
                </a:solidFill>
              </a:rPr>
              <a:t>(for </a:t>
            </a:r>
            <a:r>
              <a:rPr lang="en-US" b="1" dirty="0" err="1" smtClean="0">
                <a:solidFill>
                  <a:srgbClr val="0000CC"/>
                </a:solidFill>
              </a:rPr>
              <a:t>lgs</a:t>
            </a:r>
            <a:r>
              <a:rPr lang="en-US" b="1" dirty="0" smtClean="0">
                <a:solidFill>
                  <a:srgbClr val="0000CC"/>
                </a:solidFill>
              </a:rPr>
              <a:t> staff)</a:t>
            </a:r>
            <a:endParaRPr lang="en-US" dirty="0">
              <a:solidFill>
                <a:srgbClr val="0000CC"/>
              </a:solidFill>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21768" y="3412067"/>
            <a:ext cx="4761516" cy="3273542"/>
          </a:xfrm>
          <a:prstGeom prst="rect">
            <a:avLst/>
          </a:prstGeom>
        </p:spPr>
      </p:pic>
      <p:pic>
        <p:nvPicPr>
          <p:cNvPr id="4" name="Picture 3"/>
          <p:cNvPicPr>
            <a:picLocks noChangeAspect="1"/>
          </p:cNvPicPr>
          <p:nvPr/>
        </p:nvPicPr>
        <p:blipFill>
          <a:blip r:embed="rId3"/>
          <a:stretch>
            <a:fillRect/>
          </a:stretch>
        </p:blipFill>
        <p:spPr>
          <a:xfrm rot="19915513">
            <a:off x="1103866" y="695235"/>
            <a:ext cx="4155793" cy="5449792"/>
          </a:xfrm>
          <a:prstGeom prst="rect">
            <a:avLst/>
          </a:prstGeom>
        </p:spPr>
      </p:pic>
      <p:sp>
        <p:nvSpPr>
          <p:cNvPr id="5" name="Slide Number Placeholder 4"/>
          <p:cNvSpPr>
            <a:spLocks noGrp="1"/>
          </p:cNvSpPr>
          <p:nvPr>
            <p:ph type="sldNum" sz="quarter" idx="12"/>
          </p:nvPr>
        </p:nvSpPr>
        <p:spPr/>
        <p:txBody>
          <a:bodyPr/>
          <a:lstStyle/>
          <a:p>
            <a:fld id="{730775E5-FA01-485D-B85B-51701825F06C}" type="slidenum">
              <a:rPr lang="en-US" smtClean="0"/>
              <a:t>23</a:t>
            </a:fld>
            <a:endParaRPr lang="en-US"/>
          </a:p>
        </p:txBody>
      </p:sp>
    </p:spTree>
    <p:extLst>
      <p:ext uri="{BB962C8B-B14F-4D97-AF65-F5344CB8AC3E}">
        <p14:creationId xmlns:p14="http://schemas.microsoft.com/office/powerpoint/2010/main" val="21860016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5" y="141670"/>
            <a:ext cx="10364451" cy="463638"/>
          </a:xfrm>
        </p:spPr>
        <p:txBody>
          <a:bodyPr>
            <a:normAutofit fontScale="90000"/>
          </a:bodyPr>
          <a:lstStyle/>
          <a:p>
            <a:r>
              <a:rPr lang="en-US" b="1" dirty="0" smtClean="0"/>
              <a:t/>
            </a:r>
            <a:br>
              <a:rPr lang="en-US" b="1" dirty="0" smtClean="0"/>
            </a:br>
            <a:r>
              <a:rPr lang="en-US" b="1" dirty="0" smtClean="0">
                <a:solidFill>
                  <a:srgbClr val="FF0000"/>
                </a:solidFill>
              </a:rPr>
              <a:t>Introduction </a:t>
            </a:r>
            <a:r>
              <a:rPr lang="en-US" b="1" dirty="0">
                <a:solidFill>
                  <a:srgbClr val="FF0000"/>
                </a:solidFill>
              </a:rPr>
              <a:t>with key </a:t>
            </a:r>
            <a:r>
              <a:rPr lang="en-US" b="1" dirty="0" smtClean="0">
                <a:solidFill>
                  <a:srgbClr val="FF0000"/>
                </a:solidFill>
              </a:rPr>
              <a:t>words/ Terms &amp; definitions</a:t>
            </a:r>
            <a:r>
              <a:rPr lang="en-US" b="1" dirty="0"/>
              <a:t/>
            </a:r>
            <a:br>
              <a:rPr lang="en-US" b="1" dirty="0"/>
            </a:br>
            <a:endParaRPr lang="en-US" dirty="0"/>
          </a:p>
        </p:txBody>
      </p:sp>
      <p:graphicFrame>
        <p:nvGraphicFramePr>
          <p:cNvPr id="4" name="Content Placeholder 3"/>
          <p:cNvGraphicFramePr>
            <a:graphicFrameLocks noGrp="1"/>
          </p:cNvGraphicFramePr>
          <p:nvPr>
            <p:ph sz="quarter" idx="13"/>
            <p:extLst>
              <p:ext uri="{D42A27DB-BD31-4B8C-83A1-F6EECF244321}">
                <p14:modId xmlns:p14="http://schemas.microsoft.com/office/powerpoint/2010/main" val="1264137261"/>
              </p:ext>
            </p:extLst>
          </p:nvPr>
        </p:nvGraphicFramePr>
        <p:xfrm>
          <a:off x="128789" y="592428"/>
          <a:ext cx="11900079" cy="6034726"/>
        </p:xfrm>
        <a:graphic>
          <a:graphicData uri="http://schemas.openxmlformats.org/drawingml/2006/table">
            <a:tbl>
              <a:tblPr firstRow="1" firstCol="1" bandRow="1">
                <a:tableStyleId>{5C22544A-7EE6-4342-B048-85BDC9FD1C3A}</a:tableStyleId>
              </a:tblPr>
              <a:tblGrid>
                <a:gridCol w="1857764">
                  <a:extLst>
                    <a:ext uri="{9D8B030D-6E8A-4147-A177-3AD203B41FA5}">
                      <a16:colId xmlns:a16="http://schemas.microsoft.com/office/drawing/2014/main" val="20000"/>
                    </a:ext>
                  </a:extLst>
                </a:gridCol>
                <a:gridCol w="10042315">
                  <a:extLst>
                    <a:ext uri="{9D8B030D-6E8A-4147-A177-3AD203B41FA5}">
                      <a16:colId xmlns:a16="http://schemas.microsoft.com/office/drawing/2014/main" val="20001"/>
                    </a:ext>
                  </a:extLst>
                </a:gridCol>
              </a:tblGrid>
              <a:tr h="406452">
                <a:tc>
                  <a:txBody>
                    <a:bodyPr/>
                    <a:lstStyle/>
                    <a:p>
                      <a:pPr marL="0" marR="69215" indent="0" algn="ctr">
                        <a:lnSpc>
                          <a:spcPct val="103000"/>
                        </a:lnSpc>
                        <a:spcBef>
                          <a:spcPts val="0"/>
                        </a:spcBef>
                        <a:spcAft>
                          <a:spcPts val="0"/>
                        </a:spcAft>
                      </a:pPr>
                      <a:r>
                        <a:rPr lang="en-US" sz="2000" dirty="0">
                          <a:solidFill>
                            <a:schemeClr val="tx1"/>
                          </a:solidFill>
                          <a:effectLst/>
                        </a:rPr>
                        <a:t>TERMS</a:t>
                      </a:r>
                      <a:endParaRPr lang="en-US" sz="2000" dirty="0">
                        <a:solidFill>
                          <a:schemeClr val="tx1"/>
                        </a:solidFill>
                        <a:effectLst/>
                        <a:latin typeface="Franklin Gothic Book" panose="020B0503020102020204" pitchFamily="34" charset="0"/>
                        <a:ea typeface="Franklin Gothic Book" panose="020B0503020102020204" pitchFamily="34" charset="0"/>
                        <a:cs typeface="Franklin Gothic Book" panose="020B0503020102020204" pitchFamily="34" charset="0"/>
                      </a:endParaRPr>
                    </a:p>
                  </a:txBody>
                  <a:tcPr marL="68580" marR="68580" marT="0" marB="0"/>
                </a:tc>
                <a:tc>
                  <a:txBody>
                    <a:bodyPr/>
                    <a:lstStyle/>
                    <a:p>
                      <a:pPr marL="0" marR="69215" indent="0" algn="ctr">
                        <a:lnSpc>
                          <a:spcPct val="103000"/>
                        </a:lnSpc>
                        <a:spcBef>
                          <a:spcPts val="0"/>
                        </a:spcBef>
                        <a:spcAft>
                          <a:spcPts val="0"/>
                        </a:spcAft>
                      </a:pPr>
                      <a:r>
                        <a:rPr lang="en-US" sz="2000" dirty="0">
                          <a:solidFill>
                            <a:schemeClr val="tx1"/>
                          </a:solidFill>
                          <a:effectLst/>
                        </a:rPr>
                        <a:t>DEFINITIONS &amp; EXPLANATION</a:t>
                      </a:r>
                      <a:endParaRPr lang="en-US" sz="2000" dirty="0">
                        <a:solidFill>
                          <a:schemeClr val="tx1"/>
                        </a:solidFill>
                        <a:effectLst/>
                        <a:latin typeface="Franklin Gothic Book" panose="020B0503020102020204" pitchFamily="34" charset="0"/>
                        <a:ea typeface="Franklin Gothic Book" panose="020B0503020102020204" pitchFamily="34" charset="0"/>
                        <a:cs typeface="Franklin Gothic Book" panose="020B0503020102020204" pitchFamily="34" charset="0"/>
                      </a:endParaRPr>
                    </a:p>
                  </a:txBody>
                  <a:tcPr marL="68580" marR="68580" marT="0" marB="0"/>
                </a:tc>
                <a:extLst>
                  <a:ext uri="{0D108BD9-81ED-4DB2-BD59-A6C34878D82A}">
                    <a16:rowId xmlns:a16="http://schemas.microsoft.com/office/drawing/2014/main" val="10000"/>
                  </a:ext>
                </a:extLst>
              </a:tr>
              <a:tr h="1641289">
                <a:tc>
                  <a:txBody>
                    <a:bodyPr/>
                    <a:lstStyle/>
                    <a:p>
                      <a:pPr marL="0" marR="69215" indent="0">
                        <a:lnSpc>
                          <a:spcPct val="103000"/>
                        </a:lnSpc>
                        <a:spcBef>
                          <a:spcPts val="0"/>
                        </a:spcBef>
                        <a:spcAft>
                          <a:spcPts val="0"/>
                        </a:spcAft>
                      </a:pPr>
                      <a:r>
                        <a:rPr lang="en-US" sz="2200" dirty="0" smtClean="0">
                          <a:solidFill>
                            <a:schemeClr val="tx1"/>
                          </a:solidFill>
                          <a:effectLst/>
                        </a:rPr>
                        <a:t>Appraisal</a:t>
                      </a:r>
                      <a:endParaRPr lang="en-US" sz="2200" dirty="0">
                        <a:solidFill>
                          <a:schemeClr val="tx1"/>
                        </a:solidFill>
                        <a:effectLst/>
                        <a:latin typeface="Franklin Gothic Book" panose="020B0503020102020204" pitchFamily="34" charset="0"/>
                        <a:ea typeface="Franklin Gothic Book" panose="020B0503020102020204" pitchFamily="34" charset="0"/>
                        <a:cs typeface="Franklin Gothic Book" panose="020B0503020102020204" pitchFamily="34" charset="0"/>
                      </a:endParaRPr>
                    </a:p>
                  </a:txBody>
                  <a:tcPr marL="68580" marR="68580" marT="0" marB="0"/>
                </a:tc>
                <a:tc>
                  <a:txBody>
                    <a:bodyPr/>
                    <a:lstStyle/>
                    <a:p>
                      <a:pPr marL="0" marR="69215" indent="0" algn="just">
                        <a:lnSpc>
                          <a:spcPct val="103000"/>
                        </a:lnSpc>
                        <a:spcBef>
                          <a:spcPts val="0"/>
                        </a:spcBef>
                        <a:spcAft>
                          <a:spcPts val="0"/>
                        </a:spcAft>
                      </a:pPr>
                      <a:r>
                        <a:rPr lang="en-US" sz="2000" dirty="0">
                          <a:solidFill>
                            <a:srgbClr val="000000"/>
                          </a:solidFill>
                          <a:effectLst/>
                          <a:latin typeface="+mj-lt"/>
                          <a:ea typeface="Franklin Gothic Book" panose="020B0503020102020204" pitchFamily="34" charset="0"/>
                          <a:cs typeface="Arial" panose="020B0604020202020204" pitchFamily="34" charset="0"/>
                        </a:rPr>
                        <a:t>Process to assess worth, value, quality or performance. It requires the employee (</a:t>
                      </a:r>
                      <a:r>
                        <a:rPr lang="en-US" sz="2000" dirty="0" err="1">
                          <a:solidFill>
                            <a:srgbClr val="000000"/>
                          </a:solidFill>
                          <a:effectLst/>
                          <a:latin typeface="+mj-lt"/>
                          <a:ea typeface="Franklin Gothic Book" panose="020B0503020102020204" pitchFamily="34" charset="0"/>
                          <a:cs typeface="Arial" panose="020B0604020202020204" pitchFamily="34" charset="0"/>
                        </a:rPr>
                        <a:t>Appraisee</a:t>
                      </a:r>
                      <a:r>
                        <a:rPr lang="en-US" sz="2000" dirty="0">
                          <a:solidFill>
                            <a:srgbClr val="000000"/>
                          </a:solidFill>
                          <a:effectLst/>
                          <a:latin typeface="+mj-lt"/>
                          <a:ea typeface="Franklin Gothic Book" panose="020B0503020102020204" pitchFamily="34" charset="0"/>
                          <a:cs typeface="Arial" panose="020B0604020202020204" pitchFamily="34" charset="0"/>
                        </a:rPr>
                        <a:t>) and his/her reporting officer (Appraiser) to plan the performance of the </a:t>
                      </a:r>
                      <a:r>
                        <a:rPr lang="en-US" sz="2000" dirty="0" err="1">
                          <a:solidFill>
                            <a:srgbClr val="000000"/>
                          </a:solidFill>
                          <a:effectLst/>
                          <a:latin typeface="+mj-lt"/>
                          <a:ea typeface="Franklin Gothic Book" panose="020B0503020102020204" pitchFamily="34" charset="0"/>
                          <a:cs typeface="Arial" panose="020B0604020202020204" pitchFamily="34" charset="0"/>
                        </a:rPr>
                        <a:t>Appraisee</a:t>
                      </a:r>
                      <a:r>
                        <a:rPr lang="en-US" sz="2000" dirty="0">
                          <a:solidFill>
                            <a:srgbClr val="000000"/>
                          </a:solidFill>
                          <a:effectLst/>
                          <a:latin typeface="+mj-lt"/>
                          <a:ea typeface="Franklin Gothic Book" panose="020B0503020102020204" pitchFamily="34" charset="0"/>
                          <a:cs typeface="Arial" panose="020B0604020202020204" pitchFamily="34" charset="0"/>
                        </a:rPr>
                        <a:t> at the beginning of the year, both review the performance after six months, </a:t>
                      </a:r>
                      <a:r>
                        <a:rPr lang="en-US" sz="2000" dirty="0" err="1">
                          <a:solidFill>
                            <a:srgbClr val="000000"/>
                          </a:solidFill>
                          <a:effectLst/>
                          <a:latin typeface="+mj-lt"/>
                          <a:ea typeface="Franklin Gothic Book" panose="020B0503020102020204" pitchFamily="34" charset="0"/>
                          <a:cs typeface="Arial" panose="020B0604020202020204" pitchFamily="34" charset="0"/>
                        </a:rPr>
                        <a:t>analyse</a:t>
                      </a:r>
                      <a:r>
                        <a:rPr lang="en-US" sz="2000" dirty="0">
                          <a:solidFill>
                            <a:srgbClr val="000000"/>
                          </a:solidFill>
                          <a:effectLst/>
                          <a:latin typeface="+mj-lt"/>
                          <a:ea typeface="Franklin Gothic Book" panose="020B0503020102020204" pitchFamily="34" charset="0"/>
                          <a:cs typeface="Arial" panose="020B0604020202020204" pitchFamily="34" charset="0"/>
                        </a:rPr>
                        <a:t> the factors affecting the performance, discuss developmental needs, have performance counselling and share the rating at the end of the period.</a:t>
                      </a:r>
                      <a:endParaRPr lang="en-US" sz="2000" dirty="0">
                        <a:solidFill>
                          <a:srgbClr val="000000"/>
                        </a:solidFill>
                        <a:effectLst/>
                        <a:latin typeface="+mj-lt"/>
                        <a:ea typeface="Franklin Gothic Book" panose="020B0503020102020204" pitchFamily="34" charset="0"/>
                        <a:cs typeface="Franklin Gothic Book" panose="020B0503020102020204" pitchFamily="34" charset="0"/>
                      </a:endParaRPr>
                    </a:p>
                  </a:txBody>
                  <a:tcPr marL="68580" marR="68580" marT="0" marB="0"/>
                </a:tc>
                <a:extLst>
                  <a:ext uri="{0D108BD9-81ED-4DB2-BD59-A6C34878D82A}">
                    <a16:rowId xmlns:a16="http://schemas.microsoft.com/office/drawing/2014/main" val="10001"/>
                  </a:ext>
                </a:extLst>
              </a:tr>
              <a:tr h="375853">
                <a:tc>
                  <a:txBody>
                    <a:bodyPr/>
                    <a:lstStyle/>
                    <a:p>
                      <a:pPr marL="0" marR="69215" indent="0">
                        <a:lnSpc>
                          <a:spcPct val="103000"/>
                        </a:lnSpc>
                        <a:spcBef>
                          <a:spcPts val="0"/>
                        </a:spcBef>
                        <a:spcAft>
                          <a:spcPts val="0"/>
                        </a:spcAft>
                      </a:pPr>
                      <a:r>
                        <a:rPr lang="en-US" sz="2200" dirty="0" err="1" smtClean="0">
                          <a:solidFill>
                            <a:schemeClr val="tx1"/>
                          </a:solidFill>
                          <a:effectLst/>
                        </a:rPr>
                        <a:t>Appraisee</a:t>
                      </a:r>
                      <a:endParaRPr lang="en-US" sz="2200" dirty="0">
                        <a:solidFill>
                          <a:schemeClr val="tx1"/>
                        </a:solidFill>
                        <a:effectLst/>
                        <a:latin typeface="Franklin Gothic Book" panose="020B0503020102020204" pitchFamily="34" charset="0"/>
                        <a:ea typeface="Franklin Gothic Book" panose="020B0503020102020204" pitchFamily="34" charset="0"/>
                        <a:cs typeface="Franklin Gothic Book" panose="020B0503020102020204" pitchFamily="34" charset="0"/>
                      </a:endParaRPr>
                    </a:p>
                  </a:txBody>
                  <a:tcPr marL="68580" marR="68580" marT="0" marB="0"/>
                </a:tc>
                <a:tc>
                  <a:txBody>
                    <a:bodyPr/>
                    <a:lstStyle/>
                    <a:p>
                      <a:pPr marL="0" marR="69215" indent="0">
                        <a:lnSpc>
                          <a:spcPct val="103000"/>
                        </a:lnSpc>
                        <a:spcBef>
                          <a:spcPts val="0"/>
                        </a:spcBef>
                        <a:spcAft>
                          <a:spcPts val="0"/>
                        </a:spcAft>
                      </a:pPr>
                      <a:r>
                        <a:rPr lang="en-US" sz="2000">
                          <a:solidFill>
                            <a:srgbClr val="000000"/>
                          </a:solidFill>
                          <a:effectLst/>
                          <a:latin typeface="+mj-lt"/>
                          <a:ea typeface="Franklin Gothic Book" panose="020B0503020102020204" pitchFamily="34" charset="0"/>
                          <a:cs typeface="Franklin Gothic Book" panose="020B0503020102020204" pitchFamily="34" charset="0"/>
                        </a:rPr>
                        <a:t>Staff / employee being assessed</a:t>
                      </a:r>
                    </a:p>
                  </a:txBody>
                  <a:tcPr marL="68580" marR="68580" marT="0" marB="0"/>
                </a:tc>
                <a:extLst>
                  <a:ext uri="{0D108BD9-81ED-4DB2-BD59-A6C34878D82A}">
                    <a16:rowId xmlns:a16="http://schemas.microsoft.com/office/drawing/2014/main" val="10002"/>
                  </a:ext>
                </a:extLst>
              </a:tr>
              <a:tr h="413713">
                <a:tc>
                  <a:txBody>
                    <a:bodyPr/>
                    <a:lstStyle/>
                    <a:p>
                      <a:pPr marL="0" marR="69215" indent="0">
                        <a:lnSpc>
                          <a:spcPct val="103000"/>
                        </a:lnSpc>
                        <a:spcBef>
                          <a:spcPts val="0"/>
                        </a:spcBef>
                        <a:spcAft>
                          <a:spcPts val="0"/>
                        </a:spcAft>
                      </a:pPr>
                      <a:r>
                        <a:rPr lang="en-US" sz="2200" dirty="0" smtClean="0">
                          <a:solidFill>
                            <a:schemeClr val="tx1"/>
                          </a:solidFill>
                          <a:effectLst/>
                        </a:rPr>
                        <a:t>Appraiser</a:t>
                      </a:r>
                      <a:endParaRPr lang="en-US" sz="2200" dirty="0">
                        <a:solidFill>
                          <a:schemeClr val="tx1"/>
                        </a:solidFill>
                        <a:effectLst/>
                        <a:latin typeface="Franklin Gothic Book" panose="020B0503020102020204" pitchFamily="34" charset="0"/>
                        <a:ea typeface="Franklin Gothic Book" panose="020B0503020102020204" pitchFamily="34" charset="0"/>
                        <a:cs typeface="Franklin Gothic Book" panose="020B0503020102020204" pitchFamily="34" charset="0"/>
                      </a:endParaRPr>
                    </a:p>
                  </a:txBody>
                  <a:tcPr marL="68580" marR="68580" marT="0" marB="0"/>
                </a:tc>
                <a:tc>
                  <a:txBody>
                    <a:bodyPr/>
                    <a:lstStyle/>
                    <a:p>
                      <a:pPr marL="0" marR="69215" indent="0">
                        <a:lnSpc>
                          <a:spcPct val="103000"/>
                        </a:lnSpc>
                        <a:spcBef>
                          <a:spcPts val="0"/>
                        </a:spcBef>
                        <a:spcAft>
                          <a:spcPts val="0"/>
                        </a:spcAft>
                      </a:pPr>
                      <a:r>
                        <a:rPr lang="en-US" sz="2000" dirty="0">
                          <a:solidFill>
                            <a:srgbClr val="000000"/>
                          </a:solidFill>
                          <a:effectLst/>
                          <a:latin typeface="+mj-lt"/>
                          <a:ea typeface="Franklin Gothic Book" panose="020B0503020102020204" pitchFamily="34" charset="0"/>
                          <a:cs typeface="Franklin Gothic Book" panose="020B0503020102020204" pitchFamily="34" charset="0"/>
                        </a:rPr>
                        <a:t>Officer conducting the Appraisal </a:t>
                      </a:r>
                    </a:p>
                  </a:txBody>
                  <a:tcPr marL="68580" marR="68580" marT="0" marB="0"/>
                </a:tc>
                <a:extLst>
                  <a:ext uri="{0D108BD9-81ED-4DB2-BD59-A6C34878D82A}">
                    <a16:rowId xmlns:a16="http://schemas.microsoft.com/office/drawing/2014/main" val="10003"/>
                  </a:ext>
                </a:extLst>
              </a:tr>
              <a:tr h="687704">
                <a:tc>
                  <a:txBody>
                    <a:bodyPr/>
                    <a:lstStyle/>
                    <a:p>
                      <a:pPr marL="0" marR="69215" indent="0">
                        <a:lnSpc>
                          <a:spcPct val="103000"/>
                        </a:lnSpc>
                        <a:spcBef>
                          <a:spcPts val="0"/>
                        </a:spcBef>
                        <a:spcAft>
                          <a:spcPts val="0"/>
                        </a:spcAft>
                      </a:pPr>
                      <a:r>
                        <a:rPr lang="en-US" sz="2200" dirty="0" smtClean="0">
                          <a:solidFill>
                            <a:schemeClr val="tx1"/>
                          </a:solidFill>
                          <a:effectLst/>
                        </a:rPr>
                        <a:t>Review</a:t>
                      </a:r>
                      <a:endParaRPr lang="en-US" sz="2200" dirty="0">
                        <a:solidFill>
                          <a:schemeClr val="tx1"/>
                        </a:solidFill>
                        <a:effectLst/>
                        <a:latin typeface="Franklin Gothic Book" panose="020B0503020102020204" pitchFamily="34" charset="0"/>
                        <a:ea typeface="Franklin Gothic Book" panose="020B0503020102020204" pitchFamily="34" charset="0"/>
                        <a:cs typeface="Franklin Gothic Book" panose="020B0503020102020204" pitchFamily="34" charset="0"/>
                      </a:endParaRPr>
                    </a:p>
                  </a:txBody>
                  <a:tcPr marL="61035" marR="61035" marT="0" marB="0"/>
                </a:tc>
                <a:tc>
                  <a:txBody>
                    <a:bodyPr/>
                    <a:lstStyle/>
                    <a:p>
                      <a:pPr marL="0" marR="69215" indent="0">
                        <a:lnSpc>
                          <a:spcPct val="103000"/>
                        </a:lnSpc>
                        <a:spcBef>
                          <a:spcPts val="0"/>
                        </a:spcBef>
                        <a:spcAft>
                          <a:spcPts val="0"/>
                        </a:spcAft>
                      </a:pPr>
                      <a:r>
                        <a:rPr lang="en-GB" sz="2200" dirty="0">
                          <a:solidFill>
                            <a:schemeClr val="tx1"/>
                          </a:solidFill>
                          <a:effectLst/>
                          <a:latin typeface="+mj-lt"/>
                          <a:ea typeface="Franklin Gothic Book" panose="020B0503020102020204" pitchFamily="34" charset="0"/>
                          <a:cs typeface="Franklin Gothic Book" panose="020B0503020102020204" pitchFamily="34" charset="0"/>
                        </a:rPr>
                        <a:t>Assessment of performance what has gone well, and not so well; what needs to be done/ developed.</a:t>
                      </a:r>
                      <a:endParaRPr lang="en-US" sz="2200" dirty="0">
                        <a:solidFill>
                          <a:schemeClr val="tx1"/>
                        </a:solidFill>
                        <a:effectLst/>
                        <a:latin typeface="+mj-lt"/>
                        <a:ea typeface="Franklin Gothic Book" panose="020B0503020102020204" pitchFamily="34" charset="0"/>
                        <a:cs typeface="Franklin Gothic Book" panose="020B0503020102020204" pitchFamily="34" charset="0"/>
                      </a:endParaRPr>
                    </a:p>
                  </a:txBody>
                  <a:tcPr marL="68580" marR="68580" marT="0" marB="0"/>
                </a:tc>
                <a:extLst>
                  <a:ext uri="{0D108BD9-81ED-4DB2-BD59-A6C34878D82A}">
                    <a16:rowId xmlns:a16="http://schemas.microsoft.com/office/drawing/2014/main" val="10004"/>
                  </a:ext>
                </a:extLst>
              </a:tr>
              <a:tr h="1116595">
                <a:tc>
                  <a:txBody>
                    <a:bodyPr/>
                    <a:lstStyle/>
                    <a:p>
                      <a:pPr marL="0" marR="69215" indent="0">
                        <a:lnSpc>
                          <a:spcPct val="103000"/>
                        </a:lnSpc>
                        <a:spcBef>
                          <a:spcPts val="0"/>
                        </a:spcBef>
                        <a:spcAft>
                          <a:spcPts val="0"/>
                        </a:spcAft>
                      </a:pPr>
                      <a:r>
                        <a:rPr lang="en-US" sz="2200" dirty="0" smtClean="0">
                          <a:solidFill>
                            <a:schemeClr val="tx1"/>
                          </a:solidFill>
                          <a:effectLst/>
                        </a:rPr>
                        <a:t>Evaluation</a:t>
                      </a:r>
                      <a:endParaRPr lang="en-US" sz="2200" dirty="0">
                        <a:solidFill>
                          <a:schemeClr val="tx1"/>
                        </a:solidFill>
                        <a:effectLst/>
                        <a:latin typeface="Franklin Gothic Book" panose="020B0503020102020204" pitchFamily="34" charset="0"/>
                        <a:ea typeface="Franklin Gothic Book" panose="020B0503020102020204" pitchFamily="34" charset="0"/>
                        <a:cs typeface="Franklin Gothic Book" panose="020B0503020102020204" pitchFamily="34" charset="0"/>
                      </a:endParaRPr>
                    </a:p>
                  </a:txBody>
                  <a:tcPr marL="61035" marR="61035" marT="0" marB="0"/>
                </a:tc>
                <a:tc>
                  <a:txBody>
                    <a:bodyPr/>
                    <a:lstStyle/>
                    <a:p>
                      <a:pPr marL="6350" marR="0" indent="-6350" algn="just">
                        <a:lnSpc>
                          <a:spcPct val="107000"/>
                        </a:lnSpc>
                        <a:spcBef>
                          <a:spcPts val="0"/>
                        </a:spcBef>
                        <a:spcAft>
                          <a:spcPts val="15"/>
                        </a:spcAft>
                      </a:pPr>
                      <a:r>
                        <a:rPr lang="en-US" sz="2200" dirty="0" smtClean="0">
                          <a:solidFill>
                            <a:schemeClr val="tx1"/>
                          </a:solidFill>
                          <a:effectLst/>
                          <a:latin typeface="+mj-lt"/>
                          <a:ea typeface="Franklin Gothic Book" panose="020B0503020102020204" pitchFamily="34" charset="0"/>
                          <a:cs typeface="Franklin Gothic Book" panose="020B0503020102020204" pitchFamily="34" charset="0"/>
                        </a:rPr>
                        <a:t>A systematic determination </a:t>
                      </a:r>
                      <a:r>
                        <a:rPr lang="en-US" sz="2200" dirty="0">
                          <a:solidFill>
                            <a:schemeClr val="tx1"/>
                          </a:solidFill>
                          <a:effectLst/>
                          <a:latin typeface="+mj-lt"/>
                          <a:ea typeface="Franklin Gothic Book" panose="020B0503020102020204" pitchFamily="34" charset="0"/>
                          <a:cs typeface="Franklin Gothic Book" panose="020B0503020102020204" pitchFamily="34" charset="0"/>
                        </a:rPr>
                        <a:t>of a subject's merit, worth and significance, using criteria governed by a set </a:t>
                      </a:r>
                      <a:r>
                        <a:rPr lang="en-US" sz="2200" dirty="0" smtClean="0">
                          <a:solidFill>
                            <a:schemeClr val="tx1"/>
                          </a:solidFill>
                          <a:effectLst/>
                          <a:latin typeface="+mj-lt"/>
                          <a:ea typeface="Franklin Gothic Book" panose="020B0503020102020204" pitchFamily="34" charset="0"/>
                          <a:cs typeface="Franklin Gothic Book" panose="020B0503020102020204" pitchFamily="34" charset="0"/>
                        </a:rPr>
                        <a:t>of standards. </a:t>
                      </a:r>
                      <a:r>
                        <a:rPr lang="en-US" sz="2200" dirty="0">
                          <a:solidFill>
                            <a:schemeClr val="tx1"/>
                          </a:solidFill>
                          <a:effectLst/>
                          <a:latin typeface="+mj-lt"/>
                          <a:ea typeface="Franklin Gothic Book" panose="020B0503020102020204" pitchFamily="34" charset="0"/>
                          <a:cs typeface="Franklin Gothic Book" panose="020B0503020102020204" pitchFamily="34" charset="0"/>
                        </a:rPr>
                        <a:t>It provides credible and useful information which </a:t>
                      </a:r>
                      <a:r>
                        <a:rPr lang="en-US" sz="2200" dirty="0" smtClean="0">
                          <a:solidFill>
                            <a:schemeClr val="tx1"/>
                          </a:solidFill>
                          <a:effectLst/>
                          <a:latin typeface="+mj-lt"/>
                          <a:ea typeface="Franklin Gothic Book" panose="020B0503020102020204" pitchFamily="34" charset="0"/>
                          <a:cs typeface="Franklin Gothic Book" panose="020B0503020102020204" pitchFamily="34" charset="0"/>
                        </a:rPr>
                        <a:t>enables reflection </a:t>
                      </a:r>
                      <a:r>
                        <a:rPr lang="en-US" sz="2200" dirty="0">
                          <a:solidFill>
                            <a:schemeClr val="tx1"/>
                          </a:solidFill>
                          <a:effectLst/>
                          <a:latin typeface="+mj-lt"/>
                          <a:ea typeface="Franklin Gothic Book" panose="020B0503020102020204" pitchFamily="34" charset="0"/>
                          <a:cs typeface="Franklin Gothic Book" panose="020B0503020102020204" pitchFamily="34" charset="0"/>
                        </a:rPr>
                        <a:t>and assist in the identification of future change.</a:t>
                      </a:r>
                    </a:p>
                  </a:txBody>
                  <a:tcPr marL="68580" marR="68580" marT="0" marB="0"/>
                </a:tc>
                <a:extLst>
                  <a:ext uri="{0D108BD9-81ED-4DB2-BD59-A6C34878D82A}">
                    <a16:rowId xmlns:a16="http://schemas.microsoft.com/office/drawing/2014/main" val="10005"/>
                  </a:ext>
                </a:extLst>
              </a:tr>
              <a:tr h="1390198">
                <a:tc>
                  <a:txBody>
                    <a:bodyPr/>
                    <a:lstStyle/>
                    <a:p>
                      <a:pPr marL="0" marR="69215" indent="0">
                        <a:lnSpc>
                          <a:spcPct val="103000"/>
                        </a:lnSpc>
                        <a:spcBef>
                          <a:spcPts val="0"/>
                        </a:spcBef>
                        <a:spcAft>
                          <a:spcPts val="0"/>
                        </a:spcAft>
                      </a:pPr>
                      <a:r>
                        <a:rPr lang="en-US" sz="2200" dirty="0" smtClean="0">
                          <a:solidFill>
                            <a:schemeClr val="tx1"/>
                          </a:solidFill>
                          <a:effectLst/>
                        </a:rPr>
                        <a:t>Competencies</a:t>
                      </a:r>
                      <a:endParaRPr lang="en-US" sz="2200" dirty="0">
                        <a:solidFill>
                          <a:schemeClr val="tx1"/>
                        </a:solidFill>
                        <a:effectLst/>
                        <a:latin typeface="Franklin Gothic Book" panose="020B0503020102020204" pitchFamily="34" charset="0"/>
                        <a:ea typeface="Franklin Gothic Book" panose="020B0503020102020204" pitchFamily="34" charset="0"/>
                        <a:cs typeface="Franklin Gothic Book" panose="020B0503020102020204" pitchFamily="34" charset="0"/>
                      </a:endParaRPr>
                    </a:p>
                  </a:txBody>
                  <a:tcPr marL="61035" marR="61035" marT="0" marB="0"/>
                </a:tc>
                <a:tc>
                  <a:txBody>
                    <a:bodyPr/>
                    <a:lstStyle/>
                    <a:p>
                      <a:pPr marL="0" marR="69215" indent="0" algn="just">
                        <a:lnSpc>
                          <a:spcPct val="103000"/>
                        </a:lnSpc>
                        <a:spcBef>
                          <a:spcPts val="0"/>
                        </a:spcBef>
                        <a:spcAft>
                          <a:spcPts val="0"/>
                        </a:spcAft>
                      </a:pPr>
                      <a:r>
                        <a:rPr lang="en-US" sz="2200" dirty="0">
                          <a:solidFill>
                            <a:schemeClr val="tx1"/>
                          </a:solidFill>
                          <a:effectLst/>
                          <a:latin typeface="+mj-lt"/>
                          <a:ea typeface="Franklin Gothic Book" panose="020B0503020102020204" pitchFamily="34" charset="0"/>
                          <a:cs typeface="Franklin Gothic Book" panose="020B0503020102020204" pitchFamily="34" charset="0"/>
                        </a:rPr>
                        <a:t>Competency refers to what people have to know and be able to do to perform well. </a:t>
                      </a:r>
                      <a:r>
                        <a:rPr lang="en-GB" sz="2200" dirty="0">
                          <a:solidFill>
                            <a:schemeClr val="tx1"/>
                          </a:solidFill>
                          <a:effectLst/>
                          <a:latin typeface="+mj-lt"/>
                          <a:ea typeface="Franklin Gothic Book" panose="020B0503020102020204" pitchFamily="34" charset="0"/>
                          <a:cs typeface="Franklin Gothic Book" panose="020B0503020102020204" pitchFamily="34" charset="0"/>
                        </a:rPr>
                        <a:t>Also, competency is an ability based on behaviour and it is defined as “a behavioural characteristic or attribute that is necessary for the satisfactory performance of a given job”.</a:t>
                      </a:r>
                      <a:endParaRPr lang="en-US" sz="2200" dirty="0">
                        <a:solidFill>
                          <a:schemeClr val="tx1"/>
                        </a:solidFill>
                        <a:effectLst/>
                        <a:latin typeface="+mj-lt"/>
                        <a:ea typeface="Franklin Gothic Book" panose="020B0503020102020204" pitchFamily="34" charset="0"/>
                        <a:cs typeface="Franklin Gothic Book" panose="020B0503020102020204" pitchFamily="34" charset="0"/>
                      </a:endParaRPr>
                    </a:p>
                  </a:txBody>
                  <a:tcPr marL="68580" marR="68580" marT="0" marB="0"/>
                </a:tc>
                <a:extLst>
                  <a:ext uri="{0D108BD9-81ED-4DB2-BD59-A6C34878D82A}">
                    <a16:rowId xmlns:a16="http://schemas.microsoft.com/office/drawing/2014/main" val="10006"/>
                  </a:ext>
                </a:extLst>
              </a:tr>
            </a:tbl>
          </a:graphicData>
        </a:graphic>
      </p:graphicFrame>
      <p:sp>
        <p:nvSpPr>
          <p:cNvPr id="3" name="Slide Number Placeholder 2"/>
          <p:cNvSpPr>
            <a:spLocks noGrp="1"/>
          </p:cNvSpPr>
          <p:nvPr>
            <p:ph type="sldNum" sz="quarter" idx="12"/>
          </p:nvPr>
        </p:nvSpPr>
        <p:spPr/>
        <p:txBody>
          <a:bodyPr/>
          <a:lstStyle/>
          <a:p>
            <a:fld id="{730775E5-FA01-485D-B85B-51701825F06C}" type="slidenum">
              <a:rPr lang="en-US" smtClean="0"/>
              <a:t>24</a:t>
            </a:fld>
            <a:endParaRPr lang="en-US"/>
          </a:p>
        </p:txBody>
      </p:sp>
    </p:spTree>
    <p:extLst>
      <p:ext uri="{BB962C8B-B14F-4D97-AF65-F5344CB8AC3E}">
        <p14:creationId xmlns:p14="http://schemas.microsoft.com/office/powerpoint/2010/main" val="131008279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1667" y="193184"/>
            <a:ext cx="11616744" cy="643944"/>
          </a:xfrm>
        </p:spPr>
        <p:txBody>
          <a:bodyPr>
            <a:normAutofit fontScale="90000"/>
          </a:bodyPr>
          <a:lstStyle/>
          <a:p>
            <a:r>
              <a:rPr lang="en-US" b="1" dirty="0" smtClean="0">
                <a:solidFill>
                  <a:srgbClr val="FF0000"/>
                </a:solidFill>
              </a:rPr>
              <a:t>PA: Four phases of performance management process</a:t>
            </a:r>
            <a:endParaRPr lang="en-US" b="1" dirty="0">
              <a:solidFill>
                <a:srgbClr val="FF0000"/>
              </a:solidFill>
            </a:endParaRPr>
          </a:p>
        </p:txBody>
      </p:sp>
      <p:sp>
        <p:nvSpPr>
          <p:cNvPr id="3" name="Content Placeholder 2"/>
          <p:cNvSpPr>
            <a:spLocks noGrp="1"/>
          </p:cNvSpPr>
          <p:nvPr>
            <p:ph sz="quarter" idx="13"/>
          </p:nvPr>
        </p:nvSpPr>
        <p:spPr>
          <a:xfrm>
            <a:off x="141667" y="837128"/>
            <a:ext cx="11758411" cy="5808371"/>
          </a:xfrm>
        </p:spPr>
        <p:txBody>
          <a:bodyPr>
            <a:normAutofit lnSpcReduction="10000"/>
          </a:bodyPr>
          <a:lstStyle/>
          <a:p>
            <a:pPr marL="0" indent="0">
              <a:buNone/>
            </a:pPr>
            <a:r>
              <a:rPr lang="en-US" b="1" u="sng" dirty="0">
                <a:solidFill>
                  <a:srgbClr val="0000CC"/>
                </a:solidFill>
              </a:rPr>
              <a:t>Phase One – Performance </a:t>
            </a:r>
            <a:r>
              <a:rPr lang="en-US" b="1" u="sng" dirty="0" smtClean="0">
                <a:solidFill>
                  <a:srgbClr val="0000CC"/>
                </a:solidFill>
              </a:rPr>
              <a:t>Planning</a:t>
            </a:r>
            <a:endParaRPr lang="en-US" b="1" dirty="0">
              <a:solidFill>
                <a:srgbClr val="0000CC"/>
              </a:solidFill>
            </a:endParaRPr>
          </a:p>
          <a:p>
            <a:r>
              <a:rPr lang="en-US" dirty="0"/>
              <a:t>Planning and setting of individual performance targets through work plans derived from the </a:t>
            </a:r>
            <a:r>
              <a:rPr lang="en-US" dirty="0" smtClean="0"/>
              <a:t>OHLGS/ RCC/ MMDA  </a:t>
            </a:r>
            <a:r>
              <a:rPr lang="en-US" dirty="0"/>
              <a:t>Strategic Plans and objectives set at the directorate, departmental and unit levels. The indicators /target setting process must be a top-down approach; preferably </a:t>
            </a:r>
            <a:r>
              <a:rPr lang="en-US" u="sng" dirty="0"/>
              <a:t>the first two weeks in January</a:t>
            </a:r>
            <a:r>
              <a:rPr lang="en-US" dirty="0"/>
              <a:t> should serve as the period for setting of targets for the year.  </a:t>
            </a:r>
          </a:p>
          <a:p>
            <a:pPr marL="0" indent="0">
              <a:buNone/>
            </a:pPr>
            <a:r>
              <a:rPr lang="en-US" dirty="0" smtClean="0"/>
              <a:t> </a:t>
            </a:r>
            <a:r>
              <a:rPr lang="en-US" b="1" u="sng" dirty="0" smtClean="0">
                <a:solidFill>
                  <a:srgbClr val="0000CC"/>
                </a:solidFill>
              </a:rPr>
              <a:t>Phase </a:t>
            </a:r>
            <a:r>
              <a:rPr lang="en-US" b="1" u="sng" dirty="0">
                <a:solidFill>
                  <a:srgbClr val="0000CC"/>
                </a:solidFill>
              </a:rPr>
              <a:t>Two – Progress </a:t>
            </a:r>
            <a:r>
              <a:rPr lang="en-US" b="1" u="sng" dirty="0" smtClean="0">
                <a:solidFill>
                  <a:srgbClr val="0000CC"/>
                </a:solidFill>
              </a:rPr>
              <a:t>Reviews (mid-year review)</a:t>
            </a:r>
            <a:endParaRPr lang="en-US" b="1" dirty="0">
              <a:solidFill>
                <a:srgbClr val="0000CC"/>
              </a:solidFill>
            </a:endParaRPr>
          </a:p>
          <a:p>
            <a:r>
              <a:rPr lang="en-US" dirty="0"/>
              <a:t>Discussion and communication between appraiser and </a:t>
            </a:r>
            <a:r>
              <a:rPr lang="en-US" dirty="0" err="1"/>
              <a:t>Appraisee</a:t>
            </a:r>
            <a:r>
              <a:rPr lang="en-US" dirty="0"/>
              <a:t> on progress of work, and adjustment of indicators /targets if necessary, through the provision of formal feedback. </a:t>
            </a:r>
          </a:p>
          <a:p>
            <a:pPr marL="0" indent="0">
              <a:buNone/>
            </a:pPr>
            <a:r>
              <a:rPr lang="en-US" b="1" u="sng" dirty="0" smtClean="0">
                <a:solidFill>
                  <a:srgbClr val="0000CC"/>
                </a:solidFill>
              </a:rPr>
              <a:t>Phase </a:t>
            </a:r>
            <a:r>
              <a:rPr lang="en-US" b="1" u="sng" dirty="0">
                <a:solidFill>
                  <a:srgbClr val="0000CC"/>
                </a:solidFill>
              </a:rPr>
              <a:t>Three – Review and </a:t>
            </a:r>
            <a:r>
              <a:rPr lang="en-US" b="1" u="sng" dirty="0" smtClean="0">
                <a:solidFill>
                  <a:srgbClr val="0000CC"/>
                </a:solidFill>
              </a:rPr>
              <a:t>Appraisal end of year evaluation)</a:t>
            </a:r>
            <a:endParaRPr lang="en-US" b="1" dirty="0">
              <a:solidFill>
                <a:srgbClr val="0000CC"/>
              </a:solidFill>
            </a:endParaRPr>
          </a:p>
          <a:p>
            <a:r>
              <a:rPr lang="en-US" dirty="0"/>
              <a:t>Evaluation of </a:t>
            </a:r>
            <a:r>
              <a:rPr lang="en-US" dirty="0" err="1"/>
              <a:t>Appraisee’s</a:t>
            </a:r>
            <a:r>
              <a:rPr lang="en-US" dirty="0"/>
              <a:t> performance at the end of the performance management period. </a:t>
            </a:r>
          </a:p>
          <a:p>
            <a:pPr marL="0" indent="0">
              <a:buNone/>
            </a:pPr>
            <a:r>
              <a:rPr lang="en-US" b="1" u="sng" dirty="0" smtClean="0">
                <a:solidFill>
                  <a:srgbClr val="0000CC"/>
                </a:solidFill>
              </a:rPr>
              <a:t>Phase </a:t>
            </a:r>
            <a:r>
              <a:rPr lang="en-US" b="1" u="sng" dirty="0">
                <a:solidFill>
                  <a:srgbClr val="0000CC"/>
                </a:solidFill>
              </a:rPr>
              <a:t>Four- </a:t>
            </a:r>
            <a:r>
              <a:rPr lang="en-US" b="1" u="sng" dirty="0" smtClean="0">
                <a:solidFill>
                  <a:srgbClr val="0000CC"/>
                </a:solidFill>
              </a:rPr>
              <a:t>Decision–Making</a:t>
            </a:r>
            <a:endParaRPr lang="en-US" b="1" dirty="0">
              <a:solidFill>
                <a:srgbClr val="0000CC"/>
              </a:solidFill>
            </a:endParaRPr>
          </a:p>
          <a:p>
            <a:r>
              <a:rPr lang="en-US" dirty="0"/>
              <a:t>Deciding on courses of action, i.e. recognition/reward, training plans, promotion prospects, career development plans, counselling and sanctions. </a:t>
            </a:r>
          </a:p>
          <a:p>
            <a:endParaRPr lang="en-US" dirty="0"/>
          </a:p>
          <a:p>
            <a:endParaRPr lang="en-US" dirty="0"/>
          </a:p>
        </p:txBody>
      </p:sp>
      <p:sp>
        <p:nvSpPr>
          <p:cNvPr id="4" name="Slide Number Placeholder 3"/>
          <p:cNvSpPr>
            <a:spLocks noGrp="1"/>
          </p:cNvSpPr>
          <p:nvPr>
            <p:ph type="sldNum" sz="quarter" idx="12"/>
          </p:nvPr>
        </p:nvSpPr>
        <p:spPr/>
        <p:txBody>
          <a:bodyPr/>
          <a:lstStyle/>
          <a:p>
            <a:fld id="{730775E5-FA01-485D-B85B-51701825F06C}" type="slidenum">
              <a:rPr lang="en-US" smtClean="0"/>
              <a:t>25</a:t>
            </a:fld>
            <a:endParaRPr lang="en-US"/>
          </a:p>
        </p:txBody>
      </p:sp>
    </p:spTree>
    <p:extLst>
      <p:ext uri="{BB962C8B-B14F-4D97-AF65-F5344CB8AC3E}">
        <p14:creationId xmlns:p14="http://schemas.microsoft.com/office/powerpoint/2010/main" val="351978308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1048" y="1"/>
            <a:ext cx="10364451" cy="772732"/>
          </a:xfrm>
        </p:spPr>
        <p:txBody>
          <a:bodyPr/>
          <a:lstStyle/>
          <a:p>
            <a:r>
              <a:rPr lang="en-US" dirty="0" smtClean="0"/>
              <a:t>GENERAL INFORMATION</a:t>
            </a:r>
            <a:endParaRPr lang="en-US" dirty="0"/>
          </a:p>
        </p:txBody>
      </p:sp>
      <p:sp>
        <p:nvSpPr>
          <p:cNvPr id="4" name="Slide Number Placeholder 3"/>
          <p:cNvSpPr>
            <a:spLocks noGrp="1"/>
          </p:cNvSpPr>
          <p:nvPr>
            <p:ph type="sldNum" sz="quarter" idx="12"/>
          </p:nvPr>
        </p:nvSpPr>
        <p:spPr/>
        <p:txBody>
          <a:bodyPr/>
          <a:lstStyle/>
          <a:p>
            <a:fld id="{730775E5-FA01-485D-B85B-51701825F06C}" type="slidenum">
              <a:rPr lang="en-US" smtClean="0"/>
              <a:t>26</a:t>
            </a:fld>
            <a:endParaRPr lang="en-US"/>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6824" t="20951" r="26455" b="8274"/>
          <a:stretch/>
        </p:blipFill>
        <p:spPr bwMode="auto">
          <a:xfrm>
            <a:off x="1957589" y="772733"/>
            <a:ext cx="8654603" cy="60852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9484511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5" y="141669"/>
            <a:ext cx="10364451" cy="721216"/>
          </a:xfrm>
        </p:spPr>
        <p:txBody>
          <a:bodyPr/>
          <a:lstStyle/>
          <a:p>
            <a:r>
              <a:rPr lang="en-US" dirty="0" smtClean="0">
                <a:solidFill>
                  <a:srgbClr val="FF0000"/>
                </a:solidFill>
              </a:rPr>
              <a:t>PA: PERFORMANCE PLANNING (Sample)</a:t>
            </a:r>
            <a:endParaRPr lang="en-US" dirty="0">
              <a:solidFill>
                <a:srgbClr val="FF0000"/>
              </a:solidFill>
            </a:endParaRPr>
          </a:p>
        </p:txBody>
      </p:sp>
      <p:graphicFrame>
        <p:nvGraphicFramePr>
          <p:cNvPr id="5" name="Content Placeholder 4"/>
          <p:cNvGraphicFramePr>
            <a:graphicFrameLocks noGrp="1"/>
          </p:cNvGraphicFramePr>
          <p:nvPr>
            <p:ph sz="quarter" idx="13"/>
            <p:extLst>
              <p:ext uri="{D42A27DB-BD31-4B8C-83A1-F6EECF244321}">
                <p14:modId xmlns:p14="http://schemas.microsoft.com/office/powerpoint/2010/main" val="4228389273"/>
              </p:ext>
            </p:extLst>
          </p:nvPr>
        </p:nvGraphicFramePr>
        <p:xfrm>
          <a:off x="270456" y="1017431"/>
          <a:ext cx="11590985" cy="4457020"/>
        </p:xfrm>
        <a:graphic>
          <a:graphicData uri="http://schemas.openxmlformats.org/drawingml/2006/table">
            <a:tbl>
              <a:tblPr firstRow="1" firstCol="1" bandRow="1">
                <a:tableStyleId>{8799B23B-EC83-4686-B30A-512413B5E67A}</a:tableStyleId>
              </a:tblPr>
              <a:tblGrid>
                <a:gridCol w="656402">
                  <a:extLst>
                    <a:ext uri="{9D8B030D-6E8A-4147-A177-3AD203B41FA5}">
                      <a16:colId xmlns:a16="http://schemas.microsoft.com/office/drawing/2014/main" val="20000"/>
                    </a:ext>
                  </a:extLst>
                </a:gridCol>
                <a:gridCol w="2455083">
                  <a:extLst>
                    <a:ext uri="{9D8B030D-6E8A-4147-A177-3AD203B41FA5}">
                      <a16:colId xmlns:a16="http://schemas.microsoft.com/office/drawing/2014/main" val="20001"/>
                    </a:ext>
                  </a:extLst>
                </a:gridCol>
                <a:gridCol w="1151422">
                  <a:extLst>
                    <a:ext uri="{9D8B030D-6E8A-4147-A177-3AD203B41FA5}">
                      <a16:colId xmlns:a16="http://schemas.microsoft.com/office/drawing/2014/main" val="20002"/>
                    </a:ext>
                  </a:extLst>
                </a:gridCol>
                <a:gridCol w="4595016">
                  <a:extLst>
                    <a:ext uri="{9D8B030D-6E8A-4147-A177-3AD203B41FA5}">
                      <a16:colId xmlns:a16="http://schemas.microsoft.com/office/drawing/2014/main" val="20003"/>
                    </a:ext>
                  </a:extLst>
                </a:gridCol>
                <a:gridCol w="2733062">
                  <a:extLst>
                    <a:ext uri="{9D8B030D-6E8A-4147-A177-3AD203B41FA5}">
                      <a16:colId xmlns:a16="http://schemas.microsoft.com/office/drawing/2014/main" val="20004"/>
                    </a:ext>
                  </a:extLst>
                </a:gridCol>
              </a:tblGrid>
              <a:tr h="2086377">
                <a:tc>
                  <a:txBody>
                    <a:bodyPr/>
                    <a:lstStyle/>
                    <a:p>
                      <a:pPr marL="0" marR="22860" indent="0" algn="ctr">
                        <a:lnSpc>
                          <a:spcPct val="107000"/>
                        </a:lnSpc>
                        <a:spcBef>
                          <a:spcPts val="0"/>
                        </a:spcBef>
                        <a:spcAft>
                          <a:spcPts val="0"/>
                        </a:spcAft>
                      </a:pPr>
                      <a:r>
                        <a:rPr lang="en-US" sz="2000" dirty="0">
                          <a:effectLst/>
                        </a:rPr>
                        <a:t>No.</a:t>
                      </a:r>
                      <a:endParaRPr lang="en-US" sz="2000" dirty="0">
                        <a:solidFill>
                          <a:schemeClr val="tx1"/>
                        </a:solidFill>
                        <a:effectLst/>
                        <a:latin typeface="Franklin Gothic Book" panose="020B0503020102020204" pitchFamily="34" charset="0"/>
                        <a:ea typeface="Franklin Gothic Book" panose="020B0503020102020204" pitchFamily="34" charset="0"/>
                        <a:cs typeface="Franklin Gothic Book" panose="020B0503020102020204" pitchFamily="34" charset="0"/>
                      </a:endParaRPr>
                    </a:p>
                  </a:txBody>
                  <a:tcPr marL="59708" marR="40358" marT="22667" marB="0"/>
                </a:tc>
                <a:tc>
                  <a:txBody>
                    <a:bodyPr/>
                    <a:lstStyle/>
                    <a:p>
                      <a:pPr marL="0" marR="22860" indent="0" algn="ctr">
                        <a:lnSpc>
                          <a:spcPct val="107000"/>
                        </a:lnSpc>
                        <a:spcBef>
                          <a:spcPts val="0"/>
                        </a:spcBef>
                        <a:spcAft>
                          <a:spcPts val="0"/>
                        </a:spcAft>
                      </a:pPr>
                      <a:r>
                        <a:rPr lang="en-US" sz="2000" dirty="0">
                          <a:effectLst/>
                        </a:rPr>
                        <a:t>KEY PERFORMANCE AREA (KPA) </a:t>
                      </a:r>
                    </a:p>
                    <a:p>
                      <a:pPr marL="0" marR="24130" indent="0" algn="ctr">
                        <a:lnSpc>
                          <a:spcPct val="107000"/>
                        </a:lnSpc>
                        <a:spcBef>
                          <a:spcPts val="0"/>
                        </a:spcBef>
                        <a:spcAft>
                          <a:spcPts val="0"/>
                        </a:spcAft>
                      </a:pPr>
                      <a:r>
                        <a:rPr lang="en-US" sz="2000" dirty="0">
                          <a:effectLst/>
                        </a:rPr>
                        <a:t>(</a:t>
                      </a:r>
                      <a:r>
                        <a:rPr lang="en-US" sz="2000" u="sng" dirty="0">
                          <a:effectLst/>
                        </a:rPr>
                        <a:t>3 to 5 KPAs</a:t>
                      </a:r>
                      <a:r>
                        <a:rPr lang="en-US" sz="2000" dirty="0">
                          <a:effectLst/>
                        </a:rPr>
                        <a:t> - To be drawn from employee’s Job Description) </a:t>
                      </a:r>
                      <a:r>
                        <a:rPr lang="en-US" sz="2000" dirty="0" smtClean="0">
                          <a:effectLst/>
                        </a:rPr>
                        <a:t> </a:t>
                      </a:r>
                      <a:endParaRPr lang="en-US" sz="2000" dirty="0">
                        <a:solidFill>
                          <a:schemeClr val="tx1"/>
                        </a:solidFill>
                        <a:effectLst/>
                        <a:latin typeface="Franklin Gothic Book" panose="020B0503020102020204" pitchFamily="34" charset="0"/>
                        <a:ea typeface="Franklin Gothic Book" panose="020B0503020102020204" pitchFamily="34" charset="0"/>
                        <a:cs typeface="Franklin Gothic Book" panose="020B0503020102020204" pitchFamily="34" charset="0"/>
                      </a:endParaRPr>
                    </a:p>
                  </a:txBody>
                  <a:tcPr marL="59708" marR="40358" marT="22667" marB="0"/>
                </a:tc>
                <a:tc>
                  <a:txBody>
                    <a:bodyPr/>
                    <a:lstStyle/>
                    <a:p>
                      <a:pPr marL="0" marR="0" indent="0" algn="ctr">
                        <a:lnSpc>
                          <a:spcPct val="107000"/>
                        </a:lnSpc>
                        <a:spcBef>
                          <a:spcPts val="0"/>
                        </a:spcBef>
                        <a:spcAft>
                          <a:spcPts val="0"/>
                        </a:spcAft>
                      </a:pPr>
                      <a:r>
                        <a:rPr lang="en-US" sz="2000" dirty="0">
                          <a:effectLst/>
                        </a:rPr>
                        <a:t>WEIGHT (%) for each KPA</a:t>
                      </a:r>
                      <a:endParaRPr lang="en-US" sz="2000" dirty="0">
                        <a:solidFill>
                          <a:schemeClr val="tx1"/>
                        </a:solidFill>
                        <a:effectLst/>
                        <a:latin typeface="Franklin Gothic Book" panose="020B0503020102020204" pitchFamily="34" charset="0"/>
                        <a:ea typeface="Franklin Gothic Book" panose="020B0503020102020204" pitchFamily="34" charset="0"/>
                        <a:cs typeface="Franklin Gothic Book" panose="020B0503020102020204" pitchFamily="34" charset="0"/>
                      </a:endParaRPr>
                    </a:p>
                  </a:txBody>
                  <a:tcPr marL="59708" marR="40358" marT="22667" marB="0"/>
                </a:tc>
                <a:tc>
                  <a:txBody>
                    <a:bodyPr/>
                    <a:lstStyle/>
                    <a:p>
                      <a:pPr marL="0" marR="0" indent="0" algn="ctr">
                        <a:lnSpc>
                          <a:spcPct val="107000"/>
                        </a:lnSpc>
                        <a:spcBef>
                          <a:spcPts val="0"/>
                        </a:spcBef>
                        <a:spcAft>
                          <a:spcPts val="0"/>
                        </a:spcAft>
                      </a:pPr>
                      <a:r>
                        <a:rPr lang="en-US" sz="2000" dirty="0">
                          <a:effectLst/>
                        </a:rPr>
                        <a:t>KEY PERFORMANCE INDICATOR (KPI) (indicators should be SMART: Specific, Measurable, Achievable, Realistic and Time-framed)</a:t>
                      </a:r>
                    </a:p>
                    <a:p>
                      <a:pPr marL="0" marR="0" indent="0" algn="ctr">
                        <a:lnSpc>
                          <a:spcPct val="107000"/>
                        </a:lnSpc>
                        <a:spcBef>
                          <a:spcPts val="0"/>
                        </a:spcBef>
                        <a:spcAft>
                          <a:spcPts val="0"/>
                        </a:spcAft>
                      </a:pPr>
                      <a:r>
                        <a:rPr lang="en-US" sz="2000" dirty="0">
                          <a:effectLst/>
                        </a:rPr>
                        <a:t>(</a:t>
                      </a:r>
                      <a:r>
                        <a:rPr lang="en-US" sz="2000" u="sng" dirty="0">
                          <a:effectLst/>
                        </a:rPr>
                        <a:t>2 to 4 KPIs</a:t>
                      </a:r>
                      <a:r>
                        <a:rPr lang="en-US" sz="2000" dirty="0">
                          <a:effectLst/>
                        </a:rPr>
                        <a:t> to be stated for each KPA)</a:t>
                      </a:r>
                      <a:endParaRPr lang="en-US" sz="2000" dirty="0">
                        <a:solidFill>
                          <a:schemeClr val="tx1"/>
                        </a:solidFill>
                        <a:effectLst/>
                        <a:latin typeface="Franklin Gothic Book" panose="020B0503020102020204" pitchFamily="34" charset="0"/>
                        <a:ea typeface="Franklin Gothic Book" panose="020B0503020102020204" pitchFamily="34" charset="0"/>
                        <a:cs typeface="Franklin Gothic Book" panose="020B0503020102020204" pitchFamily="34" charset="0"/>
                      </a:endParaRPr>
                    </a:p>
                  </a:txBody>
                  <a:tcPr marL="59708" marR="40358" marT="22667" marB="0"/>
                </a:tc>
                <a:tc>
                  <a:txBody>
                    <a:bodyPr/>
                    <a:lstStyle/>
                    <a:p>
                      <a:pPr marL="0" marR="0" indent="0" algn="ctr">
                        <a:lnSpc>
                          <a:spcPct val="107000"/>
                        </a:lnSpc>
                        <a:spcBef>
                          <a:spcPts val="0"/>
                        </a:spcBef>
                        <a:spcAft>
                          <a:spcPts val="0"/>
                        </a:spcAft>
                      </a:pPr>
                      <a:r>
                        <a:rPr lang="en-US" sz="2000" dirty="0">
                          <a:effectLst/>
                        </a:rPr>
                        <a:t>SERVICE DELIVERY STANDARD(s)</a:t>
                      </a:r>
                    </a:p>
                    <a:p>
                      <a:pPr marL="0" marR="0" indent="0" algn="ctr">
                        <a:lnSpc>
                          <a:spcPct val="107000"/>
                        </a:lnSpc>
                        <a:spcBef>
                          <a:spcPts val="0"/>
                        </a:spcBef>
                        <a:spcAft>
                          <a:spcPts val="0"/>
                        </a:spcAft>
                      </a:pPr>
                      <a:r>
                        <a:rPr lang="en-US" sz="2000" dirty="0">
                          <a:effectLst/>
                        </a:rPr>
                        <a:t>(if Applicable)</a:t>
                      </a:r>
                      <a:endParaRPr lang="en-US" sz="2000" dirty="0">
                        <a:solidFill>
                          <a:schemeClr val="tx1"/>
                        </a:solidFill>
                        <a:effectLst/>
                        <a:latin typeface="Franklin Gothic Book" panose="020B0503020102020204" pitchFamily="34" charset="0"/>
                        <a:ea typeface="Franklin Gothic Book" panose="020B0503020102020204" pitchFamily="34" charset="0"/>
                        <a:cs typeface="Franklin Gothic Book" panose="020B0503020102020204" pitchFamily="34" charset="0"/>
                      </a:endParaRPr>
                    </a:p>
                  </a:txBody>
                  <a:tcPr marL="59708" marR="40358" marT="22667" marB="0"/>
                </a:tc>
                <a:extLst>
                  <a:ext uri="{0D108BD9-81ED-4DB2-BD59-A6C34878D82A}">
                    <a16:rowId xmlns:a16="http://schemas.microsoft.com/office/drawing/2014/main" val="10000"/>
                  </a:ext>
                </a:extLst>
              </a:tr>
              <a:tr h="2363133">
                <a:tc>
                  <a:txBody>
                    <a:bodyPr/>
                    <a:lstStyle/>
                    <a:p>
                      <a:pPr marL="0" marR="0" indent="0" algn="ctr">
                        <a:lnSpc>
                          <a:spcPct val="107000"/>
                        </a:lnSpc>
                        <a:spcBef>
                          <a:spcPts val="0"/>
                        </a:spcBef>
                        <a:spcAft>
                          <a:spcPts val="0"/>
                        </a:spcAft>
                      </a:pPr>
                      <a:r>
                        <a:rPr lang="en-US" sz="900">
                          <a:effectLst/>
                        </a:rPr>
                        <a:t> </a:t>
                      </a:r>
                      <a:endParaRPr lang="en-US" sz="600">
                        <a:solidFill>
                          <a:srgbClr val="000000"/>
                        </a:solidFill>
                        <a:effectLst/>
                        <a:latin typeface="Franklin Gothic Book" panose="020B0503020102020204" pitchFamily="34" charset="0"/>
                        <a:ea typeface="Franklin Gothic Book" panose="020B0503020102020204" pitchFamily="34" charset="0"/>
                        <a:cs typeface="Franklin Gothic Book" panose="020B0503020102020204" pitchFamily="34" charset="0"/>
                      </a:endParaRPr>
                    </a:p>
                  </a:txBody>
                  <a:tcPr marL="59708" marR="40358" marT="22667" marB="0"/>
                </a:tc>
                <a:tc>
                  <a:txBody>
                    <a:bodyPr/>
                    <a:lstStyle/>
                    <a:p>
                      <a:pPr marL="0" marR="0" indent="0">
                        <a:lnSpc>
                          <a:spcPct val="107000"/>
                        </a:lnSpc>
                        <a:spcBef>
                          <a:spcPts val="0"/>
                        </a:spcBef>
                        <a:spcAft>
                          <a:spcPts val="0"/>
                        </a:spcAft>
                      </a:pPr>
                      <a:r>
                        <a:rPr lang="en-US" sz="900" dirty="0">
                          <a:effectLst/>
                        </a:rPr>
                        <a:t> </a:t>
                      </a:r>
                      <a:endParaRPr lang="en-US" sz="600" dirty="0">
                        <a:effectLst/>
                      </a:endParaRPr>
                    </a:p>
                    <a:p>
                      <a:pPr marL="0" marR="0" indent="0">
                        <a:lnSpc>
                          <a:spcPct val="107000"/>
                        </a:lnSpc>
                        <a:spcBef>
                          <a:spcPts val="0"/>
                        </a:spcBef>
                        <a:spcAft>
                          <a:spcPts val="0"/>
                        </a:spcAft>
                      </a:pPr>
                      <a:r>
                        <a:rPr lang="en-US" sz="900" dirty="0">
                          <a:effectLst/>
                        </a:rPr>
                        <a:t> </a:t>
                      </a:r>
                      <a:endParaRPr lang="en-US" sz="600" dirty="0">
                        <a:effectLst/>
                      </a:endParaRPr>
                    </a:p>
                    <a:p>
                      <a:pPr marL="0" marR="0" indent="0">
                        <a:lnSpc>
                          <a:spcPct val="107000"/>
                        </a:lnSpc>
                        <a:spcBef>
                          <a:spcPts val="0"/>
                        </a:spcBef>
                        <a:spcAft>
                          <a:spcPts val="0"/>
                        </a:spcAft>
                      </a:pPr>
                      <a:r>
                        <a:rPr lang="en-US" sz="900" dirty="0">
                          <a:effectLst/>
                        </a:rPr>
                        <a:t> </a:t>
                      </a:r>
                      <a:endParaRPr lang="en-US" sz="600" dirty="0">
                        <a:effectLst/>
                      </a:endParaRPr>
                    </a:p>
                    <a:p>
                      <a:pPr marL="0" marR="0" indent="0">
                        <a:lnSpc>
                          <a:spcPct val="107000"/>
                        </a:lnSpc>
                        <a:spcBef>
                          <a:spcPts val="0"/>
                        </a:spcBef>
                        <a:spcAft>
                          <a:spcPts val="0"/>
                        </a:spcAft>
                      </a:pPr>
                      <a:r>
                        <a:rPr lang="en-US" sz="900" dirty="0">
                          <a:effectLst/>
                        </a:rPr>
                        <a:t> </a:t>
                      </a:r>
                      <a:endParaRPr lang="en-US" sz="600" dirty="0">
                        <a:effectLst/>
                      </a:endParaRPr>
                    </a:p>
                    <a:p>
                      <a:pPr marL="0" marR="0" indent="0">
                        <a:lnSpc>
                          <a:spcPct val="107000"/>
                        </a:lnSpc>
                        <a:spcBef>
                          <a:spcPts val="0"/>
                        </a:spcBef>
                        <a:spcAft>
                          <a:spcPts val="0"/>
                        </a:spcAft>
                      </a:pPr>
                      <a:r>
                        <a:rPr lang="en-US" sz="900" dirty="0">
                          <a:effectLst/>
                        </a:rPr>
                        <a:t> </a:t>
                      </a:r>
                      <a:endParaRPr lang="en-US" sz="600" dirty="0">
                        <a:effectLst/>
                      </a:endParaRPr>
                    </a:p>
                    <a:p>
                      <a:pPr marL="0" marR="0" indent="0">
                        <a:lnSpc>
                          <a:spcPct val="107000"/>
                        </a:lnSpc>
                        <a:spcBef>
                          <a:spcPts val="0"/>
                        </a:spcBef>
                        <a:spcAft>
                          <a:spcPts val="0"/>
                        </a:spcAft>
                      </a:pPr>
                      <a:r>
                        <a:rPr lang="en-US" sz="900" dirty="0">
                          <a:effectLst/>
                        </a:rPr>
                        <a:t> </a:t>
                      </a:r>
                      <a:endParaRPr lang="en-US" sz="600" dirty="0">
                        <a:effectLst/>
                      </a:endParaRPr>
                    </a:p>
                    <a:p>
                      <a:pPr marL="0" marR="0" indent="0">
                        <a:lnSpc>
                          <a:spcPct val="107000"/>
                        </a:lnSpc>
                        <a:spcBef>
                          <a:spcPts val="0"/>
                        </a:spcBef>
                        <a:spcAft>
                          <a:spcPts val="0"/>
                        </a:spcAft>
                      </a:pPr>
                      <a:r>
                        <a:rPr lang="en-US" sz="900" dirty="0">
                          <a:effectLst/>
                        </a:rPr>
                        <a:t> </a:t>
                      </a:r>
                      <a:endParaRPr lang="en-US" sz="600" dirty="0">
                        <a:effectLst/>
                      </a:endParaRPr>
                    </a:p>
                    <a:p>
                      <a:pPr marL="0" marR="0" indent="0">
                        <a:lnSpc>
                          <a:spcPct val="107000"/>
                        </a:lnSpc>
                        <a:spcBef>
                          <a:spcPts val="0"/>
                        </a:spcBef>
                        <a:spcAft>
                          <a:spcPts val="0"/>
                        </a:spcAft>
                      </a:pPr>
                      <a:r>
                        <a:rPr lang="en-US" sz="900" dirty="0">
                          <a:effectLst/>
                        </a:rPr>
                        <a:t> </a:t>
                      </a:r>
                      <a:endParaRPr lang="en-US" sz="600" dirty="0">
                        <a:effectLst/>
                      </a:endParaRPr>
                    </a:p>
                    <a:p>
                      <a:pPr marL="0" marR="0" indent="0">
                        <a:lnSpc>
                          <a:spcPct val="107000"/>
                        </a:lnSpc>
                        <a:spcBef>
                          <a:spcPts val="0"/>
                        </a:spcBef>
                        <a:spcAft>
                          <a:spcPts val="0"/>
                        </a:spcAft>
                      </a:pPr>
                      <a:r>
                        <a:rPr lang="en-US" sz="900" dirty="0">
                          <a:effectLst/>
                        </a:rPr>
                        <a:t> </a:t>
                      </a:r>
                      <a:endParaRPr lang="en-US" sz="600" dirty="0">
                        <a:effectLst/>
                      </a:endParaRPr>
                    </a:p>
                    <a:p>
                      <a:pPr marL="0" marR="0" indent="0">
                        <a:lnSpc>
                          <a:spcPct val="107000"/>
                        </a:lnSpc>
                        <a:spcBef>
                          <a:spcPts val="0"/>
                        </a:spcBef>
                        <a:spcAft>
                          <a:spcPts val="0"/>
                        </a:spcAft>
                      </a:pPr>
                      <a:r>
                        <a:rPr lang="en-US" sz="900" dirty="0">
                          <a:effectLst/>
                        </a:rPr>
                        <a:t> </a:t>
                      </a:r>
                      <a:endParaRPr lang="en-US" sz="600" dirty="0">
                        <a:effectLst/>
                      </a:endParaRPr>
                    </a:p>
                    <a:p>
                      <a:pPr marL="0" marR="0" indent="0">
                        <a:lnSpc>
                          <a:spcPct val="107000"/>
                        </a:lnSpc>
                        <a:spcBef>
                          <a:spcPts val="0"/>
                        </a:spcBef>
                        <a:spcAft>
                          <a:spcPts val="0"/>
                        </a:spcAft>
                      </a:pPr>
                      <a:r>
                        <a:rPr lang="en-US" sz="900" dirty="0">
                          <a:effectLst/>
                        </a:rPr>
                        <a:t> </a:t>
                      </a:r>
                      <a:endParaRPr lang="en-US" sz="600" dirty="0">
                        <a:effectLst/>
                      </a:endParaRPr>
                    </a:p>
                    <a:p>
                      <a:pPr marL="0" marR="0" indent="0">
                        <a:lnSpc>
                          <a:spcPct val="107000"/>
                        </a:lnSpc>
                        <a:spcBef>
                          <a:spcPts val="0"/>
                        </a:spcBef>
                        <a:spcAft>
                          <a:spcPts val="0"/>
                        </a:spcAft>
                      </a:pPr>
                      <a:r>
                        <a:rPr lang="en-US" sz="900" dirty="0">
                          <a:effectLst/>
                        </a:rPr>
                        <a:t>  </a:t>
                      </a:r>
                      <a:endParaRPr lang="en-US" sz="600" dirty="0">
                        <a:effectLst/>
                      </a:endParaRPr>
                    </a:p>
                    <a:p>
                      <a:pPr marL="0" marR="0" indent="0">
                        <a:lnSpc>
                          <a:spcPct val="107000"/>
                        </a:lnSpc>
                        <a:spcBef>
                          <a:spcPts val="0"/>
                        </a:spcBef>
                        <a:spcAft>
                          <a:spcPts val="0"/>
                        </a:spcAft>
                      </a:pPr>
                      <a:r>
                        <a:rPr lang="en-US" sz="900" dirty="0">
                          <a:effectLst/>
                        </a:rPr>
                        <a:t> </a:t>
                      </a:r>
                      <a:endParaRPr lang="en-US" sz="600" dirty="0">
                        <a:effectLst/>
                      </a:endParaRPr>
                    </a:p>
                    <a:p>
                      <a:pPr marL="0" marR="0" indent="0">
                        <a:lnSpc>
                          <a:spcPct val="107000"/>
                        </a:lnSpc>
                        <a:spcBef>
                          <a:spcPts val="0"/>
                        </a:spcBef>
                        <a:spcAft>
                          <a:spcPts val="0"/>
                        </a:spcAft>
                      </a:pPr>
                      <a:r>
                        <a:rPr lang="en-US" sz="900" dirty="0">
                          <a:effectLst/>
                        </a:rPr>
                        <a:t> </a:t>
                      </a:r>
                      <a:endParaRPr lang="en-US" sz="600" dirty="0">
                        <a:effectLst/>
                      </a:endParaRPr>
                    </a:p>
                    <a:p>
                      <a:pPr marL="0" marR="0" indent="0">
                        <a:lnSpc>
                          <a:spcPct val="107000"/>
                        </a:lnSpc>
                        <a:spcBef>
                          <a:spcPts val="0"/>
                        </a:spcBef>
                        <a:spcAft>
                          <a:spcPts val="0"/>
                        </a:spcAft>
                      </a:pPr>
                      <a:r>
                        <a:rPr lang="en-US" sz="900" dirty="0">
                          <a:effectLst/>
                        </a:rPr>
                        <a:t> </a:t>
                      </a:r>
                      <a:endParaRPr lang="en-US" sz="600" dirty="0">
                        <a:effectLst/>
                      </a:endParaRPr>
                    </a:p>
                    <a:p>
                      <a:pPr marL="0" marR="0" indent="0">
                        <a:lnSpc>
                          <a:spcPct val="107000"/>
                        </a:lnSpc>
                        <a:spcBef>
                          <a:spcPts val="0"/>
                        </a:spcBef>
                        <a:spcAft>
                          <a:spcPts val="0"/>
                        </a:spcAft>
                      </a:pPr>
                      <a:r>
                        <a:rPr lang="en-US" sz="900" dirty="0">
                          <a:effectLst/>
                        </a:rPr>
                        <a:t> </a:t>
                      </a:r>
                      <a:endParaRPr lang="en-US" sz="600" dirty="0">
                        <a:solidFill>
                          <a:srgbClr val="000000"/>
                        </a:solidFill>
                        <a:effectLst/>
                        <a:latin typeface="Franklin Gothic Book" panose="020B0503020102020204" pitchFamily="34" charset="0"/>
                        <a:ea typeface="Franklin Gothic Book" panose="020B0503020102020204" pitchFamily="34" charset="0"/>
                        <a:cs typeface="Franklin Gothic Book" panose="020B0503020102020204" pitchFamily="34" charset="0"/>
                      </a:endParaRPr>
                    </a:p>
                  </a:txBody>
                  <a:tcPr marL="59708" marR="40358" marT="22667" marB="0"/>
                </a:tc>
                <a:tc>
                  <a:txBody>
                    <a:bodyPr/>
                    <a:lstStyle/>
                    <a:p>
                      <a:pPr marL="0" marR="0" indent="0">
                        <a:lnSpc>
                          <a:spcPct val="107000"/>
                        </a:lnSpc>
                        <a:spcBef>
                          <a:spcPts val="0"/>
                        </a:spcBef>
                        <a:spcAft>
                          <a:spcPts val="0"/>
                        </a:spcAft>
                      </a:pPr>
                      <a:r>
                        <a:rPr lang="en-US" sz="900" dirty="0">
                          <a:effectLst/>
                        </a:rPr>
                        <a:t> </a:t>
                      </a:r>
                      <a:endParaRPr lang="en-US" sz="600" dirty="0">
                        <a:solidFill>
                          <a:srgbClr val="000000"/>
                        </a:solidFill>
                        <a:effectLst/>
                        <a:latin typeface="Franklin Gothic Book" panose="020B0503020102020204" pitchFamily="34" charset="0"/>
                        <a:ea typeface="Franklin Gothic Book" panose="020B0503020102020204" pitchFamily="34" charset="0"/>
                        <a:cs typeface="Franklin Gothic Book" panose="020B0503020102020204" pitchFamily="34" charset="0"/>
                      </a:endParaRPr>
                    </a:p>
                  </a:txBody>
                  <a:tcPr marL="59708" marR="40358" marT="22667" marB="0"/>
                </a:tc>
                <a:tc>
                  <a:txBody>
                    <a:bodyPr/>
                    <a:lstStyle/>
                    <a:p>
                      <a:pPr marL="0" marR="0" indent="0">
                        <a:lnSpc>
                          <a:spcPct val="107000"/>
                        </a:lnSpc>
                        <a:spcBef>
                          <a:spcPts val="0"/>
                        </a:spcBef>
                        <a:spcAft>
                          <a:spcPts val="0"/>
                        </a:spcAft>
                      </a:pPr>
                      <a:r>
                        <a:rPr lang="en-US" sz="900" dirty="0">
                          <a:effectLst/>
                        </a:rPr>
                        <a:t> </a:t>
                      </a:r>
                      <a:endParaRPr lang="en-US" sz="600" dirty="0">
                        <a:solidFill>
                          <a:srgbClr val="000000"/>
                        </a:solidFill>
                        <a:effectLst/>
                        <a:latin typeface="Franklin Gothic Book" panose="020B0503020102020204" pitchFamily="34" charset="0"/>
                        <a:ea typeface="Franklin Gothic Book" panose="020B0503020102020204" pitchFamily="34" charset="0"/>
                        <a:cs typeface="Franklin Gothic Book" panose="020B0503020102020204" pitchFamily="34" charset="0"/>
                      </a:endParaRPr>
                    </a:p>
                  </a:txBody>
                  <a:tcPr marL="59708" marR="40358" marT="22667" marB="0"/>
                </a:tc>
                <a:tc>
                  <a:txBody>
                    <a:bodyPr/>
                    <a:lstStyle/>
                    <a:p>
                      <a:pPr marL="0" marR="0" indent="0">
                        <a:lnSpc>
                          <a:spcPct val="107000"/>
                        </a:lnSpc>
                        <a:spcBef>
                          <a:spcPts val="0"/>
                        </a:spcBef>
                        <a:spcAft>
                          <a:spcPts val="0"/>
                        </a:spcAft>
                      </a:pPr>
                      <a:r>
                        <a:rPr lang="en-US" sz="900" dirty="0">
                          <a:effectLst/>
                        </a:rPr>
                        <a:t> </a:t>
                      </a:r>
                      <a:endParaRPr lang="en-US" sz="600" dirty="0">
                        <a:solidFill>
                          <a:srgbClr val="000000"/>
                        </a:solidFill>
                        <a:effectLst/>
                        <a:latin typeface="Franklin Gothic Book" panose="020B0503020102020204" pitchFamily="34" charset="0"/>
                        <a:ea typeface="Franklin Gothic Book" panose="020B0503020102020204" pitchFamily="34" charset="0"/>
                        <a:cs typeface="Franklin Gothic Book" panose="020B0503020102020204" pitchFamily="34" charset="0"/>
                      </a:endParaRPr>
                    </a:p>
                  </a:txBody>
                  <a:tcPr marL="59708" marR="40358" marT="22667" marB="0"/>
                </a:tc>
                <a:extLst>
                  <a:ext uri="{0D108BD9-81ED-4DB2-BD59-A6C34878D82A}">
                    <a16:rowId xmlns:a16="http://schemas.microsoft.com/office/drawing/2014/main" val="10001"/>
                  </a:ext>
                </a:extLst>
              </a:tr>
            </a:tbl>
          </a:graphicData>
        </a:graphic>
      </p:graphicFrame>
      <p:sp>
        <p:nvSpPr>
          <p:cNvPr id="4" name="Slide Number Placeholder 3"/>
          <p:cNvSpPr>
            <a:spLocks noGrp="1"/>
          </p:cNvSpPr>
          <p:nvPr>
            <p:ph type="sldNum" sz="quarter" idx="12"/>
          </p:nvPr>
        </p:nvSpPr>
        <p:spPr/>
        <p:txBody>
          <a:bodyPr/>
          <a:lstStyle/>
          <a:p>
            <a:fld id="{730775E5-FA01-485D-B85B-51701825F06C}" type="slidenum">
              <a:rPr lang="en-US" smtClean="0"/>
              <a:t>27</a:t>
            </a:fld>
            <a:endParaRPr lang="en-US"/>
          </a:p>
        </p:txBody>
      </p:sp>
      <p:sp>
        <p:nvSpPr>
          <p:cNvPr id="6" name="Rectangle 5"/>
          <p:cNvSpPr/>
          <p:nvPr/>
        </p:nvSpPr>
        <p:spPr>
          <a:xfrm>
            <a:off x="165279" y="5791200"/>
            <a:ext cx="11861441" cy="914400"/>
          </a:xfrm>
          <a:prstGeom prst="rect">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sz="2400" b="1" dirty="0" smtClean="0">
              <a:solidFill>
                <a:schemeClr val="tx1"/>
              </a:solidFill>
            </a:endParaRPr>
          </a:p>
          <a:p>
            <a:pPr algn="ctr"/>
            <a:r>
              <a:rPr lang="en-US" sz="2400" b="1" dirty="0" smtClean="0">
                <a:solidFill>
                  <a:schemeClr val="tx1"/>
                </a:solidFill>
              </a:rPr>
              <a:t>To </a:t>
            </a:r>
            <a:r>
              <a:rPr lang="en-US" sz="2400" b="1" dirty="0">
                <a:solidFill>
                  <a:schemeClr val="tx1"/>
                </a:solidFill>
              </a:rPr>
              <a:t>be agreed between the Appraiser and the </a:t>
            </a:r>
            <a:r>
              <a:rPr lang="en-US" sz="2400" b="1" dirty="0" err="1">
                <a:solidFill>
                  <a:schemeClr val="tx1"/>
                </a:solidFill>
              </a:rPr>
              <a:t>Appraisee</a:t>
            </a:r>
            <a:r>
              <a:rPr lang="en-US" sz="2400" b="1" dirty="0">
                <a:solidFill>
                  <a:schemeClr val="tx1"/>
                </a:solidFill>
              </a:rPr>
              <a:t> at the start of the annual appraisal cycle or when a new employee/ staff commences work. </a:t>
            </a:r>
          </a:p>
          <a:p>
            <a:pPr algn="ctr"/>
            <a:endParaRPr lang="en-US" sz="2400" b="1" dirty="0">
              <a:solidFill>
                <a:schemeClr val="tx1"/>
              </a:solidFill>
            </a:endParaRPr>
          </a:p>
        </p:txBody>
      </p:sp>
    </p:spTree>
    <p:extLst>
      <p:ext uri="{BB962C8B-B14F-4D97-AF65-F5344CB8AC3E}">
        <p14:creationId xmlns:p14="http://schemas.microsoft.com/office/powerpoint/2010/main" val="100949640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5" y="0"/>
            <a:ext cx="10364451" cy="720886"/>
          </a:xfrm>
        </p:spPr>
        <p:txBody>
          <a:bodyPr/>
          <a:lstStyle/>
          <a:p>
            <a:r>
              <a:rPr lang="en-US" dirty="0" smtClean="0"/>
              <a:t>Personal Development Plan</a:t>
            </a:r>
            <a:endParaRPr lang="en-US" dirty="0"/>
          </a:p>
        </p:txBody>
      </p:sp>
      <p:graphicFrame>
        <p:nvGraphicFramePr>
          <p:cNvPr id="5" name="Content Placeholder 4"/>
          <p:cNvGraphicFramePr>
            <a:graphicFrameLocks noGrp="1"/>
          </p:cNvGraphicFramePr>
          <p:nvPr>
            <p:ph sz="quarter" idx="13"/>
            <p:extLst>
              <p:ext uri="{D42A27DB-BD31-4B8C-83A1-F6EECF244321}">
                <p14:modId xmlns:p14="http://schemas.microsoft.com/office/powerpoint/2010/main" val="2973398221"/>
              </p:ext>
            </p:extLst>
          </p:nvPr>
        </p:nvGraphicFramePr>
        <p:xfrm>
          <a:off x="631065" y="679831"/>
          <a:ext cx="10844011" cy="6211125"/>
        </p:xfrm>
        <a:graphic>
          <a:graphicData uri="http://schemas.openxmlformats.org/drawingml/2006/table">
            <a:tbl>
              <a:tblPr firstRow="1" bandRow="1">
                <a:tableStyleId>{5C22544A-7EE6-4342-B048-85BDC9FD1C3A}</a:tableStyleId>
              </a:tblPr>
              <a:tblGrid>
                <a:gridCol w="850005">
                  <a:extLst>
                    <a:ext uri="{9D8B030D-6E8A-4147-A177-3AD203B41FA5}">
                      <a16:colId xmlns:a16="http://schemas.microsoft.com/office/drawing/2014/main" val="20000"/>
                    </a:ext>
                  </a:extLst>
                </a:gridCol>
                <a:gridCol w="5035640">
                  <a:extLst>
                    <a:ext uri="{9D8B030D-6E8A-4147-A177-3AD203B41FA5}">
                      <a16:colId xmlns:a16="http://schemas.microsoft.com/office/drawing/2014/main" val="20001"/>
                    </a:ext>
                  </a:extLst>
                </a:gridCol>
                <a:gridCol w="1803043">
                  <a:extLst>
                    <a:ext uri="{9D8B030D-6E8A-4147-A177-3AD203B41FA5}">
                      <a16:colId xmlns:a16="http://schemas.microsoft.com/office/drawing/2014/main" val="20002"/>
                    </a:ext>
                  </a:extLst>
                </a:gridCol>
                <a:gridCol w="3155323">
                  <a:extLst>
                    <a:ext uri="{9D8B030D-6E8A-4147-A177-3AD203B41FA5}">
                      <a16:colId xmlns:a16="http://schemas.microsoft.com/office/drawing/2014/main" val="20003"/>
                    </a:ext>
                  </a:extLst>
                </a:gridCol>
              </a:tblGrid>
              <a:tr h="798425">
                <a:tc>
                  <a:txBody>
                    <a:bodyPr/>
                    <a:lstStyle/>
                    <a:p>
                      <a:pPr marL="0" marR="22860" indent="0" algn="ctr">
                        <a:lnSpc>
                          <a:spcPct val="107000"/>
                        </a:lnSpc>
                        <a:spcBef>
                          <a:spcPts val="0"/>
                        </a:spcBef>
                        <a:spcAft>
                          <a:spcPts val="0"/>
                        </a:spcAft>
                      </a:pPr>
                      <a:r>
                        <a:rPr lang="en-US" sz="1600" b="1" dirty="0">
                          <a:solidFill>
                            <a:srgbClr val="000000"/>
                          </a:solidFill>
                          <a:effectLst/>
                          <a:latin typeface="Book Antiqua"/>
                          <a:ea typeface="Franklin Gothic Book"/>
                          <a:cs typeface="Franklin Gothic Book"/>
                        </a:rPr>
                        <a:t>NO</a:t>
                      </a:r>
                      <a:endParaRPr lang="en-US" sz="1100" dirty="0">
                        <a:solidFill>
                          <a:srgbClr val="000000"/>
                        </a:solidFill>
                        <a:effectLst/>
                        <a:latin typeface="Franklin Gothic Book"/>
                        <a:ea typeface="Franklin Gothic Book"/>
                        <a:cs typeface="Franklin Gothic Book"/>
                      </a:endParaRPr>
                    </a:p>
                  </a:txBody>
                  <a:tcPr marL="68580" marR="46355" marT="26035" marB="0"/>
                </a:tc>
                <a:tc>
                  <a:txBody>
                    <a:bodyPr/>
                    <a:lstStyle/>
                    <a:p>
                      <a:pPr marL="0" marR="0" indent="0" algn="ctr">
                        <a:lnSpc>
                          <a:spcPct val="107000"/>
                        </a:lnSpc>
                        <a:spcBef>
                          <a:spcPts val="0"/>
                        </a:spcBef>
                        <a:spcAft>
                          <a:spcPts val="0"/>
                        </a:spcAft>
                      </a:pPr>
                      <a:r>
                        <a:rPr lang="en-US" sz="1600" b="1" dirty="0">
                          <a:solidFill>
                            <a:srgbClr val="000000"/>
                          </a:solidFill>
                          <a:effectLst/>
                          <a:latin typeface="Book Antiqua"/>
                          <a:ea typeface="Franklin Gothic Book"/>
                          <a:cs typeface="Franklin Gothic Book"/>
                        </a:rPr>
                        <a:t>COMPETENCIES</a:t>
                      </a:r>
                      <a:endParaRPr lang="en-US" sz="1100" dirty="0">
                        <a:solidFill>
                          <a:srgbClr val="000000"/>
                        </a:solidFill>
                        <a:effectLst/>
                        <a:latin typeface="Franklin Gothic Book"/>
                        <a:ea typeface="Franklin Gothic Book"/>
                        <a:cs typeface="Franklin Gothic Book"/>
                      </a:endParaRPr>
                    </a:p>
                  </a:txBody>
                  <a:tcPr marL="68580" marR="46355" marT="26035" marB="0"/>
                </a:tc>
                <a:tc>
                  <a:txBody>
                    <a:bodyPr/>
                    <a:lstStyle/>
                    <a:p>
                      <a:pPr marL="0" marR="0" indent="0" algn="ctr">
                        <a:lnSpc>
                          <a:spcPct val="107000"/>
                        </a:lnSpc>
                        <a:spcBef>
                          <a:spcPts val="0"/>
                        </a:spcBef>
                        <a:spcAft>
                          <a:spcPts val="0"/>
                        </a:spcAft>
                      </a:pPr>
                      <a:r>
                        <a:rPr lang="en-US" sz="1400" b="1">
                          <a:solidFill>
                            <a:srgbClr val="000000"/>
                          </a:solidFill>
                          <a:effectLst/>
                          <a:latin typeface="Book Antiqua"/>
                          <a:ea typeface="Franklin Gothic Book"/>
                          <a:cs typeface="Franklin Gothic Book"/>
                        </a:rPr>
                        <a:t>SELECTED </a:t>
                      </a:r>
                      <a:endParaRPr lang="en-US" sz="1100">
                        <a:solidFill>
                          <a:srgbClr val="000000"/>
                        </a:solidFill>
                        <a:effectLst/>
                        <a:latin typeface="Franklin Gothic Book"/>
                        <a:ea typeface="Franklin Gothic Book"/>
                        <a:cs typeface="Franklin Gothic Book"/>
                      </a:endParaRPr>
                    </a:p>
                    <a:p>
                      <a:pPr marL="0" marR="0" indent="0" algn="ctr">
                        <a:lnSpc>
                          <a:spcPct val="107000"/>
                        </a:lnSpc>
                        <a:spcBef>
                          <a:spcPts val="0"/>
                        </a:spcBef>
                        <a:spcAft>
                          <a:spcPts val="0"/>
                        </a:spcAft>
                      </a:pPr>
                      <a:r>
                        <a:rPr lang="en-US" sz="1400" b="1">
                          <a:solidFill>
                            <a:srgbClr val="000000"/>
                          </a:solidFill>
                          <a:effectLst/>
                          <a:latin typeface="Book Antiqua"/>
                          <a:ea typeface="Franklin Gothic Book"/>
                          <a:cs typeface="Franklin Gothic Book"/>
                        </a:rPr>
                        <a:t>( </a:t>
                      </a:r>
                      <a:r>
                        <a:rPr lang="en-US" sz="1400">
                          <a:solidFill>
                            <a:srgbClr val="000000"/>
                          </a:solidFill>
                          <a:effectLst/>
                          <a:latin typeface="Book Antiqua"/>
                          <a:ea typeface="Franklin Gothic Book"/>
                          <a:cs typeface="Franklin Gothic Book"/>
                        </a:rPr>
                        <a:t>√ </a:t>
                      </a:r>
                      <a:r>
                        <a:rPr lang="en-US" sz="1400" b="1">
                          <a:solidFill>
                            <a:srgbClr val="000000"/>
                          </a:solidFill>
                          <a:effectLst/>
                          <a:latin typeface="Book Antiqua"/>
                          <a:ea typeface="Franklin Gothic Book"/>
                          <a:cs typeface="Franklin Gothic Book"/>
                        </a:rPr>
                        <a:t>)</a:t>
                      </a:r>
                      <a:endParaRPr lang="en-US" sz="1100">
                        <a:solidFill>
                          <a:srgbClr val="000000"/>
                        </a:solidFill>
                        <a:effectLst/>
                        <a:latin typeface="Franklin Gothic Book"/>
                        <a:ea typeface="Franklin Gothic Book"/>
                        <a:cs typeface="Franklin Gothic Book"/>
                      </a:endParaRPr>
                    </a:p>
                  </a:txBody>
                  <a:tcPr marL="68580" marR="46355" marT="26035" marB="0"/>
                </a:tc>
                <a:tc>
                  <a:txBody>
                    <a:bodyPr/>
                    <a:lstStyle/>
                    <a:p>
                      <a:pPr marL="0" marR="0" indent="0" algn="ctr">
                        <a:lnSpc>
                          <a:spcPct val="107000"/>
                        </a:lnSpc>
                        <a:spcBef>
                          <a:spcPts val="0"/>
                        </a:spcBef>
                        <a:spcAft>
                          <a:spcPts val="0"/>
                        </a:spcAft>
                      </a:pPr>
                      <a:r>
                        <a:rPr lang="en-US" sz="1600" b="1">
                          <a:solidFill>
                            <a:srgbClr val="000000"/>
                          </a:solidFill>
                          <a:effectLst/>
                          <a:latin typeface="Book Antiqua"/>
                          <a:ea typeface="Franklin Gothic Book"/>
                          <a:cs typeface="Franklin Gothic Book"/>
                        </a:rPr>
                        <a:t>EXPECTED OUTCOMES &amp; HOW THEY WILL BE ATTAINED</a:t>
                      </a:r>
                      <a:endParaRPr lang="en-US" sz="1100">
                        <a:solidFill>
                          <a:srgbClr val="000000"/>
                        </a:solidFill>
                        <a:effectLst/>
                        <a:latin typeface="Franklin Gothic Book"/>
                        <a:ea typeface="Franklin Gothic Book"/>
                        <a:cs typeface="Franklin Gothic Book"/>
                      </a:endParaRPr>
                    </a:p>
                  </a:txBody>
                  <a:tcPr marL="68580" marR="46355" marT="26035" marB="0"/>
                </a:tc>
                <a:extLst>
                  <a:ext uri="{0D108BD9-81ED-4DB2-BD59-A6C34878D82A}">
                    <a16:rowId xmlns:a16="http://schemas.microsoft.com/office/drawing/2014/main" val="10000"/>
                  </a:ext>
                </a:extLst>
              </a:tr>
              <a:tr h="459184">
                <a:tc>
                  <a:txBody>
                    <a:bodyPr/>
                    <a:lstStyle/>
                    <a:p>
                      <a:pPr marL="0" marR="22860" indent="0" algn="ctr">
                        <a:lnSpc>
                          <a:spcPct val="107000"/>
                        </a:lnSpc>
                        <a:spcBef>
                          <a:spcPts val="0"/>
                        </a:spcBef>
                        <a:spcAft>
                          <a:spcPts val="0"/>
                        </a:spcAft>
                      </a:pPr>
                      <a:r>
                        <a:rPr lang="en-US" sz="1600" b="1">
                          <a:solidFill>
                            <a:srgbClr val="000000"/>
                          </a:solidFill>
                          <a:effectLst/>
                          <a:latin typeface="Book Antiqua"/>
                          <a:ea typeface="Franklin Gothic Book"/>
                          <a:cs typeface="Franklin Gothic Book"/>
                        </a:rPr>
                        <a:t>1</a:t>
                      </a:r>
                      <a:endParaRPr lang="en-US" sz="1100">
                        <a:solidFill>
                          <a:srgbClr val="000000"/>
                        </a:solidFill>
                        <a:effectLst/>
                        <a:latin typeface="Franklin Gothic Book"/>
                        <a:ea typeface="Franklin Gothic Book"/>
                        <a:cs typeface="Franklin Gothic Book"/>
                      </a:endParaRPr>
                    </a:p>
                  </a:txBody>
                  <a:tcPr marL="68580" marR="46355" marT="26035" marB="0"/>
                </a:tc>
                <a:tc>
                  <a:txBody>
                    <a:bodyPr/>
                    <a:lstStyle/>
                    <a:p>
                      <a:pPr marL="0" marR="0" indent="0">
                        <a:lnSpc>
                          <a:spcPct val="115000"/>
                        </a:lnSpc>
                        <a:spcBef>
                          <a:spcPts val="0"/>
                        </a:spcBef>
                        <a:spcAft>
                          <a:spcPts val="0"/>
                        </a:spcAft>
                      </a:pPr>
                      <a:r>
                        <a:rPr lang="en-US" sz="1600" b="1" dirty="0">
                          <a:solidFill>
                            <a:srgbClr val="000000"/>
                          </a:solidFill>
                          <a:effectLst/>
                          <a:latin typeface="Book Antiqua"/>
                          <a:ea typeface="Franklin Gothic Book"/>
                          <a:cs typeface="Franklin Gothic Book"/>
                        </a:rPr>
                        <a:t>ORGANISATION AND MANAGEMENT</a:t>
                      </a:r>
                      <a:endParaRPr lang="en-US" sz="1100" dirty="0">
                        <a:solidFill>
                          <a:srgbClr val="000000"/>
                        </a:solidFill>
                        <a:effectLst/>
                        <a:latin typeface="Franklin Gothic Book"/>
                        <a:ea typeface="Franklin Gothic Book"/>
                        <a:cs typeface="Franklin Gothic Book"/>
                      </a:endParaRPr>
                    </a:p>
                  </a:txBody>
                  <a:tcPr marL="68580" marR="46355" marT="26035" marB="0"/>
                </a:tc>
                <a:tc>
                  <a:txBody>
                    <a:bodyPr/>
                    <a:lstStyle/>
                    <a:p>
                      <a:pPr marL="0" marR="0" indent="0" algn="ctr">
                        <a:lnSpc>
                          <a:spcPct val="107000"/>
                        </a:lnSpc>
                        <a:spcBef>
                          <a:spcPts val="0"/>
                        </a:spcBef>
                        <a:spcAft>
                          <a:spcPts val="0"/>
                        </a:spcAft>
                      </a:pPr>
                      <a:r>
                        <a:rPr lang="en-US" sz="1600">
                          <a:solidFill>
                            <a:srgbClr val="000000"/>
                          </a:solidFill>
                          <a:effectLst/>
                          <a:highlight>
                            <a:srgbClr val="FF00FF"/>
                          </a:highlight>
                          <a:latin typeface="Book Antiqua"/>
                          <a:ea typeface="Franklin Gothic Book"/>
                          <a:cs typeface="Franklin Gothic Book"/>
                        </a:rPr>
                        <a:t> </a:t>
                      </a:r>
                      <a:endParaRPr lang="en-US" sz="1100">
                        <a:solidFill>
                          <a:srgbClr val="000000"/>
                        </a:solidFill>
                        <a:effectLst/>
                        <a:latin typeface="Franklin Gothic Book"/>
                        <a:ea typeface="Franklin Gothic Book"/>
                        <a:cs typeface="Franklin Gothic Book"/>
                      </a:endParaRPr>
                    </a:p>
                  </a:txBody>
                  <a:tcPr marL="68580" marR="46355" marT="26035" marB="0"/>
                </a:tc>
                <a:tc>
                  <a:txBody>
                    <a:bodyPr/>
                    <a:lstStyle/>
                    <a:p>
                      <a:pPr marL="0" marR="0" indent="0" algn="ctr">
                        <a:lnSpc>
                          <a:spcPct val="107000"/>
                        </a:lnSpc>
                        <a:spcBef>
                          <a:spcPts val="0"/>
                        </a:spcBef>
                        <a:spcAft>
                          <a:spcPts val="0"/>
                        </a:spcAft>
                      </a:pPr>
                      <a:r>
                        <a:rPr lang="en-US" sz="1600">
                          <a:solidFill>
                            <a:srgbClr val="000000"/>
                          </a:solidFill>
                          <a:effectLst/>
                          <a:latin typeface="Book Antiqua"/>
                          <a:ea typeface="Franklin Gothic Book"/>
                          <a:cs typeface="Franklin Gothic Book"/>
                        </a:rPr>
                        <a:t> </a:t>
                      </a:r>
                      <a:endParaRPr lang="en-US" sz="1100">
                        <a:solidFill>
                          <a:srgbClr val="000000"/>
                        </a:solidFill>
                        <a:effectLst/>
                        <a:latin typeface="Franklin Gothic Book"/>
                        <a:ea typeface="Franklin Gothic Book"/>
                        <a:cs typeface="Franklin Gothic Book"/>
                      </a:endParaRPr>
                    </a:p>
                  </a:txBody>
                  <a:tcPr marL="68580" marR="46355" marT="26035" marB="0"/>
                </a:tc>
                <a:extLst>
                  <a:ext uri="{0D108BD9-81ED-4DB2-BD59-A6C34878D82A}">
                    <a16:rowId xmlns:a16="http://schemas.microsoft.com/office/drawing/2014/main" val="10001"/>
                  </a:ext>
                </a:extLst>
              </a:tr>
              <a:tr h="459184">
                <a:tc>
                  <a:txBody>
                    <a:bodyPr/>
                    <a:lstStyle/>
                    <a:p>
                      <a:pPr marL="0" marR="22860" indent="0" algn="ctr">
                        <a:lnSpc>
                          <a:spcPct val="107000"/>
                        </a:lnSpc>
                        <a:spcBef>
                          <a:spcPts val="0"/>
                        </a:spcBef>
                        <a:spcAft>
                          <a:spcPts val="0"/>
                        </a:spcAft>
                      </a:pPr>
                      <a:r>
                        <a:rPr lang="en-US" sz="1600" b="1">
                          <a:solidFill>
                            <a:srgbClr val="000000"/>
                          </a:solidFill>
                          <a:effectLst/>
                          <a:latin typeface="Book Antiqua"/>
                          <a:ea typeface="Franklin Gothic Book"/>
                          <a:cs typeface="Franklin Gothic Book"/>
                        </a:rPr>
                        <a:t>2</a:t>
                      </a:r>
                      <a:endParaRPr lang="en-US" sz="1100">
                        <a:solidFill>
                          <a:srgbClr val="000000"/>
                        </a:solidFill>
                        <a:effectLst/>
                        <a:latin typeface="Franklin Gothic Book"/>
                        <a:ea typeface="Franklin Gothic Book"/>
                        <a:cs typeface="Franklin Gothic Book"/>
                      </a:endParaRPr>
                    </a:p>
                  </a:txBody>
                  <a:tcPr marL="68580" marR="46355" marT="26035" marB="0"/>
                </a:tc>
                <a:tc>
                  <a:txBody>
                    <a:bodyPr/>
                    <a:lstStyle/>
                    <a:p>
                      <a:pPr marL="0" marR="0" indent="0">
                        <a:lnSpc>
                          <a:spcPct val="115000"/>
                        </a:lnSpc>
                        <a:spcBef>
                          <a:spcPts val="0"/>
                        </a:spcBef>
                        <a:spcAft>
                          <a:spcPts val="0"/>
                        </a:spcAft>
                      </a:pPr>
                      <a:r>
                        <a:rPr lang="en-US" sz="1600" b="1" dirty="0">
                          <a:solidFill>
                            <a:srgbClr val="000000"/>
                          </a:solidFill>
                          <a:effectLst/>
                          <a:latin typeface="Book Antiqua"/>
                          <a:ea typeface="Franklin Gothic Book"/>
                          <a:cs typeface="Franklin Gothic Book"/>
                        </a:rPr>
                        <a:t>INNOVATION AND STRATEGIC THINKING</a:t>
                      </a:r>
                      <a:endParaRPr lang="en-US" sz="1100" dirty="0">
                        <a:solidFill>
                          <a:srgbClr val="000000"/>
                        </a:solidFill>
                        <a:effectLst/>
                        <a:latin typeface="Franklin Gothic Book"/>
                        <a:ea typeface="Franklin Gothic Book"/>
                        <a:cs typeface="Franklin Gothic Book"/>
                      </a:endParaRPr>
                    </a:p>
                  </a:txBody>
                  <a:tcPr marL="68580" marR="46355" marT="26035" marB="0"/>
                </a:tc>
                <a:tc>
                  <a:txBody>
                    <a:bodyPr/>
                    <a:lstStyle/>
                    <a:p>
                      <a:pPr marL="0" marR="0" indent="0" algn="ctr">
                        <a:lnSpc>
                          <a:spcPct val="107000"/>
                        </a:lnSpc>
                        <a:spcBef>
                          <a:spcPts val="0"/>
                        </a:spcBef>
                        <a:spcAft>
                          <a:spcPts val="0"/>
                        </a:spcAft>
                      </a:pPr>
                      <a:r>
                        <a:rPr lang="en-US" sz="1600">
                          <a:solidFill>
                            <a:srgbClr val="000000"/>
                          </a:solidFill>
                          <a:effectLst/>
                          <a:latin typeface="Book Antiqua"/>
                          <a:ea typeface="Franklin Gothic Book"/>
                          <a:cs typeface="Franklin Gothic Book"/>
                        </a:rPr>
                        <a:t> </a:t>
                      </a:r>
                      <a:endParaRPr lang="en-US" sz="1100">
                        <a:solidFill>
                          <a:srgbClr val="000000"/>
                        </a:solidFill>
                        <a:effectLst/>
                        <a:latin typeface="Franklin Gothic Book"/>
                        <a:ea typeface="Franklin Gothic Book"/>
                        <a:cs typeface="Franklin Gothic Book"/>
                      </a:endParaRPr>
                    </a:p>
                  </a:txBody>
                  <a:tcPr marL="68580" marR="46355" marT="26035" marB="0"/>
                </a:tc>
                <a:tc>
                  <a:txBody>
                    <a:bodyPr/>
                    <a:lstStyle/>
                    <a:p>
                      <a:pPr marL="0" marR="0" indent="0" algn="ctr">
                        <a:lnSpc>
                          <a:spcPct val="107000"/>
                        </a:lnSpc>
                        <a:spcBef>
                          <a:spcPts val="0"/>
                        </a:spcBef>
                        <a:spcAft>
                          <a:spcPts val="0"/>
                        </a:spcAft>
                      </a:pPr>
                      <a:r>
                        <a:rPr lang="en-US" sz="1600">
                          <a:solidFill>
                            <a:srgbClr val="000000"/>
                          </a:solidFill>
                          <a:effectLst/>
                          <a:latin typeface="Book Antiqua"/>
                          <a:ea typeface="Franklin Gothic Book"/>
                          <a:cs typeface="Franklin Gothic Book"/>
                        </a:rPr>
                        <a:t> </a:t>
                      </a:r>
                      <a:endParaRPr lang="en-US" sz="1100">
                        <a:solidFill>
                          <a:srgbClr val="000000"/>
                        </a:solidFill>
                        <a:effectLst/>
                        <a:latin typeface="Franklin Gothic Book"/>
                        <a:ea typeface="Franklin Gothic Book"/>
                        <a:cs typeface="Franklin Gothic Book"/>
                      </a:endParaRPr>
                    </a:p>
                  </a:txBody>
                  <a:tcPr marL="68580" marR="46355" marT="26035" marB="0"/>
                </a:tc>
                <a:extLst>
                  <a:ext uri="{0D108BD9-81ED-4DB2-BD59-A6C34878D82A}">
                    <a16:rowId xmlns:a16="http://schemas.microsoft.com/office/drawing/2014/main" val="10002"/>
                  </a:ext>
                </a:extLst>
              </a:tr>
              <a:tr h="459184">
                <a:tc>
                  <a:txBody>
                    <a:bodyPr/>
                    <a:lstStyle/>
                    <a:p>
                      <a:pPr marL="0" marR="22860" indent="0" algn="ctr">
                        <a:lnSpc>
                          <a:spcPct val="107000"/>
                        </a:lnSpc>
                        <a:spcBef>
                          <a:spcPts val="0"/>
                        </a:spcBef>
                        <a:spcAft>
                          <a:spcPts val="0"/>
                        </a:spcAft>
                      </a:pPr>
                      <a:r>
                        <a:rPr lang="en-US" sz="1600" b="1">
                          <a:solidFill>
                            <a:srgbClr val="000000"/>
                          </a:solidFill>
                          <a:effectLst/>
                          <a:latin typeface="Book Antiqua"/>
                          <a:ea typeface="Franklin Gothic Book"/>
                          <a:cs typeface="Franklin Gothic Book"/>
                        </a:rPr>
                        <a:t>3</a:t>
                      </a:r>
                      <a:endParaRPr lang="en-US" sz="1100">
                        <a:solidFill>
                          <a:srgbClr val="000000"/>
                        </a:solidFill>
                        <a:effectLst/>
                        <a:latin typeface="Franklin Gothic Book"/>
                        <a:ea typeface="Franklin Gothic Book"/>
                        <a:cs typeface="Franklin Gothic Book"/>
                      </a:endParaRPr>
                    </a:p>
                  </a:txBody>
                  <a:tcPr marL="68580" marR="46355" marT="26035" marB="0"/>
                </a:tc>
                <a:tc>
                  <a:txBody>
                    <a:bodyPr/>
                    <a:lstStyle/>
                    <a:p>
                      <a:pPr marL="0" marR="0" indent="0">
                        <a:lnSpc>
                          <a:spcPct val="115000"/>
                        </a:lnSpc>
                        <a:spcBef>
                          <a:spcPts val="0"/>
                        </a:spcBef>
                        <a:spcAft>
                          <a:spcPts val="0"/>
                        </a:spcAft>
                      </a:pPr>
                      <a:r>
                        <a:rPr lang="en-US" sz="1600" b="1" dirty="0">
                          <a:solidFill>
                            <a:srgbClr val="000000"/>
                          </a:solidFill>
                          <a:effectLst/>
                          <a:latin typeface="Book Antiqua"/>
                          <a:ea typeface="Franklin Gothic Book"/>
                          <a:cs typeface="Franklin Gothic Book"/>
                        </a:rPr>
                        <a:t>LEADERSHIP AND DECISION- MAKING</a:t>
                      </a:r>
                      <a:endParaRPr lang="en-US" sz="1100" dirty="0">
                        <a:solidFill>
                          <a:srgbClr val="000000"/>
                        </a:solidFill>
                        <a:effectLst/>
                        <a:latin typeface="Franklin Gothic Book"/>
                        <a:ea typeface="Franklin Gothic Book"/>
                        <a:cs typeface="Franklin Gothic Book"/>
                      </a:endParaRPr>
                    </a:p>
                  </a:txBody>
                  <a:tcPr marL="68580" marR="46355" marT="26035" marB="0"/>
                </a:tc>
                <a:tc>
                  <a:txBody>
                    <a:bodyPr/>
                    <a:lstStyle/>
                    <a:p>
                      <a:pPr marL="0" marR="0" indent="0" algn="ctr">
                        <a:lnSpc>
                          <a:spcPct val="107000"/>
                        </a:lnSpc>
                        <a:spcBef>
                          <a:spcPts val="0"/>
                        </a:spcBef>
                        <a:spcAft>
                          <a:spcPts val="0"/>
                        </a:spcAft>
                      </a:pPr>
                      <a:r>
                        <a:rPr lang="en-US" sz="1600">
                          <a:solidFill>
                            <a:srgbClr val="000000"/>
                          </a:solidFill>
                          <a:effectLst/>
                          <a:latin typeface="Book Antiqua"/>
                          <a:ea typeface="Franklin Gothic Book"/>
                          <a:cs typeface="Franklin Gothic Book"/>
                        </a:rPr>
                        <a:t> </a:t>
                      </a:r>
                      <a:endParaRPr lang="en-US" sz="1100">
                        <a:solidFill>
                          <a:srgbClr val="000000"/>
                        </a:solidFill>
                        <a:effectLst/>
                        <a:latin typeface="Franklin Gothic Book"/>
                        <a:ea typeface="Franklin Gothic Book"/>
                        <a:cs typeface="Franklin Gothic Book"/>
                      </a:endParaRPr>
                    </a:p>
                  </a:txBody>
                  <a:tcPr marL="68580" marR="46355" marT="26035" marB="0"/>
                </a:tc>
                <a:tc>
                  <a:txBody>
                    <a:bodyPr/>
                    <a:lstStyle/>
                    <a:p>
                      <a:pPr marL="0" marR="0" indent="0" algn="ctr">
                        <a:lnSpc>
                          <a:spcPct val="107000"/>
                        </a:lnSpc>
                        <a:spcBef>
                          <a:spcPts val="0"/>
                        </a:spcBef>
                        <a:spcAft>
                          <a:spcPts val="0"/>
                        </a:spcAft>
                      </a:pPr>
                      <a:r>
                        <a:rPr lang="en-US" sz="1600">
                          <a:solidFill>
                            <a:srgbClr val="000000"/>
                          </a:solidFill>
                          <a:effectLst/>
                          <a:latin typeface="Book Antiqua"/>
                          <a:ea typeface="Franklin Gothic Book"/>
                          <a:cs typeface="Franklin Gothic Book"/>
                        </a:rPr>
                        <a:t> </a:t>
                      </a:r>
                      <a:endParaRPr lang="en-US" sz="1100">
                        <a:solidFill>
                          <a:srgbClr val="000000"/>
                        </a:solidFill>
                        <a:effectLst/>
                        <a:latin typeface="Franklin Gothic Book"/>
                        <a:ea typeface="Franklin Gothic Book"/>
                        <a:cs typeface="Franklin Gothic Book"/>
                      </a:endParaRPr>
                    </a:p>
                  </a:txBody>
                  <a:tcPr marL="68580" marR="46355" marT="26035" marB="0"/>
                </a:tc>
                <a:extLst>
                  <a:ext uri="{0D108BD9-81ED-4DB2-BD59-A6C34878D82A}">
                    <a16:rowId xmlns:a16="http://schemas.microsoft.com/office/drawing/2014/main" val="10003"/>
                  </a:ext>
                </a:extLst>
              </a:tr>
              <a:tr h="672902">
                <a:tc>
                  <a:txBody>
                    <a:bodyPr/>
                    <a:lstStyle/>
                    <a:p>
                      <a:pPr marL="0" marR="22860" indent="0" algn="ctr">
                        <a:lnSpc>
                          <a:spcPct val="107000"/>
                        </a:lnSpc>
                        <a:spcBef>
                          <a:spcPts val="0"/>
                        </a:spcBef>
                        <a:spcAft>
                          <a:spcPts val="0"/>
                        </a:spcAft>
                      </a:pPr>
                      <a:r>
                        <a:rPr lang="en-US" sz="1600" b="1">
                          <a:solidFill>
                            <a:srgbClr val="000000"/>
                          </a:solidFill>
                          <a:effectLst/>
                          <a:latin typeface="Book Antiqua"/>
                          <a:ea typeface="Franklin Gothic Book"/>
                          <a:cs typeface="Franklin Gothic Book"/>
                        </a:rPr>
                        <a:t>4</a:t>
                      </a:r>
                      <a:endParaRPr lang="en-US" sz="1100">
                        <a:solidFill>
                          <a:srgbClr val="000000"/>
                        </a:solidFill>
                        <a:effectLst/>
                        <a:latin typeface="Franklin Gothic Book"/>
                        <a:ea typeface="Franklin Gothic Book"/>
                        <a:cs typeface="Franklin Gothic Book"/>
                      </a:endParaRPr>
                    </a:p>
                  </a:txBody>
                  <a:tcPr marL="68580" marR="46355" marT="26035" marB="0"/>
                </a:tc>
                <a:tc>
                  <a:txBody>
                    <a:bodyPr/>
                    <a:lstStyle/>
                    <a:p>
                      <a:pPr marL="0" marR="0" indent="0">
                        <a:lnSpc>
                          <a:spcPct val="115000"/>
                        </a:lnSpc>
                        <a:spcBef>
                          <a:spcPts val="0"/>
                        </a:spcBef>
                        <a:spcAft>
                          <a:spcPts val="0"/>
                        </a:spcAft>
                      </a:pPr>
                      <a:r>
                        <a:rPr lang="en-US" sz="1600" b="1" dirty="0">
                          <a:solidFill>
                            <a:srgbClr val="000000"/>
                          </a:solidFill>
                          <a:effectLst/>
                          <a:latin typeface="Book Antiqua"/>
                          <a:ea typeface="Franklin Gothic Book"/>
                          <a:cs typeface="Franklin Gothic Book"/>
                        </a:rPr>
                        <a:t>ORGANIZATIONAL DEVELOPMENT AND IMPROVEMENT</a:t>
                      </a:r>
                      <a:endParaRPr lang="en-US" sz="1100" dirty="0">
                        <a:solidFill>
                          <a:srgbClr val="000000"/>
                        </a:solidFill>
                        <a:effectLst/>
                        <a:latin typeface="Franklin Gothic Book"/>
                        <a:ea typeface="Franklin Gothic Book"/>
                        <a:cs typeface="Franklin Gothic Book"/>
                      </a:endParaRPr>
                    </a:p>
                  </a:txBody>
                  <a:tcPr marL="68580" marR="46355" marT="26035" marB="0"/>
                </a:tc>
                <a:tc>
                  <a:txBody>
                    <a:bodyPr/>
                    <a:lstStyle/>
                    <a:p>
                      <a:pPr marL="0" marR="0" indent="0" algn="ctr">
                        <a:lnSpc>
                          <a:spcPct val="107000"/>
                        </a:lnSpc>
                        <a:spcBef>
                          <a:spcPts val="0"/>
                        </a:spcBef>
                        <a:spcAft>
                          <a:spcPts val="0"/>
                        </a:spcAft>
                      </a:pPr>
                      <a:r>
                        <a:rPr lang="en-US" sz="1600">
                          <a:solidFill>
                            <a:srgbClr val="000000"/>
                          </a:solidFill>
                          <a:effectLst/>
                          <a:latin typeface="Book Antiqua"/>
                          <a:ea typeface="Franklin Gothic Book"/>
                          <a:cs typeface="Franklin Gothic Book"/>
                        </a:rPr>
                        <a:t> </a:t>
                      </a:r>
                      <a:endParaRPr lang="en-US" sz="1100">
                        <a:solidFill>
                          <a:srgbClr val="000000"/>
                        </a:solidFill>
                        <a:effectLst/>
                        <a:latin typeface="Franklin Gothic Book"/>
                        <a:ea typeface="Franklin Gothic Book"/>
                        <a:cs typeface="Franklin Gothic Book"/>
                      </a:endParaRPr>
                    </a:p>
                  </a:txBody>
                  <a:tcPr marL="68580" marR="46355" marT="26035" marB="0"/>
                </a:tc>
                <a:tc>
                  <a:txBody>
                    <a:bodyPr/>
                    <a:lstStyle/>
                    <a:p>
                      <a:pPr marL="0" marR="0" indent="0" algn="ctr">
                        <a:lnSpc>
                          <a:spcPct val="107000"/>
                        </a:lnSpc>
                        <a:spcBef>
                          <a:spcPts val="0"/>
                        </a:spcBef>
                        <a:spcAft>
                          <a:spcPts val="0"/>
                        </a:spcAft>
                      </a:pPr>
                      <a:r>
                        <a:rPr lang="en-US" sz="1600">
                          <a:solidFill>
                            <a:srgbClr val="000000"/>
                          </a:solidFill>
                          <a:effectLst/>
                          <a:latin typeface="Book Antiqua"/>
                          <a:ea typeface="Franklin Gothic Book"/>
                          <a:cs typeface="Franklin Gothic Book"/>
                        </a:rPr>
                        <a:t> </a:t>
                      </a:r>
                      <a:endParaRPr lang="en-US" sz="1100">
                        <a:solidFill>
                          <a:srgbClr val="000000"/>
                        </a:solidFill>
                        <a:effectLst/>
                        <a:latin typeface="Franklin Gothic Book"/>
                        <a:ea typeface="Franklin Gothic Book"/>
                        <a:cs typeface="Franklin Gothic Book"/>
                      </a:endParaRPr>
                    </a:p>
                  </a:txBody>
                  <a:tcPr marL="68580" marR="46355" marT="26035" marB="0"/>
                </a:tc>
                <a:extLst>
                  <a:ext uri="{0D108BD9-81ED-4DB2-BD59-A6C34878D82A}">
                    <a16:rowId xmlns:a16="http://schemas.microsoft.com/office/drawing/2014/main" val="10004"/>
                  </a:ext>
                </a:extLst>
              </a:tr>
              <a:tr h="579339">
                <a:tc>
                  <a:txBody>
                    <a:bodyPr/>
                    <a:lstStyle/>
                    <a:p>
                      <a:pPr marL="0" marR="22860" indent="0" algn="ctr">
                        <a:lnSpc>
                          <a:spcPct val="107000"/>
                        </a:lnSpc>
                        <a:spcBef>
                          <a:spcPts val="0"/>
                        </a:spcBef>
                        <a:spcAft>
                          <a:spcPts val="0"/>
                        </a:spcAft>
                      </a:pPr>
                      <a:r>
                        <a:rPr lang="en-US" sz="1600" b="1">
                          <a:solidFill>
                            <a:srgbClr val="000000"/>
                          </a:solidFill>
                          <a:effectLst/>
                          <a:latin typeface="Book Antiqua"/>
                          <a:ea typeface="Franklin Gothic Book"/>
                          <a:cs typeface="Franklin Gothic Book"/>
                        </a:rPr>
                        <a:t>5</a:t>
                      </a:r>
                      <a:endParaRPr lang="en-US" sz="1100">
                        <a:solidFill>
                          <a:srgbClr val="000000"/>
                        </a:solidFill>
                        <a:effectLst/>
                        <a:latin typeface="Franklin Gothic Book"/>
                        <a:ea typeface="Franklin Gothic Book"/>
                        <a:cs typeface="Franklin Gothic Book"/>
                      </a:endParaRPr>
                    </a:p>
                  </a:txBody>
                  <a:tcPr marL="68580" marR="46355" marT="26035" marB="0"/>
                </a:tc>
                <a:tc>
                  <a:txBody>
                    <a:bodyPr/>
                    <a:lstStyle/>
                    <a:p>
                      <a:pPr marL="6350" marR="0" indent="0">
                        <a:lnSpc>
                          <a:spcPct val="115000"/>
                        </a:lnSpc>
                        <a:spcBef>
                          <a:spcPts val="0"/>
                        </a:spcBef>
                        <a:spcAft>
                          <a:spcPts val="0"/>
                        </a:spcAft>
                      </a:pPr>
                      <a:r>
                        <a:rPr lang="en-US" sz="1600" b="1" dirty="0">
                          <a:solidFill>
                            <a:srgbClr val="000000"/>
                          </a:solidFill>
                          <a:effectLst/>
                          <a:latin typeface="Book Antiqua"/>
                          <a:ea typeface="Franklin Gothic Book"/>
                          <a:cs typeface="Franklin Gothic Book"/>
                        </a:rPr>
                        <a:t>COMMUNICATION (ORAL, WRITTEN &amp; ELECTRONIC)</a:t>
                      </a:r>
                      <a:endParaRPr lang="en-US" sz="1100" dirty="0">
                        <a:solidFill>
                          <a:srgbClr val="000000"/>
                        </a:solidFill>
                        <a:effectLst/>
                        <a:latin typeface="Franklin Gothic Book"/>
                        <a:ea typeface="Franklin Gothic Book"/>
                        <a:cs typeface="Franklin Gothic Book"/>
                      </a:endParaRPr>
                    </a:p>
                  </a:txBody>
                  <a:tcPr marL="68580" marR="46355" marT="26035" marB="0"/>
                </a:tc>
                <a:tc>
                  <a:txBody>
                    <a:bodyPr/>
                    <a:lstStyle/>
                    <a:p>
                      <a:pPr marL="0" marR="0" indent="0" algn="ctr">
                        <a:lnSpc>
                          <a:spcPct val="107000"/>
                        </a:lnSpc>
                        <a:spcBef>
                          <a:spcPts val="0"/>
                        </a:spcBef>
                        <a:spcAft>
                          <a:spcPts val="0"/>
                        </a:spcAft>
                      </a:pPr>
                      <a:r>
                        <a:rPr lang="en-US" sz="1600">
                          <a:solidFill>
                            <a:srgbClr val="000000"/>
                          </a:solidFill>
                          <a:effectLst/>
                          <a:latin typeface="Book Antiqua"/>
                          <a:ea typeface="Franklin Gothic Book"/>
                          <a:cs typeface="Franklin Gothic Book"/>
                        </a:rPr>
                        <a:t> </a:t>
                      </a:r>
                      <a:endParaRPr lang="en-US" sz="1100">
                        <a:solidFill>
                          <a:srgbClr val="000000"/>
                        </a:solidFill>
                        <a:effectLst/>
                        <a:latin typeface="Franklin Gothic Book"/>
                        <a:ea typeface="Franklin Gothic Book"/>
                        <a:cs typeface="Franklin Gothic Book"/>
                      </a:endParaRPr>
                    </a:p>
                  </a:txBody>
                  <a:tcPr marL="68580" marR="46355" marT="26035" marB="0"/>
                </a:tc>
                <a:tc>
                  <a:txBody>
                    <a:bodyPr/>
                    <a:lstStyle/>
                    <a:p>
                      <a:pPr marL="0" marR="0" indent="0" algn="ctr">
                        <a:lnSpc>
                          <a:spcPct val="107000"/>
                        </a:lnSpc>
                        <a:spcBef>
                          <a:spcPts val="0"/>
                        </a:spcBef>
                        <a:spcAft>
                          <a:spcPts val="0"/>
                        </a:spcAft>
                      </a:pPr>
                      <a:r>
                        <a:rPr lang="en-US" sz="1600" dirty="0">
                          <a:solidFill>
                            <a:srgbClr val="000000"/>
                          </a:solidFill>
                          <a:effectLst/>
                          <a:latin typeface="Book Antiqua"/>
                          <a:ea typeface="Franklin Gothic Book"/>
                          <a:cs typeface="Franklin Gothic Book"/>
                        </a:rPr>
                        <a:t> </a:t>
                      </a:r>
                      <a:endParaRPr lang="en-US" sz="1100" dirty="0">
                        <a:solidFill>
                          <a:srgbClr val="000000"/>
                        </a:solidFill>
                        <a:effectLst/>
                        <a:latin typeface="Franklin Gothic Book"/>
                        <a:ea typeface="Franklin Gothic Book"/>
                        <a:cs typeface="Franklin Gothic Book"/>
                      </a:endParaRPr>
                    </a:p>
                  </a:txBody>
                  <a:tcPr marL="68580" marR="46355" marT="26035" marB="0"/>
                </a:tc>
                <a:extLst>
                  <a:ext uri="{0D108BD9-81ED-4DB2-BD59-A6C34878D82A}">
                    <a16:rowId xmlns:a16="http://schemas.microsoft.com/office/drawing/2014/main" val="10005"/>
                  </a:ext>
                </a:extLst>
              </a:tr>
              <a:tr h="459184">
                <a:tc>
                  <a:txBody>
                    <a:bodyPr/>
                    <a:lstStyle/>
                    <a:p>
                      <a:pPr marL="0" marR="22860" indent="0" algn="ctr">
                        <a:lnSpc>
                          <a:spcPct val="107000"/>
                        </a:lnSpc>
                        <a:spcBef>
                          <a:spcPts val="0"/>
                        </a:spcBef>
                        <a:spcAft>
                          <a:spcPts val="0"/>
                        </a:spcAft>
                      </a:pPr>
                      <a:r>
                        <a:rPr lang="en-US" sz="1600" b="1">
                          <a:solidFill>
                            <a:srgbClr val="000000"/>
                          </a:solidFill>
                          <a:effectLst/>
                          <a:latin typeface="Book Antiqua"/>
                          <a:ea typeface="Franklin Gothic Book"/>
                          <a:cs typeface="Franklin Gothic Book"/>
                        </a:rPr>
                        <a:t>6</a:t>
                      </a:r>
                      <a:endParaRPr lang="en-US" sz="1100">
                        <a:solidFill>
                          <a:srgbClr val="000000"/>
                        </a:solidFill>
                        <a:effectLst/>
                        <a:latin typeface="Franklin Gothic Book"/>
                        <a:ea typeface="Franklin Gothic Book"/>
                        <a:cs typeface="Franklin Gothic Book"/>
                      </a:endParaRPr>
                    </a:p>
                  </a:txBody>
                  <a:tcPr marL="68580" marR="46355" marT="26035" marB="0"/>
                </a:tc>
                <a:tc>
                  <a:txBody>
                    <a:bodyPr/>
                    <a:lstStyle/>
                    <a:p>
                      <a:pPr marL="0" marR="0" indent="0">
                        <a:lnSpc>
                          <a:spcPct val="115000"/>
                        </a:lnSpc>
                        <a:spcBef>
                          <a:spcPts val="0"/>
                        </a:spcBef>
                        <a:spcAft>
                          <a:spcPts val="0"/>
                        </a:spcAft>
                      </a:pPr>
                      <a:r>
                        <a:rPr lang="en-US" sz="1600" b="1" dirty="0">
                          <a:solidFill>
                            <a:srgbClr val="000000"/>
                          </a:solidFill>
                          <a:effectLst/>
                          <a:latin typeface="Book Antiqua"/>
                          <a:ea typeface="Franklin Gothic Book"/>
                          <a:cs typeface="Franklin Gothic Book"/>
                        </a:rPr>
                        <a:t>JOB KNOWLEDGE AND TECHNICAL SKILLS</a:t>
                      </a:r>
                      <a:endParaRPr lang="en-US" sz="1100" dirty="0">
                        <a:solidFill>
                          <a:srgbClr val="000000"/>
                        </a:solidFill>
                        <a:effectLst/>
                        <a:latin typeface="Franklin Gothic Book"/>
                        <a:ea typeface="Franklin Gothic Book"/>
                        <a:cs typeface="Franklin Gothic Book"/>
                      </a:endParaRPr>
                    </a:p>
                  </a:txBody>
                  <a:tcPr marL="68580" marR="46355" marT="26035" marB="0"/>
                </a:tc>
                <a:tc>
                  <a:txBody>
                    <a:bodyPr/>
                    <a:lstStyle/>
                    <a:p>
                      <a:pPr marL="0" marR="0" indent="0" algn="ctr">
                        <a:lnSpc>
                          <a:spcPct val="107000"/>
                        </a:lnSpc>
                        <a:spcBef>
                          <a:spcPts val="0"/>
                        </a:spcBef>
                        <a:spcAft>
                          <a:spcPts val="0"/>
                        </a:spcAft>
                      </a:pPr>
                      <a:r>
                        <a:rPr lang="en-US" sz="1600">
                          <a:solidFill>
                            <a:srgbClr val="000000"/>
                          </a:solidFill>
                          <a:effectLst/>
                          <a:latin typeface="Book Antiqua"/>
                          <a:ea typeface="Franklin Gothic Book"/>
                          <a:cs typeface="Franklin Gothic Book"/>
                        </a:rPr>
                        <a:t> </a:t>
                      </a:r>
                      <a:endParaRPr lang="en-US" sz="1100">
                        <a:solidFill>
                          <a:srgbClr val="000000"/>
                        </a:solidFill>
                        <a:effectLst/>
                        <a:latin typeface="Franklin Gothic Book"/>
                        <a:ea typeface="Franklin Gothic Book"/>
                        <a:cs typeface="Franklin Gothic Book"/>
                      </a:endParaRPr>
                    </a:p>
                  </a:txBody>
                  <a:tcPr marL="68580" marR="46355" marT="26035" marB="0"/>
                </a:tc>
                <a:tc>
                  <a:txBody>
                    <a:bodyPr/>
                    <a:lstStyle/>
                    <a:p>
                      <a:pPr marL="0" marR="0" indent="0" algn="ctr">
                        <a:lnSpc>
                          <a:spcPct val="107000"/>
                        </a:lnSpc>
                        <a:spcBef>
                          <a:spcPts val="0"/>
                        </a:spcBef>
                        <a:spcAft>
                          <a:spcPts val="0"/>
                        </a:spcAft>
                      </a:pPr>
                      <a:r>
                        <a:rPr lang="en-US" sz="1600">
                          <a:solidFill>
                            <a:srgbClr val="000000"/>
                          </a:solidFill>
                          <a:effectLst/>
                          <a:latin typeface="Book Antiqua"/>
                          <a:ea typeface="Franklin Gothic Book"/>
                          <a:cs typeface="Franklin Gothic Book"/>
                        </a:rPr>
                        <a:t> </a:t>
                      </a:r>
                      <a:endParaRPr lang="en-US" sz="1100">
                        <a:solidFill>
                          <a:srgbClr val="000000"/>
                        </a:solidFill>
                        <a:effectLst/>
                        <a:latin typeface="Franklin Gothic Book"/>
                        <a:ea typeface="Franklin Gothic Book"/>
                        <a:cs typeface="Franklin Gothic Book"/>
                      </a:endParaRPr>
                    </a:p>
                  </a:txBody>
                  <a:tcPr marL="68580" marR="46355" marT="26035" marB="0"/>
                </a:tc>
                <a:extLst>
                  <a:ext uri="{0D108BD9-81ED-4DB2-BD59-A6C34878D82A}">
                    <a16:rowId xmlns:a16="http://schemas.microsoft.com/office/drawing/2014/main" val="10006"/>
                  </a:ext>
                </a:extLst>
              </a:tr>
              <a:tr h="459184">
                <a:tc>
                  <a:txBody>
                    <a:bodyPr/>
                    <a:lstStyle/>
                    <a:p>
                      <a:pPr marL="0" marR="22860" indent="0" algn="ctr">
                        <a:lnSpc>
                          <a:spcPct val="107000"/>
                        </a:lnSpc>
                        <a:spcBef>
                          <a:spcPts val="0"/>
                        </a:spcBef>
                        <a:spcAft>
                          <a:spcPts val="0"/>
                        </a:spcAft>
                      </a:pPr>
                      <a:r>
                        <a:rPr lang="en-US" sz="1600" b="1">
                          <a:solidFill>
                            <a:srgbClr val="000000"/>
                          </a:solidFill>
                          <a:effectLst/>
                          <a:latin typeface="Book Antiqua"/>
                          <a:ea typeface="Franklin Gothic Book"/>
                          <a:cs typeface="Franklin Gothic Book"/>
                        </a:rPr>
                        <a:t>7</a:t>
                      </a:r>
                      <a:endParaRPr lang="en-US" sz="1100">
                        <a:solidFill>
                          <a:srgbClr val="000000"/>
                        </a:solidFill>
                        <a:effectLst/>
                        <a:latin typeface="Franklin Gothic Book"/>
                        <a:ea typeface="Franklin Gothic Book"/>
                        <a:cs typeface="Franklin Gothic Book"/>
                      </a:endParaRPr>
                    </a:p>
                  </a:txBody>
                  <a:tcPr marL="68580" marR="46355" marT="26035" marB="0"/>
                </a:tc>
                <a:tc>
                  <a:txBody>
                    <a:bodyPr/>
                    <a:lstStyle/>
                    <a:p>
                      <a:pPr marL="0" marR="0" indent="0">
                        <a:lnSpc>
                          <a:spcPct val="115000"/>
                        </a:lnSpc>
                        <a:spcBef>
                          <a:spcPts val="0"/>
                        </a:spcBef>
                        <a:spcAft>
                          <a:spcPts val="0"/>
                        </a:spcAft>
                        <a:tabLst>
                          <a:tab pos="1897380" algn="ctr"/>
                          <a:tab pos="2355215" algn="ctr"/>
                          <a:tab pos="2812415" algn="ctr"/>
                        </a:tabLst>
                      </a:pPr>
                      <a:r>
                        <a:rPr lang="en-US" sz="1600" b="1" dirty="0">
                          <a:solidFill>
                            <a:srgbClr val="000000"/>
                          </a:solidFill>
                          <a:effectLst/>
                          <a:latin typeface="Book Antiqua"/>
                          <a:ea typeface="Franklin Gothic Book"/>
                          <a:cs typeface="Franklin Gothic Book"/>
                        </a:rPr>
                        <a:t>SUPPORTING AND COOPERATING </a:t>
                      </a:r>
                      <a:endParaRPr lang="en-US" sz="1100" dirty="0">
                        <a:solidFill>
                          <a:srgbClr val="000000"/>
                        </a:solidFill>
                        <a:effectLst/>
                        <a:latin typeface="Franklin Gothic Book"/>
                        <a:ea typeface="Franklin Gothic Book"/>
                        <a:cs typeface="Franklin Gothic Book"/>
                      </a:endParaRPr>
                    </a:p>
                  </a:txBody>
                  <a:tcPr marL="68580" marR="46355" marT="26035" marB="0"/>
                </a:tc>
                <a:tc>
                  <a:txBody>
                    <a:bodyPr/>
                    <a:lstStyle/>
                    <a:p>
                      <a:pPr marL="0" marR="0" indent="0" algn="ctr">
                        <a:lnSpc>
                          <a:spcPct val="107000"/>
                        </a:lnSpc>
                        <a:spcBef>
                          <a:spcPts val="0"/>
                        </a:spcBef>
                        <a:spcAft>
                          <a:spcPts val="0"/>
                        </a:spcAft>
                      </a:pPr>
                      <a:r>
                        <a:rPr lang="en-US" sz="1600">
                          <a:solidFill>
                            <a:srgbClr val="000000"/>
                          </a:solidFill>
                          <a:effectLst/>
                          <a:latin typeface="Book Antiqua"/>
                          <a:ea typeface="Franklin Gothic Book"/>
                          <a:cs typeface="Franklin Gothic Book"/>
                        </a:rPr>
                        <a:t> </a:t>
                      </a:r>
                      <a:endParaRPr lang="en-US" sz="1100">
                        <a:solidFill>
                          <a:srgbClr val="000000"/>
                        </a:solidFill>
                        <a:effectLst/>
                        <a:latin typeface="Franklin Gothic Book"/>
                        <a:ea typeface="Franklin Gothic Book"/>
                        <a:cs typeface="Franklin Gothic Book"/>
                      </a:endParaRPr>
                    </a:p>
                  </a:txBody>
                  <a:tcPr marL="68580" marR="46355" marT="26035" marB="0"/>
                </a:tc>
                <a:tc>
                  <a:txBody>
                    <a:bodyPr/>
                    <a:lstStyle/>
                    <a:p>
                      <a:pPr marL="0" marR="0" indent="0" algn="ctr">
                        <a:lnSpc>
                          <a:spcPct val="107000"/>
                        </a:lnSpc>
                        <a:spcBef>
                          <a:spcPts val="0"/>
                        </a:spcBef>
                        <a:spcAft>
                          <a:spcPts val="0"/>
                        </a:spcAft>
                      </a:pPr>
                      <a:r>
                        <a:rPr lang="en-US" sz="1600">
                          <a:solidFill>
                            <a:srgbClr val="000000"/>
                          </a:solidFill>
                          <a:effectLst/>
                          <a:latin typeface="Book Antiqua"/>
                          <a:ea typeface="Franklin Gothic Book"/>
                          <a:cs typeface="Franklin Gothic Book"/>
                        </a:rPr>
                        <a:t> </a:t>
                      </a:r>
                      <a:endParaRPr lang="en-US" sz="1100">
                        <a:solidFill>
                          <a:srgbClr val="000000"/>
                        </a:solidFill>
                        <a:effectLst/>
                        <a:latin typeface="Franklin Gothic Book"/>
                        <a:ea typeface="Franklin Gothic Book"/>
                        <a:cs typeface="Franklin Gothic Book"/>
                      </a:endParaRPr>
                    </a:p>
                  </a:txBody>
                  <a:tcPr marL="68580" marR="46355" marT="26035" marB="0"/>
                </a:tc>
                <a:extLst>
                  <a:ext uri="{0D108BD9-81ED-4DB2-BD59-A6C34878D82A}">
                    <a16:rowId xmlns:a16="http://schemas.microsoft.com/office/drawing/2014/main" val="10007"/>
                  </a:ext>
                </a:extLst>
              </a:tr>
              <a:tr h="672902">
                <a:tc>
                  <a:txBody>
                    <a:bodyPr/>
                    <a:lstStyle/>
                    <a:p>
                      <a:pPr marL="0" marR="22860" indent="0" algn="ctr">
                        <a:lnSpc>
                          <a:spcPct val="107000"/>
                        </a:lnSpc>
                        <a:spcBef>
                          <a:spcPts val="0"/>
                        </a:spcBef>
                        <a:spcAft>
                          <a:spcPts val="0"/>
                        </a:spcAft>
                      </a:pPr>
                      <a:r>
                        <a:rPr lang="en-US" sz="1600" b="1">
                          <a:solidFill>
                            <a:srgbClr val="000000"/>
                          </a:solidFill>
                          <a:effectLst/>
                          <a:latin typeface="Book Antiqua"/>
                          <a:ea typeface="Franklin Gothic Book"/>
                          <a:cs typeface="Franklin Gothic Book"/>
                        </a:rPr>
                        <a:t>8</a:t>
                      </a:r>
                      <a:endParaRPr lang="en-US" sz="1100">
                        <a:solidFill>
                          <a:srgbClr val="000000"/>
                        </a:solidFill>
                        <a:effectLst/>
                        <a:latin typeface="Franklin Gothic Book"/>
                        <a:ea typeface="Franklin Gothic Book"/>
                        <a:cs typeface="Franklin Gothic Book"/>
                      </a:endParaRPr>
                    </a:p>
                  </a:txBody>
                  <a:tcPr marL="68580" marR="46355" marT="26035" marB="0"/>
                </a:tc>
                <a:tc>
                  <a:txBody>
                    <a:bodyPr/>
                    <a:lstStyle/>
                    <a:p>
                      <a:pPr marL="6350" marR="0" indent="0">
                        <a:lnSpc>
                          <a:spcPct val="115000"/>
                        </a:lnSpc>
                        <a:spcBef>
                          <a:spcPts val="0"/>
                        </a:spcBef>
                        <a:spcAft>
                          <a:spcPts val="0"/>
                        </a:spcAft>
                      </a:pPr>
                      <a:r>
                        <a:rPr lang="en-US" sz="1600" b="1" dirty="0">
                          <a:solidFill>
                            <a:srgbClr val="000000"/>
                          </a:solidFill>
                          <a:effectLst/>
                          <a:latin typeface="Book Antiqua"/>
                          <a:ea typeface="Franklin Gothic Book"/>
                          <a:cs typeface="Franklin Gothic Book"/>
                        </a:rPr>
                        <a:t>MAXIMISING AND MAINTAINING PRODUCTIVITY</a:t>
                      </a:r>
                      <a:endParaRPr lang="en-US" sz="1100" dirty="0">
                        <a:solidFill>
                          <a:srgbClr val="000000"/>
                        </a:solidFill>
                        <a:effectLst/>
                        <a:latin typeface="Franklin Gothic Book"/>
                        <a:ea typeface="Franklin Gothic Book"/>
                        <a:cs typeface="Franklin Gothic Book"/>
                      </a:endParaRPr>
                    </a:p>
                  </a:txBody>
                  <a:tcPr marL="68580" marR="46355" marT="26035" marB="0"/>
                </a:tc>
                <a:tc>
                  <a:txBody>
                    <a:bodyPr/>
                    <a:lstStyle/>
                    <a:p>
                      <a:pPr marL="0" marR="0" indent="0" algn="ctr">
                        <a:lnSpc>
                          <a:spcPct val="107000"/>
                        </a:lnSpc>
                        <a:spcBef>
                          <a:spcPts val="0"/>
                        </a:spcBef>
                        <a:spcAft>
                          <a:spcPts val="0"/>
                        </a:spcAft>
                      </a:pPr>
                      <a:r>
                        <a:rPr lang="en-US" sz="1600" dirty="0">
                          <a:solidFill>
                            <a:srgbClr val="000000"/>
                          </a:solidFill>
                          <a:effectLst/>
                          <a:highlight>
                            <a:srgbClr val="FF00FF"/>
                          </a:highlight>
                          <a:latin typeface="Book Antiqua"/>
                          <a:ea typeface="Franklin Gothic Book"/>
                          <a:cs typeface="Franklin Gothic Book"/>
                        </a:rPr>
                        <a:t> </a:t>
                      </a:r>
                      <a:endParaRPr lang="en-US" sz="1100" dirty="0">
                        <a:solidFill>
                          <a:srgbClr val="000000"/>
                        </a:solidFill>
                        <a:effectLst/>
                        <a:latin typeface="Franklin Gothic Book"/>
                        <a:ea typeface="Franklin Gothic Book"/>
                        <a:cs typeface="Franklin Gothic Book"/>
                      </a:endParaRPr>
                    </a:p>
                  </a:txBody>
                  <a:tcPr marL="68580" marR="46355" marT="26035" marB="0"/>
                </a:tc>
                <a:tc>
                  <a:txBody>
                    <a:bodyPr/>
                    <a:lstStyle/>
                    <a:p>
                      <a:pPr marL="0" marR="0" indent="0" algn="ctr">
                        <a:lnSpc>
                          <a:spcPct val="107000"/>
                        </a:lnSpc>
                        <a:spcBef>
                          <a:spcPts val="0"/>
                        </a:spcBef>
                        <a:spcAft>
                          <a:spcPts val="0"/>
                        </a:spcAft>
                      </a:pPr>
                      <a:r>
                        <a:rPr lang="en-US" sz="1600">
                          <a:solidFill>
                            <a:srgbClr val="000000"/>
                          </a:solidFill>
                          <a:effectLst/>
                          <a:latin typeface="Book Antiqua"/>
                          <a:ea typeface="Franklin Gothic Book"/>
                          <a:cs typeface="Franklin Gothic Book"/>
                        </a:rPr>
                        <a:t> </a:t>
                      </a:r>
                      <a:endParaRPr lang="en-US" sz="1100">
                        <a:solidFill>
                          <a:srgbClr val="000000"/>
                        </a:solidFill>
                        <a:effectLst/>
                        <a:latin typeface="Franklin Gothic Book"/>
                        <a:ea typeface="Franklin Gothic Book"/>
                        <a:cs typeface="Franklin Gothic Book"/>
                      </a:endParaRPr>
                    </a:p>
                  </a:txBody>
                  <a:tcPr marL="68580" marR="46355" marT="26035" marB="0"/>
                </a:tc>
                <a:extLst>
                  <a:ext uri="{0D108BD9-81ED-4DB2-BD59-A6C34878D82A}">
                    <a16:rowId xmlns:a16="http://schemas.microsoft.com/office/drawing/2014/main" val="10008"/>
                  </a:ext>
                </a:extLst>
              </a:tr>
              <a:tr h="579339">
                <a:tc>
                  <a:txBody>
                    <a:bodyPr/>
                    <a:lstStyle/>
                    <a:p>
                      <a:pPr marL="0" marR="22860" indent="0" algn="ctr">
                        <a:lnSpc>
                          <a:spcPct val="107000"/>
                        </a:lnSpc>
                        <a:spcBef>
                          <a:spcPts val="0"/>
                        </a:spcBef>
                        <a:spcAft>
                          <a:spcPts val="0"/>
                        </a:spcAft>
                      </a:pPr>
                      <a:r>
                        <a:rPr lang="en-US" sz="1600" b="1">
                          <a:solidFill>
                            <a:srgbClr val="000000"/>
                          </a:solidFill>
                          <a:effectLst/>
                          <a:latin typeface="Book Antiqua"/>
                          <a:ea typeface="Franklin Gothic Book"/>
                          <a:cs typeface="Franklin Gothic Book"/>
                        </a:rPr>
                        <a:t>9</a:t>
                      </a:r>
                      <a:endParaRPr lang="en-US" sz="1100">
                        <a:solidFill>
                          <a:srgbClr val="000000"/>
                        </a:solidFill>
                        <a:effectLst/>
                        <a:latin typeface="Franklin Gothic Book"/>
                        <a:ea typeface="Franklin Gothic Book"/>
                        <a:cs typeface="Franklin Gothic Book"/>
                      </a:endParaRPr>
                    </a:p>
                  </a:txBody>
                  <a:tcPr marL="68580" marR="46355" marT="26035" marB="0"/>
                </a:tc>
                <a:tc>
                  <a:txBody>
                    <a:bodyPr/>
                    <a:lstStyle/>
                    <a:p>
                      <a:pPr marL="6350" marR="0" indent="-6350">
                        <a:lnSpc>
                          <a:spcPct val="115000"/>
                        </a:lnSpc>
                        <a:spcBef>
                          <a:spcPts val="0"/>
                        </a:spcBef>
                        <a:spcAft>
                          <a:spcPts val="210"/>
                        </a:spcAft>
                      </a:pPr>
                      <a:r>
                        <a:rPr lang="en-US" sz="1600" b="1">
                          <a:solidFill>
                            <a:srgbClr val="000000"/>
                          </a:solidFill>
                          <a:effectLst/>
                          <a:latin typeface="Book Antiqua"/>
                          <a:ea typeface="Franklin Gothic Book"/>
                          <a:cs typeface="Franklin Gothic Book"/>
                        </a:rPr>
                        <a:t>DEVELOPING / MANAGING BUDGETS AND SAVING COST</a:t>
                      </a:r>
                      <a:endParaRPr lang="en-US" sz="1100">
                        <a:solidFill>
                          <a:srgbClr val="000000"/>
                        </a:solidFill>
                        <a:effectLst/>
                        <a:latin typeface="Franklin Gothic Book"/>
                        <a:ea typeface="Franklin Gothic Book"/>
                        <a:cs typeface="Franklin Gothic Book"/>
                      </a:endParaRPr>
                    </a:p>
                  </a:txBody>
                  <a:tcPr marL="68580" marR="46355" marT="26035" marB="0"/>
                </a:tc>
                <a:tc>
                  <a:txBody>
                    <a:bodyPr/>
                    <a:lstStyle/>
                    <a:p>
                      <a:pPr marL="0" marR="0" indent="0" algn="ctr">
                        <a:lnSpc>
                          <a:spcPct val="107000"/>
                        </a:lnSpc>
                        <a:spcBef>
                          <a:spcPts val="0"/>
                        </a:spcBef>
                        <a:spcAft>
                          <a:spcPts val="0"/>
                        </a:spcAft>
                      </a:pPr>
                      <a:r>
                        <a:rPr lang="en-US" sz="1600" dirty="0">
                          <a:solidFill>
                            <a:srgbClr val="000000"/>
                          </a:solidFill>
                          <a:effectLst/>
                          <a:latin typeface="Book Antiqua"/>
                          <a:ea typeface="Franklin Gothic Book"/>
                          <a:cs typeface="Franklin Gothic Book"/>
                        </a:rPr>
                        <a:t> </a:t>
                      </a:r>
                      <a:endParaRPr lang="en-US" sz="1100" dirty="0">
                        <a:solidFill>
                          <a:srgbClr val="000000"/>
                        </a:solidFill>
                        <a:effectLst/>
                        <a:latin typeface="Franklin Gothic Book"/>
                        <a:ea typeface="Franklin Gothic Book"/>
                        <a:cs typeface="Franklin Gothic Book"/>
                      </a:endParaRPr>
                    </a:p>
                  </a:txBody>
                  <a:tcPr marL="68580" marR="46355" marT="26035" marB="0"/>
                </a:tc>
                <a:tc>
                  <a:txBody>
                    <a:bodyPr/>
                    <a:lstStyle/>
                    <a:p>
                      <a:pPr marL="0" marR="0" indent="0" algn="ctr">
                        <a:lnSpc>
                          <a:spcPct val="107000"/>
                        </a:lnSpc>
                        <a:spcBef>
                          <a:spcPts val="0"/>
                        </a:spcBef>
                        <a:spcAft>
                          <a:spcPts val="0"/>
                        </a:spcAft>
                      </a:pPr>
                      <a:r>
                        <a:rPr lang="en-US" sz="1600">
                          <a:solidFill>
                            <a:srgbClr val="000000"/>
                          </a:solidFill>
                          <a:effectLst/>
                          <a:latin typeface="Book Antiqua"/>
                          <a:ea typeface="Franklin Gothic Book"/>
                          <a:cs typeface="Franklin Gothic Book"/>
                        </a:rPr>
                        <a:t> </a:t>
                      </a:r>
                      <a:endParaRPr lang="en-US" sz="1100">
                        <a:solidFill>
                          <a:srgbClr val="000000"/>
                        </a:solidFill>
                        <a:effectLst/>
                        <a:latin typeface="Franklin Gothic Book"/>
                        <a:ea typeface="Franklin Gothic Book"/>
                        <a:cs typeface="Franklin Gothic Book"/>
                      </a:endParaRPr>
                    </a:p>
                  </a:txBody>
                  <a:tcPr marL="68580" marR="46355" marT="26035" marB="0"/>
                </a:tc>
                <a:extLst>
                  <a:ext uri="{0D108BD9-81ED-4DB2-BD59-A6C34878D82A}">
                    <a16:rowId xmlns:a16="http://schemas.microsoft.com/office/drawing/2014/main" val="10009"/>
                  </a:ext>
                </a:extLst>
              </a:tr>
              <a:tr h="579339">
                <a:tc>
                  <a:txBody>
                    <a:bodyPr/>
                    <a:lstStyle/>
                    <a:p>
                      <a:pPr marL="0" marR="22860" indent="0" algn="ctr">
                        <a:lnSpc>
                          <a:spcPct val="107000"/>
                        </a:lnSpc>
                        <a:spcBef>
                          <a:spcPts val="0"/>
                        </a:spcBef>
                        <a:spcAft>
                          <a:spcPts val="0"/>
                        </a:spcAft>
                      </a:pPr>
                      <a:r>
                        <a:rPr lang="en-US" sz="1600" b="1">
                          <a:solidFill>
                            <a:srgbClr val="000000"/>
                          </a:solidFill>
                          <a:effectLst/>
                          <a:latin typeface="Book Antiqua"/>
                          <a:ea typeface="Franklin Gothic Book"/>
                          <a:cs typeface="Franklin Gothic Book"/>
                        </a:rPr>
                        <a:t>10</a:t>
                      </a:r>
                      <a:endParaRPr lang="en-US" sz="1100">
                        <a:solidFill>
                          <a:srgbClr val="000000"/>
                        </a:solidFill>
                        <a:effectLst/>
                        <a:latin typeface="Franklin Gothic Book"/>
                        <a:ea typeface="Franklin Gothic Book"/>
                        <a:cs typeface="Franklin Gothic Book"/>
                      </a:endParaRPr>
                    </a:p>
                  </a:txBody>
                  <a:tcPr marL="68580" marR="46355" marT="26035" marB="0"/>
                </a:tc>
                <a:tc>
                  <a:txBody>
                    <a:bodyPr/>
                    <a:lstStyle/>
                    <a:p>
                      <a:pPr marL="0" marR="0" indent="0">
                        <a:lnSpc>
                          <a:spcPct val="115000"/>
                        </a:lnSpc>
                        <a:spcBef>
                          <a:spcPts val="0"/>
                        </a:spcBef>
                        <a:spcAft>
                          <a:spcPts val="0"/>
                        </a:spcAft>
                      </a:pPr>
                      <a:r>
                        <a:rPr lang="en-US" sz="1600" b="1" dirty="0">
                          <a:solidFill>
                            <a:srgbClr val="000000"/>
                          </a:solidFill>
                          <a:effectLst/>
                          <a:latin typeface="Book Antiqua"/>
                          <a:ea typeface="Franklin Gothic Book"/>
                          <a:cs typeface="Franklin Gothic Book"/>
                        </a:rPr>
                        <a:t>ABILITY TO DEVELOP STAFF</a:t>
                      </a:r>
                      <a:endParaRPr lang="en-US" sz="1100" dirty="0">
                        <a:solidFill>
                          <a:srgbClr val="000000"/>
                        </a:solidFill>
                        <a:effectLst/>
                        <a:latin typeface="Franklin Gothic Book"/>
                        <a:ea typeface="Franklin Gothic Book"/>
                        <a:cs typeface="Franklin Gothic Book"/>
                      </a:endParaRPr>
                    </a:p>
                    <a:p>
                      <a:pPr marL="0" marR="0" indent="0">
                        <a:lnSpc>
                          <a:spcPct val="115000"/>
                        </a:lnSpc>
                        <a:spcBef>
                          <a:spcPts val="0"/>
                        </a:spcBef>
                        <a:spcAft>
                          <a:spcPts val="0"/>
                        </a:spcAft>
                      </a:pPr>
                      <a:r>
                        <a:rPr lang="en-US" sz="1600" dirty="0">
                          <a:solidFill>
                            <a:srgbClr val="000000"/>
                          </a:solidFill>
                          <a:effectLst/>
                          <a:latin typeface="Book Antiqua"/>
                          <a:ea typeface="Franklin Gothic Book"/>
                          <a:cs typeface="Franklin Gothic Book"/>
                        </a:rPr>
                        <a:t> </a:t>
                      </a:r>
                      <a:endParaRPr lang="en-US" sz="1100" dirty="0">
                        <a:solidFill>
                          <a:srgbClr val="000000"/>
                        </a:solidFill>
                        <a:effectLst/>
                        <a:latin typeface="Franklin Gothic Book"/>
                        <a:ea typeface="Franklin Gothic Book"/>
                        <a:cs typeface="Franklin Gothic Book"/>
                      </a:endParaRPr>
                    </a:p>
                  </a:txBody>
                  <a:tcPr marL="68580" marR="46355" marT="26035" marB="0"/>
                </a:tc>
                <a:tc>
                  <a:txBody>
                    <a:bodyPr/>
                    <a:lstStyle/>
                    <a:p>
                      <a:pPr marL="0" marR="0" indent="0" algn="ctr">
                        <a:lnSpc>
                          <a:spcPct val="107000"/>
                        </a:lnSpc>
                        <a:spcBef>
                          <a:spcPts val="0"/>
                        </a:spcBef>
                        <a:spcAft>
                          <a:spcPts val="0"/>
                        </a:spcAft>
                      </a:pPr>
                      <a:r>
                        <a:rPr lang="en-US" sz="1600" dirty="0">
                          <a:solidFill>
                            <a:srgbClr val="000000"/>
                          </a:solidFill>
                          <a:effectLst/>
                          <a:highlight>
                            <a:srgbClr val="FF00FF"/>
                          </a:highlight>
                          <a:latin typeface="Book Antiqua"/>
                          <a:ea typeface="Franklin Gothic Book"/>
                          <a:cs typeface="Franklin Gothic Book"/>
                        </a:rPr>
                        <a:t> </a:t>
                      </a:r>
                      <a:endParaRPr lang="en-US" sz="1100" dirty="0">
                        <a:solidFill>
                          <a:srgbClr val="000000"/>
                        </a:solidFill>
                        <a:effectLst/>
                        <a:latin typeface="Franklin Gothic Book"/>
                        <a:ea typeface="Franklin Gothic Book"/>
                        <a:cs typeface="Franklin Gothic Book"/>
                      </a:endParaRPr>
                    </a:p>
                  </a:txBody>
                  <a:tcPr marL="68580" marR="46355" marT="26035" marB="0"/>
                </a:tc>
                <a:tc>
                  <a:txBody>
                    <a:bodyPr/>
                    <a:lstStyle/>
                    <a:p>
                      <a:pPr marL="0" marR="0" indent="0" algn="ctr">
                        <a:lnSpc>
                          <a:spcPct val="107000"/>
                        </a:lnSpc>
                        <a:spcBef>
                          <a:spcPts val="0"/>
                        </a:spcBef>
                        <a:spcAft>
                          <a:spcPts val="0"/>
                        </a:spcAft>
                      </a:pPr>
                      <a:r>
                        <a:rPr lang="en-US" sz="1600" dirty="0">
                          <a:solidFill>
                            <a:srgbClr val="000000"/>
                          </a:solidFill>
                          <a:effectLst/>
                          <a:latin typeface="Book Antiqua"/>
                          <a:ea typeface="Franklin Gothic Book"/>
                          <a:cs typeface="Franklin Gothic Book"/>
                        </a:rPr>
                        <a:t> </a:t>
                      </a:r>
                      <a:endParaRPr lang="en-US" sz="1100" dirty="0">
                        <a:solidFill>
                          <a:srgbClr val="000000"/>
                        </a:solidFill>
                        <a:effectLst/>
                        <a:latin typeface="Franklin Gothic Book"/>
                        <a:ea typeface="Franklin Gothic Book"/>
                        <a:cs typeface="Franklin Gothic Book"/>
                      </a:endParaRPr>
                    </a:p>
                  </a:txBody>
                  <a:tcPr marL="68580" marR="46355" marT="26035" marB="0"/>
                </a:tc>
                <a:extLst>
                  <a:ext uri="{0D108BD9-81ED-4DB2-BD59-A6C34878D82A}">
                    <a16:rowId xmlns:a16="http://schemas.microsoft.com/office/drawing/2014/main" val="10010"/>
                  </a:ext>
                </a:extLst>
              </a:tr>
            </a:tbl>
          </a:graphicData>
        </a:graphic>
      </p:graphicFrame>
      <p:sp>
        <p:nvSpPr>
          <p:cNvPr id="4" name="Slide Number Placeholder 3"/>
          <p:cNvSpPr>
            <a:spLocks noGrp="1"/>
          </p:cNvSpPr>
          <p:nvPr>
            <p:ph type="sldNum" sz="quarter" idx="12"/>
          </p:nvPr>
        </p:nvSpPr>
        <p:spPr/>
        <p:txBody>
          <a:bodyPr/>
          <a:lstStyle/>
          <a:p>
            <a:fld id="{730775E5-FA01-485D-B85B-51701825F06C}" type="slidenum">
              <a:rPr lang="en-US" smtClean="0"/>
              <a:t>28</a:t>
            </a:fld>
            <a:endParaRPr lang="en-US"/>
          </a:p>
        </p:txBody>
      </p:sp>
    </p:spTree>
    <p:extLst>
      <p:ext uri="{BB962C8B-B14F-4D97-AF65-F5344CB8AC3E}">
        <p14:creationId xmlns:p14="http://schemas.microsoft.com/office/powerpoint/2010/main" val="258924602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6654" y="0"/>
            <a:ext cx="10364451" cy="695128"/>
          </a:xfrm>
        </p:spPr>
        <p:txBody>
          <a:bodyPr>
            <a:normAutofit fontScale="90000"/>
          </a:bodyPr>
          <a:lstStyle/>
          <a:p>
            <a:r>
              <a:rPr lang="en-US" b="1" dirty="0" smtClean="0"/>
              <a:t>Section 3A: MID-YEAR </a:t>
            </a:r>
            <a:r>
              <a:rPr lang="en-US" b="1" dirty="0"/>
              <a:t>PERFORMANCE REVIEW FORM </a:t>
            </a:r>
            <a:endParaRPr lang="en-US" dirty="0"/>
          </a:p>
        </p:txBody>
      </p:sp>
      <p:graphicFrame>
        <p:nvGraphicFramePr>
          <p:cNvPr id="5" name="Content Placeholder 4"/>
          <p:cNvGraphicFramePr>
            <a:graphicFrameLocks noGrp="1"/>
          </p:cNvGraphicFramePr>
          <p:nvPr>
            <p:ph sz="quarter" idx="13"/>
            <p:extLst>
              <p:ext uri="{D42A27DB-BD31-4B8C-83A1-F6EECF244321}">
                <p14:modId xmlns:p14="http://schemas.microsoft.com/office/powerpoint/2010/main" val="2676724395"/>
              </p:ext>
            </p:extLst>
          </p:nvPr>
        </p:nvGraphicFramePr>
        <p:xfrm>
          <a:off x="888642" y="1249251"/>
          <a:ext cx="10363200" cy="4439055"/>
        </p:xfrm>
        <a:graphic>
          <a:graphicData uri="http://schemas.openxmlformats.org/drawingml/2006/table">
            <a:tbl>
              <a:tblPr firstRow="1" bandRow="1">
                <a:tableStyleId>{5C22544A-7EE6-4342-B048-85BDC9FD1C3A}</a:tableStyleId>
              </a:tblPr>
              <a:tblGrid>
                <a:gridCol w="2590800">
                  <a:extLst>
                    <a:ext uri="{9D8B030D-6E8A-4147-A177-3AD203B41FA5}">
                      <a16:colId xmlns:a16="http://schemas.microsoft.com/office/drawing/2014/main" val="20000"/>
                    </a:ext>
                  </a:extLst>
                </a:gridCol>
                <a:gridCol w="2590800">
                  <a:extLst>
                    <a:ext uri="{9D8B030D-6E8A-4147-A177-3AD203B41FA5}">
                      <a16:colId xmlns:a16="http://schemas.microsoft.com/office/drawing/2014/main" val="20001"/>
                    </a:ext>
                  </a:extLst>
                </a:gridCol>
                <a:gridCol w="2590800">
                  <a:extLst>
                    <a:ext uri="{9D8B030D-6E8A-4147-A177-3AD203B41FA5}">
                      <a16:colId xmlns:a16="http://schemas.microsoft.com/office/drawing/2014/main" val="20002"/>
                    </a:ext>
                  </a:extLst>
                </a:gridCol>
                <a:gridCol w="2590800">
                  <a:extLst>
                    <a:ext uri="{9D8B030D-6E8A-4147-A177-3AD203B41FA5}">
                      <a16:colId xmlns:a16="http://schemas.microsoft.com/office/drawing/2014/main" val="20003"/>
                    </a:ext>
                  </a:extLst>
                </a:gridCol>
              </a:tblGrid>
              <a:tr h="667027">
                <a:tc>
                  <a:txBody>
                    <a:bodyPr/>
                    <a:lstStyle/>
                    <a:p>
                      <a:pPr marL="0" marR="0" indent="0" algn="ctr">
                        <a:lnSpc>
                          <a:spcPct val="107000"/>
                        </a:lnSpc>
                        <a:spcBef>
                          <a:spcPts val="0"/>
                        </a:spcBef>
                        <a:spcAft>
                          <a:spcPts val="0"/>
                        </a:spcAft>
                      </a:pPr>
                      <a:r>
                        <a:rPr lang="en-US" sz="1400" b="1" dirty="0">
                          <a:solidFill>
                            <a:srgbClr val="000000"/>
                          </a:solidFill>
                          <a:effectLst/>
                          <a:latin typeface="Book Antiqua"/>
                          <a:ea typeface="Franklin Gothic Book"/>
                          <a:cs typeface="Franklin Gothic Book"/>
                        </a:rPr>
                        <a:t>KPA NO.</a:t>
                      </a:r>
                      <a:endParaRPr lang="en-US" sz="1050" dirty="0">
                        <a:solidFill>
                          <a:srgbClr val="000000"/>
                        </a:solidFill>
                        <a:effectLst/>
                        <a:latin typeface="Franklin Gothic Book"/>
                        <a:ea typeface="Franklin Gothic Book"/>
                        <a:cs typeface="Franklin Gothic Book"/>
                      </a:endParaRPr>
                    </a:p>
                  </a:txBody>
                  <a:tcPr marL="68580" marR="73025" marT="20955" marB="0"/>
                </a:tc>
                <a:tc>
                  <a:txBody>
                    <a:bodyPr/>
                    <a:lstStyle/>
                    <a:p>
                      <a:pPr marL="0" marR="0" indent="0" algn="ctr">
                        <a:lnSpc>
                          <a:spcPct val="107000"/>
                        </a:lnSpc>
                        <a:spcBef>
                          <a:spcPts val="0"/>
                        </a:spcBef>
                        <a:spcAft>
                          <a:spcPts val="0"/>
                        </a:spcAft>
                      </a:pPr>
                      <a:r>
                        <a:rPr lang="en-US" sz="1400" b="1" dirty="0">
                          <a:solidFill>
                            <a:srgbClr val="000000"/>
                          </a:solidFill>
                          <a:effectLst/>
                          <a:latin typeface="Book Antiqua"/>
                          <a:ea typeface="Franklin Gothic Book"/>
                          <a:cs typeface="Franklin Gothic Book"/>
                        </a:rPr>
                        <a:t>KEY PERFORMANCE INDICATOR(S) KPIs</a:t>
                      </a:r>
                      <a:endParaRPr lang="en-US" sz="1050" dirty="0">
                        <a:solidFill>
                          <a:srgbClr val="000000"/>
                        </a:solidFill>
                        <a:effectLst/>
                        <a:latin typeface="Franklin Gothic Book"/>
                        <a:ea typeface="Franklin Gothic Book"/>
                        <a:cs typeface="Franklin Gothic Book"/>
                      </a:endParaRPr>
                    </a:p>
                    <a:p>
                      <a:pPr marL="0" marR="0" indent="0" algn="ctr">
                        <a:lnSpc>
                          <a:spcPct val="107000"/>
                        </a:lnSpc>
                        <a:spcBef>
                          <a:spcPts val="0"/>
                        </a:spcBef>
                        <a:spcAft>
                          <a:spcPts val="0"/>
                        </a:spcAft>
                      </a:pPr>
                      <a:r>
                        <a:rPr lang="en-US" sz="1200" b="1" i="1" dirty="0">
                          <a:solidFill>
                            <a:srgbClr val="000000"/>
                          </a:solidFill>
                          <a:effectLst/>
                          <a:latin typeface="Book Antiqua"/>
                          <a:ea typeface="Franklin Gothic Book"/>
                          <a:cs typeface="Franklin Gothic Book"/>
                        </a:rPr>
                        <a:t>( Brief Statement derived from Section 2A, KPI Column)</a:t>
                      </a:r>
                      <a:endParaRPr lang="en-US" sz="1050" dirty="0">
                        <a:solidFill>
                          <a:srgbClr val="000000"/>
                        </a:solidFill>
                        <a:effectLst/>
                        <a:latin typeface="Franklin Gothic Book"/>
                        <a:ea typeface="Franklin Gothic Book"/>
                        <a:cs typeface="Franklin Gothic Book"/>
                      </a:endParaRPr>
                    </a:p>
                  </a:txBody>
                  <a:tcPr marL="68580" marR="73025" marT="20955" marB="0"/>
                </a:tc>
                <a:tc>
                  <a:txBody>
                    <a:bodyPr/>
                    <a:lstStyle/>
                    <a:p>
                      <a:pPr marL="1270" marR="0" indent="0" algn="ctr">
                        <a:lnSpc>
                          <a:spcPct val="107000"/>
                        </a:lnSpc>
                        <a:spcBef>
                          <a:spcPts val="0"/>
                        </a:spcBef>
                        <a:spcAft>
                          <a:spcPts val="0"/>
                        </a:spcAft>
                      </a:pPr>
                      <a:r>
                        <a:rPr lang="en-US" sz="1400" b="1" dirty="0">
                          <a:solidFill>
                            <a:srgbClr val="000000"/>
                          </a:solidFill>
                          <a:effectLst/>
                          <a:latin typeface="Book Antiqua"/>
                          <a:ea typeface="Franklin Gothic Book"/>
                          <a:cs typeface="Franklin Gothic Book"/>
                        </a:rPr>
                        <a:t>PROGRESS REVIEW</a:t>
                      </a:r>
                      <a:endParaRPr lang="en-US" sz="1050" dirty="0">
                        <a:solidFill>
                          <a:srgbClr val="000000"/>
                        </a:solidFill>
                        <a:effectLst/>
                        <a:latin typeface="Franklin Gothic Book"/>
                        <a:ea typeface="Franklin Gothic Book"/>
                        <a:cs typeface="Franklin Gothic Book"/>
                      </a:endParaRPr>
                    </a:p>
                  </a:txBody>
                  <a:tcPr marL="68580" marR="73025" marT="20955" marB="0"/>
                </a:tc>
                <a:tc>
                  <a:txBody>
                    <a:bodyPr/>
                    <a:lstStyle/>
                    <a:p>
                      <a:pPr marL="0" marR="0" indent="0" algn="ctr">
                        <a:lnSpc>
                          <a:spcPct val="107000"/>
                        </a:lnSpc>
                        <a:spcBef>
                          <a:spcPts val="0"/>
                        </a:spcBef>
                        <a:spcAft>
                          <a:spcPts val="0"/>
                        </a:spcAft>
                      </a:pPr>
                      <a:r>
                        <a:rPr lang="en-US" sz="1400" b="1" dirty="0">
                          <a:solidFill>
                            <a:srgbClr val="000000"/>
                          </a:solidFill>
                          <a:effectLst/>
                          <a:latin typeface="Book Antiqua"/>
                          <a:ea typeface="Franklin Gothic Book"/>
                          <a:cs typeface="Franklin Gothic Book"/>
                        </a:rPr>
                        <a:t>REMARKS</a:t>
                      </a:r>
                      <a:endParaRPr lang="en-US" sz="1050" dirty="0">
                        <a:solidFill>
                          <a:srgbClr val="000000"/>
                        </a:solidFill>
                        <a:effectLst/>
                        <a:latin typeface="Franklin Gothic Book"/>
                        <a:ea typeface="Franklin Gothic Book"/>
                        <a:cs typeface="Franklin Gothic Book"/>
                      </a:endParaRPr>
                    </a:p>
                  </a:txBody>
                  <a:tcPr marL="68580" marR="73025" marT="20955" marB="0"/>
                </a:tc>
                <a:extLst>
                  <a:ext uri="{0D108BD9-81ED-4DB2-BD59-A6C34878D82A}">
                    <a16:rowId xmlns:a16="http://schemas.microsoft.com/office/drawing/2014/main" val="10000"/>
                  </a:ext>
                </a:extLst>
              </a:tr>
              <a:tr h="3570121">
                <a:tc>
                  <a:txBody>
                    <a:bodyPr/>
                    <a:lstStyle/>
                    <a:p>
                      <a:pPr marL="0" marR="0" indent="0" algn="ctr">
                        <a:lnSpc>
                          <a:spcPct val="107000"/>
                        </a:lnSpc>
                        <a:spcBef>
                          <a:spcPts val="0"/>
                        </a:spcBef>
                        <a:spcAft>
                          <a:spcPts val="0"/>
                        </a:spcAft>
                      </a:pPr>
                      <a:r>
                        <a:rPr lang="en-US" sz="1100" dirty="0">
                          <a:solidFill>
                            <a:srgbClr val="000000"/>
                          </a:solidFill>
                          <a:effectLst/>
                          <a:latin typeface="Book Antiqua"/>
                          <a:ea typeface="Franklin Gothic Book"/>
                          <a:cs typeface="Franklin Gothic Book"/>
                        </a:rPr>
                        <a:t> </a:t>
                      </a:r>
                      <a:endParaRPr lang="en-US" sz="700" dirty="0">
                        <a:solidFill>
                          <a:srgbClr val="000000"/>
                        </a:solidFill>
                        <a:effectLst/>
                        <a:latin typeface="Franklin Gothic Book"/>
                        <a:ea typeface="Franklin Gothic Book"/>
                        <a:cs typeface="Franklin Gothic Book"/>
                      </a:endParaRPr>
                    </a:p>
                  </a:txBody>
                  <a:tcPr marL="68580" marR="73025" marT="20955" marB="0"/>
                </a:tc>
                <a:tc>
                  <a:txBody>
                    <a:bodyPr/>
                    <a:lstStyle/>
                    <a:p>
                      <a:pPr marL="0" marR="0" indent="0">
                        <a:lnSpc>
                          <a:spcPct val="107000"/>
                        </a:lnSpc>
                        <a:spcBef>
                          <a:spcPts val="0"/>
                        </a:spcBef>
                        <a:spcAft>
                          <a:spcPts val="0"/>
                        </a:spcAft>
                      </a:pPr>
                      <a:r>
                        <a:rPr lang="en-US" sz="1100" dirty="0">
                          <a:solidFill>
                            <a:srgbClr val="000000"/>
                          </a:solidFill>
                          <a:effectLst/>
                          <a:latin typeface="Book Antiqua"/>
                          <a:ea typeface="Franklin Gothic Book"/>
                          <a:cs typeface="Franklin Gothic Book"/>
                        </a:rPr>
                        <a:t> </a:t>
                      </a:r>
                      <a:endParaRPr lang="en-US" sz="700" dirty="0">
                        <a:solidFill>
                          <a:srgbClr val="000000"/>
                        </a:solidFill>
                        <a:effectLst/>
                        <a:latin typeface="Franklin Gothic Book"/>
                        <a:ea typeface="Franklin Gothic Book"/>
                        <a:cs typeface="Franklin Gothic Book"/>
                      </a:endParaRPr>
                    </a:p>
                    <a:p>
                      <a:pPr marL="0" marR="0" indent="0">
                        <a:lnSpc>
                          <a:spcPct val="107000"/>
                        </a:lnSpc>
                        <a:spcBef>
                          <a:spcPts val="0"/>
                        </a:spcBef>
                        <a:spcAft>
                          <a:spcPts val="0"/>
                        </a:spcAft>
                      </a:pPr>
                      <a:r>
                        <a:rPr lang="en-US" sz="1100" dirty="0">
                          <a:solidFill>
                            <a:srgbClr val="000000"/>
                          </a:solidFill>
                          <a:effectLst/>
                          <a:latin typeface="Book Antiqua"/>
                          <a:ea typeface="Franklin Gothic Book"/>
                          <a:cs typeface="Franklin Gothic Book"/>
                        </a:rPr>
                        <a:t> </a:t>
                      </a:r>
                      <a:endParaRPr lang="en-US" sz="700" dirty="0">
                        <a:solidFill>
                          <a:srgbClr val="000000"/>
                        </a:solidFill>
                        <a:effectLst/>
                        <a:latin typeface="Franklin Gothic Book"/>
                        <a:ea typeface="Franklin Gothic Book"/>
                        <a:cs typeface="Franklin Gothic Book"/>
                      </a:endParaRPr>
                    </a:p>
                    <a:p>
                      <a:pPr marL="0" marR="0" indent="0">
                        <a:lnSpc>
                          <a:spcPct val="107000"/>
                        </a:lnSpc>
                        <a:spcBef>
                          <a:spcPts val="0"/>
                        </a:spcBef>
                        <a:spcAft>
                          <a:spcPts val="0"/>
                        </a:spcAft>
                      </a:pPr>
                      <a:r>
                        <a:rPr lang="en-US" sz="1100" dirty="0">
                          <a:solidFill>
                            <a:srgbClr val="000000"/>
                          </a:solidFill>
                          <a:effectLst/>
                          <a:latin typeface="Book Antiqua"/>
                          <a:ea typeface="Franklin Gothic Book"/>
                          <a:cs typeface="Franklin Gothic Book"/>
                        </a:rPr>
                        <a:t> </a:t>
                      </a:r>
                      <a:endParaRPr lang="en-US" sz="700" dirty="0">
                        <a:solidFill>
                          <a:srgbClr val="000000"/>
                        </a:solidFill>
                        <a:effectLst/>
                        <a:latin typeface="Franklin Gothic Book"/>
                        <a:ea typeface="Franklin Gothic Book"/>
                        <a:cs typeface="Franklin Gothic Book"/>
                      </a:endParaRPr>
                    </a:p>
                    <a:p>
                      <a:pPr marL="0" marR="0" indent="0">
                        <a:lnSpc>
                          <a:spcPct val="107000"/>
                        </a:lnSpc>
                        <a:spcBef>
                          <a:spcPts val="0"/>
                        </a:spcBef>
                        <a:spcAft>
                          <a:spcPts val="0"/>
                        </a:spcAft>
                      </a:pPr>
                      <a:r>
                        <a:rPr lang="en-US" sz="1100" dirty="0">
                          <a:solidFill>
                            <a:srgbClr val="000000"/>
                          </a:solidFill>
                          <a:effectLst/>
                          <a:latin typeface="Book Antiqua"/>
                          <a:ea typeface="Franklin Gothic Book"/>
                          <a:cs typeface="Franklin Gothic Book"/>
                        </a:rPr>
                        <a:t> </a:t>
                      </a:r>
                      <a:endParaRPr lang="en-US" sz="700" dirty="0">
                        <a:solidFill>
                          <a:srgbClr val="000000"/>
                        </a:solidFill>
                        <a:effectLst/>
                        <a:latin typeface="Franklin Gothic Book"/>
                        <a:ea typeface="Franklin Gothic Book"/>
                        <a:cs typeface="Franklin Gothic Book"/>
                      </a:endParaRPr>
                    </a:p>
                    <a:p>
                      <a:pPr marL="0" marR="0" indent="0">
                        <a:lnSpc>
                          <a:spcPct val="107000"/>
                        </a:lnSpc>
                        <a:spcBef>
                          <a:spcPts val="0"/>
                        </a:spcBef>
                        <a:spcAft>
                          <a:spcPts val="0"/>
                        </a:spcAft>
                      </a:pPr>
                      <a:r>
                        <a:rPr lang="en-US" sz="1100" dirty="0">
                          <a:solidFill>
                            <a:srgbClr val="000000"/>
                          </a:solidFill>
                          <a:effectLst/>
                          <a:latin typeface="Book Antiqua"/>
                          <a:ea typeface="Franklin Gothic Book"/>
                          <a:cs typeface="Franklin Gothic Book"/>
                        </a:rPr>
                        <a:t> </a:t>
                      </a:r>
                      <a:endParaRPr lang="en-US" sz="700" dirty="0">
                        <a:solidFill>
                          <a:srgbClr val="000000"/>
                        </a:solidFill>
                        <a:effectLst/>
                        <a:latin typeface="Franklin Gothic Book"/>
                        <a:ea typeface="Franklin Gothic Book"/>
                        <a:cs typeface="Franklin Gothic Book"/>
                      </a:endParaRPr>
                    </a:p>
                    <a:p>
                      <a:pPr marL="0" marR="0" indent="0">
                        <a:lnSpc>
                          <a:spcPct val="107000"/>
                        </a:lnSpc>
                        <a:spcBef>
                          <a:spcPts val="0"/>
                        </a:spcBef>
                        <a:spcAft>
                          <a:spcPts val="0"/>
                        </a:spcAft>
                      </a:pPr>
                      <a:r>
                        <a:rPr lang="en-US" sz="1100" dirty="0">
                          <a:solidFill>
                            <a:srgbClr val="000000"/>
                          </a:solidFill>
                          <a:effectLst/>
                          <a:latin typeface="Book Antiqua"/>
                          <a:ea typeface="Franklin Gothic Book"/>
                          <a:cs typeface="Franklin Gothic Book"/>
                        </a:rPr>
                        <a:t> </a:t>
                      </a:r>
                      <a:endParaRPr lang="en-US" sz="700" dirty="0">
                        <a:solidFill>
                          <a:srgbClr val="000000"/>
                        </a:solidFill>
                        <a:effectLst/>
                        <a:latin typeface="Franklin Gothic Book"/>
                        <a:ea typeface="Franklin Gothic Book"/>
                        <a:cs typeface="Franklin Gothic Book"/>
                      </a:endParaRPr>
                    </a:p>
                    <a:p>
                      <a:pPr marL="0" marR="0" indent="0">
                        <a:lnSpc>
                          <a:spcPct val="107000"/>
                        </a:lnSpc>
                        <a:spcBef>
                          <a:spcPts val="0"/>
                        </a:spcBef>
                        <a:spcAft>
                          <a:spcPts val="0"/>
                        </a:spcAft>
                      </a:pPr>
                      <a:r>
                        <a:rPr lang="en-US" sz="1100" dirty="0">
                          <a:solidFill>
                            <a:srgbClr val="000000"/>
                          </a:solidFill>
                          <a:effectLst/>
                          <a:latin typeface="Book Antiqua"/>
                          <a:ea typeface="Franklin Gothic Book"/>
                          <a:cs typeface="Franklin Gothic Book"/>
                        </a:rPr>
                        <a:t> </a:t>
                      </a:r>
                      <a:endParaRPr lang="en-US" sz="700" dirty="0">
                        <a:solidFill>
                          <a:srgbClr val="000000"/>
                        </a:solidFill>
                        <a:effectLst/>
                        <a:latin typeface="Franklin Gothic Book"/>
                        <a:ea typeface="Franklin Gothic Book"/>
                        <a:cs typeface="Franklin Gothic Book"/>
                      </a:endParaRPr>
                    </a:p>
                    <a:p>
                      <a:pPr marL="0" marR="0" indent="0">
                        <a:lnSpc>
                          <a:spcPct val="107000"/>
                        </a:lnSpc>
                        <a:spcBef>
                          <a:spcPts val="0"/>
                        </a:spcBef>
                        <a:spcAft>
                          <a:spcPts val="0"/>
                        </a:spcAft>
                      </a:pPr>
                      <a:r>
                        <a:rPr lang="en-US" sz="1100" dirty="0">
                          <a:solidFill>
                            <a:srgbClr val="000000"/>
                          </a:solidFill>
                          <a:effectLst/>
                          <a:latin typeface="Book Antiqua"/>
                          <a:ea typeface="Franklin Gothic Book"/>
                          <a:cs typeface="Franklin Gothic Book"/>
                        </a:rPr>
                        <a:t> </a:t>
                      </a:r>
                      <a:endParaRPr lang="en-US" sz="700" dirty="0">
                        <a:solidFill>
                          <a:srgbClr val="000000"/>
                        </a:solidFill>
                        <a:effectLst/>
                        <a:latin typeface="Franklin Gothic Book"/>
                        <a:ea typeface="Franklin Gothic Book"/>
                        <a:cs typeface="Franklin Gothic Book"/>
                      </a:endParaRPr>
                    </a:p>
                    <a:p>
                      <a:pPr marL="0" marR="0" indent="0">
                        <a:lnSpc>
                          <a:spcPct val="107000"/>
                        </a:lnSpc>
                        <a:spcBef>
                          <a:spcPts val="0"/>
                        </a:spcBef>
                        <a:spcAft>
                          <a:spcPts val="0"/>
                        </a:spcAft>
                      </a:pPr>
                      <a:r>
                        <a:rPr lang="en-US" sz="1100" dirty="0">
                          <a:solidFill>
                            <a:srgbClr val="000000"/>
                          </a:solidFill>
                          <a:effectLst/>
                          <a:latin typeface="Book Antiqua"/>
                          <a:ea typeface="Franklin Gothic Book"/>
                          <a:cs typeface="Franklin Gothic Book"/>
                        </a:rPr>
                        <a:t> </a:t>
                      </a:r>
                      <a:endParaRPr lang="en-US" sz="700" dirty="0">
                        <a:solidFill>
                          <a:srgbClr val="000000"/>
                        </a:solidFill>
                        <a:effectLst/>
                        <a:latin typeface="Franklin Gothic Book"/>
                        <a:ea typeface="Franklin Gothic Book"/>
                        <a:cs typeface="Franklin Gothic Book"/>
                      </a:endParaRPr>
                    </a:p>
                    <a:p>
                      <a:pPr marL="0" marR="0" indent="0">
                        <a:lnSpc>
                          <a:spcPct val="107000"/>
                        </a:lnSpc>
                        <a:spcBef>
                          <a:spcPts val="0"/>
                        </a:spcBef>
                        <a:spcAft>
                          <a:spcPts val="0"/>
                        </a:spcAft>
                      </a:pPr>
                      <a:r>
                        <a:rPr lang="en-US" sz="1100" dirty="0">
                          <a:solidFill>
                            <a:srgbClr val="000000"/>
                          </a:solidFill>
                          <a:effectLst/>
                          <a:latin typeface="Book Antiqua"/>
                          <a:ea typeface="Franklin Gothic Book"/>
                          <a:cs typeface="Franklin Gothic Book"/>
                        </a:rPr>
                        <a:t> </a:t>
                      </a:r>
                      <a:endParaRPr lang="en-US" sz="700" dirty="0">
                        <a:solidFill>
                          <a:srgbClr val="000000"/>
                        </a:solidFill>
                        <a:effectLst/>
                        <a:latin typeface="Franklin Gothic Book"/>
                        <a:ea typeface="Franklin Gothic Book"/>
                        <a:cs typeface="Franklin Gothic Book"/>
                      </a:endParaRPr>
                    </a:p>
                    <a:p>
                      <a:pPr marL="0" marR="0" indent="0">
                        <a:lnSpc>
                          <a:spcPct val="107000"/>
                        </a:lnSpc>
                        <a:spcBef>
                          <a:spcPts val="0"/>
                        </a:spcBef>
                        <a:spcAft>
                          <a:spcPts val="0"/>
                        </a:spcAft>
                      </a:pPr>
                      <a:r>
                        <a:rPr lang="en-US" sz="1100" dirty="0">
                          <a:solidFill>
                            <a:srgbClr val="000000"/>
                          </a:solidFill>
                          <a:effectLst/>
                          <a:latin typeface="Book Antiqua"/>
                          <a:ea typeface="Franklin Gothic Book"/>
                          <a:cs typeface="Franklin Gothic Book"/>
                        </a:rPr>
                        <a:t> </a:t>
                      </a:r>
                      <a:endParaRPr lang="en-US" sz="700" dirty="0">
                        <a:solidFill>
                          <a:srgbClr val="000000"/>
                        </a:solidFill>
                        <a:effectLst/>
                        <a:latin typeface="Franklin Gothic Book"/>
                        <a:ea typeface="Franklin Gothic Book"/>
                        <a:cs typeface="Franklin Gothic Book"/>
                      </a:endParaRPr>
                    </a:p>
                    <a:p>
                      <a:pPr marL="0" marR="0" indent="0">
                        <a:lnSpc>
                          <a:spcPct val="107000"/>
                        </a:lnSpc>
                        <a:spcBef>
                          <a:spcPts val="0"/>
                        </a:spcBef>
                        <a:spcAft>
                          <a:spcPts val="0"/>
                        </a:spcAft>
                      </a:pPr>
                      <a:r>
                        <a:rPr lang="en-US" sz="1100" dirty="0">
                          <a:solidFill>
                            <a:srgbClr val="000000"/>
                          </a:solidFill>
                          <a:effectLst/>
                          <a:latin typeface="Book Antiqua"/>
                          <a:ea typeface="Franklin Gothic Book"/>
                          <a:cs typeface="Franklin Gothic Book"/>
                        </a:rPr>
                        <a:t> </a:t>
                      </a:r>
                      <a:endParaRPr lang="en-US" sz="700" dirty="0">
                        <a:solidFill>
                          <a:srgbClr val="000000"/>
                        </a:solidFill>
                        <a:effectLst/>
                        <a:latin typeface="Franklin Gothic Book"/>
                        <a:ea typeface="Franklin Gothic Book"/>
                        <a:cs typeface="Franklin Gothic Book"/>
                      </a:endParaRPr>
                    </a:p>
                    <a:p>
                      <a:pPr marL="0" marR="0" indent="0">
                        <a:lnSpc>
                          <a:spcPct val="107000"/>
                        </a:lnSpc>
                        <a:spcBef>
                          <a:spcPts val="0"/>
                        </a:spcBef>
                        <a:spcAft>
                          <a:spcPts val="0"/>
                        </a:spcAft>
                      </a:pPr>
                      <a:r>
                        <a:rPr lang="en-US" sz="1100" dirty="0">
                          <a:solidFill>
                            <a:srgbClr val="000000"/>
                          </a:solidFill>
                          <a:effectLst/>
                          <a:latin typeface="Book Antiqua"/>
                          <a:ea typeface="Franklin Gothic Book"/>
                          <a:cs typeface="Franklin Gothic Book"/>
                        </a:rPr>
                        <a:t> </a:t>
                      </a:r>
                      <a:endParaRPr lang="en-US" sz="700" dirty="0">
                        <a:solidFill>
                          <a:srgbClr val="000000"/>
                        </a:solidFill>
                        <a:effectLst/>
                        <a:latin typeface="Franklin Gothic Book"/>
                        <a:ea typeface="Franklin Gothic Book"/>
                        <a:cs typeface="Franklin Gothic Book"/>
                      </a:endParaRPr>
                    </a:p>
                    <a:p>
                      <a:pPr marL="0" marR="0" indent="0">
                        <a:lnSpc>
                          <a:spcPct val="107000"/>
                        </a:lnSpc>
                        <a:spcBef>
                          <a:spcPts val="0"/>
                        </a:spcBef>
                        <a:spcAft>
                          <a:spcPts val="0"/>
                        </a:spcAft>
                      </a:pPr>
                      <a:r>
                        <a:rPr lang="en-US" sz="1100" dirty="0">
                          <a:solidFill>
                            <a:srgbClr val="000000"/>
                          </a:solidFill>
                          <a:effectLst/>
                          <a:latin typeface="Book Antiqua"/>
                          <a:ea typeface="Franklin Gothic Book"/>
                          <a:cs typeface="Franklin Gothic Book"/>
                        </a:rPr>
                        <a:t> </a:t>
                      </a:r>
                      <a:endParaRPr lang="en-US" sz="700" dirty="0">
                        <a:solidFill>
                          <a:srgbClr val="000000"/>
                        </a:solidFill>
                        <a:effectLst/>
                        <a:latin typeface="Franklin Gothic Book"/>
                        <a:ea typeface="Franklin Gothic Book"/>
                        <a:cs typeface="Franklin Gothic Book"/>
                      </a:endParaRPr>
                    </a:p>
                    <a:p>
                      <a:pPr marL="0" marR="0" indent="0">
                        <a:lnSpc>
                          <a:spcPct val="107000"/>
                        </a:lnSpc>
                        <a:spcBef>
                          <a:spcPts val="0"/>
                        </a:spcBef>
                        <a:spcAft>
                          <a:spcPts val="0"/>
                        </a:spcAft>
                      </a:pPr>
                      <a:r>
                        <a:rPr lang="en-US" sz="1100" dirty="0">
                          <a:solidFill>
                            <a:srgbClr val="000000"/>
                          </a:solidFill>
                          <a:effectLst/>
                          <a:latin typeface="Book Antiqua"/>
                          <a:ea typeface="Franklin Gothic Book"/>
                          <a:cs typeface="Franklin Gothic Book"/>
                        </a:rPr>
                        <a:t> </a:t>
                      </a:r>
                      <a:endParaRPr lang="en-US" sz="700" dirty="0">
                        <a:solidFill>
                          <a:srgbClr val="000000"/>
                        </a:solidFill>
                        <a:effectLst/>
                        <a:latin typeface="Franklin Gothic Book"/>
                        <a:ea typeface="Franklin Gothic Book"/>
                        <a:cs typeface="Franklin Gothic Book"/>
                      </a:endParaRPr>
                    </a:p>
                    <a:p>
                      <a:pPr marL="0" marR="0" indent="0">
                        <a:lnSpc>
                          <a:spcPct val="107000"/>
                        </a:lnSpc>
                        <a:spcBef>
                          <a:spcPts val="0"/>
                        </a:spcBef>
                        <a:spcAft>
                          <a:spcPts val="0"/>
                        </a:spcAft>
                      </a:pPr>
                      <a:r>
                        <a:rPr lang="en-US" sz="1100" dirty="0">
                          <a:solidFill>
                            <a:srgbClr val="000000"/>
                          </a:solidFill>
                          <a:effectLst/>
                          <a:latin typeface="Book Antiqua"/>
                          <a:ea typeface="Franklin Gothic Book"/>
                          <a:cs typeface="Franklin Gothic Book"/>
                        </a:rPr>
                        <a:t> </a:t>
                      </a:r>
                      <a:endParaRPr lang="en-US" sz="700" dirty="0">
                        <a:solidFill>
                          <a:srgbClr val="000000"/>
                        </a:solidFill>
                        <a:effectLst/>
                        <a:latin typeface="Franklin Gothic Book"/>
                        <a:ea typeface="Franklin Gothic Book"/>
                        <a:cs typeface="Franklin Gothic Book"/>
                      </a:endParaRPr>
                    </a:p>
                    <a:p>
                      <a:pPr marL="0" marR="0" indent="0">
                        <a:lnSpc>
                          <a:spcPct val="107000"/>
                        </a:lnSpc>
                        <a:spcBef>
                          <a:spcPts val="0"/>
                        </a:spcBef>
                        <a:spcAft>
                          <a:spcPts val="0"/>
                        </a:spcAft>
                      </a:pPr>
                      <a:r>
                        <a:rPr lang="en-US" sz="1100" dirty="0">
                          <a:solidFill>
                            <a:srgbClr val="000000"/>
                          </a:solidFill>
                          <a:effectLst/>
                          <a:latin typeface="Book Antiqua"/>
                          <a:ea typeface="Franklin Gothic Book"/>
                          <a:cs typeface="Franklin Gothic Book"/>
                        </a:rPr>
                        <a:t> </a:t>
                      </a:r>
                      <a:endParaRPr lang="en-US" sz="700" dirty="0">
                        <a:solidFill>
                          <a:srgbClr val="000000"/>
                        </a:solidFill>
                        <a:effectLst/>
                        <a:latin typeface="Franklin Gothic Book"/>
                        <a:ea typeface="Franklin Gothic Book"/>
                        <a:cs typeface="Franklin Gothic Book"/>
                      </a:endParaRPr>
                    </a:p>
                    <a:p>
                      <a:pPr marL="0" marR="0" indent="0">
                        <a:lnSpc>
                          <a:spcPct val="107000"/>
                        </a:lnSpc>
                        <a:spcBef>
                          <a:spcPts val="0"/>
                        </a:spcBef>
                        <a:spcAft>
                          <a:spcPts val="0"/>
                        </a:spcAft>
                      </a:pPr>
                      <a:r>
                        <a:rPr lang="en-US" sz="1100" dirty="0">
                          <a:solidFill>
                            <a:srgbClr val="000000"/>
                          </a:solidFill>
                          <a:effectLst/>
                          <a:latin typeface="Book Antiqua"/>
                          <a:ea typeface="Franklin Gothic Book"/>
                          <a:cs typeface="Franklin Gothic Book"/>
                        </a:rPr>
                        <a:t> </a:t>
                      </a:r>
                      <a:endParaRPr lang="en-US" sz="700" dirty="0">
                        <a:solidFill>
                          <a:srgbClr val="000000"/>
                        </a:solidFill>
                        <a:effectLst/>
                        <a:latin typeface="Franklin Gothic Book"/>
                        <a:ea typeface="Franklin Gothic Book"/>
                        <a:cs typeface="Franklin Gothic Book"/>
                      </a:endParaRPr>
                    </a:p>
                  </a:txBody>
                  <a:tcPr marL="68580" marR="73025" marT="20955" marB="0"/>
                </a:tc>
                <a:tc>
                  <a:txBody>
                    <a:bodyPr/>
                    <a:lstStyle/>
                    <a:p>
                      <a:pPr marL="0" marR="0" indent="0">
                        <a:lnSpc>
                          <a:spcPct val="107000"/>
                        </a:lnSpc>
                        <a:spcBef>
                          <a:spcPts val="0"/>
                        </a:spcBef>
                        <a:spcAft>
                          <a:spcPts val="0"/>
                        </a:spcAft>
                      </a:pPr>
                      <a:r>
                        <a:rPr lang="en-US" sz="1100" dirty="0">
                          <a:solidFill>
                            <a:srgbClr val="000000"/>
                          </a:solidFill>
                          <a:effectLst/>
                          <a:latin typeface="Book Antiqua"/>
                          <a:ea typeface="Franklin Gothic Book"/>
                          <a:cs typeface="Franklin Gothic Book"/>
                        </a:rPr>
                        <a:t> </a:t>
                      </a:r>
                      <a:endParaRPr lang="en-US" sz="700" dirty="0">
                        <a:solidFill>
                          <a:srgbClr val="000000"/>
                        </a:solidFill>
                        <a:effectLst/>
                        <a:latin typeface="Franklin Gothic Book"/>
                        <a:ea typeface="Franklin Gothic Book"/>
                        <a:cs typeface="Franklin Gothic Book"/>
                      </a:endParaRPr>
                    </a:p>
                  </a:txBody>
                  <a:tcPr marL="68580" marR="73025" marT="20955" marB="0"/>
                </a:tc>
                <a:tc>
                  <a:txBody>
                    <a:bodyPr/>
                    <a:lstStyle/>
                    <a:p>
                      <a:pPr marL="0" marR="0" indent="0">
                        <a:lnSpc>
                          <a:spcPct val="107000"/>
                        </a:lnSpc>
                        <a:spcBef>
                          <a:spcPts val="0"/>
                        </a:spcBef>
                        <a:spcAft>
                          <a:spcPts val="0"/>
                        </a:spcAft>
                      </a:pPr>
                      <a:r>
                        <a:rPr lang="en-US" sz="1100" dirty="0">
                          <a:solidFill>
                            <a:srgbClr val="000000"/>
                          </a:solidFill>
                          <a:effectLst/>
                          <a:latin typeface="Book Antiqua"/>
                          <a:ea typeface="Franklin Gothic Book"/>
                          <a:cs typeface="Franklin Gothic Book"/>
                        </a:rPr>
                        <a:t> </a:t>
                      </a:r>
                      <a:endParaRPr lang="en-US" sz="700" dirty="0">
                        <a:solidFill>
                          <a:srgbClr val="000000"/>
                        </a:solidFill>
                        <a:effectLst/>
                        <a:latin typeface="Franklin Gothic Book"/>
                        <a:ea typeface="Franklin Gothic Book"/>
                        <a:cs typeface="Franklin Gothic Book"/>
                      </a:endParaRPr>
                    </a:p>
                  </a:txBody>
                  <a:tcPr marL="68580" marR="73025" marT="20955" marB="0"/>
                </a:tc>
                <a:extLst>
                  <a:ext uri="{0D108BD9-81ED-4DB2-BD59-A6C34878D82A}">
                    <a16:rowId xmlns:a16="http://schemas.microsoft.com/office/drawing/2014/main" val="10001"/>
                  </a:ext>
                </a:extLst>
              </a:tr>
            </a:tbl>
          </a:graphicData>
        </a:graphic>
      </p:graphicFrame>
      <p:sp>
        <p:nvSpPr>
          <p:cNvPr id="4" name="Slide Number Placeholder 3"/>
          <p:cNvSpPr>
            <a:spLocks noGrp="1"/>
          </p:cNvSpPr>
          <p:nvPr>
            <p:ph type="sldNum" sz="quarter" idx="12"/>
          </p:nvPr>
        </p:nvSpPr>
        <p:spPr/>
        <p:txBody>
          <a:bodyPr/>
          <a:lstStyle/>
          <a:p>
            <a:fld id="{730775E5-FA01-485D-B85B-51701825F06C}" type="slidenum">
              <a:rPr lang="en-US" smtClean="0"/>
              <a:t>29</a:t>
            </a:fld>
            <a:endParaRPr lang="en-US"/>
          </a:p>
        </p:txBody>
      </p:sp>
    </p:spTree>
    <p:extLst>
      <p:ext uri="{BB962C8B-B14F-4D97-AF65-F5344CB8AC3E}">
        <p14:creationId xmlns:p14="http://schemas.microsoft.com/office/powerpoint/2010/main" val="185116916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52412" y="103363"/>
            <a:ext cx="10364451" cy="875432"/>
          </a:xfrm>
        </p:spPr>
        <p:txBody>
          <a:bodyPr>
            <a:normAutofit/>
          </a:bodyPr>
          <a:lstStyle/>
          <a:p>
            <a:r>
              <a:rPr lang="en-US" sz="2800" b="1" dirty="0"/>
              <a:t>SECTION 3B: MID-YEAR REVIEW FORM (COMPETENCY)</a:t>
            </a:r>
            <a:r>
              <a:rPr lang="en-US" sz="2800" dirty="0"/>
              <a:t/>
            </a:r>
            <a:br>
              <a:rPr lang="en-US" sz="2800" dirty="0"/>
            </a:br>
            <a:r>
              <a:rPr lang="en-US" sz="2800" b="1" dirty="0"/>
              <a:t> NOT FOR SCORING (PERSONNEL DEVELOPMENT PURPOSE)</a:t>
            </a:r>
            <a:endParaRPr lang="en-US" sz="2800" dirty="0"/>
          </a:p>
        </p:txBody>
      </p:sp>
      <p:graphicFrame>
        <p:nvGraphicFramePr>
          <p:cNvPr id="5" name="Content Placeholder 4"/>
          <p:cNvGraphicFramePr>
            <a:graphicFrameLocks noGrp="1"/>
          </p:cNvGraphicFramePr>
          <p:nvPr>
            <p:ph sz="quarter" idx="13"/>
            <p:extLst>
              <p:ext uri="{D42A27DB-BD31-4B8C-83A1-F6EECF244321}">
                <p14:modId xmlns:p14="http://schemas.microsoft.com/office/powerpoint/2010/main" val="3243531351"/>
              </p:ext>
            </p:extLst>
          </p:nvPr>
        </p:nvGraphicFramePr>
        <p:xfrm>
          <a:off x="965916" y="1079076"/>
          <a:ext cx="10363200" cy="5758688"/>
        </p:xfrm>
        <a:graphic>
          <a:graphicData uri="http://schemas.openxmlformats.org/drawingml/2006/table">
            <a:tbl>
              <a:tblPr firstRow="1" bandRow="1">
                <a:tableStyleId>{5C22544A-7EE6-4342-B048-85BDC9FD1C3A}</a:tableStyleId>
              </a:tblPr>
              <a:tblGrid>
                <a:gridCol w="412123">
                  <a:extLst>
                    <a:ext uri="{9D8B030D-6E8A-4147-A177-3AD203B41FA5}">
                      <a16:colId xmlns:a16="http://schemas.microsoft.com/office/drawing/2014/main" val="20000"/>
                    </a:ext>
                  </a:extLst>
                </a:gridCol>
                <a:gridCol w="5383369">
                  <a:extLst>
                    <a:ext uri="{9D8B030D-6E8A-4147-A177-3AD203B41FA5}">
                      <a16:colId xmlns:a16="http://schemas.microsoft.com/office/drawing/2014/main" val="20001"/>
                    </a:ext>
                  </a:extLst>
                </a:gridCol>
                <a:gridCol w="1976908">
                  <a:extLst>
                    <a:ext uri="{9D8B030D-6E8A-4147-A177-3AD203B41FA5}">
                      <a16:colId xmlns:a16="http://schemas.microsoft.com/office/drawing/2014/main" val="20002"/>
                    </a:ext>
                  </a:extLst>
                </a:gridCol>
                <a:gridCol w="2590800">
                  <a:extLst>
                    <a:ext uri="{9D8B030D-6E8A-4147-A177-3AD203B41FA5}">
                      <a16:colId xmlns:a16="http://schemas.microsoft.com/office/drawing/2014/main" val="20003"/>
                    </a:ext>
                  </a:extLst>
                </a:gridCol>
              </a:tblGrid>
              <a:tr h="370840">
                <a:tc>
                  <a:txBody>
                    <a:bodyPr/>
                    <a:lstStyle/>
                    <a:p>
                      <a:pPr marL="0" marR="0" indent="0" algn="ctr">
                        <a:lnSpc>
                          <a:spcPct val="107000"/>
                        </a:lnSpc>
                        <a:spcBef>
                          <a:spcPts val="0"/>
                        </a:spcBef>
                        <a:spcAft>
                          <a:spcPts val="0"/>
                        </a:spcAft>
                      </a:pPr>
                      <a:r>
                        <a:rPr lang="en-US" sz="1000" b="1" dirty="0">
                          <a:solidFill>
                            <a:srgbClr val="000000"/>
                          </a:solidFill>
                          <a:effectLst/>
                          <a:latin typeface="Book Antiqua"/>
                          <a:ea typeface="Franklin Gothic Book"/>
                          <a:cs typeface="Franklin Gothic Book"/>
                        </a:rPr>
                        <a:t>NO.</a:t>
                      </a:r>
                      <a:endParaRPr lang="en-US" sz="700" dirty="0">
                        <a:solidFill>
                          <a:srgbClr val="000000"/>
                        </a:solidFill>
                        <a:effectLst/>
                        <a:latin typeface="Franklin Gothic Book"/>
                        <a:ea typeface="Franklin Gothic Book"/>
                        <a:cs typeface="Franklin Gothic Book"/>
                      </a:endParaRPr>
                    </a:p>
                  </a:txBody>
                  <a:tcPr marL="68580" marR="73025" marT="20955" marB="0"/>
                </a:tc>
                <a:tc>
                  <a:txBody>
                    <a:bodyPr/>
                    <a:lstStyle/>
                    <a:p>
                      <a:pPr marL="0" marR="0" indent="0" algn="ctr">
                        <a:lnSpc>
                          <a:spcPct val="107000"/>
                        </a:lnSpc>
                        <a:spcBef>
                          <a:spcPts val="0"/>
                        </a:spcBef>
                        <a:spcAft>
                          <a:spcPts val="0"/>
                        </a:spcAft>
                      </a:pPr>
                      <a:r>
                        <a:rPr lang="en-US" sz="1000" b="1">
                          <a:solidFill>
                            <a:srgbClr val="000000"/>
                          </a:solidFill>
                          <a:effectLst/>
                          <a:latin typeface="Book Antiqua"/>
                          <a:ea typeface="Franklin Gothic Book"/>
                          <a:cs typeface="Franklin Gothic Book"/>
                        </a:rPr>
                        <a:t>COMPETENCY</a:t>
                      </a:r>
                      <a:endParaRPr lang="en-US" sz="700">
                        <a:solidFill>
                          <a:srgbClr val="000000"/>
                        </a:solidFill>
                        <a:effectLst/>
                        <a:latin typeface="Franklin Gothic Book"/>
                        <a:ea typeface="Franklin Gothic Book"/>
                        <a:cs typeface="Franklin Gothic Book"/>
                      </a:endParaRPr>
                    </a:p>
                  </a:txBody>
                  <a:tcPr marL="68580" marR="73025" marT="20955" marB="0"/>
                </a:tc>
                <a:tc>
                  <a:txBody>
                    <a:bodyPr/>
                    <a:lstStyle/>
                    <a:p>
                      <a:pPr marL="0" marR="0" indent="0" algn="ctr">
                        <a:lnSpc>
                          <a:spcPct val="107000"/>
                        </a:lnSpc>
                        <a:spcBef>
                          <a:spcPts val="0"/>
                        </a:spcBef>
                        <a:spcAft>
                          <a:spcPts val="0"/>
                        </a:spcAft>
                      </a:pPr>
                      <a:r>
                        <a:rPr lang="en-US" sz="1000" b="1">
                          <a:solidFill>
                            <a:srgbClr val="000000"/>
                          </a:solidFill>
                          <a:effectLst/>
                          <a:latin typeface="Book Antiqua"/>
                          <a:ea typeface="Franklin Gothic Book"/>
                          <a:cs typeface="Franklin Gothic Book"/>
                        </a:rPr>
                        <a:t>PROGRESS REVIEW</a:t>
                      </a:r>
                      <a:endParaRPr lang="en-US" sz="700">
                        <a:solidFill>
                          <a:srgbClr val="000000"/>
                        </a:solidFill>
                        <a:effectLst/>
                        <a:latin typeface="Franklin Gothic Book"/>
                        <a:ea typeface="Franklin Gothic Book"/>
                        <a:cs typeface="Franklin Gothic Book"/>
                      </a:endParaRPr>
                    </a:p>
                  </a:txBody>
                  <a:tcPr marL="68580" marR="73025" marT="20955" marB="0"/>
                </a:tc>
                <a:tc>
                  <a:txBody>
                    <a:bodyPr/>
                    <a:lstStyle/>
                    <a:p>
                      <a:pPr marL="0" marR="0" indent="0" algn="ctr">
                        <a:lnSpc>
                          <a:spcPct val="107000"/>
                        </a:lnSpc>
                        <a:spcBef>
                          <a:spcPts val="0"/>
                        </a:spcBef>
                        <a:spcAft>
                          <a:spcPts val="0"/>
                        </a:spcAft>
                      </a:pPr>
                      <a:r>
                        <a:rPr lang="en-US" sz="1000" b="1">
                          <a:solidFill>
                            <a:srgbClr val="000000"/>
                          </a:solidFill>
                          <a:effectLst/>
                          <a:latin typeface="Book Antiqua"/>
                          <a:ea typeface="Franklin Gothic Book"/>
                          <a:cs typeface="Franklin Gothic Book"/>
                        </a:rPr>
                        <a:t>REMARKS</a:t>
                      </a:r>
                      <a:endParaRPr lang="en-US" sz="700">
                        <a:solidFill>
                          <a:srgbClr val="000000"/>
                        </a:solidFill>
                        <a:effectLst/>
                        <a:latin typeface="Franklin Gothic Book"/>
                        <a:ea typeface="Franklin Gothic Book"/>
                        <a:cs typeface="Franklin Gothic Book"/>
                      </a:endParaRPr>
                    </a:p>
                  </a:txBody>
                  <a:tcPr marL="68580" marR="73025" marT="20955" marB="0"/>
                </a:tc>
                <a:extLst>
                  <a:ext uri="{0D108BD9-81ED-4DB2-BD59-A6C34878D82A}">
                    <a16:rowId xmlns:a16="http://schemas.microsoft.com/office/drawing/2014/main" val="10000"/>
                  </a:ext>
                </a:extLst>
              </a:tr>
              <a:tr h="370840">
                <a:tc>
                  <a:txBody>
                    <a:bodyPr/>
                    <a:lstStyle/>
                    <a:p>
                      <a:pPr marL="0" marR="0" indent="0">
                        <a:lnSpc>
                          <a:spcPct val="115000"/>
                        </a:lnSpc>
                        <a:spcBef>
                          <a:spcPts val="0"/>
                        </a:spcBef>
                        <a:spcAft>
                          <a:spcPts val="0"/>
                        </a:spcAft>
                      </a:pPr>
                      <a:r>
                        <a:rPr lang="en-US" sz="800" dirty="0">
                          <a:solidFill>
                            <a:srgbClr val="000000"/>
                          </a:solidFill>
                          <a:effectLst/>
                          <a:latin typeface="Book Antiqua"/>
                          <a:ea typeface="Franklin Gothic Book"/>
                          <a:cs typeface="Franklin Gothic Book"/>
                        </a:rPr>
                        <a:t> </a:t>
                      </a:r>
                      <a:endParaRPr lang="en-US" sz="700" dirty="0">
                        <a:solidFill>
                          <a:srgbClr val="000000"/>
                        </a:solidFill>
                        <a:effectLst/>
                        <a:latin typeface="Franklin Gothic Book"/>
                        <a:ea typeface="Franklin Gothic Book"/>
                        <a:cs typeface="Franklin Gothic Book"/>
                      </a:endParaRPr>
                    </a:p>
                    <a:p>
                      <a:pPr marL="0" marR="0" indent="0">
                        <a:lnSpc>
                          <a:spcPct val="115000"/>
                        </a:lnSpc>
                        <a:spcBef>
                          <a:spcPts val="0"/>
                        </a:spcBef>
                        <a:spcAft>
                          <a:spcPts val="0"/>
                        </a:spcAft>
                      </a:pPr>
                      <a:r>
                        <a:rPr lang="en-US" sz="800" dirty="0">
                          <a:solidFill>
                            <a:srgbClr val="000000"/>
                          </a:solidFill>
                          <a:effectLst/>
                          <a:latin typeface="Book Antiqua"/>
                          <a:ea typeface="Franklin Gothic Book"/>
                          <a:cs typeface="Franklin Gothic Book"/>
                        </a:rPr>
                        <a:t>1</a:t>
                      </a:r>
                      <a:endParaRPr lang="en-US" sz="700" dirty="0">
                        <a:solidFill>
                          <a:srgbClr val="000000"/>
                        </a:solidFill>
                        <a:effectLst/>
                        <a:latin typeface="Franklin Gothic Book"/>
                        <a:ea typeface="Franklin Gothic Book"/>
                        <a:cs typeface="Franklin Gothic Book"/>
                      </a:endParaRPr>
                    </a:p>
                  </a:txBody>
                  <a:tcPr marL="68580" marR="73025" marT="20955" marB="0"/>
                </a:tc>
                <a:tc>
                  <a:txBody>
                    <a:bodyPr/>
                    <a:lstStyle/>
                    <a:p>
                      <a:pPr marL="6350" marR="0" indent="0">
                        <a:lnSpc>
                          <a:spcPct val="115000"/>
                        </a:lnSpc>
                        <a:spcBef>
                          <a:spcPts val="0"/>
                        </a:spcBef>
                        <a:spcAft>
                          <a:spcPts val="0"/>
                        </a:spcAft>
                      </a:pPr>
                      <a:r>
                        <a:rPr lang="en-US" sz="1050" b="1" dirty="0">
                          <a:solidFill>
                            <a:srgbClr val="0000CC"/>
                          </a:solidFill>
                          <a:effectLst/>
                          <a:latin typeface="Book Antiqua"/>
                          <a:ea typeface="Franklin Gothic Book"/>
                          <a:cs typeface="Franklin Gothic Book"/>
                        </a:rPr>
                        <a:t>ORGANISATION AND MANAGEMENT </a:t>
                      </a:r>
                      <a:endParaRPr lang="en-US" sz="900" dirty="0">
                        <a:solidFill>
                          <a:srgbClr val="000000"/>
                        </a:solidFill>
                        <a:effectLst/>
                        <a:latin typeface="Franklin Gothic Book"/>
                        <a:ea typeface="Franklin Gothic Book"/>
                        <a:cs typeface="Franklin Gothic Book"/>
                      </a:endParaRPr>
                    </a:p>
                    <a:p>
                      <a:pPr marL="342900" marR="0" lvl="0" indent="-342900" fontAlgn="base">
                        <a:lnSpc>
                          <a:spcPct val="115000"/>
                        </a:lnSpc>
                        <a:spcBef>
                          <a:spcPts val="0"/>
                        </a:spcBef>
                        <a:spcAft>
                          <a:spcPts val="0"/>
                        </a:spcAft>
                        <a:buClr>
                          <a:srgbClr val="000000"/>
                        </a:buClr>
                        <a:buSzPts val="1000"/>
                        <a:buFont typeface="Wingdings"/>
                        <a:buChar char=""/>
                      </a:pPr>
                      <a:r>
                        <a:rPr lang="en-US" sz="1000" u="none" strike="noStrike" dirty="0">
                          <a:solidFill>
                            <a:srgbClr val="000000"/>
                          </a:solidFill>
                          <a:effectLst/>
                          <a:uFill>
                            <a:solidFill>
                              <a:srgbClr val="000000"/>
                            </a:solidFill>
                          </a:uFill>
                          <a:latin typeface="Book Antiqua"/>
                          <a:ea typeface="Wingdings"/>
                          <a:cs typeface="Wingdings"/>
                        </a:rPr>
                        <a:t>ABILITY TO PLAN, ORGANISE AND MANAGE WORK LOAD</a:t>
                      </a:r>
                      <a:endParaRPr lang="en-US" sz="900" u="none" strike="noStrike" dirty="0">
                        <a:solidFill>
                          <a:srgbClr val="000000"/>
                        </a:solidFill>
                        <a:effectLst/>
                        <a:uFill>
                          <a:solidFill>
                            <a:srgbClr val="000000"/>
                          </a:solidFill>
                        </a:uFill>
                        <a:latin typeface="Wingdings"/>
                        <a:ea typeface="Wingdings"/>
                        <a:cs typeface="Wingdings"/>
                      </a:endParaRPr>
                    </a:p>
                    <a:p>
                      <a:pPr marL="342900" marR="0" lvl="0" indent="-342900" fontAlgn="base">
                        <a:lnSpc>
                          <a:spcPct val="115000"/>
                        </a:lnSpc>
                        <a:spcBef>
                          <a:spcPts val="0"/>
                        </a:spcBef>
                        <a:spcAft>
                          <a:spcPts val="115"/>
                        </a:spcAft>
                        <a:buClr>
                          <a:srgbClr val="000000"/>
                        </a:buClr>
                        <a:buSzPts val="1000"/>
                        <a:buFont typeface="Wingdings"/>
                        <a:buChar char=""/>
                      </a:pPr>
                      <a:r>
                        <a:rPr lang="en-US" sz="1000" u="none" strike="noStrike" dirty="0">
                          <a:solidFill>
                            <a:srgbClr val="000000"/>
                          </a:solidFill>
                          <a:effectLst/>
                          <a:uFill>
                            <a:solidFill>
                              <a:srgbClr val="000000"/>
                            </a:solidFill>
                          </a:uFill>
                          <a:latin typeface="Book Antiqua"/>
                          <a:ea typeface="Wingdings"/>
                          <a:cs typeface="Wingdings"/>
                        </a:rPr>
                        <a:t>ABILITY TO WORK SYSTEMATICALLY AND MAINTAIN QUALITY</a:t>
                      </a:r>
                      <a:endParaRPr lang="en-US" sz="900" u="none" strike="noStrike" dirty="0">
                        <a:solidFill>
                          <a:srgbClr val="000000"/>
                        </a:solidFill>
                        <a:effectLst/>
                        <a:uFill>
                          <a:solidFill>
                            <a:srgbClr val="000000"/>
                          </a:solidFill>
                        </a:uFill>
                        <a:latin typeface="Wingdings"/>
                        <a:ea typeface="Wingdings"/>
                        <a:cs typeface="Wingdings"/>
                      </a:endParaRPr>
                    </a:p>
                    <a:p>
                      <a:pPr marL="342900" marR="0" lvl="0" indent="-342900" fontAlgn="base">
                        <a:lnSpc>
                          <a:spcPct val="115000"/>
                        </a:lnSpc>
                        <a:spcBef>
                          <a:spcPts val="0"/>
                        </a:spcBef>
                        <a:spcAft>
                          <a:spcPts val="0"/>
                        </a:spcAft>
                        <a:buClr>
                          <a:srgbClr val="000000"/>
                        </a:buClr>
                        <a:buSzPts val="1000"/>
                        <a:buFont typeface="Wingdings"/>
                        <a:buChar char=""/>
                      </a:pPr>
                      <a:r>
                        <a:rPr lang="en-US" sz="1000" u="none" strike="noStrike" dirty="0">
                          <a:solidFill>
                            <a:srgbClr val="000000"/>
                          </a:solidFill>
                          <a:effectLst/>
                          <a:uFill>
                            <a:solidFill>
                              <a:srgbClr val="000000"/>
                            </a:solidFill>
                          </a:uFill>
                          <a:latin typeface="Book Antiqua"/>
                          <a:ea typeface="Wingdings"/>
                          <a:cs typeface="Wingdings"/>
                        </a:rPr>
                        <a:t>ABILITY TO MANAGE OTHERS TO ACHIEVE SHARED GOALS</a:t>
                      </a:r>
                      <a:endParaRPr lang="en-US" sz="900" u="none" strike="noStrike" dirty="0">
                        <a:solidFill>
                          <a:srgbClr val="000000"/>
                        </a:solidFill>
                        <a:effectLst/>
                        <a:uFill>
                          <a:solidFill>
                            <a:srgbClr val="000000"/>
                          </a:solidFill>
                        </a:uFill>
                        <a:latin typeface="Wingdings"/>
                        <a:ea typeface="Wingdings"/>
                        <a:cs typeface="Wingdings"/>
                      </a:endParaRPr>
                    </a:p>
                  </a:txBody>
                  <a:tcPr marL="68580" marR="73025" marT="20955" marB="0" anchor="b"/>
                </a:tc>
                <a:tc>
                  <a:txBody>
                    <a:bodyPr/>
                    <a:lstStyle/>
                    <a:p>
                      <a:pPr marL="0" marR="0" indent="0">
                        <a:lnSpc>
                          <a:spcPct val="107000"/>
                        </a:lnSpc>
                        <a:spcBef>
                          <a:spcPts val="0"/>
                        </a:spcBef>
                        <a:spcAft>
                          <a:spcPts val="0"/>
                        </a:spcAft>
                      </a:pPr>
                      <a:r>
                        <a:rPr lang="en-US" sz="1100" dirty="0">
                          <a:solidFill>
                            <a:srgbClr val="000000"/>
                          </a:solidFill>
                          <a:effectLst/>
                          <a:latin typeface="Book Antiqua"/>
                          <a:ea typeface="Franklin Gothic Book"/>
                          <a:cs typeface="Franklin Gothic Book"/>
                        </a:rPr>
                        <a:t> </a:t>
                      </a:r>
                      <a:endParaRPr lang="en-US" sz="700" dirty="0">
                        <a:solidFill>
                          <a:srgbClr val="000000"/>
                        </a:solidFill>
                        <a:effectLst/>
                        <a:latin typeface="Franklin Gothic Book"/>
                        <a:ea typeface="Franklin Gothic Book"/>
                        <a:cs typeface="Franklin Gothic Book"/>
                      </a:endParaRPr>
                    </a:p>
                  </a:txBody>
                  <a:tcPr marL="68580" marR="73025" marT="20955" marB="0"/>
                </a:tc>
                <a:tc>
                  <a:txBody>
                    <a:bodyPr/>
                    <a:lstStyle/>
                    <a:p>
                      <a:pPr marL="0" marR="0" indent="0">
                        <a:lnSpc>
                          <a:spcPct val="107000"/>
                        </a:lnSpc>
                        <a:spcBef>
                          <a:spcPts val="0"/>
                        </a:spcBef>
                        <a:spcAft>
                          <a:spcPts val="0"/>
                        </a:spcAft>
                      </a:pPr>
                      <a:r>
                        <a:rPr lang="en-US" sz="1100">
                          <a:solidFill>
                            <a:srgbClr val="000000"/>
                          </a:solidFill>
                          <a:effectLst/>
                          <a:latin typeface="Book Antiqua"/>
                          <a:ea typeface="Franklin Gothic Book"/>
                          <a:cs typeface="Franklin Gothic Book"/>
                        </a:rPr>
                        <a:t> </a:t>
                      </a:r>
                      <a:endParaRPr lang="en-US" sz="700">
                        <a:solidFill>
                          <a:srgbClr val="000000"/>
                        </a:solidFill>
                        <a:effectLst/>
                        <a:latin typeface="Franklin Gothic Book"/>
                        <a:ea typeface="Franklin Gothic Book"/>
                        <a:cs typeface="Franklin Gothic Book"/>
                      </a:endParaRPr>
                    </a:p>
                  </a:txBody>
                  <a:tcPr marL="68580" marR="73025" marT="20955" marB="0"/>
                </a:tc>
                <a:extLst>
                  <a:ext uri="{0D108BD9-81ED-4DB2-BD59-A6C34878D82A}">
                    <a16:rowId xmlns:a16="http://schemas.microsoft.com/office/drawing/2014/main" val="10001"/>
                  </a:ext>
                </a:extLst>
              </a:tr>
              <a:tr h="370840">
                <a:tc>
                  <a:txBody>
                    <a:bodyPr/>
                    <a:lstStyle/>
                    <a:p>
                      <a:pPr marL="0" marR="0" indent="0">
                        <a:lnSpc>
                          <a:spcPct val="115000"/>
                        </a:lnSpc>
                        <a:spcBef>
                          <a:spcPts val="0"/>
                        </a:spcBef>
                        <a:spcAft>
                          <a:spcPts val="0"/>
                        </a:spcAft>
                      </a:pPr>
                      <a:r>
                        <a:rPr lang="en-US" sz="800">
                          <a:solidFill>
                            <a:srgbClr val="000000"/>
                          </a:solidFill>
                          <a:effectLst/>
                          <a:latin typeface="Book Antiqua"/>
                          <a:ea typeface="Franklin Gothic Book"/>
                          <a:cs typeface="Franklin Gothic Book"/>
                        </a:rPr>
                        <a:t> 2</a:t>
                      </a:r>
                      <a:endParaRPr lang="en-US" sz="700">
                        <a:solidFill>
                          <a:srgbClr val="000000"/>
                        </a:solidFill>
                        <a:effectLst/>
                        <a:latin typeface="Franklin Gothic Book"/>
                        <a:ea typeface="Franklin Gothic Book"/>
                        <a:cs typeface="Franklin Gothic Book"/>
                      </a:endParaRPr>
                    </a:p>
                    <a:p>
                      <a:pPr marL="0" marR="0" indent="0">
                        <a:lnSpc>
                          <a:spcPct val="115000"/>
                        </a:lnSpc>
                        <a:spcBef>
                          <a:spcPts val="0"/>
                        </a:spcBef>
                        <a:spcAft>
                          <a:spcPts val="0"/>
                        </a:spcAft>
                      </a:pPr>
                      <a:r>
                        <a:rPr lang="en-US" sz="800">
                          <a:solidFill>
                            <a:srgbClr val="000000"/>
                          </a:solidFill>
                          <a:effectLst/>
                          <a:latin typeface="Book Antiqua"/>
                          <a:ea typeface="Franklin Gothic Book"/>
                          <a:cs typeface="Franklin Gothic Book"/>
                        </a:rPr>
                        <a:t> </a:t>
                      </a:r>
                      <a:endParaRPr lang="en-US" sz="700">
                        <a:solidFill>
                          <a:srgbClr val="000000"/>
                        </a:solidFill>
                        <a:effectLst/>
                        <a:latin typeface="Franklin Gothic Book"/>
                        <a:ea typeface="Franklin Gothic Book"/>
                        <a:cs typeface="Franklin Gothic Book"/>
                      </a:endParaRPr>
                    </a:p>
                  </a:txBody>
                  <a:tcPr marL="68580" marR="73025" marT="20955" marB="0"/>
                </a:tc>
                <a:tc>
                  <a:txBody>
                    <a:bodyPr/>
                    <a:lstStyle/>
                    <a:p>
                      <a:pPr marL="6350" marR="0" indent="0">
                        <a:lnSpc>
                          <a:spcPct val="115000"/>
                        </a:lnSpc>
                        <a:spcBef>
                          <a:spcPts val="0"/>
                        </a:spcBef>
                        <a:spcAft>
                          <a:spcPts val="185"/>
                        </a:spcAft>
                      </a:pPr>
                      <a:r>
                        <a:rPr lang="en-US" sz="1050" b="1" dirty="0">
                          <a:solidFill>
                            <a:srgbClr val="0000CC"/>
                          </a:solidFill>
                          <a:effectLst/>
                          <a:latin typeface="Book Antiqua"/>
                          <a:ea typeface="Franklin Gothic Book"/>
                          <a:cs typeface="Franklin Gothic Book"/>
                        </a:rPr>
                        <a:t>INNOVATION AND STRATEGIC THINKING  </a:t>
                      </a:r>
                      <a:endParaRPr lang="en-US" sz="900" dirty="0">
                        <a:solidFill>
                          <a:srgbClr val="000000"/>
                        </a:solidFill>
                        <a:effectLst/>
                        <a:latin typeface="Franklin Gothic Book"/>
                        <a:ea typeface="Franklin Gothic Book"/>
                        <a:cs typeface="Franklin Gothic Book"/>
                      </a:endParaRPr>
                    </a:p>
                    <a:p>
                      <a:pPr marL="342900" marR="0" lvl="0" indent="-342900" fontAlgn="base">
                        <a:lnSpc>
                          <a:spcPct val="115000"/>
                        </a:lnSpc>
                        <a:spcBef>
                          <a:spcPts val="0"/>
                        </a:spcBef>
                        <a:spcAft>
                          <a:spcPts val="0"/>
                        </a:spcAft>
                        <a:buClr>
                          <a:srgbClr val="000000"/>
                        </a:buClr>
                        <a:buSzPts val="1000"/>
                        <a:buFont typeface="Wingdings"/>
                        <a:buChar char=""/>
                      </a:pPr>
                      <a:r>
                        <a:rPr lang="en-US" sz="1000" u="none" strike="noStrike" dirty="0">
                          <a:solidFill>
                            <a:srgbClr val="000000"/>
                          </a:solidFill>
                          <a:effectLst/>
                          <a:uFill>
                            <a:solidFill>
                              <a:srgbClr val="000000"/>
                            </a:solidFill>
                          </a:uFill>
                          <a:latin typeface="Book Antiqua"/>
                          <a:ea typeface="Wingdings"/>
                          <a:cs typeface="Wingdings"/>
                        </a:rPr>
                        <a:t>SUPPORT FOR ORGANISATIONAL CHANGE </a:t>
                      </a:r>
                      <a:endParaRPr lang="en-US" sz="900" u="none" strike="noStrike" dirty="0">
                        <a:solidFill>
                          <a:srgbClr val="000000"/>
                        </a:solidFill>
                        <a:effectLst/>
                        <a:uFill>
                          <a:solidFill>
                            <a:srgbClr val="000000"/>
                          </a:solidFill>
                        </a:uFill>
                        <a:latin typeface="Wingdings"/>
                        <a:ea typeface="Wingdings"/>
                        <a:cs typeface="Wingdings"/>
                      </a:endParaRPr>
                    </a:p>
                    <a:p>
                      <a:pPr marL="342900" marR="0" lvl="0" indent="-342900" fontAlgn="base">
                        <a:lnSpc>
                          <a:spcPct val="115000"/>
                        </a:lnSpc>
                        <a:spcBef>
                          <a:spcPts val="0"/>
                        </a:spcBef>
                        <a:spcAft>
                          <a:spcPts val="0"/>
                        </a:spcAft>
                        <a:buClr>
                          <a:srgbClr val="000000"/>
                        </a:buClr>
                        <a:buSzPts val="1000"/>
                        <a:buFont typeface="Wingdings"/>
                        <a:buChar char=""/>
                        <a:tabLst>
                          <a:tab pos="231775" algn="ctr"/>
                        </a:tabLst>
                      </a:pPr>
                      <a:r>
                        <a:rPr lang="en-US" sz="1000" u="none" strike="noStrike" dirty="0">
                          <a:solidFill>
                            <a:srgbClr val="000000"/>
                          </a:solidFill>
                          <a:effectLst/>
                          <a:uFill>
                            <a:solidFill>
                              <a:srgbClr val="000000"/>
                            </a:solidFill>
                          </a:uFill>
                          <a:latin typeface="Book Antiqua"/>
                          <a:ea typeface="Wingdings"/>
                          <a:cs typeface="Wingdings"/>
                        </a:rPr>
                        <a:t>ABILITY TO THINK BROADLY</a:t>
                      </a:r>
                      <a:endParaRPr lang="en-US" sz="900" u="none" strike="noStrike" dirty="0">
                        <a:solidFill>
                          <a:srgbClr val="000000"/>
                        </a:solidFill>
                        <a:effectLst/>
                        <a:uFill>
                          <a:solidFill>
                            <a:srgbClr val="000000"/>
                          </a:solidFill>
                        </a:uFill>
                        <a:latin typeface="Wingdings"/>
                        <a:ea typeface="Wingdings"/>
                        <a:cs typeface="Wingdings"/>
                      </a:endParaRPr>
                    </a:p>
                    <a:p>
                      <a:pPr marL="342900" marR="0" lvl="0" indent="-342900" fontAlgn="base">
                        <a:lnSpc>
                          <a:spcPct val="115000"/>
                        </a:lnSpc>
                        <a:spcBef>
                          <a:spcPts val="0"/>
                        </a:spcBef>
                        <a:spcAft>
                          <a:spcPts val="0"/>
                        </a:spcAft>
                        <a:buClr>
                          <a:srgbClr val="000000"/>
                        </a:buClr>
                        <a:buSzPts val="1000"/>
                        <a:buFont typeface="Wingdings"/>
                        <a:buChar char=""/>
                        <a:tabLst>
                          <a:tab pos="231775" algn="ctr"/>
                        </a:tabLst>
                      </a:pPr>
                      <a:r>
                        <a:rPr lang="en-US" sz="1000" u="none" strike="noStrike" dirty="0">
                          <a:solidFill>
                            <a:srgbClr val="000000"/>
                          </a:solidFill>
                          <a:effectLst/>
                          <a:uFill>
                            <a:solidFill>
                              <a:srgbClr val="000000"/>
                            </a:solidFill>
                          </a:uFill>
                          <a:latin typeface="Book Antiqua"/>
                          <a:ea typeface="Wingdings"/>
                          <a:cs typeface="Wingdings"/>
                        </a:rPr>
                        <a:t>DEMONSTRATING CREATIVITY IN THINKING	 </a:t>
                      </a:r>
                      <a:endParaRPr lang="en-US" sz="900" u="none" strike="noStrike" dirty="0">
                        <a:solidFill>
                          <a:srgbClr val="000000"/>
                        </a:solidFill>
                        <a:effectLst/>
                        <a:uFill>
                          <a:solidFill>
                            <a:srgbClr val="000000"/>
                          </a:solidFill>
                        </a:uFill>
                        <a:latin typeface="Wingdings"/>
                        <a:ea typeface="Wingdings"/>
                        <a:cs typeface="Wingdings"/>
                      </a:endParaRPr>
                    </a:p>
                  </a:txBody>
                  <a:tcPr marL="68580" marR="73025" marT="20955" marB="0"/>
                </a:tc>
                <a:tc>
                  <a:txBody>
                    <a:bodyPr/>
                    <a:lstStyle/>
                    <a:p>
                      <a:pPr marL="0" marR="0" indent="0">
                        <a:lnSpc>
                          <a:spcPct val="107000"/>
                        </a:lnSpc>
                        <a:spcBef>
                          <a:spcPts val="0"/>
                        </a:spcBef>
                        <a:spcAft>
                          <a:spcPts val="0"/>
                        </a:spcAft>
                      </a:pPr>
                      <a:r>
                        <a:rPr lang="en-US" sz="1100">
                          <a:solidFill>
                            <a:srgbClr val="000000"/>
                          </a:solidFill>
                          <a:effectLst/>
                          <a:latin typeface="Book Antiqua"/>
                          <a:ea typeface="Franklin Gothic Book"/>
                          <a:cs typeface="Franklin Gothic Book"/>
                        </a:rPr>
                        <a:t> </a:t>
                      </a:r>
                      <a:endParaRPr lang="en-US" sz="700">
                        <a:solidFill>
                          <a:srgbClr val="000000"/>
                        </a:solidFill>
                        <a:effectLst/>
                        <a:latin typeface="Franklin Gothic Book"/>
                        <a:ea typeface="Franklin Gothic Book"/>
                        <a:cs typeface="Franklin Gothic Book"/>
                      </a:endParaRPr>
                    </a:p>
                  </a:txBody>
                  <a:tcPr marL="68580" marR="73025" marT="20955" marB="0"/>
                </a:tc>
                <a:tc>
                  <a:txBody>
                    <a:bodyPr/>
                    <a:lstStyle/>
                    <a:p>
                      <a:pPr marL="0" marR="0" indent="0">
                        <a:lnSpc>
                          <a:spcPct val="107000"/>
                        </a:lnSpc>
                        <a:spcBef>
                          <a:spcPts val="0"/>
                        </a:spcBef>
                        <a:spcAft>
                          <a:spcPts val="0"/>
                        </a:spcAft>
                      </a:pPr>
                      <a:r>
                        <a:rPr lang="en-US" sz="1100">
                          <a:solidFill>
                            <a:srgbClr val="000000"/>
                          </a:solidFill>
                          <a:effectLst/>
                          <a:latin typeface="Book Antiqua"/>
                          <a:ea typeface="Franklin Gothic Book"/>
                          <a:cs typeface="Franklin Gothic Book"/>
                        </a:rPr>
                        <a:t> </a:t>
                      </a:r>
                      <a:endParaRPr lang="en-US" sz="700">
                        <a:solidFill>
                          <a:srgbClr val="000000"/>
                        </a:solidFill>
                        <a:effectLst/>
                        <a:latin typeface="Franklin Gothic Book"/>
                        <a:ea typeface="Franklin Gothic Book"/>
                        <a:cs typeface="Franklin Gothic Book"/>
                      </a:endParaRPr>
                    </a:p>
                  </a:txBody>
                  <a:tcPr marL="68580" marR="73025" marT="20955" marB="0"/>
                </a:tc>
                <a:extLst>
                  <a:ext uri="{0D108BD9-81ED-4DB2-BD59-A6C34878D82A}">
                    <a16:rowId xmlns:a16="http://schemas.microsoft.com/office/drawing/2014/main" val="10002"/>
                  </a:ext>
                </a:extLst>
              </a:tr>
              <a:tr h="370840">
                <a:tc>
                  <a:txBody>
                    <a:bodyPr/>
                    <a:lstStyle/>
                    <a:p>
                      <a:pPr marL="0" marR="0" indent="0">
                        <a:lnSpc>
                          <a:spcPct val="115000"/>
                        </a:lnSpc>
                        <a:spcBef>
                          <a:spcPts val="0"/>
                        </a:spcBef>
                        <a:spcAft>
                          <a:spcPts val="0"/>
                        </a:spcAft>
                      </a:pPr>
                      <a:r>
                        <a:rPr lang="en-US" sz="800">
                          <a:solidFill>
                            <a:srgbClr val="000000"/>
                          </a:solidFill>
                          <a:effectLst/>
                          <a:latin typeface="Book Antiqua"/>
                          <a:ea typeface="Franklin Gothic Book"/>
                          <a:cs typeface="Franklin Gothic Book"/>
                        </a:rPr>
                        <a:t> 3</a:t>
                      </a:r>
                      <a:endParaRPr lang="en-US" sz="700">
                        <a:solidFill>
                          <a:srgbClr val="000000"/>
                        </a:solidFill>
                        <a:effectLst/>
                        <a:latin typeface="Franklin Gothic Book"/>
                        <a:ea typeface="Franklin Gothic Book"/>
                        <a:cs typeface="Franklin Gothic Book"/>
                      </a:endParaRPr>
                    </a:p>
                    <a:p>
                      <a:pPr marL="0" marR="0" indent="0">
                        <a:lnSpc>
                          <a:spcPct val="115000"/>
                        </a:lnSpc>
                        <a:spcBef>
                          <a:spcPts val="0"/>
                        </a:spcBef>
                        <a:spcAft>
                          <a:spcPts val="0"/>
                        </a:spcAft>
                      </a:pPr>
                      <a:r>
                        <a:rPr lang="en-US" sz="800">
                          <a:solidFill>
                            <a:srgbClr val="000000"/>
                          </a:solidFill>
                          <a:effectLst/>
                          <a:latin typeface="Book Antiqua"/>
                          <a:ea typeface="Franklin Gothic Book"/>
                          <a:cs typeface="Franklin Gothic Book"/>
                        </a:rPr>
                        <a:t> </a:t>
                      </a:r>
                      <a:endParaRPr lang="en-US" sz="700">
                        <a:solidFill>
                          <a:srgbClr val="000000"/>
                        </a:solidFill>
                        <a:effectLst/>
                        <a:latin typeface="Franklin Gothic Book"/>
                        <a:ea typeface="Franklin Gothic Book"/>
                        <a:cs typeface="Franklin Gothic Book"/>
                      </a:endParaRPr>
                    </a:p>
                  </a:txBody>
                  <a:tcPr marL="68580" marR="73025" marT="20955" marB="0"/>
                </a:tc>
                <a:tc>
                  <a:txBody>
                    <a:bodyPr/>
                    <a:lstStyle/>
                    <a:p>
                      <a:pPr marL="6350" marR="0" indent="-6350">
                        <a:lnSpc>
                          <a:spcPct val="115000"/>
                        </a:lnSpc>
                        <a:spcBef>
                          <a:spcPts val="0"/>
                        </a:spcBef>
                        <a:spcAft>
                          <a:spcPts val="0"/>
                        </a:spcAft>
                      </a:pPr>
                      <a:r>
                        <a:rPr lang="en-US" sz="1050" b="1" dirty="0">
                          <a:solidFill>
                            <a:srgbClr val="0000CC"/>
                          </a:solidFill>
                          <a:effectLst/>
                          <a:latin typeface="Book Antiqua"/>
                          <a:ea typeface="Franklin Gothic Book"/>
                          <a:cs typeface="Franklin Gothic Book"/>
                        </a:rPr>
                        <a:t>LEADERSHIP AND DECISION-MAKING  </a:t>
                      </a:r>
                      <a:r>
                        <a:rPr lang="en-US" sz="1050" b="1" dirty="0">
                          <a:solidFill>
                            <a:srgbClr val="000000"/>
                          </a:solidFill>
                          <a:effectLst/>
                          <a:latin typeface="Book Antiqua"/>
                          <a:ea typeface="Franklin Gothic Book"/>
                          <a:cs typeface="Franklin Gothic Book"/>
                        </a:rPr>
                        <a:t>	 </a:t>
                      </a:r>
                      <a:endParaRPr lang="en-US" sz="900" dirty="0">
                        <a:solidFill>
                          <a:srgbClr val="000000"/>
                        </a:solidFill>
                        <a:effectLst/>
                        <a:latin typeface="Franklin Gothic Book"/>
                        <a:ea typeface="Franklin Gothic Book"/>
                        <a:cs typeface="Franklin Gothic Book"/>
                      </a:endParaRPr>
                    </a:p>
                    <a:p>
                      <a:pPr marL="342900" marR="0" lvl="0" indent="-342900" fontAlgn="base">
                        <a:lnSpc>
                          <a:spcPct val="115000"/>
                        </a:lnSpc>
                        <a:spcBef>
                          <a:spcPts val="0"/>
                        </a:spcBef>
                        <a:spcAft>
                          <a:spcPts val="0"/>
                        </a:spcAft>
                        <a:buClr>
                          <a:srgbClr val="000000"/>
                        </a:buClr>
                        <a:buSzPts val="1000"/>
                        <a:buFont typeface="Wingdings"/>
                        <a:buChar char=""/>
                        <a:tabLst>
                          <a:tab pos="231775" algn="ctr"/>
                        </a:tabLst>
                      </a:pPr>
                      <a:r>
                        <a:rPr lang="en-US" sz="1000" u="none" strike="noStrike" dirty="0">
                          <a:solidFill>
                            <a:srgbClr val="000000"/>
                          </a:solidFill>
                          <a:effectLst/>
                          <a:uFill>
                            <a:solidFill>
                              <a:srgbClr val="000000"/>
                            </a:solidFill>
                          </a:uFill>
                          <a:latin typeface="Book Antiqua"/>
                          <a:ea typeface="Wingdings"/>
                          <a:cs typeface="Wingdings"/>
                        </a:rPr>
                        <a:t>ABILITY TO INITIATE ACTION AND PROVIDE DIRECTION TO OTHERS</a:t>
                      </a:r>
                      <a:endParaRPr lang="en-US" sz="900" u="none" strike="noStrike" dirty="0">
                        <a:solidFill>
                          <a:srgbClr val="000000"/>
                        </a:solidFill>
                        <a:effectLst/>
                        <a:uFill>
                          <a:solidFill>
                            <a:srgbClr val="000000"/>
                          </a:solidFill>
                        </a:uFill>
                        <a:latin typeface="Wingdings"/>
                        <a:ea typeface="Wingdings"/>
                        <a:cs typeface="Wingdings"/>
                      </a:endParaRPr>
                    </a:p>
                    <a:p>
                      <a:pPr marL="342900" marR="0" lvl="0" indent="-342900" fontAlgn="base">
                        <a:lnSpc>
                          <a:spcPct val="115000"/>
                        </a:lnSpc>
                        <a:spcBef>
                          <a:spcPts val="0"/>
                        </a:spcBef>
                        <a:spcAft>
                          <a:spcPts val="0"/>
                        </a:spcAft>
                        <a:buClr>
                          <a:srgbClr val="000000"/>
                        </a:buClr>
                        <a:buSzPts val="1000"/>
                        <a:buFont typeface="Wingdings"/>
                        <a:buChar char=""/>
                        <a:tabLst>
                          <a:tab pos="231775" algn="ctr"/>
                        </a:tabLst>
                      </a:pPr>
                      <a:r>
                        <a:rPr lang="en-US" sz="1000" u="none" strike="noStrike" dirty="0">
                          <a:solidFill>
                            <a:srgbClr val="000000"/>
                          </a:solidFill>
                          <a:effectLst/>
                          <a:uFill>
                            <a:solidFill>
                              <a:srgbClr val="000000"/>
                            </a:solidFill>
                          </a:uFill>
                          <a:latin typeface="Book Antiqua"/>
                          <a:ea typeface="Wingdings"/>
                          <a:cs typeface="Wingdings"/>
                        </a:rPr>
                        <a:t>ACCEPTANCE OF RESPONSIBILITY AND DECISION-MAKING </a:t>
                      </a:r>
                      <a:endParaRPr lang="en-US" sz="900" u="none" strike="noStrike" dirty="0">
                        <a:solidFill>
                          <a:srgbClr val="000000"/>
                        </a:solidFill>
                        <a:effectLst/>
                        <a:uFill>
                          <a:solidFill>
                            <a:srgbClr val="000000"/>
                          </a:solidFill>
                        </a:uFill>
                        <a:latin typeface="Wingdings"/>
                        <a:ea typeface="Wingdings"/>
                        <a:cs typeface="Wingdings"/>
                      </a:endParaRPr>
                    </a:p>
                    <a:p>
                      <a:pPr marL="342900" marR="0" lvl="0" indent="-342900" fontAlgn="base">
                        <a:lnSpc>
                          <a:spcPct val="115000"/>
                        </a:lnSpc>
                        <a:spcBef>
                          <a:spcPts val="0"/>
                        </a:spcBef>
                        <a:spcAft>
                          <a:spcPts val="0"/>
                        </a:spcAft>
                        <a:buClr>
                          <a:srgbClr val="000000"/>
                        </a:buClr>
                        <a:buSzPts val="1000"/>
                        <a:buFont typeface="Wingdings"/>
                        <a:buChar char=""/>
                      </a:pPr>
                      <a:r>
                        <a:rPr lang="en-US" sz="1000" u="none" strike="noStrike" dirty="0">
                          <a:solidFill>
                            <a:srgbClr val="000000"/>
                          </a:solidFill>
                          <a:effectLst/>
                          <a:uFill>
                            <a:solidFill>
                              <a:srgbClr val="000000"/>
                            </a:solidFill>
                          </a:uFill>
                          <a:latin typeface="Book Antiqua"/>
                          <a:ea typeface="Wingdings"/>
                          <a:cs typeface="Wingdings"/>
                        </a:rPr>
                        <a:t>ABILITY TO EXERCISE GOOD JUDGEMENT </a:t>
                      </a:r>
                      <a:endParaRPr lang="en-US" sz="900" u="none" strike="noStrike" dirty="0">
                        <a:solidFill>
                          <a:srgbClr val="000000"/>
                        </a:solidFill>
                        <a:effectLst/>
                        <a:uFill>
                          <a:solidFill>
                            <a:srgbClr val="000000"/>
                          </a:solidFill>
                        </a:uFill>
                        <a:latin typeface="Wingdings"/>
                        <a:ea typeface="Wingdings"/>
                        <a:cs typeface="Wingdings"/>
                      </a:endParaRPr>
                    </a:p>
                  </a:txBody>
                  <a:tcPr marL="68580" marR="73025" marT="20955" marB="0"/>
                </a:tc>
                <a:tc>
                  <a:txBody>
                    <a:bodyPr/>
                    <a:lstStyle/>
                    <a:p>
                      <a:pPr marL="0" marR="0" indent="0">
                        <a:lnSpc>
                          <a:spcPct val="107000"/>
                        </a:lnSpc>
                        <a:spcBef>
                          <a:spcPts val="0"/>
                        </a:spcBef>
                        <a:spcAft>
                          <a:spcPts val="0"/>
                        </a:spcAft>
                      </a:pPr>
                      <a:r>
                        <a:rPr lang="en-US" sz="1100">
                          <a:solidFill>
                            <a:srgbClr val="000000"/>
                          </a:solidFill>
                          <a:effectLst/>
                          <a:latin typeface="Book Antiqua"/>
                          <a:ea typeface="Franklin Gothic Book"/>
                          <a:cs typeface="Franklin Gothic Book"/>
                        </a:rPr>
                        <a:t> </a:t>
                      </a:r>
                      <a:endParaRPr lang="en-US" sz="700">
                        <a:solidFill>
                          <a:srgbClr val="000000"/>
                        </a:solidFill>
                        <a:effectLst/>
                        <a:latin typeface="Franklin Gothic Book"/>
                        <a:ea typeface="Franklin Gothic Book"/>
                        <a:cs typeface="Franklin Gothic Book"/>
                      </a:endParaRPr>
                    </a:p>
                  </a:txBody>
                  <a:tcPr marL="68580" marR="73025" marT="20955" marB="0"/>
                </a:tc>
                <a:tc>
                  <a:txBody>
                    <a:bodyPr/>
                    <a:lstStyle/>
                    <a:p>
                      <a:pPr marL="0" marR="0" indent="0">
                        <a:lnSpc>
                          <a:spcPct val="107000"/>
                        </a:lnSpc>
                        <a:spcBef>
                          <a:spcPts val="0"/>
                        </a:spcBef>
                        <a:spcAft>
                          <a:spcPts val="0"/>
                        </a:spcAft>
                      </a:pPr>
                      <a:r>
                        <a:rPr lang="en-US" sz="1100">
                          <a:solidFill>
                            <a:srgbClr val="000000"/>
                          </a:solidFill>
                          <a:effectLst/>
                          <a:latin typeface="Book Antiqua"/>
                          <a:ea typeface="Franklin Gothic Book"/>
                          <a:cs typeface="Franklin Gothic Book"/>
                        </a:rPr>
                        <a:t> </a:t>
                      </a:r>
                      <a:endParaRPr lang="en-US" sz="700">
                        <a:solidFill>
                          <a:srgbClr val="000000"/>
                        </a:solidFill>
                        <a:effectLst/>
                        <a:latin typeface="Franklin Gothic Book"/>
                        <a:ea typeface="Franklin Gothic Book"/>
                        <a:cs typeface="Franklin Gothic Book"/>
                      </a:endParaRPr>
                    </a:p>
                  </a:txBody>
                  <a:tcPr marL="68580" marR="73025" marT="20955" marB="0"/>
                </a:tc>
                <a:extLst>
                  <a:ext uri="{0D108BD9-81ED-4DB2-BD59-A6C34878D82A}">
                    <a16:rowId xmlns:a16="http://schemas.microsoft.com/office/drawing/2014/main" val="10003"/>
                  </a:ext>
                </a:extLst>
              </a:tr>
              <a:tr h="370840">
                <a:tc>
                  <a:txBody>
                    <a:bodyPr/>
                    <a:lstStyle/>
                    <a:p>
                      <a:pPr marL="0" marR="0" indent="0">
                        <a:lnSpc>
                          <a:spcPct val="115000"/>
                        </a:lnSpc>
                        <a:spcBef>
                          <a:spcPts val="0"/>
                        </a:spcBef>
                        <a:spcAft>
                          <a:spcPts val="0"/>
                        </a:spcAft>
                      </a:pPr>
                      <a:r>
                        <a:rPr lang="en-US" sz="800">
                          <a:solidFill>
                            <a:srgbClr val="000000"/>
                          </a:solidFill>
                          <a:effectLst/>
                          <a:latin typeface="Book Antiqua"/>
                          <a:ea typeface="Franklin Gothic Book"/>
                          <a:cs typeface="Franklin Gothic Book"/>
                        </a:rPr>
                        <a:t> 4</a:t>
                      </a:r>
                      <a:endParaRPr lang="en-US" sz="700">
                        <a:solidFill>
                          <a:srgbClr val="000000"/>
                        </a:solidFill>
                        <a:effectLst/>
                        <a:latin typeface="Franklin Gothic Book"/>
                        <a:ea typeface="Franklin Gothic Book"/>
                        <a:cs typeface="Franklin Gothic Book"/>
                      </a:endParaRPr>
                    </a:p>
                    <a:p>
                      <a:pPr marL="0" marR="0" indent="0">
                        <a:lnSpc>
                          <a:spcPct val="115000"/>
                        </a:lnSpc>
                        <a:spcBef>
                          <a:spcPts val="0"/>
                        </a:spcBef>
                        <a:spcAft>
                          <a:spcPts val="0"/>
                        </a:spcAft>
                      </a:pPr>
                      <a:r>
                        <a:rPr lang="en-US" sz="800">
                          <a:solidFill>
                            <a:srgbClr val="000000"/>
                          </a:solidFill>
                          <a:effectLst/>
                          <a:latin typeface="Book Antiqua"/>
                          <a:ea typeface="Franklin Gothic Book"/>
                          <a:cs typeface="Franklin Gothic Book"/>
                        </a:rPr>
                        <a:t> </a:t>
                      </a:r>
                      <a:endParaRPr lang="en-US" sz="700">
                        <a:solidFill>
                          <a:srgbClr val="000000"/>
                        </a:solidFill>
                        <a:effectLst/>
                        <a:latin typeface="Franklin Gothic Book"/>
                        <a:ea typeface="Franklin Gothic Book"/>
                        <a:cs typeface="Franklin Gothic Book"/>
                      </a:endParaRPr>
                    </a:p>
                  </a:txBody>
                  <a:tcPr marL="68580" marR="73025" marT="20955" marB="0"/>
                </a:tc>
                <a:tc>
                  <a:txBody>
                    <a:bodyPr/>
                    <a:lstStyle/>
                    <a:p>
                      <a:pPr marL="6350" marR="0" indent="-6350">
                        <a:lnSpc>
                          <a:spcPct val="115000"/>
                        </a:lnSpc>
                        <a:spcBef>
                          <a:spcPts val="0"/>
                        </a:spcBef>
                        <a:spcAft>
                          <a:spcPts val="0"/>
                        </a:spcAft>
                      </a:pPr>
                      <a:r>
                        <a:rPr lang="en-US" sz="1050" b="1" dirty="0">
                          <a:solidFill>
                            <a:srgbClr val="0000CC"/>
                          </a:solidFill>
                          <a:effectLst/>
                          <a:latin typeface="Book Antiqua"/>
                          <a:ea typeface="Franklin Gothic Book"/>
                          <a:cs typeface="Franklin Gothic Book"/>
                        </a:rPr>
                        <a:t>ORGANIZATIONAL DEVELOPMENT AND IMPROVEMENT </a:t>
                      </a:r>
                      <a:endParaRPr lang="en-US" sz="900" dirty="0">
                        <a:solidFill>
                          <a:srgbClr val="000000"/>
                        </a:solidFill>
                        <a:effectLst/>
                        <a:latin typeface="Franklin Gothic Book"/>
                        <a:ea typeface="Franklin Gothic Book"/>
                        <a:cs typeface="Franklin Gothic Book"/>
                      </a:endParaRPr>
                    </a:p>
                    <a:p>
                      <a:pPr marL="342900" marR="0" lvl="0" indent="-342900" fontAlgn="base">
                        <a:lnSpc>
                          <a:spcPct val="115000"/>
                        </a:lnSpc>
                        <a:spcBef>
                          <a:spcPts val="0"/>
                        </a:spcBef>
                        <a:spcAft>
                          <a:spcPts val="140"/>
                        </a:spcAft>
                        <a:buClr>
                          <a:srgbClr val="000000"/>
                        </a:buClr>
                        <a:buSzPts val="1000"/>
                        <a:buFont typeface="Wingdings"/>
                        <a:buChar char=""/>
                        <a:tabLst>
                          <a:tab pos="231775" algn="ctr"/>
                          <a:tab pos="2192020" algn="ctr"/>
                        </a:tabLst>
                      </a:pPr>
                      <a:r>
                        <a:rPr lang="en-US" sz="1000" u="none" strike="noStrike" dirty="0">
                          <a:solidFill>
                            <a:srgbClr val="000000"/>
                          </a:solidFill>
                          <a:effectLst/>
                          <a:uFill>
                            <a:solidFill>
                              <a:srgbClr val="000000"/>
                            </a:solidFill>
                          </a:uFill>
                          <a:latin typeface="Book Antiqua"/>
                          <a:ea typeface="Wingdings"/>
                          <a:cs typeface="Wingdings"/>
                        </a:rPr>
                        <a:t>COMMITMENT  TO ORGANIZATIONAL DEVELOPMENT 	 </a:t>
                      </a:r>
                      <a:endParaRPr lang="en-US" sz="900" u="none" strike="noStrike" dirty="0">
                        <a:solidFill>
                          <a:srgbClr val="000000"/>
                        </a:solidFill>
                        <a:effectLst/>
                        <a:uFill>
                          <a:solidFill>
                            <a:srgbClr val="000000"/>
                          </a:solidFill>
                        </a:uFill>
                        <a:latin typeface="Wingdings"/>
                        <a:ea typeface="Wingdings"/>
                        <a:cs typeface="Wingdings"/>
                      </a:endParaRPr>
                    </a:p>
                    <a:p>
                      <a:pPr marL="342900" marR="0" lvl="0" indent="-342900" fontAlgn="base">
                        <a:lnSpc>
                          <a:spcPct val="115000"/>
                        </a:lnSpc>
                        <a:spcBef>
                          <a:spcPts val="0"/>
                        </a:spcBef>
                        <a:spcAft>
                          <a:spcPts val="0"/>
                        </a:spcAft>
                        <a:buClr>
                          <a:srgbClr val="000000"/>
                        </a:buClr>
                        <a:buSzPts val="1000"/>
                        <a:buFont typeface="Wingdings"/>
                        <a:buChar char=""/>
                      </a:pPr>
                      <a:r>
                        <a:rPr lang="en-US" sz="1000" u="none" strike="noStrike" dirty="0">
                          <a:solidFill>
                            <a:srgbClr val="000000"/>
                          </a:solidFill>
                          <a:effectLst/>
                          <a:uFill>
                            <a:solidFill>
                              <a:srgbClr val="000000"/>
                            </a:solidFill>
                          </a:uFill>
                          <a:latin typeface="Book Antiqua"/>
                          <a:ea typeface="Wingdings"/>
                          <a:cs typeface="Wingdings"/>
                        </a:rPr>
                        <a:t>COMMITMENT TO CUSTOMER SATISFACTION</a:t>
                      </a:r>
                      <a:endParaRPr lang="en-US" sz="900" u="none" strike="noStrike" dirty="0">
                        <a:solidFill>
                          <a:srgbClr val="000000"/>
                        </a:solidFill>
                        <a:effectLst/>
                        <a:uFill>
                          <a:solidFill>
                            <a:srgbClr val="000000"/>
                          </a:solidFill>
                        </a:uFill>
                        <a:latin typeface="Wingdings"/>
                        <a:ea typeface="Wingdings"/>
                        <a:cs typeface="Wingdings"/>
                      </a:endParaRPr>
                    </a:p>
                    <a:p>
                      <a:pPr marL="342900" marR="0" lvl="0" indent="-342900" fontAlgn="base">
                        <a:lnSpc>
                          <a:spcPct val="115000"/>
                        </a:lnSpc>
                        <a:spcBef>
                          <a:spcPts val="0"/>
                        </a:spcBef>
                        <a:spcAft>
                          <a:spcPts val="0"/>
                        </a:spcAft>
                        <a:buClr>
                          <a:srgbClr val="000000"/>
                        </a:buClr>
                        <a:buSzPts val="1000"/>
                        <a:buFont typeface="Wingdings"/>
                        <a:buChar char=""/>
                      </a:pPr>
                      <a:r>
                        <a:rPr lang="en-US" sz="1000" u="none" strike="noStrike" dirty="0">
                          <a:solidFill>
                            <a:srgbClr val="000000"/>
                          </a:solidFill>
                          <a:effectLst/>
                          <a:uFill>
                            <a:solidFill>
                              <a:srgbClr val="000000"/>
                            </a:solidFill>
                          </a:uFill>
                          <a:latin typeface="Book Antiqua"/>
                          <a:ea typeface="Wingdings"/>
                          <a:cs typeface="Wingdings"/>
                        </a:rPr>
                        <a:t>COMMITMENT TO  THE DELIVERY OF QUALITY SERVICES AND PRODUCTS	  </a:t>
                      </a:r>
                      <a:endParaRPr lang="en-US" sz="900" u="none" strike="noStrike" dirty="0">
                        <a:solidFill>
                          <a:srgbClr val="000000"/>
                        </a:solidFill>
                        <a:effectLst/>
                        <a:uFill>
                          <a:solidFill>
                            <a:srgbClr val="000000"/>
                          </a:solidFill>
                        </a:uFill>
                        <a:latin typeface="Wingdings"/>
                        <a:ea typeface="Wingdings"/>
                        <a:cs typeface="Wingdings"/>
                      </a:endParaRPr>
                    </a:p>
                    <a:p>
                      <a:pPr marL="228600" marR="0" indent="0">
                        <a:lnSpc>
                          <a:spcPct val="115000"/>
                        </a:lnSpc>
                        <a:spcBef>
                          <a:spcPts val="0"/>
                        </a:spcBef>
                        <a:spcAft>
                          <a:spcPts val="0"/>
                        </a:spcAft>
                      </a:pPr>
                      <a:r>
                        <a:rPr lang="en-US" sz="1000" dirty="0">
                          <a:solidFill>
                            <a:srgbClr val="000000"/>
                          </a:solidFill>
                          <a:effectLst/>
                          <a:latin typeface="Book Antiqua"/>
                          <a:ea typeface="Franklin Gothic Book"/>
                          <a:cs typeface="Franklin Gothic Book"/>
                        </a:rPr>
                        <a:t> </a:t>
                      </a:r>
                      <a:endParaRPr lang="en-US" sz="900" dirty="0">
                        <a:solidFill>
                          <a:srgbClr val="000000"/>
                        </a:solidFill>
                        <a:effectLst/>
                        <a:latin typeface="Franklin Gothic Book"/>
                        <a:ea typeface="Franklin Gothic Book"/>
                        <a:cs typeface="Franklin Gothic Book"/>
                      </a:endParaRPr>
                    </a:p>
                  </a:txBody>
                  <a:tcPr marL="68580" marR="73025" marT="20955" marB="0"/>
                </a:tc>
                <a:tc>
                  <a:txBody>
                    <a:bodyPr/>
                    <a:lstStyle/>
                    <a:p>
                      <a:pPr marL="0" marR="0" indent="0">
                        <a:lnSpc>
                          <a:spcPct val="107000"/>
                        </a:lnSpc>
                        <a:spcBef>
                          <a:spcPts val="0"/>
                        </a:spcBef>
                        <a:spcAft>
                          <a:spcPts val="0"/>
                        </a:spcAft>
                      </a:pPr>
                      <a:r>
                        <a:rPr lang="en-US" sz="1100">
                          <a:solidFill>
                            <a:srgbClr val="000000"/>
                          </a:solidFill>
                          <a:effectLst/>
                          <a:latin typeface="Book Antiqua"/>
                          <a:ea typeface="Franklin Gothic Book"/>
                          <a:cs typeface="Franklin Gothic Book"/>
                        </a:rPr>
                        <a:t> </a:t>
                      </a:r>
                      <a:endParaRPr lang="en-US" sz="700">
                        <a:solidFill>
                          <a:srgbClr val="000000"/>
                        </a:solidFill>
                        <a:effectLst/>
                        <a:latin typeface="Franklin Gothic Book"/>
                        <a:ea typeface="Franklin Gothic Book"/>
                        <a:cs typeface="Franklin Gothic Book"/>
                      </a:endParaRPr>
                    </a:p>
                  </a:txBody>
                  <a:tcPr marL="68580" marR="73025" marT="20955" marB="0"/>
                </a:tc>
                <a:tc>
                  <a:txBody>
                    <a:bodyPr/>
                    <a:lstStyle/>
                    <a:p>
                      <a:pPr marL="0" marR="0" indent="0">
                        <a:lnSpc>
                          <a:spcPct val="107000"/>
                        </a:lnSpc>
                        <a:spcBef>
                          <a:spcPts val="0"/>
                        </a:spcBef>
                        <a:spcAft>
                          <a:spcPts val="0"/>
                        </a:spcAft>
                      </a:pPr>
                      <a:r>
                        <a:rPr lang="en-US" sz="1100">
                          <a:solidFill>
                            <a:srgbClr val="000000"/>
                          </a:solidFill>
                          <a:effectLst/>
                          <a:latin typeface="Book Antiqua"/>
                          <a:ea typeface="Franklin Gothic Book"/>
                          <a:cs typeface="Franklin Gothic Book"/>
                        </a:rPr>
                        <a:t> </a:t>
                      </a:r>
                      <a:endParaRPr lang="en-US" sz="700">
                        <a:solidFill>
                          <a:srgbClr val="000000"/>
                        </a:solidFill>
                        <a:effectLst/>
                        <a:latin typeface="Franklin Gothic Book"/>
                        <a:ea typeface="Franklin Gothic Book"/>
                        <a:cs typeface="Franklin Gothic Book"/>
                      </a:endParaRPr>
                    </a:p>
                  </a:txBody>
                  <a:tcPr marL="68580" marR="73025" marT="20955" marB="0"/>
                </a:tc>
                <a:extLst>
                  <a:ext uri="{0D108BD9-81ED-4DB2-BD59-A6C34878D82A}">
                    <a16:rowId xmlns:a16="http://schemas.microsoft.com/office/drawing/2014/main" val="10004"/>
                  </a:ext>
                </a:extLst>
              </a:tr>
              <a:tr h="370840">
                <a:tc>
                  <a:txBody>
                    <a:bodyPr/>
                    <a:lstStyle/>
                    <a:p>
                      <a:pPr marL="0" marR="0" indent="0">
                        <a:lnSpc>
                          <a:spcPct val="115000"/>
                        </a:lnSpc>
                        <a:spcBef>
                          <a:spcPts val="0"/>
                        </a:spcBef>
                        <a:spcAft>
                          <a:spcPts val="0"/>
                        </a:spcAft>
                      </a:pPr>
                      <a:r>
                        <a:rPr lang="en-US" sz="800">
                          <a:solidFill>
                            <a:srgbClr val="000000"/>
                          </a:solidFill>
                          <a:effectLst/>
                          <a:latin typeface="Book Antiqua"/>
                          <a:ea typeface="Franklin Gothic Book"/>
                          <a:cs typeface="Franklin Gothic Book"/>
                        </a:rPr>
                        <a:t> 5</a:t>
                      </a:r>
                      <a:endParaRPr lang="en-US" sz="700">
                        <a:solidFill>
                          <a:srgbClr val="000000"/>
                        </a:solidFill>
                        <a:effectLst/>
                        <a:latin typeface="Franklin Gothic Book"/>
                        <a:ea typeface="Franklin Gothic Book"/>
                        <a:cs typeface="Franklin Gothic Book"/>
                      </a:endParaRPr>
                    </a:p>
                  </a:txBody>
                  <a:tcPr marL="68580" marR="73025" marT="20955" marB="0"/>
                </a:tc>
                <a:tc>
                  <a:txBody>
                    <a:bodyPr/>
                    <a:lstStyle/>
                    <a:p>
                      <a:pPr marL="6350" marR="0" indent="0">
                        <a:lnSpc>
                          <a:spcPct val="115000"/>
                        </a:lnSpc>
                        <a:spcBef>
                          <a:spcPts val="0"/>
                        </a:spcBef>
                        <a:spcAft>
                          <a:spcPts val="0"/>
                        </a:spcAft>
                      </a:pPr>
                      <a:r>
                        <a:rPr lang="en-US" sz="1050" b="1" dirty="0">
                          <a:solidFill>
                            <a:srgbClr val="0000CC"/>
                          </a:solidFill>
                          <a:effectLst/>
                          <a:latin typeface="Book Antiqua"/>
                          <a:ea typeface="Franklin Gothic Book"/>
                          <a:cs typeface="Franklin Gothic Book"/>
                        </a:rPr>
                        <a:t>COMMUNICATION (ORAL, WRITTEN &amp; ELECTRONIC)</a:t>
                      </a:r>
                      <a:endParaRPr lang="en-US" sz="900" dirty="0">
                        <a:solidFill>
                          <a:srgbClr val="000000"/>
                        </a:solidFill>
                        <a:effectLst/>
                        <a:latin typeface="Franklin Gothic Book"/>
                        <a:ea typeface="Franklin Gothic Book"/>
                        <a:cs typeface="Franklin Gothic Book"/>
                      </a:endParaRPr>
                    </a:p>
                    <a:p>
                      <a:pPr marL="342900" marR="0" lvl="0" indent="-342900" fontAlgn="base">
                        <a:lnSpc>
                          <a:spcPct val="115000"/>
                        </a:lnSpc>
                        <a:spcBef>
                          <a:spcPts val="0"/>
                        </a:spcBef>
                        <a:spcAft>
                          <a:spcPts val="385"/>
                        </a:spcAft>
                        <a:buClr>
                          <a:srgbClr val="000000"/>
                        </a:buClr>
                        <a:buSzPts val="1000"/>
                        <a:buFont typeface="Wingdings"/>
                        <a:buChar char=""/>
                        <a:tabLst>
                          <a:tab pos="231775" algn="ctr"/>
                        </a:tabLst>
                      </a:pPr>
                      <a:r>
                        <a:rPr lang="en-US" sz="1000" u="none" strike="noStrike" dirty="0">
                          <a:solidFill>
                            <a:srgbClr val="000000"/>
                          </a:solidFill>
                          <a:effectLst/>
                          <a:uFill>
                            <a:solidFill>
                              <a:srgbClr val="000000"/>
                            </a:solidFill>
                          </a:uFill>
                          <a:latin typeface="Book Antiqua"/>
                          <a:ea typeface="Wingdings"/>
                          <a:cs typeface="Wingdings"/>
                        </a:rPr>
                        <a:t>ABILITY TO COMMUNICATE DECISIONS CLEARLY </a:t>
                      </a:r>
                      <a:endParaRPr lang="en-US" sz="900" u="none" strike="noStrike" dirty="0">
                        <a:solidFill>
                          <a:srgbClr val="000000"/>
                        </a:solidFill>
                        <a:effectLst/>
                        <a:uFill>
                          <a:solidFill>
                            <a:srgbClr val="000000"/>
                          </a:solidFill>
                        </a:uFill>
                        <a:latin typeface="Wingdings"/>
                        <a:ea typeface="Wingdings"/>
                        <a:cs typeface="Wingdings"/>
                      </a:endParaRPr>
                    </a:p>
                    <a:p>
                      <a:pPr marL="342900" marR="0" lvl="0" indent="-342900" fontAlgn="base">
                        <a:lnSpc>
                          <a:spcPct val="115000"/>
                        </a:lnSpc>
                        <a:spcBef>
                          <a:spcPts val="0"/>
                        </a:spcBef>
                        <a:spcAft>
                          <a:spcPts val="0"/>
                        </a:spcAft>
                        <a:buClr>
                          <a:srgbClr val="000000"/>
                        </a:buClr>
                        <a:buSzPts val="1000"/>
                        <a:buFont typeface="Wingdings"/>
                        <a:buChar char=""/>
                      </a:pPr>
                      <a:r>
                        <a:rPr lang="en-US" sz="1000" u="none" strike="noStrike" dirty="0">
                          <a:solidFill>
                            <a:srgbClr val="000000"/>
                          </a:solidFill>
                          <a:effectLst/>
                          <a:uFill>
                            <a:solidFill>
                              <a:srgbClr val="000000"/>
                            </a:solidFill>
                          </a:uFill>
                          <a:latin typeface="Book Antiqua"/>
                          <a:ea typeface="Wingdings"/>
                          <a:cs typeface="Wingdings"/>
                        </a:rPr>
                        <a:t>ABILITY TO NEGOTIATE AND MANAGE CONFLICT EFFECTIVELY </a:t>
                      </a:r>
                      <a:endParaRPr lang="en-US" sz="900" u="none" strike="noStrike" dirty="0">
                        <a:solidFill>
                          <a:srgbClr val="000000"/>
                        </a:solidFill>
                        <a:effectLst/>
                        <a:uFill>
                          <a:solidFill>
                            <a:srgbClr val="000000"/>
                          </a:solidFill>
                        </a:uFill>
                        <a:latin typeface="Wingdings"/>
                        <a:ea typeface="Wingdings"/>
                        <a:cs typeface="Wingdings"/>
                      </a:endParaRPr>
                    </a:p>
                    <a:p>
                      <a:pPr marL="342900" marR="0" lvl="0" indent="-342900" fontAlgn="base">
                        <a:lnSpc>
                          <a:spcPct val="115000"/>
                        </a:lnSpc>
                        <a:spcBef>
                          <a:spcPts val="0"/>
                        </a:spcBef>
                        <a:spcAft>
                          <a:spcPts val="0"/>
                        </a:spcAft>
                        <a:buClr>
                          <a:srgbClr val="000000"/>
                        </a:buClr>
                        <a:buSzPts val="1000"/>
                        <a:buFont typeface="Wingdings"/>
                        <a:buChar char=""/>
                      </a:pPr>
                      <a:r>
                        <a:rPr lang="en-US" sz="1000" u="none" strike="noStrike" dirty="0">
                          <a:solidFill>
                            <a:srgbClr val="000000"/>
                          </a:solidFill>
                          <a:effectLst/>
                          <a:uFill>
                            <a:solidFill>
                              <a:srgbClr val="000000"/>
                            </a:solidFill>
                          </a:uFill>
                          <a:latin typeface="Book Antiqua"/>
                          <a:ea typeface="Wingdings"/>
                          <a:cs typeface="Wingdings"/>
                        </a:rPr>
                        <a:t>ABILITY TO RELATE AND NETWORK ACROSS DIFFERENT LEVELS AND DEPARTMENTS </a:t>
                      </a:r>
                      <a:endParaRPr lang="en-US" sz="900" u="none" strike="noStrike" dirty="0">
                        <a:solidFill>
                          <a:srgbClr val="000000"/>
                        </a:solidFill>
                        <a:effectLst/>
                        <a:uFill>
                          <a:solidFill>
                            <a:srgbClr val="000000"/>
                          </a:solidFill>
                        </a:uFill>
                        <a:latin typeface="Wingdings"/>
                        <a:ea typeface="Wingdings"/>
                        <a:cs typeface="Wingdings"/>
                      </a:endParaRPr>
                    </a:p>
                  </a:txBody>
                  <a:tcPr marL="68580" marR="73025" marT="20955" marB="0"/>
                </a:tc>
                <a:tc>
                  <a:txBody>
                    <a:bodyPr/>
                    <a:lstStyle/>
                    <a:p>
                      <a:pPr marL="0" marR="0" indent="0">
                        <a:lnSpc>
                          <a:spcPct val="107000"/>
                        </a:lnSpc>
                        <a:spcBef>
                          <a:spcPts val="0"/>
                        </a:spcBef>
                        <a:spcAft>
                          <a:spcPts val="0"/>
                        </a:spcAft>
                      </a:pPr>
                      <a:r>
                        <a:rPr lang="en-US" sz="1100">
                          <a:solidFill>
                            <a:srgbClr val="000000"/>
                          </a:solidFill>
                          <a:effectLst/>
                          <a:latin typeface="Book Antiqua"/>
                          <a:ea typeface="Franklin Gothic Book"/>
                          <a:cs typeface="Franklin Gothic Book"/>
                        </a:rPr>
                        <a:t> </a:t>
                      </a:r>
                      <a:endParaRPr lang="en-US" sz="700">
                        <a:solidFill>
                          <a:srgbClr val="000000"/>
                        </a:solidFill>
                        <a:effectLst/>
                        <a:latin typeface="Franklin Gothic Book"/>
                        <a:ea typeface="Franklin Gothic Book"/>
                        <a:cs typeface="Franklin Gothic Book"/>
                      </a:endParaRPr>
                    </a:p>
                    <a:p>
                      <a:pPr marL="0" marR="0" indent="0">
                        <a:lnSpc>
                          <a:spcPct val="107000"/>
                        </a:lnSpc>
                        <a:spcBef>
                          <a:spcPts val="0"/>
                        </a:spcBef>
                        <a:spcAft>
                          <a:spcPts val="0"/>
                        </a:spcAft>
                      </a:pPr>
                      <a:r>
                        <a:rPr lang="en-US" sz="1100">
                          <a:solidFill>
                            <a:srgbClr val="000000"/>
                          </a:solidFill>
                          <a:effectLst/>
                          <a:latin typeface="Book Antiqua"/>
                          <a:ea typeface="Franklin Gothic Book"/>
                          <a:cs typeface="Franklin Gothic Book"/>
                        </a:rPr>
                        <a:t> </a:t>
                      </a:r>
                      <a:endParaRPr lang="en-US" sz="700">
                        <a:solidFill>
                          <a:srgbClr val="000000"/>
                        </a:solidFill>
                        <a:effectLst/>
                        <a:latin typeface="Franklin Gothic Book"/>
                        <a:ea typeface="Franklin Gothic Book"/>
                        <a:cs typeface="Franklin Gothic Book"/>
                      </a:endParaRPr>
                    </a:p>
                    <a:p>
                      <a:pPr marL="0" marR="0" indent="0">
                        <a:lnSpc>
                          <a:spcPct val="107000"/>
                        </a:lnSpc>
                        <a:spcBef>
                          <a:spcPts val="0"/>
                        </a:spcBef>
                        <a:spcAft>
                          <a:spcPts val="0"/>
                        </a:spcAft>
                      </a:pPr>
                      <a:r>
                        <a:rPr lang="en-US" sz="1100">
                          <a:solidFill>
                            <a:srgbClr val="000000"/>
                          </a:solidFill>
                          <a:effectLst/>
                          <a:latin typeface="Book Antiqua"/>
                          <a:ea typeface="Franklin Gothic Book"/>
                          <a:cs typeface="Franklin Gothic Book"/>
                        </a:rPr>
                        <a:t> </a:t>
                      </a:r>
                      <a:endParaRPr lang="en-US" sz="700">
                        <a:solidFill>
                          <a:srgbClr val="000000"/>
                        </a:solidFill>
                        <a:effectLst/>
                        <a:latin typeface="Franklin Gothic Book"/>
                        <a:ea typeface="Franklin Gothic Book"/>
                        <a:cs typeface="Franklin Gothic Book"/>
                      </a:endParaRPr>
                    </a:p>
                  </a:txBody>
                  <a:tcPr marL="68580" marR="73025" marT="20955" marB="0"/>
                </a:tc>
                <a:tc>
                  <a:txBody>
                    <a:bodyPr/>
                    <a:lstStyle/>
                    <a:p>
                      <a:pPr marL="0" marR="0" indent="0">
                        <a:lnSpc>
                          <a:spcPct val="107000"/>
                        </a:lnSpc>
                        <a:spcBef>
                          <a:spcPts val="0"/>
                        </a:spcBef>
                        <a:spcAft>
                          <a:spcPts val="0"/>
                        </a:spcAft>
                      </a:pPr>
                      <a:r>
                        <a:rPr lang="en-US" sz="1100">
                          <a:solidFill>
                            <a:srgbClr val="000000"/>
                          </a:solidFill>
                          <a:effectLst/>
                          <a:latin typeface="Book Antiqua"/>
                          <a:ea typeface="Franklin Gothic Book"/>
                          <a:cs typeface="Franklin Gothic Book"/>
                        </a:rPr>
                        <a:t> </a:t>
                      </a:r>
                      <a:endParaRPr lang="en-US" sz="700">
                        <a:solidFill>
                          <a:srgbClr val="000000"/>
                        </a:solidFill>
                        <a:effectLst/>
                        <a:latin typeface="Franklin Gothic Book"/>
                        <a:ea typeface="Franklin Gothic Book"/>
                        <a:cs typeface="Franklin Gothic Book"/>
                      </a:endParaRPr>
                    </a:p>
                  </a:txBody>
                  <a:tcPr marL="68580" marR="73025" marT="20955" marB="0"/>
                </a:tc>
                <a:extLst>
                  <a:ext uri="{0D108BD9-81ED-4DB2-BD59-A6C34878D82A}">
                    <a16:rowId xmlns:a16="http://schemas.microsoft.com/office/drawing/2014/main" val="10005"/>
                  </a:ext>
                </a:extLst>
              </a:tr>
              <a:tr h="370840">
                <a:tc>
                  <a:txBody>
                    <a:bodyPr/>
                    <a:lstStyle/>
                    <a:p>
                      <a:pPr marL="0" marR="0" indent="0">
                        <a:lnSpc>
                          <a:spcPct val="115000"/>
                        </a:lnSpc>
                        <a:spcBef>
                          <a:spcPts val="0"/>
                        </a:spcBef>
                        <a:spcAft>
                          <a:spcPts val="0"/>
                        </a:spcAft>
                      </a:pPr>
                      <a:r>
                        <a:rPr lang="en-US" sz="800">
                          <a:solidFill>
                            <a:srgbClr val="000000"/>
                          </a:solidFill>
                          <a:effectLst/>
                          <a:latin typeface="Book Antiqua"/>
                          <a:ea typeface="Franklin Gothic Book"/>
                          <a:cs typeface="Franklin Gothic Book"/>
                        </a:rPr>
                        <a:t>6</a:t>
                      </a:r>
                      <a:endParaRPr lang="en-US" sz="700">
                        <a:solidFill>
                          <a:srgbClr val="000000"/>
                        </a:solidFill>
                        <a:effectLst/>
                        <a:latin typeface="Franklin Gothic Book"/>
                        <a:ea typeface="Franklin Gothic Book"/>
                        <a:cs typeface="Franklin Gothic Book"/>
                      </a:endParaRPr>
                    </a:p>
                    <a:p>
                      <a:pPr marL="0" marR="0" indent="0">
                        <a:lnSpc>
                          <a:spcPct val="115000"/>
                        </a:lnSpc>
                        <a:spcBef>
                          <a:spcPts val="0"/>
                        </a:spcBef>
                        <a:spcAft>
                          <a:spcPts val="0"/>
                        </a:spcAft>
                      </a:pPr>
                      <a:r>
                        <a:rPr lang="en-US" sz="800">
                          <a:solidFill>
                            <a:srgbClr val="000000"/>
                          </a:solidFill>
                          <a:effectLst/>
                          <a:latin typeface="Book Antiqua"/>
                          <a:ea typeface="Franklin Gothic Book"/>
                          <a:cs typeface="Franklin Gothic Book"/>
                        </a:rPr>
                        <a:t> </a:t>
                      </a:r>
                      <a:endParaRPr lang="en-US" sz="700">
                        <a:solidFill>
                          <a:srgbClr val="000000"/>
                        </a:solidFill>
                        <a:effectLst/>
                        <a:latin typeface="Franklin Gothic Book"/>
                        <a:ea typeface="Franklin Gothic Book"/>
                        <a:cs typeface="Franklin Gothic Book"/>
                      </a:endParaRPr>
                    </a:p>
                  </a:txBody>
                  <a:tcPr marL="68580" marR="73025" marT="20955" marB="0"/>
                </a:tc>
                <a:tc>
                  <a:txBody>
                    <a:bodyPr/>
                    <a:lstStyle/>
                    <a:p>
                      <a:pPr marL="6350" marR="0" indent="0">
                        <a:lnSpc>
                          <a:spcPct val="115000"/>
                        </a:lnSpc>
                        <a:spcBef>
                          <a:spcPts val="0"/>
                        </a:spcBef>
                        <a:spcAft>
                          <a:spcPts val="210"/>
                        </a:spcAft>
                      </a:pPr>
                      <a:r>
                        <a:rPr lang="en-US" sz="1050" dirty="0">
                          <a:solidFill>
                            <a:srgbClr val="000000"/>
                          </a:solidFill>
                          <a:effectLst/>
                          <a:latin typeface="Book Antiqua"/>
                          <a:ea typeface="Times New Roman"/>
                          <a:cs typeface="Times New Roman"/>
                        </a:rPr>
                        <a:t> </a:t>
                      </a:r>
                      <a:r>
                        <a:rPr lang="en-US" sz="1050" b="1" dirty="0">
                          <a:solidFill>
                            <a:srgbClr val="0000CC"/>
                          </a:solidFill>
                          <a:effectLst/>
                          <a:latin typeface="Book Antiqua"/>
                          <a:ea typeface="Franklin Gothic Book"/>
                          <a:cs typeface="Franklin Gothic Book"/>
                        </a:rPr>
                        <a:t>JOB KNOWLEDGE AND TECHNICAL SKILLS </a:t>
                      </a:r>
                      <a:endParaRPr lang="en-US" sz="900" dirty="0">
                        <a:solidFill>
                          <a:srgbClr val="000000"/>
                        </a:solidFill>
                        <a:effectLst/>
                        <a:latin typeface="Franklin Gothic Book"/>
                        <a:ea typeface="Franklin Gothic Book"/>
                        <a:cs typeface="Franklin Gothic Book"/>
                      </a:endParaRPr>
                    </a:p>
                    <a:p>
                      <a:pPr marL="342900" marR="0" lvl="0" indent="-342900" fontAlgn="base">
                        <a:lnSpc>
                          <a:spcPct val="115000"/>
                        </a:lnSpc>
                        <a:spcBef>
                          <a:spcPts val="0"/>
                        </a:spcBef>
                        <a:spcAft>
                          <a:spcPts val="0"/>
                        </a:spcAft>
                        <a:buClr>
                          <a:srgbClr val="000000"/>
                        </a:buClr>
                        <a:buSzPts val="1000"/>
                        <a:buFont typeface="Wingdings"/>
                        <a:buChar char=""/>
                      </a:pPr>
                      <a:r>
                        <a:rPr lang="en-US" sz="1000" u="none" strike="noStrike" dirty="0">
                          <a:solidFill>
                            <a:srgbClr val="000000"/>
                          </a:solidFill>
                          <a:effectLst/>
                          <a:uFill>
                            <a:solidFill>
                              <a:srgbClr val="000000"/>
                            </a:solidFill>
                          </a:uFill>
                          <a:latin typeface="Book Antiqua"/>
                          <a:ea typeface="Wingdings"/>
                          <a:cs typeface="Wingdings"/>
                        </a:rPr>
                        <a:t>DEMONSTRATION OF RELEVANT JOB EXPERTISE </a:t>
                      </a:r>
                      <a:endParaRPr lang="en-US" sz="900" u="none" strike="noStrike" dirty="0">
                        <a:solidFill>
                          <a:srgbClr val="000000"/>
                        </a:solidFill>
                        <a:effectLst/>
                        <a:uFill>
                          <a:solidFill>
                            <a:srgbClr val="000000"/>
                          </a:solidFill>
                        </a:uFill>
                        <a:latin typeface="Wingdings"/>
                        <a:ea typeface="Wingdings"/>
                        <a:cs typeface="Wingdings"/>
                      </a:endParaRPr>
                    </a:p>
                    <a:p>
                      <a:pPr marL="342900" marR="0" lvl="0" indent="-342900" fontAlgn="base">
                        <a:lnSpc>
                          <a:spcPct val="115000"/>
                        </a:lnSpc>
                        <a:spcBef>
                          <a:spcPts val="0"/>
                        </a:spcBef>
                        <a:spcAft>
                          <a:spcPts val="0"/>
                        </a:spcAft>
                        <a:buClr>
                          <a:srgbClr val="000000"/>
                        </a:buClr>
                        <a:buSzPts val="1000"/>
                        <a:buFont typeface="Wingdings"/>
                        <a:buChar char=""/>
                        <a:tabLst>
                          <a:tab pos="231775" algn="ctr"/>
                        </a:tabLst>
                      </a:pPr>
                      <a:r>
                        <a:rPr lang="en-US" sz="1000" u="none" strike="noStrike" dirty="0">
                          <a:solidFill>
                            <a:srgbClr val="000000"/>
                          </a:solidFill>
                          <a:effectLst/>
                          <a:uFill>
                            <a:solidFill>
                              <a:srgbClr val="000000"/>
                            </a:solidFill>
                          </a:uFill>
                          <a:latin typeface="Book Antiqua"/>
                          <a:ea typeface="Wingdings"/>
                          <a:cs typeface="Wingdings"/>
                        </a:rPr>
                        <a:t>DEMONSTRATION OF CROSS-FUNCTIONAL AWARENESS </a:t>
                      </a:r>
                      <a:endParaRPr lang="en-US" sz="900" u="none" strike="noStrike" dirty="0">
                        <a:solidFill>
                          <a:srgbClr val="000000"/>
                        </a:solidFill>
                        <a:effectLst/>
                        <a:uFill>
                          <a:solidFill>
                            <a:srgbClr val="000000"/>
                          </a:solidFill>
                        </a:uFill>
                        <a:latin typeface="Wingdings"/>
                        <a:ea typeface="Wingdings"/>
                        <a:cs typeface="Wingdings"/>
                      </a:endParaRPr>
                    </a:p>
                    <a:p>
                      <a:pPr marL="342900" marR="136525" lvl="0" indent="-342900" fontAlgn="base">
                        <a:lnSpc>
                          <a:spcPct val="115000"/>
                        </a:lnSpc>
                        <a:spcBef>
                          <a:spcPts val="0"/>
                        </a:spcBef>
                        <a:spcAft>
                          <a:spcPts val="0"/>
                        </a:spcAft>
                        <a:buClr>
                          <a:srgbClr val="000000"/>
                        </a:buClr>
                        <a:buSzPts val="1000"/>
                        <a:buFont typeface="Wingdings"/>
                        <a:buChar char=""/>
                      </a:pPr>
                      <a:r>
                        <a:rPr lang="en-US" sz="1000" u="none" strike="noStrike" dirty="0">
                          <a:solidFill>
                            <a:srgbClr val="000000"/>
                          </a:solidFill>
                          <a:effectLst/>
                          <a:uFill>
                            <a:solidFill>
                              <a:srgbClr val="000000"/>
                            </a:solidFill>
                          </a:uFill>
                          <a:latin typeface="Book Antiqua"/>
                          <a:ea typeface="Wingdings"/>
                          <a:cs typeface="Wingdings"/>
                        </a:rPr>
                        <a:t>BUILDING, APPLYING AND SHARING OF NECESSARY EXPERTISE AND TECHNOLOGY</a:t>
                      </a:r>
                      <a:endParaRPr lang="en-US" sz="900" u="none" strike="noStrike" dirty="0">
                        <a:solidFill>
                          <a:srgbClr val="000000"/>
                        </a:solidFill>
                        <a:effectLst/>
                        <a:uFill>
                          <a:solidFill>
                            <a:srgbClr val="000000"/>
                          </a:solidFill>
                        </a:uFill>
                        <a:latin typeface="Wingdings"/>
                        <a:ea typeface="Wingdings"/>
                        <a:cs typeface="Wingdings"/>
                      </a:endParaRPr>
                    </a:p>
                    <a:p>
                      <a:pPr marL="6350" marR="136525" indent="-6350">
                        <a:lnSpc>
                          <a:spcPct val="115000"/>
                        </a:lnSpc>
                        <a:spcBef>
                          <a:spcPts val="0"/>
                        </a:spcBef>
                        <a:spcAft>
                          <a:spcPts val="0"/>
                        </a:spcAft>
                      </a:pPr>
                      <a:r>
                        <a:rPr lang="en-US" sz="1000" dirty="0">
                          <a:solidFill>
                            <a:srgbClr val="000000"/>
                          </a:solidFill>
                          <a:effectLst/>
                          <a:latin typeface="Book Antiqua"/>
                          <a:ea typeface="Franklin Gothic Book"/>
                          <a:cs typeface="Franklin Gothic Book"/>
                        </a:rPr>
                        <a:t> </a:t>
                      </a:r>
                      <a:endParaRPr lang="en-US" sz="900" dirty="0">
                        <a:solidFill>
                          <a:srgbClr val="000000"/>
                        </a:solidFill>
                        <a:effectLst/>
                        <a:latin typeface="Franklin Gothic Book"/>
                        <a:ea typeface="Franklin Gothic Book"/>
                        <a:cs typeface="Franklin Gothic Book"/>
                      </a:endParaRPr>
                    </a:p>
                  </a:txBody>
                  <a:tcPr marL="68580" marR="73025" marT="20955" marB="0"/>
                </a:tc>
                <a:tc>
                  <a:txBody>
                    <a:bodyPr/>
                    <a:lstStyle/>
                    <a:p>
                      <a:pPr marL="0" marR="0" indent="0">
                        <a:lnSpc>
                          <a:spcPct val="107000"/>
                        </a:lnSpc>
                        <a:spcBef>
                          <a:spcPts val="0"/>
                        </a:spcBef>
                        <a:spcAft>
                          <a:spcPts val="0"/>
                        </a:spcAft>
                      </a:pPr>
                      <a:r>
                        <a:rPr lang="en-US" sz="1100">
                          <a:solidFill>
                            <a:srgbClr val="000000"/>
                          </a:solidFill>
                          <a:effectLst/>
                          <a:latin typeface="Book Antiqua"/>
                          <a:ea typeface="Franklin Gothic Book"/>
                          <a:cs typeface="Franklin Gothic Book"/>
                        </a:rPr>
                        <a:t> </a:t>
                      </a:r>
                      <a:endParaRPr lang="en-US" sz="700">
                        <a:solidFill>
                          <a:srgbClr val="000000"/>
                        </a:solidFill>
                        <a:effectLst/>
                        <a:latin typeface="Franklin Gothic Book"/>
                        <a:ea typeface="Franklin Gothic Book"/>
                        <a:cs typeface="Franklin Gothic Book"/>
                      </a:endParaRPr>
                    </a:p>
                  </a:txBody>
                  <a:tcPr marL="68580" marR="73025" marT="20955" marB="0"/>
                </a:tc>
                <a:tc>
                  <a:txBody>
                    <a:bodyPr/>
                    <a:lstStyle/>
                    <a:p>
                      <a:pPr marL="0" marR="0" indent="0">
                        <a:lnSpc>
                          <a:spcPct val="107000"/>
                        </a:lnSpc>
                        <a:spcBef>
                          <a:spcPts val="0"/>
                        </a:spcBef>
                        <a:spcAft>
                          <a:spcPts val="0"/>
                        </a:spcAft>
                      </a:pPr>
                      <a:r>
                        <a:rPr lang="en-US" sz="1100" dirty="0">
                          <a:solidFill>
                            <a:srgbClr val="000000"/>
                          </a:solidFill>
                          <a:effectLst/>
                          <a:latin typeface="Book Antiqua"/>
                          <a:ea typeface="Franklin Gothic Book"/>
                          <a:cs typeface="Franklin Gothic Book"/>
                        </a:rPr>
                        <a:t> </a:t>
                      </a:r>
                      <a:endParaRPr lang="en-US" sz="700" dirty="0">
                        <a:solidFill>
                          <a:srgbClr val="000000"/>
                        </a:solidFill>
                        <a:effectLst/>
                        <a:latin typeface="Franklin Gothic Book"/>
                        <a:ea typeface="Franklin Gothic Book"/>
                        <a:cs typeface="Franklin Gothic Book"/>
                      </a:endParaRPr>
                    </a:p>
                  </a:txBody>
                  <a:tcPr marL="68580" marR="73025" marT="20955" marB="0"/>
                </a:tc>
                <a:extLst>
                  <a:ext uri="{0D108BD9-81ED-4DB2-BD59-A6C34878D82A}">
                    <a16:rowId xmlns:a16="http://schemas.microsoft.com/office/drawing/2014/main" val="10006"/>
                  </a:ext>
                </a:extLst>
              </a:tr>
            </a:tbl>
          </a:graphicData>
        </a:graphic>
      </p:graphicFrame>
      <p:sp>
        <p:nvSpPr>
          <p:cNvPr id="4" name="Slide Number Placeholder 3"/>
          <p:cNvSpPr>
            <a:spLocks noGrp="1"/>
          </p:cNvSpPr>
          <p:nvPr>
            <p:ph type="sldNum" sz="quarter" idx="12"/>
          </p:nvPr>
        </p:nvSpPr>
        <p:spPr/>
        <p:txBody>
          <a:bodyPr/>
          <a:lstStyle/>
          <a:p>
            <a:fld id="{730775E5-FA01-485D-B85B-51701825F06C}" type="slidenum">
              <a:rPr lang="en-US" smtClean="0"/>
              <a:t>30</a:t>
            </a:fld>
            <a:endParaRPr lang="en-US"/>
          </a:p>
        </p:txBody>
      </p:sp>
    </p:spTree>
    <p:extLst>
      <p:ext uri="{BB962C8B-B14F-4D97-AF65-F5344CB8AC3E}">
        <p14:creationId xmlns:p14="http://schemas.microsoft.com/office/powerpoint/2010/main" val="380794702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7809" y="1"/>
            <a:ext cx="11582400" cy="622851"/>
          </a:xfrm>
        </p:spPr>
        <p:txBody>
          <a:bodyPr>
            <a:noAutofit/>
          </a:bodyPr>
          <a:lstStyle/>
          <a:p>
            <a:r>
              <a:rPr lang="en-US" sz="2400" b="1" dirty="0" smtClean="0">
                <a:solidFill>
                  <a:srgbClr val="FF0000"/>
                </a:solidFill>
                <a:effectLst/>
              </a:rPr>
              <a:t>SECTION 4A LGS- </a:t>
            </a:r>
            <a:r>
              <a:rPr lang="en-US" sz="2400" b="1" dirty="0" smtClean="0">
                <a:solidFill>
                  <a:srgbClr val="FF0000"/>
                </a:solidFill>
                <a:effectLst/>
              </a:rPr>
              <a:t>PMS / </a:t>
            </a:r>
            <a:r>
              <a:rPr lang="en-US" sz="2400" b="1" dirty="0" smtClean="0">
                <a:solidFill>
                  <a:srgbClr val="0000CC"/>
                </a:solidFill>
                <a:effectLst/>
              </a:rPr>
              <a:t>PA</a:t>
            </a:r>
            <a:r>
              <a:rPr lang="en-US" sz="2400" b="1" dirty="0" smtClean="0">
                <a:solidFill>
                  <a:srgbClr val="FF0000"/>
                </a:solidFill>
                <a:effectLst/>
              </a:rPr>
              <a:t>: EVALUATION OF PERFORMANCE (SAMPLE CALCULATION)</a:t>
            </a:r>
            <a:r>
              <a:rPr lang="en-US" sz="2800" b="1" dirty="0" smtClean="0">
                <a:solidFill>
                  <a:srgbClr val="FF0000"/>
                </a:solidFill>
                <a:effectLst/>
              </a:rPr>
              <a:t/>
            </a:r>
            <a:br>
              <a:rPr lang="en-US" sz="2800" b="1" dirty="0" smtClean="0">
                <a:solidFill>
                  <a:srgbClr val="FF0000"/>
                </a:solidFill>
                <a:effectLst/>
              </a:rPr>
            </a:br>
            <a:r>
              <a:rPr lang="en-US" sz="1400" b="1" i="1" dirty="0">
                <a:solidFill>
                  <a:srgbClr val="0000CC"/>
                </a:solidFill>
              </a:rPr>
              <a:t> </a:t>
            </a:r>
            <a:r>
              <a:rPr lang="en-US" sz="1400" b="1" i="1" dirty="0">
                <a:solidFill>
                  <a:srgbClr val="7030A0"/>
                </a:solidFill>
              </a:rPr>
              <a:t>(Note: In the formula “Sum of </a:t>
            </a:r>
            <a:r>
              <a:rPr lang="en-US" sz="1400" b="1" i="1" dirty="0" err="1">
                <a:solidFill>
                  <a:srgbClr val="7030A0"/>
                </a:solidFill>
              </a:rPr>
              <a:t>Ws</a:t>
            </a:r>
            <a:r>
              <a:rPr lang="en-US" sz="1400" b="1" i="1" dirty="0">
                <a:solidFill>
                  <a:srgbClr val="7030A0"/>
                </a:solidFill>
              </a:rPr>
              <a:t> /4 * 100”, 4 is a constant and represents the maximum rating scale)</a:t>
            </a:r>
            <a:r>
              <a:rPr lang="en-US" sz="1400" b="1" i="1" dirty="0">
                <a:solidFill>
                  <a:srgbClr val="0000CC"/>
                </a:solidFill>
              </a:rPr>
              <a:t> </a:t>
            </a:r>
          </a:p>
        </p:txBody>
      </p:sp>
      <p:graphicFrame>
        <p:nvGraphicFramePr>
          <p:cNvPr id="4" name="Content Placeholder 3"/>
          <p:cNvGraphicFramePr>
            <a:graphicFrameLocks noGrp="1"/>
          </p:cNvGraphicFramePr>
          <p:nvPr>
            <p:ph idx="4294967295"/>
            <p:extLst>
              <p:ext uri="{D42A27DB-BD31-4B8C-83A1-F6EECF244321}">
                <p14:modId xmlns:p14="http://schemas.microsoft.com/office/powerpoint/2010/main" val="2388427418"/>
              </p:ext>
            </p:extLst>
          </p:nvPr>
        </p:nvGraphicFramePr>
        <p:xfrm>
          <a:off x="154548" y="622858"/>
          <a:ext cx="11785661" cy="6081858"/>
        </p:xfrm>
        <a:graphic>
          <a:graphicData uri="http://schemas.openxmlformats.org/drawingml/2006/table">
            <a:tbl>
              <a:tblPr firstRow="1" firstCol="1" bandRow="1">
                <a:tableStyleId>{16D9F66E-5EB9-4882-86FB-DCBF35E3C3E4}</a:tableStyleId>
              </a:tblPr>
              <a:tblGrid>
                <a:gridCol w="1103818">
                  <a:extLst>
                    <a:ext uri="{9D8B030D-6E8A-4147-A177-3AD203B41FA5}">
                      <a16:colId xmlns:a16="http://schemas.microsoft.com/office/drawing/2014/main" val="20000"/>
                    </a:ext>
                  </a:extLst>
                </a:gridCol>
                <a:gridCol w="1430165">
                  <a:extLst>
                    <a:ext uri="{9D8B030D-6E8A-4147-A177-3AD203B41FA5}">
                      <a16:colId xmlns:a16="http://schemas.microsoft.com/office/drawing/2014/main" val="20001"/>
                    </a:ext>
                  </a:extLst>
                </a:gridCol>
                <a:gridCol w="1112217">
                  <a:extLst>
                    <a:ext uri="{9D8B030D-6E8A-4147-A177-3AD203B41FA5}">
                      <a16:colId xmlns:a16="http://schemas.microsoft.com/office/drawing/2014/main" val="20002"/>
                    </a:ext>
                  </a:extLst>
                </a:gridCol>
                <a:gridCol w="1607735">
                  <a:extLst>
                    <a:ext uri="{9D8B030D-6E8A-4147-A177-3AD203B41FA5}">
                      <a16:colId xmlns:a16="http://schemas.microsoft.com/office/drawing/2014/main" val="20003"/>
                    </a:ext>
                  </a:extLst>
                </a:gridCol>
                <a:gridCol w="3490818">
                  <a:extLst>
                    <a:ext uri="{9D8B030D-6E8A-4147-A177-3AD203B41FA5}">
                      <a16:colId xmlns:a16="http://schemas.microsoft.com/office/drawing/2014/main" val="20004"/>
                    </a:ext>
                  </a:extLst>
                </a:gridCol>
                <a:gridCol w="3040908">
                  <a:extLst>
                    <a:ext uri="{9D8B030D-6E8A-4147-A177-3AD203B41FA5}">
                      <a16:colId xmlns:a16="http://schemas.microsoft.com/office/drawing/2014/main" val="20005"/>
                    </a:ext>
                  </a:extLst>
                </a:gridCol>
              </a:tblGrid>
              <a:tr h="1001014">
                <a:tc>
                  <a:txBody>
                    <a:bodyPr/>
                    <a:lstStyle/>
                    <a:p>
                      <a:pPr marL="0" marR="0" indent="0" algn="ctr">
                        <a:lnSpc>
                          <a:spcPct val="107000"/>
                        </a:lnSpc>
                        <a:spcBef>
                          <a:spcPts val="0"/>
                        </a:spcBef>
                        <a:spcAft>
                          <a:spcPts val="0"/>
                        </a:spcAft>
                      </a:pPr>
                      <a:r>
                        <a:rPr lang="en-US" sz="1600" dirty="0">
                          <a:solidFill>
                            <a:schemeClr val="tx1"/>
                          </a:solidFill>
                          <a:effectLst/>
                        </a:rPr>
                        <a:t>KPA</a:t>
                      </a:r>
                      <a:endParaRPr lang="en-US" sz="1600" dirty="0">
                        <a:solidFill>
                          <a:schemeClr val="tx1"/>
                        </a:solidFill>
                        <a:effectLst/>
                        <a:latin typeface="Franklin Gothic Book" panose="020B0503020102020204" pitchFamily="34" charset="0"/>
                        <a:ea typeface="Franklin Gothic Book" panose="020B0503020102020204" pitchFamily="34" charset="0"/>
                        <a:cs typeface="Franklin Gothic Book" panose="020B0503020102020204" pitchFamily="34" charset="0"/>
                      </a:endParaRPr>
                    </a:p>
                  </a:txBody>
                  <a:tcPr marL="68580" marR="68580" marT="0" marB="0" anchor="ctr"/>
                </a:tc>
                <a:tc>
                  <a:txBody>
                    <a:bodyPr/>
                    <a:lstStyle/>
                    <a:p>
                      <a:pPr marL="0" marR="0" indent="0" algn="ctr">
                        <a:lnSpc>
                          <a:spcPct val="107000"/>
                        </a:lnSpc>
                        <a:spcBef>
                          <a:spcPts val="0"/>
                        </a:spcBef>
                        <a:spcAft>
                          <a:spcPts val="0"/>
                        </a:spcAft>
                      </a:pPr>
                      <a:r>
                        <a:rPr lang="en-US" sz="1600" dirty="0">
                          <a:solidFill>
                            <a:schemeClr val="tx1"/>
                          </a:solidFill>
                          <a:effectLst/>
                        </a:rPr>
                        <a:t>Weight per KPA =(W)%</a:t>
                      </a:r>
                      <a:endParaRPr lang="en-US" sz="1600" dirty="0">
                        <a:solidFill>
                          <a:schemeClr val="tx1"/>
                        </a:solidFill>
                        <a:effectLst/>
                        <a:latin typeface="Franklin Gothic Book" panose="020B0503020102020204" pitchFamily="34" charset="0"/>
                        <a:ea typeface="Franklin Gothic Book" panose="020B0503020102020204" pitchFamily="34" charset="0"/>
                        <a:cs typeface="Franklin Gothic Book" panose="020B0503020102020204" pitchFamily="34" charset="0"/>
                      </a:endParaRPr>
                    </a:p>
                  </a:txBody>
                  <a:tcPr marL="68580" marR="68580" marT="0" marB="0" anchor="ctr"/>
                </a:tc>
                <a:tc>
                  <a:txBody>
                    <a:bodyPr/>
                    <a:lstStyle/>
                    <a:p>
                      <a:pPr marL="0" marR="0" indent="0" algn="ctr">
                        <a:lnSpc>
                          <a:spcPct val="107000"/>
                        </a:lnSpc>
                        <a:spcBef>
                          <a:spcPts val="0"/>
                        </a:spcBef>
                        <a:spcAft>
                          <a:spcPts val="0"/>
                        </a:spcAft>
                      </a:pPr>
                      <a:r>
                        <a:rPr lang="en-US" sz="1600" dirty="0" smtClean="0">
                          <a:solidFill>
                            <a:schemeClr val="tx1"/>
                          </a:solidFill>
                          <a:effectLst/>
                        </a:rPr>
                        <a:t>KPI(s) </a:t>
                      </a:r>
                      <a:r>
                        <a:rPr lang="en-US" sz="1600" dirty="0">
                          <a:solidFill>
                            <a:schemeClr val="tx1"/>
                          </a:solidFill>
                          <a:effectLst/>
                        </a:rPr>
                        <a:t>per KPA</a:t>
                      </a:r>
                      <a:endParaRPr lang="en-US" sz="1600" dirty="0">
                        <a:solidFill>
                          <a:schemeClr val="tx1"/>
                        </a:solidFill>
                        <a:effectLst/>
                        <a:latin typeface="Franklin Gothic Book" panose="020B0503020102020204" pitchFamily="34" charset="0"/>
                        <a:ea typeface="Franklin Gothic Book" panose="020B0503020102020204" pitchFamily="34" charset="0"/>
                        <a:cs typeface="Franklin Gothic Book" panose="020B0503020102020204" pitchFamily="34" charset="0"/>
                      </a:endParaRPr>
                    </a:p>
                  </a:txBody>
                  <a:tcPr marL="68580" marR="68580" marT="0" marB="0" anchor="ctr"/>
                </a:tc>
                <a:tc>
                  <a:txBody>
                    <a:bodyPr/>
                    <a:lstStyle/>
                    <a:p>
                      <a:pPr marL="0" marR="6350" indent="0" algn="ctr">
                        <a:lnSpc>
                          <a:spcPct val="107000"/>
                        </a:lnSpc>
                        <a:spcBef>
                          <a:spcPts val="0"/>
                        </a:spcBef>
                        <a:spcAft>
                          <a:spcPts val="0"/>
                        </a:spcAft>
                      </a:pPr>
                      <a:r>
                        <a:rPr lang="en-US" sz="1600" dirty="0">
                          <a:solidFill>
                            <a:schemeClr val="tx1"/>
                          </a:solidFill>
                          <a:effectLst/>
                        </a:rPr>
                        <a:t>SCORE (S) RATING PER KPI </a:t>
                      </a:r>
                    </a:p>
                    <a:p>
                      <a:pPr marL="0" marR="0" indent="0" algn="ctr">
                        <a:lnSpc>
                          <a:spcPct val="107000"/>
                        </a:lnSpc>
                        <a:spcBef>
                          <a:spcPts val="0"/>
                        </a:spcBef>
                        <a:spcAft>
                          <a:spcPts val="0"/>
                        </a:spcAft>
                      </a:pPr>
                      <a:r>
                        <a:rPr lang="en-US" sz="1600" dirty="0">
                          <a:solidFill>
                            <a:schemeClr val="tx1"/>
                          </a:solidFill>
                          <a:effectLst/>
                        </a:rPr>
                        <a:t>(1-2-3-4)= (S)</a:t>
                      </a:r>
                      <a:endParaRPr lang="en-US" sz="1600" dirty="0">
                        <a:solidFill>
                          <a:schemeClr val="tx1"/>
                        </a:solidFill>
                        <a:effectLst/>
                        <a:latin typeface="Franklin Gothic Book" panose="020B0503020102020204" pitchFamily="34" charset="0"/>
                        <a:ea typeface="Franklin Gothic Book" panose="020B0503020102020204" pitchFamily="34" charset="0"/>
                        <a:cs typeface="Franklin Gothic Book" panose="020B0503020102020204" pitchFamily="34" charset="0"/>
                      </a:endParaRPr>
                    </a:p>
                  </a:txBody>
                  <a:tcPr marL="68580" marR="68580" marT="0" marB="0" anchor="ctr"/>
                </a:tc>
                <a:tc>
                  <a:txBody>
                    <a:bodyPr/>
                    <a:lstStyle/>
                    <a:p>
                      <a:pPr marL="0" marR="0" indent="0" algn="ctr">
                        <a:lnSpc>
                          <a:spcPct val="107000"/>
                        </a:lnSpc>
                        <a:spcBef>
                          <a:spcPts val="0"/>
                        </a:spcBef>
                        <a:spcAft>
                          <a:spcPts val="0"/>
                        </a:spcAft>
                      </a:pPr>
                      <a:r>
                        <a:rPr lang="en-US" sz="1600" dirty="0">
                          <a:solidFill>
                            <a:schemeClr val="tx1"/>
                          </a:solidFill>
                          <a:effectLst/>
                        </a:rPr>
                        <a:t> AVG. SCORE (Sa) =</a:t>
                      </a:r>
                    </a:p>
                    <a:p>
                      <a:pPr marL="0" marR="0" indent="0" algn="ctr">
                        <a:lnSpc>
                          <a:spcPct val="107000"/>
                        </a:lnSpc>
                        <a:spcBef>
                          <a:spcPts val="0"/>
                        </a:spcBef>
                        <a:spcAft>
                          <a:spcPts val="0"/>
                        </a:spcAft>
                      </a:pPr>
                      <a:r>
                        <a:rPr lang="en-US" sz="1600" dirty="0">
                          <a:solidFill>
                            <a:schemeClr val="tx1"/>
                          </a:solidFill>
                          <a:effectLst/>
                        </a:rPr>
                        <a:t> Sum of Scores for N indicators / No. of KPIs per KPA</a:t>
                      </a:r>
                      <a:endParaRPr lang="en-US" sz="1600" dirty="0">
                        <a:solidFill>
                          <a:schemeClr val="tx1"/>
                        </a:solidFill>
                        <a:effectLst/>
                        <a:latin typeface="Franklin Gothic Book" panose="020B0503020102020204" pitchFamily="34" charset="0"/>
                        <a:ea typeface="Franklin Gothic Book" panose="020B0503020102020204" pitchFamily="34" charset="0"/>
                        <a:cs typeface="Franklin Gothic Book" panose="020B0503020102020204" pitchFamily="34" charset="0"/>
                      </a:endParaRPr>
                    </a:p>
                  </a:txBody>
                  <a:tcPr marL="68580" marR="68580" marT="0" marB="0" anchor="ctr"/>
                </a:tc>
                <a:tc>
                  <a:txBody>
                    <a:bodyPr/>
                    <a:lstStyle/>
                    <a:p>
                      <a:pPr marL="0" marR="0" indent="0" algn="ctr">
                        <a:lnSpc>
                          <a:spcPct val="107000"/>
                        </a:lnSpc>
                        <a:spcBef>
                          <a:spcPts val="0"/>
                        </a:spcBef>
                        <a:spcAft>
                          <a:spcPts val="0"/>
                        </a:spcAft>
                      </a:pPr>
                      <a:r>
                        <a:rPr lang="en-US" sz="1600" dirty="0">
                          <a:solidFill>
                            <a:schemeClr val="tx1"/>
                          </a:solidFill>
                          <a:effectLst/>
                        </a:rPr>
                        <a:t>WEIGHTED SCORES (</a:t>
                      </a:r>
                      <a:r>
                        <a:rPr lang="en-US" sz="1600" dirty="0" err="1">
                          <a:solidFill>
                            <a:schemeClr val="tx1"/>
                          </a:solidFill>
                          <a:effectLst/>
                        </a:rPr>
                        <a:t>Ws</a:t>
                      </a:r>
                      <a:r>
                        <a:rPr lang="en-US" sz="1600" dirty="0">
                          <a:solidFill>
                            <a:schemeClr val="tx1"/>
                          </a:solidFill>
                          <a:effectLst/>
                        </a:rPr>
                        <a:t>)</a:t>
                      </a:r>
                    </a:p>
                    <a:p>
                      <a:pPr marL="0" marR="0" indent="0" algn="ctr">
                        <a:lnSpc>
                          <a:spcPct val="107000"/>
                        </a:lnSpc>
                        <a:spcBef>
                          <a:spcPts val="0"/>
                        </a:spcBef>
                        <a:spcAft>
                          <a:spcPts val="0"/>
                        </a:spcAft>
                      </a:pPr>
                      <a:r>
                        <a:rPr lang="en-US" sz="1600" dirty="0">
                          <a:solidFill>
                            <a:schemeClr val="tx1"/>
                          </a:solidFill>
                          <a:effectLst/>
                        </a:rPr>
                        <a:t> = Weight per KPA (W) * Avg. Score per KPA (Sa)</a:t>
                      </a:r>
                      <a:endParaRPr lang="en-US" sz="1600" dirty="0">
                        <a:solidFill>
                          <a:schemeClr val="tx1"/>
                        </a:solidFill>
                        <a:effectLst/>
                        <a:latin typeface="Franklin Gothic Book" panose="020B0503020102020204" pitchFamily="34" charset="0"/>
                        <a:ea typeface="Franklin Gothic Book" panose="020B0503020102020204" pitchFamily="34" charset="0"/>
                        <a:cs typeface="Franklin Gothic Book" panose="020B0503020102020204" pitchFamily="34" charset="0"/>
                      </a:endParaRPr>
                    </a:p>
                  </a:txBody>
                  <a:tcPr marL="68580" marR="68580" marT="0" marB="0" anchor="ctr"/>
                </a:tc>
                <a:extLst>
                  <a:ext uri="{0D108BD9-81ED-4DB2-BD59-A6C34878D82A}">
                    <a16:rowId xmlns:a16="http://schemas.microsoft.com/office/drawing/2014/main" val="10000"/>
                  </a:ext>
                </a:extLst>
              </a:tr>
              <a:tr h="299590">
                <a:tc>
                  <a:txBody>
                    <a:bodyPr/>
                    <a:lstStyle/>
                    <a:p>
                      <a:pPr algn="ctr" fontAlgn="b"/>
                      <a:r>
                        <a:rPr lang="en-US" sz="1800" u="none" strike="noStrike" dirty="0">
                          <a:solidFill>
                            <a:srgbClr val="FF0000"/>
                          </a:solidFill>
                          <a:effectLst/>
                        </a:rPr>
                        <a:t>A</a:t>
                      </a:r>
                      <a:endParaRPr lang="en-US" sz="1800" b="0" i="1" u="none" strike="noStrike" dirty="0">
                        <a:solidFill>
                          <a:srgbClr val="FF0000"/>
                        </a:solidFill>
                        <a:effectLst/>
                        <a:latin typeface="+mj-lt"/>
                      </a:endParaRPr>
                    </a:p>
                  </a:txBody>
                  <a:tcPr marL="9525" marR="9525" marT="9525" marB="0" anchor="ctr"/>
                </a:tc>
                <a:tc>
                  <a:txBody>
                    <a:bodyPr/>
                    <a:lstStyle/>
                    <a:p>
                      <a:pPr algn="ctr" fontAlgn="b"/>
                      <a:r>
                        <a:rPr lang="en-US" sz="1800" u="none" strike="noStrike" dirty="0">
                          <a:solidFill>
                            <a:srgbClr val="FF0000"/>
                          </a:solidFill>
                          <a:effectLst/>
                        </a:rPr>
                        <a:t>B</a:t>
                      </a:r>
                      <a:endParaRPr lang="en-US" sz="1800" b="0" i="1" u="none" strike="noStrike" dirty="0">
                        <a:solidFill>
                          <a:srgbClr val="FF0000"/>
                        </a:solidFill>
                        <a:effectLst/>
                        <a:latin typeface="+mj-lt"/>
                      </a:endParaRPr>
                    </a:p>
                  </a:txBody>
                  <a:tcPr marL="9525" marR="9525" marT="9525" marB="0" anchor="ctr"/>
                </a:tc>
                <a:tc>
                  <a:txBody>
                    <a:bodyPr/>
                    <a:lstStyle/>
                    <a:p>
                      <a:pPr algn="ctr" fontAlgn="b"/>
                      <a:r>
                        <a:rPr lang="en-US" sz="1800" u="none" strike="noStrike" dirty="0">
                          <a:solidFill>
                            <a:srgbClr val="FF0000"/>
                          </a:solidFill>
                          <a:effectLst/>
                        </a:rPr>
                        <a:t>C</a:t>
                      </a:r>
                      <a:endParaRPr lang="en-US" sz="1800" b="0" i="1" u="none" strike="noStrike" dirty="0">
                        <a:solidFill>
                          <a:srgbClr val="FF0000"/>
                        </a:solidFill>
                        <a:effectLst/>
                        <a:latin typeface="+mj-lt"/>
                      </a:endParaRPr>
                    </a:p>
                  </a:txBody>
                  <a:tcPr marL="9525" marR="9525" marT="9525" marB="0" anchor="ctr"/>
                </a:tc>
                <a:tc>
                  <a:txBody>
                    <a:bodyPr/>
                    <a:lstStyle/>
                    <a:p>
                      <a:pPr algn="ctr" fontAlgn="b"/>
                      <a:r>
                        <a:rPr lang="en-US" sz="1800" u="none" strike="noStrike" dirty="0" smtClean="0">
                          <a:solidFill>
                            <a:srgbClr val="FF0000"/>
                          </a:solidFill>
                          <a:effectLst/>
                        </a:rPr>
                        <a:t>D </a:t>
                      </a:r>
                      <a:endParaRPr lang="en-US" sz="1800" b="0" i="1" u="none" strike="noStrike" dirty="0">
                        <a:solidFill>
                          <a:srgbClr val="FF0000"/>
                        </a:solidFill>
                        <a:effectLst/>
                        <a:latin typeface="+mj-lt"/>
                      </a:endParaRPr>
                    </a:p>
                  </a:txBody>
                  <a:tcPr marL="9525" marR="9525" marT="9525" marB="0" anchor="ctr"/>
                </a:tc>
                <a:tc>
                  <a:txBody>
                    <a:bodyPr/>
                    <a:lstStyle/>
                    <a:p>
                      <a:pPr algn="ctr" fontAlgn="b"/>
                      <a:r>
                        <a:rPr lang="en-US" sz="1800" u="none" strike="noStrike" dirty="0">
                          <a:solidFill>
                            <a:srgbClr val="FF0000"/>
                          </a:solidFill>
                          <a:effectLst/>
                        </a:rPr>
                        <a:t> E </a:t>
                      </a:r>
                      <a:r>
                        <a:rPr lang="en-US" sz="1800" u="none" strike="noStrike" dirty="0" smtClean="0">
                          <a:solidFill>
                            <a:srgbClr val="FF0000"/>
                          </a:solidFill>
                          <a:effectLst/>
                        </a:rPr>
                        <a:t>=</a:t>
                      </a:r>
                      <a:r>
                        <a:rPr lang="en-US" sz="1800" u="none" strike="noStrike" baseline="0" dirty="0" smtClean="0">
                          <a:solidFill>
                            <a:srgbClr val="FF0000"/>
                          </a:solidFill>
                          <a:effectLst/>
                        </a:rPr>
                        <a:t> Sum of D / No. KPIs ; </a:t>
                      </a:r>
                      <a:r>
                        <a:rPr lang="en-US" sz="1800" i="1" u="none" strike="noStrike" baseline="0" dirty="0" smtClean="0">
                          <a:solidFill>
                            <a:schemeClr val="tx1"/>
                          </a:solidFill>
                          <a:effectLst/>
                        </a:rPr>
                        <a:t>(per KPA)</a:t>
                      </a:r>
                      <a:endParaRPr lang="en-US" sz="1800" b="0" i="1" u="none" strike="noStrike" dirty="0">
                        <a:solidFill>
                          <a:schemeClr val="tx1"/>
                        </a:solidFill>
                        <a:effectLst/>
                        <a:latin typeface="+mj-lt"/>
                      </a:endParaRPr>
                    </a:p>
                  </a:txBody>
                  <a:tcPr marL="9525" marR="9525" marT="9525" marB="0" anchor="ctr"/>
                </a:tc>
                <a:tc>
                  <a:txBody>
                    <a:bodyPr/>
                    <a:lstStyle/>
                    <a:p>
                      <a:pPr algn="ctr" fontAlgn="b"/>
                      <a:r>
                        <a:rPr lang="en-US" sz="1800" u="none" strike="noStrike" dirty="0" smtClean="0">
                          <a:solidFill>
                            <a:srgbClr val="FF0000"/>
                          </a:solidFill>
                          <a:effectLst/>
                        </a:rPr>
                        <a:t>F = E*B ; </a:t>
                      </a:r>
                      <a:r>
                        <a:rPr lang="en-US" sz="1800" b="0" i="1" u="none" strike="noStrike" dirty="0" smtClean="0">
                          <a:solidFill>
                            <a:schemeClr val="tx1"/>
                          </a:solidFill>
                          <a:effectLst/>
                          <a:latin typeface="+mj-lt"/>
                        </a:rPr>
                        <a:t>(per KPA)</a:t>
                      </a:r>
                      <a:endParaRPr lang="en-US" sz="1800" b="0" i="1" u="none" strike="noStrike" dirty="0">
                        <a:solidFill>
                          <a:schemeClr val="tx1"/>
                        </a:solidFill>
                        <a:effectLst/>
                        <a:latin typeface="+mj-lt"/>
                      </a:endParaRPr>
                    </a:p>
                  </a:txBody>
                  <a:tcPr marL="9525" marR="9525" marT="9525" marB="0" anchor="ctr"/>
                </a:tc>
                <a:extLst>
                  <a:ext uri="{0D108BD9-81ED-4DB2-BD59-A6C34878D82A}">
                    <a16:rowId xmlns:a16="http://schemas.microsoft.com/office/drawing/2014/main" val="10001"/>
                  </a:ext>
                </a:extLst>
              </a:tr>
              <a:tr h="291159">
                <a:tc rowSpan="3">
                  <a:txBody>
                    <a:bodyPr/>
                    <a:lstStyle/>
                    <a:p>
                      <a:pPr marL="0" marR="0" indent="0" algn="ctr">
                        <a:lnSpc>
                          <a:spcPct val="107000"/>
                        </a:lnSpc>
                        <a:spcBef>
                          <a:spcPts val="0"/>
                        </a:spcBef>
                        <a:spcAft>
                          <a:spcPts val="0"/>
                        </a:spcAft>
                      </a:pPr>
                      <a:r>
                        <a:rPr lang="en-US" sz="2000" dirty="0">
                          <a:solidFill>
                            <a:srgbClr val="000000"/>
                          </a:solidFill>
                          <a:effectLst/>
                          <a:latin typeface="+mj-lt"/>
                          <a:ea typeface="Times New Roman" panose="02020603050405020304" pitchFamily="18" charset="0"/>
                          <a:cs typeface="Times New Roman" panose="02020603050405020304" pitchFamily="18" charset="0"/>
                        </a:rPr>
                        <a:t>1</a:t>
                      </a:r>
                      <a:endParaRPr lang="en-US" sz="2000" dirty="0">
                        <a:solidFill>
                          <a:srgbClr val="000000"/>
                        </a:solidFill>
                        <a:effectLst/>
                        <a:latin typeface="+mj-lt"/>
                        <a:ea typeface="Franklin Gothic Book" panose="020B0503020102020204" pitchFamily="34" charset="0"/>
                        <a:cs typeface="Franklin Gothic Book" panose="020B0503020102020204" pitchFamily="34" charset="0"/>
                      </a:endParaRPr>
                    </a:p>
                  </a:txBody>
                  <a:tcPr marL="68580" marR="68580" marT="0" marB="0" anchor="ctr"/>
                </a:tc>
                <a:tc rowSpan="3">
                  <a:txBody>
                    <a:bodyPr/>
                    <a:lstStyle/>
                    <a:p>
                      <a:pPr marL="0" marR="0" indent="0" algn="ctr">
                        <a:lnSpc>
                          <a:spcPct val="107000"/>
                        </a:lnSpc>
                        <a:spcBef>
                          <a:spcPts val="0"/>
                        </a:spcBef>
                        <a:spcAft>
                          <a:spcPts val="0"/>
                        </a:spcAft>
                      </a:pPr>
                      <a:r>
                        <a:rPr lang="en-US" sz="1800" dirty="0">
                          <a:solidFill>
                            <a:srgbClr val="FF0000"/>
                          </a:solidFill>
                          <a:effectLst/>
                          <a:latin typeface="+mj-lt"/>
                          <a:ea typeface="Times New Roman" panose="02020603050405020304" pitchFamily="18" charset="0"/>
                          <a:cs typeface="Times New Roman" panose="02020603050405020304" pitchFamily="18" charset="0"/>
                        </a:rPr>
                        <a:t>40%</a:t>
                      </a:r>
                      <a:endParaRPr lang="en-US" sz="1800" dirty="0">
                        <a:solidFill>
                          <a:srgbClr val="FF0000"/>
                        </a:solidFill>
                        <a:effectLst/>
                        <a:latin typeface="+mj-lt"/>
                        <a:ea typeface="Franklin Gothic Book" panose="020B0503020102020204" pitchFamily="34" charset="0"/>
                        <a:cs typeface="Franklin Gothic Book" panose="020B0503020102020204" pitchFamily="34" charset="0"/>
                      </a:endParaRPr>
                    </a:p>
                  </a:txBody>
                  <a:tcPr marL="68580" marR="68580" marT="0" marB="0" anchor="ctr"/>
                </a:tc>
                <a:tc>
                  <a:txBody>
                    <a:bodyPr/>
                    <a:lstStyle/>
                    <a:p>
                      <a:pPr marL="0" marR="0" indent="0" algn="ctr">
                        <a:lnSpc>
                          <a:spcPct val="107000"/>
                        </a:lnSpc>
                        <a:spcBef>
                          <a:spcPts val="0"/>
                        </a:spcBef>
                        <a:spcAft>
                          <a:spcPts val="0"/>
                        </a:spcAft>
                      </a:pPr>
                      <a:r>
                        <a:rPr lang="en-US" sz="1800" dirty="0">
                          <a:solidFill>
                            <a:srgbClr val="000000"/>
                          </a:solidFill>
                          <a:effectLst/>
                          <a:latin typeface="+mj-lt"/>
                          <a:ea typeface="Times New Roman" panose="02020603050405020304" pitchFamily="18" charset="0"/>
                          <a:cs typeface="Times New Roman" panose="02020603050405020304" pitchFamily="18" charset="0"/>
                        </a:rPr>
                        <a:t>1.1</a:t>
                      </a:r>
                      <a:endParaRPr lang="en-US" sz="1800" dirty="0">
                        <a:solidFill>
                          <a:srgbClr val="000000"/>
                        </a:solidFill>
                        <a:effectLst/>
                        <a:latin typeface="+mj-lt"/>
                        <a:ea typeface="Franklin Gothic Book" panose="020B0503020102020204" pitchFamily="34" charset="0"/>
                        <a:cs typeface="Franklin Gothic Book" panose="020B0503020102020204" pitchFamily="34" charset="0"/>
                      </a:endParaRPr>
                    </a:p>
                  </a:txBody>
                  <a:tcPr marL="68580" marR="68580" marT="0" marB="0" anchor="b"/>
                </a:tc>
                <a:tc>
                  <a:txBody>
                    <a:bodyPr/>
                    <a:lstStyle/>
                    <a:p>
                      <a:pPr marL="0" marR="0" indent="0" algn="ctr">
                        <a:lnSpc>
                          <a:spcPct val="107000"/>
                        </a:lnSpc>
                        <a:spcBef>
                          <a:spcPts val="0"/>
                        </a:spcBef>
                        <a:spcAft>
                          <a:spcPts val="0"/>
                        </a:spcAft>
                      </a:pPr>
                      <a:r>
                        <a:rPr lang="en-US" sz="1800" dirty="0">
                          <a:solidFill>
                            <a:srgbClr val="000000"/>
                          </a:solidFill>
                          <a:effectLst/>
                          <a:latin typeface="+mj-lt"/>
                          <a:ea typeface="Times New Roman" panose="02020603050405020304" pitchFamily="18" charset="0"/>
                          <a:cs typeface="Times New Roman" panose="02020603050405020304" pitchFamily="18" charset="0"/>
                        </a:rPr>
                        <a:t>3</a:t>
                      </a:r>
                      <a:endParaRPr lang="en-US" sz="1800" dirty="0">
                        <a:solidFill>
                          <a:srgbClr val="000000"/>
                        </a:solidFill>
                        <a:effectLst/>
                        <a:latin typeface="+mj-lt"/>
                        <a:ea typeface="Franklin Gothic Book" panose="020B0503020102020204" pitchFamily="34" charset="0"/>
                        <a:cs typeface="Franklin Gothic Book" panose="020B0503020102020204" pitchFamily="34" charset="0"/>
                      </a:endParaRPr>
                    </a:p>
                  </a:txBody>
                  <a:tcPr marL="68580" marR="68580" marT="0" marB="0" anchor="b"/>
                </a:tc>
                <a:tc rowSpan="3">
                  <a:txBody>
                    <a:bodyPr/>
                    <a:lstStyle/>
                    <a:p>
                      <a:pPr marL="0" marR="0" indent="0" algn="r">
                        <a:lnSpc>
                          <a:spcPct val="107000"/>
                        </a:lnSpc>
                        <a:spcBef>
                          <a:spcPts val="0"/>
                        </a:spcBef>
                        <a:spcAft>
                          <a:spcPts val="0"/>
                        </a:spcAft>
                      </a:pPr>
                      <a:r>
                        <a:rPr lang="en-US" sz="1800" dirty="0">
                          <a:solidFill>
                            <a:srgbClr val="000000"/>
                          </a:solidFill>
                          <a:effectLst/>
                          <a:latin typeface="+mj-lt"/>
                          <a:ea typeface="Times New Roman" panose="02020603050405020304" pitchFamily="18" charset="0"/>
                          <a:cs typeface="Times New Roman" panose="02020603050405020304" pitchFamily="18" charset="0"/>
                        </a:rPr>
                        <a:t>3+2+3 = 8/3 = </a:t>
                      </a:r>
                      <a:r>
                        <a:rPr lang="en-US" sz="1800" b="1" dirty="0">
                          <a:solidFill>
                            <a:srgbClr val="000000"/>
                          </a:solidFill>
                          <a:effectLst/>
                          <a:latin typeface="+mj-lt"/>
                          <a:ea typeface="Times New Roman" panose="02020603050405020304" pitchFamily="18" charset="0"/>
                          <a:cs typeface="Times New Roman" panose="02020603050405020304" pitchFamily="18" charset="0"/>
                        </a:rPr>
                        <a:t>2.67</a:t>
                      </a:r>
                      <a:endParaRPr lang="en-US" sz="1800" dirty="0">
                        <a:solidFill>
                          <a:srgbClr val="000000"/>
                        </a:solidFill>
                        <a:effectLst/>
                        <a:latin typeface="+mj-lt"/>
                        <a:ea typeface="Franklin Gothic Book" panose="020B0503020102020204" pitchFamily="34" charset="0"/>
                        <a:cs typeface="Franklin Gothic Book" panose="020B0503020102020204" pitchFamily="34" charset="0"/>
                      </a:endParaRPr>
                    </a:p>
                    <a:p>
                      <a:pPr marL="0" marR="0" indent="0" algn="r">
                        <a:lnSpc>
                          <a:spcPct val="107000"/>
                        </a:lnSpc>
                        <a:spcBef>
                          <a:spcPts val="0"/>
                        </a:spcBef>
                        <a:spcAft>
                          <a:spcPts val="0"/>
                        </a:spcAft>
                      </a:pPr>
                      <a:r>
                        <a:rPr lang="en-US" sz="1800" i="1" dirty="0">
                          <a:solidFill>
                            <a:srgbClr val="000000"/>
                          </a:solidFill>
                          <a:effectLst/>
                          <a:latin typeface="+mj-lt"/>
                          <a:ea typeface="Times New Roman" panose="02020603050405020304" pitchFamily="18" charset="0"/>
                          <a:cs typeface="Times New Roman" panose="02020603050405020304" pitchFamily="18" charset="0"/>
                        </a:rPr>
                        <a:t>(</a:t>
                      </a:r>
                      <a:r>
                        <a:rPr lang="en-US" sz="1800" i="1" dirty="0">
                          <a:solidFill>
                            <a:srgbClr val="0000CC"/>
                          </a:solidFill>
                          <a:effectLst/>
                          <a:latin typeface="+mj-lt"/>
                          <a:ea typeface="Times New Roman" panose="02020603050405020304" pitchFamily="18" charset="0"/>
                          <a:cs typeface="Times New Roman" panose="02020603050405020304" pitchFamily="18" charset="0"/>
                        </a:rPr>
                        <a:t>N</a:t>
                      </a:r>
                      <a:r>
                        <a:rPr lang="en-US" sz="1800" i="1" dirty="0">
                          <a:solidFill>
                            <a:srgbClr val="000000"/>
                          </a:solidFill>
                          <a:effectLst/>
                          <a:latin typeface="+mj-lt"/>
                          <a:ea typeface="Times New Roman" panose="02020603050405020304" pitchFamily="18" charset="0"/>
                          <a:cs typeface="Times New Roman" panose="02020603050405020304" pitchFamily="18" charset="0"/>
                        </a:rPr>
                        <a:t>=3)</a:t>
                      </a:r>
                      <a:endParaRPr lang="en-US" sz="1800" dirty="0">
                        <a:solidFill>
                          <a:srgbClr val="000000"/>
                        </a:solidFill>
                        <a:effectLst/>
                        <a:latin typeface="+mj-lt"/>
                        <a:ea typeface="Franklin Gothic Book" panose="020B0503020102020204" pitchFamily="34" charset="0"/>
                        <a:cs typeface="Franklin Gothic Book" panose="020B0503020102020204" pitchFamily="34" charset="0"/>
                      </a:endParaRPr>
                    </a:p>
                  </a:txBody>
                  <a:tcPr marL="68580" marR="68580" marT="0" marB="0" anchor="ctr"/>
                </a:tc>
                <a:tc rowSpan="3">
                  <a:txBody>
                    <a:bodyPr/>
                    <a:lstStyle/>
                    <a:p>
                      <a:pPr marL="0" marR="0" indent="0" algn="r">
                        <a:lnSpc>
                          <a:spcPct val="107000"/>
                        </a:lnSpc>
                        <a:spcBef>
                          <a:spcPts val="0"/>
                        </a:spcBef>
                        <a:spcAft>
                          <a:spcPts val="0"/>
                        </a:spcAft>
                      </a:pPr>
                      <a:r>
                        <a:rPr lang="en-US" sz="1800" dirty="0">
                          <a:solidFill>
                            <a:srgbClr val="000000"/>
                          </a:solidFill>
                          <a:effectLst/>
                          <a:latin typeface="+mj-lt"/>
                          <a:ea typeface="Times New Roman" panose="02020603050405020304" pitchFamily="18" charset="0"/>
                          <a:cs typeface="Times New Roman" panose="02020603050405020304" pitchFamily="18" charset="0"/>
                        </a:rPr>
                        <a:t>2.67*</a:t>
                      </a:r>
                      <a:r>
                        <a:rPr lang="en-US" sz="1800" dirty="0">
                          <a:solidFill>
                            <a:srgbClr val="FF0000"/>
                          </a:solidFill>
                          <a:effectLst/>
                          <a:latin typeface="+mj-lt"/>
                          <a:ea typeface="Times New Roman" panose="02020603050405020304" pitchFamily="18" charset="0"/>
                          <a:cs typeface="Times New Roman" panose="02020603050405020304" pitchFamily="18" charset="0"/>
                        </a:rPr>
                        <a:t>40% </a:t>
                      </a:r>
                      <a:r>
                        <a:rPr lang="en-US" sz="1800" dirty="0">
                          <a:solidFill>
                            <a:srgbClr val="000000"/>
                          </a:solidFill>
                          <a:effectLst/>
                          <a:latin typeface="+mj-lt"/>
                          <a:ea typeface="Times New Roman" panose="02020603050405020304" pitchFamily="18" charset="0"/>
                          <a:cs typeface="Times New Roman" panose="02020603050405020304" pitchFamily="18" charset="0"/>
                        </a:rPr>
                        <a:t>= </a:t>
                      </a:r>
                      <a:r>
                        <a:rPr lang="en-US" sz="1800" b="1" dirty="0">
                          <a:solidFill>
                            <a:srgbClr val="000000"/>
                          </a:solidFill>
                          <a:effectLst/>
                          <a:latin typeface="+mj-lt"/>
                          <a:ea typeface="Times New Roman" panose="02020603050405020304" pitchFamily="18" charset="0"/>
                          <a:cs typeface="Times New Roman" panose="02020603050405020304" pitchFamily="18" charset="0"/>
                        </a:rPr>
                        <a:t>1.07</a:t>
                      </a:r>
                      <a:endParaRPr lang="en-US" sz="1800" dirty="0">
                        <a:solidFill>
                          <a:srgbClr val="000000"/>
                        </a:solidFill>
                        <a:effectLst/>
                        <a:latin typeface="+mj-lt"/>
                        <a:ea typeface="Franklin Gothic Book" panose="020B0503020102020204" pitchFamily="34" charset="0"/>
                        <a:cs typeface="Franklin Gothic Book" panose="020B0503020102020204" pitchFamily="34" charset="0"/>
                      </a:endParaRPr>
                    </a:p>
                  </a:txBody>
                  <a:tcPr marL="68580" marR="68580" marT="0" marB="0" anchor="ctr"/>
                </a:tc>
                <a:extLst>
                  <a:ext uri="{0D108BD9-81ED-4DB2-BD59-A6C34878D82A}">
                    <a16:rowId xmlns:a16="http://schemas.microsoft.com/office/drawing/2014/main" val="10002"/>
                  </a:ext>
                </a:extLst>
              </a:tr>
              <a:tr h="299590">
                <a:tc vMerge="1">
                  <a:txBody>
                    <a:bodyPr/>
                    <a:lstStyle/>
                    <a:p>
                      <a:endParaRPr lang="en-US"/>
                    </a:p>
                  </a:txBody>
                  <a:tcPr/>
                </a:tc>
                <a:tc vMerge="1">
                  <a:txBody>
                    <a:bodyPr/>
                    <a:lstStyle/>
                    <a:p>
                      <a:endParaRPr lang="en-US"/>
                    </a:p>
                  </a:txBody>
                  <a:tcPr/>
                </a:tc>
                <a:tc>
                  <a:txBody>
                    <a:bodyPr/>
                    <a:lstStyle/>
                    <a:p>
                      <a:pPr marL="0" marR="0" indent="0" algn="ctr">
                        <a:lnSpc>
                          <a:spcPct val="107000"/>
                        </a:lnSpc>
                        <a:spcBef>
                          <a:spcPts val="0"/>
                        </a:spcBef>
                        <a:spcAft>
                          <a:spcPts val="0"/>
                        </a:spcAft>
                      </a:pPr>
                      <a:r>
                        <a:rPr lang="en-US" sz="1800">
                          <a:solidFill>
                            <a:srgbClr val="000000"/>
                          </a:solidFill>
                          <a:effectLst/>
                          <a:latin typeface="+mj-lt"/>
                          <a:ea typeface="Times New Roman" panose="02020603050405020304" pitchFamily="18" charset="0"/>
                          <a:cs typeface="Times New Roman" panose="02020603050405020304" pitchFamily="18" charset="0"/>
                        </a:rPr>
                        <a:t>1.2</a:t>
                      </a:r>
                      <a:endParaRPr lang="en-US" sz="1800">
                        <a:solidFill>
                          <a:srgbClr val="000000"/>
                        </a:solidFill>
                        <a:effectLst/>
                        <a:latin typeface="+mj-lt"/>
                        <a:ea typeface="Franklin Gothic Book" panose="020B0503020102020204" pitchFamily="34" charset="0"/>
                        <a:cs typeface="Franklin Gothic Book" panose="020B0503020102020204" pitchFamily="34" charset="0"/>
                      </a:endParaRPr>
                    </a:p>
                  </a:txBody>
                  <a:tcPr marL="68580" marR="68580" marT="0" marB="0" anchor="b"/>
                </a:tc>
                <a:tc>
                  <a:txBody>
                    <a:bodyPr/>
                    <a:lstStyle/>
                    <a:p>
                      <a:pPr marL="0" marR="0" indent="0" algn="ctr">
                        <a:lnSpc>
                          <a:spcPct val="107000"/>
                        </a:lnSpc>
                        <a:spcBef>
                          <a:spcPts val="0"/>
                        </a:spcBef>
                        <a:spcAft>
                          <a:spcPts val="0"/>
                        </a:spcAft>
                      </a:pPr>
                      <a:r>
                        <a:rPr lang="en-US" sz="1800">
                          <a:solidFill>
                            <a:srgbClr val="000000"/>
                          </a:solidFill>
                          <a:effectLst/>
                          <a:latin typeface="+mj-lt"/>
                          <a:ea typeface="Times New Roman" panose="02020603050405020304" pitchFamily="18" charset="0"/>
                          <a:cs typeface="Times New Roman" panose="02020603050405020304" pitchFamily="18" charset="0"/>
                        </a:rPr>
                        <a:t>2</a:t>
                      </a:r>
                      <a:endParaRPr lang="en-US" sz="1800">
                        <a:solidFill>
                          <a:srgbClr val="000000"/>
                        </a:solidFill>
                        <a:effectLst/>
                        <a:latin typeface="+mj-lt"/>
                        <a:ea typeface="Franklin Gothic Book" panose="020B0503020102020204" pitchFamily="34" charset="0"/>
                        <a:cs typeface="Franklin Gothic Book" panose="020B0503020102020204" pitchFamily="34" charset="0"/>
                      </a:endParaRPr>
                    </a:p>
                  </a:txBody>
                  <a:tcPr marL="68580" marR="68580" marT="0" marB="0" anchor="b"/>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3"/>
                  </a:ext>
                </a:extLst>
              </a:tr>
              <a:tr h="299590">
                <a:tc vMerge="1">
                  <a:txBody>
                    <a:bodyPr/>
                    <a:lstStyle/>
                    <a:p>
                      <a:endParaRPr lang="en-US"/>
                    </a:p>
                  </a:txBody>
                  <a:tcPr/>
                </a:tc>
                <a:tc vMerge="1">
                  <a:txBody>
                    <a:bodyPr/>
                    <a:lstStyle/>
                    <a:p>
                      <a:endParaRPr lang="en-US"/>
                    </a:p>
                  </a:txBody>
                  <a:tcPr/>
                </a:tc>
                <a:tc>
                  <a:txBody>
                    <a:bodyPr/>
                    <a:lstStyle/>
                    <a:p>
                      <a:pPr marL="0" marR="0" indent="0" algn="ctr">
                        <a:lnSpc>
                          <a:spcPct val="107000"/>
                        </a:lnSpc>
                        <a:spcBef>
                          <a:spcPts val="0"/>
                        </a:spcBef>
                        <a:spcAft>
                          <a:spcPts val="0"/>
                        </a:spcAft>
                      </a:pPr>
                      <a:r>
                        <a:rPr lang="en-US" sz="1800">
                          <a:solidFill>
                            <a:srgbClr val="000000"/>
                          </a:solidFill>
                          <a:effectLst/>
                          <a:latin typeface="+mj-lt"/>
                          <a:ea typeface="Times New Roman" panose="02020603050405020304" pitchFamily="18" charset="0"/>
                          <a:cs typeface="Times New Roman" panose="02020603050405020304" pitchFamily="18" charset="0"/>
                        </a:rPr>
                        <a:t>1.3</a:t>
                      </a:r>
                      <a:endParaRPr lang="en-US" sz="1800">
                        <a:solidFill>
                          <a:srgbClr val="000000"/>
                        </a:solidFill>
                        <a:effectLst/>
                        <a:latin typeface="+mj-lt"/>
                        <a:ea typeface="Franklin Gothic Book" panose="020B0503020102020204" pitchFamily="34" charset="0"/>
                        <a:cs typeface="Franklin Gothic Book" panose="020B0503020102020204" pitchFamily="34" charset="0"/>
                      </a:endParaRPr>
                    </a:p>
                  </a:txBody>
                  <a:tcPr marL="68580" marR="68580" marT="0" marB="0" anchor="b"/>
                </a:tc>
                <a:tc>
                  <a:txBody>
                    <a:bodyPr/>
                    <a:lstStyle/>
                    <a:p>
                      <a:pPr marL="0" marR="0" indent="0" algn="ctr">
                        <a:lnSpc>
                          <a:spcPct val="107000"/>
                        </a:lnSpc>
                        <a:spcBef>
                          <a:spcPts val="0"/>
                        </a:spcBef>
                        <a:spcAft>
                          <a:spcPts val="0"/>
                        </a:spcAft>
                      </a:pPr>
                      <a:r>
                        <a:rPr lang="en-US" sz="1800">
                          <a:solidFill>
                            <a:srgbClr val="000000"/>
                          </a:solidFill>
                          <a:effectLst/>
                          <a:latin typeface="+mj-lt"/>
                          <a:ea typeface="Times New Roman" panose="02020603050405020304" pitchFamily="18" charset="0"/>
                          <a:cs typeface="Times New Roman" panose="02020603050405020304" pitchFamily="18" charset="0"/>
                        </a:rPr>
                        <a:t>3</a:t>
                      </a:r>
                      <a:endParaRPr lang="en-US" sz="1800">
                        <a:solidFill>
                          <a:srgbClr val="000000"/>
                        </a:solidFill>
                        <a:effectLst/>
                        <a:latin typeface="+mj-lt"/>
                        <a:ea typeface="Franklin Gothic Book" panose="020B0503020102020204" pitchFamily="34" charset="0"/>
                        <a:cs typeface="Franklin Gothic Book" panose="020B0503020102020204" pitchFamily="34" charset="0"/>
                      </a:endParaRPr>
                    </a:p>
                  </a:txBody>
                  <a:tcPr marL="68580" marR="68580" marT="0" marB="0" anchor="b"/>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4"/>
                  </a:ext>
                </a:extLst>
              </a:tr>
              <a:tr h="299590">
                <a:tc rowSpan="3">
                  <a:txBody>
                    <a:bodyPr/>
                    <a:lstStyle/>
                    <a:p>
                      <a:pPr marL="0" marR="0" indent="0" algn="ctr">
                        <a:lnSpc>
                          <a:spcPct val="107000"/>
                        </a:lnSpc>
                        <a:spcBef>
                          <a:spcPts val="0"/>
                        </a:spcBef>
                        <a:spcAft>
                          <a:spcPts val="0"/>
                        </a:spcAft>
                      </a:pPr>
                      <a:r>
                        <a:rPr lang="en-US" sz="2000" dirty="0">
                          <a:solidFill>
                            <a:srgbClr val="000000"/>
                          </a:solidFill>
                          <a:effectLst/>
                          <a:latin typeface="+mj-lt"/>
                          <a:ea typeface="Times New Roman" panose="02020603050405020304" pitchFamily="18" charset="0"/>
                          <a:cs typeface="Times New Roman" panose="02020603050405020304" pitchFamily="18" charset="0"/>
                        </a:rPr>
                        <a:t>2</a:t>
                      </a:r>
                      <a:endParaRPr lang="en-US" sz="2000" dirty="0">
                        <a:solidFill>
                          <a:srgbClr val="000000"/>
                        </a:solidFill>
                        <a:effectLst/>
                        <a:latin typeface="+mj-lt"/>
                        <a:ea typeface="Franklin Gothic Book" panose="020B0503020102020204" pitchFamily="34" charset="0"/>
                        <a:cs typeface="Franklin Gothic Book" panose="020B0503020102020204" pitchFamily="34" charset="0"/>
                      </a:endParaRPr>
                    </a:p>
                  </a:txBody>
                  <a:tcPr marL="68580" marR="68580" marT="0" marB="0" anchor="ctr"/>
                </a:tc>
                <a:tc rowSpan="3">
                  <a:txBody>
                    <a:bodyPr/>
                    <a:lstStyle/>
                    <a:p>
                      <a:pPr marL="0" marR="0" indent="0" algn="ctr">
                        <a:lnSpc>
                          <a:spcPct val="107000"/>
                        </a:lnSpc>
                        <a:spcBef>
                          <a:spcPts val="0"/>
                        </a:spcBef>
                        <a:spcAft>
                          <a:spcPts val="0"/>
                        </a:spcAft>
                      </a:pPr>
                      <a:r>
                        <a:rPr lang="en-US" sz="1800" dirty="0">
                          <a:solidFill>
                            <a:srgbClr val="FF0000"/>
                          </a:solidFill>
                          <a:effectLst/>
                          <a:latin typeface="+mj-lt"/>
                          <a:ea typeface="Times New Roman" panose="02020603050405020304" pitchFamily="18" charset="0"/>
                          <a:cs typeface="Times New Roman" panose="02020603050405020304" pitchFamily="18" charset="0"/>
                        </a:rPr>
                        <a:t>30%</a:t>
                      </a:r>
                      <a:endParaRPr lang="en-US" sz="1800" dirty="0">
                        <a:solidFill>
                          <a:srgbClr val="FF0000"/>
                        </a:solidFill>
                        <a:effectLst/>
                        <a:latin typeface="+mj-lt"/>
                        <a:ea typeface="Franklin Gothic Book" panose="020B0503020102020204" pitchFamily="34" charset="0"/>
                        <a:cs typeface="Franklin Gothic Book" panose="020B0503020102020204" pitchFamily="34" charset="0"/>
                      </a:endParaRPr>
                    </a:p>
                  </a:txBody>
                  <a:tcPr marL="68580" marR="68580" marT="0" marB="0" anchor="ctr"/>
                </a:tc>
                <a:tc>
                  <a:txBody>
                    <a:bodyPr/>
                    <a:lstStyle/>
                    <a:p>
                      <a:pPr marL="0" marR="0" indent="0" algn="ctr">
                        <a:lnSpc>
                          <a:spcPct val="107000"/>
                        </a:lnSpc>
                        <a:spcBef>
                          <a:spcPts val="0"/>
                        </a:spcBef>
                        <a:spcAft>
                          <a:spcPts val="0"/>
                        </a:spcAft>
                      </a:pPr>
                      <a:r>
                        <a:rPr lang="en-US" sz="1800">
                          <a:solidFill>
                            <a:srgbClr val="000000"/>
                          </a:solidFill>
                          <a:effectLst/>
                          <a:latin typeface="+mj-lt"/>
                          <a:ea typeface="Times New Roman" panose="02020603050405020304" pitchFamily="18" charset="0"/>
                          <a:cs typeface="Times New Roman" panose="02020603050405020304" pitchFamily="18" charset="0"/>
                        </a:rPr>
                        <a:t>2.1</a:t>
                      </a:r>
                      <a:endParaRPr lang="en-US" sz="1800">
                        <a:solidFill>
                          <a:srgbClr val="000000"/>
                        </a:solidFill>
                        <a:effectLst/>
                        <a:latin typeface="+mj-lt"/>
                        <a:ea typeface="Franklin Gothic Book" panose="020B0503020102020204" pitchFamily="34" charset="0"/>
                        <a:cs typeface="Franklin Gothic Book" panose="020B0503020102020204" pitchFamily="34" charset="0"/>
                      </a:endParaRPr>
                    </a:p>
                  </a:txBody>
                  <a:tcPr marL="68580" marR="68580" marT="0" marB="0" anchor="b"/>
                </a:tc>
                <a:tc>
                  <a:txBody>
                    <a:bodyPr/>
                    <a:lstStyle/>
                    <a:p>
                      <a:pPr marL="0" marR="0" indent="0" algn="ctr">
                        <a:lnSpc>
                          <a:spcPct val="107000"/>
                        </a:lnSpc>
                        <a:spcBef>
                          <a:spcPts val="0"/>
                        </a:spcBef>
                        <a:spcAft>
                          <a:spcPts val="0"/>
                        </a:spcAft>
                      </a:pPr>
                      <a:r>
                        <a:rPr lang="en-US" sz="1800">
                          <a:solidFill>
                            <a:srgbClr val="000000"/>
                          </a:solidFill>
                          <a:effectLst/>
                          <a:latin typeface="+mj-lt"/>
                          <a:ea typeface="Times New Roman" panose="02020603050405020304" pitchFamily="18" charset="0"/>
                          <a:cs typeface="Times New Roman" panose="02020603050405020304" pitchFamily="18" charset="0"/>
                        </a:rPr>
                        <a:t>3</a:t>
                      </a:r>
                      <a:endParaRPr lang="en-US" sz="1800">
                        <a:solidFill>
                          <a:srgbClr val="000000"/>
                        </a:solidFill>
                        <a:effectLst/>
                        <a:latin typeface="+mj-lt"/>
                        <a:ea typeface="Franklin Gothic Book" panose="020B0503020102020204" pitchFamily="34" charset="0"/>
                        <a:cs typeface="Franklin Gothic Book" panose="020B0503020102020204" pitchFamily="34" charset="0"/>
                      </a:endParaRPr>
                    </a:p>
                  </a:txBody>
                  <a:tcPr marL="68580" marR="68580" marT="0" marB="0" anchor="b"/>
                </a:tc>
                <a:tc rowSpan="3">
                  <a:txBody>
                    <a:bodyPr/>
                    <a:lstStyle/>
                    <a:p>
                      <a:pPr marL="0" marR="0" indent="0" algn="r">
                        <a:lnSpc>
                          <a:spcPct val="107000"/>
                        </a:lnSpc>
                        <a:spcBef>
                          <a:spcPts val="0"/>
                        </a:spcBef>
                        <a:spcAft>
                          <a:spcPts val="0"/>
                        </a:spcAft>
                      </a:pPr>
                      <a:r>
                        <a:rPr lang="en-US" sz="1800" dirty="0">
                          <a:solidFill>
                            <a:srgbClr val="000000"/>
                          </a:solidFill>
                          <a:effectLst/>
                          <a:latin typeface="+mj-lt"/>
                          <a:ea typeface="Times New Roman" panose="02020603050405020304" pitchFamily="18" charset="0"/>
                          <a:cs typeface="Times New Roman" panose="02020603050405020304" pitchFamily="18" charset="0"/>
                        </a:rPr>
                        <a:t>3+4 = 7/2 = </a:t>
                      </a:r>
                      <a:r>
                        <a:rPr lang="en-US" sz="1800" b="1" dirty="0">
                          <a:solidFill>
                            <a:srgbClr val="000000"/>
                          </a:solidFill>
                          <a:effectLst/>
                          <a:latin typeface="+mj-lt"/>
                          <a:ea typeface="Times New Roman" panose="02020603050405020304" pitchFamily="18" charset="0"/>
                          <a:cs typeface="Times New Roman" panose="02020603050405020304" pitchFamily="18" charset="0"/>
                        </a:rPr>
                        <a:t>3.50</a:t>
                      </a:r>
                      <a:endParaRPr lang="en-US" sz="1800" dirty="0">
                        <a:solidFill>
                          <a:srgbClr val="000000"/>
                        </a:solidFill>
                        <a:effectLst/>
                        <a:latin typeface="+mj-lt"/>
                        <a:ea typeface="Franklin Gothic Book" panose="020B0503020102020204" pitchFamily="34" charset="0"/>
                        <a:cs typeface="Franklin Gothic Book" panose="020B0503020102020204" pitchFamily="34" charset="0"/>
                      </a:endParaRPr>
                    </a:p>
                    <a:p>
                      <a:pPr marL="0" marR="0" indent="0" algn="r">
                        <a:lnSpc>
                          <a:spcPct val="107000"/>
                        </a:lnSpc>
                        <a:spcBef>
                          <a:spcPts val="0"/>
                        </a:spcBef>
                        <a:spcAft>
                          <a:spcPts val="0"/>
                        </a:spcAft>
                      </a:pPr>
                      <a:r>
                        <a:rPr lang="en-US" sz="1800" i="1" dirty="0">
                          <a:solidFill>
                            <a:srgbClr val="000000"/>
                          </a:solidFill>
                          <a:effectLst/>
                          <a:latin typeface="+mj-lt"/>
                          <a:ea typeface="Times New Roman" panose="02020603050405020304" pitchFamily="18" charset="0"/>
                          <a:cs typeface="Times New Roman" panose="02020603050405020304" pitchFamily="18" charset="0"/>
                        </a:rPr>
                        <a:t>(</a:t>
                      </a:r>
                      <a:r>
                        <a:rPr lang="en-US" sz="1800" i="1" dirty="0">
                          <a:solidFill>
                            <a:srgbClr val="0000CC"/>
                          </a:solidFill>
                          <a:effectLst/>
                          <a:latin typeface="+mj-lt"/>
                          <a:ea typeface="Times New Roman" panose="02020603050405020304" pitchFamily="18" charset="0"/>
                          <a:cs typeface="Times New Roman" panose="02020603050405020304" pitchFamily="18" charset="0"/>
                        </a:rPr>
                        <a:t>N</a:t>
                      </a:r>
                      <a:r>
                        <a:rPr lang="en-US" sz="1800" i="1" dirty="0">
                          <a:solidFill>
                            <a:srgbClr val="000000"/>
                          </a:solidFill>
                          <a:effectLst/>
                          <a:latin typeface="+mj-lt"/>
                          <a:ea typeface="Times New Roman" panose="02020603050405020304" pitchFamily="18" charset="0"/>
                          <a:cs typeface="Times New Roman" panose="02020603050405020304" pitchFamily="18" charset="0"/>
                        </a:rPr>
                        <a:t>=2)</a:t>
                      </a:r>
                      <a:endParaRPr lang="en-US" sz="1800" dirty="0">
                        <a:solidFill>
                          <a:srgbClr val="000000"/>
                        </a:solidFill>
                        <a:effectLst/>
                        <a:latin typeface="+mj-lt"/>
                        <a:ea typeface="Franklin Gothic Book" panose="020B0503020102020204" pitchFamily="34" charset="0"/>
                        <a:cs typeface="Franklin Gothic Book" panose="020B0503020102020204" pitchFamily="34" charset="0"/>
                      </a:endParaRPr>
                    </a:p>
                  </a:txBody>
                  <a:tcPr marL="68580" marR="68580" marT="0" marB="0" anchor="ctr"/>
                </a:tc>
                <a:tc rowSpan="3">
                  <a:txBody>
                    <a:bodyPr/>
                    <a:lstStyle/>
                    <a:p>
                      <a:pPr marL="0" marR="0" indent="0" algn="r">
                        <a:lnSpc>
                          <a:spcPct val="107000"/>
                        </a:lnSpc>
                        <a:spcBef>
                          <a:spcPts val="0"/>
                        </a:spcBef>
                        <a:spcAft>
                          <a:spcPts val="0"/>
                        </a:spcAft>
                      </a:pPr>
                      <a:r>
                        <a:rPr lang="en-US" sz="1800" dirty="0">
                          <a:solidFill>
                            <a:srgbClr val="000000"/>
                          </a:solidFill>
                          <a:effectLst/>
                          <a:latin typeface="+mj-lt"/>
                          <a:ea typeface="Times New Roman" panose="02020603050405020304" pitchFamily="18" charset="0"/>
                          <a:cs typeface="Times New Roman" panose="02020603050405020304" pitchFamily="18" charset="0"/>
                        </a:rPr>
                        <a:t>3.50*</a:t>
                      </a:r>
                      <a:r>
                        <a:rPr lang="en-US" sz="1800" dirty="0">
                          <a:solidFill>
                            <a:srgbClr val="FF0000"/>
                          </a:solidFill>
                          <a:effectLst/>
                          <a:latin typeface="+mj-lt"/>
                          <a:ea typeface="Times New Roman" panose="02020603050405020304" pitchFamily="18" charset="0"/>
                          <a:cs typeface="Times New Roman" panose="02020603050405020304" pitchFamily="18" charset="0"/>
                        </a:rPr>
                        <a:t>30% </a:t>
                      </a:r>
                      <a:r>
                        <a:rPr lang="en-US" sz="1800" dirty="0">
                          <a:solidFill>
                            <a:srgbClr val="000000"/>
                          </a:solidFill>
                          <a:effectLst/>
                          <a:latin typeface="+mj-lt"/>
                          <a:ea typeface="Times New Roman" panose="02020603050405020304" pitchFamily="18" charset="0"/>
                          <a:cs typeface="Times New Roman" panose="02020603050405020304" pitchFamily="18" charset="0"/>
                        </a:rPr>
                        <a:t>= </a:t>
                      </a:r>
                      <a:r>
                        <a:rPr lang="en-US" sz="1800" b="1" dirty="0">
                          <a:solidFill>
                            <a:srgbClr val="000000"/>
                          </a:solidFill>
                          <a:effectLst/>
                          <a:latin typeface="+mj-lt"/>
                          <a:ea typeface="Times New Roman" panose="02020603050405020304" pitchFamily="18" charset="0"/>
                          <a:cs typeface="Times New Roman" panose="02020603050405020304" pitchFamily="18" charset="0"/>
                        </a:rPr>
                        <a:t>1.05</a:t>
                      </a:r>
                      <a:endParaRPr lang="en-US" sz="1800" dirty="0">
                        <a:solidFill>
                          <a:srgbClr val="000000"/>
                        </a:solidFill>
                        <a:effectLst/>
                        <a:latin typeface="+mj-lt"/>
                        <a:ea typeface="Franklin Gothic Book" panose="020B0503020102020204" pitchFamily="34" charset="0"/>
                        <a:cs typeface="Franklin Gothic Book" panose="020B0503020102020204" pitchFamily="34" charset="0"/>
                      </a:endParaRPr>
                    </a:p>
                  </a:txBody>
                  <a:tcPr marL="68580" marR="68580" marT="0" marB="0" anchor="ctr"/>
                </a:tc>
                <a:extLst>
                  <a:ext uri="{0D108BD9-81ED-4DB2-BD59-A6C34878D82A}">
                    <a16:rowId xmlns:a16="http://schemas.microsoft.com/office/drawing/2014/main" val="10005"/>
                  </a:ext>
                </a:extLst>
              </a:tr>
              <a:tr h="299590">
                <a:tc vMerge="1">
                  <a:txBody>
                    <a:bodyPr/>
                    <a:lstStyle/>
                    <a:p>
                      <a:endParaRPr lang="en-US"/>
                    </a:p>
                  </a:txBody>
                  <a:tcPr/>
                </a:tc>
                <a:tc vMerge="1">
                  <a:txBody>
                    <a:bodyPr/>
                    <a:lstStyle/>
                    <a:p>
                      <a:endParaRPr lang="en-US"/>
                    </a:p>
                  </a:txBody>
                  <a:tcPr/>
                </a:tc>
                <a:tc>
                  <a:txBody>
                    <a:bodyPr/>
                    <a:lstStyle/>
                    <a:p>
                      <a:pPr marL="0" marR="0" indent="0" algn="ctr">
                        <a:lnSpc>
                          <a:spcPct val="107000"/>
                        </a:lnSpc>
                        <a:spcBef>
                          <a:spcPts val="0"/>
                        </a:spcBef>
                        <a:spcAft>
                          <a:spcPts val="0"/>
                        </a:spcAft>
                      </a:pPr>
                      <a:r>
                        <a:rPr lang="en-US" sz="1800">
                          <a:solidFill>
                            <a:srgbClr val="000000"/>
                          </a:solidFill>
                          <a:effectLst/>
                          <a:latin typeface="+mj-lt"/>
                          <a:ea typeface="Times New Roman" panose="02020603050405020304" pitchFamily="18" charset="0"/>
                          <a:cs typeface="Times New Roman" panose="02020603050405020304" pitchFamily="18" charset="0"/>
                        </a:rPr>
                        <a:t>2.2</a:t>
                      </a:r>
                      <a:endParaRPr lang="en-US" sz="1800">
                        <a:solidFill>
                          <a:srgbClr val="000000"/>
                        </a:solidFill>
                        <a:effectLst/>
                        <a:latin typeface="+mj-lt"/>
                        <a:ea typeface="Franklin Gothic Book" panose="020B0503020102020204" pitchFamily="34" charset="0"/>
                        <a:cs typeface="Franklin Gothic Book" panose="020B0503020102020204" pitchFamily="34" charset="0"/>
                      </a:endParaRPr>
                    </a:p>
                  </a:txBody>
                  <a:tcPr marL="68580" marR="68580" marT="0" marB="0" anchor="b"/>
                </a:tc>
                <a:tc>
                  <a:txBody>
                    <a:bodyPr/>
                    <a:lstStyle/>
                    <a:p>
                      <a:pPr marL="0" marR="0" indent="0" algn="ctr">
                        <a:lnSpc>
                          <a:spcPct val="107000"/>
                        </a:lnSpc>
                        <a:spcBef>
                          <a:spcPts val="0"/>
                        </a:spcBef>
                        <a:spcAft>
                          <a:spcPts val="0"/>
                        </a:spcAft>
                      </a:pPr>
                      <a:r>
                        <a:rPr lang="en-US" sz="1800">
                          <a:solidFill>
                            <a:srgbClr val="000000"/>
                          </a:solidFill>
                          <a:effectLst/>
                          <a:latin typeface="+mj-lt"/>
                          <a:ea typeface="Times New Roman" panose="02020603050405020304" pitchFamily="18" charset="0"/>
                          <a:cs typeface="Times New Roman" panose="02020603050405020304" pitchFamily="18" charset="0"/>
                        </a:rPr>
                        <a:t>4</a:t>
                      </a:r>
                      <a:endParaRPr lang="en-US" sz="1800">
                        <a:solidFill>
                          <a:srgbClr val="000000"/>
                        </a:solidFill>
                        <a:effectLst/>
                        <a:latin typeface="+mj-lt"/>
                        <a:ea typeface="Franklin Gothic Book" panose="020B0503020102020204" pitchFamily="34" charset="0"/>
                        <a:cs typeface="Franklin Gothic Book" panose="020B0503020102020204" pitchFamily="34" charset="0"/>
                      </a:endParaRPr>
                    </a:p>
                  </a:txBody>
                  <a:tcPr marL="68580" marR="68580" marT="0" marB="0" anchor="b"/>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6"/>
                  </a:ext>
                </a:extLst>
              </a:tr>
              <a:tr h="299590">
                <a:tc vMerge="1">
                  <a:txBody>
                    <a:bodyPr/>
                    <a:lstStyle/>
                    <a:p>
                      <a:endParaRPr lang="en-US"/>
                    </a:p>
                  </a:txBody>
                  <a:tcPr/>
                </a:tc>
                <a:tc vMerge="1">
                  <a:txBody>
                    <a:bodyPr/>
                    <a:lstStyle/>
                    <a:p>
                      <a:endParaRPr lang="en-US"/>
                    </a:p>
                  </a:txBody>
                  <a:tcPr/>
                </a:tc>
                <a:tc>
                  <a:txBody>
                    <a:bodyPr/>
                    <a:lstStyle/>
                    <a:p>
                      <a:pPr>
                        <a:lnSpc>
                          <a:spcPct val="107000"/>
                        </a:lnSpc>
                      </a:pPr>
                      <a:endParaRPr lang="en-US" sz="1800">
                        <a:effectLst/>
                        <a:latin typeface="+mj-lt"/>
                      </a:endParaRPr>
                    </a:p>
                  </a:txBody>
                  <a:tcPr marL="68580" marR="68580" marT="0" marB="0" anchor="b"/>
                </a:tc>
                <a:tc>
                  <a:txBody>
                    <a:bodyPr/>
                    <a:lstStyle/>
                    <a:p>
                      <a:pPr>
                        <a:lnSpc>
                          <a:spcPct val="107000"/>
                        </a:lnSpc>
                      </a:pPr>
                      <a:endParaRPr lang="en-US" sz="1800">
                        <a:effectLst/>
                        <a:latin typeface="+mj-lt"/>
                      </a:endParaRPr>
                    </a:p>
                  </a:txBody>
                  <a:tcPr marL="68580" marR="68580" marT="0" marB="0" anchor="b"/>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7"/>
                  </a:ext>
                </a:extLst>
              </a:tr>
              <a:tr h="299590">
                <a:tc rowSpan="4">
                  <a:txBody>
                    <a:bodyPr/>
                    <a:lstStyle/>
                    <a:p>
                      <a:pPr marL="0" marR="0" indent="0" algn="ctr">
                        <a:lnSpc>
                          <a:spcPct val="107000"/>
                        </a:lnSpc>
                        <a:spcBef>
                          <a:spcPts val="0"/>
                        </a:spcBef>
                        <a:spcAft>
                          <a:spcPts val="0"/>
                        </a:spcAft>
                      </a:pPr>
                      <a:r>
                        <a:rPr lang="en-US" sz="2000" dirty="0">
                          <a:solidFill>
                            <a:srgbClr val="000000"/>
                          </a:solidFill>
                          <a:effectLst/>
                          <a:latin typeface="+mj-lt"/>
                          <a:ea typeface="Times New Roman" panose="02020603050405020304" pitchFamily="18" charset="0"/>
                          <a:cs typeface="Times New Roman" panose="02020603050405020304" pitchFamily="18" charset="0"/>
                        </a:rPr>
                        <a:t>3</a:t>
                      </a:r>
                      <a:endParaRPr lang="en-US" sz="2000" dirty="0">
                        <a:solidFill>
                          <a:srgbClr val="000000"/>
                        </a:solidFill>
                        <a:effectLst/>
                        <a:latin typeface="+mj-lt"/>
                        <a:ea typeface="Franklin Gothic Book" panose="020B0503020102020204" pitchFamily="34" charset="0"/>
                        <a:cs typeface="Franklin Gothic Book" panose="020B0503020102020204" pitchFamily="34" charset="0"/>
                      </a:endParaRPr>
                    </a:p>
                  </a:txBody>
                  <a:tcPr marL="68580" marR="68580" marT="0" marB="0" anchor="ctr"/>
                </a:tc>
                <a:tc rowSpan="4">
                  <a:txBody>
                    <a:bodyPr/>
                    <a:lstStyle/>
                    <a:p>
                      <a:pPr marL="0" marR="0" indent="0" algn="ctr">
                        <a:lnSpc>
                          <a:spcPct val="107000"/>
                        </a:lnSpc>
                        <a:spcBef>
                          <a:spcPts val="0"/>
                        </a:spcBef>
                        <a:spcAft>
                          <a:spcPts val="0"/>
                        </a:spcAft>
                      </a:pPr>
                      <a:r>
                        <a:rPr lang="en-US" sz="1800" dirty="0">
                          <a:solidFill>
                            <a:srgbClr val="FF0000"/>
                          </a:solidFill>
                          <a:effectLst/>
                          <a:latin typeface="+mj-lt"/>
                          <a:ea typeface="Times New Roman" panose="02020603050405020304" pitchFamily="18" charset="0"/>
                          <a:cs typeface="Times New Roman" panose="02020603050405020304" pitchFamily="18" charset="0"/>
                        </a:rPr>
                        <a:t>30%</a:t>
                      </a:r>
                      <a:endParaRPr lang="en-US" sz="1800" dirty="0">
                        <a:solidFill>
                          <a:srgbClr val="FF0000"/>
                        </a:solidFill>
                        <a:effectLst/>
                        <a:latin typeface="+mj-lt"/>
                        <a:ea typeface="Franklin Gothic Book" panose="020B0503020102020204" pitchFamily="34" charset="0"/>
                        <a:cs typeface="Franklin Gothic Book" panose="020B0503020102020204" pitchFamily="34" charset="0"/>
                      </a:endParaRPr>
                    </a:p>
                  </a:txBody>
                  <a:tcPr marL="68580" marR="68580" marT="0" marB="0" anchor="ctr"/>
                </a:tc>
                <a:tc>
                  <a:txBody>
                    <a:bodyPr/>
                    <a:lstStyle/>
                    <a:p>
                      <a:pPr marL="0" marR="0" indent="0" algn="ctr">
                        <a:lnSpc>
                          <a:spcPct val="107000"/>
                        </a:lnSpc>
                        <a:spcBef>
                          <a:spcPts val="0"/>
                        </a:spcBef>
                        <a:spcAft>
                          <a:spcPts val="0"/>
                        </a:spcAft>
                      </a:pPr>
                      <a:r>
                        <a:rPr lang="en-US" sz="1800">
                          <a:solidFill>
                            <a:srgbClr val="000000"/>
                          </a:solidFill>
                          <a:effectLst/>
                          <a:latin typeface="+mj-lt"/>
                          <a:ea typeface="Times New Roman" panose="02020603050405020304" pitchFamily="18" charset="0"/>
                          <a:cs typeface="Times New Roman" panose="02020603050405020304" pitchFamily="18" charset="0"/>
                        </a:rPr>
                        <a:t>3.1</a:t>
                      </a:r>
                      <a:endParaRPr lang="en-US" sz="1800">
                        <a:solidFill>
                          <a:srgbClr val="000000"/>
                        </a:solidFill>
                        <a:effectLst/>
                        <a:latin typeface="+mj-lt"/>
                        <a:ea typeface="Franklin Gothic Book" panose="020B0503020102020204" pitchFamily="34" charset="0"/>
                        <a:cs typeface="Franklin Gothic Book" panose="020B0503020102020204" pitchFamily="34" charset="0"/>
                      </a:endParaRPr>
                    </a:p>
                  </a:txBody>
                  <a:tcPr marL="68580" marR="68580" marT="0" marB="0" anchor="b"/>
                </a:tc>
                <a:tc>
                  <a:txBody>
                    <a:bodyPr/>
                    <a:lstStyle/>
                    <a:p>
                      <a:pPr marL="0" marR="0" indent="0" algn="ctr">
                        <a:lnSpc>
                          <a:spcPct val="107000"/>
                        </a:lnSpc>
                        <a:spcBef>
                          <a:spcPts val="0"/>
                        </a:spcBef>
                        <a:spcAft>
                          <a:spcPts val="0"/>
                        </a:spcAft>
                      </a:pPr>
                      <a:r>
                        <a:rPr lang="en-US" sz="1800">
                          <a:solidFill>
                            <a:srgbClr val="000000"/>
                          </a:solidFill>
                          <a:effectLst/>
                          <a:latin typeface="+mj-lt"/>
                          <a:ea typeface="Times New Roman" panose="02020603050405020304" pitchFamily="18" charset="0"/>
                          <a:cs typeface="Times New Roman" panose="02020603050405020304" pitchFamily="18" charset="0"/>
                        </a:rPr>
                        <a:t>2</a:t>
                      </a:r>
                      <a:endParaRPr lang="en-US" sz="1800">
                        <a:solidFill>
                          <a:srgbClr val="000000"/>
                        </a:solidFill>
                        <a:effectLst/>
                        <a:latin typeface="+mj-lt"/>
                        <a:ea typeface="Franklin Gothic Book" panose="020B0503020102020204" pitchFamily="34" charset="0"/>
                        <a:cs typeface="Franklin Gothic Book" panose="020B0503020102020204" pitchFamily="34" charset="0"/>
                      </a:endParaRPr>
                    </a:p>
                  </a:txBody>
                  <a:tcPr marL="68580" marR="68580" marT="0" marB="0" anchor="b"/>
                </a:tc>
                <a:tc rowSpan="4">
                  <a:txBody>
                    <a:bodyPr/>
                    <a:lstStyle/>
                    <a:p>
                      <a:pPr marL="0" marR="0" indent="0" algn="r">
                        <a:lnSpc>
                          <a:spcPct val="107000"/>
                        </a:lnSpc>
                        <a:spcBef>
                          <a:spcPts val="0"/>
                        </a:spcBef>
                        <a:spcAft>
                          <a:spcPts val="0"/>
                        </a:spcAft>
                      </a:pPr>
                      <a:r>
                        <a:rPr lang="en-US" sz="1800" dirty="0">
                          <a:solidFill>
                            <a:srgbClr val="000000"/>
                          </a:solidFill>
                          <a:effectLst/>
                          <a:latin typeface="+mj-lt"/>
                          <a:ea typeface="Times New Roman" panose="02020603050405020304" pitchFamily="18" charset="0"/>
                          <a:cs typeface="Times New Roman" panose="02020603050405020304" pitchFamily="18" charset="0"/>
                        </a:rPr>
                        <a:t>2+3+4+3 = 12/4 = </a:t>
                      </a:r>
                      <a:r>
                        <a:rPr lang="en-US" sz="1800" b="1" dirty="0">
                          <a:solidFill>
                            <a:srgbClr val="000000"/>
                          </a:solidFill>
                          <a:effectLst/>
                          <a:latin typeface="+mj-lt"/>
                          <a:ea typeface="Times New Roman" panose="02020603050405020304" pitchFamily="18" charset="0"/>
                          <a:cs typeface="Times New Roman" panose="02020603050405020304" pitchFamily="18" charset="0"/>
                        </a:rPr>
                        <a:t>3.00</a:t>
                      </a:r>
                      <a:endParaRPr lang="en-US" sz="1800" dirty="0">
                        <a:solidFill>
                          <a:srgbClr val="000000"/>
                        </a:solidFill>
                        <a:effectLst/>
                        <a:latin typeface="+mj-lt"/>
                        <a:ea typeface="Franklin Gothic Book" panose="020B0503020102020204" pitchFamily="34" charset="0"/>
                        <a:cs typeface="Franklin Gothic Book" panose="020B0503020102020204" pitchFamily="34" charset="0"/>
                      </a:endParaRPr>
                    </a:p>
                    <a:p>
                      <a:pPr marL="0" marR="0" indent="0" algn="r">
                        <a:lnSpc>
                          <a:spcPct val="107000"/>
                        </a:lnSpc>
                        <a:spcBef>
                          <a:spcPts val="0"/>
                        </a:spcBef>
                        <a:spcAft>
                          <a:spcPts val="0"/>
                        </a:spcAft>
                      </a:pPr>
                      <a:r>
                        <a:rPr lang="en-US" sz="1800" i="1" dirty="0">
                          <a:solidFill>
                            <a:srgbClr val="000000"/>
                          </a:solidFill>
                          <a:effectLst/>
                          <a:latin typeface="+mj-lt"/>
                          <a:ea typeface="Times New Roman" panose="02020603050405020304" pitchFamily="18" charset="0"/>
                          <a:cs typeface="Times New Roman" panose="02020603050405020304" pitchFamily="18" charset="0"/>
                        </a:rPr>
                        <a:t>(</a:t>
                      </a:r>
                      <a:r>
                        <a:rPr lang="en-US" sz="1800" i="1" dirty="0">
                          <a:solidFill>
                            <a:srgbClr val="0000CC"/>
                          </a:solidFill>
                          <a:effectLst/>
                          <a:latin typeface="+mj-lt"/>
                          <a:ea typeface="Times New Roman" panose="02020603050405020304" pitchFamily="18" charset="0"/>
                          <a:cs typeface="Times New Roman" panose="02020603050405020304" pitchFamily="18" charset="0"/>
                        </a:rPr>
                        <a:t>N</a:t>
                      </a:r>
                      <a:r>
                        <a:rPr lang="en-US" sz="1800" i="1" dirty="0">
                          <a:solidFill>
                            <a:srgbClr val="000000"/>
                          </a:solidFill>
                          <a:effectLst/>
                          <a:latin typeface="+mj-lt"/>
                          <a:ea typeface="Times New Roman" panose="02020603050405020304" pitchFamily="18" charset="0"/>
                          <a:cs typeface="Times New Roman" panose="02020603050405020304" pitchFamily="18" charset="0"/>
                        </a:rPr>
                        <a:t>=4)</a:t>
                      </a:r>
                      <a:endParaRPr lang="en-US" sz="1800" dirty="0">
                        <a:solidFill>
                          <a:srgbClr val="000000"/>
                        </a:solidFill>
                        <a:effectLst/>
                        <a:latin typeface="+mj-lt"/>
                        <a:ea typeface="Franklin Gothic Book" panose="020B0503020102020204" pitchFamily="34" charset="0"/>
                        <a:cs typeface="Franklin Gothic Book" panose="020B0503020102020204" pitchFamily="34" charset="0"/>
                      </a:endParaRPr>
                    </a:p>
                  </a:txBody>
                  <a:tcPr marL="68580" marR="68580" marT="0" marB="0" anchor="ctr"/>
                </a:tc>
                <a:tc rowSpan="4">
                  <a:txBody>
                    <a:bodyPr/>
                    <a:lstStyle/>
                    <a:p>
                      <a:pPr marL="0" marR="0" indent="0" algn="r">
                        <a:lnSpc>
                          <a:spcPct val="107000"/>
                        </a:lnSpc>
                        <a:spcBef>
                          <a:spcPts val="0"/>
                        </a:spcBef>
                        <a:spcAft>
                          <a:spcPts val="0"/>
                        </a:spcAft>
                      </a:pPr>
                      <a:r>
                        <a:rPr lang="en-US" sz="1800" dirty="0">
                          <a:solidFill>
                            <a:srgbClr val="000000"/>
                          </a:solidFill>
                          <a:effectLst/>
                          <a:latin typeface="+mj-lt"/>
                          <a:ea typeface="Times New Roman" panose="02020603050405020304" pitchFamily="18" charset="0"/>
                          <a:cs typeface="Times New Roman" panose="02020603050405020304" pitchFamily="18" charset="0"/>
                        </a:rPr>
                        <a:t>3.00*</a:t>
                      </a:r>
                      <a:r>
                        <a:rPr lang="en-US" sz="1800" dirty="0">
                          <a:solidFill>
                            <a:srgbClr val="FF0000"/>
                          </a:solidFill>
                          <a:effectLst/>
                          <a:latin typeface="+mj-lt"/>
                          <a:ea typeface="Times New Roman" panose="02020603050405020304" pitchFamily="18" charset="0"/>
                          <a:cs typeface="Times New Roman" panose="02020603050405020304" pitchFamily="18" charset="0"/>
                        </a:rPr>
                        <a:t>30%</a:t>
                      </a:r>
                      <a:r>
                        <a:rPr lang="en-US" sz="1800" dirty="0">
                          <a:solidFill>
                            <a:srgbClr val="000000"/>
                          </a:solidFill>
                          <a:effectLst/>
                          <a:latin typeface="+mj-lt"/>
                          <a:ea typeface="Times New Roman" panose="02020603050405020304" pitchFamily="18" charset="0"/>
                          <a:cs typeface="Times New Roman" panose="02020603050405020304" pitchFamily="18" charset="0"/>
                        </a:rPr>
                        <a:t> = </a:t>
                      </a:r>
                      <a:r>
                        <a:rPr lang="en-US" sz="1800" b="1" dirty="0">
                          <a:solidFill>
                            <a:srgbClr val="000000"/>
                          </a:solidFill>
                          <a:effectLst/>
                          <a:latin typeface="+mj-lt"/>
                          <a:ea typeface="Times New Roman" panose="02020603050405020304" pitchFamily="18" charset="0"/>
                          <a:cs typeface="Times New Roman" panose="02020603050405020304" pitchFamily="18" charset="0"/>
                        </a:rPr>
                        <a:t>0.90</a:t>
                      </a:r>
                      <a:endParaRPr lang="en-US" sz="1800" dirty="0">
                        <a:solidFill>
                          <a:srgbClr val="000000"/>
                        </a:solidFill>
                        <a:effectLst/>
                        <a:latin typeface="+mj-lt"/>
                        <a:ea typeface="Franklin Gothic Book" panose="020B0503020102020204" pitchFamily="34" charset="0"/>
                        <a:cs typeface="Franklin Gothic Book" panose="020B0503020102020204" pitchFamily="34" charset="0"/>
                      </a:endParaRPr>
                    </a:p>
                  </a:txBody>
                  <a:tcPr marL="68580" marR="68580" marT="0" marB="0" anchor="ctr"/>
                </a:tc>
                <a:extLst>
                  <a:ext uri="{0D108BD9-81ED-4DB2-BD59-A6C34878D82A}">
                    <a16:rowId xmlns:a16="http://schemas.microsoft.com/office/drawing/2014/main" val="10008"/>
                  </a:ext>
                </a:extLst>
              </a:tr>
              <a:tr h="299590">
                <a:tc vMerge="1">
                  <a:txBody>
                    <a:bodyPr/>
                    <a:lstStyle/>
                    <a:p>
                      <a:endParaRPr lang="en-US"/>
                    </a:p>
                  </a:txBody>
                  <a:tcPr/>
                </a:tc>
                <a:tc vMerge="1">
                  <a:txBody>
                    <a:bodyPr/>
                    <a:lstStyle/>
                    <a:p>
                      <a:endParaRPr lang="en-US"/>
                    </a:p>
                  </a:txBody>
                  <a:tcPr/>
                </a:tc>
                <a:tc>
                  <a:txBody>
                    <a:bodyPr/>
                    <a:lstStyle/>
                    <a:p>
                      <a:pPr marL="0" marR="0" indent="0" algn="ctr">
                        <a:lnSpc>
                          <a:spcPct val="107000"/>
                        </a:lnSpc>
                        <a:spcBef>
                          <a:spcPts val="0"/>
                        </a:spcBef>
                        <a:spcAft>
                          <a:spcPts val="0"/>
                        </a:spcAft>
                      </a:pPr>
                      <a:r>
                        <a:rPr lang="en-US" sz="1800">
                          <a:solidFill>
                            <a:srgbClr val="000000"/>
                          </a:solidFill>
                          <a:effectLst/>
                          <a:latin typeface="+mj-lt"/>
                          <a:ea typeface="Times New Roman" panose="02020603050405020304" pitchFamily="18" charset="0"/>
                          <a:cs typeface="Times New Roman" panose="02020603050405020304" pitchFamily="18" charset="0"/>
                        </a:rPr>
                        <a:t>3.2</a:t>
                      </a:r>
                      <a:endParaRPr lang="en-US" sz="1800">
                        <a:solidFill>
                          <a:srgbClr val="000000"/>
                        </a:solidFill>
                        <a:effectLst/>
                        <a:latin typeface="+mj-lt"/>
                        <a:ea typeface="Franklin Gothic Book" panose="020B0503020102020204" pitchFamily="34" charset="0"/>
                        <a:cs typeface="Franklin Gothic Book" panose="020B0503020102020204" pitchFamily="34" charset="0"/>
                      </a:endParaRPr>
                    </a:p>
                  </a:txBody>
                  <a:tcPr marL="68580" marR="68580" marT="0" marB="0" anchor="b"/>
                </a:tc>
                <a:tc>
                  <a:txBody>
                    <a:bodyPr/>
                    <a:lstStyle/>
                    <a:p>
                      <a:pPr marL="0" marR="0" indent="0" algn="ctr">
                        <a:lnSpc>
                          <a:spcPct val="107000"/>
                        </a:lnSpc>
                        <a:spcBef>
                          <a:spcPts val="0"/>
                        </a:spcBef>
                        <a:spcAft>
                          <a:spcPts val="0"/>
                        </a:spcAft>
                      </a:pPr>
                      <a:r>
                        <a:rPr lang="en-US" sz="1800">
                          <a:solidFill>
                            <a:srgbClr val="000000"/>
                          </a:solidFill>
                          <a:effectLst/>
                          <a:latin typeface="+mj-lt"/>
                          <a:ea typeface="Times New Roman" panose="02020603050405020304" pitchFamily="18" charset="0"/>
                          <a:cs typeface="Times New Roman" panose="02020603050405020304" pitchFamily="18" charset="0"/>
                        </a:rPr>
                        <a:t>3</a:t>
                      </a:r>
                      <a:endParaRPr lang="en-US" sz="1800">
                        <a:solidFill>
                          <a:srgbClr val="000000"/>
                        </a:solidFill>
                        <a:effectLst/>
                        <a:latin typeface="+mj-lt"/>
                        <a:ea typeface="Franklin Gothic Book" panose="020B0503020102020204" pitchFamily="34" charset="0"/>
                        <a:cs typeface="Franklin Gothic Book" panose="020B0503020102020204" pitchFamily="34" charset="0"/>
                      </a:endParaRPr>
                    </a:p>
                  </a:txBody>
                  <a:tcPr marL="68580" marR="68580" marT="0" marB="0" anchor="b"/>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9"/>
                  </a:ext>
                </a:extLst>
              </a:tr>
              <a:tr h="299590">
                <a:tc vMerge="1">
                  <a:txBody>
                    <a:bodyPr/>
                    <a:lstStyle/>
                    <a:p>
                      <a:endParaRPr lang="en-US"/>
                    </a:p>
                  </a:txBody>
                  <a:tcPr/>
                </a:tc>
                <a:tc vMerge="1">
                  <a:txBody>
                    <a:bodyPr/>
                    <a:lstStyle/>
                    <a:p>
                      <a:endParaRPr lang="en-US"/>
                    </a:p>
                  </a:txBody>
                  <a:tcPr/>
                </a:tc>
                <a:tc>
                  <a:txBody>
                    <a:bodyPr/>
                    <a:lstStyle/>
                    <a:p>
                      <a:pPr marL="0" marR="0" indent="0" algn="ctr">
                        <a:lnSpc>
                          <a:spcPct val="107000"/>
                        </a:lnSpc>
                        <a:spcBef>
                          <a:spcPts val="0"/>
                        </a:spcBef>
                        <a:spcAft>
                          <a:spcPts val="0"/>
                        </a:spcAft>
                      </a:pPr>
                      <a:r>
                        <a:rPr lang="en-US" sz="1800" dirty="0">
                          <a:solidFill>
                            <a:srgbClr val="000000"/>
                          </a:solidFill>
                          <a:effectLst/>
                          <a:latin typeface="+mj-lt"/>
                          <a:ea typeface="Times New Roman" panose="02020603050405020304" pitchFamily="18" charset="0"/>
                          <a:cs typeface="Times New Roman" panose="02020603050405020304" pitchFamily="18" charset="0"/>
                        </a:rPr>
                        <a:t>3.3</a:t>
                      </a:r>
                      <a:endParaRPr lang="en-US" sz="1800" dirty="0">
                        <a:solidFill>
                          <a:srgbClr val="000000"/>
                        </a:solidFill>
                        <a:effectLst/>
                        <a:latin typeface="+mj-lt"/>
                        <a:ea typeface="Franklin Gothic Book" panose="020B0503020102020204" pitchFamily="34" charset="0"/>
                        <a:cs typeface="Franklin Gothic Book" panose="020B0503020102020204" pitchFamily="34" charset="0"/>
                      </a:endParaRPr>
                    </a:p>
                  </a:txBody>
                  <a:tcPr marL="68580" marR="68580" marT="0" marB="0" anchor="b"/>
                </a:tc>
                <a:tc>
                  <a:txBody>
                    <a:bodyPr/>
                    <a:lstStyle/>
                    <a:p>
                      <a:pPr marL="0" marR="0" indent="0" algn="ctr">
                        <a:lnSpc>
                          <a:spcPct val="107000"/>
                        </a:lnSpc>
                        <a:spcBef>
                          <a:spcPts val="0"/>
                        </a:spcBef>
                        <a:spcAft>
                          <a:spcPts val="0"/>
                        </a:spcAft>
                      </a:pPr>
                      <a:r>
                        <a:rPr lang="en-US" sz="1800" dirty="0">
                          <a:solidFill>
                            <a:srgbClr val="000000"/>
                          </a:solidFill>
                          <a:effectLst/>
                          <a:latin typeface="+mj-lt"/>
                          <a:ea typeface="Times New Roman" panose="02020603050405020304" pitchFamily="18" charset="0"/>
                          <a:cs typeface="Times New Roman" panose="02020603050405020304" pitchFamily="18" charset="0"/>
                        </a:rPr>
                        <a:t>4</a:t>
                      </a:r>
                      <a:endParaRPr lang="en-US" sz="1800" dirty="0">
                        <a:solidFill>
                          <a:srgbClr val="000000"/>
                        </a:solidFill>
                        <a:effectLst/>
                        <a:latin typeface="+mj-lt"/>
                        <a:ea typeface="Franklin Gothic Book" panose="020B0503020102020204" pitchFamily="34" charset="0"/>
                        <a:cs typeface="Franklin Gothic Book" panose="020B0503020102020204" pitchFamily="34" charset="0"/>
                      </a:endParaRPr>
                    </a:p>
                  </a:txBody>
                  <a:tcPr marL="68580" marR="68580" marT="0" marB="0" anchor="b"/>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10"/>
                  </a:ext>
                </a:extLst>
              </a:tr>
              <a:tr h="299590">
                <a:tc vMerge="1">
                  <a:txBody>
                    <a:bodyPr/>
                    <a:lstStyle/>
                    <a:p>
                      <a:endParaRPr lang="en-US"/>
                    </a:p>
                  </a:txBody>
                  <a:tcPr/>
                </a:tc>
                <a:tc vMerge="1">
                  <a:txBody>
                    <a:bodyPr/>
                    <a:lstStyle/>
                    <a:p>
                      <a:endParaRPr lang="en-US"/>
                    </a:p>
                  </a:txBody>
                  <a:tcPr/>
                </a:tc>
                <a:tc>
                  <a:txBody>
                    <a:bodyPr/>
                    <a:lstStyle/>
                    <a:p>
                      <a:pPr marL="0" marR="0" indent="0" algn="ctr">
                        <a:lnSpc>
                          <a:spcPct val="107000"/>
                        </a:lnSpc>
                        <a:spcBef>
                          <a:spcPts val="0"/>
                        </a:spcBef>
                        <a:spcAft>
                          <a:spcPts val="0"/>
                        </a:spcAft>
                      </a:pPr>
                      <a:r>
                        <a:rPr lang="en-US" sz="1800" dirty="0">
                          <a:solidFill>
                            <a:srgbClr val="000000"/>
                          </a:solidFill>
                          <a:effectLst/>
                          <a:latin typeface="+mj-lt"/>
                          <a:ea typeface="Times New Roman" panose="02020603050405020304" pitchFamily="18" charset="0"/>
                          <a:cs typeface="Times New Roman" panose="02020603050405020304" pitchFamily="18" charset="0"/>
                        </a:rPr>
                        <a:t>3.4</a:t>
                      </a:r>
                      <a:endParaRPr lang="en-US" sz="1800" dirty="0">
                        <a:solidFill>
                          <a:srgbClr val="000000"/>
                        </a:solidFill>
                        <a:effectLst/>
                        <a:latin typeface="+mj-lt"/>
                        <a:ea typeface="Franklin Gothic Book" panose="020B0503020102020204" pitchFamily="34" charset="0"/>
                        <a:cs typeface="Franklin Gothic Book" panose="020B0503020102020204" pitchFamily="34" charset="0"/>
                      </a:endParaRPr>
                    </a:p>
                  </a:txBody>
                  <a:tcPr marL="68580" marR="68580" marT="0" marB="0" anchor="b"/>
                </a:tc>
                <a:tc>
                  <a:txBody>
                    <a:bodyPr/>
                    <a:lstStyle/>
                    <a:p>
                      <a:pPr marL="0" marR="0" indent="0" algn="ctr">
                        <a:lnSpc>
                          <a:spcPct val="107000"/>
                        </a:lnSpc>
                        <a:spcBef>
                          <a:spcPts val="0"/>
                        </a:spcBef>
                        <a:spcAft>
                          <a:spcPts val="0"/>
                        </a:spcAft>
                      </a:pPr>
                      <a:r>
                        <a:rPr lang="en-US" sz="1800">
                          <a:solidFill>
                            <a:srgbClr val="000000"/>
                          </a:solidFill>
                          <a:effectLst/>
                          <a:latin typeface="+mj-lt"/>
                          <a:ea typeface="Times New Roman" panose="02020603050405020304" pitchFamily="18" charset="0"/>
                          <a:cs typeface="Times New Roman" panose="02020603050405020304" pitchFamily="18" charset="0"/>
                        </a:rPr>
                        <a:t>3</a:t>
                      </a:r>
                      <a:endParaRPr lang="en-US" sz="1800">
                        <a:solidFill>
                          <a:srgbClr val="000000"/>
                        </a:solidFill>
                        <a:effectLst/>
                        <a:latin typeface="+mj-lt"/>
                        <a:ea typeface="Franklin Gothic Book" panose="020B0503020102020204" pitchFamily="34" charset="0"/>
                        <a:cs typeface="Franklin Gothic Book" panose="020B0503020102020204" pitchFamily="34" charset="0"/>
                      </a:endParaRPr>
                    </a:p>
                  </a:txBody>
                  <a:tcPr marL="68580" marR="68580" marT="0" marB="0" anchor="b"/>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11"/>
                  </a:ext>
                </a:extLst>
              </a:tr>
              <a:tr h="299590">
                <a:tc rowSpan="3">
                  <a:txBody>
                    <a:bodyPr/>
                    <a:lstStyle/>
                    <a:p>
                      <a:pPr marL="0" marR="0" indent="0" algn="ctr">
                        <a:lnSpc>
                          <a:spcPct val="107000"/>
                        </a:lnSpc>
                        <a:spcBef>
                          <a:spcPts val="0"/>
                        </a:spcBef>
                        <a:spcAft>
                          <a:spcPts val="0"/>
                        </a:spcAft>
                      </a:pPr>
                      <a:r>
                        <a:rPr lang="en-US" sz="2000" dirty="0">
                          <a:solidFill>
                            <a:srgbClr val="000000"/>
                          </a:solidFill>
                          <a:effectLst/>
                          <a:latin typeface="+mj-lt"/>
                          <a:ea typeface="Times New Roman" panose="02020603050405020304" pitchFamily="18" charset="0"/>
                          <a:cs typeface="Times New Roman" panose="02020603050405020304" pitchFamily="18" charset="0"/>
                        </a:rPr>
                        <a:t> </a:t>
                      </a:r>
                      <a:endParaRPr lang="en-US" sz="2000" dirty="0">
                        <a:solidFill>
                          <a:srgbClr val="000000"/>
                        </a:solidFill>
                        <a:effectLst/>
                        <a:latin typeface="+mj-lt"/>
                        <a:ea typeface="Franklin Gothic Book" panose="020B0503020102020204" pitchFamily="34" charset="0"/>
                        <a:cs typeface="Franklin Gothic Book" panose="020B0503020102020204" pitchFamily="34" charset="0"/>
                      </a:endParaRPr>
                    </a:p>
                  </a:txBody>
                  <a:tcPr marL="68580" marR="68580" marT="0" marB="0" anchor="ctr"/>
                </a:tc>
                <a:tc rowSpan="3">
                  <a:txBody>
                    <a:bodyPr/>
                    <a:lstStyle/>
                    <a:p>
                      <a:pPr marL="0" marR="0" indent="0" algn="ctr">
                        <a:lnSpc>
                          <a:spcPct val="107000"/>
                        </a:lnSpc>
                        <a:spcBef>
                          <a:spcPts val="0"/>
                        </a:spcBef>
                        <a:spcAft>
                          <a:spcPts val="0"/>
                        </a:spcAft>
                      </a:pPr>
                      <a:r>
                        <a:rPr lang="en-US" sz="1800" dirty="0">
                          <a:solidFill>
                            <a:srgbClr val="000000"/>
                          </a:solidFill>
                          <a:effectLst/>
                          <a:latin typeface="+mj-lt"/>
                          <a:ea typeface="Times New Roman" panose="02020603050405020304" pitchFamily="18" charset="0"/>
                          <a:cs typeface="Times New Roman" panose="02020603050405020304" pitchFamily="18" charset="0"/>
                        </a:rPr>
                        <a:t> </a:t>
                      </a:r>
                      <a:endParaRPr lang="en-US" sz="1800" dirty="0">
                        <a:solidFill>
                          <a:srgbClr val="000000"/>
                        </a:solidFill>
                        <a:effectLst/>
                        <a:latin typeface="+mj-lt"/>
                        <a:ea typeface="Franklin Gothic Book" panose="020B0503020102020204" pitchFamily="34" charset="0"/>
                        <a:cs typeface="Franklin Gothic Book" panose="020B0503020102020204" pitchFamily="34" charset="0"/>
                      </a:endParaRPr>
                    </a:p>
                  </a:txBody>
                  <a:tcPr marL="68580" marR="68580" marT="0" marB="0" anchor="ctr"/>
                </a:tc>
                <a:tc>
                  <a:txBody>
                    <a:bodyPr/>
                    <a:lstStyle/>
                    <a:p>
                      <a:pPr marL="0" marR="0" indent="0" algn="ctr">
                        <a:lnSpc>
                          <a:spcPct val="107000"/>
                        </a:lnSpc>
                        <a:spcBef>
                          <a:spcPts val="0"/>
                        </a:spcBef>
                        <a:spcAft>
                          <a:spcPts val="0"/>
                        </a:spcAft>
                      </a:pPr>
                      <a:r>
                        <a:rPr lang="en-US" sz="1800" dirty="0">
                          <a:solidFill>
                            <a:srgbClr val="000000"/>
                          </a:solidFill>
                          <a:effectLst/>
                          <a:latin typeface="+mj-lt"/>
                          <a:ea typeface="Times New Roman" panose="02020603050405020304" pitchFamily="18" charset="0"/>
                          <a:cs typeface="Times New Roman" panose="02020603050405020304" pitchFamily="18" charset="0"/>
                        </a:rPr>
                        <a:t> </a:t>
                      </a:r>
                      <a:endParaRPr lang="en-US" sz="1800" dirty="0">
                        <a:solidFill>
                          <a:srgbClr val="000000"/>
                        </a:solidFill>
                        <a:effectLst/>
                        <a:latin typeface="+mj-lt"/>
                        <a:ea typeface="Franklin Gothic Book" panose="020B0503020102020204" pitchFamily="34" charset="0"/>
                        <a:cs typeface="Franklin Gothic Book" panose="020B0503020102020204" pitchFamily="34" charset="0"/>
                      </a:endParaRPr>
                    </a:p>
                  </a:txBody>
                  <a:tcPr marL="68580" marR="68580" marT="0" marB="0" anchor="b"/>
                </a:tc>
                <a:tc>
                  <a:txBody>
                    <a:bodyPr/>
                    <a:lstStyle/>
                    <a:p>
                      <a:pPr marL="0" marR="0" indent="0" algn="ctr">
                        <a:lnSpc>
                          <a:spcPct val="107000"/>
                        </a:lnSpc>
                        <a:spcBef>
                          <a:spcPts val="0"/>
                        </a:spcBef>
                        <a:spcAft>
                          <a:spcPts val="0"/>
                        </a:spcAft>
                      </a:pPr>
                      <a:r>
                        <a:rPr lang="en-US" sz="1800" dirty="0">
                          <a:solidFill>
                            <a:srgbClr val="000000"/>
                          </a:solidFill>
                          <a:effectLst/>
                          <a:latin typeface="+mj-lt"/>
                          <a:ea typeface="Times New Roman" panose="02020603050405020304" pitchFamily="18" charset="0"/>
                          <a:cs typeface="Times New Roman" panose="02020603050405020304" pitchFamily="18" charset="0"/>
                        </a:rPr>
                        <a:t> </a:t>
                      </a:r>
                      <a:endParaRPr lang="en-US" sz="1800" dirty="0">
                        <a:solidFill>
                          <a:srgbClr val="000000"/>
                        </a:solidFill>
                        <a:effectLst/>
                        <a:latin typeface="+mj-lt"/>
                        <a:ea typeface="Franklin Gothic Book" panose="020B0503020102020204" pitchFamily="34" charset="0"/>
                        <a:cs typeface="Franklin Gothic Book" panose="020B0503020102020204" pitchFamily="34" charset="0"/>
                      </a:endParaRPr>
                    </a:p>
                  </a:txBody>
                  <a:tcPr marL="68580" marR="68580" marT="0" marB="0" anchor="b"/>
                </a:tc>
                <a:tc rowSpan="3">
                  <a:txBody>
                    <a:bodyPr/>
                    <a:lstStyle/>
                    <a:p>
                      <a:pPr>
                        <a:lnSpc>
                          <a:spcPct val="107000"/>
                        </a:lnSpc>
                      </a:pPr>
                      <a:endParaRPr lang="en-US" sz="1800" dirty="0">
                        <a:effectLst/>
                        <a:latin typeface="+mj-lt"/>
                      </a:endParaRPr>
                    </a:p>
                  </a:txBody>
                  <a:tcPr marL="68580" marR="68580" marT="0" marB="0" anchor="ctr"/>
                </a:tc>
                <a:tc rowSpan="3">
                  <a:txBody>
                    <a:bodyPr/>
                    <a:lstStyle/>
                    <a:p>
                      <a:pPr>
                        <a:lnSpc>
                          <a:spcPct val="107000"/>
                        </a:lnSpc>
                      </a:pPr>
                      <a:endParaRPr lang="en-US" sz="1800" dirty="0">
                        <a:effectLst/>
                        <a:latin typeface="+mj-lt"/>
                      </a:endParaRPr>
                    </a:p>
                  </a:txBody>
                  <a:tcPr marL="68580" marR="68580" marT="0" marB="0" anchor="ctr"/>
                </a:tc>
                <a:extLst>
                  <a:ext uri="{0D108BD9-81ED-4DB2-BD59-A6C34878D82A}">
                    <a16:rowId xmlns:a16="http://schemas.microsoft.com/office/drawing/2014/main" val="10012"/>
                  </a:ext>
                </a:extLst>
              </a:tr>
              <a:tr h="299590">
                <a:tc vMerge="1">
                  <a:txBody>
                    <a:bodyPr/>
                    <a:lstStyle/>
                    <a:p>
                      <a:endParaRPr lang="en-US"/>
                    </a:p>
                  </a:txBody>
                  <a:tcPr/>
                </a:tc>
                <a:tc vMerge="1">
                  <a:txBody>
                    <a:bodyPr/>
                    <a:lstStyle/>
                    <a:p>
                      <a:endParaRPr lang="en-US"/>
                    </a:p>
                  </a:txBody>
                  <a:tcPr/>
                </a:tc>
                <a:tc>
                  <a:txBody>
                    <a:bodyPr/>
                    <a:lstStyle/>
                    <a:p>
                      <a:pPr marL="0" marR="0" indent="0" algn="ctr">
                        <a:lnSpc>
                          <a:spcPct val="107000"/>
                        </a:lnSpc>
                        <a:spcBef>
                          <a:spcPts val="0"/>
                        </a:spcBef>
                        <a:spcAft>
                          <a:spcPts val="0"/>
                        </a:spcAft>
                      </a:pPr>
                      <a:r>
                        <a:rPr lang="en-US" sz="1800" dirty="0">
                          <a:solidFill>
                            <a:srgbClr val="000000"/>
                          </a:solidFill>
                          <a:effectLst/>
                          <a:latin typeface="+mj-lt"/>
                          <a:ea typeface="Times New Roman" panose="02020603050405020304" pitchFamily="18" charset="0"/>
                          <a:cs typeface="Times New Roman" panose="02020603050405020304" pitchFamily="18" charset="0"/>
                        </a:rPr>
                        <a:t> </a:t>
                      </a:r>
                      <a:endParaRPr lang="en-US" sz="1800" dirty="0">
                        <a:solidFill>
                          <a:srgbClr val="000000"/>
                        </a:solidFill>
                        <a:effectLst/>
                        <a:latin typeface="+mj-lt"/>
                        <a:ea typeface="Franklin Gothic Book" panose="020B0503020102020204" pitchFamily="34" charset="0"/>
                        <a:cs typeface="Franklin Gothic Book" panose="020B0503020102020204" pitchFamily="34" charset="0"/>
                      </a:endParaRPr>
                    </a:p>
                  </a:txBody>
                  <a:tcPr marL="68580" marR="68580" marT="0" marB="0" anchor="b"/>
                </a:tc>
                <a:tc>
                  <a:txBody>
                    <a:bodyPr/>
                    <a:lstStyle/>
                    <a:p>
                      <a:pPr marL="0" marR="0" indent="0" algn="ctr">
                        <a:lnSpc>
                          <a:spcPct val="107000"/>
                        </a:lnSpc>
                        <a:spcBef>
                          <a:spcPts val="0"/>
                        </a:spcBef>
                        <a:spcAft>
                          <a:spcPts val="0"/>
                        </a:spcAft>
                      </a:pPr>
                      <a:r>
                        <a:rPr lang="en-US" sz="1800">
                          <a:solidFill>
                            <a:srgbClr val="000000"/>
                          </a:solidFill>
                          <a:effectLst/>
                          <a:latin typeface="+mj-lt"/>
                          <a:ea typeface="Times New Roman" panose="02020603050405020304" pitchFamily="18" charset="0"/>
                          <a:cs typeface="Times New Roman" panose="02020603050405020304" pitchFamily="18" charset="0"/>
                        </a:rPr>
                        <a:t> </a:t>
                      </a:r>
                      <a:endParaRPr lang="en-US" sz="1800">
                        <a:solidFill>
                          <a:srgbClr val="000000"/>
                        </a:solidFill>
                        <a:effectLst/>
                        <a:latin typeface="+mj-lt"/>
                        <a:ea typeface="Franklin Gothic Book" panose="020B0503020102020204" pitchFamily="34" charset="0"/>
                        <a:cs typeface="Franklin Gothic Book" panose="020B0503020102020204" pitchFamily="34" charset="0"/>
                      </a:endParaRPr>
                    </a:p>
                  </a:txBody>
                  <a:tcPr marL="68580" marR="68580" marT="0" marB="0" anchor="b"/>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13"/>
                  </a:ext>
                </a:extLst>
              </a:tr>
              <a:tr h="195230">
                <a:tc vMerge="1">
                  <a:txBody>
                    <a:bodyPr/>
                    <a:lstStyle/>
                    <a:p>
                      <a:endParaRPr lang="en-US"/>
                    </a:p>
                  </a:txBody>
                  <a:tcPr/>
                </a:tc>
                <a:tc vMerge="1">
                  <a:txBody>
                    <a:bodyPr/>
                    <a:lstStyle/>
                    <a:p>
                      <a:endParaRPr lang="en-US"/>
                    </a:p>
                  </a:txBody>
                  <a:tcPr/>
                </a:tc>
                <a:tc>
                  <a:txBody>
                    <a:bodyPr/>
                    <a:lstStyle/>
                    <a:p>
                      <a:pPr marL="0" marR="0" indent="0" algn="ctr">
                        <a:lnSpc>
                          <a:spcPct val="107000"/>
                        </a:lnSpc>
                        <a:spcBef>
                          <a:spcPts val="0"/>
                        </a:spcBef>
                        <a:spcAft>
                          <a:spcPts val="0"/>
                        </a:spcAft>
                      </a:pPr>
                      <a:r>
                        <a:rPr lang="en-US" sz="1800" dirty="0">
                          <a:solidFill>
                            <a:srgbClr val="000000"/>
                          </a:solidFill>
                          <a:effectLst/>
                          <a:latin typeface="+mj-lt"/>
                          <a:ea typeface="Times New Roman" panose="02020603050405020304" pitchFamily="18" charset="0"/>
                          <a:cs typeface="Times New Roman" panose="02020603050405020304" pitchFamily="18" charset="0"/>
                        </a:rPr>
                        <a:t> </a:t>
                      </a:r>
                      <a:endParaRPr lang="en-US" sz="1800" dirty="0">
                        <a:solidFill>
                          <a:srgbClr val="000000"/>
                        </a:solidFill>
                        <a:effectLst/>
                        <a:latin typeface="+mj-lt"/>
                        <a:ea typeface="Franklin Gothic Book" panose="020B0503020102020204" pitchFamily="34" charset="0"/>
                        <a:cs typeface="Franklin Gothic Book" panose="020B0503020102020204" pitchFamily="34" charset="0"/>
                      </a:endParaRPr>
                    </a:p>
                  </a:txBody>
                  <a:tcPr marL="68580" marR="68580" marT="0" marB="0" anchor="b"/>
                </a:tc>
                <a:tc>
                  <a:txBody>
                    <a:bodyPr/>
                    <a:lstStyle/>
                    <a:p>
                      <a:pPr marL="0" marR="0" indent="0" algn="ctr">
                        <a:lnSpc>
                          <a:spcPct val="107000"/>
                        </a:lnSpc>
                        <a:spcBef>
                          <a:spcPts val="0"/>
                        </a:spcBef>
                        <a:spcAft>
                          <a:spcPts val="0"/>
                        </a:spcAft>
                      </a:pPr>
                      <a:r>
                        <a:rPr lang="en-US" sz="1800">
                          <a:solidFill>
                            <a:srgbClr val="000000"/>
                          </a:solidFill>
                          <a:effectLst/>
                          <a:latin typeface="+mj-lt"/>
                          <a:ea typeface="Times New Roman" panose="02020603050405020304" pitchFamily="18" charset="0"/>
                          <a:cs typeface="Times New Roman" panose="02020603050405020304" pitchFamily="18" charset="0"/>
                        </a:rPr>
                        <a:t> </a:t>
                      </a:r>
                      <a:endParaRPr lang="en-US" sz="1800">
                        <a:solidFill>
                          <a:srgbClr val="000000"/>
                        </a:solidFill>
                        <a:effectLst/>
                        <a:latin typeface="+mj-lt"/>
                        <a:ea typeface="Franklin Gothic Book" panose="020B0503020102020204" pitchFamily="34" charset="0"/>
                        <a:cs typeface="Franklin Gothic Book" panose="020B0503020102020204" pitchFamily="34" charset="0"/>
                      </a:endParaRPr>
                    </a:p>
                  </a:txBody>
                  <a:tcPr marL="68580" marR="68580" marT="0" marB="0" anchor="b"/>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14"/>
                  </a:ext>
                </a:extLst>
              </a:tr>
              <a:tr h="599180">
                <a:tc>
                  <a:txBody>
                    <a:bodyPr/>
                    <a:lstStyle/>
                    <a:p>
                      <a:pPr marL="0" marR="0" indent="0" algn="ctr">
                        <a:lnSpc>
                          <a:spcPct val="107000"/>
                        </a:lnSpc>
                        <a:spcBef>
                          <a:spcPts val="0"/>
                        </a:spcBef>
                        <a:spcAft>
                          <a:spcPts val="0"/>
                        </a:spcAft>
                      </a:pPr>
                      <a:r>
                        <a:rPr lang="en-US" sz="2000" dirty="0">
                          <a:solidFill>
                            <a:srgbClr val="000000"/>
                          </a:solidFill>
                          <a:effectLst/>
                          <a:latin typeface="+mj-lt"/>
                          <a:ea typeface="Times New Roman" panose="02020603050405020304" pitchFamily="18" charset="0"/>
                          <a:cs typeface="Times New Roman" panose="02020603050405020304" pitchFamily="18" charset="0"/>
                        </a:rPr>
                        <a:t>Total</a:t>
                      </a:r>
                      <a:endParaRPr lang="en-US" sz="2000" dirty="0">
                        <a:solidFill>
                          <a:srgbClr val="000000"/>
                        </a:solidFill>
                        <a:effectLst/>
                        <a:latin typeface="+mj-lt"/>
                        <a:ea typeface="Franklin Gothic Book" panose="020B0503020102020204" pitchFamily="34" charset="0"/>
                        <a:cs typeface="Franklin Gothic Book" panose="020B0503020102020204" pitchFamily="34" charset="0"/>
                      </a:endParaRPr>
                    </a:p>
                  </a:txBody>
                  <a:tcPr marL="68580" marR="68580" marT="0" marB="0" anchor="ctr"/>
                </a:tc>
                <a:tc>
                  <a:txBody>
                    <a:bodyPr/>
                    <a:lstStyle/>
                    <a:p>
                      <a:pPr marL="0" marR="0" indent="0" algn="ctr">
                        <a:lnSpc>
                          <a:spcPct val="107000"/>
                        </a:lnSpc>
                        <a:spcBef>
                          <a:spcPts val="0"/>
                        </a:spcBef>
                        <a:spcAft>
                          <a:spcPts val="0"/>
                        </a:spcAft>
                      </a:pPr>
                      <a:r>
                        <a:rPr lang="en-US" sz="1800">
                          <a:solidFill>
                            <a:srgbClr val="000000"/>
                          </a:solidFill>
                          <a:effectLst/>
                          <a:latin typeface="+mj-lt"/>
                          <a:ea typeface="Times New Roman" panose="02020603050405020304" pitchFamily="18" charset="0"/>
                          <a:cs typeface="Times New Roman" panose="02020603050405020304" pitchFamily="18" charset="0"/>
                        </a:rPr>
                        <a:t>100%</a:t>
                      </a:r>
                      <a:endParaRPr lang="en-US" sz="1800">
                        <a:solidFill>
                          <a:srgbClr val="000000"/>
                        </a:solidFill>
                        <a:effectLst/>
                        <a:latin typeface="+mj-lt"/>
                        <a:ea typeface="Franklin Gothic Book" panose="020B0503020102020204" pitchFamily="34" charset="0"/>
                        <a:cs typeface="Franklin Gothic Book" panose="020B0503020102020204" pitchFamily="34" charset="0"/>
                      </a:endParaRPr>
                    </a:p>
                  </a:txBody>
                  <a:tcPr marL="68580" marR="68580" marT="0" marB="0" anchor="ctr"/>
                </a:tc>
                <a:tc>
                  <a:txBody>
                    <a:bodyPr/>
                    <a:lstStyle/>
                    <a:p>
                      <a:pPr>
                        <a:lnSpc>
                          <a:spcPct val="107000"/>
                        </a:lnSpc>
                      </a:pPr>
                      <a:endParaRPr lang="en-US" sz="1800" dirty="0">
                        <a:effectLst/>
                        <a:latin typeface="+mj-lt"/>
                      </a:endParaRPr>
                    </a:p>
                  </a:txBody>
                  <a:tcPr marL="68580" marR="68580" marT="0" marB="0" anchor="b">
                    <a:solidFill>
                      <a:schemeClr val="accent2">
                        <a:lumMod val="40000"/>
                        <a:lumOff val="60000"/>
                      </a:schemeClr>
                    </a:solidFill>
                  </a:tcPr>
                </a:tc>
                <a:tc>
                  <a:txBody>
                    <a:bodyPr/>
                    <a:lstStyle/>
                    <a:p>
                      <a:pPr marL="0" marR="0" indent="0" algn="r">
                        <a:lnSpc>
                          <a:spcPct val="107000"/>
                        </a:lnSpc>
                        <a:spcBef>
                          <a:spcPts val="0"/>
                        </a:spcBef>
                        <a:spcAft>
                          <a:spcPts val="0"/>
                        </a:spcAft>
                      </a:pPr>
                      <a:r>
                        <a:rPr lang="en-US" sz="1800" dirty="0">
                          <a:solidFill>
                            <a:srgbClr val="000000"/>
                          </a:solidFill>
                          <a:effectLst/>
                          <a:latin typeface="+mj-lt"/>
                          <a:ea typeface="Times New Roman" panose="02020603050405020304" pitchFamily="18" charset="0"/>
                          <a:cs typeface="Times New Roman" panose="02020603050405020304" pitchFamily="18" charset="0"/>
                        </a:rPr>
                        <a:t> </a:t>
                      </a:r>
                      <a:endParaRPr lang="en-US" sz="1800" dirty="0">
                        <a:solidFill>
                          <a:srgbClr val="000000"/>
                        </a:solidFill>
                        <a:effectLst/>
                        <a:latin typeface="+mj-lt"/>
                        <a:ea typeface="Franklin Gothic Book" panose="020B0503020102020204" pitchFamily="34" charset="0"/>
                        <a:cs typeface="Franklin Gothic Book" panose="020B0503020102020204" pitchFamily="34" charset="0"/>
                      </a:endParaRPr>
                    </a:p>
                  </a:txBody>
                  <a:tcPr marL="68580" marR="68580" marT="0" marB="0" anchor="b">
                    <a:solidFill>
                      <a:schemeClr val="accent2">
                        <a:lumMod val="40000"/>
                        <a:lumOff val="60000"/>
                      </a:schemeClr>
                    </a:solidFill>
                  </a:tcPr>
                </a:tc>
                <a:tc>
                  <a:txBody>
                    <a:bodyPr/>
                    <a:lstStyle/>
                    <a:p>
                      <a:pPr marL="0" marR="0" indent="0" algn="r">
                        <a:lnSpc>
                          <a:spcPct val="107000"/>
                        </a:lnSpc>
                        <a:spcBef>
                          <a:spcPts val="0"/>
                        </a:spcBef>
                        <a:spcAft>
                          <a:spcPts val="0"/>
                        </a:spcAft>
                      </a:pPr>
                      <a:r>
                        <a:rPr lang="en-US" sz="1800">
                          <a:solidFill>
                            <a:srgbClr val="000000"/>
                          </a:solidFill>
                          <a:effectLst/>
                          <a:latin typeface="+mj-lt"/>
                          <a:ea typeface="Times New Roman" panose="02020603050405020304" pitchFamily="18" charset="0"/>
                          <a:cs typeface="Times New Roman" panose="02020603050405020304" pitchFamily="18" charset="0"/>
                        </a:rPr>
                        <a:t>Overall Score =</a:t>
                      </a:r>
                      <a:endParaRPr lang="en-US" sz="1800">
                        <a:solidFill>
                          <a:srgbClr val="000000"/>
                        </a:solidFill>
                        <a:effectLst/>
                        <a:latin typeface="+mj-lt"/>
                        <a:ea typeface="Franklin Gothic Book" panose="020B0503020102020204" pitchFamily="34" charset="0"/>
                        <a:cs typeface="Franklin Gothic Book" panose="020B0503020102020204" pitchFamily="34" charset="0"/>
                      </a:endParaRPr>
                    </a:p>
                    <a:p>
                      <a:pPr marL="0" marR="0" indent="0" algn="r">
                        <a:lnSpc>
                          <a:spcPct val="107000"/>
                        </a:lnSpc>
                        <a:spcBef>
                          <a:spcPts val="0"/>
                        </a:spcBef>
                        <a:spcAft>
                          <a:spcPts val="0"/>
                        </a:spcAft>
                      </a:pPr>
                      <a:r>
                        <a:rPr lang="en-US" sz="1800">
                          <a:solidFill>
                            <a:srgbClr val="000000"/>
                          </a:solidFill>
                          <a:effectLst/>
                          <a:latin typeface="+mj-lt"/>
                          <a:ea typeface="Times New Roman" panose="02020603050405020304" pitchFamily="18" charset="0"/>
                          <a:cs typeface="Times New Roman" panose="02020603050405020304" pitchFamily="18" charset="0"/>
                        </a:rPr>
                        <a:t>Sum of  </a:t>
                      </a:r>
                      <a:r>
                        <a:rPr lang="en-US" sz="1800" b="1">
                          <a:solidFill>
                            <a:srgbClr val="000000"/>
                          </a:solidFill>
                          <a:effectLst/>
                          <a:latin typeface="+mj-lt"/>
                          <a:ea typeface="Times New Roman" panose="02020603050405020304" pitchFamily="18" charset="0"/>
                          <a:cs typeface="Times New Roman" panose="02020603050405020304" pitchFamily="18" charset="0"/>
                        </a:rPr>
                        <a:t>Ws</a:t>
                      </a:r>
                      <a:r>
                        <a:rPr lang="en-US" sz="1800">
                          <a:solidFill>
                            <a:srgbClr val="000000"/>
                          </a:solidFill>
                          <a:effectLst/>
                          <a:latin typeface="+mj-lt"/>
                          <a:ea typeface="Times New Roman" panose="02020603050405020304" pitchFamily="18" charset="0"/>
                          <a:cs typeface="Times New Roman" panose="02020603050405020304" pitchFamily="18" charset="0"/>
                        </a:rPr>
                        <a:t> = </a:t>
                      </a:r>
                      <a:endParaRPr lang="en-US" sz="1800">
                        <a:solidFill>
                          <a:srgbClr val="000000"/>
                        </a:solidFill>
                        <a:effectLst/>
                        <a:latin typeface="+mj-lt"/>
                        <a:ea typeface="Franklin Gothic Book" panose="020B0503020102020204" pitchFamily="34" charset="0"/>
                        <a:cs typeface="Franklin Gothic Book" panose="020B0503020102020204" pitchFamily="34" charset="0"/>
                      </a:endParaRPr>
                    </a:p>
                  </a:txBody>
                  <a:tcPr marL="68580" marR="68580" marT="0" marB="0" anchor="b"/>
                </a:tc>
                <a:tc>
                  <a:txBody>
                    <a:bodyPr/>
                    <a:lstStyle/>
                    <a:p>
                      <a:pPr marL="0" marR="0" indent="0" algn="r">
                        <a:lnSpc>
                          <a:spcPct val="107000"/>
                        </a:lnSpc>
                        <a:spcBef>
                          <a:spcPts val="0"/>
                        </a:spcBef>
                        <a:spcAft>
                          <a:spcPts val="0"/>
                        </a:spcAft>
                      </a:pPr>
                      <a:r>
                        <a:rPr lang="en-US" sz="1800">
                          <a:solidFill>
                            <a:srgbClr val="000000"/>
                          </a:solidFill>
                          <a:effectLst/>
                          <a:latin typeface="+mj-lt"/>
                          <a:ea typeface="Times New Roman" panose="02020603050405020304" pitchFamily="18" charset="0"/>
                          <a:cs typeface="Times New Roman" panose="02020603050405020304" pitchFamily="18" charset="0"/>
                        </a:rPr>
                        <a:t>1.07+1.05+0.90 = </a:t>
                      </a:r>
                      <a:r>
                        <a:rPr lang="en-US" sz="1800" b="1">
                          <a:solidFill>
                            <a:srgbClr val="000000"/>
                          </a:solidFill>
                          <a:effectLst/>
                          <a:latin typeface="+mj-lt"/>
                          <a:ea typeface="Times New Roman" panose="02020603050405020304" pitchFamily="18" charset="0"/>
                          <a:cs typeface="Times New Roman" panose="02020603050405020304" pitchFamily="18" charset="0"/>
                        </a:rPr>
                        <a:t>3.02</a:t>
                      </a:r>
                      <a:endParaRPr lang="en-US" sz="1800">
                        <a:solidFill>
                          <a:srgbClr val="000000"/>
                        </a:solidFill>
                        <a:effectLst/>
                        <a:latin typeface="+mj-lt"/>
                        <a:ea typeface="Franklin Gothic Book" panose="020B0503020102020204" pitchFamily="34" charset="0"/>
                        <a:cs typeface="Franklin Gothic Book" panose="020B0503020102020204" pitchFamily="34" charset="0"/>
                      </a:endParaRPr>
                    </a:p>
                  </a:txBody>
                  <a:tcPr marL="68580" marR="68580" marT="0" marB="0" anchor="ctr"/>
                </a:tc>
                <a:extLst>
                  <a:ext uri="{0D108BD9-81ED-4DB2-BD59-A6C34878D82A}">
                    <a16:rowId xmlns:a16="http://schemas.microsoft.com/office/drawing/2014/main" val="10015"/>
                  </a:ext>
                </a:extLst>
              </a:tr>
              <a:tr h="299590">
                <a:tc>
                  <a:txBody>
                    <a:bodyPr/>
                    <a:lstStyle/>
                    <a:p>
                      <a:pPr>
                        <a:lnSpc>
                          <a:spcPct val="107000"/>
                        </a:lnSpc>
                      </a:pPr>
                      <a:endParaRPr lang="en-US" sz="1100" dirty="0">
                        <a:effectLst/>
                        <a:latin typeface="Calibri" panose="020F0502020204030204" pitchFamily="34" charset="0"/>
                      </a:endParaRPr>
                    </a:p>
                  </a:txBody>
                  <a:tcPr marL="68580" marR="68580" marT="0" marB="0" anchor="b"/>
                </a:tc>
                <a:tc>
                  <a:txBody>
                    <a:bodyPr/>
                    <a:lstStyle/>
                    <a:p>
                      <a:pPr>
                        <a:lnSpc>
                          <a:spcPct val="107000"/>
                        </a:lnSpc>
                      </a:pPr>
                      <a:endParaRPr lang="en-US" sz="1800" dirty="0">
                        <a:effectLst/>
                        <a:latin typeface="+mj-lt"/>
                      </a:endParaRPr>
                    </a:p>
                  </a:txBody>
                  <a:tcPr marL="68580" marR="68580" marT="0" marB="0" anchor="b"/>
                </a:tc>
                <a:tc>
                  <a:txBody>
                    <a:bodyPr/>
                    <a:lstStyle/>
                    <a:p>
                      <a:pPr>
                        <a:lnSpc>
                          <a:spcPct val="107000"/>
                        </a:lnSpc>
                      </a:pPr>
                      <a:endParaRPr lang="en-US" sz="1800">
                        <a:effectLst/>
                        <a:latin typeface="+mj-lt"/>
                      </a:endParaRPr>
                    </a:p>
                  </a:txBody>
                  <a:tcPr marL="68580" marR="68580" marT="0" marB="0" anchor="b"/>
                </a:tc>
                <a:tc>
                  <a:txBody>
                    <a:bodyPr/>
                    <a:lstStyle/>
                    <a:p>
                      <a:pPr>
                        <a:lnSpc>
                          <a:spcPct val="107000"/>
                        </a:lnSpc>
                      </a:pPr>
                      <a:endParaRPr lang="en-US" sz="1800" dirty="0">
                        <a:effectLst/>
                        <a:latin typeface="+mj-lt"/>
                      </a:endParaRPr>
                    </a:p>
                  </a:txBody>
                  <a:tcPr marL="68580" marR="68580" marT="0" marB="0" anchor="ctr"/>
                </a:tc>
                <a:tc>
                  <a:txBody>
                    <a:bodyPr/>
                    <a:lstStyle/>
                    <a:p>
                      <a:pPr marL="0" marR="0" indent="0" algn="r">
                        <a:lnSpc>
                          <a:spcPct val="107000"/>
                        </a:lnSpc>
                        <a:spcBef>
                          <a:spcPts val="0"/>
                        </a:spcBef>
                        <a:spcAft>
                          <a:spcPts val="0"/>
                        </a:spcAft>
                      </a:pPr>
                      <a:r>
                        <a:rPr lang="en-US" sz="1800" dirty="0">
                          <a:solidFill>
                            <a:srgbClr val="000000"/>
                          </a:solidFill>
                          <a:effectLst/>
                          <a:latin typeface="+mj-lt"/>
                          <a:ea typeface="Times New Roman" panose="02020603050405020304" pitchFamily="18" charset="0"/>
                          <a:cs typeface="Times New Roman" panose="02020603050405020304" pitchFamily="18" charset="0"/>
                        </a:rPr>
                        <a:t>Sum of  </a:t>
                      </a:r>
                      <a:r>
                        <a:rPr lang="en-US" sz="1800" dirty="0" err="1">
                          <a:solidFill>
                            <a:srgbClr val="000000"/>
                          </a:solidFill>
                          <a:effectLst/>
                          <a:latin typeface="+mj-lt"/>
                          <a:ea typeface="Times New Roman" panose="02020603050405020304" pitchFamily="18" charset="0"/>
                          <a:cs typeface="Times New Roman" panose="02020603050405020304" pitchFamily="18" charset="0"/>
                        </a:rPr>
                        <a:t>Ws</a:t>
                      </a:r>
                      <a:r>
                        <a:rPr lang="en-US" sz="1800" dirty="0">
                          <a:solidFill>
                            <a:srgbClr val="000000"/>
                          </a:solidFill>
                          <a:effectLst/>
                          <a:latin typeface="+mj-lt"/>
                          <a:ea typeface="Times New Roman" panose="02020603050405020304" pitchFamily="18" charset="0"/>
                          <a:cs typeface="Times New Roman" panose="02020603050405020304" pitchFamily="18" charset="0"/>
                        </a:rPr>
                        <a:t> /</a:t>
                      </a:r>
                      <a:r>
                        <a:rPr lang="en-US" sz="1800" b="1" dirty="0">
                          <a:solidFill>
                            <a:srgbClr val="7030A0"/>
                          </a:solidFill>
                          <a:effectLst/>
                          <a:latin typeface="+mj-lt"/>
                          <a:ea typeface="Times New Roman" panose="02020603050405020304" pitchFamily="18" charset="0"/>
                          <a:cs typeface="Times New Roman" panose="02020603050405020304" pitchFamily="18" charset="0"/>
                        </a:rPr>
                        <a:t>4</a:t>
                      </a:r>
                      <a:r>
                        <a:rPr lang="en-US" sz="1800" dirty="0">
                          <a:solidFill>
                            <a:srgbClr val="000000"/>
                          </a:solidFill>
                          <a:effectLst/>
                          <a:latin typeface="+mj-lt"/>
                          <a:ea typeface="Times New Roman" panose="02020603050405020304" pitchFamily="18" charset="0"/>
                          <a:cs typeface="Times New Roman" panose="02020603050405020304" pitchFamily="18" charset="0"/>
                        </a:rPr>
                        <a:t> * 100 =</a:t>
                      </a:r>
                      <a:endParaRPr lang="en-US" sz="1800" dirty="0">
                        <a:solidFill>
                          <a:srgbClr val="000000"/>
                        </a:solidFill>
                        <a:effectLst/>
                        <a:latin typeface="+mj-lt"/>
                        <a:ea typeface="Franklin Gothic Book" panose="020B0503020102020204" pitchFamily="34" charset="0"/>
                        <a:cs typeface="Franklin Gothic Book" panose="020B0503020102020204" pitchFamily="34" charset="0"/>
                      </a:endParaRPr>
                    </a:p>
                  </a:txBody>
                  <a:tcPr marL="68580" marR="68580" marT="0" marB="0" anchor="ctr"/>
                </a:tc>
                <a:tc>
                  <a:txBody>
                    <a:bodyPr/>
                    <a:lstStyle/>
                    <a:p>
                      <a:pPr marL="0" marR="0" indent="0" algn="r">
                        <a:lnSpc>
                          <a:spcPct val="107000"/>
                        </a:lnSpc>
                        <a:spcBef>
                          <a:spcPts val="0"/>
                        </a:spcBef>
                        <a:spcAft>
                          <a:spcPts val="0"/>
                        </a:spcAft>
                      </a:pPr>
                      <a:r>
                        <a:rPr lang="en-US" sz="1800" dirty="0">
                          <a:solidFill>
                            <a:srgbClr val="000000"/>
                          </a:solidFill>
                          <a:effectLst/>
                          <a:latin typeface="+mj-lt"/>
                          <a:ea typeface="Times New Roman" panose="02020603050405020304" pitchFamily="18" charset="0"/>
                          <a:cs typeface="Times New Roman" panose="02020603050405020304" pitchFamily="18" charset="0"/>
                        </a:rPr>
                        <a:t>3.02/4*100 = </a:t>
                      </a:r>
                      <a:r>
                        <a:rPr lang="en-US" sz="1800" b="1" dirty="0">
                          <a:solidFill>
                            <a:srgbClr val="000000"/>
                          </a:solidFill>
                          <a:effectLst/>
                          <a:latin typeface="+mj-lt"/>
                          <a:ea typeface="Times New Roman" panose="02020603050405020304" pitchFamily="18" charset="0"/>
                          <a:cs typeface="Times New Roman" panose="02020603050405020304" pitchFamily="18" charset="0"/>
                        </a:rPr>
                        <a:t>75.50 %</a:t>
                      </a:r>
                      <a:endParaRPr lang="en-US" sz="1800" dirty="0">
                        <a:solidFill>
                          <a:srgbClr val="000000"/>
                        </a:solidFill>
                        <a:effectLst/>
                        <a:latin typeface="+mj-lt"/>
                        <a:ea typeface="Franklin Gothic Book" panose="020B0503020102020204" pitchFamily="34" charset="0"/>
                        <a:cs typeface="Franklin Gothic Book" panose="020B0503020102020204" pitchFamily="34" charset="0"/>
                      </a:endParaRPr>
                    </a:p>
                  </a:txBody>
                  <a:tcPr marL="68580" marR="68580" marT="0" marB="0" anchor="b"/>
                </a:tc>
                <a:extLst>
                  <a:ext uri="{0D108BD9-81ED-4DB2-BD59-A6C34878D82A}">
                    <a16:rowId xmlns:a16="http://schemas.microsoft.com/office/drawing/2014/main" val="10016"/>
                  </a:ext>
                </a:extLst>
              </a:tr>
            </a:tbl>
          </a:graphicData>
        </a:graphic>
      </p:graphicFrame>
    </p:spTree>
    <p:extLst>
      <p:ext uri="{BB962C8B-B14F-4D97-AF65-F5344CB8AC3E}">
        <p14:creationId xmlns:p14="http://schemas.microsoft.com/office/powerpoint/2010/main" val="148726821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5" y="116241"/>
            <a:ext cx="10364451" cy="733765"/>
          </a:xfrm>
        </p:spPr>
        <p:txBody>
          <a:bodyPr>
            <a:noAutofit/>
          </a:bodyPr>
          <a:lstStyle/>
          <a:p>
            <a:r>
              <a:rPr lang="en-US" sz="2400" b="1" dirty="0"/>
              <a:t>SECTION 4B: ANNUAL APPRAISAL:  EVALUATION OF COMPETENCIES </a:t>
            </a:r>
            <a:r>
              <a:rPr lang="en-US" sz="2400" dirty="0"/>
              <a:t/>
            </a:r>
            <a:br>
              <a:rPr lang="en-US" sz="2400" dirty="0"/>
            </a:br>
            <a:r>
              <a:rPr lang="en-US" sz="2400" b="1" dirty="0"/>
              <a:t>(NOT FOR SCORING, FOR EVALUATION OF PERSONNEL DEVELOPMENT) </a:t>
            </a:r>
            <a:endParaRPr lang="en-US" sz="2400" dirty="0"/>
          </a:p>
        </p:txBody>
      </p:sp>
      <p:graphicFrame>
        <p:nvGraphicFramePr>
          <p:cNvPr id="5" name="Content Placeholder 4"/>
          <p:cNvGraphicFramePr>
            <a:graphicFrameLocks noGrp="1"/>
          </p:cNvGraphicFramePr>
          <p:nvPr>
            <p:ph sz="quarter" idx="13"/>
            <p:extLst>
              <p:ext uri="{D42A27DB-BD31-4B8C-83A1-F6EECF244321}">
                <p14:modId xmlns:p14="http://schemas.microsoft.com/office/powerpoint/2010/main" val="1810176328"/>
              </p:ext>
            </p:extLst>
          </p:nvPr>
        </p:nvGraphicFramePr>
        <p:xfrm>
          <a:off x="321972" y="901700"/>
          <a:ext cx="11178861" cy="5332667"/>
        </p:xfrm>
        <a:graphic>
          <a:graphicData uri="http://schemas.openxmlformats.org/drawingml/2006/table">
            <a:tbl>
              <a:tblPr firstRow="1" bandRow="1">
                <a:tableStyleId>{5C22544A-7EE6-4342-B048-85BDC9FD1C3A}</a:tableStyleId>
              </a:tblPr>
              <a:tblGrid>
                <a:gridCol w="396838">
                  <a:extLst>
                    <a:ext uri="{9D8B030D-6E8A-4147-A177-3AD203B41FA5}">
                      <a16:colId xmlns:a16="http://schemas.microsoft.com/office/drawing/2014/main" val="20000"/>
                    </a:ext>
                  </a:extLst>
                </a:gridCol>
                <a:gridCol w="5151794">
                  <a:extLst>
                    <a:ext uri="{9D8B030D-6E8A-4147-A177-3AD203B41FA5}">
                      <a16:colId xmlns:a16="http://schemas.microsoft.com/office/drawing/2014/main" val="20001"/>
                    </a:ext>
                  </a:extLst>
                </a:gridCol>
                <a:gridCol w="2556722">
                  <a:extLst>
                    <a:ext uri="{9D8B030D-6E8A-4147-A177-3AD203B41FA5}">
                      <a16:colId xmlns:a16="http://schemas.microsoft.com/office/drawing/2014/main" val="20002"/>
                    </a:ext>
                  </a:extLst>
                </a:gridCol>
                <a:gridCol w="3073507">
                  <a:extLst>
                    <a:ext uri="{9D8B030D-6E8A-4147-A177-3AD203B41FA5}">
                      <a16:colId xmlns:a16="http://schemas.microsoft.com/office/drawing/2014/main" val="20003"/>
                    </a:ext>
                  </a:extLst>
                </a:gridCol>
              </a:tblGrid>
              <a:tr h="370840">
                <a:tc>
                  <a:txBody>
                    <a:bodyPr/>
                    <a:lstStyle/>
                    <a:p>
                      <a:pPr marL="6350" marR="0" indent="0" algn="ctr">
                        <a:lnSpc>
                          <a:spcPct val="107000"/>
                        </a:lnSpc>
                        <a:spcBef>
                          <a:spcPts val="0"/>
                        </a:spcBef>
                        <a:spcAft>
                          <a:spcPts val="0"/>
                        </a:spcAft>
                      </a:pPr>
                      <a:r>
                        <a:rPr lang="en-US" sz="1000" b="1" dirty="0">
                          <a:solidFill>
                            <a:srgbClr val="000000"/>
                          </a:solidFill>
                          <a:effectLst/>
                          <a:latin typeface="Book Antiqua"/>
                          <a:ea typeface="Times New Roman"/>
                          <a:cs typeface="Times New Roman"/>
                        </a:rPr>
                        <a:t>No.</a:t>
                      </a:r>
                      <a:endParaRPr lang="en-US" sz="700" dirty="0">
                        <a:solidFill>
                          <a:srgbClr val="000000"/>
                        </a:solidFill>
                        <a:effectLst/>
                        <a:latin typeface="Franklin Gothic Book"/>
                        <a:ea typeface="Franklin Gothic Book"/>
                        <a:cs typeface="Franklin Gothic Book"/>
                      </a:endParaRPr>
                    </a:p>
                    <a:p>
                      <a:pPr marL="6350" marR="0" indent="-6350" algn="ctr">
                        <a:lnSpc>
                          <a:spcPct val="107000"/>
                        </a:lnSpc>
                        <a:spcBef>
                          <a:spcPts val="0"/>
                        </a:spcBef>
                        <a:spcAft>
                          <a:spcPts val="15"/>
                        </a:spcAft>
                      </a:pPr>
                      <a:r>
                        <a:rPr lang="en-US" sz="1000" b="1" dirty="0">
                          <a:solidFill>
                            <a:srgbClr val="000000"/>
                          </a:solidFill>
                          <a:effectLst/>
                          <a:latin typeface="Book Antiqua"/>
                          <a:ea typeface="Times New Roman"/>
                          <a:cs typeface="Times New Roman"/>
                        </a:rPr>
                        <a:t> </a:t>
                      </a:r>
                      <a:endParaRPr lang="en-US" sz="700" dirty="0">
                        <a:solidFill>
                          <a:srgbClr val="000000"/>
                        </a:solidFill>
                        <a:effectLst/>
                        <a:latin typeface="Franklin Gothic Book"/>
                        <a:ea typeface="Franklin Gothic Book"/>
                        <a:cs typeface="Franklin Gothic Book"/>
                      </a:endParaRPr>
                    </a:p>
                  </a:txBody>
                  <a:tcPr marL="0" marR="40005" marT="0" marB="4445" anchor="ctr"/>
                </a:tc>
                <a:tc>
                  <a:txBody>
                    <a:bodyPr/>
                    <a:lstStyle/>
                    <a:p>
                      <a:pPr marL="6350" marR="0" indent="0" algn="ctr">
                        <a:lnSpc>
                          <a:spcPct val="107000"/>
                        </a:lnSpc>
                        <a:spcBef>
                          <a:spcPts val="0"/>
                        </a:spcBef>
                        <a:spcAft>
                          <a:spcPts val="0"/>
                        </a:spcAft>
                      </a:pPr>
                      <a:r>
                        <a:rPr lang="en-US" sz="1000" b="1">
                          <a:solidFill>
                            <a:srgbClr val="000000"/>
                          </a:solidFill>
                          <a:effectLst/>
                          <a:latin typeface="Book Antiqua"/>
                          <a:ea typeface="Franklin Gothic Book"/>
                          <a:cs typeface="Franklin Gothic Book"/>
                        </a:rPr>
                        <a:t>COMPETENCIES</a:t>
                      </a:r>
                      <a:endParaRPr lang="en-US" sz="700">
                        <a:solidFill>
                          <a:srgbClr val="000000"/>
                        </a:solidFill>
                        <a:effectLst/>
                        <a:latin typeface="Franklin Gothic Book"/>
                        <a:ea typeface="Franklin Gothic Book"/>
                        <a:cs typeface="Franklin Gothic Book"/>
                      </a:endParaRPr>
                    </a:p>
                  </a:txBody>
                  <a:tcPr marL="0" marR="40005" marT="0" marB="4445" anchor="ctr"/>
                </a:tc>
                <a:tc>
                  <a:txBody>
                    <a:bodyPr/>
                    <a:lstStyle/>
                    <a:p>
                      <a:pPr marL="68580" marR="0" indent="0" algn="ctr">
                        <a:lnSpc>
                          <a:spcPct val="107000"/>
                        </a:lnSpc>
                        <a:spcBef>
                          <a:spcPts val="0"/>
                        </a:spcBef>
                        <a:spcAft>
                          <a:spcPts val="0"/>
                        </a:spcAft>
                      </a:pPr>
                      <a:r>
                        <a:rPr lang="en-US" sz="1000" b="1">
                          <a:solidFill>
                            <a:srgbClr val="000000"/>
                          </a:solidFill>
                          <a:effectLst/>
                          <a:latin typeface="Book Antiqua"/>
                          <a:ea typeface="Times New Roman"/>
                          <a:cs typeface="Times New Roman"/>
                        </a:rPr>
                        <a:t>(1-2-3-4)</a:t>
                      </a:r>
                      <a:endParaRPr lang="en-US" sz="700">
                        <a:solidFill>
                          <a:srgbClr val="000000"/>
                        </a:solidFill>
                        <a:effectLst/>
                        <a:latin typeface="Franklin Gothic Book"/>
                        <a:ea typeface="Franklin Gothic Book"/>
                        <a:cs typeface="Franklin Gothic Book"/>
                      </a:endParaRPr>
                    </a:p>
                    <a:p>
                      <a:pPr marL="68580" marR="0" indent="0" algn="ctr">
                        <a:lnSpc>
                          <a:spcPct val="107000"/>
                        </a:lnSpc>
                        <a:spcBef>
                          <a:spcPts val="0"/>
                        </a:spcBef>
                        <a:spcAft>
                          <a:spcPts val="0"/>
                        </a:spcAft>
                      </a:pPr>
                      <a:r>
                        <a:rPr lang="en-US" sz="1000" b="1" i="1">
                          <a:solidFill>
                            <a:srgbClr val="000000"/>
                          </a:solidFill>
                          <a:effectLst/>
                          <a:latin typeface="Book Antiqua"/>
                          <a:ea typeface="Times New Roman"/>
                          <a:cs typeface="Times New Roman"/>
                        </a:rPr>
                        <a:t>By marking circle</a:t>
                      </a:r>
                      <a:endParaRPr lang="en-US" sz="700">
                        <a:solidFill>
                          <a:srgbClr val="000000"/>
                        </a:solidFill>
                        <a:effectLst/>
                        <a:latin typeface="Franklin Gothic Book"/>
                        <a:ea typeface="Franklin Gothic Book"/>
                        <a:cs typeface="Franklin Gothic Book"/>
                      </a:endParaRPr>
                    </a:p>
                    <a:p>
                      <a:pPr marL="68580" marR="0" indent="0" algn="ctr">
                        <a:lnSpc>
                          <a:spcPct val="107000"/>
                        </a:lnSpc>
                        <a:spcBef>
                          <a:spcPts val="0"/>
                        </a:spcBef>
                        <a:spcAft>
                          <a:spcPts val="0"/>
                        </a:spcAft>
                      </a:pPr>
                      <a:r>
                        <a:rPr lang="en-US" sz="1000" b="1">
                          <a:solidFill>
                            <a:srgbClr val="000000"/>
                          </a:solidFill>
                          <a:effectLst/>
                          <a:latin typeface="Book Antiqua"/>
                          <a:ea typeface="Times New Roman"/>
                          <a:cs typeface="Times New Roman"/>
                        </a:rPr>
                        <a:t>(See Rating Scale below)</a:t>
                      </a:r>
                      <a:endParaRPr lang="en-US" sz="700">
                        <a:solidFill>
                          <a:srgbClr val="000000"/>
                        </a:solidFill>
                        <a:effectLst/>
                        <a:latin typeface="Franklin Gothic Book"/>
                        <a:ea typeface="Franklin Gothic Book"/>
                        <a:cs typeface="Franklin Gothic Book"/>
                      </a:endParaRPr>
                    </a:p>
                  </a:txBody>
                  <a:tcPr marL="0" marR="40005" marT="0" marB="4445" anchor="ctr"/>
                </a:tc>
                <a:tc>
                  <a:txBody>
                    <a:bodyPr/>
                    <a:lstStyle/>
                    <a:p>
                      <a:pPr marL="37465" marR="0" indent="0" algn="ctr">
                        <a:lnSpc>
                          <a:spcPct val="107000"/>
                        </a:lnSpc>
                        <a:spcBef>
                          <a:spcPts val="0"/>
                        </a:spcBef>
                        <a:spcAft>
                          <a:spcPts val="0"/>
                        </a:spcAft>
                      </a:pPr>
                      <a:r>
                        <a:rPr lang="en-US" sz="1000" b="1">
                          <a:solidFill>
                            <a:srgbClr val="000000"/>
                          </a:solidFill>
                          <a:effectLst/>
                          <a:latin typeface="Book Antiqua"/>
                          <a:ea typeface="Franklin Gothic Book"/>
                          <a:cs typeface="Franklin Gothic Book"/>
                        </a:rPr>
                        <a:t>COMMENTS &amp; RECOMMENDATION</a:t>
                      </a:r>
                      <a:endParaRPr lang="en-US" sz="700">
                        <a:solidFill>
                          <a:srgbClr val="000000"/>
                        </a:solidFill>
                        <a:effectLst/>
                        <a:latin typeface="Franklin Gothic Book"/>
                        <a:ea typeface="Franklin Gothic Book"/>
                        <a:cs typeface="Franklin Gothic Book"/>
                      </a:endParaRPr>
                    </a:p>
                  </a:txBody>
                  <a:tcPr marL="0" marR="40005" marT="0" marB="4445" anchor="ctr"/>
                </a:tc>
                <a:extLst>
                  <a:ext uri="{0D108BD9-81ED-4DB2-BD59-A6C34878D82A}">
                    <a16:rowId xmlns:a16="http://schemas.microsoft.com/office/drawing/2014/main" val="10000"/>
                  </a:ext>
                </a:extLst>
              </a:tr>
              <a:tr h="370840">
                <a:tc>
                  <a:txBody>
                    <a:bodyPr/>
                    <a:lstStyle/>
                    <a:p>
                      <a:pPr marL="6350" marR="0" indent="0" algn="ctr">
                        <a:lnSpc>
                          <a:spcPct val="107000"/>
                        </a:lnSpc>
                        <a:spcBef>
                          <a:spcPts val="0"/>
                        </a:spcBef>
                        <a:spcAft>
                          <a:spcPts val="0"/>
                        </a:spcAft>
                      </a:pPr>
                      <a:r>
                        <a:rPr lang="en-US" sz="1100" b="1" dirty="0">
                          <a:solidFill>
                            <a:srgbClr val="0000CC"/>
                          </a:solidFill>
                          <a:effectLst/>
                          <a:latin typeface="Book Antiqua"/>
                          <a:ea typeface="Franklin Gothic Book"/>
                          <a:cs typeface="Franklin Gothic Book"/>
                        </a:rPr>
                        <a:t>1</a:t>
                      </a:r>
                      <a:endParaRPr lang="en-US" sz="1000" dirty="0">
                        <a:solidFill>
                          <a:srgbClr val="000000"/>
                        </a:solidFill>
                        <a:effectLst/>
                        <a:latin typeface="Franklin Gothic Book"/>
                        <a:ea typeface="Franklin Gothic Book"/>
                        <a:cs typeface="Franklin Gothic Book"/>
                      </a:endParaRPr>
                    </a:p>
                  </a:txBody>
                  <a:tcPr marL="0" marR="40005" marT="0" marB="4445"/>
                </a:tc>
                <a:tc>
                  <a:txBody>
                    <a:bodyPr/>
                    <a:lstStyle/>
                    <a:p>
                      <a:pPr marL="0" marR="0" indent="0">
                        <a:lnSpc>
                          <a:spcPct val="107000"/>
                        </a:lnSpc>
                        <a:spcBef>
                          <a:spcPts val="0"/>
                        </a:spcBef>
                        <a:spcAft>
                          <a:spcPts val="0"/>
                        </a:spcAft>
                      </a:pPr>
                      <a:r>
                        <a:rPr lang="en-US" sz="1050" b="1" dirty="0">
                          <a:solidFill>
                            <a:srgbClr val="0000CC"/>
                          </a:solidFill>
                          <a:effectLst/>
                          <a:latin typeface="Book Antiqua"/>
                          <a:ea typeface="Franklin Gothic Book"/>
                          <a:cs typeface="Franklin Gothic Book"/>
                        </a:rPr>
                        <a:t>ORGANISATION AND MANAGEMENT </a:t>
                      </a:r>
                      <a:endParaRPr lang="en-US" sz="1000" dirty="0">
                        <a:solidFill>
                          <a:srgbClr val="000000"/>
                        </a:solidFill>
                        <a:effectLst/>
                        <a:latin typeface="Franklin Gothic Book"/>
                        <a:ea typeface="Franklin Gothic Book"/>
                        <a:cs typeface="Franklin Gothic Book"/>
                      </a:endParaRPr>
                    </a:p>
                    <a:p>
                      <a:pPr marL="342900" marR="0" lvl="0" indent="-342900" fontAlgn="base">
                        <a:lnSpc>
                          <a:spcPct val="107000"/>
                        </a:lnSpc>
                        <a:spcBef>
                          <a:spcPts val="0"/>
                        </a:spcBef>
                        <a:spcAft>
                          <a:spcPts val="0"/>
                        </a:spcAft>
                        <a:buClr>
                          <a:srgbClr val="000000"/>
                        </a:buClr>
                        <a:buSzPts val="1000"/>
                        <a:buFont typeface="Wingdings"/>
                        <a:buChar char=""/>
                      </a:pPr>
                      <a:r>
                        <a:rPr lang="en-US" sz="1050" u="none" strike="noStrike" dirty="0">
                          <a:solidFill>
                            <a:srgbClr val="000000"/>
                          </a:solidFill>
                          <a:effectLst/>
                          <a:uFill>
                            <a:solidFill>
                              <a:srgbClr val="000000"/>
                            </a:solidFill>
                          </a:uFill>
                          <a:latin typeface="Book Antiqua"/>
                          <a:ea typeface="Wingdings"/>
                          <a:cs typeface="Wingdings"/>
                        </a:rPr>
                        <a:t>ABILITY TO PLAN, ORGANISE AND MANAGE WORK LOAD</a:t>
                      </a:r>
                      <a:endParaRPr lang="en-US" sz="1000" u="none" strike="noStrike" dirty="0">
                        <a:solidFill>
                          <a:srgbClr val="000000"/>
                        </a:solidFill>
                        <a:effectLst/>
                        <a:uFill>
                          <a:solidFill>
                            <a:srgbClr val="000000"/>
                          </a:solidFill>
                        </a:uFill>
                        <a:latin typeface="Wingdings"/>
                        <a:ea typeface="Wingdings"/>
                        <a:cs typeface="Wingdings"/>
                      </a:endParaRPr>
                    </a:p>
                    <a:p>
                      <a:pPr marL="342900" marR="0" lvl="0" indent="-342900" fontAlgn="base">
                        <a:lnSpc>
                          <a:spcPct val="107000"/>
                        </a:lnSpc>
                        <a:spcBef>
                          <a:spcPts val="0"/>
                        </a:spcBef>
                        <a:spcAft>
                          <a:spcPts val="115"/>
                        </a:spcAft>
                        <a:buClr>
                          <a:srgbClr val="000000"/>
                        </a:buClr>
                        <a:buSzPts val="1000"/>
                        <a:buFont typeface="Wingdings"/>
                        <a:buChar char=""/>
                      </a:pPr>
                      <a:r>
                        <a:rPr lang="en-US" sz="1050" u="none" strike="noStrike" dirty="0">
                          <a:solidFill>
                            <a:srgbClr val="000000"/>
                          </a:solidFill>
                          <a:effectLst/>
                          <a:uFill>
                            <a:solidFill>
                              <a:srgbClr val="000000"/>
                            </a:solidFill>
                          </a:uFill>
                          <a:latin typeface="Book Antiqua"/>
                          <a:ea typeface="Wingdings"/>
                          <a:cs typeface="Wingdings"/>
                        </a:rPr>
                        <a:t>ABILITY TO WORK SYSTEMATICALLY AND MAINTAIN QUALITY</a:t>
                      </a:r>
                      <a:endParaRPr lang="en-US" sz="1000" u="none" strike="noStrike" dirty="0">
                        <a:solidFill>
                          <a:srgbClr val="000000"/>
                        </a:solidFill>
                        <a:effectLst/>
                        <a:uFill>
                          <a:solidFill>
                            <a:srgbClr val="000000"/>
                          </a:solidFill>
                        </a:uFill>
                        <a:latin typeface="Wingdings"/>
                        <a:ea typeface="Wingdings"/>
                        <a:cs typeface="Wingdings"/>
                      </a:endParaRPr>
                    </a:p>
                    <a:p>
                      <a:pPr marL="342900" marR="0" lvl="0" indent="-342900" fontAlgn="base">
                        <a:lnSpc>
                          <a:spcPct val="107000"/>
                        </a:lnSpc>
                        <a:spcBef>
                          <a:spcPts val="0"/>
                        </a:spcBef>
                        <a:spcAft>
                          <a:spcPts val="0"/>
                        </a:spcAft>
                        <a:buClr>
                          <a:srgbClr val="000000"/>
                        </a:buClr>
                        <a:buSzPts val="1000"/>
                        <a:buFont typeface="Wingdings"/>
                        <a:buChar char=""/>
                      </a:pPr>
                      <a:r>
                        <a:rPr lang="en-US" sz="1050" u="none" strike="noStrike" dirty="0">
                          <a:solidFill>
                            <a:srgbClr val="000000"/>
                          </a:solidFill>
                          <a:effectLst/>
                          <a:uFill>
                            <a:solidFill>
                              <a:srgbClr val="000000"/>
                            </a:solidFill>
                          </a:uFill>
                          <a:latin typeface="Book Antiqua"/>
                          <a:ea typeface="Wingdings"/>
                          <a:cs typeface="Wingdings"/>
                        </a:rPr>
                        <a:t>ABILITY TO MANAGE OTHERS TO ACHIEVE SHARED GOALS</a:t>
                      </a:r>
                      <a:endParaRPr lang="en-US" sz="1000" u="none" strike="noStrike" dirty="0">
                        <a:solidFill>
                          <a:srgbClr val="000000"/>
                        </a:solidFill>
                        <a:effectLst/>
                        <a:uFill>
                          <a:solidFill>
                            <a:srgbClr val="000000"/>
                          </a:solidFill>
                        </a:uFill>
                        <a:latin typeface="Wingdings"/>
                        <a:ea typeface="Wingdings"/>
                        <a:cs typeface="Wingdings"/>
                      </a:endParaRPr>
                    </a:p>
                  </a:txBody>
                  <a:tcPr marL="0" marR="40005" marT="0" marB="4445"/>
                </a:tc>
                <a:tc>
                  <a:txBody>
                    <a:bodyPr/>
                    <a:lstStyle/>
                    <a:p>
                      <a:pPr marL="6350" marR="0" indent="-6350" algn="ctr">
                        <a:lnSpc>
                          <a:spcPct val="107000"/>
                        </a:lnSpc>
                        <a:spcBef>
                          <a:spcPts val="0"/>
                        </a:spcBef>
                        <a:spcAft>
                          <a:spcPts val="0"/>
                        </a:spcAft>
                      </a:pPr>
                      <a:r>
                        <a:rPr lang="en-US" sz="1100" dirty="0">
                          <a:solidFill>
                            <a:srgbClr val="000000"/>
                          </a:solidFill>
                          <a:effectLst/>
                          <a:highlight>
                            <a:srgbClr val="FFFF00"/>
                          </a:highlight>
                          <a:latin typeface="Book Antiqua"/>
                          <a:ea typeface="Franklin Gothic Book"/>
                          <a:cs typeface="Franklin Gothic Book"/>
                        </a:rPr>
                        <a:t> </a:t>
                      </a:r>
                      <a:endParaRPr lang="en-US" sz="1000" dirty="0">
                        <a:solidFill>
                          <a:srgbClr val="000000"/>
                        </a:solidFill>
                        <a:effectLst/>
                        <a:latin typeface="Franklin Gothic Book"/>
                        <a:ea typeface="Franklin Gothic Book"/>
                        <a:cs typeface="Franklin Gothic Book"/>
                      </a:endParaRPr>
                    </a:p>
                    <a:p>
                      <a:pPr marL="6350" marR="0" indent="-6350" algn="ctr">
                        <a:lnSpc>
                          <a:spcPct val="107000"/>
                        </a:lnSpc>
                        <a:spcBef>
                          <a:spcPts val="0"/>
                        </a:spcBef>
                        <a:spcAft>
                          <a:spcPts val="0"/>
                        </a:spcAft>
                      </a:pPr>
                      <a:r>
                        <a:rPr lang="en-US" sz="1100" dirty="0">
                          <a:solidFill>
                            <a:srgbClr val="000000"/>
                          </a:solidFill>
                          <a:effectLst/>
                          <a:latin typeface="Book Antiqua"/>
                          <a:ea typeface="Franklin Gothic Book"/>
                          <a:cs typeface="Franklin Gothic Book"/>
                        </a:rPr>
                        <a:t>1 – 2 – 3 - 4</a:t>
                      </a:r>
                      <a:endParaRPr lang="en-US" sz="1000" dirty="0">
                        <a:solidFill>
                          <a:srgbClr val="000000"/>
                        </a:solidFill>
                        <a:effectLst/>
                        <a:latin typeface="Franklin Gothic Book"/>
                        <a:ea typeface="Franklin Gothic Book"/>
                        <a:cs typeface="Franklin Gothic Book"/>
                      </a:endParaRPr>
                    </a:p>
                    <a:p>
                      <a:pPr marL="6350" marR="0" indent="-6350" algn="ctr">
                        <a:lnSpc>
                          <a:spcPct val="107000"/>
                        </a:lnSpc>
                        <a:spcBef>
                          <a:spcPts val="0"/>
                        </a:spcBef>
                        <a:spcAft>
                          <a:spcPts val="0"/>
                        </a:spcAft>
                      </a:pPr>
                      <a:r>
                        <a:rPr lang="en-US" sz="1100" dirty="0">
                          <a:solidFill>
                            <a:srgbClr val="000000"/>
                          </a:solidFill>
                          <a:effectLst/>
                          <a:latin typeface="Book Antiqua"/>
                          <a:ea typeface="Franklin Gothic Book"/>
                          <a:cs typeface="Franklin Gothic Book"/>
                        </a:rPr>
                        <a:t>1 – 2 – 3 - 4</a:t>
                      </a:r>
                      <a:endParaRPr lang="en-US" sz="1000" dirty="0">
                        <a:solidFill>
                          <a:srgbClr val="000000"/>
                        </a:solidFill>
                        <a:effectLst/>
                        <a:latin typeface="Franklin Gothic Book"/>
                        <a:ea typeface="Franklin Gothic Book"/>
                        <a:cs typeface="Franklin Gothic Book"/>
                      </a:endParaRPr>
                    </a:p>
                    <a:p>
                      <a:pPr marL="6350" marR="0" indent="-6350" algn="ctr">
                        <a:lnSpc>
                          <a:spcPct val="107000"/>
                        </a:lnSpc>
                        <a:spcBef>
                          <a:spcPts val="0"/>
                        </a:spcBef>
                        <a:spcAft>
                          <a:spcPts val="0"/>
                        </a:spcAft>
                      </a:pPr>
                      <a:r>
                        <a:rPr lang="en-US" sz="1100" dirty="0">
                          <a:solidFill>
                            <a:srgbClr val="000000"/>
                          </a:solidFill>
                          <a:effectLst/>
                          <a:latin typeface="Book Antiqua"/>
                          <a:ea typeface="Franklin Gothic Book"/>
                          <a:cs typeface="Franklin Gothic Book"/>
                        </a:rPr>
                        <a:t>1 – 2 – 3 - 4</a:t>
                      </a:r>
                      <a:endParaRPr lang="en-US" sz="1000" dirty="0">
                        <a:solidFill>
                          <a:srgbClr val="000000"/>
                        </a:solidFill>
                        <a:effectLst/>
                        <a:latin typeface="Franklin Gothic Book"/>
                        <a:ea typeface="Franklin Gothic Book"/>
                        <a:cs typeface="Franklin Gothic Book"/>
                      </a:endParaRPr>
                    </a:p>
                  </a:txBody>
                  <a:tcPr marL="0" marR="40005" marT="0" marB="4445"/>
                </a:tc>
                <a:tc>
                  <a:txBody>
                    <a:bodyPr/>
                    <a:lstStyle/>
                    <a:p>
                      <a:pPr marL="6350" marR="0" indent="-6350">
                        <a:lnSpc>
                          <a:spcPct val="107000"/>
                        </a:lnSpc>
                        <a:spcBef>
                          <a:spcPts val="1200"/>
                        </a:spcBef>
                        <a:spcAft>
                          <a:spcPts val="0"/>
                        </a:spcAft>
                      </a:pPr>
                      <a:r>
                        <a:rPr lang="en-US" sz="800">
                          <a:solidFill>
                            <a:srgbClr val="000000"/>
                          </a:solidFill>
                          <a:effectLst/>
                          <a:latin typeface="Book Antiqua"/>
                          <a:ea typeface="Franklin Gothic Book"/>
                          <a:cs typeface="Franklin Gothic Book"/>
                        </a:rPr>
                        <a:t> </a:t>
                      </a:r>
                      <a:endParaRPr lang="en-US" sz="700">
                        <a:solidFill>
                          <a:srgbClr val="000000"/>
                        </a:solidFill>
                        <a:effectLst/>
                        <a:latin typeface="Franklin Gothic Book"/>
                        <a:ea typeface="Franklin Gothic Book"/>
                        <a:cs typeface="Franklin Gothic Book"/>
                      </a:endParaRPr>
                    </a:p>
                  </a:txBody>
                  <a:tcPr marL="0" marR="40005" marT="0" marB="4445"/>
                </a:tc>
                <a:extLst>
                  <a:ext uri="{0D108BD9-81ED-4DB2-BD59-A6C34878D82A}">
                    <a16:rowId xmlns:a16="http://schemas.microsoft.com/office/drawing/2014/main" val="10001"/>
                  </a:ext>
                </a:extLst>
              </a:tr>
              <a:tr h="370840">
                <a:tc>
                  <a:txBody>
                    <a:bodyPr/>
                    <a:lstStyle/>
                    <a:p>
                      <a:pPr marL="6350" marR="0" indent="0" algn="ctr">
                        <a:lnSpc>
                          <a:spcPct val="107000"/>
                        </a:lnSpc>
                        <a:spcBef>
                          <a:spcPts val="0"/>
                        </a:spcBef>
                        <a:spcAft>
                          <a:spcPts val="185"/>
                        </a:spcAft>
                      </a:pPr>
                      <a:r>
                        <a:rPr lang="en-US" sz="1100" b="1">
                          <a:solidFill>
                            <a:srgbClr val="0000CC"/>
                          </a:solidFill>
                          <a:effectLst/>
                          <a:latin typeface="Book Antiqua"/>
                          <a:ea typeface="Franklin Gothic Book"/>
                          <a:cs typeface="Franklin Gothic Book"/>
                        </a:rPr>
                        <a:t>2</a:t>
                      </a:r>
                      <a:endParaRPr lang="en-US" sz="1000">
                        <a:solidFill>
                          <a:srgbClr val="000000"/>
                        </a:solidFill>
                        <a:effectLst/>
                        <a:latin typeface="Franklin Gothic Book"/>
                        <a:ea typeface="Franklin Gothic Book"/>
                        <a:cs typeface="Franklin Gothic Book"/>
                      </a:endParaRPr>
                    </a:p>
                  </a:txBody>
                  <a:tcPr marL="0" marR="40005" marT="0" marB="4445"/>
                </a:tc>
                <a:tc>
                  <a:txBody>
                    <a:bodyPr/>
                    <a:lstStyle/>
                    <a:p>
                      <a:pPr marL="6350" marR="0" indent="0">
                        <a:lnSpc>
                          <a:spcPct val="107000"/>
                        </a:lnSpc>
                        <a:spcBef>
                          <a:spcPts val="0"/>
                        </a:spcBef>
                        <a:spcAft>
                          <a:spcPts val="185"/>
                        </a:spcAft>
                      </a:pPr>
                      <a:r>
                        <a:rPr lang="en-US" sz="1050" b="1" dirty="0">
                          <a:solidFill>
                            <a:srgbClr val="0000CC"/>
                          </a:solidFill>
                          <a:effectLst/>
                          <a:latin typeface="Book Antiqua"/>
                          <a:ea typeface="Franklin Gothic Book"/>
                          <a:cs typeface="Franklin Gothic Book"/>
                        </a:rPr>
                        <a:t>INNOVATION AND STRATEGIC THINKING  </a:t>
                      </a:r>
                      <a:endParaRPr lang="en-US" sz="1000" dirty="0">
                        <a:solidFill>
                          <a:srgbClr val="000000"/>
                        </a:solidFill>
                        <a:effectLst/>
                        <a:latin typeface="Franklin Gothic Book"/>
                        <a:ea typeface="Franklin Gothic Book"/>
                        <a:cs typeface="Franklin Gothic Book"/>
                      </a:endParaRPr>
                    </a:p>
                    <a:p>
                      <a:pPr marL="342900" marR="0" lvl="0" indent="-342900" fontAlgn="base">
                        <a:lnSpc>
                          <a:spcPct val="107000"/>
                        </a:lnSpc>
                        <a:spcBef>
                          <a:spcPts val="0"/>
                        </a:spcBef>
                        <a:spcAft>
                          <a:spcPts val="0"/>
                        </a:spcAft>
                        <a:buClr>
                          <a:srgbClr val="000000"/>
                        </a:buClr>
                        <a:buSzPts val="1000"/>
                        <a:buFont typeface="Wingdings"/>
                        <a:buChar char=""/>
                      </a:pPr>
                      <a:r>
                        <a:rPr lang="en-US" sz="1050" u="none" strike="noStrike" dirty="0">
                          <a:solidFill>
                            <a:srgbClr val="000000"/>
                          </a:solidFill>
                          <a:effectLst/>
                          <a:uFill>
                            <a:solidFill>
                              <a:srgbClr val="000000"/>
                            </a:solidFill>
                          </a:uFill>
                          <a:latin typeface="Book Antiqua"/>
                          <a:ea typeface="Wingdings"/>
                          <a:cs typeface="Wingdings"/>
                        </a:rPr>
                        <a:t>SUPPORT FOR ORGANISATIONAL CHANGE </a:t>
                      </a:r>
                      <a:endParaRPr lang="en-US" sz="1000" u="none" strike="noStrike" dirty="0">
                        <a:solidFill>
                          <a:srgbClr val="000000"/>
                        </a:solidFill>
                        <a:effectLst/>
                        <a:uFill>
                          <a:solidFill>
                            <a:srgbClr val="000000"/>
                          </a:solidFill>
                        </a:uFill>
                        <a:latin typeface="Wingdings"/>
                        <a:ea typeface="Wingdings"/>
                        <a:cs typeface="Wingdings"/>
                      </a:endParaRPr>
                    </a:p>
                    <a:p>
                      <a:pPr marL="342900" marR="0" lvl="0" indent="-342900" fontAlgn="base">
                        <a:lnSpc>
                          <a:spcPct val="107000"/>
                        </a:lnSpc>
                        <a:spcBef>
                          <a:spcPts val="0"/>
                        </a:spcBef>
                        <a:spcAft>
                          <a:spcPts val="0"/>
                        </a:spcAft>
                        <a:buClr>
                          <a:srgbClr val="000000"/>
                        </a:buClr>
                        <a:buSzPts val="1000"/>
                        <a:buFont typeface="Wingdings"/>
                        <a:buChar char=""/>
                        <a:tabLst>
                          <a:tab pos="243205" algn="ctr"/>
                        </a:tabLst>
                      </a:pPr>
                      <a:r>
                        <a:rPr lang="en-US" sz="1050" u="none" strike="noStrike" dirty="0">
                          <a:solidFill>
                            <a:srgbClr val="000000"/>
                          </a:solidFill>
                          <a:effectLst/>
                          <a:uFill>
                            <a:solidFill>
                              <a:srgbClr val="000000"/>
                            </a:solidFill>
                          </a:uFill>
                          <a:latin typeface="Book Antiqua"/>
                          <a:ea typeface="Wingdings"/>
                          <a:cs typeface="Wingdings"/>
                        </a:rPr>
                        <a:t>ABILITY TO THINK BROADLY.</a:t>
                      </a:r>
                      <a:endParaRPr lang="en-US" sz="1000" u="none" strike="noStrike" dirty="0">
                        <a:solidFill>
                          <a:srgbClr val="000000"/>
                        </a:solidFill>
                        <a:effectLst/>
                        <a:uFill>
                          <a:solidFill>
                            <a:srgbClr val="000000"/>
                          </a:solidFill>
                        </a:uFill>
                        <a:latin typeface="Wingdings"/>
                        <a:ea typeface="Wingdings"/>
                        <a:cs typeface="Wingdings"/>
                      </a:endParaRPr>
                    </a:p>
                    <a:p>
                      <a:pPr marL="342900" marR="0" lvl="0" indent="-342900" fontAlgn="base">
                        <a:lnSpc>
                          <a:spcPct val="107000"/>
                        </a:lnSpc>
                        <a:spcBef>
                          <a:spcPts val="0"/>
                        </a:spcBef>
                        <a:spcAft>
                          <a:spcPts val="0"/>
                        </a:spcAft>
                        <a:buClr>
                          <a:srgbClr val="000000"/>
                        </a:buClr>
                        <a:buSzPts val="1000"/>
                        <a:buFont typeface="Wingdings"/>
                        <a:buChar char=""/>
                        <a:tabLst>
                          <a:tab pos="243205" algn="ctr"/>
                        </a:tabLst>
                      </a:pPr>
                      <a:r>
                        <a:rPr lang="en-US" sz="1050" u="none" strike="noStrike" dirty="0">
                          <a:solidFill>
                            <a:srgbClr val="000000"/>
                          </a:solidFill>
                          <a:effectLst/>
                          <a:uFill>
                            <a:solidFill>
                              <a:srgbClr val="000000"/>
                            </a:solidFill>
                          </a:uFill>
                          <a:latin typeface="Book Antiqua"/>
                          <a:ea typeface="Wingdings"/>
                          <a:cs typeface="Wingdings"/>
                        </a:rPr>
                        <a:t>DEMONSTRATING CREATIVITY IN THINKING	 </a:t>
                      </a:r>
                      <a:endParaRPr lang="en-US" sz="1000" u="none" strike="noStrike" dirty="0">
                        <a:solidFill>
                          <a:srgbClr val="000000"/>
                        </a:solidFill>
                        <a:effectLst/>
                        <a:uFill>
                          <a:solidFill>
                            <a:srgbClr val="000000"/>
                          </a:solidFill>
                        </a:uFill>
                        <a:latin typeface="Wingdings"/>
                        <a:ea typeface="Wingdings"/>
                        <a:cs typeface="Wingdings"/>
                      </a:endParaRPr>
                    </a:p>
                  </a:txBody>
                  <a:tcPr marL="0" marR="40005" marT="0" marB="4445"/>
                </a:tc>
                <a:tc>
                  <a:txBody>
                    <a:bodyPr/>
                    <a:lstStyle/>
                    <a:p>
                      <a:pPr marL="6350" marR="0" indent="-6350" algn="ctr">
                        <a:lnSpc>
                          <a:spcPct val="107000"/>
                        </a:lnSpc>
                        <a:spcBef>
                          <a:spcPts val="0"/>
                        </a:spcBef>
                        <a:spcAft>
                          <a:spcPts val="0"/>
                        </a:spcAft>
                      </a:pPr>
                      <a:r>
                        <a:rPr lang="en-US" sz="1100">
                          <a:solidFill>
                            <a:srgbClr val="000000"/>
                          </a:solidFill>
                          <a:effectLst/>
                          <a:latin typeface="Book Antiqua"/>
                          <a:ea typeface="Franklin Gothic Book"/>
                          <a:cs typeface="Franklin Gothic Book"/>
                        </a:rPr>
                        <a:t> </a:t>
                      </a:r>
                      <a:endParaRPr lang="en-US" sz="1000">
                        <a:solidFill>
                          <a:srgbClr val="000000"/>
                        </a:solidFill>
                        <a:effectLst/>
                        <a:latin typeface="Franklin Gothic Book"/>
                        <a:ea typeface="Franklin Gothic Book"/>
                        <a:cs typeface="Franklin Gothic Book"/>
                      </a:endParaRPr>
                    </a:p>
                    <a:p>
                      <a:pPr marL="6350" marR="0" indent="-6350" algn="ctr">
                        <a:lnSpc>
                          <a:spcPct val="107000"/>
                        </a:lnSpc>
                        <a:spcBef>
                          <a:spcPts val="0"/>
                        </a:spcBef>
                        <a:spcAft>
                          <a:spcPts val="0"/>
                        </a:spcAft>
                      </a:pPr>
                      <a:r>
                        <a:rPr lang="en-US" sz="1100">
                          <a:solidFill>
                            <a:srgbClr val="000000"/>
                          </a:solidFill>
                          <a:effectLst/>
                          <a:latin typeface="Book Antiqua"/>
                          <a:ea typeface="Franklin Gothic Book"/>
                          <a:cs typeface="Franklin Gothic Book"/>
                        </a:rPr>
                        <a:t>1 – 2 – 3 - 4</a:t>
                      </a:r>
                      <a:endParaRPr lang="en-US" sz="1000">
                        <a:solidFill>
                          <a:srgbClr val="000000"/>
                        </a:solidFill>
                        <a:effectLst/>
                        <a:latin typeface="Franklin Gothic Book"/>
                        <a:ea typeface="Franklin Gothic Book"/>
                        <a:cs typeface="Franklin Gothic Book"/>
                      </a:endParaRPr>
                    </a:p>
                    <a:p>
                      <a:pPr marL="6350" marR="0" indent="-6350" algn="ctr">
                        <a:lnSpc>
                          <a:spcPct val="107000"/>
                        </a:lnSpc>
                        <a:spcBef>
                          <a:spcPts val="0"/>
                        </a:spcBef>
                        <a:spcAft>
                          <a:spcPts val="0"/>
                        </a:spcAft>
                      </a:pPr>
                      <a:r>
                        <a:rPr lang="en-US" sz="1100">
                          <a:solidFill>
                            <a:srgbClr val="000000"/>
                          </a:solidFill>
                          <a:effectLst/>
                          <a:latin typeface="Book Antiqua"/>
                          <a:ea typeface="Franklin Gothic Book"/>
                          <a:cs typeface="Franklin Gothic Book"/>
                        </a:rPr>
                        <a:t>1 – 2 – 3 - 4</a:t>
                      </a:r>
                      <a:endParaRPr lang="en-US" sz="1000">
                        <a:solidFill>
                          <a:srgbClr val="000000"/>
                        </a:solidFill>
                        <a:effectLst/>
                        <a:latin typeface="Franklin Gothic Book"/>
                        <a:ea typeface="Franklin Gothic Book"/>
                        <a:cs typeface="Franklin Gothic Book"/>
                      </a:endParaRPr>
                    </a:p>
                    <a:p>
                      <a:pPr marL="6350" marR="0" indent="-6350" algn="ctr">
                        <a:lnSpc>
                          <a:spcPct val="107000"/>
                        </a:lnSpc>
                        <a:spcBef>
                          <a:spcPts val="0"/>
                        </a:spcBef>
                        <a:spcAft>
                          <a:spcPts val="0"/>
                        </a:spcAft>
                      </a:pPr>
                      <a:r>
                        <a:rPr lang="en-US" sz="1100">
                          <a:solidFill>
                            <a:srgbClr val="000000"/>
                          </a:solidFill>
                          <a:effectLst/>
                          <a:latin typeface="Book Antiqua"/>
                          <a:ea typeface="Franklin Gothic Book"/>
                          <a:cs typeface="Franklin Gothic Book"/>
                        </a:rPr>
                        <a:t>1 – 2 – 3 - 4</a:t>
                      </a:r>
                      <a:endParaRPr lang="en-US" sz="1000">
                        <a:solidFill>
                          <a:srgbClr val="000000"/>
                        </a:solidFill>
                        <a:effectLst/>
                        <a:latin typeface="Franklin Gothic Book"/>
                        <a:ea typeface="Franklin Gothic Book"/>
                        <a:cs typeface="Franklin Gothic Book"/>
                      </a:endParaRPr>
                    </a:p>
                  </a:txBody>
                  <a:tcPr marL="0" marR="40005" marT="0" marB="4445"/>
                </a:tc>
                <a:tc>
                  <a:txBody>
                    <a:bodyPr/>
                    <a:lstStyle/>
                    <a:p>
                      <a:pPr marL="6350" marR="0" indent="-6350">
                        <a:lnSpc>
                          <a:spcPct val="107000"/>
                        </a:lnSpc>
                        <a:spcBef>
                          <a:spcPts val="1200"/>
                        </a:spcBef>
                        <a:spcAft>
                          <a:spcPts val="0"/>
                        </a:spcAft>
                      </a:pPr>
                      <a:r>
                        <a:rPr lang="en-US" sz="800">
                          <a:solidFill>
                            <a:srgbClr val="000000"/>
                          </a:solidFill>
                          <a:effectLst/>
                          <a:latin typeface="Book Antiqua"/>
                          <a:ea typeface="Franklin Gothic Book"/>
                          <a:cs typeface="Franklin Gothic Book"/>
                        </a:rPr>
                        <a:t> </a:t>
                      </a:r>
                      <a:endParaRPr lang="en-US" sz="700">
                        <a:solidFill>
                          <a:srgbClr val="000000"/>
                        </a:solidFill>
                        <a:effectLst/>
                        <a:latin typeface="Franklin Gothic Book"/>
                        <a:ea typeface="Franklin Gothic Book"/>
                        <a:cs typeface="Franklin Gothic Book"/>
                      </a:endParaRPr>
                    </a:p>
                  </a:txBody>
                  <a:tcPr marL="0" marR="40005" marT="0" marB="4445"/>
                </a:tc>
                <a:extLst>
                  <a:ext uri="{0D108BD9-81ED-4DB2-BD59-A6C34878D82A}">
                    <a16:rowId xmlns:a16="http://schemas.microsoft.com/office/drawing/2014/main" val="10002"/>
                  </a:ext>
                </a:extLst>
              </a:tr>
              <a:tr h="370840">
                <a:tc>
                  <a:txBody>
                    <a:bodyPr/>
                    <a:lstStyle/>
                    <a:p>
                      <a:pPr marL="6350" marR="0" indent="-6350" algn="ctr">
                        <a:lnSpc>
                          <a:spcPct val="107000"/>
                        </a:lnSpc>
                        <a:spcBef>
                          <a:spcPts val="0"/>
                        </a:spcBef>
                        <a:spcAft>
                          <a:spcPts val="0"/>
                        </a:spcAft>
                      </a:pPr>
                      <a:r>
                        <a:rPr lang="en-US" sz="1100" b="1">
                          <a:solidFill>
                            <a:srgbClr val="0000CC"/>
                          </a:solidFill>
                          <a:effectLst/>
                          <a:latin typeface="Book Antiqua"/>
                          <a:ea typeface="Franklin Gothic Book"/>
                          <a:cs typeface="Franklin Gothic Book"/>
                        </a:rPr>
                        <a:t>3</a:t>
                      </a:r>
                      <a:endParaRPr lang="en-US" sz="1000">
                        <a:solidFill>
                          <a:srgbClr val="000000"/>
                        </a:solidFill>
                        <a:effectLst/>
                        <a:latin typeface="Franklin Gothic Book"/>
                        <a:ea typeface="Franklin Gothic Book"/>
                        <a:cs typeface="Franklin Gothic Book"/>
                      </a:endParaRPr>
                    </a:p>
                  </a:txBody>
                  <a:tcPr marL="0" marR="40005" marT="0" marB="4445"/>
                </a:tc>
                <a:tc>
                  <a:txBody>
                    <a:bodyPr/>
                    <a:lstStyle/>
                    <a:p>
                      <a:pPr marL="6350" marR="0" indent="-6350">
                        <a:lnSpc>
                          <a:spcPct val="107000"/>
                        </a:lnSpc>
                        <a:spcBef>
                          <a:spcPts val="0"/>
                        </a:spcBef>
                        <a:spcAft>
                          <a:spcPts val="0"/>
                        </a:spcAft>
                      </a:pPr>
                      <a:r>
                        <a:rPr lang="en-US" sz="1050" b="1" dirty="0">
                          <a:solidFill>
                            <a:srgbClr val="0000CC"/>
                          </a:solidFill>
                          <a:effectLst/>
                          <a:latin typeface="Book Antiqua"/>
                          <a:ea typeface="Franklin Gothic Book"/>
                          <a:cs typeface="Franklin Gothic Book"/>
                        </a:rPr>
                        <a:t>LEADERSHIP AND DECISION-MAKING  </a:t>
                      </a:r>
                      <a:r>
                        <a:rPr lang="en-US" sz="1050" b="1" dirty="0">
                          <a:solidFill>
                            <a:srgbClr val="000000"/>
                          </a:solidFill>
                          <a:effectLst/>
                          <a:latin typeface="Book Antiqua"/>
                          <a:ea typeface="Franklin Gothic Book"/>
                          <a:cs typeface="Franklin Gothic Book"/>
                        </a:rPr>
                        <a:t>	 </a:t>
                      </a:r>
                      <a:endParaRPr lang="en-US" sz="1000" dirty="0">
                        <a:solidFill>
                          <a:srgbClr val="000000"/>
                        </a:solidFill>
                        <a:effectLst/>
                        <a:latin typeface="Franklin Gothic Book"/>
                        <a:ea typeface="Franklin Gothic Book"/>
                        <a:cs typeface="Franklin Gothic Book"/>
                      </a:endParaRPr>
                    </a:p>
                    <a:p>
                      <a:pPr marL="342900" marR="0" lvl="0" indent="-342900" fontAlgn="base">
                        <a:lnSpc>
                          <a:spcPct val="107000"/>
                        </a:lnSpc>
                        <a:spcBef>
                          <a:spcPts val="0"/>
                        </a:spcBef>
                        <a:spcAft>
                          <a:spcPts val="0"/>
                        </a:spcAft>
                        <a:buClr>
                          <a:srgbClr val="000000"/>
                        </a:buClr>
                        <a:buSzPts val="1000"/>
                        <a:buFont typeface="Wingdings"/>
                        <a:buChar char=""/>
                        <a:tabLst>
                          <a:tab pos="243205" algn="ctr"/>
                        </a:tabLst>
                      </a:pPr>
                      <a:r>
                        <a:rPr lang="en-US" sz="1050" u="none" strike="noStrike" dirty="0">
                          <a:solidFill>
                            <a:srgbClr val="000000"/>
                          </a:solidFill>
                          <a:effectLst/>
                          <a:uFill>
                            <a:solidFill>
                              <a:srgbClr val="000000"/>
                            </a:solidFill>
                          </a:uFill>
                          <a:latin typeface="Book Antiqua"/>
                          <a:ea typeface="Wingdings"/>
                          <a:cs typeface="Wingdings"/>
                        </a:rPr>
                        <a:t>ABILITY TO INITIATE ACTION AND PROVIDE DIRECTION TO OTHERS</a:t>
                      </a:r>
                      <a:endParaRPr lang="en-US" sz="1000" u="none" strike="noStrike" dirty="0">
                        <a:solidFill>
                          <a:srgbClr val="000000"/>
                        </a:solidFill>
                        <a:effectLst/>
                        <a:uFill>
                          <a:solidFill>
                            <a:srgbClr val="000000"/>
                          </a:solidFill>
                        </a:uFill>
                        <a:latin typeface="Wingdings"/>
                        <a:ea typeface="Wingdings"/>
                        <a:cs typeface="Wingdings"/>
                      </a:endParaRPr>
                    </a:p>
                    <a:p>
                      <a:pPr marL="342900" marR="0" lvl="0" indent="-342900" fontAlgn="base">
                        <a:lnSpc>
                          <a:spcPct val="107000"/>
                        </a:lnSpc>
                        <a:spcBef>
                          <a:spcPts val="0"/>
                        </a:spcBef>
                        <a:spcAft>
                          <a:spcPts val="0"/>
                        </a:spcAft>
                        <a:buClr>
                          <a:srgbClr val="000000"/>
                        </a:buClr>
                        <a:buSzPts val="1000"/>
                        <a:buFont typeface="Wingdings"/>
                        <a:buChar char=""/>
                        <a:tabLst>
                          <a:tab pos="243205" algn="ctr"/>
                        </a:tabLst>
                      </a:pPr>
                      <a:r>
                        <a:rPr lang="en-US" sz="1050" u="none" strike="noStrike" dirty="0">
                          <a:solidFill>
                            <a:srgbClr val="000000"/>
                          </a:solidFill>
                          <a:effectLst/>
                          <a:uFill>
                            <a:solidFill>
                              <a:srgbClr val="000000"/>
                            </a:solidFill>
                          </a:uFill>
                          <a:latin typeface="Book Antiqua"/>
                          <a:ea typeface="Wingdings"/>
                          <a:cs typeface="Wingdings"/>
                        </a:rPr>
                        <a:t>ACCEPTANCE OF RESPONSIBILITY AND DECISION-MAKING </a:t>
                      </a:r>
                      <a:endParaRPr lang="en-US" sz="1000" u="none" strike="noStrike" dirty="0">
                        <a:solidFill>
                          <a:srgbClr val="000000"/>
                        </a:solidFill>
                        <a:effectLst/>
                        <a:uFill>
                          <a:solidFill>
                            <a:srgbClr val="000000"/>
                          </a:solidFill>
                        </a:uFill>
                        <a:latin typeface="Wingdings"/>
                        <a:ea typeface="Wingdings"/>
                        <a:cs typeface="Wingdings"/>
                      </a:endParaRPr>
                    </a:p>
                    <a:p>
                      <a:pPr marL="342900" marR="0" lvl="0" indent="-342900" fontAlgn="base">
                        <a:lnSpc>
                          <a:spcPct val="107000"/>
                        </a:lnSpc>
                        <a:spcBef>
                          <a:spcPts val="0"/>
                        </a:spcBef>
                        <a:spcAft>
                          <a:spcPts val="0"/>
                        </a:spcAft>
                        <a:buClr>
                          <a:srgbClr val="000000"/>
                        </a:buClr>
                        <a:buSzPts val="1000"/>
                        <a:buFont typeface="Wingdings"/>
                        <a:buChar char=""/>
                      </a:pPr>
                      <a:r>
                        <a:rPr lang="en-US" sz="1050" u="none" strike="noStrike" dirty="0">
                          <a:solidFill>
                            <a:srgbClr val="000000"/>
                          </a:solidFill>
                          <a:effectLst/>
                          <a:uFill>
                            <a:solidFill>
                              <a:srgbClr val="000000"/>
                            </a:solidFill>
                          </a:uFill>
                          <a:latin typeface="Book Antiqua"/>
                          <a:ea typeface="Wingdings"/>
                          <a:cs typeface="Wingdings"/>
                        </a:rPr>
                        <a:t>ABILITY TO EXERCISE GOOD JUDGEMENT </a:t>
                      </a:r>
                      <a:endParaRPr lang="en-US" sz="1000" u="none" strike="noStrike" dirty="0">
                        <a:solidFill>
                          <a:srgbClr val="000000"/>
                        </a:solidFill>
                        <a:effectLst/>
                        <a:uFill>
                          <a:solidFill>
                            <a:srgbClr val="000000"/>
                          </a:solidFill>
                        </a:uFill>
                        <a:latin typeface="Wingdings"/>
                        <a:ea typeface="Wingdings"/>
                        <a:cs typeface="Wingdings"/>
                      </a:endParaRPr>
                    </a:p>
                  </a:txBody>
                  <a:tcPr marL="0" marR="40005" marT="0" marB="4445"/>
                </a:tc>
                <a:tc>
                  <a:txBody>
                    <a:bodyPr/>
                    <a:lstStyle/>
                    <a:p>
                      <a:pPr marL="6350" marR="0" indent="-6350" algn="ctr">
                        <a:lnSpc>
                          <a:spcPct val="107000"/>
                        </a:lnSpc>
                        <a:spcBef>
                          <a:spcPts val="0"/>
                        </a:spcBef>
                        <a:spcAft>
                          <a:spcPts val="0"/>
                        </a:spcAft>
                      </a:pPr>
                      <a:r>
                        <a:rPr lang="en-US" sz="1100">
                          <a:solidFill>
                            <a:srgbClr val="000000"/>
                          </a:solidFill>
                          <a:effectLst/>
                          <a:latin typeface="Book Antiqua"/>
                          <a:ea typeface="Franklin Gothic Book"/>
                          <a:cs typeface="Franklin Gothic Book"/>
                        </a:rPr>
                        <a:t> </a:t>
                      </a:r>
                      <a:endParaRPr lang="en-US" sz="1000">
                        <a:solidFill>
                          <a:srgbClr val="000000"/>
                        </a:solidFill>
                        <a:effectLst/>
                        <a:latin typeface="Franklin Gothic Book"/>
                        <a:ea typeface="Franklin Gothic Book"/>
                        <a:cs typeface="Franklin Gothic Book"/>
                      </a:endParaRPr>
                    </a:p>
                    <a:p>
                      <a:pPr marL="6350" marR="0" indent="-6350" algn="ctr">
                        <a:lnSpc>
                          <a:spcPct val="107000"/>
                        </a:lnSpc>
                        <a:spcBef>
                          <a:spcPts val="0"/>
                        </a:spcBef>
                        <a:spcAft>
                          <a:spcPts val="0"/>
                        </a:spcAft>
                      </a:pPr>
                      <a:r>
                        <a:rPr lang="en-US" sz="1100">
                          <a:solidFill>
                            <a:srgbClr val="000000"/>
                          </a:solidFill>
                          <a:effectLst/>
                          <a:latin typeface="Book Antiqua"/>
                          <a:ea typeface="Franklin Gothic Book"/>
                          <a:cs typeface="Franklin Gothic Book"/>
                        </a:rPr>
                        <a:t>1 – 2 – 3 - 4</a:t>
                      </a:r>
                      <a:endParaRPr lang="en-US" sz="1000">
                        <a:solidFill>
                          <a:srgbClr val="000000"/>
                        </a:solidFill>
                        <a:effectLst/>
                        <a:latin typeface="Franklin Gothic Book"/>
                        <a:ea typeface="Franklin Gothic Book"/>
                        <a:cs typeface="Franklin Gothic Book"/>
                      </a:endParaRPr>
                    </a:p>
                    <a:p>
                      <a:pPr marL="6350" marR="0" indent="-6350" algn="ctr">
                        <a:lnSpc>
                          <a:spcPct val="107000"/>
                        </a:lnSpc>
                        <a:spcBef>
                          <a:spcPts val="0"/>
                        </a:spcBef>
                        <a:spcAft>
                          <a:spcPts val="0"/>
                        </a:spcAft>
                      </a:pPr>
                      <a:r>
                        <a:rPr lang="en-US" sz="1100">
                          <a:solidFill>
                            <a:srgbClr val="000000"/>
                          </a:solidFill>
                          <a:effectLst/>
                          <a:latin typeface="Book Antiqua"/>
                          <a:ea typeface="Franklin Gothic Book"/>
                          <a:cs typeface="Franklin Gothic Book"/>
                        </a:rPr>
                        <a:t>1 – 2 – 3 - 4</a:t>
                      </a:r>
                      <a:endParaRPr lang="en-US" sz="1000">
                        <a:solidFill>
                          <a:srgbClr val="000000"/>
                        </a:solidFill>
                        <a:effectLst/>
                        <a:latin typeface="Franklin Gothic Book"/>
                        <a:ea typeface="Franklin Gothic Book"/>
                        <a:cs typeface="Franklin Gothic Book"/>
                      </a:endParaRPr>
                    </a:p>
                    <a:p>
                      <a:pPr marL="6350" marR="0" indent="-6350" algn="ctr">
                        <a:lnSpc>
                          <a:spcPct val="107000"/>
                        </a:lnSpc>
                        <a:spcBef>
                          <a:spcPts val="0"/>
                        </a:spcBef>
                        <a:spcAft>
                          <a:spcPts val="0"/>
                        </a:spcAft>
                      </a:pPr>
                      <a:r>
                        <a:rPr lang="en-US" sz="1100">
                          <a:solidFill>
                            <a:srgbClr val="000000"/>
                          </a:solidFill>
                          <a:effectLst/>
                          <a:latin typeface="Book Antiqua"/>
                          <a:ea typeface="Franklin Gothic Book"/>
                          <a:cs typeface="Franklin Gothic Book"/>
                        </a:rPr>
                        <a:t>1 – 2 – 3 - 4</a:t>
                      </a:r>
                      <a:endParaRPr lang="en-US" sz="1000">
                        <a:solidFill>
                          <a:srgbClr val="000000"/>
                        </a:solidFill>
                        <a:effectLst/>
                        <a:latin typeface="Franklin Gothic Book"/>
                        <a:ea typeface="Franklin Gothic Book"/>
                        <a:cs typeface="Franklin Gothic Book"/>
                      </a:endParaRPr>
                    </a:p>
                  </a:txBody>
                  <a:tcPr marL="0" marR="40005" marT="0" marB="4445"/>
                </a:tc>
                <a:tc>
                  <a:txBody>
                    <a:bodyPr/>
                    <a:lstStyle/>
                    <a:p>
                      <a:pPr marL="6350" marR="0" indent="-6350">
                        <a:lnSpc>
                          <a:spcPct val="107000"/>
                        </a:lnSpc>
                        <a:spcBef>
                          <a:spcPts val="1200"/>
                        </a:spcBef>
                        <a:spcAft>
                          <a:spcPts val="0"/>
                        </a:spcAft>
                      </a:pPr>
                      <a:r>
                        <a:rPr lang="en-US" sz="800">
                          <a:solidFill>
                            <a:srgbClr val="000000"/>
                          </a:solidFill>
                          <a:effectLst/>
                          <a:latin typeface="Book Antiqua"/>
                          <a:ea typeface="Franklin Gothic Book"/>
                          <a:cs typeface="Franklin Gothic Book"/>
                        </a:rPr>
                        <a:t> </a:t>
                      </a:r>
                      <a:endParaRPr lang="en-US" sz="700">
                        <a:solidFill>
                          <a:srgbClr val="000000"/>
                        </a:solidFill>
                        <a:effectLst/>
                        <a:latin typeface="Franklin Gothic Book"/>
                        <a:ea typeface="Franklin Gothic Book"/>
                        <a:cs typeface="Franklin Gothic Book"/>
                      </a:endParaRPr>
                    </a:p>
                  </a:txBody>
                  <a:tcPr marL="0" marR="40005" marT="0" marB="4445"/>
                </a:tc>
                <a:extLst>
                  <a:ext uri="{0D108BD9-81ED-4DB2-BD59-A6C34878D82A}">
                    <a16:rowId xmlns:a16="http://schemas.microsoft.com/office/drawing/2014/main" val="10003"/>
                  </a:ext>
                </a:extLst>
              </a:tr>
              <a:tr h="370840">
                <a:tc>
                  <a:txBody>
                    <a:bodyPr/>
                    <a:lstStyle/>
                    <a:p>
                      <a:pPr marL="6350" marR="0" indent="-6350" algn="ctr">
                        <a:lnSpc>
                          <a:spcPct val="107000"/>
                        </a:lnSpc>
                        <a:spcBef>
                          <a:spcPts val="0"/>
                        </a:spcBef>
                        <a:spcAft>
                          <a:spcPts val="0"/>
                        </a:spcAft>
                      </a:pPr>
                      <a:r>
                        <a:rPr lang="en-US" sz="1100" b="1">
                          <a:solidFill>
                            <a:srgbClr val="0000CC"/>
                          </a:solidFill>
                          <a:effectLst/>
                          <a:latin typeface="Book Antiqua"/>
                          <a:ea typeface="Franklin Gothic Book"/>
                          <a:cs typeface="Franklin Gothic Book"/>
                        </a:rPr>
                        <a:t>4</a:t>
                      </a:r>
                      <a:endParaRPr lang="en-US" sz="1000">
                        <a:solidFill>
                          <a:srgbClr val="000000"/>
                        </a:solidFill>
                        <a:effectLst/>
                        <a:latin typeface="Franklin Gothic Book"/>
                        <a:ea typeface="Franklin Gothic Book"/>
                        <a:cs typeface="Franklin Gothic Book"/>
                      </a:endParaRPr>
                    </a:p>
                  </a:txBody>
                  <a:tcPr marL="0" marR="40005" marT="0" marB="4445"/>
                </a:tc>
                <a:tc>
                  <a:txBody>
                    <a:bodyPr/>
                    <a:lstStyle/>
                    <a:p>
                      <a:pPr marL="6350" marR="0" indent="-6350">
                        <a:lnSpc>
                          <a:spcPct val="107000"/>
                        </a:lnSpc>
                        <a:spcBef>
                          <a:spcPts val="0"/>
                        </a:spcBef>
                        <a:spcAft>
                          <a:spcPts val="0"/>
                        </a:spcAft>
                      </a:pPr>
                      <a:r>
                        <a:rPr lang="en-US" sz="1050" b="1" dirty="0">
                          <a:solidFill>
                            <a:srgbClr val="0000CC"/>
                          </a:solidFill>
                          <a:effectLst/>
                          <a:latin typeface="Book Antiqua"/>
                          <a:ea typeface="Franklin Gothic Book"/>
                          <a:cs typeface="Franklin Gothic Book"/>
                        </a:rPr>
                        <a:t>ORGANIZATIONAL DEVELOPMENT AND IMPROVEMENT </a:t>
                      </a:r>
                      <a:endParaRPr lang="en-US" sz="1000" dirty="0">
                        <a:solidFill>
                          <a:srgbClr val="000000"/>
                        </a:solidFill>
                        <a:effectLst/>
                        <a:latin typeface="Franklin Gothic Book"/>
                        <a:ea typeface="Franklin Gothic Book"/>
                        <a:cs typeface="Franklin Gothic Book"/>
                      </a:endParaRPr>
                    </a:p>
                    <a:p>
                      <a:pPr marL="342900" marR="0" lvl="0" indent="-342900" fontAlgn="base">
                        <a:lnSpc>
                          <a:spcPct val="107000"/>
                        </a:lnSpc>
                        <a:spcBef>
                          <a:spcPts val="0"/>
                        </a:spcBef>
                        <a:spcAft>
                          <a:spcPts val="140"/>
                        </a:spcAft>
                        <a:buClr>
                          <a:srgbClr val="000000"/>
                        </a:buClr>
                        <a:buSzPts val="1000"/>
                        <a:buFont typeface="Wingdings"/>
                        <a:buChar char=""/>
                        <a:tabLst>
                          <a:tab pos="243205" algn="ctr"/>
                          <a:tab pos="2192020" algn="ctr"/>
                        </a:tabLst>
                      </a:pPr>
                      <a:r>
                        <a:rPr lang="en-US" sz="1050" u="none" strike="noStrike" dirty="0">
                          <a:solidFill>
                            <a:srgbClr val="000000"/>
                          </a:solidFill>
                          <a:effectLst/>
                          <a:uFill>
                            <a:solidFill>
                              <a:srgbClr val="000000"/>
                            </a:solidFill>
                          </a:uFill>
                          <a:latin typeface="Book Antiqua"/>
                          <a:ea typeface="Wingdings"/>
                          <a:cs typeface="Wingdings"/>
                        </a:rPr>
                        <a:t>COMMITMENT  TO ORGANIZATIONAL DEVELOPMEN </a:t>
                      </a:r>
                      <a:endParaRPr lang="en-US" sz="1000" u="none" strike="noStrike" dirty="0">
                        <a:solidFill>
                          <a:srgbClr val="000000"/>
                        </a:solidFill>
                        <a:effectLst/>
                        <a:uFill>
                          <a:solidFill>
                            <a:srgbClr val="000000"/>
                          </a:solidFill>
                        </a:uFill>
                        <a:latin typeface="Wingdings"/>
                        <a:ea typeface="Wingdings"/>
                        <a:cs typeface="Wingdings"/>
                      </a:endParaRPr>
                    </a:p>
                    <a:p>
                      <a:pPr marL="342900" marR="0" lvl="0" indent="-342900" fontAlgn="base">
                        <a:lnSpc>
                          <a:spcPct val="107000"/>
                        </a:lnSpc>
                        <a:spcBef>
                          <a:spcPts val="0"/>
                        </a:spcBef>
                        <a:spcAft>
                          <a:spcPts val="0"/>
                        </a:spcAft>
                        <a:buClr>
                          <a:srgbClr val="000000"/>
                        </a:buClr>
                        <a:buSzPts val="1000"/>
                        <a:buFont typeface="Wingdings"/>
                        <a:buChar char=""/>
                      </a:pPr>
                      <a:r>
                        <a:rPr lang="en-US" sz="1050" u="none" strike="noStrike" dirty="0">
                          <a:solidFill>
                            <a:srgbClr val="000000"/>
                          </a:solidFill>
                          <a:effectLst/>
                          <a:uFill>
                            <a:solidFill>
                              <a:srgbClr val="000000"/>
                            </a:solidFill>
                          </a:uFill>
                          <a:latin typeface="Book Antiqua"/>
                          <a:ea typeface="Wingdings"/>
                          <a:cs typeface="Wingdings"/>
                        </a:rPr>
                        <a:t>COMMITMENT TO CUSTOMER SATISFACTION</a:t>
                      </a:r>
                      <a:endParaRPr lang="en-US" sz="1000" u="none" strike="noStrike" dirty="0">
                        <a:solidFill>
                          <a:srgbClr val="000000"/>
                        </a:solidFill>
                        <a:effectLst/>
                        <a:uFill>
                          <a:solidFill>
                            <a:srgbClr val="000000"/>
                          </a:solidFill>
                        </a:uFill>
                        <a:latin typeface="Wingdings"/>
                        <a:ea typeface="Wingdings"/>
                        <a:cs typeface="Wingdings"/>
                      </a:endParaRPr>
                    </a:p>
                    <a:p>
                      <a:pPr marL="342900" marR="0" lvl="0" indent="-342900" fontAlgn="base">
                        <a:lnSpc>
                          <a:spcPct val="107000"/>
                        </a:lnSpc>
                        <a:spcBef>
                          <a:spcPts val="0"/>
                        </a:spcBef>
                        <a:spcAft>
                          <a:spcPts val="0"/>
                        </a:spcAft>
                        <a:buClr>
                          <a:srgbClr val="000000"/>
                        </a:buClr>
                        <a:buSzPts val="1000"/>
                        <a:buFont typeface="Wingdings"/>
                        <a:buChar char=""/>
                      </a:pPr>
                      <a:r>
                        <a:rPr lang="en-US" sz="1050" u="none" strike="noStrike" dirty="0">
                          <a:solidFill>
                            <a:srgbClr val="000000"/>
                          </a:solidFill>
                          <a:effectLst/>
                          <a:uFill>
                            <a:solidFill>
                              <a:srgbClr val="000000"/>
                            </a:solidFill>
                          </a:uFill>
                          <a:latin typeface="Book Antiqua"/>
                          <a:ea typeface="Wingdings"/>
                          <a:cs typeface="Wingdings"/>
                        </a:rPr>
                        <a:t>COMMITMENT TO  THE DELIVERY OF QUALITY SERVICES AND PRODUCTS	  </a:t>
                      </a:r>
                      <a:endParaRPr lang="en-US" sz="1000" u="none" strike="noStrike" dirty="0">
                        <a:solidFill>
                          <a:srgbClr val="000000"/>
                        </a:solidFill>
                        <a:effectLst/>
                        <a:uFill>
                          <a:solidFill>
                            <a:srgbClr val="000000"/>
                          </a:solidFill>
                        </a:uFill>
                        <a:latin typeface="Wingdings"/>
                        <a:ea typeface="Wingdings"/>
                        <a:cs typeface="Wingdings"/>
                      </a:endParaRPr>
                    </a:p>
                  </a:txBody>
                  <a:tcPr marL="0" marR="40005" marT="0" marB="4445"/>
                </a:tc>
                <a:tc>
                  <a:txBody>
                    <a:bodyPr/>
                    <a:lstStyle/>
                    <a:p>
                      <a:pPr marL="6350" marR="0" indent="-6350" algn="ctr">
                        <a:lnSpc>
                          <a:spcPct val="107000"/>
                        </a:lnSpc>
                        <a:spcBef>
                          <a:spcPts val="0"/>
                        </a:spcBef>
                        <a:spcAft>
                          <a:spcPts val="0"/>
                        </a:spcAft>
                      </a:pPr>
                      <a:r>
                        <a:rPr lang="en-US" sz="1100" dirty="0">
                          <a:solidFill>
                            <a:srgbClr val="000000"/>
                          </a:solidFill>
                          <a:effectLst/>
                          <a:latin typeface="Book Antiqua"/>
                          <a:ea typeface="Franklin Gothic Book"/>
                          <a:cs typeface="Franklin Gothic Book"/>
                        </a:rPr>
                        <a:t> </a:t>
                      </a:r>
                      <a:endParaRPr lang="en-US" sz="1000" dirty="0">
                        <a:solidFill>
                          <a:srgbClr val="000000"/>
                        </a:solidFill>
                        <a:effectLst/>
                        <a:latin typeface="Franklin Gothic Book"/>
                        <a:ea typeface="Franklin Gothic Book"/>
                        <a:cs typeface="Franklin Gothic Book"/>
                      </a:endParaRPr>
                    </a:p>
                    <a:p>
                      <a:pPr marL="6350" marR="0" indent="-6350" algn="ctr">
                        <a:lnSpc>
                          <a:spcPct val="107000"/>
                        </a:lnSpc>
                        <a:spcBef>
                          <a:spcPts val="0"/>
                        </a:spcBef>
                        <a:spcAft>
                          <a:spcPts val="0"/>
                        </a:spcAft>
                      </a:pPr>
                      <a:r>
                        <a:rPr lang="en-US" sz="1100" dirty="0">
                          <a:solidFill>
                            <a:srgbClr val="000000"/>
                          </a:solidFill>
                          <a:effectLst/>
                          <a:latin typeface="Book Antiqua"/>
                          <a:ea typeface="Franklin Gothic Book"/>
                          <a:cs typeface="Franklin Gothic Book"/>
                        </a:rPr>
                        <a:t> </a:t>
                      </a:r>
                      <a:endParaRPr lang="en-US" sz="1000" dirty="0">
                        <a:solidFill>
                          <a:srgbClr val="000000"/>
                        </a:solidFill>
                        <a:effectLst/>
                        <a:latin typeface="Franklin Gothic Book"/>
                        <a:ea typeface="Franklin Gothic Book"/>
                        <a:cs typeface="Franklin Gothic Book"/>
                      </a:endParaRPr>
                    </a:p>
                    <a:p>
                      <a:pPr marL="6350" marR="0" indent="-6350" algn="ctr">
                        <a:lnSpc>
                          <a:spcPct val="107000"/>
                        </a:lnSpc>
                        <a:spcBef>
                          <a:spcPts val="0"/>
                        </a:spcBef>
                        <a:spcAft>
                          <a:spcPts val="0"/>
                        </a:spcAft>
                      </a:pPr>
                      <a:r>
                        <a:rPr lang="en-US" sz="1100" dirty="0">
                          <a:solidFill>
                            <a:srgbClr val="000000"/>
                          </a:solidFill>
                          <a:effectLst/>
                          <a:latin typeface="Book Antiqua"/>
                          <a:ea typeface="Franklin Gothic Book"/>
                          <a:cs typeface="Franklin Gothic Book"/>
                        </a:rPr>
                        <a:t>1 – 2 – 3 - 4</a:t>
                      </a:r>
                      <a:endParaRPr lang="en-US" sz="1000" dirty="0">
                        <a:solidFill>
                          <a:srgbClr val="000000"/>
                        </a:solidFill>
                        <a:effectLst/>
                        <a:latin typeface="Franklin Gothic Book"/>
                        <a:ea typeface="Franklin Gothic Book"/>
                        <a:cs typeface="Franklin Gothic Book"/>
                      </a:endParaRPr>
                    </a:p>
                    <a:p>
                      <a:pPr marL="6350" marR="0" indent="-6350" algn="ctr">
                        <a:lnSpc>
                          <a:spcPct val="107000"/>
                        </a:lnSpc>
                        <a:spcBef>
                          <a:spcPts val="0"/>
                        </a:spcBef>
                        <a:spcAft>
                          <a:spcPts val="0"/>
                        </a:spcAft>
                      </a:pPr>
                      <a:r>
                        <a:rPr lang="en-US" sz="1100" dirty="0">
                          <a:solidFill>
                            <a:srgbClr val="000000"/>
                          </a:solidFill>
                          <a:effectLst/>
                          <a:latin typeface="Book Antiqua"/>
                          <a:ea typeface="Franklin Gothic Book"/>
                          <a:cs typeface="Franklin Gothic Book"/>
                        </a:rPr>
                        <a:t>1 – 2 – 3 - 4</a:t>
                      </a:r>
                      <a:endParaRPr lang="en-US" sz="1000" dirty="0">
                        <a:solidFill>
                          <a:srgbClr val="000000"/>
                        </a:solidFill>
                        <a:effectLst/>
                        <a:latin typeface="Franklin Gothic Book"/>
                        <a:ea typeface="Franklin Gothic Book"/>
                        <a:cs typeface="Franklin Gothic Book"/>
                      </a:endParaRPr>
                    </a:p>
                    <a:p>
                      <a:pPr marL="6350" marR="0" indent="-6350" algn="ctr">
                        <a:lnSpc>
                          <a:spcPct val="107000"/>
                        </a:lnSpc>
                        <a:spcBef>
                          <a:spcPts val="0"/>
                        </a:spcBef>
                        <a:spcAft>
                          <a:spcPts val="0"/>
                        </a:spcAft>
                      </a:pPr>
                      <a:r>
                        <a:rPr lang="en-US" sz="1100" dirty="0">
                          <a:solidFill>
                            <a:srgbClr val="000000"/>
                          </a:solidFill>
                          <a:effectLst/>
                          <a:latin typeface="Book Antiqua"/>
                          <a:ea typeface="Franklin Gothic Book"/>
                          <a:cs typeface="Franklin Gothic Book"/>
                        </a:rPr>
                        <a:t>1 – 2 – 3 - 4</a:t>
                      </a:r>
                      <a:endParaRPr lang="en-US" sz="1000" dirty="0">
                        <a:solidFill>
                          <a:srgbClr val="000000"/>
                        </a:solidFill>
                        <a:effectLst/>
                        <a:latin typeface="Franklin Gothic Book"/>
                        <a:ea typeface="Franklin Gothic Book"/>
                        <a:cs typeface="Franklin Gothic Book"/>
                      </a:endParaRPr>
                    </a:p>
                  </a:txBody>
                  <a:tcPr marL="0" marR="40005" marT="0" marB="4445"/>
                </a:tc>
                <a:tc>
                  <a:txBody>
                    <a:bodyPr/>
                    <a:lstStyle/>
                    <a:p>
                      <a:pPr marL="6350" marR="0" indent="-6350">
                        <a:lnSpc>
                          <a:spcPct val="107000"/>
                        </a:lnSpc>
                        <a:spcBef>
                          <a:spcPts val="1200"/>
                        </a:spcBef>
                        <a:spcAft>
                          <a:spcPts val="0"/>
                        </a:spcAft>
                      </a:pPr>
                      <a:r>
                        <a:rPr lang="en-US" sz="800">
                          <a:solidFill>
                            <a:srgbClr val="000000"/>
                          </a:solidFill>
                          <a:effectLst/>
                          <a:latin typeface="Book Antiqua"/>
                          <a:ea typeface="Franklin Gothic Book"/>
                          <a:cs typeface="Franklin Gothic Book"/>
                        </a:rPr>
                        <a:t> </a:t>
                      </a:r>
                      <a:endParaRPr lang="en-US" sz="700">
                        <a:solidFill>
                          <a:srgbClr val="000000"/>
                        </a:solidFill>
                        <a:effectLst/>
                        <a:latin typeface="Franklin Gothic Book"/>
                        <a:ea typeface="Franklin Gothic Book"/>
                        <a:cs typeface="Franklin Gothic Book"/>
                      </a:endParaRPr>
                    </a:p>
                  </a:txBody>
                  <a:tcPr marL="0" marR="40005" marT="0" marB="4445"/>
                </a:tc>
                <a:extLst>
                  <a:ext uri="{0D108BD9-81ED-4DB2-BD59-A6C34878D82A}">
                    <a16:rowId xmlns:a16="http://schemas.microsoft.com/office/drawing/2014/main" val="10004"/>
                  </a:ext>
                </a:extLst>
              </a:tr>
              <a:tr h="370840">
                <a:tc>
                  <a:txBody>
                    <a:bodyPr/>
                    <a:lstStyle/>
                    <a:p>
                      <a:pPr marL="6350" marR="0" indent="0" algn="ctr">
                        <a:lnSpc>
                          <a:spcPct val="107000"/>
                        </a:lnSpc>
                        <a:spcBef>
                          <a:spcPts val="0"/>
                        </a:spcBef>
                        <a:spcAft>
                          <a:spcPts val="0"/>
                        </a:spcAft>
                      </a:pPr>
                      <a:r>
                        <a:rPr lang="en-US" sz="1100" b="1">
                          <a:solidFill>
                            <a:srgbClr val="0000CC"/>
                          </a:solidFill>
                          <a:effectLst/>
                          <a:latin typeface="Book Antiqua"/>
                          <a:ea typeface="Franklin Gothic Book"/>
                          <a:cs typeface="Franklin Gothic Book"/>
                        </a:rPr>
                        <a:t>5</a:t>
                      </a:r>
                      <a:endParaRPr lang="en-US" sz="1000">
                        <a:solidFill>
                          <a:srgbClr val="000000"/>
                        </a:solidFill>
                        <a:effectLst/>
                        <a:latin typeface="Franklin Gothic Book"/>
                        <a:ea typeface="Franklin Gothic Book"/>
                        <a:cs typeface="Franklin Gothic Book"/>
                      </a:endParaRPr>
                    </a:p>
                  </a:txBody>
                  <a:tcPr marL="0" marR="40005" marT="0" marB="4445"/>
                </a:tc>
                <a:tc>
                  <a:txBody>
                    <a:bodyPr/>
                    <a:lstStyle/>
                    <a:p>
                      <a:pPr marL="6350" marR="0" indent="0">
                        <a:lnSpc>
                          <a:spcPct val="107000"/>
                        </a:lnSpc>
                        <a:spcBef>
                          <a:spcPts val="0"/>
                        </a:spcBef>
                        <a:spcAft>
                          <a:spcPts val="0"/>
                        </a:spcAft>
                      </a:pPr>
                      <a:r>
                        <a:rPr lang="en-US" sz="1050" b="1">
                          <a:solidFill>
                            <a:srgbClr val="0000CC"/>
                          </a:solidFill>
                          <a:effectLst/>
                          <a:latin typeface="Book Antiqua"/>
                          <a:ea typeface="Franklin Gothic Book"/>
                          <a:cs typeface="Franklin Gothic Book"/>
                        </a:rPr>
                        <a:t>COMMUNICATION (ORAL, WRITTEN &amp; ELECTRONIC)</a:t>
                      </a:r>
                      <a:endParaRPr lang="en-US" sz="1000">
                        <a:solidFill>
                          <a:srgbClr val="000000"/>
                        </a:solidFill>
                        <a:effectLst/>
                        <a:latin typeface="Franklin Gothic Book"/>
                        <a:ea typeface="Franklin Gothic Book"/>
                        <a:cs typeface="Franklin Gothic Book"/>
                      </a:endParaRPr>
                    </a:p>
                    <a:p>
                      <a:pPr marL="342900" marR="0" lvl="0" indent="-342900" fontAlgn="base">
                        <a:lnSpc>
                          <a:spcPct val="107000"/>
                        </a:lnSpc>
                        <a:spcBef>
                          <a:spcPts val="0"/>
                        </a:spcBef>
                        <a:spcAft>
                          <a:spcPts val="385"/>
                        </a:spcAft>
                        <a:buClr>
                          <a:srgbClr val="000000"/>
                        </a:buClr>
                        <a:buSzPts val="1000"/>
                        <a:buFont typeface="Wingdings"/>
                        <a:buChar char=""/>
                        <a:tabLst>
                          <a:tab pos="243205" algn="ctr"/>
                        </a:tabLst>
                      </a:pPr>
                      <a:r>
                        <a:rPr lang="en-US" sz="1050" u="none" strike="noStrike">
                          <a:solidFill>
                            <a:srgbClr val="000000"/>
                          </a:solidFill>
                          <a:effectLst/>
                          <a:uFill>
                            <a:solidFill>
                              <a:srgbClr val="000000"/>
                            </a:solidFill>
                          </a:uFill>
                          <a:latin typeface="Book Antiqua"/>
                          <a:ea typeface="Wingdings"/>
                          <a:cs typeface="Wingdings"/>
                        </a:rPr>
                        <a:t>ABILITY TO COMMUNICATE DECISIONS CLEARLY </a:t>
                      </a:r>
                      <a:endParaRPr lang="en-US" sz="1000" u="none" strike="noStrike">
                        <a:solidFill>
                          <a:srgbClr val="000000"/>
                        </a:solidFill>
                        <a:effectLst/>
                        <a:uFill>
                          <a:solidFill>
                            <a:srgbClr val="000000"/>
                          </a:solidFill>
                        </a:uFill>
                        <a:latin typeface="Wingdings"/>
                        <a:ea typeface="Wingdings"/>
                        <a:cs typeface="Wingdings"/>
                      </a:endParaRPr>
                    </a:p>
                    <a:p>
                      <a:pPr marL="342900" marR="0" lvl="0" indent="-342900" fontAlgn="base">
                        <a:lnSpc>
                          <a:spcPct val="107000"/>
                        </a:lnSpc>
                        <a:spcBef>
                          <a:spcPts val="0"/>
                        </a:spcBef>
                        <a:spcAft>
                          <a:spcPts val="0"/>
                        </a:spcAft>
                        <a:buClr>
                          <a:srgbClr val="000000"/>
                        </a:buClr>
                        <a:buSzPts val="1000"/>
                        <a:buFont typeface="Wingdings"/>
                        <a:buChar char=""/>
                      </a:pPr>
                      <a:r>
                        <a:rPr lang="en-US" sz="1050" u="none" strike="noStrike">
                          <a:solidFill>
                            <a:srgbClr val="000000"/>
                          </a:solidFill>
                          <a:effectLst/>
                          <a:uFill>
                            <a:solidFill>
                              <a:srgbClr val="000000"/>
                            </a:solidFill>
                          </a:uFill>
                          <a:latin typeface="Book Antiqua"/>
                          <a:ea typeface="Wingdings"/>
                          <a:cs typeface="Wingdings"/>
                        </a:rPr>
                        <a:t>ABILITY TO NEGOTIATE AND MANAGE CONFLICT EFFECTIVELY </a:t>
                      </a:r>
                      <a:endParaRPr lang="en-US" sz="1000" u="none" strike="noStrike">
                        <a:solidFill>
                          <a:srgbClr val="000000"/>
                        </a:solidFill>
                        <a:effectLst/>
                        <a:uFill>
                          <a:solidFill>
                            <a:srgbClr val="000000"/>
                          </a:solidFill>
                        </a:uFill>
                        <a:latin typeface="Wingdings"/>
                        <a:ea typeface="Wingdings"/>
                        <a:cs typeface="Wingdings"/>
                      </a:endParaRPr>
                    </a:p>
                    <a:p>
                      <a:pPr marL="342900" marR="0" lvl="0" indent="-342900" fontAlgn="base">
                        <a:lnSpc>
                          <a:spcPct val="107000"/>
                        </a:lnSpc>
                        <a:spcBef>
                          <a:spcPts val="0"/>
                        </a:spcBef>
                        <a:spcAft>
                          <a:spcPts val="0"/>
                        </a:spcAft>
                        <a:buClr>
                          <a:srgbClr val="000000"/>
                        </a:buClr>
                        <a:buSzPts val="1000"/>
                        <a:buFont typeface="Wingdings"/>
                        <a:buChar char=""/>
                      </a:pPr>
                      <a:r>
                        <a:rPr lang="en-US" sz="1050" u="none" strike="noStrike">
                          <a:solidFill>
                            <a:srgbClr val="000000"/>
                          </a:solidFill>
                          <a:effectLst/>
                          <a:uFill>
                            <a:solidFill>
                              <a:srgbClr val="000000"/>
                            </a:solidFill>
                          </a:uFill>
                          <a:latin typeface="Book Antiqua"/>
                          <a:ea typeface="Wingdings"/>
                          <a:cs typeface="Wingdings"/>
                        </a:rPr>
                        <a:t>ABILITY TO RELATE AND NETWORK ACROSS DIFFERENT LEVELS AND DEPARTMENTS </a:t>
                      </a:r>
                      <a:endParaRPr lang="en-US" sz="1000" u="none" strike="noStrike">
                        <a:solidFill>
                          <a:srgbClr val="000000"/>
                        </a:solidFill>
                        <a:effectLst/>
                        <a:uFill>
                          <a:solidFill>
                            <a:srgbClr val="000000"/>
                          </a:solidFill>
                        </a:uFill>
                        <a:latin typeface="Wingdings"/>
                        <a:ea typeface="Wingdings"/>
                        <a:cs typeface="Wingdings"/>
                      </a:endParaRPr>
                    </a:p>
                  </a:txBody>
                  <a:tcPr marL="0" marR="40005" marT="0" marB="4445"/>
                </a:tc>
                <a:tc>
                  <a:txBody>
                    <a:bodyPr/>
                    <a:lstStyle/>
                    <a:p>
                      <a:pPr marL="6350" marR="0" indent="-6350" algn="ctr">
                        <a:lnSpc>
                          <a:spcPct val="107000"/>
                        </a:lnSpc>
                        <a:spcBef>
                          <a:spcPts val="0"/>
                        </a:spcBef>
                        <a:spcAft>
                          <a:spcPts val="0"/>
                        </a:spcAft>
                      </a:pPr>
                      <a:r>
                        <a:rPr lang="en-US" sz="1100" dirty="0">
                          <a:solidFill>
                            <a:srgbClr val="000000"/>
                          </a:solidFill>
                          <a:effectLst/>
                          <a:latin typeface="Book Antiqua"/>
                          <a:ea typeface="Franklin Gothic Book"/>
                          <a:cs typeface="Franklin Gothic Book"/>
                        </a:rPr>
                        <a:t> </a:t>
                      </a:r>
                      <a:endParaRPr lang="en-US" sz="1000" dirty="0">
                        <a:solidFill>
                          <a:srgbClr val="000000"/>
                        </a:solidFill>
                        <a:effectLst/>
                        <a:latin typeface="Franklin Gothic Book"/>
                        <a:ea typeface="Franklin Gothic Book"/>
                        <a:cs typeface="Franklin Gothic Book"/>
                      </a:endParaRPr>
                    </a:p>
                    <a:p>
                      <a:pPr marL="6350" marR="0" indent="-6350" algn="ctr">
                        <a:lnSpc>
                          <a:spcPct val="107000"/>
                        </a:lnSpc>
                        <a:spcBef>
                          <a:spcPts val="0"/>
                        </a:spcBef>
                        <a:spcAft>
                          <a:spcPts val="0"/>
                        </a:spcAft>
                      </a:pPr>
                      <a:r>
                        <a:rPr lang="en-US" sz="1100" dirty="0">
                          <a:solidFill>
                            <a:srgbClr val="000000"/>
                          </a:solidFill>
                          <a:effectLst/>
                          <a:latin typeface="Book Antiqua"/>
                          <a:ea typeface="Franklin Gothic Book"/>
                          <a:cs typeface="Franklin Gothic Book"/>
                        </a:rPr>
                        <a:t>1 – 2 – 3 - 4</a:t>
                      </a:r>
                      <a:endParaRPr lang="en-US" sz="1000" dirty="0">
                        <a:solidFill>
                          <a:srgbClr val="000000"/>
                        </a:solidFill>
                        <a:effectLst/>
                        <a:latin typeface="Franklin Gothic Book"/>
                        <a:ea typeface="Franklin Gothic Book"/>
                        <a:cs typeface="Franklin Gothic Book"/>
                      </a:endParaRPr>
                    </a:p>
                    <a:p>
                      <a:pPr marL="6350" marR="0" indent="-6350" algn="ctr">
                        <a:lnSpc>
                          <a:spcPct val="107000"/>
                        </a:lnSpc>
                        <a:spcBef>
                          <a:spcPts val="0"/>
                        </a:spcBef>
                        <a:spcAft>
                          <a:spcPts val="0"/>
                        </a:spcAft>
                      </a:pPr>
                      <a:r>
                        <a:rPr lang="en-US" sz="1100" dirty="0">
                          <a:solidFill>
                            <a:srgbClr val="000000"/>
                          </a:solidFill>
                          <a:effectLst/>
                          <a:latin typeface="Book Antiqua"/>
                          <a:ea typeface="Franklin Gothic Book"/>
                          <a:cs typeface="Franklin Gothic Book"/>
                        </a:rPr>
                        <a:t>1 – 2 – 3 - 4</a:t>
                      </a:r>
                      <a:endParaRPr lang="en-US" sz="1000" dirty="0">
                        <a:solidFill>
                          <a:srgbClr val="000000"/>
                        </a:solidFill>
                        <a:effectLst/>
                        <a:latin typeface="Franklin Gothic Book"/>
                        <a:ea typeface="Franklin Gothic Book"/>
                        <a:cs typeface="Franklin Gothic Book"/>
                      </a:endParaRPr>
                    </a:p>
                    <a:p>
                      <a:pPr marL="6350" marR="0" indent="-6350" algn="ctr">
                        <a:lnSpc>
                          <a:spcPct val="107000"/>
                        </a:lnSpc>
                        <a:spcBef>
                          <a:spcPts val="0"/>
                        </a:spcBef>
                        <a:spcAft>
                          <a:spcPts val="0"/>
                        </a:spcAft>
                      </a:pPr>
                      <a:r>
                        <a:rPr lang="en-US" sz="1100" dirty="0">
                          <a:solidFill>
                            <a:srgbClr val="000000"/>
                          </a:solidFill>
                          <a:effectLst/>
                          <a:latin typeface="Book Antiqua"/>
                          <a:ea typeface="Franklin Gothic Book"/>
                          <a:cs typeface="Franklin Gothic Book"/>
                        </a:rPr>
                        <a:t>1 – 2 – 3 - 4</a:t>
                      </a:r>
                      <a:endParaRPr lang="en-US" sz="1000" dirty="0">
                        <a:solidFill>
                          <a:srgbClr val="000000"/>
                        </a:solidFill>
                        <a:effectLst/>
                        <a:latin typeface="Franklin Gothic Book"/>
                        <a:ea typeface="Franklin Gothic Book"/>
                        <a:cs typeface="Franklin Gothic Book"/>
                      </a:endParaRPr>
                    </a:p>
                  </a:txBody>
                  <a:tcPr marL="0" marR="40005" marT="0" marB="4445"/>
                </a:tc>
                <a:tc>
                  <a:txBody>
                    <a:bodyPr/>
                    <a:lstStyle/>
                    <a:p>
                      <a:pPr marL="6350" marR="0" indent="-6350">
                        <a:lnSpc>
                          <a:spcPct val="107000"/>
                        </a:lnSpc>
                        <a:spcBef>
                          <a:spcPts val="1200"/>
                        </a:spcBef>
                        <a:spcAft>
                          <a:spcPts val="0"/>
                        </a:spcAft>
                      </a:pPr>
                      <a:r>
                        <a:rPr lang="en-US" sz="800">
                          <a:solidFill>
                            <a:srgbClr val="000000"/>
                          </a:solidFill>
                          <a:effectLst/>
                          <a:latin typeface="Book Antiqua"/>
                          <a:ea typeface="Franklin Gothic Book"/>
                          <a:cs typeface="Franklin Gothic Book"/>
                        </a:rPr>
                        <a:t> </a:t>
                      </a:r>
                      <a:endParaRPr lang="en-US" sz="700">
                        <a:solidFill>
                          <a:srgbClr val="000000"/>
                        </a:solidFill>
                        <a:effectLst/>
                        <a:latin typeface="Franklin Gothic Book"/>
                        <a:ea typeface="Franklin Gothic Book"/>
                        <a:cs typeface="Franklin Gothic Book"/>
                      </a:endParaRPr>
                    </a:p>
                  </a:txBody>
                  <a:tcPr marL="0" marR="40005" marT="0" marB="4445"/>
                </a:tc>
                <a:extLst>
                  <a:ext uri="{0D108BD9-81ED-4DB2-BD59-A6C34878D82A}">
                    <a16:rowId xmlns:a16="http://schemas.microsoft.com/office/drawing/2014/main" val="10005"/>
                  </a:ext>
                </a:extLst>
              </a:tr>
              <a:tr h="370840">
                <a:tc>
                  <a:txBody>
                    <a:bodyPr/>
                    <a:lstStyle/>
                    <a:p>
                      <a:pPr marL="6350" marR="0" indent="0" algn="ctr">
                        <a:lnSpc>
                          <a:spcPct val="107000"/>
                        </a:lnSpc>
                        <a:spcBef>
                          <a:spcPts val="0"/>
                        </a:spcBef>
                        <a:spcAft>
                          <a:spcPts val="0"/>
                        </a:spcAft>
                      </a:pPr>
                      <a:r>
                        <a:rPr lang="en-US" sz="1100">
                          <a:solidFill>
                            <a:srgbClr val="0000CC"/>
                          </a:solidFill>
                          <a:effectLst/>
                          <a:latin typeface="Book Antiqua"/>
                          <a:ea typeface="Times New Roman"/>
                          <a:cs typeface="Times New Roman"/>
                        </a:rPr>
                        <a:t>6</a:t>
                      </a:r>
                      <a:endParaRPr lang="en-US" sz="1000">
                        <a:solidFill>
                          <a:srgbClr val="000000"/>
                        </a:solidFill>
                        <a:effectLst/>
                        <a:latin typeface="Franklin Gothic Book"/>
                        <a:ea typeface="Franklin Gothic Book"/>
                        <a:cs typeface="Franklin Gothic Book"/>
                      </a:endParaRPr>
                    </a:p>
                  </a:txBody>
                  <a:tcPr marL="0" marR="40005" marT="0" marB="4445"/>
                </a:tc>
                <a:tc>
                  <a:txBody>
                    <a:bodyPr/>
                    <a:lstStyle/>
                    <a:p>
                      <a:pPr marL="6350" marR="0" indent="0">
                        <a:lnSpc>
                          <a:spcPct val="107000"/>
                        </a:lnSpc>
                        <a:spcBef>
                          <a:spcPts val="0"/>
                        </a:spcBef>
                        <a:spcAft>
                          <a:spcPts val="0"/>
                        </a:spcAft>
                      </a:pPr>
                      <a:r>
                        <a:rPr lang="en-US" sz="1050">
                          <a:solidFill>
                            <a:srgbClr val="000000"/>
                          </a:solidFill>
                          <a:effectLst/>
                          <a:latin typeface="Book Antiqua"/>
                          <a:ea typeface="Times New Roman"/>
                          <a:cs typeface="Times New Roman"/>
                        </a:rPr>
                        <a:t> </a:t>
                      </a:r>
                      <a:r>
                        <a:rPr lang="en-US" sz="1050" b="1">
                          <a:solidFill>
                            <a:srgbClr val="0000CC"/>
                          </a:solidFill>
                          <a:effectLst/>
                          <a:latin typeface="Book Antiqua"/>
                          <a:ea typeface="Franklin Gothic Book"/>
                          <a:cs typeface="Franklin Gothic Book"/>
                        </a:rPr>
                        <a:t>JOB KNOWLEDGE AND TECHNICAL SKILLS </a:t>
                      </a:r>
                      <a:endParaRPr lang="en-US" sz="1000">
                        <a:solidFill>
                          <a:srgbClr val="000000"/>
                        </a:solidFill>
                        <a:effectLst/>
                        <a:latin typeface="Franklin Gothic Book"/>
                        <a:ea typeface="Franklin Gothic Book"/>
                        <a:cs typeface="Franklin Gothic Book"/>
                      </a:endParaRPr>
                    </a:p>
                    <a:p>
                      <a:pPr marL="342900" marR="0" lvl="0" indent="-342900" fontAlgn="base">
                        <a:lnSpc>
                          <a:spcPct val="107000"/>
                        </a:lnSpc>
                        <a:spcBef>
                          <a:spcPts val="0"/>
                        </a:spcBef>
                        <a:spcAft>
                          <a:spcPts val="0"/>
                        </a:spcAft>
                        <a:buClr>
                          <a:srgbClr val="000000"/>
                        </a:buClr>
                        <a:buSzPts val="1000"/>
                        <a:buFont typeface="Wingdings"/>
                        <a:buChar char=""/>
                      </a:pPr>
                      <a:r>
                        <a:rPr lang="en-US" sz="1050" u="none" strike="noStrike">
                          <a:solidFill>
                            <a:srgbClr val="000000"/>
                          </a:solidFill>
                          <a:effectLst/>
                          <a:uFill>
                            <a:solidFill>
                              <a:srgbClr val="000000"/>
                            </a:solidFill>
                          </a:uFill>
                          <a:latin typeface="Book Antiqua"/>
                          <a:ea typeface="Wingdings"/>
                          <a:cs typeface="Wingdings"/>
                        </a:rPr>
                        <a:t>DEMONSTRATION OF RELEVANT JOB EXPERTISE </a:t>
                      </a:r>
                      <a:endParaRPr lang="en-US" sz="1000" u="none" strike="noStrike">
                        <a:solidFill>
                          <a:srgbClr val="000000"/>
                        </a:solidFill>
                        <a:effectLst/>
                        <a:uFill>
                          <a:solidFill>
                            <a:srgbClr val="000000"/>
                          </a:solidFill>
                        </a:uFill>
                        <a:latin typeface="Wingdings"/>
                        <a:ea typeface="Wingdings"/>
                        <a:cs typeface="Wingdings"/>
                      </a:endParaRPr>
                    </a:p>
                    <a:p>
                      <a:pPr marL="342900" marR="0" lvl="0" indent="-342900" fontAlgn="base">
                        <a:lnSpc>
                          <a:spcPct val="107000"/>
                        </a:lnSpc>
                        <a:spcBef>
                          <a:spcPts val="0"/>
                        </a:spcBef>
                        <a:spcAft>
                          <a:spcPts val="0"/>
                        </a:spcAft>
                        <a:buClr>
                          <a:srgbClr val="000000"/>
                        </a:buClr>
                        <a:buSzPts val="1000"/>
                        <a:buFont typeface="Wingdings"/>
                        <a:buChar char=""/>
                        <a:tabLst>
                          <a:tab pos="243205" algn="ctr"/>
                        </a:tabLst>
                      </a:pPr>
                      <a:r>
                        <a:rPr lang="en-US" sz="1050" u="none" strike="noStrike">
                          <a:solidFill>
                            <a:srgbClr val="000000"/>
                          </a:solidFill>
                          <a:effectLst/>
                          <a:uFill>
                            <a:solidFill>
                              <a:srgbClr val="000000"/>
                            </a:solidFill>
                          </a:uFill>
                          <a:latin typeface="Book Antiqua"/>
                          <a:ea typeface="Wingdings"/>
                          <a:cs typeface="Wingdings"/>
                        </a:rPr>
                        <a:t>DEMONSTRATION OF CROSS-FUNCTIONAL AWARENESS </a:t>
                      </a:r>
                      <a:endParaRPr lang="en-US" sz="1000" u="none" strike="noStrike">
                        <a:solidFill>
                          <a:srgbClr val="000000"/>
                        </a:solidFill>
                        <a:effectLst/>
                        <a:uFill>
                          <a:solidFill>
                            <a:srgbClr val="000000"/>
                          </a:solidFill>
                        </a:uFill>
                        <a:latin typeface="Wingdings"/>
                        <a:ea typeface="Wingdings"/>
                        <a:cs typeface="Wingdings"/>
                      </a:endParaRPr>
                    </a:p>
                    <a:p>
                      <a:pPr marL="342900" marR="136525" lvl="0" indent="-342900" fontAlgn="base">
                        <a:lnSpc>
                          <a:spcPct val="107000"/>
                        </a:lnSpc>
                        <a:spcBef>
                          <a:spcPts val="0"/>
                        </a:spcBef>
                        <a:spcAft>
                          <a:spcPts val="0"/>
                        </a:spcAft>
                        <a:buClr>
                          <a:srgbClr val="000000"/>
                        </a:buClr>
                        <a:buSzPts val="1000"/>
                        <a:buFont typeface="Wingdings"/>
                        <a:buChar char=""/>
                      </a:pPr>
                      <a:r>
                        <a:rPr lang="en-US" sz="1050" u="none" strike="noStrike">
                          <a:solidFill>
                            <a:srgbClr val="000000"/>
                          </a:solidFill>
                          <a:effectLst/>
                          <a:uFill>
                            <a:solidFill>
                              <a:srgbClr val="000000"/>
                            </a:solidFill>
                          </a:uFill>
                          <a:latin typeface="Book Antiqua"/>
                          <a:ea typeface="Wingdings"/>
                          <a:cs typeface="Wingdings"/>
                        </a:rPr>
                        <a:t>BUILDING, APPLYING AND SHARING OF NECESSARY EXPERTISE AND TECHNOLOGY</a:t>
                      </a:r>
                      <a:endParaRPr lang="en-US" sz="1000" u="none" strike="noStrike">
                        <a:solidFill>
                          <a:srgbClr val="000000"/>
                        </a:solidFill>
                        <a:effectLst/>
                        <a:uFill>
                          <a:solidFill>
                            <a:srgbClr val="000000"/>
                          </a:solidFill>
                        </a:uFill>
                        <a:latin typeface="Wingdings"/>
                        <a:ea typeface="Wingdings"/>
                        <a:cs typeface="Wingdings"/>
                      </a:endParaRPr>
                    </a:p>
                  </a:txBody>
                  <a:tcPr marL="0" marR="40005" marT="0" marB="4445"/>
                </a:tc>
                <a:tc>
                  <a:txBody>
                    <a:bodyPr/>
                    <a:lstStyle/>
                    <a:p>
                      <a:pPr marL="6350" marR="0" indent="-6350" algn="ctr">
                        <a:lnSpc>
                          <a:spcPct val="107000"/>
                        </a:lnSpc>
                        <a:spcBef>
                          <a:spcPts val="0"/>
                        </a:spcBef>
                        <a:spcAft>
                          <a:spcPts val="0"/>
                        </a:spcAft>
                      </a:pPr>
                      <a:r>
                        <a:rPr lang="en-US" sz="1100" dirty="0">
                          <a:solidFill>
                            <a:srgbClr val="000000"/>
                          </a:solidFill>
                          <a:effectLst/>
                          <a:latin typeface="Book Antiqua"/>
                          <a:ea typeface="Franklin Gothic Book"/>
                          <a:cs typeface="Franklin Gothic Book"/>
                        </a:rPr>
                        <a:t> </a:t>
                      </a:r>
                      <a:endParaRPr lang="en-US" sz="1000" dirty="0">
                        <a:solidFill>
                          <a:srgbClr val="000000"/>
                        </a:solidFill>
                        <a:effectLst/>
                        <a:latin typeface="Franklin Gothic Book"/>
                        <a:ea typeface="Franklin Gothic Book"/>
                        <a:cs typeface="Franklin Gothic Book"/>
                      </a:endParaRPr>
                    </a:p>
                    <a:p>
                      <a:pPr marL="6350" marR="0" indent="-6350" algn="ctr">
                        <a:lnSpc>
                          <a:spcPct val="107000"/>
                        </a:lnSpc>
                        <a:spcBef>
                          <a:spcPts val="0"/>
                        </a:spcBef>
                        <a:spcAft>
                          <a:spcPts val="0"/>
                        </a:spcAft>
                      </a:pPr>
                      <a:r>
                        <a:rPr lang="en-US" sz="1100" dirty="0">
                          <a:solidFill>
                            <a:srgbClr val="000000"/>
                          </a:solidFill>
                          <a:effectLst/>
                          <a:latin typeface="Book Antiqua"/>
                          <a:ea typeface="Franklin Gothic Book"/>
                          <a:cs typeface="Franklin Gothic Book"/>
                        </a:rPr>
                        <a:t>1 – 2 – 3 - 4</a:t>
                      </a:r>
                      <a:endParaRPr lang="en-US" sz="1000" dirty="0">
                        <a:solidFill>
                          <a:srgbClr val="000000"/>
                        </a:solidFill>
                        <a:effectLst/>
                        <a:latin typeface="Franklin Gothic Book"/>
                        <a:ea typeface="Franklin Gothic Book"/>
                        <a:cs typeface="Franklin Gothic Book"/>
                      </a:endParaRPr>
                    </a:p>
                    <a:p>
                      <a:pPr marL="6350" marR="0" indent="-6350" algn="ctr">
                        <a:lnSpc>
                          <a:spcPct val="107000"/>
                        </a:lnSpc>
                        <a:spcBef>
                          <a:spcPts val="0"/>
                        </a:spcBef>
                        <a:spcAft>
                          <a:spcPts val="0"/>
                        </a:spcAft>
                      </a:pPr>
                      <a:r>
                        <a:rPr lang="en-US" sz="1100" dirty="0">
                          <a:solidFill>
                            <a:srgbClr val="000000"/>
                          </a:solidFill>
                          <a:effectLst/>
                          <a:latin typeface="Book Antiqua"/>
                          <a:ea typeface="Franklin Gothic Book"/>
                          <a:cs typeface="Franklin Gothic Book"/>
                        </a:rPr>
                        <a:t>1 – 2 – 3 - 4</a:t>
                      </a:r>
                      <a:endParaRPr lang="en-US" sz="1000" dirty="0">
                        <a:solidFill>
                          <a:srgbClr val="000000"/>
                        </a:solidFill>
                        <a:effectLst/>
                        <a:latin typeface="Franklin Gothic Book"/>
                        <a:ea typeface="Franklin Gothic Book"/>
                        <a:cs typeface="Franklin Gothic Book"/>
                      </a:endParaRPr>
                    </a:p>
                    <a:p>
                      <a:pPr marL="6350" marR="0" indent="-6350" algn="ctr">
                        <a:lnSpc>
                          <a:spcPct val="107000"/>
                        </a:lnSpc>
                        <a:spcBef>
                          <a:spcPts val="0"/>
                        </a:spcBef>
                        <a:spcAft>
                          <a:spcPts val="0"/>
                        </a:spcAft>
                      </a:pPr>
                      <a:r>
                        <a:rPr lang="en-US" sz="1100" dirty="0">
                          <a:solidFill>
                            <a:srgbClr val="000000"/>
                          </a:solidFill>
                          <a:effectLst/>
                          <a:latin typeface="Book Antiqua"/>
                          <a:ea typeface="Franklin Gothic Book"/>
                          <a:cs typeface="Franklin Gothic Book"/>
                        </a:rPr>
                        <a:t>1 – 2 – 3 - 4</a:t>
                      </a:r>
                      <a:endParaRPr lang="en-US" sz="1000" dirty="0">
                        <a:solidFill>
                          <a:srgbClr val="000000"/>
                        </a:solidFill>
                        <a:effectLst/>
                        <a:latin typeface="Franklin Gothic Book"/>
                        <a:ea typeface="Franklin Gothic Book"/>
                        <a:cs typeface="Franklin Gothic Book"/>
                      </a:endParaRPr>
                    </a:p>
                  </a:txBody>
                  <a:tcPr marL="0" marR="40005" marT="0" marB="4445"/>
                </a:tc>
                <a:tc>
                  <a:txBody>
                    <a:bodyPr/>
                    <a:lstStyle/>
                    <a:p>
                      <a:pPr marL="6350" marR="0" indent="-6350">
                        <a:lnSpc>
                          <a:spcPct val="107000"/>
                        </a:lnSpc>
                        <a:spcBef>
                          <a:spcPts val="1200"/>
                        </a:spcBef>
                        <a:spcAft>
                          <a:spcPts val="0"/>
                        </a:spcAft>
                      </a:pPr>
                      <a:r>
                        <a:rPr lang="en-US" sz="800" dirty="0">
                          <a:solidFill>
                            <a:srgbClr val="000000"/>
                          </a:solidFill>
                          <a:effectLst/>
                          <a:latin typeface="Book Antiqua"/>
                          <a:ea typeface="Franklin Gothic Book"/>
                          <a:cs typeface="Franklin Gothic Book"/>
                        </a:rPr>
                        <a:t> </a:t>
                      </a:r>
                      <a:endParaRPr lang="en-US" sz="700" dirty="0">
                        <a:solidFill>
                          <a:srgbClr val="000000"/>
                        </a:solidFill>
                        <a:effectLst/>
                        <a:latin typeface="Franklin Gothic Book"/>
                        <a:ea typeface="Franklin Gothic Book"/>
                        <a:cs typeface="Franklin Gothic Book"/>
                      </a:endParaRPr>
                    </a:p>
                  </a:txBody>
                  <a:tcPr marL="0" marR="40005" marT="0" marB="4445"/>
                </a:tc>
                <a:extLst>
                  <a:ext uri="{0D108BD9-81ED-4DB2-BD59-A6C34878D82A}">
                    <a16:rowId xmlns:a16="http://schemas.microsoft.com/office/drawing/2014/main" val="10006"/>
                  </a:ext>
                </a:extLst>
              </a:tr>
            </a:tbl>
          </a:graphicData>
        </a:graphic>
      </p:graphicFrame>
      <p:sp>
        <p:nvSpPr>
          <p:cNvPr id="4" name="Slide Number Placeholder 3"/>
          <p:cNvSpPr>
            <a:spLocks noGrp="1"/>
          </p:cNvSpPr>
          <p:nvPr>
            <p:ph type="sldNum" sz="quarter" idx="12"/>
          </p:nvPr>
        </p:nvSpPr>
        <p:spPr/>
        <p:txBody>
          <a:bodyPr/>
          <a:lstStyle/>
          <a:p>
            <a:fld id="{730775E5-FA01-485D-B85B-51701825F06C}" type="slidenum">
              <a:rPr lang="en-US" smtClean="0"/>
              <a:t>32</a:t>
            </a:fld>
            <a:endParaRPr lang="en-US"/>
          </a:p>
        </p:txBody>
      </p:sp>
    </p:spTree>
    <p:extLst>
      <p:ext uri="{BB962C8B-B14F-4D97-AF65-F5344CB8AC3E}">
        <p14:creationId xmlns:p14="http://schemas.microsoft.com/office/powerpoint/2010/main" val="61385836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5" y="618518"/>
            <a:ext cx="10364451" cy="926948"/>
          </a:xfrm>
        </p:spPr>
        <p:txBody>
          <a:bodyPr/>
          <a:lstStyle/>
          <a:p>
            <a:r>
              <a:rPr lang="en-US" sz="2400" b="1" dirty="0">
                <a:solidFill>
                  <a:srgbClr val="000000"/>
                </a:solidFill>
                <a:latin typeface="Book Antiqua"/>
                <a:ea typeface="Franklin Gothic Book"/>
                <a:cs typeface="Franklin Gothic Book"/>
              </a:rPr>
              <a:t>EXPLANATION (EVALUATION OF COMPETENCY)</a:t>
            </a:r>
            <a:r>
              <a:rPr lang="en-US" sz="1600" dirty="0">
                <a:solidFill>
                  <a:srgbClr val="000000"/>
                </a:solidFill>
                <a:latin typeface="Franklin Gothic Book"/>
                <a:ea typeface="Franklin Gothic Book"/>
                <a:cs typeface="Franklin Gothic Book"/>
              </a:rPr>
              <a:t/>
            </a:r>
            <a:br>
              <a:rPr lang="en-US" sz="1600" dirty="0">
                <a:solidFill>
                  <a:srgbClr val="000000"/>
                </a:solidFill>
                <a:latin typeface="Franklin Gothic Book"/>
                <a:ea typeface="Franklin Gothic Book"/>
                <a:cs typeface="Franklin Gothic Book"/>
              </a:rPr>
            </a:br>
            <a:endParaRPr lang="en-US" dirty="0"/>
          </a:p>
        </p:txBody>
      </p:sp>
      <p:graphicFrame>
        <p:nvGraphicFramePr>
          <p:cNvPr id="5" name="Content Placeholder 4"/>
          <p:cNvGraphicFramePr>
            <a:graphicFrameLocks noGrp="1"/>
          </p:cNvGraphicFramePr>
          <p:nvPr>
            <p:ph sz="quarter" idx="13"/>
            <p:extLst>
              <p:ext uri="{D42A27DB-BD31-4B8C-83A1-F6EECF244321}">
                <p14:modId xmlns:p14="http://schemas.microsoft.com/office/powerpoint/2010/main" val="464911642"/>
              </p:ext>
            </p:extLst>
          </p:nvPr>
        </p:nvGraphicFramePr>
        <p:xfrm>
          <a:off x="1004552" y="1388169"/>
          <a:ext cx="10363200" cy="4109593"/>
        </p:xfrm>
        <a:graphic>
          <a:graphicData uri="http://schemas.openxmlformats.org/drawingml/2006/table">
            <a:tbl>
              <a:tblPr firstRow="1" bandRow="1">
                <a:tableStyleId>{5C22544A-7EE6-4342-B048-85BDC9FD1C3A}</a:tableStyleId>
              </a:tblPr>
              <a:tblGrid>
                <a:gridCol w="862885">
                  <a:extLst>
                    <a:ext uri="{9D8B030D-6E8A-4147-A177-3AD203B41FA5}">
                      <a16:colId xmlns:a16="http://schemas.microsoft.com/office/drawing/2014/main" val="20000"/>
                    </a:ext>
                  </a:extLst>
                </a:gridCol>
                <a:gridCol w="1622738">
                  <a:extLst>
                    <a:ext uri="{9D8B030D-6E8A-4147-A177-3AD203B41FA5}">
                      <a16:colId xmlns:a16="http://schemas.microsoft.com/office/drawing/2014/main" val="20001"/>
                    </a:ext>
                  </a:extLst>
                </a:gridCol>
                <a:gridCol w="7877577">
                  <a:extLst>
                    <a:ext uri="{9D8B030D-6E8A-4147-A177-3AD203B41FA5}">
                      <a16:colId xmlns:a16="http://schemas.microsoft.com/office/drawing/2014/main" val="20002"/>
                    </a:ext>
                  </a:extLst>
                </a:gridCol>
              </a:tblGrid>
              <a:tr h="370840">
                <a:tc gridSpan="2">
                  <a:txBody>
                    <a:bodyPr/>
                    <a:lstStyle/>
                    <a:p>
                      <a:pPr marL="0" marR="0" indent="0">
                        <a:lnSpc>
                          <a:spcPct val="107000"/>
                        </a:lnSpc>
                        <a:spcBef>
                          <a:spcPts val="0"/>
                        </a:spcBef>
                        <a:spcAft>
                          <a:spcPts val="0"/>
                        </a:spcAft>
                      </a:pPr>
                      <a:r>
                        <a:rPr lang="en-US" sz="1800" b="1" dirty="0">
                          <a:solidFill>
                            <a:srgbClr val="000000"/>
                          </a:solidFill>
                          <a:effectLst/>
                          <a:latin typeface="Book Antiqua"/>
                          <a:ea typeface="Franklin Gothic Book"/>
                          <a:cs typeface="Franklin Gothic Book"/>
                        </a:rPr>
                        <a:t>RATING SCALE</a:t>
                      </a:r>
                      <a:endParaRPr lang="en-US" sz="1200" dirty="0">
                        <a:solidFill>
                          <a:srgbClr val="000000"/>
                        </a:solidFill>
                        <a:effectLst/>
                        <a:latin typeface="Franklin Gothic Book"/>
                        <a:ea typeface="Franklin Gothic Book"/>
                        <a:cs typeface="Franklin Gothic Book"/>
                      </a:endParaRPr>
                    </a:p>
                  </a:txBody>
                  <a:tcPr marL="68580" marR="68580" marT="0" marB="0"/>
                </a:tc>
                <a:tc hMerge="1">
                  <a:txBody>
                    <a:bodyPr/>
                    <a:lstStyle/>
                    <a:p>
                      <a:endParaRPr lang="en-US"/>
                    </a:p>
                  </a:txBody>
                  <a:tcPr/>
                </a:tc>
                <a:tc>
                  <a:txBody>
                    <a:bodyPr/>
                    <a:lstStyle/>
                    <a:p>
                      <a:pPr marL="0" marR="0" indent="0">
                        <a:lnSpc>
                          <a:spcPct val="107000"/>
                        </a:lnSpc>
                        <a:spcBef>
                          <a:spcPts val="0"/>
                        </a:spcBef>
                        <a:spcAft>
                          <a:spcPts val="0"/>
                        </a:spcAft>
                      </a:pPr>
                      <a:endParaRPr lang="en-US" sz="1200" dirty="0">
                        <a:solidFill>
                          <a:srgbClr val="000000"/>
                        </a:solidFill>
                        <a:effectLst/>
                        <a:latin typeface="Franklin Gothic Book"/>
                        <a:ea typeface="Franklin Gothic Book"/>
                        <a:cs typeface="Franklin Gothic Book"/>
                      </a:endParaRPr>
                    </a:p>
                  </a:txBody>
                  <a:tcPr marL="68580" marR="68580" marT="0" marB="0"/>
                </a:tc>
                <a:extLst>
                  <a:ext uri="{0D108BD9-81ED-4DB2-BD59-A6C34878D82A}">
                    <a16:rowId xmlns:a16="http://schemas.microsoft.com/office/drawing/2014/main" val="10000"/>
                  </a:ext>
                </a:extLst>
              </a:tr>
              <a:tr h="370840">
                <a:tc>
                  <a:txBody>
                    <a:bodyPr/>
                    <a:lstStyle/>
                    <a:p>
                      <a:pPr marL="0" marR="0" indent="0" algn="ctr">
                        <a:lnSpc>
                          <a:spcPct val="107000"/>
                        </a:lnSpc>
                        <a:spcBef>
                          <a:spcPts val="0"/>
                        </a:spcBef>
                        <a:spcAft>
                          <a:spcPts val="0"/>
                        </a:spcAft>
                      </a:pPr>
                      <a:r>
                        <a:rPr lang="en-US" sz="1800" b="1">
                          <a:solidFill>
                            <a:srgbClr val="000000"/>
                          </a:solidFill>
                          <a:effectLst/>
                          <a:latin typeface="Book Antiqua"/>
                          <a:ea typeface="Franklin Gothic Book"/>
                          <a:cs typeface="Franklin Gothic Book"/>
                        </a:rPr>
                        <a:t>4</a:t>
                      </a:r>
                      <a:endParaRPr lang="en-US" sz="1200">
                        <a:solidFill>
                          <a:srgbClr val="000000"/>
                        </a:solidFill>
                        <a:effectLst/>
                        <a:latin typeface="Franklin Gothic Book"/>
                        <a:ea typeface="Franklin Gothic Book"/>
                        <a:cs typeface="Franklin Gothic Book"/>
                      </a:endParaRPr>
                    </a:p>
                  </a:txBody>
                  <a:tcPr marL="68580" marR="68580" marT="0" marB="0"/>
                </a:tc>
                <a:tc>
                  <a:txBody>
                    <a:bodyPr/>
                    <a:lstStyle/>
                    <a:p>
                      <a:pPr marL="6350" marR="0" indent="-6350" algn="just">
                        <a:lnSpc>
                          <a:spcPct val="107000"/>
                        </a:lnSpc>
                        <a:spcBef>
                          <a:spcPts val="0"/>
                        </a:spcBef>
                        <a:spcAft>
                          <a:spcPts val="0"/>
                        </a:spcAft>
                      </a:pPr>
                      <a:r>
                        <a:rPr lang="en-US" sz="1800" dirty="0">
                          <a:solidFill>
                            <a:srgbClr val="000000"/>
                          </a:solidFill>
                          <a:effectLst/>
                          <a:latin typeface="Book Antiqua"/>
                          <a:ea typeface="Franklin Gothic Book"/>
                          <a:cs typeface="Franklin Gothic Book"/>
                        </a:rPr>
                        <a:t>Excellent </a:t>
                      </a:r>
                      <a:endParaRPr lang="en-US" sz="1200" dirty="0">
                        <a:solidFill>
                          <a:srgbClr val="000000"/>
                        </a:solidFill>
                        <a:effectLst/>
                        <a:latin typeface="Franklin Gothic Book"/>
                        <a:ea typeface="Franklin Gothic Book"/>
                        <a:cs typeface="Franklin Gothic Book"/>
                      </a:endParaRPr>
                    </a:p>
                    <a:p>
                      <a:pPr marL="0" marR="0" indent="0">
                        <a:lnSpc>
                          <a:spcPct val="107000"/>
                        </a:lnSpc>
                        <a:spcBef>
                          <a:spcPts val="0"/>
                        </a:spcBef>
                        <a:spcAft>
                          <a:spcPts val="0"/>
                        </a:spcAft>
                      </a:pPr>
                      <a:r>
                        <a:rPr lang="en-US" sz="1800" dirty="0">
                          <a:solidFill>
                            <a:srgbClr val="000000"/>
                          </a:solidFill>
                          <a:effectLst/>
                          <a:latin typeface="Book Antiqua"/>
                          <a:ea typeface="Franklin Gothic Book"/>
                          <a:cs typeface="Franklin Gothic Book"/>
                        </a:rPr>
                        <a:t> </a:t>
                      </a:r>
                      <a:endParaRPr lang="en-US" sz="1200" dirty="0">
                        <a:solidFill>
                          <a:srgbClr val="000000"/>
                        </a:solidFill>
                        <a:effectLst/>
                        <a:latin typeface="Franklin Gothic Book"/>
                        <a:ea typeface="Franklin Gothic Book"/>
                        <a:cs typeface="Franklin Gothic Book"/>
                      </a:endParaRPr>
                    </a:p>
                  </a:txBody>
                  <a:tcPr marL="68580" marR="68580" marT="0" marB="0"/>
                </a:tc>
                <a:tc>
                  <a:txBody>
                    <a:bodyPr/>
                    <a:lstStyle/>
                    <a:p>
                      <a:pPr marL="0" marR="0" indent="0">
                        <a:lnSpc>
                          <a:spcPct val="107000"/>
                        </a:lnSpc>
                        <a:spcBef>
                          <a:spcPts val="0"/>
                        </a:spcBef>
                        <a:spcAft>
                          <a:spcPts val="15"/>
                        </a:spcAft>
                      </a:pPr>
                      <a:r>
                        <a:rPr lang="en-US" sz="1800" dirty="0">
                          <a:solidFill>
                            <a:srgbClr val="000000"/>
                          </a:solidFill>
                          <a:effectLst/>
                          <a:latin typeface="Book Antiqua"/>
                          <a:ea typeface="Franklin Gothic Book"/>
                          <a:cs typeface="Franklin Gothic Book"/>
                        </a:rPr>
                        <a:t>Has consistently demonstrated this </a:t>
                      </a:r>
                      <a:r>
                        <a:rPr lang="en-US" sz="1800" dirty="0" err="1">
                          <a:solidFill>
                            <a:srgbClr val="000000"/>
                          </a:solidFill>
                          <a:effectLst/>
                          <a:latin typeface="Book Antiqua"/>
                          <a:ea typeface="Franklin Gothic Book"/>
                          <a:cs typeface="Franklin Gothic Book"/>
                        </a:rPr>
                        <a:t>behaviour</a:t>
                      </a:r>
                      <a:r>
                        <a:rPr lang="en-US" sz="1800" dirty="0">
                          <a:solidFill>
                            <a:srgbClr val="000000"/>
                          </a:solidFill>
                          <a:effectLst/>
                          <a:latin typeface="Book Antiqua"/>
                          <a:ea typeface="Franklin Gothic Book"/>
                          <a:cs typeface="Franklin Gothic Book"/>
                        </a:rPr>
                        <a:t> competency and always encouraged others to do same. Four (4) or more examples can be evidenced to support this rating. </a:t>
                      </a:r>
                      <a:endParaRPr lang="en-US" sz="1200" dirty="0">
                        <a:solidFill>
                          <a:srgbClr val="000000"/>
                        </a:solidFill>
                        <a:effectLst/>
                        <a:latin typeface="Franklin Gothic Book"/>
                        <a:ea typeface="Franklin Gothic Book"/>
                        <a:cs typeface="Franklin Gothic Book"/>
                      </a:endParaRPr>
                    </a:p>
                  </a:txBody>
                  <a:tcPr marL="68580" marR="68580" marT="0" marB="0"/>
                </a:tc>
                <a:extLst>
                  <a:ext uri="{0D108BD9-81ED-4DB2-BD59-A6C34878D82A}">
                    <a16:rowId xmlns:a16="http://schemas.microsoft.com/office/drawing/2014/main" val="10001"/>
                  </a:ext>
                </a:extLst>
              </a:tr>
              <a:tr h="370840">
                <a:tc>
                  <a:txBody>
                    <a:bodyPr/>
                    <a:lstStyle/>
                    <a:p>
                      <a:pPr marL="0" marR="0" indent="0" algn="ctr">
                        <a:lnSpc>
                          <a:spcPct val="107000"/>
                        </a:lnSpc>
                        <a:spcBef>
                          <a:spcPts val="0"/>
                        </a:spcBef>
                        <a:spcAft>
                          <a:spcPts val="0"/>
                        </a:spcAft>
                      </a:pPr>
                      <a:r>
                        <a:rPr lang="en-US" sz="1800" b="1">
                          <a:solidFill>
                            <a:srgbClr val="000000"/>
                          </a:solidFill>
                          <a:effectLst/>
                          <a:latin typeface="Book Antiqua"/>
                          <a:ea typeface="Franklin Gothic Book"/>
                          <a:cs typeface="Franklin Gothic Book"/>
                        </a:rPr>
                        <a:t>3</a:t>
                      </a:r>
                      <a:endParaRPr lang="en-US" sz="1200">
                        <a:solidFill>
                          <a:srgbClr val="000000"/>
                        </a:solidFill>
                        <a:effectLst/>
                        <a:latin typeface="Franklin Gothic Book"/>
                        <a:ea typeface="Franklin Gothic Book"/>
                        <a:cs typeface="Franklin Gothic Book"/>
                      </a:endParaRPr>
                    </a:p>
                  </a:txBody>
                  <a:tcPr marL="68580" marR="68580" marT="0" marB="0"/>
                </a:tc>
                <a:tc>
                  <a:txBody>
                    <a:bodyPr/>
                    <a:lstStyle/>
                    <a:p>
                      <a:pPr marL="6350" marR="0" indent="-6350" algn="just">
                        <a:lnSpc>
                          <a:spcPct val="107000"/>
                        </a:lnSpc>
                        <a:spcBef>
                          <a:spcPts val="0"/>
                        </a:spcBef>
                        <a:spcAft>
                          <a:spcPts val="0"/>
                        </a:spcAft>
                      </a:pPr>
                      <a:r>
                        <a:rPr lang="en-US" sz="1800" dirty="0">
                          <a:solidFill>
                            <a:srgbClr val="000000"/>
                          </a:solidFill>
                          <a:effectLst/>
                          <a:latin typeface="Book Antiqua"/>
                          <a:ea typeface="Franklin Gothic Book"/>
                          <a:cs typeface="Franklin Gothic Book"/>
                        </a:rPr>
                        <a:t>Very Good</a:t>
                      </a:r>
                      <a:endParaRPr lang="en-US" sz="1200" dirty="0">
                        <a:solidFill>
                          <a:srgbClr val="000000"/>
                        </a:solidFill>
                        <a:effectLst/>
                        <a:latin typeface="Franklin Gothic Book"/>
                        <a:ea typeface="Franklin Gothic Book"/>
                        <a:cs typeface="Franklin Gothic Book"/>
                      </a:endParaRPr>
                    </a:p>
                    <a:p>
                      <a:pPr marL="0" marR="0" indent="0">
                        <a:lnSpc>
                          <a:spcPct val="107000"/>
                        </a:lnSpc>
                        <a:spcBef>
                          <a:spcPts val="0"/>
                        </a:spcBef>
                        <a:spcAft>
                          <a:spcPts val="0"/>
                        </a:spcAft>
                      </a:pPr>
                      <a:r>
                        <a:rPr lang="en-US" sz="1800" dirty="0">
                          <a:solidFill>
                            <a:srgbClr val="000000"/>
                          </a:solidFill>
                          <a:effectLst/>
                          <a:latin typeface="Book Antiqua"/>
                          <a:ea typeface="Franklin Gothic Book"/>
                          <a:cs typeface="Franklin Gothic Book"/>
                        </a:rPr>
                        <a:t> </a:t>
                      </a:r>
                      <a:endParaRPr lang="en-US" sz="1200" dirty="0">
                        <a:solidFill>
                          <a:srgbClr val="000000"/>
                        </a:solidFill>
                        <a:effectLst/>
                        <a:latin typeface="Franklin Gothic Book"/>
                        <a:ea typeface="Franklin Gothic Book"/>
                        <a:cs typeface="Franklin Gothic Book"/>
                      </a:endParaRPr>
                    </a:p>
                  </a:txBody>
                  <a:tcPr marL="68580" marR="68580" marT="0" marB="0"/>
                </a:tc>
                <a:tc>
                  <a:txBody>
                    <a:bodyPr/>
                    <a:lstStyle/>
                    <a:p>
                      <a:pPr marL="6350" marR="0" indent="-6350">
                        <a:lnSpc>
                          <a:spcPct val="107000"/>
                        </a:lnSpc>
                        <a:spcBef>
                          <a:spcPts val="0"/>
                        </a:spcBef>
                        <a:spcAft>
                          <a:spcPts val="15"/>
                        </a:spcAft>
                      </a:pPr>
                      <a:r>
                        <a:rPr lang="en-US" sz="1800" dirty="0">
                          <a:solidFill>
                            <a:srgbClr val="000000"/>
                          </a:solidFill>
                          <a:effectLst/>
                          <a:latin typeface="Book Antiqua"/>
                          <a:ea typeface="Franklin Gothic Book"/>
                          <a:cs typeface="Franklin Gothic Book"/>
                        </a:rPr>
                        <a:t>Has frequently demonstrated this </a:t>
                      </a:r>
                      <a:r>
                        <a:rPr lang="en-US" sz="1800" dirty="0" err="1">
                          <a:solidFill>
                            <a:srgbClr val="000000"/>
                          </a:solidFill>
                          <a:effectLst/>
                          <a:latin typeface="Book Antiqua"/>
                          <a:ea typeface="Franklin Gothic Book"/>
                          <a:cs typeface="Franklin Gothic Book"/>
                        </a:rPr>
                        <a:t>behaviour</a:t>
                      </a:r>
                      <a:r>
                        <a:rPr lang="en-US" sz="1800" dirty="0">
                          <a:solidFill>
                            <a:srgbClr val="000000"/>
                          </a:solidFill>
                          <a:effectLst/>
                          <a:latin typeface="Book Antiqua"/>
                          <a:ea typeface="Franklin Gothic Book"/>
                          <a:cs typeface="Franklin Gothic Book"/>
                        </a:rPr>
                        <a:t> competency and sometimes encouraged others to do same. Three (3) examples can be evidenced to support this rating. </a:t>
                      </a:r>
                      <a:endParaRPr lang="en-US" sz="1200" dirty="0">
                        <a:solidFill>
                          <a:srgbClr val="000000"/>
                        </a:solidFill>
                        <a:effectLst/>
                        <a:latin typeface="Franklin Gothic Book"/>
                        <a:ea typeface="Franklin Gothic Book"/>
                        <a:cs typeface="Franklin Gothic Book"/>
                      </a:endParaRPr>
                    </a:p>
                  </a:txBody>
                  <a:tcPr marL="68580" marR="68580" marT="0" marB="0"/>
                </a:tc>
                <a:extLst>
                  <a:ext uri="{0D108BD9-81ED-4DB2-BD59-A6C34878D82A}">
                    <a16:rowId xmlns:a16="http://schemas.microsoft.com/office/drawing/2014/main" val="10002"/>
                  </a:ext>
                </a:extLst>
              </a:tr>
              <a:tr h="370840">
                <a:tc>
                  <a:txBody>
                    <a:bodyPr/>
                    <a:lstStyle/>
                    <a:p>
                      <a:pPr marL="0" marR="0" indent="0" algn="ctr">
                        <a:lnSpc>
                          <a:spcPct val="107000"/>
                        </a:lnSpc>
                        <a:spcBef>
                          <a:spcPts val="0"/>
                        </a:spcBef>
                        <a:spcAft>
                          <a:spcPts val="0"/>
                        </a:spcAft>
                      </a:pPr>
                      <a:r>
                        <a:rPr lang="en-US" sz="1800" b="1">
                          <a:solidFill>
                            <a:srgbClr val="000000"/>
                          </a:solidFill>
                          <a:effectLst/>
                          <a:latin typeface="Book Antiqua"/>
                          <a:ea typeface="Franklin Gothic Book"/>
                          <a:cs typeface="Franklin Gothic Book"/>
                        </a:rPr>
                        <a:t>2</a:t>
                      </a:r>
                      <a:endParaRPr lang="en-US" sz="1200">
                        <a:solidFill>
                          <a:srgbClr val="000000"/>
                        </a:solidFill>
                        <a:effectLst/>
                        <a:latin typeface="Franklin Gothic Book"/>
                        <a:ea typeface="Franklin Gothic Book"/>
                        <a:cs typeface="Franklin Gothic Book"/>
                      </a:endParaRPr>
                    </a:p>
                  </a:txBody>
                  <a:tcPr marL="68580" marR="68580" marT="0" marB="0"/>
                </a:tc>
                <a:tc>
                  <a:txBody>
                    <a:bodyPr/>
                    <a:lstStyle/>
                    <a:p>
                      <a:pPr marL="6350" marR="0" indent="-6350" algn="just">
                        <a:lnSpc>
                          <a:spcPct val="107000"/>
                        </a:lnSpc>
                        <a:spcBef>
                          <a:spcPts val="0"/>
                        </a:spcBef>
                        <a:spcAft>
                          <a:spcPts val="0"/>
                        </a:spcAft>
                      </a:pPr>
                      <a:r>
                        <a:rPr lang="en-US" sz="1800">
                          <a:solidFill>
                            <a:srgbClr val="000000"/>
                          </a:solidFill>
                          <a:effectLst/>
                          <a:latin typeface="Book Antiqua"/>
                          <a:ea typeface="Franklin Gothic Book"/>
                          <a:cs typeface="Franklin Gothic Book"/>
                        </a:rPr>
                        <a:t>Good</a:t>
                      </a:r>
                      <a:endParaRPr lang="en-US" sz="1200">
                        <a:solidFill>
                          <a:srgbClr val="000000"/>
                        </a:solidFill>
                        <a:effectLst/>
                        <a:latin typeface="Franklin Gothic Book"/>
                        <a:ea typeface="Franklin Gothic Book"/>
                        <a:cs typeface="Franklin Gothic Book"/>
                      </a:endParaRPr>
                    </a:p>
                    <a:p>
                      <a:pPr marL="0" marR="0" indent="0">
                        <a:lnSpc>
                          <a:spcPct val="107000"/>
                        </a:lnSpc>
                        <a:spcBef>
                          <a:spcPts val="0"/>
                        </a:spcBef>
                        <a:spcAft>
                          <a:spcPts val="0"/>
                        </a:spcAft>
                      </a:pPr>
                      <a:r>
                        <a:rPr lang="en-US" sz="1800">
                          <a:solidFill>
                            <a:srgbClr val="000000"/>
                          </a:solidFill>
                          <a:effectLst/>
                          <a:latin typeface="Book Antiqua"/>
                          <a:ea typeface="Franklin Gothic Book"/>
                          <a:cs typeface="Franklin Gothic Book"/>
                        </a:rPr>
                        <a:t> </a:t>
                      </a:r>
                      <a:endParaRPr lang="en-US" sz="1200">
                        <a:solidFill>
                          <a:srgbClr val="000000"/>
                        </a:solidFill>
                        <a:effectLst/>
                        <a:latin typeface="Franklin Gothic Book"/>
                        <a:ea typeface="Franklin Gothic Book"/>
                        <a:cs typeface="Franklin Gothic Book"/>
                      </a:endParaRPr>
                    </a:p>
                  </a:txBody>
                  <a:tcPr marL="68580" marR="68580" marT="0" marB="0"/>
                </a:tc>
                <a:tc>
                  <a:txBody>
                    <a:bodyPr/>
                    <a:lstStyle/>
                    <a:p>
                      <a:pPr marL="6350" marR="0" indent="-6350">
                        <a:lnSpc>
                          <a:spcPct val="107000"/>
                        </a:lnSpc>
                        <a:spcBef>
                          <a:spcPts val="0"/>
                        </a:spcBef>
                        <a:spcAft>
                          <a:spcPts val="15"/>
                        </a:spcAft>
                      </a:pPr>
                      <a:r>
                        <a:rPr lang="en-US" sz="1800" dirty="0">
                          <a:solidFill>
                            <a:srgbClr val="000000"/>
                          </a:solidFill>
                          <a:effectLst/>
                          <a:latin typeface="Book Antiqua"/>
                          <a:ea typeface="Franklin Gothic Book"/>
                          <a:cs typeface="Franklin Gothic Book"/>
                        </a:rPr>
                        <a:t>Has demonstrated this </a:t>
                      </a:r>
                      <a:r>
                        <a:rPr lang="en-US" sz="1800" dirty="0" err="1">
                          <a:solidFill>
                            <a:srgbClr val="000000"/>
                          </a:solidFill>
                          <a:effectLst/>
                          <a:latin typeface="Book Antiqua"/>
                          <a:ea typeface="Franklin Gothic Book"/>
                          <a:cs typeface="Franklin Gothic Book"/>
                        </a:rPr>
                        <a:t>behaviour</a:t>
                      </a:r>
                      <a:r>
                        <a:rPr lang="en-US" sz="1800" dirty="0">
                          <a:solidFill>
                            <a:srgbClr val="000000"/>
                          </a:solidFill>
                          <a:effectLst/>
                          <a:latin typeface="Book Antiqua"/>
                          <a:ea typeface="Franklin Gothic Book"/>
                          <a:cs typeface="Franklin Gothic Book"/>
                        </a:rPr>
                        <a:t> competency at least two (2) examples can be evidenced to support this rating. Meets expectation on this </a:t>
                      </a:r>
                      <a:r>
                        <a:rPr lang="en-US" sz="1800" dirty="0" err="1">
                          <a:solidFill>
                            <a:srgbClr val="000000"/>
                          </a:solidFill>
                          <a:effectLst/>
                          <a:latin typeface="Book Antiqua"/>
                          <a:ea typeface="Franklin Gothic Book"/>
                          <a:cs typeface="Franklin Gothic Book"/>
                        </a:rPr>
                        <a:t>behaviour</a:t>
                      </a:r>
                      <a:r>
                        <a:rPr lang="en-US" sz="1800" dirty="0">
                          <a:solidFill>
                            <a:srgbClr val="000000"/>
                          </a:solidFill>
                          <a:effectLst/>
                          <a:latin typeface="Book Antiqua"/>
                          <a:ea typeface="Franklin Gothic Book"/>
                          <a:cs typeface="Franklin Gothic Book"/>
                        </a:rPr>
                        <a:t> competency requirement. 	 </a:t>
                      </a:r>
                      <a:endParaRPr lang="en-US" sz="1200" dirty="0">
                        <a:solidFill>
                          <a:srgbClr val="000000"/>
                        </a:solidFill>
                        <a:effectLst/>
                        <a:latin typeface="Franklin Gothic Book"/>
                        <a:ea typeface="Franklin Gothic Book"/>
                        <a:cs typeface="Franklin Gothic Book"/>
                      </a:endParaRPr>
                    </a:p>
                  </a:txBody>
                  <a:tcPr marL="68580" marR="68580" marT="0" marB="0"/>
                </a:tc>
                <a:extLst>
                  <a:ext uri="{0D108BD9-81ED-4DB2-BD59-A6C34878D82A}">
                    <a16:rowId xmlns:a16="http://schemas.microsoft.com/office/drawing/2014/main" val="10003"/>
                  </a:ext>
                </a:extLst>
              </a:tr>
              <a:tr h="370840">
                <a:tc>
                  <a:txBody>
                    <a:bodyPr/>
                    <a:lstStyle/>
                    <a:p>
                      <a:pPr marL="0" marR="0" indent="0" algn="ctr">
                        <a:lnSpc>
                          <a:spcPct val="107000"/>
                        </a:lnSpc>
                        <a:spcBef>
                          <a:spcPts val="0"/>
                        </a:spcBef>
                        <a:spcAft>
                          <a:spcPts val="0"/>
                        </a:spcAft>
                      </a:pPr>
                      <a:r>
                        <a:rPr lang="en-US" sz="1800" b="1">
                          <a:solidFill>
                            <a:srgbClr val="000000"/>
                          </a:solidFill>
                          <a:effectLst/>
                          <a:latin typeface="Book Antiqua"/>
                          <a:ea typeface="Franklin Gothic Book"/>
                          <a:cs typeface="Franklin Gothic Book"/>
                        </a:rPr>
                        <a:t>1</a:t>
                      </a:r>
                      <a:endParaRPr lang="en-US" sz="1200">
                        <a:solidFill>
                          <a:srgbClr val="000000"/>
                        </a:solidFill>
                        <a:effectLst/>
                        <a:latin typeface="Franklin Gothic Book"/>
                        <a:ea typeface="Franklin Gothic Book"/>
                        <a:cs typeface="Franklin Gothic Book"/>
                      </a:endParaRPr>
                    </a:p>
                  </a:txBody>
                  <a:tcPr marL="68580" marR="68580" marT="0" marB="0"/>
                </a:tc>
                <a:tc>
                  <a:txBody>
                    <a:bodyPr/>
                    <a:lstStyle/>
                    <a:p>
                      <a:pPr marL="6350" marR="0" indent="-6350" algn="just">
                        <a:lnSpc>
                          <a:spcPct val="107000"/>
                        </a:lnSpc>
                        <a:spcBef>
                          <a:spcPts val="0"/>
                        </a:spcBef>
                        <a:spcAft>
                          <a:spcPts val="0"/>
                        </a:spcAft>
                      </a:pPr>
                      <a:r>
                        <a:rPr lang="en-US" sz="1800">
                          <a:solidFill>
                            <a:srgbClr val="000000"/>
                          </a:solidFill>
                          <a:effectLst/>
                          <a:latin typeface="Book Antiqua"/>
                          <a:ea typeface="Franklin Gothic Book"/>
                          <a:cs typeface="Franklin Gothic Book"/>
                        </a:rPr>
                        <a:t>Unsatisfactory</a:t>
                      </a:r>
                      <a:r>
                        <a:rPr lang="en-US" sz="1800">
                          <a:solidFill>
                            <a:srgbClr val="0000CC"/>
                          </a:solidFill>
                          <a:effectLst/>
                          <a:latin typeface="Book Antiqua"/>
                          <a:ea typeface="Franklin Gothic Book"/>
                          <a:cs typeface="Franklin Gothic Book"/>
                        </a:rPr>
                        <a:t> </a:t>
                      </a:r>
                      <a:endParaRPr lang="en-US" sz="1200">
                        <a:solidFill>
                          <a:srgbClr val="000000"/>
                        </a:solidFill>
                        <a:effectLst/>
                        <a:latin typeface="Franklin Gothic Book"/>
                        <a:ea typeface="Franklin Gothic Book"/>
                        <a:cs typeface="Franklin Gothic Book"/>
                      </a:endParaRPr>
                    </a:p>
                    <a:p>
                      <a:pPr marL="0" marR="0" indent="0">
                        <a:lnSpc>
                          <a:spcPct val="107000"/>
                        </a:lnSpc>
                        <a:spcBef>
                          <a:spcPts val="0"/>
                        </a:spcBef>
                        <a:spcAft>
                          <a:spcPts val="0"/>
                        </a:spcAft>
                      </a:pPr>
                      <a:r>
                        <a:rPr lang="en-US" sz="1800">
                          <a:solidFill>
                            <a:srgbClr val="000000"/>
                          </a:solidFill>
                          <a:effectLst/>
                          <a:latin typeface="Book Antiqua"/>
                          <a:ea typeface="Franklin Gothic Book"/>
                          <a:cs typeface="Franklin Gothic Book"/>
                        </a:rPr>
                        <a:t> </a:t>
                      </a:r>
                      <a:endParaRPr lang="en-US" sz="1200">
                        <a:solidFill>
                          <a:srgbClr val="000000"/>
                        </a:solidFill>
                        <a:effectLst/>
                        <a:latin typeface="Franklin Gothic Book"/>
                        <a:ea typeface="Franklin Gothic Book"/>
                        <a:cs typeface="Franklin Gothic Book"/>
                      </a:endParaRPr>
                    </a:p>
                  </a:txBody>
                  <a:tcPr marL="68580" marR="68580" marT="0" marB="0"/>
                </a:tc>
                <a:tc>
                  <a:txBody>
                    <a:bodyPr/>
                    <a:lstStyle/>
                    <a:p>
                      <a:pPr marL="6350" marR="0" indent="-6350">
                        <a:spcBef>
                          <a:spcPts val="0"/>
                        </a:spcBef>
                        <a:spcAft>
                          <a:spcPts val="0"/>
                        </a:spcAft>
                      </a:pPr>
                      <a:r>
                        <a:rPr lang="en-US" sz="1800" dirty="0">
                          <a:solidFill>
                            <a:srgbClr val="000000"/>
                          </a:solidFill>
                          <a:effectLst/>
                          <a:latin typeface="Book Antiqua"/>
                          <a:ea typeface="Franklin Gothic Book"/>
                          <a:cs typeface="Franklin Gothic Book"/>
                        </a:rPr>
                        <a:t>Has not at all demonstrated this </a:t>
                      </a:r>
                      <a:r>
                        <a:rPr lang="en-US" sz="1800" dirty="0" err="1">
                          <a:solidFill>
                            <a:srgbClr val="000000"/>
                          </a:solidFill>
                          <a:effectLst/>
                          <a:latin typeface="Book Antiqua"/>
                          <a:ea typeface="Franklin Gothic Book"/>
                          <a:cs typeface="Franklin Gothic Book"/>
                        </a:rPr>
                        <a:t>behaviour</a:t>
                      </a:r>
                      <a:r>
                        <a:rPr lang="en-US" sz="1800" dirty="0">
                          <a:solidFill>
                            <a:srgbClr val="000000"/>
                          </a:solidFill>
                          <a:effectLst/>
                          <a:latin typeface="Book Antiqua"/>
                          <a:ea typeface="Franklin Gothic Book"/>
                          <a:cs typeface="Franklin Gothic Book"/>
                        </a:rPr>
                        <a:t> competency and three (3) or more examples can be evidenced to support this rating. Demonstration of requirements of this </a:t>
                      </a:r>
                      <a:r>
                        <a:rPr lang="en-US" sz="1800" dirty="0" err="1">
                          <a:solidFill>
                            <a:srgbClr val="000000"/>
                          </a:solidFill>
                          <a:effectLst/>
                          <a:latin typeface="Book Antiqua"/>
                          <a:ea typeface="Franklin Gothic Book"/>
                          <a:cs typeface="Franklin Gothic Book"/>
                        </a:rPr>
                        <a:t>behavioural</a:t>
                      </a:r>
                      <a:r>
                        <a:rPr lang="en-US" sz="1800" dirty="0">
                          <a:solidFill>
                            <a:srgbClr val="000000"/>
                          </a:solidFill>
                          <a:effectLst/>
                          <a:latin typeface="Book Antiqua"/>
                          <a:ea typeface="Franklin Gothic Book"/>
                          <a:cs typeface="Franklin Gothic Book"/>
                        </a:rPr>
                        <a:t> competency was unacceptable and did not meet any expectation.</a:t>
                      </a:r>
                      <a:endParaRPr lang="en-US" sz="1200" dirty="0">
                        <a:solidFill>
                          <a:srgbClr val="000000"/>
                        </a:solidFill>
                        <a:effectLst/>
                        <a:latin typeface="Franklin Gothic Book"/>
                        <a:ea typeface="Franklin Gothic Book"/>
                        <a:cs typeface="Franklin Gothic Book"/>
                      </a:endParaRPr>
                    </a:p>
                  </a:txBody>
                  <a:tcPr marL="68580" marR="68580" marT="0" marB="0"/>
                </a:tc>
                <a:extLst>
                  <a:ext uri="{0D108BD9-81ED-4DB2-BD59-A6C34878D82A}">
                    <a16:rowId xmlns:a16="http://schemas.microsoft.com/office/drawing/2014/main" val="10004"/>
                  </a:ext>
                </a:extLst>
              </a:tr>
            </a:tbl>
          </a:graphicData>
        </a:graphic>
      </p:graphicFrame>
      <p:sp>
        <p:nvSpPr>
          <p:cNvPr id="4" name="Slide Number Placeholder 3"/>
          <p:cNvSpPr>
            <a:spLocks noGrp="1"/>
          </p:cNvSpPr>
          <p:nvPr>
            <p:ph type="sldNum" sz="quarter" idx="12"/>
          </p:nvPr>
        </p:nvSpPr>
        <p:spPr/>
        <p:txBody>
          <a:bodyPr/>
          <a:lstStyle/>
          <a:p>
            <a:fld id="{730775E5-FA01-485D-B85B-51701825F06C}" type="slidenum">
              <a:rPr lang="en-US" smtClean="0"/>
              <a:t>33</a:t>
            </a:fld>
            <a:endParaRPr lang="en-US"/>
          </a:p>
        </p:txBody>
      </p:sp>
    </p:spTree>
    <p:extLst>
      <p:ext uri="{BB962C8B-B14F-4D97-AF65-F5344CB8AC3E}">
        <p14:creationId xmlns:p14="http://schemas.microsoft.com/office/powerpoint/2010/main" val="369710058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5" y="618517"/>
            <a:ext cx="10364451" cy="1055737"/>
          </a:xfrm>
        </p:spPr>
        <p:txBody>
          <a:bodyPr/>
          <a:lstStyle/>
          <a:p>
            <a:r>
              <a:rPr lang="en-US" dirty="0" smtClean="0"/>
              <a:t>Section 5 and 6</a:t>
            </a:r>
            <a:endParaRPr lang="en-US" dirty="0"/>
          </a:p>
        </p:txBody>
      </p:sp>
      <p:sp>
        <p:nvSpPr>
          <p:cNvPr id="4" name="Slide Number Placeholder 3"/>
          <p:cNvSpPr>
            <a:spLocks noGrp="1"/>
          </p:cNvSpPr>
          <p:nvPr>
            <p:ph type="sldNum" sz="quarter" idx="12"/>
          </p:nvPr>
        </p:nvSpPr>
        <p:spPr/>
        <p:txBody>
          <a:bodyPr/>
          <a:lstStyle/>
          <a:p>
            <a:fld id="{730775E5-FA01-485D-B85B-51701825F06C}" type="slidenum">
              <a:rPr lang="en-US" smtClean="0"/>
              <a:t>34</a:t>
            </a:fld>
            <a:endParaRPr lang="en-US"/>
          </a:p>
        </p:txBody>
      </p:sp>
      <p:sp>
        <p:nvSpPr>
          <p:cNvPr id="7" name="Content Placeholder 6"/>
          <p:cNvSpPr>
            <a:spLocks noGrp="1"/>
          </p:cNvSpPr>
          <p:nvPr>
            <p:ph sz="quarter" idx="13"/>
          </p:nvPr>
        </p:nvSpPr>
        <p:spPr/>
        <p:txBody>
          <a:bodyPr>
            <a:normAutofit/>
          </a:bodyPr>
          <a:lstStyle/>
          <a:p>
            <a:r>
              <a:rPr lang="en-US" sz="3200" dirty="0" smtClean="0"/>
              <a:t>Comments by appraiser and </a:t>
            </a:r>
            <a:r>
              <a:rPr lang="en-US" sz="3200" dirty="0" err="1" smtClean="0"/>
              <a:t>appraisee</a:t>
            </a:r>
            <a:endParaRPr lang="en-US" sz="3200" dirty="0"/>
          </a:p>
        </p:txBody>
      </p:sp>
    </p:spTree>
    <p:extLst>
      <p:ext uri="{BB962C8B-B14F-4D97-AF65-F5344CB8AC3E}">
        <p14:creationId xmlns:p14="http://schemas.microsoft.com/office/powerpoint/2010/main" val="261888608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523517"/>
          </a:xfrm>
        </p:spPr>
        <p:txBody>
          <a:bodyPr>
            <a:normAutofit fontScale="90000"/>
          </a:bodyPr>
          <a:lstStyle/>
          <a:p>
            <a:pPr algn="ctr"/>
            <a:r>
              <a:rPr lang="en-US" b="1" dirty="0">
                <a:solidFill>
                  <a:srgbClr val="FF0000"/>
                </a:solidFill>
              </a:rPr>
              <a:t>ASSESSMENT OF INDICATORS</a:t>
            </a:r>
          </a:p>
        </p:txBody>
      </p:sp>
      <p:graphicFrame>
        <p:nvGraphicFramePr>
          <p:cNvPr id="4" name="Content Placeholder 3"/>
          <p:cNvGraphicFramePr>
            <a:graphicFrameLocks noGrp="1"/>
          </p:cNvGraphicFramePr>
          <p:nvPr>
            <p:ph idx="4294967295"/>
            <p:extLst>
              <p:ext uri="{D42A27DB-BD31-4B8C-83A1-F6EECF244321}">
                <p14:modId xmlns:p14="http://schemas.microsoft.com/office/powerpoint/2010/main" val="1261330887"/>
              </p:ext>
            </p:extLst>
          </p:nvPr>
        </p:nvGraphicFramePr>
        <p:xfrm>
          <a:off x="206062" y="888642"/>
          <a:ext cx="11784169" cy="5821315"/>
        </p:xfrm>
        <a:graphic>
          <a:graphicData uri="http://schemas.openxmlformats.org/drawingml/2006/table">
            <a:tbl>
              <a:tblPr firstRow="1" firstCol="1" bandRow="1">
                <a:tableStyleId>{5C22544A-7EE6-4342-B048-85BDC9FD1C3A}</a:tableStyleId>
              </a:tblPr>
              <a:tblGrid>
                <a:gridCol w="896454">
                  <a:extLst>
                    <a:ext uri="{9D8B030D-6E8A-4147-A177-3AD203B41FA5}">
                      <a16:colId xmlns:a16="http://schemas.microsoft.com/office/drawing/2014/main" val="20000"/>
                    </a:ext>
                  </a:extLst>
                </a:gridCol>
                <a:gridCol w="2065459">
                  <a:extLst>
                    <a:ext uri="{9D8B030D-6E8A-4147-A177-3AD203B41FA5}">
                      <a16:colId xmlns:a16="http://schemas.microsoft.com/office/drawing/2014/main" val="20001"/>
                    </a:ext>
                  </a:extLst>
                </a:gridCol>
                <a:gridCol w="8822256">
                  <a:extLst>
                    <a:ext uri="{9D8B030D-6E8A-4147-A177-3AD203B41FA5}">
                      <a16:colId xmlns:a16="http://schemas.microsoft.com/office/drawing/2014/main" val="20002"/>
                    </a:ext>
                  </a:extLst>
                </a:gridCol>
              </a:tblGrid>
              <a:tr h="433636">
                <a:tc gridSpan="2">
                  <a:txBody>
                    <a:bodyPr/>
                    <a:lstStyle/>
                    <a:p>
                      <a:pPr marL="0" marR="0" indent="0" algn="ctr">
                        <a:lnSpc>
                          <a:spcPct val="107000"/>
                        </a:lnSpc>
                        <a:spcBef>
                          <a:spcPts val="0"/>
                        </a:spcBef>
                        <a:spcAft>
                          <a:spcPts val="0"/>
                        </a:spcAft>
                      </a:pPr>
                      <a:r>
                        <a:rPr lang="en-US" sz="2000" dirty="0" smtClean="0">
                          <a:solidFill>
                            <a:schemeClr val="tx1"/>
                          </a:solidFill>
                          <a:effectLst/>
                        </a:rPr>
                        <a:t>RATING SCALE</a:t>
                      </a:r>
                      <a:endParaRPr lang="en-US" sz="2000" dirty="0">
                        <a:solidFill>
                          <a:schemeClr val="tx1"/>
                        </a:solidFill>
                        <a:effectLst/>
                        <a:latin typeface="Franklin Gothic Book" panose="020B0503020102020204" pitchFamily="34" charset="0"/>
                        <a:ea typeface="Franklin Gothic Book" panose="020B0503020102020204" pitchFamily="34" charset="0"/>
                        <a:cs typeface="Franklin Gothic Book" panose="020B0503020102020204" pitchFamily="34" charset="0"/>
                      </a:endParaRPr>
                    </a:p>
                  </a:txBody>
                  <a:tcPr marL="68580" marR="68580" marT="0" marB="0"/>
                </a:tc>
                <a:tc hMerge="1">
                  <a:txBody>
                    <a:bodyPr/>
                    <a:lstStyle/>
                    <a:p>
                      <a:endParaRPr lang="en-US"/>
                    </a:p>
                  </a:txBody>
                  <a:tcPr/>
                </a:tc>
                <a:tc>
                  <a:txBody>
                    <a:bodyPr/>
                    <a:lstStyle/>
                    <a:p>
                      <a:pPr marL="0" marR="0" indent="0">
                        <a:lnSpc>
                          <a:spcPct val="107000"/>
                        </a:lnSpc>
                        <a:spcBef>
                          <a:spcPts val="0"/>
                        </a:spcBef>
                        <a:spcAft>
                          <a:spcPts val="0"/>
                        </a:spcAft>
                      </a:pPr>
                      <a:r>
                        <a:rPr lang="en-US" sz="2000" dirty="0">
                          <a:solidFill>
                            <a:schemeClr val="tx1"/>
                          </a:solidFill>
                          <a:effectLst/>
                        </a:rPr>
                        <a:t>DEFINITION OF ACHIEVEMENT ON KEY PERFORMANCE INDICATORS (KPI)</a:t>
                      </a:r>
                      <a:endParaRPr lang="en-US" sz="2000" dirty="0">
                        <a:solidFill>
                          <a:schemeClr val="tx1"/>
                        </a:solidFill>
                        <a:effectLst/>
                        <a:latin typeface="Franklin Gothic Book" panose="020B0503020102020204" pitchFamily="34" charset="0"/>
                        <a:ea typeface="Franklin Gothic Book" panose="020B0503020102020204" pitchFamily="34" charset="0"/>
                        <a:cs typeface="Franklin Gothic Book" panose="020B0503020102020204" pitchFamily="34" charset="0"/>
                      </a:endParaRPr>
                    </a:p>
                  </a:txBody>
                  <a:tcPr marL="68580" marR="68580" marT="0" marB="0"/>
                </a:tc>
                <a:extLst>
                  <a:ext uri="{0D108BD9-81ED-4DB2-BD59-A6C34878D82A}">
                    <a16:rowId xmlns:a16="http://schemas.microsoft.com/office/drawing/2014/main" val="10000"/>
                  </a:ext>
                </a:extLst>
              </a:tr>
              <a:tr h="1445985">
                <a:tc>
                  <a:txBody>
                    <a:bodyPr/>
                    <a:lstStyle/>
                    <a:p>
                      <a:pPr marL="0" marR="0" indent="0" algn="ctr">
                        <a:lnSpc>
                          <a:spcPct val="107000"/>
                        </a:lnSpc>
                        <a:spcBef>
                          <a:spcPts val="0"/>
                        </a:spcBef>
                        <a:spcAft>
                          <a:spcPts val="0"/>
                        </a:spcAft>
                      </a:pPr>
                      <a:r>
                        <a:rPr lang="en-US" sz="2400" dirty="0">
                          <a:solidFill>
                            <a:schemeClr val="tx1"/>
                          </a:solidFill>
                          <a:effectLst/>
                        </a:rPr>
                        <a:t>4</a:t>
                      </a:r>
                      <a:endParaRPr lang="en-US" sz="2400" dirty="0">
                        <a:solidFill>
                          <a:schemeClr val="tx1"/>
                        </a:solidFill>
                        <a:effectLst/>
                        <a:latin typeface="Franklin Gothic Book" panose="020B0503020102020204" pitchFamily="34" charset="0"/>
                        <a:ea typeface="Franklin Gothic Book" panose="020B0503020102020204" pitchFamily="34" charset="0"/>
                        <a:cs typeface="Franklin Gothic Book" panose="020B0503020102020204" pitchFamily="34" charset="0"/>
                      </a:endParaRPr>
                    </a:p>
                  </a:txBody>
                  <a:tcPr marL="68580" marR="68580" marT="0" marB="0" anchor="ctr"/>
                </a:tc>
                <a:tc>
                  <a:txBody>
                    <a:bodyPr/>
                    <a:lstStyle/>
                    <a:p>
                      <a:pPr marL="6350" marR="0" indent="-6350" algn="just">
                        <a:lnSpc>
                          <a:spcPct val="107000"/>
                        </a:lnSpc>
                        <a:spcBef>
                          <a:spcPts val="0"/>
                        </a:spcBef>
                        <a:spcAft>
                          <a:spcPts val="0"/>
                        </a:spcAft>
                      </a:pPr>
                      <a:r>
                        <a:rPr lang="en-US" sz="2200" dirty="0">
                          <a:solidFill>
                            <a:srgbClr val="000000"/>
                          </a:solidFill>
                          <a:effectLst/>
                          <a:latin typeface="+mj-lt"/>
                          <a:ea typeface="Franklin Gothic Book" panose="020B0503020102020204" pitchFamily="34" charset="0"/>
                          <a:cs typeface="Franklin Gothic Book" panose="020B0503020102020204" pitchFamily="34" charset="0"/>
                        </a:rPr>
                        <a:t>Excellent </a:t>
                      </a:r>
                      <a:r>
                        <a:rPr lang="en-US" sz="2200" dirty="0">
                          <a:solidFill>
                            <a:srgbClr val="0000CC"/>
                          </a:solidFill>
                          <a:effectLst/>
                          <a:latin typeface="+mj-lt"/>
                          <a:ea typeface="Franklin Gothic Book" panose="020B0503020102020204" pitchFamily="34" charset="0"/>
                          <a:cs typeface="Franklin Gothic Book" panose="020B0503020102020204" pitchFamily="34" charset="0"/>
                        </a:rPr>
                        <a:t>: </a:t>
                      </a:r>
                      <a:endParaRPr lang="en-US" sz="2200" dirty="0">
                        <a:solidFill>
                          <a:srgbClr val="000000"/>
                        </a:solidFill>
                        <a:effectLst/>
                        <a:latin typeface="+mj-lt"/>
                        <a:ea typeface="Franklin Gothic Book" panose="020B0503020102020204" pitchFamily="34" charset="0"/>
                        <a:cs typeface="Franklin Gothic Book" panose="020B0503020102020204" pitchFamily="34" charset="0"/>
                      </a:endParaRPr>
                    </a:p>
                    <a:p>
                      <a:pPr marL="6350" marR="0" indent="-6350" algn="just">
                        <a:lnSpc>
                          <a:spcPct val="107000"/>
                        </a:lnSpc>
                        <a:spcBef>
                          <a:spcPts val="0"/>
                        </a:spcBef>
                        <a:spcAft>
                          <a:spcPts val="0"/>
                        </a:spcAft>
                      </a:pPr>
                      <a:r>
                        <a:rPr lang="en-US" sz="2200" dirty="0">
                          <a:solidFill>
                            <a:srgbClr val="0000CC"/>
                          </a:solidFill>
                          <a:effectLst/>
                          <a:latin typeface="+mj-lt"/>
                          <a:ea typeface="Franklin Gothic Book" panose="020B0503020102020204" pitchFamily="34" charset="0"/>
                          <a:cs typeface="Franklin Gothic Book" panose="020B0503020102020204" pitchFamily="34" charset="0"/>
                        </a:rPr>
                        <a:t>80-100%</a:t>
                      </a:r>
                      <a:endParaRPr lang="en-US" sz="2200" dirty="0">
                        <a:solidFill>
                          <a:srgbClr val="000000"/>
                        </a:solidFill>
                        <a:effectLst/>
                        <a:latin typeface="+mj-lt"/>
                        <a:ea typeface="Franklin Gothic Book" panose="020B0503020102020204" pitchFamily="34" charset="0"/>
                        <a:cs typeface="Franklin Gothic Book" panose="020B0503020102020204" pitchFamily="34" charset="0"/>
                      </a:endParaRPr>
                    </a:p>
                    <a:p>
                      <a:pPr marL="0" marR="0" indent="0">
                        <a:lnSpc>
                          <a:spcPct val="107000"/>
                        </a:lnSpc>
                        <a:spcBef>
                          <a:spcPts val="0"/>
                        </a:spcBef>
                        <a:spcAft>
                          <a:spcPts val="0"/>
                        </a:spcAft>
                      </a:pPr>
                      <a:r>
                        <a:rPr lang="en-US" sz="2200" dirty="0">
                          <a:solidFill>
                            <a:srgbClr val="000000"/>
                          </a:solidFill>
                          <a:effectLst/>
                          <a:latin typeface="+mj-lt"/>
                          <a:ea typeface="Franklin Gothic Book" panose="020B0503020102020204" pitchFamily="34" charset="0"/>
                          <a:cs typeface="Franklin Gothic Book" panose="020B0503020102020204" pitchFamily="34" charset="0"/>
                        </a:rPr>
                        <a:t> </a:t>
                      </a:r>
                    </a:p>
                  </a:txBody>
                  <a:tcPr marL="68580" marR="68580" marT="0" marB="0"/>
                </a:tc>
                <a:tc>
                  <a:txBody>
                    <a:bodyPr/>
                    <a:lstStyle/>
                    <a:p>
                      <a:pPr marL="6350" marR="0" indent="-6350" algn="just">
                        <a:lnSpc>
                          <a:spcPct val="107000"/>
                        </a:lnSpc>
                        <a:spcBef>
                          <a:spcPts val="0"/>
                        </a:spcBef>
                        <a:spcAft>
                          <a:spcPts val="0"/>
                        </a:spcAft>
                      </a:pPr>
                      <a:r>
                        <a:rPr lang="en-US" sz="2200" dirty="0" err="1">
                          <a:solidFill>
                            <a:srgbClr val="000000"/>
                          </a:solidFill>
                          <a:effectLst/>
                          <a:latin typeface="+mj-lt"/>
                          <a:ea typeface="Franklin Gothic Book" panose="020B0503020102020204" pitchFamily="34" charset="0"/>
                          <a:cs typeface="Franklin Gothic Book" panose="020B0503020102020204" pitchFamily="34" charset="0"/>
                        </a:rPr>
                        <a:t>Appraisee</a:t>
                      </a:r>
                      <a:r>
                        <a:rPr lang="en-US" sz="2200" dirty="0">
                          <a:solidFill>
                            <a:srgbClr val="000000"/>
                          </a:solidFill>
                          <a:effectLst/>
                          <a:latin typeface="+mj-lt"/>
                          <a:ea typeface="Franklin Gothic Book" panose="020B0503020102020204" pitchFamily="34" charset="0"/>
                          <a:cs typeface="Franklin Gothic Book" panose="020B0503020102020204" pitchFamily="34" charset="0"/>
                        </a:rPr>
                        <a:t> has fully met and exceeded the agreed indicators and time lines and has produced results of excellent quality. The Officer is a model of excellence in terms of the results achieved and the means by which they were achieved</a:t>
                      </a:r>
                      <a:r>
                        <a:rPr lang="en-US" sz="2200" dirty="0" smtClean="0">
                          <a:solidFill>
                            <a:srgbClr val="000000"/>
                          </a:solidFill>
                          <a:effectLst/>
                          <a:latin typeface="+mj-lt"/>
                          <a:ea typeface="Franklin Gothic Book" panose="020B0503020102020204" pitchFamily="34" charset="0"/>
                          <a:cs typeface="Franklin Gothic Book" panose="020B0503020102020204" pitchFamily="34" charset="0"/>
                        </a:rPr>
                        <a:t>.</a:t>
                      </a:r>
                      <a:r>
                        <a:rPr lang="en-US" sz="2200" dirty="0">
                          <a:solidFill>
                            <a:srgbClr val="000000"/>
                          </a:solidFill>
                          <a:effectLst/>
                          <a:latin typeface="+mj-lt"/>
                          <a:ea typeface="Franklin Gothic Book" panose="020B0503020102020204" pitchFamily="34" charset="0"/>
                          <a:cs typeface="Franklin Gothic Book" panose="020B0503020102020204" pitchFamily="34" charset="0"/>
                        </a:rPr>
                        <a:t> </a:t>
                      </a:r>
                    </a:p>
                  </a:txBody>
                  <a:tcPr marL="68580" marR="68580" marT="0" marB="0"/>
                </a:tc>
                <a:extLst>
                  <a:ext uri="{0D108BD9-81ED-4DB2-BD59-A6C34878D82A}">
                    <a16:rowId xmlns:a16="http://schemas.microsoft.com/office/drawing/2014/main" val="10001"/>
                  </a:ext>
                </a:extLst>
              </a:tr>
              <a:tr h="1079921">
                <a:tc>
                  <a:txBody>
                    <a:bodyPr/>
                    <a:lstStyle/>
                    <a:p>
                      <a:pPr marL="0" marR="0" indent="0" algn="ctr">
                        <a:lnSpc>
                          <a:spcPct val="107000"/>
                        </a:lnSpc>
                        <a:spcBef>
                          <a:spcPts val="0"/>
                        </a:spcBef>
                        <a:spcAft>
                          <a:spcPts val="0"/>
                        </a:spcAft>
                      </a:pPr>
                      <a:r>
                        <a:rPr lang="en-US" sz="2400" dirty="0">
                          <a:solidFill>
                            <a:schemeClr val="tx1"/>
                          </a:solidFill>
                          <a:effectLst/>
                        </a:rPr>
                        <a:t>3</a:t>
                      </a:r>
                      <a:endParaRPr lang="en-US" sz="2400" dirty="0">
                        <a:solidFill>
                          <a:schemeClr val="tx1"/>
                        </a:solidFill>
                        <a:effectLst/>
                        <a:latin typeface="Franklin Gothic Book" panose="020B0503020102020204" pitchFamily="34" charset="0"/>
                        <a:ea typeface="Franklin Gothic Book" panose="020B0503020102020204" pitchFamily="34" charset="0"/>
                        <a:cs typeface="Franklin Gothic Book" panose="020B0503020102020204" pitchFamily="34" charset="0"/>
                      </a:endParaRPr>
                    </a:p>
                  </a:txBody>
                  <a:tcPr marL="68580" marR="68580" marT="0" marB="0" anchor="ctr"/>
                </a:tc>
                <a:tc>
                  <a:txBody>
                    <a:bodyPr/>
                    <a:lstStyle/>
                    <a:p>
                      <a:pPr marL="6350" marR="0" indent="-6350" algn="just">
                        <a:lnSpc>
                          <a:spcPct val="107000"/>
                        </a:lnSpc>
                        <a:spcBef>
                          <a:spcPts val="0"/>
                        </a:spcBef>
                        <a:spcAft>
                          <a:spcPts val="0"/>
                        </a:spcAft>
                      </a:pPr>
                      <a:r>
                        <a:rPr lang="en-US" sz="2200">
                          <a:solidFill>
                            <a:srgbClr val="000000"/>
                          </a:solidFill>
                          <a:effectLst/>
                          <a:latin typeface="+mj-lt"/>
                          <a:ea typeface="Franklin Gothic Book" panose="020B0503020102020204" pitchFamily="34" charset="0"/>
                          <a:cs typeface="Franklin Gothic Book" panose="020B0503020102020204" pitchFamily="34" charset="0"/>
                        </a:rPr>
                        <a:t>Very good</a:t>
                      </a:r>
                      <a:r>
                        <a:rPr lang="en-US" sz="2200">
                          <a:solidFill>
                            <a:srgbClr val="0000CC"/>
                          </a:solidFill>
                          <a:effectLst/>
                          <a:latin typeface="+mj-lt"/>
                          <a:ea typeface="Franklin Gothic Book" panose="020B0503020102020204" pitchFamily="34" charset="0"/>
                          <a:cs typeface="Franklin Gothic Book" panose="020B0503020102020204" pitchFamily="34" charset="0"/>
                        </a:rPr>
                        <a:t>: </a:t>
                      </a:r>
                      <a:endParaRPr lang="en-US" sz="2200">
                        <a:solidFill>
                          <a:srgbClr val="000000"/>
                        </a:solidFill>
                        <a:effectLst/>
                        <a:latin typeface="+mj-lt"/>
                        <a:ea typeface="Franklin Gothic Book" panose="020B0503020102020204" pitchFamily="34" charset="0"/>
                        <a:cs typeface="Franklin Gothic Book" panose="020B0503020102020204" pitchFamily="34" charset="0"/>
                      </a:endParaRPr>
                    </a:p>
                    <a:p>
                      <a:pPr marL="6350" marR="0" indent="-6350" algn="just">
                        <a:lnSpc>
                          <a:spcPct val="107000"/>
                        </a:lnSpc>
                        <a:spcBef>
                          <a:spcPts val="0"/>
                        </a:spcBef>
                        <a:spcAft>
                          <a:spcPts val="0"/>
                        </a:spcAft>
                      </a:pPr>
                      <a:r>
                        <a:rPr lang="en-US" sz="2200">
                          <a:solidFill>
                            <a:srgbClr val="0000CC"/>
                          </a:solidFill>
                          <a:effectLst/>
                          <a:latin typeface="+mj-lt"/>
                          <a:ea typeface="Franklin Gothic Book" panose="020B0503020102020204" pitchFamily="34" charset="0"/>
                          <a:cs typeface="Franklin Gothic Book" panose="020B0503020102020204" pitchFamily="34" charset="0"/>
                        </a:rPr>
                        <a:t>70-79%</a:t>
                      </a:r>
                      <a:endParaRPr lang="en-US" sz="2200">
                        <a:solidFill>
                          <a:srgbClr val="000000"/>
                        </a:solidFill>
                        <a:effectLst/>
                        <a:latin typeface="+mj-lt"/>
                        <a:ea typeface="Franklin Gothic Book" panose="020B0503020102020204" pitchFamily="34" charset="0"/>
                        <a:cs typeface="Franklin Gothic Book" panose="020B0503020102020204" pitchFamily="34" charset="0"/>
                      </a:endParaRPr>
                    </a:p>
                    <a:p>
                      <a:pPr marL="0" marR="0" indent="0">
                        <a:lnSpc>
                          <a:spcPct val="107000"/>
                        </a:lnSpc>
                        <a:spcBef>
                          <a:spcPts val="0"/>
                        </a:spcBef>
                        <a:spcAft>
                          <a:spcPts val="0"/>
                        </a:spcAft>
                      </a:pPr>
                      <a:r>
                        <a:rPr lang="en-US" sz="2200">
                          <a:solidFill>
                            <a:srgbClr val="000000"/>
                          </a:solidFill>
                          <a:effectLst/>
                          <a:latin typeface="+mj-lt"/>
                          <a:ea typeface="Franklin Gothic Book" panose="020B0503020102020204" pitchFamily="34" charset="0"/>
                          <a:cs typeface="Franklin Gothic Book" panose="020B0503020102020204" pitchFamily="34" charset="0"/>
                        </a:rPr>
                        <a:t> </a:t>
                      </a:r>
                    </a:p>
                  </a:txBody>
                  <a:tcPr marL="68580" marR="68580" marT="0" marB="0"/>
                </a:tc>
                <a:tc>
                  <a:txBody>
                    <a:bodyPr/>
                    <a:lstStyle/>
                    <a:p>
                      <a:pPr marL="6350" marR="0" indent="-6350" algn="just">
                        <a:lnSpc>
                          <a:spcPct val="107000"/>
                        </a:lnSpc>
                        <a:spcBef>
                          <a:spcPts val="0"/>
                        </a:spcBef>
                        <a:spcAft>
                          <a:spcPts val="0"/>
                        </a:spcAft>
                      </a:pPr>
                      <a:r>
                        <a:rPr lang="en-US" sz="2200" dirty="0" err="1">
                          <a:solidFill>
                            <a:srgbClr val="000000"/>
                          </a:solidFill>
                          <a:effectLst/>
                          <a:latin typeface="+mj-lt"/>
                          <a:ea typeface="Franklin Gothic Book" panose="020B0503020102020204" pitchFamily="34" charset="0"/>
                          <a:cs typeface="Franklin Gothic Book" panose="020B0503020102020204" pitchFamily="34" charset="0"/>
                        </a:rPr>
                        <a:t>Appraisee</a:t>
                      </a:r>
                      <a:r>
                        <a:rPr lang="en-US" sz="2200" dirty="0">
                          <a:solidFill>
                            <a:srgbClr val="000000"/>
                          </a:solidFill>
                          <a:effectLst/>
                          <a:latin typeface="+mj-lt"/>
                          <a:ea typeface="Franklin Gothic Book" panose="020B0503020102020204" pitchFamily="34" charset="0"/>
                          <a:cs typeface="Franklin Gothic Book" panose="020B0503020102020204" pitchFamily="34" charset="0"/>
                        </a:rPr>
                        <a:t> has achieved most of the agreed indicators and indicators and has produced results of good quality within agreed time lines</a:t>
                      </a:r>
                      <a:r>
                        <a:rPr lang="en-US" sz="2200" dirty="0" smtClean="0">
                          <a:solidFill>
                            <a:srgbClr val="000000"/>
                          </a:solidFill>
                          <a:effectLst/>
                          <a:latin typeface="+mj-lt"/>
                          <a:ea typeface="Franklin Gothic Book" panose="020B0503020102020204" pitchFamily="34" charset="0"/>
                          <a:cs typeface="Franklin Gothic Book" panose="020B0503020102020204" pitchFamily="34" charset="0"/>
                        </a:rPr>
                        <a:t>.</a:t>
                      </a:r>
                      <a:r>
                        <a:rPr lang="en-US" sz="2200" dirty="0">
                          <a:solidFill>
                            <a:srgbClr val="000000"/>
                          </a:solidFill>
                          <a:effectLst/>
                          <a:latin typeface="+mj-lt"/>
                          <a:ea typeface="Franklin Gothic Book" panose="020B0503020102020204" pitchFamily="34" charset="0"/>
                          <a:cs typeface="Franklin Gothic Book" panose="020B0503020102020204" pitchFamily="34" charset="0"/>
                        </a:rPr>
                        <a:t> </a:t>
                      </a:r>
                    </a:p>
                  </a:txBody>
                  <a:tcPr marL="68580" marR="68580" marT="0" marB="0"/>
                </a:tc>
                <a:extLst>
                  <a:ext uri="{0D108BD9-81ED-4DB2-BD59-A6C34878D82A}">
                    <a16:rowId xmlns:a16="http://schemas.microsoft.com/office/drawing/2014/main" val="10002"/>
                  </a:ext>
                </a:extLst>
              </a:tr>
              <a:tr h="1156365">
                <a:tc>
                  <a:txBody>
                    <a:bodyPr/>
                    <a:lstStyle/>
                    <a:p>
                      <a:pPr marL="0" marR="0" indent="0" algn="ctr">
                        <a:lnSpc>
                          <a:spcPct val="107000"/>
                        </a:lnSpc>
                        <a:spcBef>
                          <a:spcPts val="0"/>
                        </a:spcBef>
                        <a:spcAft>
                          <a:spcPts val="0"/>
                        </a:spcAft>
                      </a:pPr>
                      <a:r>
                        <a:rPr lang="en-US" sz="2400" dirty="0">
                          <a:solidFill>
                            <a:schemeClr val="tx1"/>
                          </a:solidFill>
                          <a:effectLst/>
                        </a:rPr>
                        <a:t>2</a:t>
                      </a:r>
                      <a:endParaRPr lang="en-US" sz="2400" dirty="0">
                        <a:solidFill>
                          <a:schemeClr val="tx1"/>
                        </a:solidFill>
                        <a:effectLst/>
                        <a:latin typeface="Franklin Gothic Book" panose="020B0503020102020204" pitchFamily="34" charset="0"/>
                        <a:ea typeface="Franklin Gothic Book" panose="020B0503020102020204" pitchFamily="34" charset="0"/>
                        <a:cs typeface="Franklin Gothic Book" panose="020B0503020102020204" pitchFamily="34" charset="0"/>
                      </a:endParaRPr>
                    </a:p>
                  </a:txBody>
                  <a:tcPr marL="68580" marR="68580" marT="0" marB="0" anchor="ctr"/>
                </a:tc>
                <a:tc>
                  <a:txBody>
                    <a:bodyPr/>
                    <a:lstStyle/>
                    <a:p>
                      <a:pPr marL="6350" marR="0" indent="-6350" algn="just">
                        <a:lnSpc>
                          <a:spcPct val="107000"/>
                        </a:lnSpc>
                        <a:spcBef>
                          <a:spcPts val="0"/>
                        </a:spcBef>
                        <a:spcAft>
                          <a:spcPts val="0"/>
                        </a:spcAft>
                      </a:pPr>
                      <a:r>
                        <a:rPr lang="en-US" sz="2200">
                          <a:solidFill>
                            <a:srgbClr val="000000"/>
                          </a:solidFill>
                          <a:effectLst/>
                          <a:latin typeface="+mj-lt"/>
                          <a:ea typeface="Franklin Gothic Book" panose="020B0503020102020204" pitchFamily="34" charset="0"/>
                          <a:cs typeface="Franklin Gothic Book" panose="020B0503020102020204" pitchFamily="34" charset="0"/>
                        </a:rPr>
                        <a:t>Good</a:t>
                      </a:r>
                      <a:r>
                        <a:rPr lang="en-US" sz="2200">
                          <a:solidFill>
                            <a:srgbClr val="0000CC"/>
                          </a:solidFill>
                          <a:effectLst/>
                          <a:latin typeface="+mj-lt"/>
                          <a:ea typeface="Franklin Gothic Book" panose="020B0503020102020204" pitchFamily="34" charset="0"/>
                          <a:cs typeface="Franklin Gothic Book" panose="020B0503020102020204" pitchFamily="34" charset="0"/>
                        </a:rPr>
                        <a:t>: </a:t>
                      </a:r>
                      <a:endParaRPr lang="en-US" sz="2200">
                        <a:solidFill>
                          <a:srgbClr val="000000"/>
                        </a:solidFill>
                        <a:effectLst/>
                        <a:latin typeface="+mj-lt"/>
                        <a:ea typeface="Franklin Gothic Book" panose="020B0503020102020204" pitchFamily="34" charset="0"/>
                        <a:cs typeface="Franklin Gothic Book" panose="020B0503020102020204" pitchFamily="34" charset="0"/>
                      </a:endParaRPr>
                    </a:p>
                    <a:p>
                      <a:pPr marL="6350" marR="0" indent="-6350" algn="just">
                        <a:lnSpc>
                          <a:spcPct val="107000"/>
                        </a:lnSpc>
                        <a:spcBef>
                          <a:spcPts val="0"/>
                        </a:spcBef>
                        <a:spcAft>
                          <a:spcPts val="0"/>
                        </a:spcAft>
                      </a:pPr>
                      <a:r>
                        <a:rPr lang="en-US" sz="2200">
                          <a:solidFill>
                            <a:srgbClr val="0000CC"/>
                          </a:solidFill>
                          <a:effectLst/>
                          <a:latin typeface="+mj-lt"/>
                          <a:ea typeface="Franklin Gothic Book" panose="020B0503020102020204" pitchFamily="34" charset="0"/>
                          <a:cs typeface="Franklin Gothic Book" panose="020B0503020102020204" pitchFamily="34" charset="0"/>
                        </a:rPr>
                        <a:t>60-69% </a:t>
                      </a:r>
                      <a:endParaRPr lang="en-US" sz="2200">
                        <a:solidFill>
                          <a:srgbClr val="000000"/>
                        </a:solidFill>
                        <a:effectLst/>
                        <a:latin typeface="+mj-lt"/>
                        <a:ea typeface="Franklin Gothic Book" panose="020B0503020102020204" pitchFamily="34" charset="0"/>
                        <a:cs typeface="Franklin Gothic Book" panose="020B0503020102020204" pitchFamily="34" charset="0"/>
                      </a:endParaRPr>
                    </a:p>
                    <a:p>
                      <a:pPr marL="0" marR="0" indent="0">
                        <a:lnSpc>
                          <a:spcPct val="107000"/>
                        </a:lnSpc>
                        <a:spcBef>
                          <a:spcPts val="0"/>
                        </a:spcBef>
                        <a:spcAft>
                          <a:spcPts val="0"/>
                        </a:spcAft>
                      </a:pPr>
                      <a:r>
                        <a:rPr lang="en-US" sz="2200">
                          <a:solidFill>
                            <a:srgbClr val="000000"/>
                          </a:solidFill>
                          <a:effectLst/>
                          <a:latin typeface="+mj-lt"/>
                          <a:ea typeface="Franklin Gothic Book" panose="020B0503020102020204" pitchFamily="34" charset="0"/>
                          <a:cs typeface="Franklin Gothic Book" panose="020B0503020102020204" pitchFamily="34" charset="0"/>
                        </a:rPr>
                        <a:t> </a:t>
                      </a:r>
                    </a:p>
                  </a:txBody>
                  <a:tcPr marL="68580" marR="68580" marT="0" marB="0"/>
                </a:tc>
                <a:tc>
                  <a:txBody>
                    <a:bodyPr/>
                    <a:lstStyle/>
                    <a:p>
                      <a:pPr marL="6350" marR="0" indent="-6350" algn="just">
                        <a:lnSpc>
                          <a:spcPct val="107000"/>
                        </a:lnSpc>
                        <a:spcBef>
                          <a:spcPts val="0"/>
                        </a:spcBef>
                        <a:spcAft>
                          <a:spcPts val="0"/>
                        </a:spcAft>
                      </a:pPr>
                      <a:r>
                        <a:rPr lang="en-US" sz="2200" dirty="0" err="1">
                          <a:solidFill>
                            <a:srgbClr val="000000"/>
                          </a:solidFill>
                          <a:effectLst/>
                          <a:latin typeface="+mj-lt"/>
                          <a:ea typeface="Franklin Gothic Book" panose="020B0503020102020204" pitchFamily="34" charset="0"/>
                          <a:cs typeface="Franklin Gothic Book" panose="020B0503020102020204" pitchFamily="34" charset="0"/>
                        </a:rPr>
                        <a:t>Appraisee</a:t>
                      </a:r>
                      <a:r>
                        <a:rPr lang="en-US" sz="2200" dirty="0">
                          <a:solidFill>
                            <a:srgbClr val="000000"/>
                          </a:solidFill>
                          <a:effectLst/>
                          <a:latin typeface="+mj-lt"/>
                          <a:ea typeface="Franklin Gothic Book" panose="020B0503020102020204" pitchFamily="34" charset="0"/>
                          <a:cs typeface="Franklin Gothic Book" panose="020B0503020102020204" pitchFamily="34" charset="0"/>
                        </a:rPr>
                        <a:t> has achieved the minimum number of agreed indicators and provided adequate supporting rationale/reasons for not achieving all of the specified targets</a:t>
                      </a:r>
                      <a:r>
                        <a:rPr lang="en-US" sz="2200" dirty="0" smtClean="0">
                          <a:solidFill>
                            <a:srgbClr val="000000"/>
                          </a:solidFill>
                          <a:effectLst/>
                          <a:latin typeface="+mj-lt"/>
                          <a:ea typeface="Franklin Gothic Book" panose="020B0503020102020204" pitchFamily="34" charset="0"/>
                          <a:cs typeface="Franklin Gothic Book" panose="020B0503020102020204" pitchFamily="34" charset="0"/>
                        </a:rPr>
                        <a:t>.</a:t>
                      </a:r>
                      <a:r>
                        <a:rPr lang="en-US" sz="2200" dirty="0">
                          <a:solidFill>
                            <a:srgbClr val="000000"/>
                          </a:solidFill>
                          <a:effectLst/>
                          <a:latin typeface="+mj-lt"/>
                          <a:ea typeface="Franklin Gothic Book" panose="020B0503020102020204" pitchFamily="34" charset="0"/>
                          <a:cs typeface="Franklin Gothic Book" panose="020B0503020102020204" pitchFamily="34" charset="0"/>
                        </a:rPr>
                        <a:t> </a:t>
                      </a:r>
                    </a:p>
                  </a:txBody>
                  <a:tcPr marL="68580" marR="68580" marT="0" marB="0"/>
                </a:tc>
                <a:extLst>
                  <a:ext uri="{0D108BD9-81ED-4DB2-BD59-A6C34878D82A}">
                    <a16:rowId xmlns:a16="http://schemas.microsoft.com/office/drawing/2014/main" val="10003"/>
                  </a:ext>
                </a:extLst>
              </a:tr>
              <a:tr h="1705408">
                <a:tc>
                  <a:txBody>
                    <a:bodyPr/>
                    <a:lstStyle/>
                    <a:p>
                      <a:pPr marL="0" marR="0" indent="0" algn="ctr">
                        <a:lnSpc>
                          <a:spcPct val="107000"/>
                        </a:lnSpc>
                        <a:spcBef>
                          <a:spcPts val="0"/>
                        </a:spcBef>
                        <a:spcAft>
                          <a:spcPts val="0"/>
                        </a:spcAft>
                      </a:pPr>
                      <a:r>
                        <a:rPr lang="en-US" sz="2400" dirty="0">
                          <a:solidFill>
                            <a:schemeClr val="tx1"/>
                          </a:solidFill>
                          <a:effectLst/>
                        </a:rPr>
                        <a:t>1</a:t>
                      </a:r>
                      <a:endParaRPr lang="en-US" sz="2400" dirty="0">
                        <a:solidFill>
                          <a:schemeClr val="tx1"/>
                        </a:solidFill>
                        <a:effectLst/>
                        <a:latin typeface="Franklin Gothic Book" panose="020B0503020102020204" pitchFamily="34" charset="0"/>
                        <a:ea typeface="Franklin Gothic Book" panose="020B0503020102020204" pitchFamily="34" charset="0"/>
                        <a:cs typeface="Franklin Gothic Book" panose="020B0503020102020204" pitchFamily="34" charset="0"/>
                      </a:endParaRPr>
                    </a:p>
                  </a:txBody>
                  <a:tcPr marL="68580" marR="68580" marT="0" marB="0" anchor="ctr"/>
                </a:tc>
                <a:tc>
                  <a:txBody>
                    <a:bodyPr/>
                    <a:lstStyle/>
                    <a:p>
                      <a:pPr marL="6350" marR="0" indent="-6350" algn="just">
                        <a:lnSpc>
                          <a:spcPct val="107000"/>
                        </a:lnSpc>
                        <a:spcBef>
                          <a:spcPts val="0"/>
                        </a:spcBef>
                        <a:spcAft>
                          <a:spcPts val="0"/>
                        </a:spcAft>
                      </a:pPr>
                      <a:r>
                        <a:rPr lang="en-US" sz="2200">
                          <a:solidFill>
                            <a:srgbClr val="000000"/>
                          </a:solidFill>
                          <a:effectLst/>
                          <a:latin typeface="+mj-lt"/>
                          <a:ea typeface="Franklin Gothic Book" panose="020B0503020102020204" pitchFamily="34" charset="0"/>
                          <a:cs typeface="Franklin Gothic Book" panose="020B0503020102020204" pitchFamily="34" charset="0"/>
                        </a:rPr>
                        <a:t>Unsatisfactory</a:t>
                      </a:r>
                      <a:r>
                        <a:rPr lang="en-US" sz="2200">
                          <a:solidFill>
                            <a:srgbClr val="0000CC"/>
                          </a:solidFill>
                          <a:effectLst/>
                          <a:latin typeface="+mj-lt"/>
                          <a:ea typeface="Franklin Gothic Book" panose="020B0503020102020204" pitchFamily="34" charset="0"/>
                          <a:cs typeface="Franklin Gothic Book" panose="020B0503020102020204" pitchFamily="34" charset="0"/>
                        </a:rPr>
                        <a:t>: Below 60%</a:t>
                      </a:r>
                      <a:endParaRPr lang="en-US" sz="2200">
                        <a:solidFill>
                          <a:srgbClr val="000000"/>
                        </a:solidFill>
                        <a:effectLst/>
                        <a:latin typeface="+mj-lt"/>
                        <a:ea typeface="Franklin Gothic Book" panose="020B0503020102020204" pitchFamily="34" charset="0"/>
                        <a:cs typeface="Franklin Gothic Book" panose="020B0503020102020204" pitchFamily="34" charset="0"/>
                      </a:endParaRPr>
                    </a:p>
                    <a:p>
                      <a:pPr marL="0" marR="0" indent="0">
                        <a:lnSpc>
                          <a:spcPct val="107000"/>
                        </a:lnSpc>
                        <a:spcBef>
                          <a:spcPts val="0"/>
                        </a:spcBef>
                        <a:spcAft>
                          <a:spcPts val="0"/>
                        </a:spcAft>
                      </a:pPr>
                      <a:r>
                        <a:rPr lang="en-US" sz="2200">
                          <a:solidFill>
                            <a:srgbClr val="000000"/>
                          </a:solidFill>
                          <a:effectLst/>
                          <a:latin typeface="+mj-lt"/>
                          <a:ea typeface="Franklin Gothic Book" panose="020B0503020102020204" pitchFamily="34" charset="0"/>
                          <a:cs typeface="Franklin Gothic Book" panose="020B0503020102020204" pitchFamily="34" charset="0"/>
                        </a:rPr>
                        <a:t> </a:t>
                      </a:r>
                    </a:p>
                  </a:txBody>
                  <a:tcPr marL="68580" marR="68580" marT="0" marB="0"/>
                </a:tc>
                <a:tc>
                  <a:txBody>
                    <a:bodyPr/>
                    <a:lstStyle/>
                    <a:p>
                      <a:pPr marL="6350" marR="0" indent="-6350" algn="just">
                        <a:lnSpc>
                          <a:spcPct val="107000"/>
                        </a:lnSpc>
                        <a:spcBef>
                          <a:spcPts val="0"/>
                        </a:spcBef>
                        <a:spcAft>
                          <a:spcPts val="0"/>
                        </a:spcAft>
                      </a:pPr>
                      <a:r>
                        <a:rPr lang="en-US" sz="2200" dirty="0" err="1">
                          <a:solidFill>
                            <a:srgbClr val="000000"/>
                          </a:solidFill>
                          <a:effectLst/>
                          <a:latin typeface="+mj-lt"/>
                          <a:ea typeface="Franklin Gothic Book" panose="020B0503020102020204" pitchFamily="34" charset="0"/>
                          <a:cs typeface="Franklin Gothic Book" panose="020B0503020102020204" pitchFamily="34" charset="0"/>
                        </a:rPr>
                        <a:t>Appraisee’s</a:t>
                      </a:r>
                      <a:r>
                        <a:rPr lang="en-US" sz="2200" dirty="0">
                          <a:solidFill>
                            <a:srgbClr val="000000"/>
                          </a:solidFill>
                          <a:effectLst/>
                          <a:latin typeface="+mj-lt"/>
                          <a:ea typeface="Franklin Gothic Book" panose="020B0503020102020204" pitchFamily="34" charset="0"/>
                          <a:cs typeface="Franklin Gothic Book" panose="020B0503020102020204" pitchFamily="34" charset="0"/>
                        </a:rPr>
                        <a:t> performance does not meet the standard expected for the job i.e. </a:t>
                      </a:r>
                      <a:r>
                        <a:rPr lang="en-US" sz="2200" dirty="0" err="1">
                          <a:solidFill>
                            <a:srgbClr val="000000"/>
                          </a:solidFill>
                          <a:effectLst/>
                          <a:latin typeface="+mj-lt"/>
                          <a:ea typeface="Franklin Gothic Book" panose="020B0503020102020204" pitchFamily="34" charset="0"/>
                          <a:cs typeface="Franklin Gothic Book" panose="020B0503020102020204" pitchFamily="34" charset="0"/>
                        </a:rPr>
                        <a:t>Appraisee</a:t>
                      </a:r>
                      <a:r>
                        <a:rPr lang="en-US" sz="2200" dirty="0">
                          <a:solidFill>
                            <a:srgbClr val="000000"/>
                          </a:solidFill>
                          <a:effectLst/>
                          <a:latin typeface="+mj-lt"/>
                          <a:ea typeface="Franklin Gothic Book" panose="020B0503020102020204" pitchFamily="34" charset="0"/>
                          <a:cs typeface="Franklin Gothic Book" panose="020B0503020102020204" pitchFamily="34" charset="0"/>
                        </a:rPr>
                        <a:t> has not achieved most of the agreed indicators within the time frame provided and is unable to provide reasons or provides unacceptable reasons for unachieved targets</a:t>
                      </a:r>
                      <a:r>
                        <a:rPr lang="en-US" sz="2200" dirty="0" smtClean="0">
                          <a:solidFill>
                            <a:srgbClr val="000000"/>
                          </a:solidFill>
                          <a:effectLst/>
                          <a:latin typeface="+mj-lt"/>
                          <a:ea typeface="Franklin Gothic Book" panose="020B0503020102020204" pitchFamily="34" charset="0"/>
                          <a:cs typeface="Franklin Gothic Book" panose="020B0503020102020204" pitchFamily="34" charset="0"/>
                        </a:rPr>
                        <a:t>.</a:t>
                      </a:r>
                      <a:r>
                        <a:rPr lang="en-US" sz="2200" dirty="0">
                          <a:solidFill>
                            <a:srgbClr val="000000"/>
                          </a:solidFill>
                          <a:effectLst/>
                          <a:latin typeface="+mj-lt"/>
                          <a:ea typeface="Franklin Gothic Book" panose="020B0503020102020204" pitchFamily="34" charset="0"/>
                          <a:cs typeface="Franklin Gothic Book" panose="020B0503020102020204" pitchFamily="34" charset="0"/>
                        </a:rPr>
                        <a:t> </a:t>
                      </a:r>
                    </a:p>
                  </a:txBody>
                  <a:tcPr marL="68580" marR="68580" marT="0" marB="0"/>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403733273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5" y="257909"/>
            <a:ext cx="10364451" cy="849675"/>
          </a:xfrm>
        </p:spPr>
        <p:txBody>
          <a:bodyPr>
            <a:normAutofit fontScale="90000"/>
          </a:bodyPr>
          <a:lstStyle/>
          <a:p>
            <a:r>
              <a:rPr lang="en-US" dirty="0"/>
              <a:t>SECTION 7: ASSESSMENT DECISION (BY  APPRAISER AND APPRAISEE</a:t>
            </a:r>
            <a:r>
              <a:rPr lang="en-US" dirty="0" smtClean="0"/>
              <a:t>)</a:t>
            </a:r>
            <a:endParaRPr lang="en-US" dirty="0"/>
          </a:p>
        </p:txBody>
      </p:sp>
      <p:graphicFrame>
        <p:nvGraphicFramePr>
          <p:cNvPr id="5" name="Content Placeholder 4"/>
          <p:cNvGraphicFramePr>
            <a:graphicFrameLocks noGrp="1"/>
          </p:cNvGraphicFramePr>
          <p:nvPr>
            <p:ph sz="quarter" idx="13"/>
            <p:extLst>
              <p:ext uri="{D42A27DB-BD31-4B8C-83A1-F6EECF244321}">
                <p14:modId xmlns:p14="http://schemas.microsoft.com/office/powerpoint/2010/main" val="1270425357"/>
              </p:ext>
            </p:extLst>
          </p:nvPr>
        </p:nvGraphicFramePr>
        <p:xfrm>
          <a:off x="347729" y="1287887"/>
          <a:ext cx="11462197" cy="5448449"/>
        </p:xfrm>
        <a:graphic>
          <a:graphicData uri="http://schemas.openxmlformats.org/drawingml/2006/table">
            <a:tbl>
              <a:tblPr firstRow="1" firstCol="1" bandRow="1">
                <a:tableStyleId>{91EBBBCC-DAD2-459C-BE2E-F6DE35CF9A28}</a:tableStyleId>
              </a:tblPr>
              <a:tblGrid>
                <a:gridCol w="11462197">
                  <a:extLst>
                    <a:ext uri="{9D8B030D-6E8A-4147-A177-3AD203B41FA5}">
                      <a16:colId xmlns:a16="http://schemas.microsoft.com/office/drawing/2014/main" val="20000"/>
                    </a:ext>
                  </a:extLst>
                </a:gridCol>
              </a:tblGrid>
              <a:tr h="504275">
                <a:tc>
                  <a:txBody>
                    <a:bodyPr/>
                    <a:lstStyle/>
                    <a:p>
                      <a:pPr marL="6350" marR="0" indent="-6350">
                        <a:lnSpc>
                          <a:spcPct val="107000"/>
                        </a:lnSpc>
                        <a:spcBef>
                          <a:spcPts val="0"/>
                        </a:spcBef>
                        <a:spcAft>
                          <a:spcPts val="0"/>
                        </a:spcAft>
                      </a:pPr>
                      <a:r>
                        <a:rPr lang="en-US" sz="2000" dirty="0" smtClean="0">
                          <a:effectLst/>
                        </a:rPr>
                        <a:t>BASED </a:t>
                      </a:r>
                      <a:r>
                        <a:rPr lang="en-US" sz="2000" dirty="0">
                          <a:effectLst/>
                        </a:rPr>
                        <a:t>ON SECTION 4A &amp; 4B </a:t>
                      </a:r>
                      <a:endParaRPr lang="en-US" sz="1100" dirty="0">
                        <a:solidFill>
                          <a:srgbClr val="000000"/>
                        </a:solidFill>
                        <a:effectLst/>
                        <a:latin typeface="Franklin Gothic Book"/>
                        <a:ea typeface="Franklin Gothic Book"/>
                        <a:cs typeface="Franklin Gothic Book"/>
                      </a:endParaRPr>
                    </a:p>
                  </a:txBody>
                  <a:tcPr marL="68580" marR="68580" marT="0" marB="0"/>
                </a:tc>
                <a:extLst>
                  <a:ext uri="{0D108BD9-81ED-4DB2-BD59-A6C34878D82A}">
                    <a16:rowId xmlns:a16="http://schemas.microsoft.com/office/drawing/2014/main" val="10000"/>
                  </a:ext>
                </a:extLst>
              </a:tr>
              <a:tr h="4673032">
                <a:tc>
                  <a:txBody>
                    <a:bodyPr/>
                    <a:lstStyle/>
                    <a:p>
                      <a:pPr marL="18415" marR="0" indent="0">
                        <a:lnSpc>
                          <a:spcPct val="107000"/>
                        </a:lnSpc>
                        <a:spcBef>
                          <a:spcPts val="0"/>
                        </a:spcBef>
                        <a:spcAft>
                          <a:spcPts val="0"/>
                        </a:spcAft>
                      </a:pPr>
                      <a:r>
                        <a:rPr lang="en-US" sz="1000" dirty="0">
                          <a:effectLst/>
                        </a:rPr>
                        <a:t> </a:t>
                      </a:r>
                      <a:endParaRPr lang="en-US" sz="700" dirty="0">
                        <a:effectLst/>
                      </a:endParaRPr>
                    </a:p>
                    <a:p>
                      <a:pPr marL="6350" marR="0" indent="-6350">
                        <a:lnSpc>
                          <a:spcPct val="115000"/>
                        </a:lnSpc>
                        <a:spcBef>
                          <a:spcPts val="0"/>
                        </a:spcBef>
                        <a:spcAft>
                          <a:spcPts val="0"/>
                        </a:spcAft>
                      </a:pPr>
                      <a:r>
                        <a:rPr lang="en-US" sz="1600" dirty="0">
                          <a:effectLst/>
                        </a:rPr>
                        <a:t>CRITERIA FOR RATING OVERALL PERFORMANCE</a:t>
                      </a:r>
                      <a:endParaRPr lang="en-US" sz="1200" dirty="0">
                        <a:effectLst/>
                      </a:endParaRPr>
                    </a:p>
                    <a:p>
                      <a:pPr marL="6350" marR="0" indent="-6350" algn="just">
                        <a:lnSpc>
                          <a:spcPct val="107000"/>
                        </a:lnSpc>
                        <a:spcBef>
                          <a:spcPts val="0"/>
                        </a:spcBef>
                        <a:spcAft>
                          <a:spcPts val="0"/>
                        </a:spcAft>
                      </a:pPr>
                      <a:r>
                        <a:rPr lang="en-US" sz="1600" dirty="0">
                          <a:effectLst/>
                        </a:rPr>
                        <a:t>The following criteria will be used to rate the overall performance of the </a:t>
                      </a:r>
                      <a:r>
                        <a:rPr lang="en-US" sz="1800" dirty="0" err="1">
                          <a:effectLst/>
                        </a:rPr>
                        <a:t>Appraisee</a:t>
                      </a:r>
                      <a:r>
                        <a:rPr lang="en-US" sz="1600" dirty="0">
                          <a:effectLst/>
                        </a:rPr>
                        <a:t>:</a:t>
                      </a:r>
                      <a:endParaRPr lang="en-US" sz="1200" dirty="0">
                        <a:effectLst/>
                      </a:endParaRPr>
                    </a:p>
                    <a:p>
                      <a:pPr marL="6350" marR="0" indent="-6350" algn="just">
                        <a:lnSpc>
                          <a:spcPct val="107000"/>
                        </a:lnSpc>
                        <a:spcBef>
                          <a:spcPts val="0"/>
                        </a:spcBef>
                        <a:spcAft>
                          <a:spcPts val="0"/>
                        </a:spcAft>
                      </a:pPr>
                      <a:r>
                        <a:rPr lang="en-US" sz="1400" dirty="0">
                          <a:effectLst/>
                        </a:rPr>
                        <a:t>Mark “X” in the appropriate box (Refer to Section 4)</a:t>
                      </a:r>
                      <a:endParaRPr lang="en-US" sz="1200" dirty="0">
                        <a:effectLst/>
                      </a:endParaRPr>
                    </a:p>
                    <a:p>
                      <a:pPr marL="88900" marR="0" indent="-6350" algn="just">
                        <a:lnSpc>
                          <a:spcPct val="107000"/>
                        </a:lnSpc>
                        <a:spcBef>
                          <a:spcPts val="0"/>
                        </a:spcBef>
                        <a:spcAft>
                          <a:spcPts val="0"/>
                        </a:spcAft>
                      </a:pPr>
                      <a:r>
                        <a:rPr lang="en-US" sz="1600" dirty="0">
                          <a:effectLst/>
                        </a:rPr>
                        <a:t> </a:t>
                      </a:r>
                      <a:r>
                        <a:rPr lang="en-US" sz="1800" dirty="0">
                          <a:effectLst/>
                        </a:rPr>
                        <a:t>Excellent (4): 80-100% (Outstanding)</a:t>
                      </a:r>
                      <a:endParaRPr lang="en-US" sz="1400" dirty="0">
                        <a:effectLst/>
                      </a:endParaRPr>
                    </a:p>
                    <a:p>
                      <a:pPr marL="88900" marR="0" indent="-6350" algn="just">
                        <a:lnSpc>
                          <a:spcPct val="107000"/>
                        </a:lnSpc>
                        <a:spcBef>
                          <a:spcPts val="0"/>
                        </a:spcBef>
                        <a:spcAft>
                          <a:spcPts val="0"/>
                        </a:spcAft>
                      </a:pPr>
                      <a:r>
                        <a:rPr lang="en-US" sz="1600" b="0" dirty="0" err="1">
                          <a:effectLst/>
                        </a:rPr>
                        <a:t>Appraisee</a:t>
                      </a:r>
                      <a:r>
                        <a:rPr lang="en-US" sz="1600" b="0" dirty="0">
                          <a:effectLst/>
                        </a:rPr>
                        <a:t> has fully met and exceeded the agreed indicators and time lines and has produced results of excellent quality. The Officer is a model of excellence in terms of the results achieved and the means by which they were achieved. (publicize his/her outstanding performance and recommend him/her for appropriate reward)</a:t>
                      </a:r>
                      <a:endParaRPr lang="en-US" sz="1200" b="0" dirty="0">
                        <a:effectLst/>
                      </a:endParaRPr>
                    </a:p>
                    <a:p>
                      <a:pPr marL="88900" marR="0" indent="-6350" algn="just">
                        <a:lnSpc>
                          <a:spcPct val="107000"/>
                        </a:lnSpc>
                        <a:spcBef>
                          <a:spcPts val="0"/>
                        </a:spcBef>
                        <a:spcAft>
                          <a:spcPts val="0"/>
                        </a:spcAft>
                      </a:pPr>
                      <a:r>
                        <a:rPr lang="en-US" sz="1600" dirty="0">
                          <a:effectLst/>
                        </a:rPr>
                        <a:t> </a:t>
                      </a:r>
                      <a:r>
                        <a:rPr lang="en-US" sz="1800" dirty="0">
                          <a:effectLst/>
                        </a:rPr>
                        <a:t>Very Good (3): 70-79% (Exceeds the requirement)</a:t>
                      </a:r>
                      <a:endParaRPr lang="en-US" sz="1400" dirty="0">
                        <a:effectLst/>
                      </a:endParaRPr>
                    </a:p>
                    <a:p>
                      <a:pPr marL="88900" marR="0" indent="-6350" algn="just">
                        <a:lnSpc>
                          <a:spcPct val="107000"/>
                        </a:lnSpc>
                        <a:spcBef>
                          <a:spcPts val="0"/>
                        </a:spcBef>
                        <a:spcAft>
                          <a:spcPts val="0"/>
                        </a:spcAft>
                      </a:pPr>
                      <a:r>
                        <a:rPr lang="en-US" sz="1600" b="0" dirty="0" err="1">
                          <a:effectLst/>
                        </a:rPr>
                        <a:t>Appraisee</a:t>
                      </a:r>
                      <a:r>
                        <a:rPr lang="en-US" sz="1600" b="0" dirty="0">
                          <a:effectLst/>
                        </a:rPr>
                        <a:t> has achieved most of the agreed indicators and has produced results of good quality within agreed time lines. (Recognize his/her very good performance &amp; encourage him/her through Coaching, Mentoring, training, etc.)</a:t>
                      </a:r>
                      <a:endParaRPr lang="en-US" sz="1200" b="0" dirty="0">
                        <a:effectLst/>
                      </a:endParaRPr>
                    </a:p>
                    <a:p>
                      <a:pPr marL="88900" marR="0" indent="-6350" algn="just">
                        <a:lnSpc>
                          <a:spcPct val="107000"/>
                        </a:lnSpc>
                        <a:spcBef>
                          <a:spcPts val="0"/>
                        </a:spcBef>
                        <a:spcAft>
                          <a:spcPts val="0"/>
                        </a:spcAft>
                      </a:pPr>
                      <a:r>
                        <a:rPr lang="en-US" sz="1600" dirty="0">
                          <a:effectLst/>
                        </a:rPr>
                        <a:t> </a:t>
                      </a:r>
                      <a:r>
                        <a:rPr lang="en-US" sz="1800" dirty="0">
                          <a:effectLst/>
                        </a:rPr>
                        <a:t>Good (2): 60-69% (Meets the requirement= 60%)</a:t>
                      </a:r>
                      <a:endParaRPr lang="en-US" sz="1400" dirty="0">
                        <a:effectLst/>
                      </a:endParaRPr>
                    </a:p>
                    <a:p>
                      <a:pPr marL="88900" marR="0" indent="-6350" algn="just">
                        <a:lnSpc>
                          <a:spcPct val="107000"/>
                        </a:lnSpc>
                        <a:spcBef>
                          <a:spcPts val="0"/>
                        </a:spcBef>
                        <a:spcAft>
                          <a:spcPts val="0"/>
                        </a:spcAft>
                      </a:pPr>
                      <a:r>
                        <a:rPr lang="en-US" sz="1600" b="0" dirty="0" err="1">
                          <a:effectLst/>
                        </a:rPr>
                        <a:t>Appraisee</a:t>
                      </a:r>
                      <a:r>
                        <a:rPr lang="en-US" sz="1600" b="0" dirty="0">
                          <a:effectLst/>
                        </a:rPr>
                        <a:t> has achieved the minimum number of agreed indicators and provided adequate supporting rationale/reasons for not achieving all of the specified targets. (Encourage him/her through Coaching, Mentoring, training, etc. for further improvement)</a:t>
                      </a:r>
                      <a:endParaRPr lang="en-US" sz="1200" b="0" dirty="0">
                        <a:effectLst/>
                      </a:endParaRPr>
                    </a:p>
                    <a:p>
                      <a:pPr marL="88900" marR="0" indent="-6350" algn="just">
                        <a:lnSpc>
                          <a:spcPct val="107000"/>
                        </a:lnSpc>
                        <a:spcBef>
                          <a:spcPts val="0"/>
                        </a:spcBef>
                        <a:spcAft>
                          <a:spcPts val="0"/>
                        </a:spcAft>
                      </a:pPr>
                      <a:r>
                        <a:rPr lang="en-US" sz="1600" dirty="0">
                          <a:effectLst/>
                        </a:rPr>
                        <a:t> </a:t>
                      </a:r>
                      <a:r>
                        <a:rPr lang="en-US" sz="1800" dirty="0">
                          <a:effectLst/>
                        </a:rPr>
                        <a:t>Unsatisfactory (1): Below 60% (Does not meet the requirement)</a:t>
                      </a:r>
                      <a:endParaRPr lang="en-US" sz="1400" dirty="0">
                        <a:effectLst/>
                      </a:endParaRPr>
                    </a:p>
                    <a:p>
                      <a:pPr marL="88900" marR="0" indent="-6350" algn="just">
                        <a:lnSpc>
                          <a:spcPct val="107000"/>
                        </a:lnSpc>
                        <a:spcBef>
                          <a:spcPts val="0"/>
                        </a:spcBef>
                        <a:spcAft>
                          <a:spcPts val="0"/>
                        </a:spcAft>
                      </a:pPr>
                      <a:r>
                        <a:rPr lang="en-US" sz="1600" b="0" dirty="0" err="1">
                          <a:effectLst/>
                        </a:rPr>
                        <a:t>Appraisee’s</a:t>
                      </a:r>
                      <a:r>
                        <a:rPr lang="en-US" sz="1600" b="0" dirty="0">
                          <a:effectLst/>
                        </a:rPr>
                        <a:t> performance does not meet the standard expected for the job i.e. </a:t>
                      </a:r>
                      <a:r>
                        <a:rPr lang="en-US" sz="1600" b="0" dirty="0" err="1">
                          <a:effectLst/>
                        </a:rPr>
                        <a:t>Appraisee</a:t>
                      </a:r>
                      <a:r>
                        <a:rPr lang="en-US" sz="1600" b="0" dirty="0">
                          <a:effectLst/>
                        </a:rPr>
                        <a:t> has not achieved most of the agreed indicators within the time frame provided and is unable to provide reasons or provides unacceptable reasons for unachieved targets. (Apply appropriate sanction and necessary counseling)</a:t>
                      </a:r>
                      <a:endParaRPr lang="en-US" sz="1200" b="0" dirty="0">
                        <a:effectLst/>
                      </a:endParaRPr>
                    </a:p>
                    <a:p>
                      <a:pPr marL="18415" marR="0" indent="0">
                        <a:lnSpc>
                          <a:spcPct val="107000"/>
                        </a:lnSpc>
                        <a:spcBef>
                          <a:spcPts val="0"/>
                        </a:spcBef>
                        <a:spcAft>
                          <a:spcPts val="0"/>
                        </a:spcAft>
                      </a:pPr>
                      <a:r>
                        <a:rPr lang="en-US" sz="1200" b="0" dirty="0">
                          <a:effectLst/>
                        </a:rPr>
                        <a:t> </a:t>
                      </a:r>
                      <a:endParaRPr lang="en-US" sz="1200" b="0" dirty="0">
                        <a:solidFill>
                          <a:srgbClr val="000000"/>
                        </a:solidFill>
                        <a:effectLst/>
                        <a:latin typeface="Franklin Gothic Book"/>
                        <a:ea typeface="Franklin Gothic Book"/>
                        <a:cs typeface="Franklin Gothic Book"/>
                      </a:endParaRPr>
                    </a:p>
                  </a:txBody>
                  <a:tcPr marL="68580" marR="68580" marT="0" marB="0"/>
                </a:tc>
                <a:extLst>
                  <a:ext uri="{0D108BD9-81ED-4DB2-BD59-A6C34878D82A}">
                    <a16:rowId xmlns:a16="http://schemas.microsoft.com/office/drawing/2014/main" val="10001"/>
                  </a:ext>
                </a:extLst>
              </a:tr>
            </a:tbl>
          </a:graphicData>
        </a:graphic>
      </p:graphicFrame>
      <p:sp>
        <p:nvSpPr>
          <p:cNvPr id="4" name="Slide Number Placeholder 3"/>
          <p:cNvSpPr>
            <a:spLocks noGrp="1"/>
          </p:cNvSpPr>
          <p:nvPr>
            <p:ph type="sldNum" sz="quarter" idx="12"/>
          </p:nvPr>
        </p:nvSpPr>
        <p:spPr/>
        <p:txBody>
          <a:bodyPr/>
          <a:lstStyle/>
          <a:p>
            <a:fld id="{730775E5-FA01-485D-B85B-51701825F06C}" type="slidenum">
              <a:rPr lang="en-US" smtClean="0"/>
              <a:t>36</a:t>
            </a:fld>
            <a:endParaRPr lang="en-US"/>
          </a:p>
        </p:txBody>
      </p:sp>
      <p:grpSp>
        <p:nvGrpSpPr>
          <p:cNvPr id="6" name="Group 7"/>
          <p:cNvGrpSpPr>
            <a:grpSpLocks/>
          </p:cNvGrpSpPr>
          <p:nvPr/>
        </p:nvGrpSpPr>
        <p:grpSpPr bwMode="auto">
          <a:xfrm>
            <a:off x="1017588" y="2654300"/>
            <a:ext cx="114300" cy="114300"/>
            <a:chOff x="0" y="0"/>
            <a:chExt cx="114300" cy="114300"/>
          </a:xfrm>
        </p:grpSpPr>
        <p:sp>
          <p:nvSpPr>
            <p:cNvPr id="7" name="Shape 4983"/>
            <p:cNvSpPr>
              <a:spLocks/>
            </p:cNvSpPr>
            <p:nvPr/>
          </p:nvSpPr>
          <p:spPr bwMode="auto">
            <a:xfrm>
              <a:off x="0" y="0"/>
              <a:ext cx="114300" cy="114300"/>
            </a:xfrm>
            <a:custGeom>
              <a:avLst/>
              <a:gdLst>
                <a:gd name="T0" fmla="*/ 0 w 114300"/>
                <a:gd name="T1" fmla="*/ 114300 h 114300"/>
                <a:gd name="T2" fmla="*/ 114300 w 114300"/>
                <a:gd name="T3" fmla="*/ 114300 h 114300"/>
                <a:gd name="T4" fmla="*/ 114300 w 114300"/>
                <a:gd name="T5" fmla="*/ 0 h 114300"/>
                <a:gd name="T6" fmla="*/ 0 w 114300"/>
                <a:gd name="T7" fmla="*/ 0 h 114300"/>
                <a:gd name="T8" fmla="*/ 0 w 114300"/>
                <a:gd name="T9" fmla="*/ 114300 h 114300"/>
                <a:gd name="T10" fmla="*/ 0 60000 65536"/>
                <a:gd name="T11" fmla="*/ 0 60000 65536"/>
                <a:gd name="T12" fmla="*/ 0 60000 65536"/>
                <a:gd name="T13" fmla="*/ 0 60000 65536"/>
                <a:gd name="T14" fmla="*/ 0 60000 65536"/>
                <a:gd name="T15" fmla="*/ 0 w 114300"/>
                <a:gd name="T16" fmla="*/ 0 h 114300"/>
                <a:gd name="T17" fmla="*/ 114300 w 114300"/>
                <a:gd name="T18" fmla="*/ 114300 h 114300"/>
              </a:gdLst>
              <a:ahLst/>
              <a:cxnLst>
                <a:cxn ang="T10">
                  <a:pos x="T0" y="T1"/>
                </a:cxn>
                <a:cxn ang="T11">
                  <a:pos x="T2" y="T3"/>
                </a:cxn>
                <a:cxn ang="T12">
                  <a:pos x="T4" y="T5"/>
                </a:cxn>
                <a:cxn ang="T13">
                  <a:pos x="T6" y="T7"/>
                </a:cxn>
                <a:cxn ang="T14">
                  <a:pos x="T8" y="T9"/>
                </a:cxn>
              </a:cxnLst>
              <a:rect l="T15" t="T16" r="T17" b="T18"/>
              <a:pathLst>
                <a:path w="114300" h="114300">
                  <a:moveTo>
                    <a:pt x="0" y="114300"/>
                  </a:moveTo>
                  <a:lnTo>
                    <a:pt x="114300" y="114300"/>
                  </a:lnTo>
                  <a:lnTo>
                    <a:pt x="114300" y="0"/>
                  </a:lnTo>
                  <a:lnTo>
                    <a:pt x="0" y="0"/>
                  </a:lnTo>
                  <a:lnTo>
                    <a:pt x="0" y="114300"/>
                  </a:lnTo>
                  <a:close/>
                </a:path>
              </a:pathLst>
            </a:custGeom>
            <a:noFill/>
            <a:ln w="9144">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8" name="Group 5"/>
          <p:cNvGrpSpPr>
            <a:grpSpLocks/>
          </p:cNvGrpSpPr>
          <p:nvPr/>
        </p:nvGrpSpPr>
        <p:grpSpPr bwMode="auto">
          <a:xfrm>
            <a:off x="1017588" y="2654300"/>
            <a:ext cx="114300" cy="114300"/>
            <a:chOff x="0" y="0"/>
            <a:chExt cx="114300" cy="114300"/>
          </a:xfrm>
        </p:grpSpPr>
        <p:sp>
          <p:nvSpPr>
            <p:cNvPr id="9" name="Shape 4983"/>
            <p:cNvSpPr>
              <a:spLocks/>
            </p:cNvSpPr>
            <p:nvPr/>
          </p:nvSpPr>
          <p:spPr bwMode="auto">
            <a:xfrm>
              <a:off x="0" y="0"/>
              <a:ext cx="114300" cy="114300"/>
            </a:xfrm>
            <a:custGeom>
              <a:avLst/>
              <a:gdLst>
                <a:gd name="T0" fmla="*/ 0 w 114300"/>
                <a:gd name="T1" fmla="*/ 114300 h 114300"/>
                <a:gd name="T2" fmla="*/ 114300 w 114300"/>
                <a:gd name="T3" fmla="*/ 114300 h 114300"/>
                <a:gd name="T4" fmla="*/ 114300 w 114300"/>
                <a:gd name="T5" fmla="*/ 0 h 114300"/>
                <a:gd name="T6" fmla="*/ 0 w 114300"/>
                <a:gd name="T7" fmla="*/ 0 h 114300"/>
                <a:gd name="T8" fmla="*/ 0 w 114300"/>
                <a:gd name="T9" fmla="*/ 114300 h 114300"/>
                <a:gd name="T10" fmla="*/ 0 60000 65536"/>
                <a:gd name="T11" fmla="*/ 0 60000 65536"/>
                <a:gd name="T12" fmla="*/ 0 60000 65536"/>
                <a:gd name="T13" fmla="*/ 0 60000 65536"/>
                <a:gd name="T14" fmla="*/ 0 60000 65536"/>
                <a:gd name="T15" fmla="*/ 0 w 114300"/>
                <a:gd name="T16" fmla="*/ 0 h 114300"/>
                <a:gd name="T17" fmla="*/ 114300 w 114300"/>
                <a:gd name="T18" fmla="*/ 114300 h 114300"/>
              </a:gdLst>
              <a:ahLst/>
              <a:cxnLst>
                <a:cxn ang="T10">
                  <a:pos x="T0" y="T1"/>
                </a:cxn>
                <a:cxn ang="T11">
                  <a:pos x="T2" y="T3"/>
                </a:cxn>
                <a:cxn ang="T12">
                  <a:pos x="T4" y="T5"/>
                </a:cxn>
                <a:cxn ang="T13">
                  <a:pos x="T6" y="T7"/>
                </a:cxn>
                <a:cxn ang="T14">
                  <a:pos x="T8" y="T9"/>
                </a:cxn>
              </a:cxnLst>
              <a:rect l="T15" t="T16" r="T17" b="T18"/>
              <a:pathLst>
                <a:path w="114300" h="114300">
                  <a:moveTo>
                    <a:pt x="0" y="114300"/>
                  </a:moveTo>
                  <a:lnTo>
                    <a:pt x="114300" y="114300"/>
                  </a:lnTo>
                  <a:lnTo>
                    <a:pt x="114300" y="0"/>
                  </a:lnTo>
                  <a:lnTo>
                    <a:pt x="0" y="0"/>
                  </a:lnTo>
                  <a:lnTo>
                    <a:pt x="0" y="114300"/>
                  </a:lnTo>
                  <a:close/>
                </a:path>
              </a:pathLst>
            </a:custGeom>
            <a:noFill/>
            <a:ln w="9144">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10" name="Group 3"/>
          <p:cNvGrpSpPr>
            <a:grpSpLocks/>
          </p:cNvGrpSpPr>
          <p:nvPr/>
        </p:nvGrpSpPr>
        <p:grpSpPr bwMode="auto">
          <a:xfrm>
            <a:off x="1017588" y="2654300"/>
            <a:ext cx="114300" cy="114300"/>
            <a:chOff x="0" y="0"/>
            <a:chExt cx="114300" cy="114300"/>
          </a:xfrm>
        </p:grpSpPr>
        <p:sp>
          <p:nvSpPr>
            <p:cNvPr id="11" name="Shape 4983"/>
            <p:cNvSpPr>
              <a:spLocks/>
            </p:cNvSpPr>
            <p:nvPr/>
          </p:nvSpPr>
          <p:spPr bwMode="auto">
            <a:xfrm>
              <a:off x="0" y="0"/>
              <a:ext cx="114300" cy="114300"/>
            </a:xfrm>
            <a:custGeom>
              <a:avLst/>
              <a:gdLst>
                <a:gd name="T0" fmla="*/ 0 w 114300"/>
                <a:gd name="T1" fmla="*/ 114300 h 114300"/>
                <a:gd name="T2" fmla="*/ 114300 w 114300"/>
                <a:gd name="T3" fmla="*/ 114300 h 114300"/>
                <a:gd name="T4" fmla="*/ 114300 w 114300"/>
                <a:gd name="T5" fmla="*/ 0 h 114300"/>
                <a:gd name="T6" fmla="*/ 0 w 114300"/>
                <a:gd name="T7" fmla="*/ 0 h 114300"/>
                <a:gd name="T8" fmla="*/ 0 w 114300"/>
                <a:gd name="T9" fmla="*/ 114300 h 114300"/>
                <a:gd name="T10" fmla="*/ 0 60000 65536"/>
                <a:gd name="T11" fmla="*/ 0 60000 65536"/>
                <a:gd name="T12" fmla="*/ 0 60000 65536"/>
                <a:gd name="T13" fmla="*/ 0 60000 65536"/>
                <a:gd name="T14" fmla="*/ 0 60000 65536"/>
                <a:gd name="T15" fmla="*/ 0 w 114300"/>
                <a:gd name="T16" fmla="*/ 0 h 114300"/>
                <a:gd name="T17" fmla="*/ 114300 w 114300"/>
                <a:gd name="T18" fmla="*/ 114300 h 114300"/>
              </a:gdLst>
              <a:ahLst/>
              <a:cxnLst>
                <a:cxn ang="T10">
                  <a:pos x="T0" y="T1"/>
                </a:cxn>
                <a:cxn ang="T11">
                  <a:pos x="T2" y="T3"/>
                </a:cxn>
                <a:cxn ang="T12">
                  <a:pos x="T4" y="T5"/>
                </a:cxn>
                <a:cxn ang="T13">
                  <a:pos x="T6" y="T7"/>
                </a:cxn>
                <a:cxn ang="T14">
                  <a:pos x="T8" y="T9"/>
                </a:cxn>
              </a:cxnLst>
              <a:rect l="T15" t="T16" r="T17" b="T18"/>
              <a:pathLst>
                <a:path w="114300" h="114300">
                  <a:moveTo>
                    <a:pt x="0" y="114300"/>
                  </a:moveTo>
                  <a:lnTo>
                    <a:pt x="114300" y="114300"/>
                  </a:lnTo>
                  <a:lnTo>
                    <a:pt x="114300" y="0"/>
                  </a:lnTo>
                  <a:lnTo>
                    <a:pt x="0" y="0"/>
                  </a:lnTo>
                  <a:lnTo>
                    <a:pt x="0" y="114300"/>
                  </a:lnTo>
                  <a:close/>
                </a:path>
              </a:pathLst>
            </a:custGeom>
            <a:noFill/>
            <a:ln w="9144">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12" name="Group 34943"/>
          <p:cNvGrpSpPr>
            <a:grpSpLocks/>
          </p:cNvGrpSpPr>
          <p:nvPr/>
        </p:nvGrpSpPr>
        <p:grpSpPr bwMode="auto">
          <a:xfrm>
            <a:off x="1017588" y="2654300"/>
            <a:ext cx="114300" cy="114300"/>
            <a:chOff x="0" y="0"/>
            <a:chExt cx="114300" cy="114300"/>
          </a:xfrm>
        </p:grpSpPr>
        <p:sp>
          <p:nvSpPr>
            <p:cNvPr id="13" name="Shape 4983"/>
            <p:cNvSpPr>
              <a:spLocks/>
            </p:cNvSpPr>
            <p:nvPr/>
          </p:nvSpPr>
          <p:spPr bwMode="auto">
            <a:xfrm>
              <a:off x="0" y="0"/>
              <a:ext cx="114300" cy="114300"/>
            </a:xfrm>
            <a:custGeom>
              <a:avLst/>
              <a:gdLst>
                <a:gd name="T0" fmla="*/ 0 w 114300"/>
                <a:gd name="T1" fmla="*/ 114300 h 114300"/>
                <a:gd name="T2" fmla="*/ 114300 w 114300"/>
                <a:gd name="T3" fmla="*/ 114300 h 114300"/>
                <a:gd name="T4" fmla="*/ 114300 w 114300"/>
                <a:gd name="T5" fmla="*/ 0 h 114300"/>
                <a:gd name="T6" fmla="*/ 0 w 114300"/>
                <a:gd name="T7" fmla="*/ 0 h 114300"/>
                <a:gd name="T8" fmla="*/ 0 w 114300"/>
                <a:gd name="T9" fmla="*/ 114300 h 114300"/>
                <a:gd name="T10" fmla="*/ 0 60000 65536"/>
                <a:gd name="T11" fmla="*/ 0 60000 65536"/>
                <a:gd name="T12" fmla="*/ 0 60000 65536"/>
                <a:gd name="T13" fmla="*/ 0 60000 65536"/>
                <a:gd name="T14" fmla="*/ 0 60000 65536"/>
                <a:gd name="T15" fmla="*/ 0 w 114300"/>
                <a:gd name="T16" fmla="*/ 0 h 114300"/>
                <a:gd name="T17" fmla="*/ 114300 w 114300"/>
                <a:gd name="T18" fmla="*/ 114300 h 114300"/>
              </a:gdLst>
              <a:ahLst/>
              <a:cxnLst>
                <a:cxn ang="T10">
                  <a:pos x="T0" y="T1"/>
                </a:cxn>
                <a:cxn ang="T11">
                  <a:pos x="T2" y="T3"/>
                </a:cxn>
                <a:cxn ang="T12">
                  <a:pos x="T4" y="T5"/>
                </a:cxn>
                <a:cxn ang="T13">
                  <a:pos x="T6" y="T7"/>
                </a:cxn>
                <a:cxn ang="T14">
                  <a:pos x="T8" y="T9"/>
                </a:cxn>
              </a:cxnLst>
              <a:rect l="T15" t="T16" r="T17" b="T18"/>
              <a:pathLst>
                <a:path w="114300" h="114300">
                  <a:moveTo>
                    <a:pt x="0" y="114300"/>
                  </a:moveTo>
                  <a:lnTo>
                    <a:pt x="114300" y="114300"/>
                  </a:lnTo>
                  <a:lnTo>
                    <a:pt x="114300" y="0"/>
                  </a:lnTo>
                  <a:lnTo>
                    <a:pt x="0" y="0"/>
                  </a:lnTo>
                  <a:lnTo>
                    <a:pt x="0" y="114300"/>
                  </a:lnTo>
                  <a:close/>
                </a:path>
              </a:pathLst>
            </a:custGeom>
            <a:noFill/>
            <a:ln w="9144">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62103322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5" y="322303"/>
            <a:ext cx="10364451" cy="862553"/>
          </a:xfrm>
        </p:spPr>
        <p:txBody>
          <a:bodyPr>
            <a:normAutofit fontScale="90000"/>
          </a:bodyPr>
          <a:lstStyle/>
          <a:p>
            <a:r>
              <a:rPr lang="en-US" dirty="0"/>
              <a:t>SECTION 8: CAREER DEVELOPMENT </a:t>
            </a:r>
            <a:br>
              <a:rPr lang="en-US" dirty="0"/>
            </a:br>
            <a:endParaRPr lang="en-US" dirty="0"/>
          </a:p>
        </p:txBody>
      </p:sp>
      <p:sp>
        <p:nvSpPr>
          <p:cNvPr id="4" name="Slide Number Placeholder 3"/>
          <p:cNvSpPr>
            <a:spLocks noGrp="1"/>
          </p:cNvSpPr>
          <p:nvPr>
            <p:ph type="sldNum" sz="quarter" idx="12"/>
          </p:nvPr>
        </p:nvSpPr>
        <p:spPr/>
        <p:txBody>
          <a:bodyPr/>
          <a:lstStyle/>
          <a:p>
            <a:fld id="{730775E5-FA01-485D-B85B-51701825F06C}" type="slidenum">
              <a:rPr lang="en-US" smtClean="0"/>
              <a:t>37</a:t>
            </a:fld>
            <a:endParaRPr lang="en-US"/>
          </a:p>
        </p:txBody>
      </p:sp>
      <p:graphicFrame>
        <p:nvGraphicFramePr>
          <p:cNvPr id="5" name="Table 4"/>
          <p:cNvGraphicFramePr>
            <a:graphicFrameLocks noGrp="1"/>
          </p:cNvGraphicFramePr>
          <p:nvPr>
            <p:extLst>
              <p:ext uri="{D42A27DB-BD31-4B8C-83A1-F6EECF244321}">
                <p14:modId xmlns:p14="http://schemas.microsoft.com/office/powerpoint/2010/main" val="2037717637"/>
              </p:ext>
            </p:extLst>
          </p:nvPr>
        </p:nvGraphicFramePr>
        <p:xfrm>
          <a:off x="991675" y="1272260"/>
          <a:ext cx="10496280" cy="4600505"/>
        </p:xfrm>
        <a:graphic>
          <a:graphicData uri="http://schemas.openxmlformats.org/drawingml/2006/table">
            <a:tbl>
              <a:tblPr firstRow="1" firstCol="1" bandRow="1">
                <a:tableStyleId>{91EBBBCC-DAD2-459C-BE2E-F6DE35CF9A28}</a:tableStyleId>
              </a:tblPr>
              <a:tblGrid>
                <a:gridCol w="10496280">
                  <a:extLst>
                    <a:ext uri="{9D8B030D-6E8A-4147-A177-3AD203B41FA5}">
                      <a16:colId xmlns:a16="http://schemas.microsoft.com/office/drawing/2014/main" val="20000"/>
                    </a:ext>
                  </a:extLst>
                </a:gridCol>
              </a:tblGrid>
              <a:tr h="656753">
                <a:tc>
                  <a:txBody>
                    <a:bodyPr/>
                    <a:lstStyle/>
                    <a:p>
                      <a:pPr marL="0" marR="0" indent="0">
                        <a:lnSpc>
                          <a:spcPct val="107000"/>
                        </a:lnSpc>
                        <a:spcBef>
                          <a:spcPts val="0"/>
                        </a:spcBef>
                        <a:spcAft>
                          <a:spcPts val="0"/>
                        </a:spcAft>
                        <a:tabLst>
                          <a:tab pos="1961515" algn="ctr"/>
                        </a:tabLst>
                      </a:pPr>
                      <a:r>
                        <a:rPr lang="en-US" sz="2000" dirty="0" smtClean="0">
                          <a:effectLst/>
                        </a:rPr>
                        <a:t>(</a:t>
                      </a:r>
                      <a:r>
                        <a:rPr lang="en-US" sz="2000" dirty="0">
                          <a:effectLst/>
                        </a:rPr>
                        <a:t>TO BE COMPLETED BY THE APPRAISER IN DISCUSSION WITH THE APPRAISEE)</a:t>
                      </a:r>
                      <a:endParaRPr lang="en-US" sz="2000" dirty="0">
                        <a:solidFill>
                          <a:srgbClr val="000000"/>
                        </a:solidFill>
                        <a:effectLst/>
                        <a:latin typeface="Franklin Gothic Book"/>
                        <a:ea typeface="Franklin Gothic Book"/>
                        <a:cs typeface="Franklin Gothic Book"/>
                      </a:endParaRPr>
                    </a:p>
                  </a:txBody>
                  <a:tcPr marL="5723" marR="5723" marT="0" marB="0"/>
                </a:tc>
                <a:extLst>
                  <a:ext uri="{0D108BD9-81ED-4DB2-BD59-A6C34878D82A}">
                    <a16:rowId xmlns:a16="http://schemas.microsoft.com/office/drawing/2014/main" val="10000"/>
                  </a:ext>
                </a:extLst>
              </a:tr>
              <a:tr h="545161">
                <a:tc>
                  <a:txBody>
                    <a:bodyPr/>
                    <a:lstStyle/>
                    <a:p>
                      <a:endParaRPr lang="en-US" sz="2400" dirty="0"/>
                    </a:p>
                  </a:txBody>
                  <a:tcPr marL="5723" marR="5723" marT="0" marB="0"/>
                </a:tc>
                <a:extLst>
                  <a:ext uri="{0D108BD9-81ED-4DB2-BD59-A6C34878D82A}">
                    <a16:rowId xmlns:a16="http://schemas.microsoft.com/office/drawing/2014/main" val="10001"/>
                  </a:ext>
                </a:extLst>
              </a:tr>
              <a:tr h="1026291">
                <a:tc>
                  <a:txBody>
                    <a:bodyPr/>
                    <a:lstStyle/>
                    <a:p>
                      <a:pPr marL="18415" marR="0" indent="0">
                        <a:lnSpc>
                          <a:spcPct val="107000"/>
                        </a:lnSpc>
                        <a:spcBef>
                          <a:spcPts val="0"/>
                        </a:spcBef>
                        <a:spcAft>
                          <a:spcPts val="485"/>
                        </a:spcAft>
                      </a:pPr>
                      <a:r>
                        <a:rPr lang="en-US" sz="2000" u="none" dirty="0">
                          <a:effectLst/>
                        </a:rPr>
                        <a:t>  </a:t>
                      </a:r>
                      <a:r>
                        <a:rPr lang="en-US" sz="2000" u="none" dirty="0">
                          <a:effectLst/>
                          <a:uFill>
                            <a:solidFill>
                              <a:srgbClr val="000000"/>
                            </a:solidFill>
                          </a:uFill>
                        </a:rPr>
                        <a:t>Training and Development - Comments and Plan</a:t>
                      </a:r>
                      <a:r>
                        <a:rPr lang="en-US" sz="2000" u="none" dirty="0">
                          <a:effectLst/>
                        </a:rPr>
                        <a:t> </a:t>
                      </a:r>
                      <a:endParaRPr lang="en-US" sz="2000" u="none" dirty="0">
                        <a:solidFill>
                          <a:srgbClr val="000000"/>
                        </a:solidFill>
                        <a:effectLst/>
                        <a:latin typeface="Franklin Gothic Book"/>
                        <a:ea typeface="Franklin Gothic Book"/>
                        <a:cs typeface="Franklin Gothic Book"/>
                      </a:endParaRPr>
                    </a:p>
                  </a:txBody>
                  <a:tcPr marL="5723" marR="5723" marT="0" marB="0"/>
                </a:tc>
                <a:extLst>
                  <a:ext uri="{0D108BD9-81ED-4DB2-BD59-A6C34878D82A}">
                    <a16:rowId xmlns:a16="http://schemas.microsoft.com/office/drawing/2014/main" val="10002"/>
                  </a:ext>
                </a:extLst>
              </a:tr>
              <a:tr h="945797">
                <a:tc>
                  <a:txBody>
                    <a:bodyPr/>
                    <a:lstStyle/>
                    <a:p>
                      <a:pPr marL="0" marR="0" indent="0">
                        <a:lnSpc>
                          <a:spcPct val="107000"/>
                        </a:lnSpc>
                        <a:spcBef>
                          <a:spcPts val="0"/>
                        </a:spcBef>
                        <a:spcAft>
                          <a:spcPts val="0"/>
                        </a:spcAft>
                      </a:pPr>
                      <a:r>
                        <a:rPr lang="en-US" sz="2000" dirty="0">
                          <a:effectLst/>
                        </a:rPr>
                        <a:t> </a:t>
                      </a:r>
                    </a:p>
                    <a:p>
                      <a:pPr marL="0" marR="0" indent="0">
                        <a:lnSpc>
                          <a:spcPct val="107000"/>
                        </a:lnSpc>
                        <a:spcBef>
                          <a:spcPts val="0"/>
                        </a:spcBef>
                        <a:spcAft>
                          <a:spcPts val="0"/>
                        </a:spcAft>
                      </a:pPr>
                      <a:r>
                        <a:rPr lang="en-US" sz="2000" dirty="0">
                          <a:effectLst/>
                        </a:rPr>
                        <a:t> </a:t>
                      </a:r>
                      <a:endParaRPr lang="en-US" sz="2000" dirty="0">
                        <a:solidFill>
                          <a:srgbClr val="000000"/>
                        </a:solidFill>
                        <a:effectLst/>
                        <a:latin typeface="Franklin Gothic Book"/>
                        <a:ea typeface="Franklin Gothic Book"/>
                        <a:cs typeface="Franklin Gothic Book"/>
                      </a:endParaRPr>
                    </a:p>
                  </a:txBody>
                  <a:tcPr marL="5723" marR="5723" marT="0" marB="0"/>
                </a:tc>
                <a:extLst>
                  <a:ext uri="{0D108BD9-81ED-4DB2-BD59-A6C34878D82A}">
                    <a16:rowId xmlns:a16="http://schemas.microsoft.com/office/drawing/2014/main" val="10003"/>
                  </a:ext>
                </a:extLst>
              </a:tr>
              <a:tr h="1426503">
                <a:tc>
                  <a:txBody>
                    <a:bodyPr/>
                    <a:lstStyle/>
                    <a:p>
                      <a:pPr marL="0" marR="0" indent="0">
                        <a:lnSpc>
                          <a:spcPct val="107000"/>
                        </a:lnSpc>
                        <a:spcBef>
                          <a:spcPts val="0"/>
                        </a:spcBef>
                        <a:spcAft>
                          <a:spcPts val="0"/>
                        </a:spcAft>
                      </a:pPr>
                      <a:r>
                        <a:rPr lang="en-US" sz="2000" dirty="0">
                          <a:effectLst/>
                        </a:rPr>
                        <a:t> </a:t>
                      </a:r>
                    </a:p>
                    <a:p>
                      <a:pPr marL="0" marR="0" indent="0">
                        <a:lnSpc>
                          <a:spcPct val="107000"/>
                        </a:lnSpc>
                        <a:spcBef>
                          <a:spcPts val="0"/>
                        </a:spcBef>
                        <a:spcAft>
                          <a:spcPts val="0"/>
                        </a:spcAft>
                      </a:pPr>
                      <a:r>
                        <a:rPr lang="en-US" sz="2000" dirty="0">
                          <a:effectLst/>
                        </a:rPr>
                        <a:t> </a:t>
                      </a:r>
                    </a:p>
                    <a:p>
                      <a:r>
                        <a:rPr lang="en-US" sz="2000" dirty="0">
                          <a:effectLst/>
                        </a:rPr>
                        <a:t>    </a:t>
                      </a:r>
                      <a:endParaRPr lang="en-US" sz="2000" dirty="0">
                        <a:effectLst/>
                        <a:latin typeface="Calibri"/>
                      </a:endParaRPr>
                    </a:p>
                  </a:txBody>
                  <a:tcPr marL="5723" marR="5723" marT="0" marB="0"/>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00395167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sz="quarter" idx="13"/>
            <p:extLst>
              <p:ext uri="{D42A27DB-BD31-4B8C-83A1-F6EECF244321}">
                <p14:modId xmlns:p14="http://schemas.microsoft.com/office/powerpoint/2010/main" val="2651833923"/>
              </p:ext>
            </p:extLst>
          </p:nvPr>
        </p:nvGraphicFramePr>
        <p:xfrm>
          <a:off x="463640" y="309092"/>
          <a:ext cx="11487954" cy="5827729"/>
        </p:xfrm>
        <a:graphic>
          <a:graphicData uri="http://schemas.openxmlformats.org/drawingml/2006/table">
            <a:tbl>
              <a:tblPr firstRow="1" firstCol="1" bandRow="1">
                <a:tableStyleId>{91EBBBCC-DAD2-459C-BE2E-F6DE35CF9A28}</a:tableStyleId>
              </a:tblPr>
              <a:tblGrid>
                <a:gridCol w="11487954">
                  <a:extLst>
                    <a:ext uri="{9D8B030D-6E8A-4147-A177-3AD203B41FA5}">
                      <a16:colId xmlns:a16="http://schemas.microsoft.com/office/drawing/2014/main" val="20000"/>
                    </a:ext>
                  </a:extLst>
                </a:gridCol>
              </a:tblGrid>
              <a:tr h="957974">
                <a:tc>
                  <a:txBody>
                    <a:bodyPr/>
                    <a:lstStyle/>
                    <a:p>
                      <a:pPr marL="18415" marR="0" indent="0">
                        <a:lnSpc>
                          <a:spcPct val="107000"/>
                        </a:lnSpc>
                        <a:spcBef>
                          <a:spcPts val="0"/>
                        </a:spcBef>
                        <a:spcAft>
                          <a:spcPts val="0"/>
                        </a:spcAft>
                      </a:pPr>
                      <a:r>
                        <a:rPr lang="en-US" sz="1800" dirty="0">
                          <a:effectLst/>
                        </a:rPr>
                        <a:t> </a:t>
                      </a:r>
                      <a:endParaRPr lang="en-US" sz="1400" dirty="0">
                        <a:effectLst/>
                      </a:endParaRPr>
                    </a:p>
                    <a:p>
                      <a:pPr marL="0" marR="0" indent="0">
                        <a:lnSpc>
                          <a:spcPct val="107000"/>
                        </a:lnSpc>
                        <a:spcBef>
                          <a:spcPts val="0"/>
                        </a:spcBef>
                        <a:spcAft>
                          <a:spcPts val="0"/>
                        </a:spcAft>
                        <a:tabLst>
                          <a:tab pos="2521585" algn="ctr"/>
                        </a:tabLst>
                      </a:pPr>
                      <a:r>
                        <a:rPr lang="en-US" sz="2000" dirty="0">
                          <a:effectLst/>
                        </a:rPr>
                        <a:t>SECTION 9: </a:t>
                      </a:r>
                      <a:r>
                        <a:rPr lang="en-US" sz="1800" dirty="0">
                          <a:effectLst/>
                        </a:rPr>
                        <a:t>HEAD OF DIRECTORATE / DEPARTMENT/ UNIT COMMENTS</a:t>
                      </a:r>
                      <a:r>
                        <a:rPr lang="en-US" sz="1800" baseline="-25000" dirty="0">
                          <a:effectLst/>
                        </a:rPr>
                        <a:t> </a:t>
                      </a:r>
                      <a:endParaRPr lang="en-US" sz="1400" dirty="0">
                        <a:solidFill>
                          <a:srgbClr val="000000"/>
                        </a:solidFill>
                        <a:effectLst/>
                        <a:latin typeface="Franklin Gothic Book"/>
                        <a:ea typeface="Franklin Gothic Book"/>
                        <a:cs typeface="Franklin Gothic Book"/>
                      </a:endParaRPr>
                    </a:p>
                  </a:txBody>
                  <a:tcPr marL="43185" marR="43185" marT="0" marB="0"/>
                </a:tc>
                <a:extLst>
                  <a:ext uri="{0D108BD9-81ED-4DB2-BD59-A6C34878D82A}">
                    <a16:rowId xmlns:a16="http://schemas.microsoft.com/office/drawing/2014/main" val="10000"/>
                  </a:ext>
                </a:extLst>
              </a:tr>
              <a:tr h="659656">
                <a:tc>
                  <a:txBody>
                    <a:bodyPr/>
                    <a:lstStyle/>
                    <a:p>
                      <a:endParaRPr lang="en-US" sz="4000" dirty="0"/>
                    </a:p>
                  </a:txBody>
                  <a:tcPr marL="43185" marR="43185" marT="0" marB="0"/>
                </a:tc>
                <a:extLst>
                  <a:ext uri="{0D108BD9-81ED-4DB2-BD59-A6C34878D82A}">
                    <a16:rowId xmlns:a16="http://schemas.microsoft.com/office/drawing/2014/main" val="10001"/>
                  </a:ext>
                </a:extLst>
              </a:tr>
              <a:tr h="605077">
                <a:tc>
                  <a:txBody>
                    <a:bodyPr/>
                    <a:lstStyle/>
                    <a:p>
                      <a:pPr marL="0" marR="0" indent="0">
                        <a:lnSpc>
                          <a:spcPct val="107000"/>
                        </a:lnSpc>
                        <a:spcBef>
                          <a:spcPts val="0"/>
                        </a:spcBef>
                        <a:spcAft>
                          <a:spcPts val="0"/>
                        </a:spcAft>
                      </a:pPr>
                      <a:r>
                        <a:rPr lang="en-US" sz="1800" dirty="0">
                          <a:effectLst/>
                        </a:rPr>
                        <a:t>  </a:t>
                      </a:r>
                      <a:endParaRPr lang="en-US" sz="1400" dirty="0">
                        <a:effectLst/>
                      </a:endParaRPr>
                    </a:p>
                    <a:p>
                      <a:pPr marL="0" marR="0" indent="0">
                        <a:lnSpc>
                          <a:spcPct val="107000"/>
                        </a:lnSpc>
                        <a:spcBef>
                          <a:spcPts val="0"/>
                        </a:spcBef>
                        <a:spcAft>
                          <a:spcPts val="0"/>
                        </a:spcAft>
                      </a:pPr>
                      <a:r>
                        <a:rPr lang="en-US" sz="1800" dirty="0">
                          <a:effectLst/>
                        </a:rPr>
                        <a:t> </a:t>
                      </a:r>
                      <a:endParaRPr lang="en-US" sz="1400" dirty="0">
                        <a:solidFill>
                          <a:srgbClr val="000000"/>
                        </a:solidFill>
                        <a:effectLst/>
                        <a:latin typeface="Franklin Gothic Book"/>
                        <a:ea typeface="Franklin Gothic Book"/>
                        <a:cs typeface="Franklin Gothic Book"/>
                      </a:endParaRPr>
                    </a:p>
                  </a:txBody>
                  <a:tcPr marL="43185" marR="43185" marT="0" marB="0"/>
                </a:tc>
                <a:extLst>
                  <a:ext uri="{0D108BD9-81ED-4DB2-BD59-A6C34878D82A}">
                    <a16:rowId xmlns:a16="http://schemas.microsoft.com/office/drawing/2014/main" val="10002"/>
                  </a:ext>
                </a:extLst>
              </a:tr>
              <a:tr h="605077">
                <a:tc>
                  <a:txBody>
                    <a:bodyPr/>
                    <a:lstStyle/>
                    <a:p>
                      <a:pPr marL="0" marR="0" indent="0">
                        <a:lnSpc>
                          <a:spcPct val="107000"/>
                        </a:lnSpc>
                        <a:spcBef>
                          <a:spcPts val="0"/>
                        </a:spcBef>
                        <a:spcAft>
                          <a:spcPts val="0"/>
                        </a:spcAft>
                      </a:pPr>
                      <a:r>
                        <a:rPr lang="en-US" sz="1800" dirty="0">
                          <a:effectLst/>
                        </a:rPr>
                        <a:t> </a:t>
                      </a:r>
                      <a:endParaRPr lang="en-US" sz="1400" dirty="0">
                        <a:effectLst/>
                      </a:endParaRPr>
                    </a:p>
                    <a:p>
                      <a:pPr marL="0" marR="0" indent="0">
                        <a:lnSpc>
                          <a:spcPct val="107000"/>
                        </a:lnSpc>
                        <a:spcBef>
                          <a:spcPts val="0"/>
                        </a:spcBef>
                        <a:spcAft>
                          <a:spcPts val="0"/>
                        </a:spcAft>
                      </a:pPr>
                      <a:r>
                        <a:rPr lang="en-US" sz="1800" dirty="0">
                          <a:effectLst/>
                        </a:rPr>
                        <a:t> </a:t>
                      </a:r>
                      <a:endParaRPr lang="en-US" sz="1400" dirty="0">
                        <a:solidFill>
                          <a:srgbClr val="000000"/>
                        </a:solidFill>
                        <a:effectLst/>
                        <a:latin typeface="Franklin Gothic Book"/>
                        <a:ea typeface="Franklin Gothic Book"/>
                        <a:cs typeface="Franklin Gothic Book"/>
                      </a:endParaRPr>
                    </a:p>
                  </a:txBody>
                  <a:tcPr marL="43185" marR="43185" marT="0" marB="0"/>
                </a:tc>
                <a:extLst>
                  <a:ext uri="{0D108BD9-81ED-4DB2-BD59-A6C34878D82A}">
                    <a16:rowId xmlns:a16="http://schemas.microsoft.com/office/drawing/2014/main" val="10003"/>
                  </a:ext>
                </a:extLst>
              </a:tr>
              <a:tr h="887787">
                <a:tc>
                  <a:txBody>
                    <a:bodyPr/>
                    <a:lstStyle/>
                    <a:p>
                      <a:pPr marL="0" marR="0" indent="0">
                        <a:lnSpc>
                          <a:spcPct val="107000"/>
                        </a:lnSpc>
                        <a:spcBef>
                          <a:spcPts val="0"/>
                        </a:spcBef>
                        <a:spcAft>
                          <a:spcPts val="0"/>
                        </a:spcAft>
                      </a:pPr>
                      <a:r>
                        <a:rPr lang="en-US" sz="1800" dirty="0">
                          <a:effectLst/>
                        </a:rPr>
                        <a:t> </a:t>
                      </a:r>
                      <a:endParaRPr lang="en-US" sz="1400" dirty="0">
                        <a:effectLst/>
                      </a:endParaRPr>
                    </a:p>
                    <a:p>
                      <a:pPr marL="0" marR="0" indent="0">
                        <a:lnSpc>
                          <a:spcPct val="107000"/>
                        </a:lnSpc>
                        <a:spcBef>
                          <a:spcPts val="0"/>
                        </a:spcBef>
                        <a:spcAft>
                          <a:spcPts val="0"/>
                        </a:spcAft>
                      </a:pPr>
                      <a:r>
                        <a:rPr lang="en-US" sz="1800" dirty="0">
                          <a:effectLst/>
                        </a:rPr>
                        <a:t> </a:t>
                      </a:r>
                      <a:endParaRPr lang="en-US" sz="1400" dirty="0">
                        <a:effectLst/>
                      </a:endParaRPr>
                    </a:p>
                    <a:p>
                      <a:r>
                        <a:rPr lang="en-US" sz="1800" dirty="0">
                          <a:effectLst/>
                        </a:rPr>
                        <a:t>  </a:t>
                      </a:r>
                      <a:endParaRPr lang="en-US" sz="1800" dirty="0">
                        <a:effectLst/>
                        <a:latin typeface="Calibri"/>
                      </a:endParaRPr>
                    </a:p>
                  </a:txBody>
                  <a:tcPr marL="43185" marR="43185" marT="0" marB="0"/>
                </a:tc>
                <a:extLst>
                  <a:ext uri="{0D108BD9-81ED-4DB2-BD59-A6C34878D82A}">
                    <a16:rowId xmlns:a16="http://schemas.microsoft.com/office/drawing/2014/main" val="10004"/>
                  </a:ext>
                </a:extLst>
              </a:tr>
              <a:tr h="817171">
                <a:tc>
                  <a:txBody>
                    <a:bodyPr/>
                    <a:lstStyle/>
                    <a:p>
                      <a:endParaRPr lang="en-US" sz="4000" dirty="0"/>
                    </a:p>
                  </a:txBody>
                  <a:tcPr marL="0" marR="0" marT="0" marB="0"/>
                </a:tc>
                <a:extLst>
                  <a:ext uri="{0D108BD9-81ED-4DB2-BD59-A6C34878D82A}">
                    <a16:rowId xmlns:a16="http://schemas.microsoft.com/office/drawing/2014/main" val="10005"/>
                  </a:ext>
                </a:extLst>
              </a:tr>
              <a:tr h="477816">
                <a:tc>
                  <a:txBody>
                    <a:bodyPr/>
                    <a:lstStyle/>
                    <a:p>
                      <a:pPr marL="0" marR="0" indent="0">
                        <a:lnSpc>
                          <a:spcPct val="107000"/>
                        </a:lnSpc>
                        <a:spcBef>
                          <a:spcPts val="0"/>
                        </a:spcBef>
                        <a:spcAft>
                          <a:spcPts val="800"/>
                        </a:spcAft>
                      </a:pPr>
                      <a:r>
                        <a:rPr lang="en-US" sz="1400" dirty="0">
                          <a:effectLst/>
                          <a:highlight>
                            <a:srgbClr val="FFFF00"/>
                          </a:highlight>
                        </a:rPr>
                        <a:t> </a:t>
                      </a:r>
                      <a:endParaRPr lang="en-US" sz="1400" dirty="0">
                        <a:solidFill>
                          <a:srgbClr val="000000"/>
                        </a:solidFill>
                        <a:effectLst/>
                        <a:latin typeface="Franklin Gothic Book"/>
                        <a:ea typeface="Franklin Gothic Book"/>
                        <a:cs typeface="Franklin Gothic Book"/>
                      </a:endParaRPr>
                    </a:p>
                  </a:txBody>
                  <a:tcPr marL="43185" marR="43185" marT="0" marB="0"/>
                </a:tc>
                <a:extLst>
                  <a:ext uri="{0D108BD9-81ED-4DB2-BD59-A6C34878D82A}">
                    <a16:rowId xmlns:a16="http://schemas.microsoft.com/office/drawing/2014/main" val="10006"/>
                  </a:ext>
                </a:extLst>
              </a:tr>
              <a:tr h="817171">
                <a:tc>
                  <a:txBody>
                    <a:bodyPr/>
                    <a:lstStyle/>
                    <a:p>
                      <a:pPr marL="0" marR="0" indent="0">
                        <a:lnSpc>
                          <a:spcPct val="107000"/>
                        </a:lnSpc>
                        <a:spcBef>
                          <a:spcPts val="0"/>
                        </a:spcBef>
                        <a:spcAft>
                          <a:spcPts val="800"/>
                        </a:spcAft>
                      </a:pPr>
                      <a:r>
                        <a:rPr lang="en-US" sz="1800" dirty="0">
                          <a:effectLst/>
                        </a:rPr>
                        <a:t>NAME AND SIGNATURE OF  HEAD OF DIRECTORATE / DEPARTMENT/ UNIT &amp; DATE (DD/MM/YYYY)</a:t>
                      </a:r>
                      <a:endParaRPr lang="en-US" sz="1400" dirty="0">
                        <a:solidFill>
                          <a:srgbClr val="000000"/>
                        </a:solidFill>
                        <a:effectLst/>
                        <a:latin typeface="Franklin Gothic Book"/>
                        <a:ea typeface="Franklin Gothic Book"/>
                        <a:cs typeface="Franklin Gothic Book"/>
                      </a:endParaRPr>
                    </a:p>
                  </a:txBody>
                  <a:tcPr marL="43185" marR="43185" marT="0" marB="0"/>
                </a:tc>
                <a:extLst>
                  <a:ext uri="{0D108BD9-81ED-4DB2-BD59-A6C34878D82A}">
                    <a16:rowId xmlns:a16="http://schemas.microsoft.com/office/drawing/2014/main" val="10007"/>
                  </a:ext>
                </a:extLst>
              </a:tr>
            </a:tbl>
          </a:graphicData>
        </a:graphic>
      </p:graphicFrame>
      <p:sp>
        <p:nvSpPr>
          <p:cNvPr id="4" name="Slide Number Placeholder 3"/>
          <p:cNvSpPr>
            <a:spLocks noGrp="1"/>
          </p:cNvSpPr>
          <p:nvPr>
            <p:ph type="sldNum" sz="quarter" idx="12"/>
          </p:nvPr>
        </p:nvSpPr>
        <p:spPr/>
        <p:txBody>
          <a:bodyPr/>
          <a:lstStyle/>
          <a:p>
            <a:fld id="{730775E5-FA01-485D-B85B-51701825F06C}" type="slidenum">
              <a:rPr lang="en-US" smtClean="0"/>
              <a:t>38</a:t>
            </a:fld>
            <a:endParaRPr lang="en-US"/>
          </a:p>
        </p:txBody>
      </p:sp>
    </p:spTree>
    <p:extLst>
      <p:ext uri="{BB962C8B-B14F-4D97-AF65-F5344CB8AC3E}">
        <p14:creationId xmlns:p14="http://schemas.microsoft.com/office/powerpoint/2010/main" val="148179752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6502" y="42117"/>
            <a:ext cx="10364451" cy="2190368"/>
          </a:xfrm>
        </p:spPr>
        <p:txBody>
          <a:bodyPr>
            <a:normAutofit fontScale="90000"/>
          </a:bodyPr>
          <a:lstStyle/>
          <a:p>
            <a:r>
              <a:rPr lang="en-US" sz="4000" b="1" dirty="0" smtClean="0">
                <a:solidFill>
                  <a:srgbClr val="FF0000"/>
                </a:solidFill>
              </a:rPr>
              <a:t/>
            </a:r>
            <a:br>
              <a:rPr lang="en-US" sz="4000" b="1" dirty="0" smtClean="0">
                <a:solidFill>
                  <a:srgbClr val="FF0000"/>
                </a:solidFill>
              </a:rPr>
            </a:br>
            <a:r>
              <a:rPr lang="en-US" sz="4000" b="1" dirty="0" smtClean="0">
                <a:solidFill>
                  <a:srgbClr val="FF0000"/>
                </a:solidFill>
              </a:rPr>
              <a:t>End of presentation</a:t>
            </a:r>
            <a:br>
              <a:rPr lang="en-US" sz="4000" b="1" dirty="0" smtClean="0">
                <a:solidFill>
                  <a:srgbClr val="FF0000"/>
                </a:solidFill>
              </a:rPr>
            </a:br>
            <a:r>
              <a:rPr lang="en-US" sz="4000" b="1" dirty="0">
                <a:solidFill>
                  <a:srgbClr val="0000CC"/>
                </a:solidFill>
              </a:rPr>
              <a:t>Thank you very much!</a:t>
            </a:r>
            <a:br>
              <a:rPr lang="en-US" sz="4000" b="1" dirty="0">
                <a:solidFill>
                  <a:srgbClr val="0000CC"/>
                </a:solidFill>
              </a:rPr>
            </a:br>
            <a:endParaRPr lang="en-US" sz="4000" b="1" dirty="0">
              <a:solidFill>
                <a:srgbClr val="FF0000"/>
              </a:solidFill>
            </a:endParaRPr>
          </a:p>
        </p:txBody>
      </p:sp>
      <p:pic>
        <p:nvPicPr>
          <p:cNvPr id="5" name="Picture 4"/>
          <p:cNvPicPr/>
          <p:nvPr/>
        </p:nvPicPr>
        <p:blipFill>
          <a:blip r:embed="rId3">
            <a:extLst>
              <a:ext uri="{28A0092B-C50C-407E-A947-70E740481C1C}">
                <a14:useLocalDpi xmlns:a14="http://schemas.microsoft.com/office/drawing/2010/main" val="0"/>
              </a:ext>
            </a:extLst>
          </a:blip>
          <a:stretch>
            <a:fillRect/>
          </a:stretch>
        </p:blipFill>
        <p:spPr>
          <a:xfrm>
            <a:off x="9179787" y="522374"/>
            <a:ext cx="1545465" cy="1486470"/>
          </a:xfrm>
          <a:prstGeom prst="rect">
            <a:avLst/>
          </a:prstGeom>
        </p:spPr>
      </p:pic>
      <p:sp>
        <p:nvSpPr>
          <p:cNvPr id="3" name="Slide Number Placeholder 2"/>
          <p:cNvSpPr>
            <a:spLocks noGrp="1"/>
          </p:cNvSpPr>
          <p:nvPr>
            <p:ph type="sldNum" sz="quarter" idx="12"/>
          </p:nvPr>
        </p:nvSpPr>
        <p:spPr/>
        <p:txBody>
          <a:bodyPr/>
          <a:lstStyle/>
          <a:p>
            <a:fld id="{730775E5-FA01-485D-B85B-51701825F06C}" type="slidenum">
              <a:rPr lang="en-US" smtClean="0"/>
              <a:t>39</a:t>
            </a:fld>
            <a:endParaRPr lang="en-US"/>
          </a:p>
        </p:txBody>
      </p:sp>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58485" y="2008844"/>
            <a:ext cx="4520484" cy="3603309"/>
          </a:xfrm>
          <a:prstGeom prst="ellipse">
            <a:avLst/>
          </a:prstGeom>
          <a:ln>
            <a:noFill/>
          </a:ln>
          <a:effectLst>
            <a:softEdge rad="112500"/>
          </a:effectLst>
        </p:spPr>
      </p:pic>
    </p:spTree>
    <p:extLst>
      <p:ext uri="{BB962C8B-B14F-4D97-AF65-F5344CB8AC3E}">
        <p14:creationId xmlns:p14="http://schemas.microsoft.com/office/powerpoint/2010/main" val="3646797948"/>
      </p:ext>
    </p:extLst>
  </p:cSld>
  <p:clrMapOvr>
    <a:masterClrMapping/>
  </p:clrMapOvr>
  <p:timing>
    <p:tnLst>
      <p:par>
        <p:cTn id="1" dur="indefinite" restart="never" nodeType="tmRoot"/>
      </p:par>
    </p:tnLst>
  </p:timing>
</p:sld>
</file>

<file path=ppt/theme/theme1.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TC104033925[[fn=Droplet]]</Template>
  <TotalTime>25477</TotalTime>
  <Words>3909</Words>
  <Application>Microsoft Office PowerPoint</Application>
  <PresentationFormat>Widescreen</PresentationFormat>
  <Paragraphs>612</Paragraphs>
  <Slides>39</Slides>
  <Notes>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39</vt:i4>
      </vt:variant>
    </vt:vector>
  </HeadingPairs>
  <TitlesOfParts>
    <vt:vector size="49" baseType="lpstr">
      <vt:lpstr>Arial</vt:lpstr>
      <vt:lpstr>Book Antiqua</vt:lpstr>
      <vt:lpstr>Calibri</vt:lpstr>
      <vt:lpstr>Cambria Math</vt:lpstr>
      <vt:lpstr>Franklin Gothic Book</vt:lpstr>
      <vt:lpstr>Times New Roman</vt:lpstr>
      <vt:lpstr>Tw Cen MT</vt:lpstr>
      <vt:lpstr>Verdana</vt:lpstr>
      <vt:lpstr>Wingdings</vt:lpstr>
      <vt:lpstr>Droplet</vt:lpstr>
      <vt:lpstr>        REPUBLIC OF GHANA  Local Government Service PERFORMANCE MANAGEMENT SYSTEM “PERFORMANCE CONTRACT” &amp; “PERFORMANCE APPRAISAL” </vt:lpstr>
      <vt:lpstr>Contents</vt:lpstr>
      <vt:lpstr>Legal background on performance standards (National level)</vt:lpstr>
      <vt:lpstr>Legal background on performance standards (Regional level)</vt:lpstr>
      <vt:lpstr>Legal background on performance standards (District level)</vt:lpstr>
      <vt:lpstr>What is service delivery standard?</vt:lpstr>
      <vt:lpstr>our Six sds &amp; How WE can remember them</vt:lpstr>
      <vt:lpstr>1. PARTICIPATION</vt:lpstr>
      <vt:lpstr>2. PROFESSIONALISM</vt:lpstr>
      <vt:lpstr>3. CLIENT FOCUS</vt:lpstr>
      <vt:lpstr>4. TRANSPARENCY</vt:lpstr>
      <vt:lpstr>5. EFFICIENT AND EFFECTIVE USE OF RESOURCES </vt:lpstr>
      <vt:lpstr>6. ACCOUNTABILITY</vt:lpstr>
      <vt:lpstr>Performance Management Systems (PMS)</vt:lpstr>
      <vt:lpstr>Performance Management &amp; Performance Appraisal</vt:lpstr>
      <vt:lpstr>Performance Appraisal</vt:lpstr>
      <vt:lpstr>Key Elements of a Performance Management System </vt:lpstr>
      <vt:lpstr>Performance contract &amp; Performance appraisal</vt:lpstr>
      <vt:lpstr>Key Performance Area (KPA)</vt:lpstr>
      <vt:lpstr>Key Performance Indicators (KPI)</vt:lpstr>
      <vt:lpstr>Weightings</vt:lpstr>
      <vt:lpstr>Competency</vt:lpstr>
      <vt:lpstr>PA:  STAFF PERFORMANCE PLANNING, REVIEW AND APPRAISAL (for lgs staff)</vt:lpstr>
      <vt:lpstr> Introduction with key words/ Terms &amp; definitions </vt:lpstr>
      <vt:lpstr>PA: Four phases of performance management process</vt:lpstr>
      <vt:lpstr>GENERAL INFORMATION</vt:lpstr>
      <vt:lpstr>PA: PERFORMANCE PLANNING (Sample)</vt:lpstr>
      <vt:lpstr>Personal Development Plan</vt:lpstr>
      <vt:lpstr>Section 3A: MID-YEAR PERFORMANCE REVIEW FORM </vt:lpstr>
      <vt:lpstr>SECTION 3B: MID-YEAR REVIEW FORM (COMPETENCY)  NOT FOR SCORING (PERSONNEL DEVELOPMENT PURPOSE)</vt:lpstr>
      <vt:lpstr>SECTION 4A LGS- PMS / PA: EVALUATION OF PERFORMANCE (SAMPLE CALCULATION)  (Note: In the formula “Sum of Ws /4 * 100”, 4 is a constant and represents the maximum rating scale) </vt:lpstr>
      <vt:lpstr>SECTION 4B: ANNUAL APPRAISAL:  EVALUATION OF COMPETENCIES  (NOT FOR SCORING, FOR EVALUATION OF PERSONNEL DEVELOPMENT) </vt:lpstr>
      <vt:lpstr>EXPLANATION (EVALUATION OF COMPETENCY) </vt:lpstr>
      <vt:lpstr>Section 5 and 6</vt:lpstr>
      <vt:lpstr>ASSESSMENT OF INDICATORS</vt:lpstr>
      <vt:lpstr>SECTION 7: ASSESSMENT DECISION (BY  APPRAISER AND APPRAISEE)</vt:lpstr>
      <vt:lpstr>SECTION 8: CAREER DEVELOPMENT  </vt:lpstr>
      <vt:lpstr>PowerPoint Presentation</vt:lpstr>
      <vt:lpstr> End of presentation Thank you very much!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SERVICE DELIVERY STANDARDS  For Metropolitan, Municipal and District Assemblies (MMDAs)</dc:title>
  <dc:creator>lenovo</dc:creator>
  <cp:lastModifiedBy>Mabelle</cp:lastModifiedBy>
  <cp:revision>250</cp:revision>
  <cp:lastPrinted>2015-05-08T09:25:13Z</cp:lastPrinted>
  <dcterms:created xsi:type="dcterms:W3CDTF">2014-11-10T21:35:22Z</dcterms:created>
  <dcterms:modified xsi:type="dcterms:W3CDTF">2019-05-14T06:02:56Z</dcterms:modified>
</cp:coreProperties>
</file>