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9"/>
  </p:notesMasterIdLst>
  <p:sldIdLst>
    <p:sldId id="256" r:id="rId2"/>
    <p:sldId id="413" r:id="rId3"/>
    <p:sldId id="274" r:id="rId4"/>
    <p:sldId id="329" r:id="rId5"/>
    <p:sldId id="330" r:id="rId6"/>
    <p:sldId id="376" r:id="rId7"/>
    <p:sldId id="429" r:id="rId8"/>
    <p:sldId id="394" r:id="rId9"/>
    <p:sldId id="395" r:id="rId10"/>
    <p:sldId id="417" r:id="rId11"/>
    <p:sldId id="419" r:id="rId12"/>
    <p:sldId id="430" r:id="rId13"/>
    <p:sldId id="431" r:id="rId14"/>
    <p:sldId id="432" r:id="rId15"/>
    <p:sldId id="433" r:id="rId16"/>
    <p:sldId id="434" r:id="rId17"/>
    <p:sldId id="435" r:id="rId18"/>
    <p:sldId id="436" r:id="rId19"/>
    <p:sldId id="445" r:id="rId20"/>
    <p:sldId id="437" r:id="rId21"/>
    <p:sldId id="438" r:id="rId22"/>
    <p:sldId id="439" r:id="rId23"/>
    <p:sldId id="440" r:id="rId24"/>
    <p:sldId id="441" r:id="rId25"/>
    <p:sldId id="442" r:id="rId26"/>
    <p:sldId id="443" r:id="rId27"/>
    <p:sldId id="444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177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00C9F8-7B54-428A-A3D9-ECB23135D3BA}" type="datetimeFigureOut">
              <a:rPr lang="en-US" smtClean="0"/>
              <a:t>10/4/2018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B9DACF-BFC3-417C-BE56-FE7FB869CF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326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i="1" dirty="0" smtClean="0">
                <a:solidFill>
                  <a:srgbClr val="FF0000"/>
                </a:solidFill>
              </a:rPr>
              <a:t>Note to Facilitator: </a:t>
            </a:r>
            <a:r>
              <a:rPr lang="en-US" sz="1200" b="1" i="1" dirty="0" smtClean="0"/>
              <a:t>Give 5mins for participants to answer the questions. Give no answers. Same questions repeated at the end of the presentation. Participants to answer again. Let each compare his/her pre-and post presentation answers. Anything learnt?</a:t>
            </a:r>
            <a:endParaRPr lang="en-US" b="1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B9DACF-BFC3-417C-BE56-FE7FB869CF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04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416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 smtClean="0"/>
              <a:t>The power to create a region is vested in the President by the Constitution of Ghana (Article 5 (1))</a:t>
            </a:r>
            <a:br>
              <a:rPr lang="en-GB" altLang="en-US" dirty="0" smtClean="0"/>
            </a:b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sz="2800" dirty="0" smtClean="0"/>
              <a:t>Act 462 gives the President power to create a district. The key consideration for the creation of a district includes the following:</a:t>
            </a:r>
          </a:p>
          <a:p>
            <a:pPr lvl="1"/>
            <a:r>
              <a:rPr lang="en-GB" altLang="en-US" sz="2300" dirty="0" smtClean="0"/>
              <a:t>Population</a:t>
            </a:r>
          </a:p>
          <a:p>
            <a:pPr lvl="1"/>
            <a:r>
              <a:rPr lang="en-GB" altLang="en-US" sz="2300" dirty="0" smtClean="0"/>
              <a:t>Geographical contiguity</a:t>
            </a:r>
          </a:p>
          <a:p>
            <a:pPr lvl="1"/>
            <a:r>
              <a:rPr lang="en-GB" altLang="en-US" sz="2300" dirty="0" smtClean="0"/>
              <a:t>Economic viability which refers to the ability of an area to provide the basic infrastructural and other developmental needs from the monetary and other resources generated in the area.</a:t>
            </a:r>
            <a:br>
              <a:rPr lang="en-GB" altLang="en-US" sz="2300" dirty="0" smtClean="0"/>
            </a:br>
            <a:r>
              <a:rPr lang="en-GB" altLang="en-US" sz="2300" dirty="0" smtClean="0"/>
              <a:t/>
            </a:r>
            <a:br>
              <a:rPr lang="en-GB" altLang="en-US" sz="2300" dirty="0" smtClean="0"/>
            </a:br>
            <a:endParaRPr lang="en-GB" altLang="en-US" sz="2300" dirty="0" smtClean="0"/>
          </a:p>
          <a:p>
            <a:endParaRPr lang="en-GB" altLang="en-US" dirty="0" smtClean="0"/>
          </a:p>
        </p:txBody>
      </p:sp>
      <p:sp>
        <p:nvSpPr>
          <p:cNvPr id="2416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CC54D3B8-B703-421A-905B-DF0DD9A5EB7E}" type="slidenum">
              <a:rPr lang="en-US" altLang="en-US" smtClean="0"/>
              <a:pPr/>
              <a:t>7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115442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904F53-5AEA-4047-A30F-FAB020C6098F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632750"/>
            <a:ext cx="8229600" cy="2895600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effectLst/>
                <a:latin typeface="+mn-lt"/>
              </a:rPr>
              <a:t>ORIENTATION PROGRAMME FOR NEW STAFF OF LOCAL GOVERNMENT SERVICE</a:t>
            </a:r>
            <a:br>
              <a:rPr lang="en-US" sz="3200" dirty="0" smtClean="0">
                <a:effectLst/>
                <a:latin typeface="+mn-lt"/>
              </a:rPr>
            </a:br>
            <a:r>
              <a:rPr lang="en-US" sz="3200" dirty="0">
                <a:effectLst/>
                <a:latin typeface="+mn-lt"/>
              </a:rPr>
              <a:t/>
            </a:r>
            <a:br>
              <a:rPr lang="en-US" sz="3200" dirty="0">
                <a:effectLst/>
                <a:latin typeface="+mn-lt"/>
              </a:rPr>
            </a:br>
            <a:r>
              <a:rPr lang="en-US" sz="3200" dirty="0" smtClean="0">
                <a:effectLst/>
                <a:latin typeface="+mn-lt"/>
              </a:rPr>
              <a:t>TOPIC:  </a:t>
            </a:r>
            <a:r>
              <a:rPr lang="en-US" sz="3200" dirty="0">
                <a:effectLst/>
                <a:latin typeface="+mn-lt"/>
              </a:rPr>
              <a:t>DECENTRALIZATION AND LOCAL GOVERNANCE </a:t>
            </a:r>
            <a:r>
              <a:rPr lang="en-US" sz="3200" dirty="0" smtClean="0">
                <a:effectLst/>
                <a:latin typeface="+mn-lt"/>
              </a:rPr>
              <a:t>IN GHANA</a:t>
            </a:r>
            <a:endParaRPr lang="en-US" sz="3200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4114800"/>
            <a:ext cx="8159496" cy="2438400"/>
          </a:xfrm>
        </p:spPr>
        <p:txBody>
          <a:bodyPr>
            <a:noAutofit/>
          </a:bodyPr>
          <a:lstStyle/>
          <a:p>
            <a:pPr algn="ctr"/>
            <a:r>
              <a:rPr lang="en-US" sz="2800" dirty="0" smtClean="0"/>
              <a:t>BY</a:t>
            </a:r>
          </a:p>
          <a:p>
            <a:pPr algn="ctr"/>
            <a:r>
              <a:rPr lang="en-US" sz="2800" dirty="0" smtClean="0"/>
              <a:t>INSTITUTE OF LOCAL GOV’T STUDIES</a:t>
            </a:r>
          </a:p>
          <a:p>
            <a:pPr algn="ctr"/>
            <a:endParaRPr lang="en-US" sz="2800" dirty="0"/>
          </a:p>
          <a:p>
            <a:pPr algn="ctr"/>
            <a:r>
              <a:rPr lang="en-US" sz="2400" dirty="0" smtClean="0"/>
              <a:t>OCTOBER, 2018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8010811" y="46300"/>
            <a:ext cx="1047178" cy="9689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228600"/>
            <a:ext cx="60960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QUIZ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60767"/>
            <a:ext cx="9144000" cy="52972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1. How many MMDAs are in Ghana?</a:t>
            </a:r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3719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255786"/>
            <a:ext cx="8229600" cy="1143000"/>
          </a:xfrm>
        </p:spPr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0"/>
            <a:ext cx="8686800" cy="5105400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Society must put in place a system (structure, process, rules, etc.) to meet these needs:</a:t>
            </a:r>
          </a:p>
          <a:p>
            <a:pPr lvl="1" algn="just"/>
            <a:r>
              <a:rPr lang="en-US" dirty="0" smtClean="0"/>
              <a:t>A group of people (with authority) to </a:t>
            </a:r>
            <a:r>
              <a:rPr lang="en-US" dirty="0" err="1" smtClean="0"/>
              <a:t>mobilise</a:t>
            </a:r>
            <a:r>
              <a:rPr lang="en-US" dirty="0" smtClean="0"/>
              <a:t> and manage resources (Government)</a:t>
            </a:r>
          </a:p>
          <a:p>
            <a:pPr lvl="1" algn="just"/>
            <a:r>
              <a:rPr lang="en-US" dirty="0" smtClean="0"/>
              <a:t>Determine how the needs should be met (policy)</a:t>
            </a:r>
          </a:p>
          <a:p>
            <a:pPr lvl="1" algn="just"/>
            <a:r>
              <a:rPr lang="en-US" dirty="0" smtClean="0"/>
              <a:t>Put administrative system in place</a:t>
            </a:r>
          </a:p>
          <a:p>
            <a:pPr lvl="1" algn="just"/>
            <a:r>
              <a:rPr lang="en-US" dirty="0" smtClean="0"/>
              <a:t>Deliver on the needs of the people</a:t>
            </a:r>
          </a:p>
          <a:p>
            <a:pPr lvl="1" algn="just"/>
            <a:r>
              <a:rPr lang="en-US" dirty="0" smtClean="0"/>
              <a:t>Account for the use of the resources vis a vis targets</a:t>
            </a:r>
          </a:p>
          <a:p>
            <a:pPr lvl="1" algn="just"/>
            <a:r>
              <a:rPr lang="en-US" dirty="0" smtClean="0"/>
              <a:t>Keep improving because of competitive needs, dynamic external and internal environmental factors</a:t>
            </a:r>
          </a:p>
          <a:p>
            <a:pPr marL="393192" lvl="1" indent="0" algn="just">
              <a:buNone/>
            </a:pPr>
            <a:r>
              <a:rPr lang="en-US" i="1" dirty="0" smtClean="0"/>
              <a:t>(E.g. 1992 Constitution of Ghana sets up public service)</a:t>
            </a:r>
          </a:p>
          <a:p>
            <a:pPr lvl="1"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Decentralization?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115" y="2286000"/>
            <a:ext cx="8229600" cy="3810000"/>
          </a:xfrm>
        </p:spPr>
        <p:txBody>
          <a:bodyPr/>
          <a:lstStyle/>
          <a:p>
            <a:pPr algn="just"/>
            <a:r>
              <a:rPr lang="en-US" dirty="0" smtClean="0"/>
              <a:t>Transfer of power, functions, resources and competence from central government to sub-national levels</a:t>
            </a:r>
          </a:p>
          <a:p>
            <a:pPr algn="just"/>
            <a:r>
              <a:rPr lang="en-US" dirty="0" smtClean="0"/>
              <a:t>Especially to local authorities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8001000" y="1918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/>
              <a:t>D</a:t>
            </a:r>
            <a:r>
              <a:rPr lang="en-US" dirty="0" err="1" smtClean="0"/>
              <a:t>ecentralisation</a:t>
            </a:r>
            <a:r>
              <a:rPr lang="en-US" dirty="0" smtClean="0"/>
              <a:t> is an administrative approach to better meet the needs of the people instead of relying on only the centralized approach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788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Legal Framework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067800" cy="4922520"/>
          </a:xfrm>
        </p:spPr>
        <p:txBody>
          <a:bodyPr>
            <a:normAutofit/>
          </a:bodyPr>
          <a:lstStyle/>
          <a:p>
            <a:r>
              <a:rPr lang="en-US" b="1" dirty="0" smtClean="0"/>
              <a:t>1992 Constitution </a:t>
            </a:r>
            <a:r>
              <a:rPr lang="en-US" b="1" dirty="0"/>
              <a:t>of </a:t>
            </a:r>
            <a:r>
              <a:rPr lang="en-US" b="1" dirty="0" smtClean="0"/>
              <a:t>Ghana</a:t>
            </a:r>
          </a:p>
          <a:p>
            <a:r>
              <a:rPr lang="en-US" dirty="0"/>
              <a:t>Article 240(1) states that: “Ghana shall have a system of local government and administration which shall, as far as practicable, be decentralized.”</a:t>
            </a:r>
          </a:p>
          <a:p>
            <a:pPr lvl="1"/>
            <a:r>
              <a:rPr lang="en-US" dirty="0" smtClean="0"/>
              <a:t>Parliament </a:t>
            </a:r>
            <a:r>
              <a:rPr lang="en-US" dirty="0"/>
              <a:t>to ensure the transfer of functions, powers, responsibilities and resources from central government to local government units.</a:t>
            </a:r>
          </a:p>
          <a:p>
            <a:pPr lvl="1"/>
            <a:r>
              <a:rPr lang="en-US" dirty="0" smtClean="0"/>
              <a:t>to </a:t>
            </a:r>
            <a:r>
              <a:rPr lang="en-US" dirty="0"/>
              <a:t>provide for the capacitation of local government authorities to plan, initiate, coordinate, manage and execute policies for its area of jurisdiction.</a:t>
            </a:r>
          </a:p>
          <a:p>
            <a:pPr lvl="1"/>
            <a:r>
              <a:rPr lang="en-US" dirty="0"/>
              <a:t>Establishment of sound financial base for each local government unit.</a:t>
            </a:r>
          </a:p>
          <a:p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23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ChangeArrowheads="1"/>
          </p:cNvSpPr>
          <p:nvPr/>
        </p:nvSpPr>
        <p:spPr bwMode="auto">
          <a:xfrm>
            <a:off x="2438077" y="457290"/>
            <a:ext cx="3886140" cy="106610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6" tIns="45713" rIns="91426" bIns="45713" anchor="ctr"/>
          <a:lstStyle>
            <a:lvl1pPr>
              <a:spcBef>
                <a:spcPct val="20000"/>
              </a:spcBef>
              <a:buChar char="•"/>
              <a:defRPr sz="4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3500">
                <a:solidFill>
                  <a:schemeClr val="tx1"/>
                </a:solidFill>
                <a:latin typeface="Arial" charset="0"/>
              </a:defRPr>
            </a:lvl2pPr>
            <a:lvl3pPr marL="1428750" indent="-28575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 dirty="0"/>
              <a:t>Regional Coordinating Council </a:t>
            </a:r>
            <a:r>
              <a:rPr lang="en-US" altLang="en-US" sz="1400" b="1" dirty="0" smtClean="0"/>
              <a:t> (10)</a:t>
            </a:r>
            <a:endParaRPr lang="en-US" altLang="en-US" sz="1400" b="1" dirty="0"/>
          </a:p>
        </p:txBody>
      </p:sp>
      <p:sp>
        <p:nvSpPr>
          <p:cNvPr id="49155" name="Rectangle 5"/>
          <p:cNvSpPr>
            <a:spLocks noChangeArrowheads="1"/>
          </p:cNvSpPr>
          <p:nvPr/>
        </p:nvSpPr>
        <p:spPr bwMode="auto">
          <a:xfrm>
            <a:off x="380495" y="2057806"/>
            <a:ext cx="2667101" cy="106610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6" tIns="45713" rIns="91426" bIns="45713" anchor="ctr"/>
          <a:lstStyle>
            <a:lvl1pPr>
              <a:spcBef>
                <a:spcPct val="20000"/>
              </a:spcBef>
              <a:buChar char="•"/>
              <a:defRPr sz="4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3500">
                <a:solidFill>
                  <a:schemeClr val="tx1"/>
                </a:solidFill>
                <a:latin typeface="Arial" charset="0"/>
              </a:defRPr>
            </a:lvl2pPr>
            <a:lvl3pPr marL="1428750" indent="-28575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400" b="1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400" b="1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 dirty="0"/>
              <a:t>Metropolitan Assembly (6)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dirty="0"/>
              <a:t>(min pop of 250,000)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400" b="1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 dirty="0"/>
              <a:t> </a:t>
            </a:r>
          </a:p>
        </p:txBody>
      </p:sp>
      <p:sp>
        <p:nvSpPr>
          <p:cNvPr id="49156" name="Rectangle 6"/>
          <p:cNvSpPr>
            <a:spLocks noChangeArrowheads="1"/>
          </p:cNvSpPr>
          <p:nvPr/>
        </p:nvSpPr>
        <p:spPr bwMode="auto">
          <a:xfrm>
            <a:off x="3581986" y="2057806"/>
            <a:ext cx="2285394" cy="106610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6" tIns="45713" rIns="91426" bIns="45713" anchor="ctr"/>
          <a:lstStyle>
            <a:lvl1pPr>
              <a:spcBef>
                <a:spcPct val="20000"/>
              </a:spcBef>
              <a:buChar char="•"/>
              <a:defRPr sz="4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3500">
                <a:solidFill>
                  <a:schemeClr val="tx1"/>
                </a:solidFill>
                <a:latin typeface="Arial" charset="0"/>
              </a:defRPr>
            </a:lvl2pPr>
            <a:lvl3pPr marL="1428750" indent="-28575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400" b="1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 dirty="0"/>
              <a:t>Municipal Assembly (101)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dirty="0"/>
              <a:t>(min pop of 95,000)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400" b="1" dirty="0"/>
          </a:p>
        </p:txBody>
      </p:sp>
      <p:sp>
        <p:nvSpPr>
          <p:cNvPr id="49157" name="Rectangle 7"/>
          <p:cNvSpPr>
            <a:spLocks noChangeArrowheads="1"/>
          </p:cNvSpPr>
          <p:nvPr/>
        </p:nvSpPr>
        <p:spPr bwMode="auto">
          <a:xfrm>
            <a:off x="6476900" y="2057806"/>
            <a:ext cx="2361735" cy="99034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6" tIns="45713" rIns="91426" bIns="45713" anchor="ctr"/>
          <a:lstStyle>
            <a:lvl1pPr>
              <a:spcBef>
                <a:spcPct val="20000"/>
              </a:spcBef>
              <a:buChar char="•"/>
              <a:defRPr sz="4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3500">
                <a:solidFill>
                  <a:schemeClr val="tx1"/>
                </a:solidFill>
                <a:latin typeface="Arial" charset="0"/>
              </a:defRPr>
            </a:lvl2pPr>
            <a:lvl3pPr marL="1428750" indent="-28575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400" b="1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400" b="1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 dirty="0"/>
              <a:t>District Assembly (147)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dirty="0"/>
              <a:t>(min of 75,000)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400" b="1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 dirty="0"/>
              <a:t> </a:t>
            </a:r>
          </a:p>
        </p:txBody>
      </p:sp>
      <p:sp>
        <p:nvSpPr>
          <p:cNvPr id="49158" name="Rectangle 8"/>
          <p:cNvSpPr>
            <a:spLocks noChangeArrowheads="1"/>
          </p:cNvSpPr>
          <p:nvPr/>
        </p:nvSpPr>
        <p:spPr bwMode="auto">
          <a:xfrm>
            <a:off x="380496" y="3428323"/>
            <a:ext cx="2819784" cy="99169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6" tIns="45713" rIns="91426" bIns="45713" anchor="ctr"/>
          <a:lstStyle>
            <a:lvl1pPr>
              <a:spcBef>
                <a:spcPct val="20000"/>
              </a:spcBef>
              <a:buChar char="•"/>
              <a:defRPr sz="4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3500">
                <a:solidFill>
                  <a:schemeClr val="tx1"/>
                </a:solidFill>
                <a:latin typeface="Arial" charset="0"/>
              </a:defRPr>
            </a:lvl2pPr>
            <a:lvl3pPr marL="1428750" indent="-28575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/>
              <a:t>Sub-Metropolitan District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/>
              <a:t>Councils</a:t>
            </a:r>
          </a:p>
        </p:txBody>
      </p:sp>
      <p:sp>
        <p:nvSpPr>
          <p:cNvPr id="49159" name="Rectangle 9"/>
          <p:cNvSpPr>
            <a:spLocks noChangeArrowheads="1"/>
          </p:cNvSpPr>
          <p:nvPr/>
        </p:nvSpPr>
        <p:spPr bwMode="auto">
          <a:xfrm>
            <a:off x="380495" y="4648666"/>
            <a:ext cx="2743442" cy="99034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6" tIns="45713" rIns="91426" bIns="45713" anchor="ctr"/>
          <a:lstStyle>
            <a:lvl1pPr>
              <a:spcBef>
                <a:spcPct val="20000"/>
              </a:spcBef>
              <a:buChar char="•"/>
              <a:defRPr sz="4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3500">
                <a:solidFill>
                  <a:schemeClr val="tx1"/>
                </a:solidFill>
                <a:latin typeface="Arial" charset="0"/>
              </a:defRPr>
            </a:lvl2pPr>
            <a:lvl3pPr marL="1428750" indent="-28575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400" b="1" dirty="0"/>
              <a:t>Town/Area </a:t>
            </a:r>
            <a:r>
              <a:rPr lang="en-GB" altLang="en-US" sz="1400" b="1" dirty="0" smtClean="0"/>
              <a:t>Councils</a:t>
            </a:r>
          </a:p>
          <a:p>
            <a:pPr algn="ctr">
              <a:spcBef>
                <a:spcPct val="0"/>
              </a:spcBef>
              <a:buNone/>
            </a:pPr>
            <a:r>
              <a:rPr lang="en-US" altLang="en-US" sz="1400" dirty="0" smtClean="0"/>
              <a:t>(pop. above 50,000)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400" b="1" dirty="0" smtClean="0"/>
              <a:t> </a:t>
            </a:r>
            <a:endParaRPr lang="en-GB" altLang="en-US" sz="1400" b="1" dirty="0"/>
          </a:p>
        </p:txBody>
      </p:sp>
      <p:sp>
        <p:nvSpPr>
          <p:cNvPr id="49160" name="Rectangle 10"/>
          <p:cNvSpPr>
            <a:spLocks noChangeArrowheads="1"/>
          </p:cNvSpPr>
          <p:nvPr/>
        </p:nvSpPr>
        <p:spPr bwMode="auto">
          <a:xfrm>
            <a:off x="3581986" y="4648666"/>
            <a:ext cx="2438077" cy="91458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6" tIns="45713" rIns="91426" bIns="45713" anchor="ctr"/>
          <a:lstStyle>
            <a:lvl1pPr>
              <a:spcBef>
                <a:spcPct val="20000"/>
              </a:spcBef>
              <a:buChar char="•"/>
              <a:defRPr sz="4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3500">
                <a:solidFill>
                  <a:schemeClr val="tx1"/>
                </a:solidFill>
                <a:latin typeface="Arial" charset="0"/>
              </a:defRPr>
            </a:lvl2pPr>
            <a:lvl3pPr marL="1428750" indent="-28575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400" b="1" dirty="0"/>
              <a:t>Zonal </a:t>
            </a:r>
            <a:r>
              <a:rPr lang="en-GB" altLang="en-US" sz="1400" b="1" dirty="0" smtClean="0"/>
              <a:t>Councils</a:t>
            </a:r>
          </a:p>
          <a:p>
            <a:pPr algn="ctr">
              <a:spcBef>
                <a:spcPct val="0"/>
              </a:spcBef>
              <a:buNone/>
            </a:pPr>
            <a:r>
              <a:rPr lang="en-US" altLang="en-US" sz="1400" dirty="0" smtClean="0"/>
              <a:t>(pop above 3,000)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400" b="1" dirty="0"/>
          </a:p>
        </p:txBody>
      </p:sp>
      <p:sp>
        <p:nvSpPr>
          <p:cNvPr id="49161" name="Rectangle 11"/>
          <p:cNvSpPr>
            <a:spLocks noChangeArrowheads="1"/>
          </p:cNvSpPr>
          <p:nvPr/>
        </p:nvSpPr>
        <p:spPr bwMode="auto">
          <a:xfrm>
            <a:off x="6629582" y="4648666"/>
            <a:ext cx="2209052" cy="91458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6" tIns="45713" rIns="91426" bIns="45713" anchor="ctr"/>
          <a:lstStyle>
            <a:lvl1pPr>
              <a:spcBef>
                <a:spcPct val="20000"/>
              </a:spcBef>
              <a:buChar char="•"/>
              <a:defRPr sz="4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3500">
                <a:solidFill>
                  <a:schemeClr val="tx1"/>
                </a:solidFill>
                <a:latin typeface="Arial" charset="0"/>
              </a:defRPr>
            </a:lvl2pPr>
            <a:lvl3pPr marL="1428750" indent="-28575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 dirty="0"/>
              <a:t>Urban/Town/Area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 dirty="0" smtClean="0"/>
              <a:t>Councils</a:t>
            </a:r>
          </a:p>
          <a:p>
            <a:pPr algn="ctr">
              <a:spcBef>
                <a:spcPct val="0"/>
              </a:spcBef>
              <a:buNone/>
            </a:pPr>
            <a:r>
              <a:rPr lang="en-US" altLang="en-US" sz="1400" dirty="0" smtClean="0"/>
              <a:t>(pop 5,000-15,000)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400" b="1" dirty="0"/>
          </a:p>
        </p:txBody>
      </p:sp>
      <p:sp>
        <p:nvSpPr>
          <p:cNvPr id="49162" name="Rectangle 12"/>
          <p:cNvSpPr>
            <a:spLocks noChangeArrowheads="1"/>
          </p:cNvSpPr>
          <p:nvPr/>
        </p:nvSpPr>
        <p:spPr bwMode="auto">
          <a:xfrm>
            <a:off x="3581986" y="5867656"/>
            <a:ext cx="2438077" cy="99034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6" tIns="45713" rIns="91426" bIns="45713" anchor="ctr"/>
          <a:lstStyle>
            <a:lvl1pPr>
              <a:spcBef>
                <a:spcPct val="20000"/>
              </a:spcBef>
              <a:buChar char="•"/>
              <a:defRPr sz="4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3500">
                <a:solidFill>
                  <a:schemeClr val="tx1"/>
                </a:solidFill>
                <a:latin typeface="Arial" charset="0"/>
              </a:defRPr>
            </a:lvl2pPr>
            <a:lvl3pPr marL="1428750" indent="-28575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 dirty="0"/>
              <a:t>Unit </a:t>
            </a:r>
            <a:r>
              <a:rPr lang="en-US" altLang="en-US" sz="1400" b="1" dirty="0" smtClean="0"/>
              <a:t>Committees</a:t>
            </a:r>
          </a:p>
          <a:p>
            <a:pPr lvl="0" defTabSz="11430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400" dirty="0">
                <a:solidFill>
                  <a:srgbClr val="000000"/>
                </a:solidFill>
                <a:cs typeface="Arial" charset="0"/>
              </a:rPr>
              <a:t>Rural Areas: </a:t>
            </a:r>
            <a:r>
              <a:rPr lang="en-US" sz="1400" dirty="0" smtClean="0">
                <a:solidFill>
                  <a:srgbClr val="000000"/>
                </a:solidFill>
                <a:cs typeface="Arial" charset="0"/>
              </a:rPr>
              <a:t>pop 500-1,000 </a:t>
            </a:r>
            <a:endParaRPr lang="en-US" sz="1400" dirty="0">
              <a:solidFill>
                <a:srgbClr val="000000"/>
              </a:solidFill>
              <a:cs typeface="Arial" charset="0"/>
            </a:endParaRPr>
          </a:p>
          <a:p>
            <a:pPr lvl="0" defTabSz="11430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400" dirty="0">
                <a:solidFill>
                  <a:srgbClr val="000000"/>
                </a:solidFill>
                <a:cs typeface="Arial" charset="0"/>
              </a:rPr>
              <a:t>Urban Areas: </a:t>
            </a:r>
            <a:r>
              <a:rPr lang="en-US" sz="1400" dirty="0" smtClean="0">
                <a:solidFill>
                  <a:srgbClr val="000000"/>
                </a:solidFill>
                <a:cs typeface="Arial" charset="0"/>
              </a:rPr>
              <a:t>pop of </a:t>
            </a:r>
            <a:r>
              <a:rPr lang="en-US" sz="1400" dirty="0">
                <a:solidFill>
                  <a:srgbClr val="000000"/>
                </a:solidFill>
                <a:cs typeface="Arial" charset="0"/>
              </a:rPr>
              <a:t>1,500 </a:t>
            </a:r>
            <a:endParaRPr lang="en-US" sz="1400" dirty="0" smtClean="0">
              <a:solidFill>
                <a:srgbClr val="000000"/>
              </a:solidFill>
              <a:cs typeface="Arial" charset="0"/>
            </a:endParaRPr>
          </a:p>
          <a:p>
            <a:pPr lvl="0" defTabSz="11430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400" dirty="0" smtClean="0">
                <a:solidFill>
                  <a:srgbClr val="000000"/>
                </a:solidFill>
                <a:cs typeface="Arial" charset="0"/>
              </a:rPr>
              <a:t>                      and above</a:t>
            </a:r>
            <a:endParaRPr lang="en-US" sz="14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9163" name="Line 13"/>
          <p:cNvSpPr>
            <a:spLocks noChangeShapeType="1"/>
          </p:cNvSpPr>
          <p:nvPr/>
        </p:nvSpPr>
        <p:spPr bwMode="auto">
          <a:xfrm>
            <a:off x="4724683" y="3123915"/>
            <a:ext cx="0" cy="152475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49164" name="Line 14"/>
          <p:cNvSpPr>
            <a:spLocks noChangeShapeType="1"/>
          </p:cNvSpPr>
          <p:nvPr/>
        </p:nvSpPr>
        <p:spPr bwMode="auto">
          <a:xfrm>
            <a:off x="4724683" y="5563246"/>
            <a:ext cx="0" cy="30441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49165" name="Line 15"/>
          <p:cNvSpPr>
            <a:spLocks noChangeShapeType="1"/>
          </p:cNvSpPr>
          <p:nvPr/>
        </p:nvSpPr>
        <p:spPr bwMode="auto">
          <a:xfrm>
            <a:off x="1675875" y="3123915"/>
            <a:ext cx="0" cy="3044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49166" name="Line 16"/>
          <p:cNvSpPr>
            <a:spLocks noChangeShapeType="1"/>
          </p:cNvSpPr>
          <p:nvPr/>
        </p:nvSpPr>
        <p:spPr bwMode="auto">
          <a:xfrm>
            <a:off x="1675875" y="4420021"/>
            <a:ext cx="0" cy="22864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49167" name="Line 17"/>
          <p:cNvSpPr>
            <a:spLocks noChangeShapeType="1"/>
          </p:cNvSpPr>
          <p:nvPr/>
        </p:nvSpPr>
        <p:spPr bwMode="auto">
          <a:xfrm>
            <a:off x="7619596" y="3048151"/>
            <a:ext cx="0" cy="152339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49168" name="Line 18"/>
          <p:cNvSpPr>
            <a:spLocks noChangeShapeType="1"/>
          </p:cNvSpPr>
          <p:nvPr/>
        </p:nvSpPr>
        <p:spPr bwMode="auto">
          <a:xfrm>
            <a:off x="3047596" y="5563246"/>
            <a:ext cx="1677087" cy="30441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49169" name="Line 19"/>
          <p:cNvSpPr>
            <a:spLocks noChangeShapeType="1"/>
          </p:cNvSpPr>
          <p:nvPr/>
        </p:nvSpPr>
        <p:spPr bwMode="auto">
          <a:xfrm flipH="1">
            <a:off x="4724683" y="5563246"/>
            <a:ext cx="1904899" cy="30441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49170" name="Line 20"/>
          <p:cNvSpPr>
            <a:spLocks noChangeShapeType="1"/>
          </p:cNvSpPr>
          <p:nvPr/>
        </p:nvSpPr>
        <p:spPr bwMode="auto">
          <a:xfrm flipH="1">
            <a:off x="2210265" y="1523399"/>
            <a:ext cx="2514419" cy="53440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49171" name="Line 21"/>
          <p:cNvSpPr>
            <a:spLocks noChangeShapeType="1"/>
          </p:cNvSpPr>
          <p:nvPr/>
        </p:nvSpPr>
        <p:spPr bwMode="auto">
          <a:xfrm>
            <a:off x="4724683" y="1523399"/>
            <a:ext cx="0" cy="53440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49172" name="Line 22"/>
          <p:cNvSpPr>
            <a:spLocks noChangeShapeType="1"/>
          </p:cNvSpPr>
          <p:nvPr/>
        </p:nvSpPr>
        <p:spPr bwMode="auto">
          <a:xfrm>
            <a:off x="4724683" y="1523399"/>
            <a:ext cx="2743442" cy="53440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49173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110201"/>
            <a:ext cx="6590967" cy="507349"/>
          </a:xfrm>
        </p:spPr>
        <p:txBody>
          <a:bodyPr>
            <a:noAutofit/>
          </a:bodyPr>
          <a:lstStyle/>
          <a:p>
            <a:pPr marL="273977" indent="-273977" algn="ctr"/>
            <a:r>
              <a:rPr lang="en-GB" altLang="en-US" sz="2000" b="1" dirty="0" smtClean="0"/>
              <a:t>THE </a:t>
            </a:r>
            <a:r>
              <a:rPr lang="en-GB" altLang="en-US" sz="2000" b="1" dirty="0"/>
              <a:t>NEW LOCAL GOVERNMENT SYSTEM </a:t>
            </a:r>
            <a:r>
              <a:rPr lang="en-GB" altLang="en-US" sz="2000" b="1" dirty="0" smtClean="0"/>
              <a:t>ARRANGEMENTS</a:t>
            </a:r>
            <a:br>
              <a:rPr lang="en-GB" altLang="en-US" sz="2000" b="1" dirty="0" smtClean="0"/>
            </a:br>
            <a:endParaRPr lang="en-US" altLang="en-US" sz="2000" b="1" dirty="0"/>
          </a:p>
        </p:txBody>
      </p:sp>
      <p:pic>
        <p:nvPicPr>
          <p:cNvPr id="22" name="Picture 21" descr="C:\Users\Mawunyo\Documents\ILGS\2015\PUBLICATIONS\Letter heads\CREST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203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District Assembly</a:t>
            </a:r>
            <a:endParaRPr lang="en-US" dirty="0"/>
          </a:p>
        </p:txBody>
      </p:sp>
      <p:pic>
        <p:nvPicPr>
          <p:cNvPr id="4" name="Picture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061762" cy="55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469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0829"/>
            <a:ext cx="8229600" cy="1143000"/>
          </a:xfrm>
        </p:spPr>
        <p:txBody>
          <a:bodyPr/>
          <a:lstStyle/>
          <a:p>
            <a:r>
              <a:rPr lang="en-US" dirty="0" smtClean="0"/>
              <a:t>Two Arms of the Assembly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90800"/>
            <a:ext cx="8229600" cy="2255520"/>
          </a:xfrm>
        </p:spPr>
        <p:txBody>
          <a:bodyPr/>
          <a:lstStyle/>
          <a:p>
            <a:r>
              <a:rPr lang="en-US" dirty="0" smtClean="0"/>
              <a:t>The Political Side – General Assembly</a:t>
            </a:r>
          </a:p>
          <a:p>
            <a:r>
              <a:rPr lang="en-US" dirty="0" smtClean="0"/>
              <a:t>The Implementation Arm - Bureaucracy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460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Functions of a District Assembly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700" dirty="0"/>
              <a:t>The Assembly exercises deliberative, legislative and executive functions including:</a:t>
            </a:r>
          </a:p>
          <a:p>
            <a:pPr lvl="1"/>
            <a:r>
              <a:rPr lang="en-US" dirty="0"/>
              <a:t>exercising political and administrative authority in the district;</a:t>
            </a:r>
          </a:p>
          <a:p>
            <a:pPr lvl="1"/>
            <a:r>
              <a:rPr lang="en-US" dirty="0"/>
              <a:t>promoting local economic development; and</a:t>
            </a:r>
          </a:p>
          <a:p>
            <a:pPr lvl="1"/>
            <a:r>
              <a:rPr lang="en-US" dirty="0"/>
              <a:t>providing guidance, giving direction to and supervising other administrative authorities in the district as may be prescribed by law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865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700" dirty="0"/>
              <a:t>Further, the Assembly is charged with the </a:t>
            </a:r>
          </a:p>
          <a:p>
            <a:pPr lvl="1"/>
            <a:r>
              <a:rPr lang="en-US" dirty="0"/>
              <a:t>responsibility for the overall development of the district;</a:t>
            </a:r>
          </a:p>
          <a:p>
            <a:pPr lvl="1"/>
            <a:r>
              <a:rPr lang="en-US" dirty="0"/>
              <a:t>formulation and execution of plans, programs and strategies for the effective mobilization of the resources necessary for the overall development of the district;</a:t>
            </a:r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783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981200"/>
            <a:ext cx="8229600" cy="1547150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effectLst/>
                <a:latin typeface="+mn-lt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effectLst/>
                <a:latin typeface="+mn-lt"/>
              </a:rPr>
              <a:t>LEADERSHIP AND MANAGEMENT OF LOCAL GOVERNMENTS</a:t>
            </a:r>
            <a:endParaRPr lang="en-US" sz="32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8010811" y="46300"/>
            <a:ext cx="1047178" cy="9689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48062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MMDAs Ultimate Result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3200" dirty="0" smtClean="0"/>
              <a:t>All the elements of the </a:t>
            </a:r>
            <a:r>
              <a:rPr lang="en-US" sz="3200" dirty="0" err="1" smtClean="0"/>
              <a:t>organisation</a:t>
            </a:r>
            <a:r>
              <a:rPr lang="en-US" sz="3200" dirty="0" smtClean="0"/>
              <a:t> (MMDA) are to be deployed in order to improve on the quality of life and dignity of the local people.</a:t>
            </a:r>
            <a:endParaRPr lang="en-US" sz="32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53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Recruits: What is Your Job/Role?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1" y="1935480"/>
            <a:ext cx="8863964" cy="438912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Operational</a:t>
            </a:r>
          </a:p>
          <a:p>
            <a:r>
              <a:rPr lang="en-US" sz="3600" dirty="0" smtClean="0"/>
              <a:t>Responsiveness/ No delay</a:t>
            </a:r>
          </a:p>
          <a:p>
            <a:r>
              <a:rPr lang="en-US" sz="3600" dirty="0" smtClean="0"/>
              <a:t>Time Consciousness</a:t>
            </a:r>
          </a:p>
          <a:p>
            <a:r>
              <a:rPr lang="en-US" sz="3600" dirty="0" smtClean="0"/>
              <a:t>Guidance required </a:t>
            </a:r>
            <a:r>
              <a:rPr lang="en-US" sz="3600" i="1" dirty="0" smtClean="0"/>
              <a:t>(Don’t be full of yourself)</a:t>
            </a:r>
          </a:p>
          <a:p>
            <a:r>
              <a:rPr lang="en-US" sz="3600" dirty="0" smtClean="0"/>
              <a:t>Quality Work</a:t>
            </a:r>
          </a:p>
          <a:p>
            <a:endParaRPr lang="en-US" sz="3600" dirty="0" smtClean="0"/>
          </a:p>
          <a:p>
            <a:endParaRPr lang="en-US" sz="3600" dirty="0" smtClean="0"/>
          </a:p>
          <a:p>
            <a:endParaRPr lang="en-US" sz="3600" dirty="0"/>
          </a:p>
          <a:p>
            <a:endParaRPr lang="en-US" sz="36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421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Leadership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05000"/>
            <a:ext cx="8458200" cy="4389120"/>
          </a:xfrm>
        </p:spPr>
        <p:txBody>
          <a:bodyPr>
            <a:noAutofit/>
          </a:bodyPr>
          <a:lstStyle/>
          <a:p>
            <a:r>
              <a:rPr lang="en-US" sz="3200" dirty="0" smtClean="0"/>
              <a:t>In MMDAs, leadership can be conferred:</a:t>
            </a:r>
          </a:p>
          <a:p>
            <a:r>
              <a:rPr lang="en-US" sz="3200" dirty="0" smtClean="0"/>
              <a:t>by position </a:t>
            </a:r>
          </a:p>
          <a:p>
            <a:r>
              <a:rPr lang="en-US" sz="3200" dirty="0"/>
              <a:t>b</a:t>
            </a:r>
            <a:r>
              <a:rPr lang="en-US" sz="3200" dirty="0" smtClean="0"/>
              <a:t>y deeds</a:t>
            </a:r>
          </a:p>
          <a:p>
            <a:r>
              <a:rPr lang="en-US" sz="3200" dirty="0" smtClean="0"/>
              <a:t>It is not necessarily wrong to say that the leader of an Assembly is the Chief Executive. That is leadership by position because certain leadership qualities are </a:t>
            </a:r>
            <a:r>
              <a:rPr lang="en-US" sz="3200" dirty="0" err="1" smtClean="0"/>
              <a:t>germaine</a:t>
            </a:r>
            <a:r>
              <a:rPr lang="en-US" sz="3200" dirty="0" smtClean="0"/>
              <a:t> to the position. E.g. </a:t>
            </a:r>
            <a:endParaRPr lang="en-US" sz="32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58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389120"/>
          </a:xfrm>
        </p:spPr>
        <p:txBody>
          <a:bodyPr/>
          <a:lstStyle/>
          <a:p>
            <a:r>
              <a:rPr lang="en-GB" dirty="0" smtClean="0"/>
              <a:t>Visionary</a:t>
            </a:r>
          </a:p>
          <a:p>
            <a:r>
              <a:rPr lang="en-GB" dirty="0" smtClean="0"/>
              <a:t>Results -oriented</a:t>
            </a:r>
          </a:p>
          <a:p>
            <a:r>
              <a:rPr lang="en-GB" dirty="0" smtClean="0"/>
              <a:t>Drive and Initiative</a:t>
            </a:r>
          </a:p>
          <a:p>
            <a:r>
              <a:rPr lang="en-GB" dirty="0" smtClean="0"/>
              <a:t>Honesty</a:t>
            </a:r>
          </a:p>
          <a:p>
            <a:r>
              <a:rPr lang="en-GB" dirty="0" smtClean="0"/>
              <a:t>Reliability</a:t>
            </a:r>
          </a:p>
          <a:p>
            <a:r>
              <a:rPr lang="en-GB" dirty="0" smtClean="0"/>
              <a:t>Team player, etc.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552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Leadership Beyond Position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700" dirty="0" smtClean="0"/>
              <a:t>Everybody has some leadership qualities in him or her which must be used to the benefit of the Assembly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64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615695"/>
            <a:ext cx="5309235" cy="819912"/>
          </a:xfrm>
        </p:spPr>
        <p:txBody>
          <a:bodyPr/>
          <a:lstStyle/>
          <a:p>
            <a:r>
              <a:rPr lang="en-US" dirty="0" smtClean="0"/>
              <a:t>Leadership Styles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676400"/>
            <a:ext cx="8787765" cy="4648200"/>
          </a:xfrm>
        </p:spPr>
        <p:txBody>
          <a:bodyPr>
            <a:normAutofit fontScale="92500" lnSpcReduction="10000"/>
          </a:bodyPr>
          <a:lstStyle/>
          <a:p>
            <a:r>
              <a:rPr lang="en-US" altLang="en-US" sz="2800" dirty="0" smtClean="0"/>
              <a:t>As new staff, you will experience super-ordinates with the following leadership styles:</a:t>
            </a:r>
          </a:p>
          <a:p>
            <a:r>
              <a:rPr lang="en-US" altLang="en-US" sz="2800" dirty="0" smtClean="0"/>
              <a:t>Autocratic </a:t>
            </a:r>
            <a:r>
              <a:rPr lang="en-US" altLang="en-US" sz="2800" dirty="0"/>
              <a:t>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Acts in unilateral command and control fashion</a:t>
            </a:r>
          </a:p>
          <a:p>
            <a:r>
              <a:rPr lang="en-US" altLang="en-US" sz="2800" dirty="0"/>
              <a:t>Human Relation 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Emphasizes people over tasks</a:t>
            </a:r>
          </a:p>
          <a:p>
            <a:r>
              <a:rPr lang="en-US" altLang="en-US" sz="2800" dirty="0"/>
              <a:t>Democratic 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Encourages participation with an emphasis on both task accomplishments and development of people</a:t>
            </a:r>
          </a:p>
          <a:p>
            <a:r>
              <a:rPr lang="en-US" altLang="en-US" sz="2800" dirty="0"/>
              <a:t>Laissez-faire 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Is low on both tasks and people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20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28700" y="812800"/>
            <a:ext cx="7086600" cy="1676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 smtClean="0">
                <a:ea typeface="ＭＳ Ｐゴシック" panose="020B0600070205080204" pitchFamily="34" charset="-128"/>
              </a:rPr>
              <a:t/>
            </a:r>
            <a:br>
              <a:rPr lang="en-US" altLang="en-US" dirty="0" smtClean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/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 smtClean="0">
                <a:ea typeface="ＭＳ Ｐゴシック" panose="020B0600070205080204" pitchFamily="34" charset="-128"/>
              </a:rPr>
              <a:t>GROOMING / ETIQUETTE</a:t>
            </a:r>
            <a:br>
              <a:rPr lang="en-US" altLang="en-US" dirty="0" smtClean="0">
                <a:ea typeface="ＭＳ Ｐゴシック" panose="020B0600070205080204" pitchFamily="34" charset="-128"/>
              </a:rPr>
            </a:br>
            <a:endParaRPr lang="en-US" altLang="en-US" dirty="0" smtClean="0">
              <a:ea typeface="ＭＳ Ｐゴシック" panose="020B0600070205080204" pitchFamily="34" charset="-128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28700" y="2819400"/>
            <a:ext cx="6400800" cy="685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800" dirty="0" smtClean="0">
                <a:ea typeface="ＭＳ Ｐゴシック" panose="020B0600070205080204" pitchFamily="34" charset="-128"/>
              </a:rPr>
              <a:t>PROFESSIONAL IMAGE</a:t>
            </a:r>
          </a:p>
        </p:txBody>
      </p:sp>
    </p:spTree>
    <p:extLst>
      <p:ext uri="{BB962C8B-B14F-4D97-AF65-F5344CB8AC3E}">
        <p14:creationId xmlns:p14="http://schemas.microsoft.com/office/powerpoint/2010/main" val="128998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US" altLang="en-US" dirty="0" smtClean="0">
                <a:ea typeface="ＭＳ Ｐゴシック" panose="020B0600070205080204" pitchFamily="34" charset="-128"/>
              </a:rPr>
              <a:t>Who is a Doctor?</a:t>
            </a:r>
          </a:p>
        </p:txBody>
      </p:sp>
      <p:pic>
        <p:nvPicPr>
          <p:cNvPr id="409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382905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0850" y="1676400"/>
            <a:ext cx="488315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117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en-US" altLang="en-US" dirty="0" smtClean="0">
                <a:ea typeface="ＭＳ Ｐゴシック" panose="020B0600070205080204" pitchFamily="34" charset="-128"/>
              </a:rPr>
              <a:t>Who will you Hire as a Security?</a:t>
            </a:r>
          </a:p>
        </p:txBody>
      </p:sp>
      <p:pic>
        <p:nvPicPr>
          <p:cNvPr id="512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24000"/>
            <a:ext cx="3962400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24000"/>
            <a:ext cx="457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46522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533400" y="283234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altLang="en-US" sz="3600" dirty="0" smtClean="0">
                <a:ea typeface="ＭＳ Ｐゴシック" panose="020B0600070205080204" pitchFamily="34" charset="-128"/>
              </a:rPr>
              <a:t>What is Grooming</a:t>
            </a:r>
          </a:p>
        </p:txBody>
      </p:sp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533400" y="1447800"/>
            <a:ext cx="784860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000" dirty="0">
                <a:solidFill>
                  <a:srgbClr val="000000"/>
                </a:solidFill>
              </a:rPr>
              <a:t>Grooming is the process of making yourself look neat, attractive and presentable.</a:t>
            </a:r>
          </a:p>
          <a:p>
            <a:pPr eaLnBrk="1" hangingPunct="1">
              <a:spcBef>
                <a:spcPct val="0"/>
              </a:spcBef>
            </a:pPr>
            <a:endParaRPr lang="en-US" altLang="en-US" sz="20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sz="2000" dirty="0">
                <a:solidFill>
                  <a:srgbClr val="000000"/>
                </a:solidFill>
              </a:rPr>
              <a:t>Cultivating an attractive and presentable presence. </a:t>
            </a:r>
          </a:p>
          <a:p>
            <a:pPr eaLnBrk="1" hangingPunct="1">
              <a:spcBef>
                <a:spcPct val="0"/>
              </a:spcBef>
            </a:pPr>
            <a:endParaRPr lang="en-US" altLang="en-US" sz="20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sz="2000" dirty="0">
                <a:solidFill>
                  <a:srgbClr val="000000"/>
                </a:solidFill>
              </a:rPr>
              <a:t>In simple words the things which you do to make yourself and your appearance tidy and pleasant.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0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sz="2000" dirty="0">
                <a:solidFill>
                  <a:srgbClr val="000000"/>
                </a:solidFill>
              </a:rPr>
              <a:t> It projects:</a:t>
            </a:r>
            <a:br>
              <a:rPr lang="en-US" altLang="en-US" sz="2000" dirty="0">
                <a:solidFill>
                  <a:srgbClr val="000000"/>
                </a:solidFill>
              </a:rPr>
            </a:br>
            <a:r>
              <a:rPr lang="en-US" altLang="en-US" sz="2000" dirty="0">
                <a:solidFill>
                  <a:srgbClr val="000000"/>
                </a:solidFill>
              </a:rPr>
              <a:t>– skilled behavior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00"/>
                </a:solidFill>
              </a:rPr>
              <a:t>– Builds reputation.</a:t>
            </a:r>
            <a:br>
              <a:rPr lang="en-US" altLang="en-US" sz="2000" dirty="0">
                <a:solidFill>
                  <a:srgbClr val="000000"/>
                </a:solidFill>
              </a:rPr>
            </a:br>
            <a:r>
              <a:rPr lang="en-US" altLang="en-US" sz="2000" dirty="0">
                <a:solidFill>
                  <a:srgbClr val="000000"/>
                </a:solidFill>
              </a:rPr>
              <a:t>– Makes up stand out </a:t>
            </a:r>
          </a:p>
          <a:p>
            <a:pPr eaLnBrk="1" hangingPunct="1">
              <a:spcBef>
                <a:spcPct val="0"/>
              </a:spcBef>
            </a:pPr>
            <a:endParaRPr lang="en-US" altLang="en-US" sz="20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</a:pPr>
            <a:endParaRPr lang="en-US" altLang="en-US" sz="2000" dirty="0">
              <a:solidFill>
                <a:srgbClr val="000000"/>
              </a:solidFill>
            </a:endParaRPr>
          </a:p>
        </p:txBody>
      </p:sp>
      <p:pic>
        <p:nvPicPr>
          <p:cNvPr id="7172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200" y="3352800"/>
            <a:ext cx="46228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311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altLang="en-US" sz="3600" dirty="0" smtClean="0">
                <a:ea typeface="ＭＳ Ｐゴシック" panose="020B0600070205080204" pitchFamily="34" charset="-128"/>
              </a:rPr>
              <a:t>Deal Breaker</a:t>
            </a:r>
          </a:p>
        </p:txBody>
      </p:sp>
      <p:sp>
        <p:nvSpPr>
          <p:cNvPr id="11267" name="TextBox 4"/>
          <p:cNvSpPr txBox="1">
            <a:spLocks noChangeArrowheads="1"/>
          </p:cNvSpPr>
          <p:nvPr/>
        </p:nvSpPr>
        <p:spPr bwMode="auto">
          <a:xfrm>
            <a:off x="762000" y="2362200"/>
            <a:ext cx="784860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</a:pPr>
            <a:r>
              <a:rPr lang="en-US" altLang="en-US" sz="2700" b="1">
                <a:solidFill>
                  <a:srgbClr val="000000"/>
                </a:solidFill>
              </a:rPr>
              <a:t>The most important fact is that your appearance influences the opinions of everyone around you. </a:t>
            </a:r>
          </a:p>
          <a:p>
            <a:pPr algn="ctr" eaLnBrk="1" hangingPunct="1">
              <a:spcBef>
                <a:spcPct val="0"/>
              </a:spcBef>
            </a:pPr>
            <a:endParaRPr lang="en-US" altLang="en-US" sz="2700" b="1">
              <a:solidFill>
                <a:srgbClr val="000000"/>
              </a:solidFill>
            </a:endParaRPr>
          </a:p>
          <a:p>
            <a:pPr algn="ctr" eaLnBrk="1" hangingPunct="1">
              <a:spcBef>
                <a:spcPct val="0"/>
              </a:spcBef>
            </a:pPr>
            <a:r>
              <a:rPr lang="en-US" altLang="en-US" sz="2700" b="1">
                <a:solidFill>
                  <a:srgbClr val="000000"/>
                </a:solidFill>
              </a:rPr>
              <a:t>Your Professionalism, intelligence and the trust people form in you depends on your appearance. </a:t>
            </a:r>
          </a:p>
        </p:txBody>
      </p:sp>
    </p:spTree>
    <p:extLst>
      <p:ext uri="{BB962C8B-B14F-4D97-AF65-F5344CB8AC3E}">
        <p14:creationId xmlns:p14="http://schemas.microsoft.com/office/powerpoint/2010/main" val="403486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381000" y="12940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altLang="en-US" sz="3600" dirty="0" smtClean="0">
                <a:ea typeface="ＭＳ Ｐゴシック" panose="020B0600070205080204" pitchFamily="34" charset="-128"/>
              </a:rPr>
              <a:t>What is Etiquette</a:t>
            </a:r>
          </a:p>
        </p:txBody>
      </p:sp>
      <p:sp>
        <p:nvSpPr>
          <p:cNvPr id="12291" name="TextBox 4"/>
          <p:cNvSpPr txBox="1">
            <a:spLocks noChangeArrowheads="1"/>
          </p:cNvSpPr>
          <p:nvPr/>
        </p:nvSpPr>
        <p:spPr bwMode="auto">
          <a:xfrm>
            <a:off x="0" y="1295400"/>
            <a:ext cx="56388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000" dirty="0">
                <a:solidFill>
                  <a:srgbClr val="000000"/>
                </a:solidFill>
              </a:rPr>
              <a:t>Etiquette simply means how to behave in various situations.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sz="2000" dirty="0">
                <a:solidFill>
                  <a:srgbClr val="000000"/>
                </a:solidFill>
              </a:rPr>
              <a:t>Etiquette relates to a code of behavior among people within an organization, group or society. (Hello, Welcome, Please, Thank you.)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sz="2000" dirty="0">
                <a:solidFill>
                  <a:srgbClr val="000000"/>
                </a:solidFill>
              </a:rPr>
              <a:t>Finally it is about building the confidence to be comfortable with yourself so that others may be comfortable with you as well. </a:t>
            </a:r>
          </a:p>
          <a:p>
            <a:pPr eaLnBrk="1" hangingPunct="1">
              <a:spcBef>
                <a:spcPct val="0"/>
              </a:spcBef>
            </a:pPr>
            <a:endParaRPr lang="en-US" altLang="en-US" sz="20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sz="2000" dirty="0">
                <a:solidFill>
                  <a:srgbClr val="000000"/>
                </a:solidFill>
              </a:rPr>
              <a:t>It projects: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en-US" sz="2000" dirty="0">
                <a:solidFill>
                  <a:srgbClr val="000000"/>
                </a:solidFill>
              </a:rPr>
              <a:t>Knowing/respecting people’s customs and traditions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en-US" sz="2000" dirty="0">
                <a:solidFill>
                  <a:srgbClr val="000000"/>
                </a:solidFill>
              </a:rPr>
              <a:t> observing certain behavior and actions when in a group of people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en-US" sz="2000" dirty="0">
                <a:solidFill>
                  <a:srgbClr val="000000"/>
                </a:solidFill>
              </a:rPr>
              <a:t> observing appropriate manners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000" dirty="0">
              <a:solidFill>
                <a:srgbClr val="000000"/>
              </a:solidFill>
            </a:endParaRPr>
          </a:p>
        </p:txBody>
      </p:sp>
      <p:pic>
        <p:nvPicPr>
          <p:cNvPr id="12292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370388"/>
            <a:ext cx="35052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472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678193"/>
            <a:ext cx="5181600" cy="558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10426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304800" y="533400"/>
            <a:ext cx="8229600" cy="1143000"/>
          </a:xfrm>
        </p:spPr>
        <p:txBody>
          <a:bodyPr/>
          <a:lstStyle/>
          <a:p>
            <a:r>
              <a:rPr lang="en-US" altLang="en-US" dirty="0" smtClean="0">
                <a:ea typeface="ＭＳ Ｐゴシック" panose="020B0600070205080204" pitchFamily="34" charset="-128"/>
              </a:rPr>
              <a:t>Deal Breaker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altLang="en-US" sz="4000" b="1" smtClean="0">
                <a:ea typeface="ＭＳ Ｐゴシック" panose="020B0600070205080204" pitchFamily="34" charset="-128"/>
              </a:rPr>
              <a:t>Always remember: </a:t>
            </a:r>
          </a:p>
          <a:p>
            <a:pPr algn="ctr">
              <a:buFontTx/>
              <a:buNone/>
            </a:pPr>
            <a:endParaRPr lang="en-US" altLang="en-US" sz="4000" b="1" smtClean="0">
              <a:ea typeface="ＭＳ Ｐゴシック" panose="020B0600070205080204" pitchFamily="34" charset="-128"/>
            </a:endParaRPr>
          </a:p>
          <a:p>
            <a:pPr algn="ctr"/>
            <a:r>
              <a:rPr lang="en-US" altLang="en-US" sz="4000" b="1" smtClean="0">
                <a:ea typeface="ＭＳ Ｐゴシック" panose="020B0600070205080204" pitchFamily="34" charset="-128"/>
              </a:rPr>
              <a:t>Your behavior and manners should consistently correspond with your well groomed image </a:t>
            </a:r>
          </a:p>
        </p:txBody>
      </p:sp>
    </p:spTree>
    <p:extLst>
      <p:ext uri="{BB962C8B-B14F-4D97-AF65-F5344CB8AC3E}">
        <p14:creationId xmlns:p14="http://schemas.microsoft.com/office/powerpoint/2010/main" val="13660076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990600"/>
            <a:ext cx="681990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14447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1854</TotalTime>
  <Words>932</Words>
  <Application>Microsoft Office PowerPoint</Application>
  <PresentationFormat>On-screen Show (4:3)</PresentationFormat>
  <Paragraphs>141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ＭＳ Ｐゴシック</vt:lpstr>
      <vt:lpstr>Arial</vt:lpstr>
      <vt:lpstr>Calibri</vt:lpstr>
      <vt:lpstr>Constantia</vt:lpstr>
      <vt:lpstr>Courier New</vt:lpstr>
      <vt:lpstr>Wingdings 2</vt:lpstr>
      <vt:lpstr>Flow</vt:lpstr>
      <vt:lpstr>ORIENTATION PROGRAMME FOR NEW STAFF OF LOCAL GOVERNMENT SERVICE  TOPIC:  DECENTRALIZATION AND LOCAL GOVERNANCE IN GHANA</vt:lpstr>
      <vt:lpstr>QUIZ</vt:lpstr>
      <vt:lpstr>Example</vt:lpstr>
      <vt:lpstr>What is Decentralization?</vt:lpstr>
      <vt:lpstr>Important</vt:lpstr>
      <vt:lpstr>Legal Framework</vt:lpstr>
      <vt:lpstr>THE NEW LOCAL GOVERNMENT SYSTEM ARRANGEMENTS </vt:lpstr>
      <vt:lpstr>The District Assembly</vt:lpstr>
      <vt:lpstr>Two Arms of the Assembly</vt:lpstr>
      <vt:lpstr>Functions of a District Assembly</vt:lpstr>
      <vt:lpstr>PowerPoint Presentation</vt:lpstr>
      <vt:lpstr> LEADERSHIP AND MANAGEMENT OF LOCAL GOVERNMENTS</vt:lpstr>
      <vt:lpstr>MMDAs Ultimate Result</vt:lpstr>
      <vt:lpstr>Recruits: What is Your Job/Role?</vt:lpstr>
      <vt:lpstr>Leadership</vt:lpstr>
      <vt:lpstr>PowerPoint Presentation</vt:lpstr>
      <vt:lpstr>Leadership Beyond Position</vt:lpstr>
      <vt:lpstr>Leadership Styles</vt:lpstr>
      <vt:lpstr>  GROOMING / ETIQUETTE </vt:lpstr>
      <vt:lpstr>Who is a Doctor?</vt:lpstr>
      <vt:lpstr>Who will you Hire as a Security?</vt:lpstr>
      <vt:lpstr>What is Grooming</vt:lpstr>
      <vt:lpstr>Deal Breaker</vt:lpstr>
      <vt:lpstr>What is Etiquette</vt:lpstr>
      <vt:lpstr>PowerPoint Presentation</vt:lpstr>
      <vt:lpstr>Deal Breaker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TRAINING PROGRAMME FOR LANets ON CSOs POLICY ENGAGEMENT WITH MMDAs</dc:title>
  <dc:creator>user</dc:creator>
  <cp:lastModifiedBy>buyer1</cp:lastModifiedBy>
  <cp:revision>136</cp:revision>
  <dcterms:created xsi:type="dcterms:W3CDTF">2014-06-22T12:24:09Z</dcterms:created>
  <dcterms:modified xsi:type="dcterms:W3CDTF">2018-10-04T16:31:59Z</dcterms:modified>
</cp:coreProperties>
</file>