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5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D3F4102-8E7F-461D-BD18-C1D754968E5D}" type="datetimeFigureOut">
              <a:rPr lang="en-US" smtClean="0">
                <a:solidFill>
                  <a:srgbClr val="CCD1B9"/>
                </a:solidFill>
              </a:rPr>
              <a:pPr/>
              <a:t>10/1/2018</a:t>
            </a:fld>
            <a:endParaRPr lang="en-US">
              <a:solidFill>
                <a:srgbClr val="CCD1B9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8A73EA-03E1-488D-9363-B6F8599B2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>
              <a:solidFill>
                <a:srgbClr val="CCD1B9"/>
              </a:solidFill>
            </a:endParaRP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930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73EA-03E1-488D-9363-B6F8599B24B1}" type="slidenum">
              <a:rPr lang="en-US" smtClean="0">
                <a:solidFill>
                  <a:srgbClr val="534949"/>
                </a:solidFill>
              </a:rPr>
              <a:pPr/>
              <a:t>‹#›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364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D3F4102-8E7F-461D-BD18-C1D754968E5D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8A73EA-03E1-488D-9363-B6F8599B24B1}" type="slidenum">
              <a:rPr lang="en-US" smtClean="0">
                <a:solidFill>
                  <a:srgbClr val="CCD1B9"/>
                </a:solidFill>
              </a:rPr>
              <a:pPr/>
              <a:t>‹#›</a:t>
            </a:fld>
            <a:endParaRPr lang="en-US">
              <a:solidFill>
                <a:srgbClr val="CCD1B9"/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49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73EA-03E1-488D-9363-B6F8599B24B1}" type="slidenum">
              <a:rPr lang="en-US" smtClean="0">
                <a:solidFill>
                  <a:srgbClr val="534949"/>
                </a:solidFill>
              </a:rPr>
              <a:pPr/>
              <a:t>‹#›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412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73EA-03E1-488D-9363-B6F8599B24B1}" type="slidenum">
              <a:rPr lang="en-US" smtClean="0">
                <a:solidFill>
                  <a:srgbClr val="534949"/>
                </a:solidFill>
              </a:rPr>
              <a:pPr/>
              <a:t>‹#›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863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73EA-03E1-488D-9363-B6F8599B24B1}" type="slidenum">
              <a:rPr lang="en-US" smtClean="0">
                <a:solidFill>
                  <a:srgbClr val="534949"/>
                </a:solidFill>
              </a:rPr>
              <a:pPr/>
              <a:t>‹#›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976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73EA-03E1-488D-9363-B6F8599B24B1}" type="slidenum">
              <a:rPr lang="en-US" smtClean="0">
                <a:solidFill>
                  <a:srgbClr val="534949"/>
                </a:solidFill>
              </a:rPr>
              <a:pPr/>
              <a:t>‹#›</a:t>
            </a:fld>
            <a:endParaRPr lang="en-US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202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8A73EA-03E1-488D-9363-B6F8599B2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860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CCD1B9"/>
                </a:solidFill>
              </a:rPr>
              <a:pPr/>
              <a:t>10/1/2018</a:t>
            </a:fld>
            <a:endParaRPr lang="en-US">
              <a:solidFill>
                <a:srgbClr val="CCD1B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CCD1B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73EA-03E1-488D-9363-B6F8599B24B1}" type="slidenum">
              <a:rPr lang="en-US" smtClean="0">
                <a:solidFill>
                  <a:srgbClr val="CCD1B9"/>
                </a:solidFill>
              </a:rPr>
              <a:pPr/>
              <a:t>‹#›</a:t>
            </a:fld>
            <a:endParaRPr lang="en-US">
              <a:solidFill>
                <a:srgbClr val="CCD1B9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411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73EA-03E1-488D-9363-B6F8599B24B1}" type="slidenum">
              <a:rPr lang="en-US" smtClean="0">
                <a:solidFill>
                  <a:srgbClr val="534949"/>
                </a:solidFill>
              </a:rPr>
              <a:pPr/>
              <a:t>‹#›</a:t>
            </a:fld>
            <a:endParaRPr lang="en-US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043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8A73EA-03E1-488D-9363-B6F8599B24B1}" type="slidenum">
              <a:rPr lang="en-US" smtClean="0">
                <a:solidFill>
                  <a:srgbClr val="CCD1B9"/>
                </a:solidFill>
              </a:rPr>
              <a:pPr/>
              <a:t>‹#›</a:t>
            </a:fld>
            <a:endParaRPr lang="en-US">
              <a:solidFill>
                <a:srgbClr val="CCD1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438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8D3F4102-8E7F-461D-BD18-C1D754968E5D}" type="datetimeFigureOut">
              <a:rPr lang="en-US" smtClean="0">
                <a:solidFill>
                  <a:srgbClr val="534949"/>
                </a:solidFill>
              </a:rPr>
              <a:pPr/>
              <a:t>10/1/2018</a:t>
            </a:fld>
            <a:endParaRPr lang="en-US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238A73EA-03E1-488D-9363-B6F8599B24B1}" type="slidenum">
              <a:rPr lang="en-US" smtClean="0">
                <a:solidFill>
                  <a:srgbClr val="534949"/>
                </a:solidFill>
              </a:rPr>
              <a:pPr/>
              <a:t>‹#›</a:t>
            </a:fld>
            <a:endParaRPr lang="en-US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59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AutoShape 19"/>
          <p:cNvSpPr>
            <a:spLocks noChangeShapeType="1"/>
          </p:cNvSpPr>
          <p:nvPr/>
        </p:nvSpPr>
        <p:spPr bwMode="auto">
          <a:xfrm flipH="1">
            <a:off x="6284911" y="1429185"/>
            <a:ext cx="876935" cy="982712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B91F5-71B8-4AF0-AC35-4CB20F61C851}" type="slidenum">
              <a:rPr lang="en-US" smtClean="0">
                <a:solidFill>
                  <a:srgbClr val="F0A22E">
                    <a:shade val="75000"/>
                  </a:srgbClr>
                </a:solidFill>
              </a:rPr>
              <a:pPr/>
              <a:t>1</a:t>
            </a:fld>
            <a:endParaRPr lang="en-US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3934"/>
            <a:ext cx="8686800" cy="870466"/>
          </a:xfrm>
        </p:spPr>
        <p:txBody>
          <a:bodyPr>
            <a:normAutofit/>
          </a:bodyPr>
          <a:lstStyle/>
          <a:p>
            <a:pPr lvl="0"/>
            <a:r>
              <a:rPr lang="en-GB" sz="3100" b="1" cap="none" dirty="0" smtClean="0">
                <a:effectLst/>
                <a:latin typeface="Book Antiqua" pitchFamily="18" charset="0"/>
                <a:ea typeface="Times New Roman" pitchFamily="18" charset="0"/>
                <a:cs typeface="Arial" pitchFamily="34" charset="0"/>
              </a:rPr>
              <a:t>REPORTING RELATIONSHIP</a:t>
            </a:r>
            <a:endParaRPr lang="en-US" b="1" dirty="0">
              <a:solidFill>
                <a:srgbClr val="4409E9"/>
              </a:solidFill>
            </a:endParaRPr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494982" y="1081563"/>
            <a:ext cx="8613140" cy="5562599"/>
            <a:chOff x="1680" y="3313"/>
            <a:chExt cx="13564" cy="6782"/>
          </a:xfrm>
        </p:grpSpPr>
        <p:sp>
          <p:nvSpPr>
            <p:cNvPr id="7" name="AutoShape 47"/>
            <p:cNvSpPr>
              <a:spLocks noChangeShapeType="1"/>
            </p:cNvSpPr>
            <p:nvPr/>
          </p:nvSpPr>
          <p:spPr bwMode="auto">
            <a:xfrm>
              <a:off x="2656" y="7130"/>
              <a:ext cx="1" cy="3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Rectangle 46"/>
            <p:cNvSpPr>
              <a:spLocks noChangeArrowheads="1"/>
            </p:cNvSpPr>
            <p:nvPr/>
          </p:nvSpPr>
          <p:spPr bwMode="auto">
            <a:xfrm>
              <a:off x="2475" y="3313"/>
              <a:ext cx="4005" cy="8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da-DK" sz="1400" dirty="0">
                  <a:solidFill>
                    <a:prstClr val="black"/>
                  </a:solidFill>
                </a:rPr>
                <a:t>(</a:t>
              </a:r>
              <a:r>
                <a:rPr lang="da-DK" sz="1400" dirty="0">
                  <a:solidFill>
                    <a:prstClr val="black"/>
                  </a:solidFill>
                </a:rPr>
                <a:t>MMDA</a:t>
              </a:r>
              <a:r>
                <a:rPr lang="da-DK" sz="1400" dirty="0">
                  <a:solidFill>
                    <a:prstClr val="black"/>
                  </a:solidFill>
                </a:rPr>
                <a:t>)</a:t>
              </a:r>
              <a:endParaRPr lang="en-US" sz="1400" dirty="0">
                <a:solidFill>
                  <a:prstClr val="black"/>
                </a:solidFill>
              </a:endParaRPr>
            </a:p>
            <a:p>
              <a:pPr algn="ctr"/>
              <a:r>
                <a:rPr lang="en-GB" sz="1400" b="1" dirty="0">
                  <a:solidFill>
                    <a:prstClr val="black"/>
                  </a:solidFill>
                </a:rPr>
                <a:t>Metropolitan, Municipal &amp; District </a:t>
              </a:r>
              <a:r>
                <a:rPr lang="en-GB" sz="1400" b="1" dirty="0">
                  <a:solidFill>
                    <a:prstClr val="black"/>
                  </a:solidFill>
                </a:rPr>
                <a:t>Assembly</a:t>
              </a:r>
              <a:endParaRPr lang="en-GB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Rectangle 45"/>
            <p:cNvSpPr>
              <a:spLocks noChangeArrowheads="1"/>
            </p:cNvSpPr>
            <p:nvPr/>
          </p:nvSpPr>
          <p:spPr bwMode="auto">
            <a:xfrm>
              <a:off x="5619" y="7430"/>
              <a:ext cx="2293" cy="900"/>
            </a:xfrm>
            <a:prstGeom prst="rect">
              <a:avLst/>
            </a:prstGeom>
            <a:solidFill>
              <a:srgbClr val="92CDD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da-DK" sz="1200" b="1" dirty="0">
                  <a:solidFill>
                    <a:prstClr val="black"/>
                  </a:solidFill>
                </a:rPr>
                <a:t>Head, </a:t>
              </a:r>
              <a:r>
                <a:rPr lang="da-DK" sz="1200" b="1" dirty="0">
                  <a:solidFill>
                    <a:prstClr val="black"/>
                  </a:solidFill>
                </a:rPr>
                <a:t>SWCD Department </a:t>
              </a:r>
            </a:p>
            <a:p>
              <a:pPr algn="ctr"/>
              <a:r>
                <a:rPr lang="da-DK" sz="1200" b="1" dirty="0">
                  <a:solidFill>
                    <a:prstClr val="black"/>
                  </a:solidFill>
                </a:rPr>
                <a:t>(SWCD)</a:t>
              </a:r>
              <a:endParaRPr 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10" name="Rectangle 44"/>
            <p:cNvSpPr>
              <a:spLocks noChangeArrowheads="1"/>
            </p:cNvSpPr>
            <p:nvPr/>
          </p:nvSpPr>
          <p:spPr bwMode="auto">
            <a:xfrm>
              <a:off x="3193" y="4404"/>
              <a:ext cx="2345" cy="9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da-DK" sz="1400" b="1" dirty="0">
                  <a:solidFill>
                    <a:prstClr val="black"/>
                  </a:solidFill>
                </a:rPr>
                <a:t>Chief Executive (</a:t>
              </a:r>
              <a:r>
                <a:rPr lang="da-DK" sz="1400" b="1" dirty="0">
                  <a:solidFill>
                    <a:prstClr val="black"/>
                  </a:solidFill>
                </a:rPr>
                <a:t>MMDCE)</a:t>
              </a:r>
              <a:endParaRPr lang="en-US" sz="1400" dirty="0">
                <a:solidFill>
                  <a:prstClr val="black"/>
                </a:solidFill>
              </a:endParaRPr>
            </a:p>
          </p:txBody>
        </p:sp>
        <p:sp>
          <p:nvSpPr>
            <p:cNvPr id="11" name="Rectangle 43"/>
            <p:cNvSpPr>
              <a:spLocks noChangeArrowheads="1"/>
            </p:cNvSpPr>
            <p:nvPr/>
          </p:nvSpPr>
          <p:spPr bwMode="auto">
            <a:xfrm>
              <a:off x="3079" y="5925"/>
              <a:ext cx="2519" cy="79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da-DK" sz="1400" b="1" dirty="0">
                  <a:solidFill>
                    <a:prstClr val="black"/>
                  </a:solidFill>
                </a:rPr>
                <a:t>Coordinating Director (</a:t>
              </a:r>
              <a:r>
                <a:rPr lang="da-DK" sz="1400" b="1" dirty="0">
                  <a:solidFill>
                    <a:prstClr val="black"/>
                  </a:solidFill>
                </a:rPr>
                <a:t>MMDCD</a:t>
              </a:r>
              <a:r>
                <a:rPr lang="da-DK" sz="1400" b="1" dirty="0">
                  <a:solidFill>
                    <a:prstClr val="black"/>
                  </a:solidFill>
                </a:rPr>
                <a:t>)</a:t>
              </a:r>
              <a:endParaRPr lang="en-US" sz="1400" dirty="0">
                <a:solidFill>
                  <a:prstClr val="black"/>
                </a:solidFill>
              </a:endParaRPr>
            </a:p>
          </p:txBody>
        </p:sp>
        <p:sp>
          <p:nvSpPr>
            <p:cNvPr id="12" name="Rectangle 42"/>
            <p:cNvSpPr>
              <a:spLocks noChangeArrowheads="1"/>
            </p:cNvSpPr>
            <p:nvPr/>
          </p:nvSpPr>
          <p:spPr bwMode="auto">
            <a:xfrm>
              <a:off x="3061" y="9172"/>
              <a:ext cx="2102" cy="923"/>
            </a:xfrm>
            <a:prstGeom prst="rect">
              <a:avLst/>
            </a:prstGeom>
            <a:solidFill>
              <a:srgbClr val="FBD4B4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da-DK" sz="1400" b="1" dirty="0">
                  <a:solidFill>
                    <a:prstClr val="black"/>
                  </a:solidFill>
                </a:rPr>
                <a:t>Social Welfare Section</a:t>
              </a:r>
              <a:endParaRPr lang="en-US" sz="1400" dirty="0">
                <a:solidFill>
                  <a:prstClr val="black"/>
                </a:solidFill>
              </a:endParaRPr>
            </a:p>
          </p:txBody>
        </p:sp>
        <p:sp>
          <p:nvSpPr>
            <p:cNvPr id="13" name="Rectangle 41"/>
            <p:cNvSpPr>
              <a:spLocks noChangeArrowheads="1"/>
            </p:cNvSpPr>
            <p:nvPr/>
          </p:nvSpPr>
          <p:spPr bwMode="auto">
            <a:xfrm>
              <a:off x="7861" y="9172"/>
              <a:ext cx="2102" cy="923"/>
            </a:xfrm>
            <a:prstGeom prst="rect">
              <a:avLst/>
            </a:prstGeom>
            <a:solidFill>
              <a:srgbClr val="FBD4B4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da-DK" sz="1400" b="1" dirty="0">
                  <a:solidFill>
                    <a:prstClr val="black"/>
                  </a:solidFill>
                </a:rPr>
                <a:t>Community Development Section</a:t>
              </a:r>
              <a:endParaRPr lang="da-DK" sz="1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AutoShape 38"/>
            <p:cNvSpPr>
              <a:spLocks noChangeShapeType="1"/>
            </p:cNvSpPr>
            <p:nvPr/>
          </p:nvSpPr>
          <p:spPr bwMode="auto">
            <a:xfrm>
              <a:off x="4141" y="8691"/>
              <a:ext cx="0" cy="48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AutoShape 37"/>
            <p:cNvSpPr>
              <a:spLocks noChangeShapeType="1"/>
            </p:cNvSpPr>
            <p:nvPr/>
          </p:nvSpPr>
          <p:spPr bwMode="auto">
            <a:xfrm>
              <a:off x="4443" y="5344"/>
              <a:ext cx="0" cy="58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1680" y="7420"/>
              <a:ext cx="2102" cy="79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da-DK" sz="1200" b="1" dirty="0">
                  <a:solidFill>
                    <a:prstClr val="black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Other MMDA Departments</a:t>
              </a:r>
              <a:endParaRPr lang="da-DK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AutoShape 35"/>
            <p:cNvSpPr>
              <a:spLocks noChangeShapeType="1"/>
            </p:cNvSpPr>
            <p:nvPr/>
          </p:nvSpPr>
          <p:spPr bwMode="auto">
            <a:xfrm rot="60000" flipV="1">
              <a:off x="4141" y="8637"/>
              <a:ext cx="468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Rectangle 34"/>
            <p:cNvSpPr>
              <a:spLocks noChangeArrowheads="1"/>
            </p:cNvSpPr>
            <p:nvPr/>
          </p:nvSpPr>
          <p:spPr bwMode="auto">
            <a:xfrm>
              <a:off x="8259" y="3327"/>
              <a:ext cx="2613" cy="79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da-DK" sz="1200" b="1" dirty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Regional Coordinating Council</a:t>
              </a:r>
              <a:endParaRPr lang="da-DK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AutoShape 33"/>
            <p:cNvSpPr>
              <a:spLocks noChangeShapeType="1"/>
            </p:cNvSpPr>
            <p:nvPr/>
          </p:nvSpPr>
          <p:spPr bwMode="auto">
            <a:xfrm>
              <a:off x="9699" y="4100"/>
              <a:ext cx="0" cy="8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2" name="AutoShape 32"/>
            <p:cNvSpPr>
              <a:spLocks noChangeShapeType="1"/>
            </p:cNvSpPr>
            <p:nvPr/>
          </p:nvSpPr>
          <p:spPr bwMode="auto">
            <a:xfrm>
              <a:off x="6906" y="7130"/>
              <a:ext cx="1" cy="3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3" name="AutoShape 31"/>
            <p:cNvSpPr>
              <a:spLocks noChangeShapeType="1"/>
            </p:cNvSpPr>
            <p:nvPr/>
          </p:nvSpPr>
          <p:spPr bwMode="auto">
            <a:xfrm>
              <a:off x="2656" y="7130"/>
              <a:ext cx="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4" name="AutoShape 30"/>
            <p:cNvSpPr>
              <a:spLocks noChangeShapeType="1"/>
            </p:cNvSpPr>
            <p:nvPr/>
          </p:nvSpPr>
          <p:spPr bwMode="auto">
            <a:xfrm>
              <a:off x="2656" y="7130"/>
              <a:ext cx="425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AutoShape 29"/>
            <p:cNvSpPr>
              <a:spLocks noChangeArrowheads="1"/>
            </p:cNvSpPr>
            <p:nvPr/>
          </p:nvSpPr>
          <p:spPr bwMode="auto">
            <a:xfrm>
              <a:off x="10798" y="5344"/>
              <a:ext cx="1326" cy="88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sz="10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NCCE</a:t>
              </a:r>
              <a:endParaRPr lang="en-GB" sz="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000" dirty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Regional Offices</a:t>
              </a:r>
              <a:endParaRPr lang="en-GB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AutoShape 28"/>
            <p:cNvSpPr>
              <a:spLocks noChangeArrowheads="1"/>
            </p:cNvSpPr>
            <p:nvPr/>
          </p:nvSpPr>
          <p:spPr bwMode="auto">
            <a:xfrm>
              <a:off x="6124" y="5344"/>
              <a:ext cx="1442" cy="88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da-DK" sz="1100" b="1" dirty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SW Regional Office</a:t>
              </a:r>
              <a:endParaRPr lang="da-DK" sz="11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a-DK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AutoShape 27"/>
            <p:cNvSpPr>
              <a:spLocks noChangeArrowheads="1"/>
            </p:cNvSpPr>
            <p:nvPr/>
          </p:nvSpPr>
          <p:spPr bwMode="auto">
            <a:xfrm>
              <a:off x="12242" y="5344"/>
              <a:ext cx="1442" cy="88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sz="10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Judicial S</a:t>
              </a:r>
              <a:endParaRPr lang="en-GB" sz="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000" dirty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Regional Offices</a:t>
              </a:r>
              <a:endParaRPr lang="en-GB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AutoShape 26"/>
            <p:cNvSpPr>
              <a:spLocks noChangeArrowheads="1"/>
            </p:cNvSpPr>
            <p:nvPr/>
          </p:nvSpPr>
          <p:spPr bwMode="auto">
            <a:xfrm>
              <a:off x="7684" y="5362"/>
              <a:ext cx="1443" cy="87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GB" sz="1100" b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Agric</a:t>
              </a:r>
              <a:r>
                <a:rPr lang="en-GB" sz="11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1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Regional Office</a:t>
              </a:r>
              <a:endParaRPr lang="en-US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AutoShape 25"/>
            <p:cNvSpPr>
              <a:spLocks noChangeArrowheads="1"/>
            </p:cNvSpPr>
            <p:nvPr/>
          </p:nvSpPr>
          <p:spPr bwMode="auto">
            <a:xfrm>
              <a:off x="13801" y="5313"/>
              <a:ext cx="1443" cy="9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sz="1000" dirty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Other</a:t>
              </a:r>
              <a:endParaRPr lang="en-GB" sz="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000" dirty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Regional Offices</a:t>
              </a:r>
              <a:endParaRPr lang="en-GB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AutoShape 23"/>
            <p:cNvSpPr>
              <a:spLocks noChangeShapeType="1"/>
            </p:cNvSpPr>
            <p:nvPr/>
          </p:nvSpPr>
          <p:spPr bwMode="auto">
            <a:xfrm>
              <a:off x="6965" y="4867"/>
              <a:ext cx="7598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2" name="AutoShape 22"/>
            <p:cNvSpPr>
              <a:spLocks noChangeShapeType="1"/>
            </p:cNvSpPr>
            <p:nvPr/>
          </p:nvSpPr>
          <p:spPr bwMode="auto">
            <a:xfrm>
              <a:off x="6964" y="4927"/>
              <a:ext cx="0" cy="4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3" name="AutoShape 21"/>
            <p:cNvSpPr>
              <a:spLocks noChangeShapeType="1"/>
            </p:cNvSpPr>
            <p:nvPr/>
          </p:nvSpPr>
          <p:spPr bwMode="auto">
            <a:xfrm>
              <a:off x="12964" y="4927"/>
              <a:ext cx="0" cy="38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4" name="AutoShape 20"/>
            <p:cNvSpPr>
              <a:spLocks noChangeShapeType="1"/>
            </p:cNvSpPr>
            <p:nvPr/>
          </p:nvSpPr>
          <p:spPr bwMode="auto">
            <a:xfrm>
              <a:off x="11523" y="4927"/>
              <a:ext cx="1" cy="36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5" name="AutoShape 19"/>
            <p:cNvSpPr>
              <a:spLocks noChangeShapeType="1"/>
            </p:cNvSpPr>
            <p:nvPr/>
          </p:nvSpPr>
          <p:spPr bwMode="auto">
            <a:xfrm>
              <a:off x="14524" y="4910"/>
              <a:ext cx="0" cy="42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6" name="AutoShape 18"/>
            <p:cNvSpPr>
              <a:spLocks noChangeShapeType="1"/>
            </p:cNvSpPr>
            <p:nvPr/>
          </p:nvSpPr>
          <p:spPr bwMode="auto">
            <a:xfrm>
              <a:off x="8524" y="4976"/>
              <a:ext cx="1" cy="36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7" name="AutoShape 17"/>
            <p:cNvSpPr>
              <a:spLocks noChangeShapeType="1"/>
            </p:cNvSpPr>
            <p:nvPr/>
          </p:nvSpPr>
          <p:spPr bwMode="auto">
            <a:xfrm>
              <a:off x="8821" y="8690"/>
              <a:ext cx="0" cy="48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8" name="AutoShape 16"/>
            <p:cNvSpPr>
              <a:spLocks noChangeShapeType="1"/>
            </p:cNvSpPr>
            <p:nvPr/>
          </p:nvSpPr>
          <p:spPr bwMode="auto">
            <a:xfrm>
              <a:off x="5538" y="4638"/>
              <a:ext cx="3282" cy="0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7F7F7F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9" name="AutoShape 15"/>
            <p:cNvSpPr>
              <a:spLocks noChangeShapeType="1"/>
            </p:cNvSpPr>
            <p:nvPr/>
          </p:nvSpPr>
          <p:spPr bwMode="auto">
            <a:xfrm flipV="1">
              <a:off x="6982" y="7045"/>
              <a:ext cx="1" cy="375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0" name="AutoShape 14"/>
            <p:cNvSpPr>
              <a:spLocks noChangeShapeType="1"/>
            </p:cNvSpPr>
            <p:nvPr/>
          </p:nvSpPr>
          <p:spPr bwMode="auto">
            <a:xfrm flipH="1">
              <a:off x="4443" y="7045"/>
              <a:ext cx="2584" cy="0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1" name="AutoShape 13"/>
            <p:cNvSpPr>
              <a:spLocks noChangeShapeType="1"/>
            </p:cNvSpPr>
            <p:nvPr/>
          </p:nvSpPr>
          <p:spPr bwMode="auto">
            <a:xfrm flipV="1">
              <a:off x="4518" y="6722"/>
              <a:ext cx="0" cy="323"/>
            </a:xfrm>
            <a:prstGeom prst="straightConnector1">
              <a:avLst/>
            </a:prstGeom>
            <a:noFill/>
            <a:ln w="38100">
              <a:solidFill>
                <a:srgbClr val="4F81BD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2" name="AutoShape 12"/>
            <p:cNvSpPr>
              <a:spLocks noChangeShapeType="1"/>
            </p:cNvSpPr>
            <p:nvPr/>
          </p:nvSpPr>
          <p:spPr bwMode="auto">
            <a:xfrm flipV="1">
              <a:off x="4548" y="5377"/>
              <a:ext cx="0" cy="464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3" name="AutoShape 11"/>
            <p:cNvSpPr>
              <a:spLocks noChangeShapeType="1"/>
            </p:cNvSpPr>
            <p:nvPr/>
          </p:nvSpPr>
          <p:spPr bwMode="auto">
            <a:xfrm>
              <a:off x="4413" y="6722"/>
              <a:ext cx="1" cy="40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AutoShape 10"/>
            <p:cNvSpPr>
              <a:spLocks noChangeShapeType="1"/>
            </p:cNvSpPr>
            <p:nvPr/>
          </p:nvSpPr>
          <p:spPr bwMode="auto">
            <a:xfrm flipV="1">
              <a:off x="13084" y="8330"/>
              <a:ext cx="0" cy="463"/>
            </a:xfrm>
            <a:prstGeom prst="straightConnector1">
              <a:avLst/>
            </a:prstGeom>
            <a:noFill/>
            <a:ln w="635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AutoShape 9"/>
            <p:cNvSpPr>
              <a:spLocks noChangeArrowheads="1"/>
            </p:cNvSpPr>
            <p:nvPr/>
          </p:nvSpPr>
          <p:spPr bwMode="auto">
            <a:xfrm>
              <a:off x="13254" y="8227"/>
              <a:ext cx="1990" cy="1254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171450" indent="-17145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r>
                <a:rPr lang="en-GB" sz="1200" dirty="0">
                  <a:solidFill>
                    <a:prstClr val="black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Reporting Direction</a:t>
              </a:r>
            </a:p>
            <a:p>
              <a:pPr marL="171450" indent="-17145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endParaRPr lang="en-GB" sz="1200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171450" indent="-17145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r>
                <a:rPr lang="en-GB" sz="12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Tech. Backstop.</a:t>
              </a:r>
            </a:p>
          </p:txBody>
        </p:sp>
        <p:sp>
          <p:nvSpPr>
            <p:cNvPr id="46" name="AutoShape 8"/>
            <p:cNvSpPr>
              <a:spLocks noChangeShapeType="1"/>
            </p:cNvSpPr>
            <p:nvPr/>
          </p:nvSpPr>
          <p:spPr bwMode="auto">
            <a:xfrm flipV="1">
              <a:off x="8701" y="4124"/>
              <a:ext cx="0" cy="559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AutoShape 7"/>
            <p:cNvSpPr>
              <a:spLocks noChangeShapeType="1"/>
            </p:cNvSpPr>
            <p:nvPr/>
          </p:nvSpPr>
          <p:spPr bwMode="auto">
            <a:xfrm>
              <a:off x="8835" y="4620"/>
              <a:ext cx="1470" cy="0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prstDash val="sys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7F7F7F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AutoShape 5"/>
            <p:cNvSpPr>
              <a:spLocks noChangeShapeType="1"/>
            </p:cNvSpPr>
            <p:nvPr/>
          </p:nvSpPr>
          <p:spPr bwMode="auto">
            <a:xfrm flipV="1">
              <a:off x="4621" y="8691"/>
              <a:ext cx="0" cy="481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AutoShape 3"/>
            <p:cNvSpPr>
              <a:spLocks noChangeShapeType="1"/>
            </p:cNvSpPr>
            <p:nvPr/>
          </p:nvSpPr>
          <p:spPr bwMode="auto">
            <a:xfrm flipH="1" flipV="1">
              <a:off x="8581" y="8691"/>
              <a:ext cx="1" cy="481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AutoShape 2"/>
            <p:cNvSpPr>
              <a:spLocks noChangeShapeType="1"/>
            </p:cNvSpPr>
            <p:nvPr/>
          </p:nvSpPr>
          <p:spPr bwMode="auto">
            <a:xfrm flipV="1">
              <a:off x="6695" y="8227"/>
              <a:ext cx="0" cy="464"/>
            </a:xfrm>
            <a:prstGeom prst="straightConnector1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rgbClr val="243F6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AutoShape 6"/>
            <p:cNvSpPr>
              <a:spLocks noChangeArrowheads="1"/>
            </p:cNvSpPr>
            <p:nvPr/>
          </p:nvSpPr>
          <p:spPr bwMode="auto">
            <a:xfrm>
              <a:off x="10305" y="4240"/>
              <a:ext cx="4545" cy="55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sz="1200" b="1" dirty="0">
                  <a:solidFill>
                    <a:prstClr val="black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Copies of reports to National &amp; other respective institutions (MDAs)</a:t>
              </a:r>
              <a:endPara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3" name="Rectangle 6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4262121" y="3766725"/>
            <a:ext cx="4405630" cy="457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prstClr val="black"/>
                </a:solidFill>
              </a:rPr>
              <a:t>Regional </a:t>
            </a:r>
            <a:r>
              <a:rPr lang="en-GB" sz="1400" b="1" i="1" dirty="0">
                <a:solidFill>
                  <a:prstClr val="black"/>
                </a:solidFill>
              </a:rPr>
              <a:t>levels </a:t>
            </a:r>
            <a:r>
              <a:rPr lang="en-GB" sz="1400" b="1" i="1" dirty="0">
                <a:solidFill>
                  <a:prstClr val="black"/>
                </a:solidFill>
              </a:rPr>
              <a:t>to </a:t>
            </a:r>
            <a:r>
              <a:rPr lang="en-GB" sz="1400" b="1" i="1" dirty="0">
                <a:solidFill>
                  <a:prstClr val="black"/>
                </a:solidFill>
              </a:rPr>
              <a:t>at </a:t>
            </a:r>
            <a:r>
              <a:rPr lang="en-GB" sz="1400" b="1" i="1" dirty="0">
                <a:solidFill>
                  <a:prstClr val="black"/>
                </a:solidFill>
              </a:rPr>
              <a:t>MMDA </a:t>
            </a:r>
            <a:r>
              <a:rPr lang="en-GB" sz="1400" b="1" i="1" dirty="0">
                <a:solidFill>
                  <a:prstClr val="black"/>
                </a:solidFill>
              </a:rPr>
              <a:t>upon the request by the department through </a:t>
            </a:r>
            <a:r>
              <a:rPr lang="en-GB" sz="1400" b="1" i="1" dirty="0">
                <a:solidFill>
                  <a:prstClr val="black"/>
                </a:solidFill>
              </a:rPr>
              <a:t>MMDCD </a:t>
            </a:r>
            <a:r>
              <a:rPr lang="en-GB" sz="1400" b="1" i="1" dirty="0">
                <a:solidFill>
                  <a:prstClr val="black"/>
                </a:solidFill>
              </a:rPr>
              <a:t>&amp; </a:t>
            </a:r>
            <a:r>
              <a:rPr lang="en-GB" sz="1400" b="1" i="1" dirty="0">
                <a:solidFill>
                  <a:prstClr val="black"/>
                </a:solidFill>
              </a:rPr>
              <a:t>MMDCE</a:t>
            </a:r>
            <a:endParaRPr lang="en-US" sz="1400" b="1" dirty="0">
              <a:solidFill>
                <a:prstClr val="black"/>
              </a:solidFill>
            </a:endParaRPr>
          </a:p>
        </p:txBody>
      </p:sp>
      <p:sp>
        <p:nvSpPr>
          <p:cNvPr id="58" name="AutoShape 29"/>
          <p:cNvSpPr>
            <a:spLocks noChangeArrowheads="1"/>
          </p:cNvSpPr>
          <p:nvPr/>
        </p:nvSpPr>
        <p:spPr bwMode="auto">
          <a:xfrm>
            <a:off x="5257800" y="2728526"/>
            <a:ext cx="915670" cy="72915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 </a:t>
            </a:r>
            <a:r>
              <a:rPr lang="en-GB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Regional Office</a:t>
            </a:r>
            <a:endParaRPr lang="en-US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Down Arrow 58"/>
          <p:cNvSpPr/>
          <p:nvPr/>
        </p:nvSpPr>
        <p:spPr>
          <a:xfrm>
            <a:off x="5329929" y="3345032"/>
            <a:ext cx="853440" cy="462593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6" name="Rectangle 34"/>
          <p:cNvSpPr>
            <a:spLocks noChangeArrowheads="1"/>
          </p:cNvSpPr>
          <p:nvPr/>
        </p:nvSpPr>
        <p:spPr bwMode="auto">
          <a:xfrm>
            <a:off x="6976472" y="775485"/>
            <a:ext cx="1881460" cy="871232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da-DK" sz="1200" b="1" dirty="0">
                <a:solidFill>
                  <a:prstClr val="black"/>
                </a:solidFill>
              </a:rPr>
              <a:t>National Level</a:t>
            </a:r>
            <a:endParaRPr lang="en-US" sz="1200" b="1" dirty="0">
              <a:solidFill>
                <a:prstClr val="black"/>
              </a:solidFill>
            </a:endParaRPr>
          </a:p>
          <a:p>
            <a:pPr algn="ctr"/>
            <a:r>
              <a:rPr lang="da-DK" sz="1200" b="1" dirty="0">
                <a:solidFill>
                  <a:prstClr val="black"/>
                </a:solidFill>
              </a:rPr>
              <a:t>(</a:t>
            </a:r>
            <a:r>
              <a:rPr lang="da-DK" sz="1200" b="1" dirty="0">
                <a:solidFill>
                  <a:prstClr val="black"/>
                </a:solidFill>
              </a:rPr>
              <a:t>MLGRD, CHRAJ CWSA, MoGCSP DCD, DSW,OHLGS etc.)</a:t>
            </a:r>
            <a:endParaRPr lang="en-US" sz="1200" b="1" dirty="0">
              <a:solidFill>
                <a:prstClr val="black"/>
              </a:solidFill>
            </a:endParaRPr>
          </a:p>
        </p:txBody>
      </p:sp>
      <p:sp>
        <p:nvSpPr>
          <p:cNvPr id="107" name="AutoShape 18"/>
          <p:cNvSpPr>
            <a:spLocks noChangeShapeType="1"/>
          </p:cNvSpPr>
          <p:nvPr/>
        </p:nvSpPr>
        <p:spPr bwMode="auto">
          <a:xfrm>
            <a:off x="5561965" y="2438400"/>
            <a:ext cx="635" cy="301834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0" name="Left Arrow 109"/>
          <p:cNvSpPr/>
          <p:nvPr/>
        </p:nvSpPr>
        <p:spPr>
          <a:xfrm>
            <a:off x="6158885" y="1078283"/>
            <a:ext cx="927715" cy="484632"/>
          </a:xfrm>
          <a:prstGeom prst="left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5486400" y="4240202"/>
            <a:ext cx="394019" cy="63659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4" name="Left Arrow 113"/>
          <p:cNvSpPr/>
          <p:nvPr/>
        </p:nvSpPr>
        <p:spPr>
          <a:xfrm>
            <a:off x="4363467" y="4495800"/>
            <a:ext cx="1122933" cy="484632"/>
          </a:xfrm>
          <a:prstGeom prst="left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5" name="AutoShape 18"/>
          <p:cNvSpPr>
            <a:spLocks noChangeShapeType="1"/>
          </p:cNvSpPr>
          <p:nvPr/>
        </p:nvSpPr>
        <p:spPr bwMode="auto">
          <a:xfrm>
            <a:off x="7696517" y="5808925"/>
            <a:ext cx="635" cy="301834"/>
          </a:xfrm>
          <a:prstGeom prst="straightConnector1">
            <a:avLst/>
          </a:prstGeom>
          <a:noFill/>
          <a:ln w="25400" cmpd="sng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7" name="AutoShape 10"/>
          <p:cNvSpPr>
            <a:spLocks noChangeShapeType="1"/>
          </p:cNvSpPr>
          <p:nvPr/>
        </p:nvSpPr>
        <p:spPr bwMode="auto">
          <a:xfrm flipH="1">
            <a:off x="7435241" y="5808925"/>
            <a:ext cx="108558" cy="366241"/>
          </a:xfrm>
          <a:prstGeom prst="straightConnector1">
            <a:avLst/>
          </a:prstGeom>
          <a:noFill/>
          <a:ln w="63500">
            <a:solidFill>
              <a:schemeClr val="bg2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3" name="AutoShape 12"/>
          <p:cNvSpPr>
            <a:spLocks noChangeShapeType="1"/>
          </p:cNvSpPr>
          <p:nvPr/>
        </p:nvSpPr>
        <p:spPr bwMode="auto">
          <a:xfrm flipV="1">
            <a:off x="3927792" y="2341391"/>
            <a:ext cx="0" cy="380573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6" name="AutoShape 12"/>
          <p:cNvSpPr>
            <a:spLocks noChangeShapeType="1"/>
          </p:cNvSpPr>
          <p:nvPr/>
        </p:nvSpPr>
        <p:spPr bwMode="auto">
          <a:xfrm flipV="1">
            <a:off x="4729797" y="2362200"/>
            <a:ext cx="0" cy="380573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7" name="AutoShape 12"/>
          <p:cNvSpPr>
            <a:spLocks noChangeShapeType="1"/>
          </p:cNvSpPr>
          <p:nvPr/>
        </p:nvSpPr>
        <p:spPr bwMode="auto">
          <a:xfrm flipV="1">
            <a:off x="5717813" y="2386538"/>
            <a:ext cx="0" cy="380573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8" name="AutoShape 12"/>
          <p:cNvSpPr>
            <a:spLocks noChangeShapeType="1"/>
          </p:cNvSpPr>
          <p:nvPr/>
        </p:nvSpPr>
        <p:spPr bwMode="auto">
          <a:xfrm flipV="1">
            <a:off x="6622742" y="2381581"/>
            <a:ext cx="0" cy="380573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9" name="AutoShape 12"/>
          <p:cNvSpPr>
            <a:spLocks noChangeShapeType="1"/>
          </p:cNvSpPr>
          <p:nvPr/>
        </p:nvSpPr>
        <p:spPr bwMode="auto">
          <a:xfrm flipV="1">
            <a:off x="7543800" y="2362200"/>
            <a:ext cx="0" cy="380573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0" name="AutoShape 12"/>
          <p:cNvSpPr>
            <a:spLocks noChangeShapeType="1"/>
          </p:cNvSpPr>
          <p:nvPr/>
        </p:nvSpPr>
        <p:spPr bwMode="auto">
          <a:xfrm flipV="1">
            <a:off x="8534400" y="2386538"/>
            <a:ext cx="0" cy="380573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Up Arrow 2"/>
          <p:cNvSpPr/>
          <p:nvPr/>
        </p:nvSpPr>
        <p:spPr>
          <a:xfrm>
            <a:off x="5288914" y="1664007"/>
            <a:ext cx="273685" cy="698193"/>
          </a:xfrm>
          <a:prstGeom prst="up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3" name="AutoShape 12"/>
          <p:cNvSpPr>
            <a:spLocks noChangeShapeType="1"/>
          </p:cNvSpPr>
          <p:nvPr/>
        </p:nvSpPr>
        <p:spPr bwMode="auto">
          <a:xfrm flipV="1">
            <a:off x="7543800" y="5181600"/>
            <a:ext cx="0" cy="380573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5403400" y="2178119"/>
            <a:ext cx="501841" cy="202590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2" name="Down Arrow 71"/>
          <p:cNvSpPr/>
          <p:nvPr/>
        </p:nvSpPr>
        <p:spPr>
          <a:xfrm rot="20313984">
            <a:off x="3666793" y="3379621"/>
            <a:ext cx="853440" cy="462593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4" name="Down Arrow 73"/>
          <p:cNvSpPr/>
          <p:nvPr/>
        </p:nvSpPr>
        <p:spPr>
          <a:xfrm>
            <a:off x="4503475" y="3371281"/>
            <a:ext cx="853440" cy="462593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5" name="Down Arrow 74"/>
          <p:cNvSpPr/>
          <p:nvPr/>
        </p:nvSpPr>
        <p:spPr>
          <a:xfrm>
            <a:off x="6353810" y="3287855"/>
            <a:ext cx="853440" cy="462593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6" name="Down Arrow 75"/>
          <p:cNvSpPr/>
          <p:nvPr/>
        </p:nvSpPr>
        <p:spPr>
          <a:xfrm>
            <a:off x="8059790" y="3330018"/>
            <a:ext cx="853440" cy="462593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7" name="Down Arrow 76"/>
          <p:cNvSpPr/>
          <p:nvPr/>
        </p:nvSpPr>
        <p:spPr>
          <a:xfrm>
            <a:off x="7269797" y="3313159"/>
            <a:ext cx="853440" cy="462593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8" name="AutoShape 7"/>
          <p:cNvSpPr>
            <a:spLocks noChangeShapeType="1"/>
          </p:cNvSpPr>
          <p:nvPr/>
        </p:nvSpPr>
        <p:spPr bwMode="auto">
          <a:xfrm>
            <a:off x="5033963" y="2153565"/>
            <a:ext cx="147637" cy="287211"/>
          </a:xfrm>
          <a:prstGeom prst="straightConnector1">
            <a:avLst/>
          </a:prstGeom>
          <a:noFill/>
          <a:ln w="38100">
            <a:solidFill>
              <a:srgbClr val="0070C0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7F7F7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9" name="AutoShape 7"/>
          <p:cNvSpPr>
            <a:spLocks noChangeShapeType="1"/>
          </p:cNvSpPr>
          <p:nvPr/>
        </p:nvSpPr>
        <p:spPr bwMode="auto">
          <a:xfrm flipH="1">
            <a:off x="7315198" y="5196508"/>
            <a:ext cx="45719" cy="392057"/>
          </a:xfrm>
          <a:prstGeom prst="straightConnector1">
            <a:avLst/>
          </a:prstGeom>
          <a:noFill/>
          <a:ln w="38100">
            <a:solidFill>
              <a:srgbClr val="0070C0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7F7F7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6" name="AutoShape 7"/>
          <p:cNvSpPr>
            <a:spLocks noChangeShapeType="1"/>
          </p:cNvSpPr>
          <p:nvPr/>
        </p:nvSpPr>
        <p:spPr bwMode="auto">
          <a:xfrm flipV="1">
            <a:off x="7238047" y="1654171"/>
            <a:ext cx="991553" cy="734335"/>
          </a:xfrm>
          <a:prstGeom prst="straightConnector1">
            <a:avLst/>
          </a:prstGeom>
          <a:noFill/>
          <a:ln w="38100">
            <a:solidFill>
              <a:srgbClr val="0070C0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7F7F7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09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107</Words>
  <Application>Microsoft Office PowerPoint</Application>
  <PresentationFormat>On-screen Show (4:3)</PresentationFormat>
  <Paragraphs>28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Grid</vt:lpstr>
      <vt:lpstr>REPORTING RELATIONSHIP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REPORTING RELATIONSHIP</dc:title>
  <dc:creator>HP PROBOOK</dc:creator>
  <cp:lastModifiedBy>HP PROBOOK</cp:lastModifiedBy>
  <cp:revision>1</cp:revision>
  <dcterms:created xsi:type="dcterms:W3CDTF">2018-10-01T16:02:10Z</dcterms:created>
  <dcterms:modified xsi:type="dcterms:W3CDTF">2018-10-01T16:03:56Z</dcterms:modified>
</cp:coreProperties>
</file>