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emf" ContentType="image/x-emf"/>
  <Default Extension="rels" ContentType="application/vnd.openxmlformats-package.relationships+xml"/>
  <Default Extension="xml" ContentType="application/xml"/>
  <Default Extension="wav" ContentType="audio/wav"/>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omments/comment1.xml" ContentType="application/vnd.openxmlformats-officedocument.presentationml.comment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60" r:id="rId1"/>
  </p:sldMasterIdLst>
  <p:notesMasterIdLst>
    <p:notesMasterId r:id="rId86"/>
  </p:notesMasterIdLst>
  <p:handoutMasterIdLst>
    <p:handoutMasterId r:id="rId87"/>
  </p:handoutMasterIdLst>
  <p:sldIdLst>
    <p:sldId id="256" r:id="rId2"/>
    <p:sldId id="354" r:id="rId3"/>
    <p:sldId id="646" r:id="rId4"/>
    <p:sldId id="463" r:id="rId5"/>
    <p:sldId id="360" r:id="rId6"/>
    <p:sldId id="624" r:id="rId7"/>
    <p:sldId id="367" r:id="rId8"/>
    <p:sldId id="679" r:id="rId9"/>
    <p:sldId id="680" r:id="rId10"/>
    <p:sldId id="478" r:id="rId11"/>
    <p:sldId id="590" r:id="rId12"/>
    <p:sldId id="591" r:id="rId13"/>
    <p:sldId id="592" r:id="rId14"/>
    <p:sldId id="378" r:id="rId15"/>
    <p:sldId id="441" r:id="rId16"/>
    <p:sldId id="630" r:id="rId17"/>
    <p:sldId id="594" r:id="rId18"/>
    <p:sldId id="596" r:id="rId19"/>
    <p:sldId id="610" r:id="rId20"/>
    <p:sldId id="599" r:id="rId21"/>
    <p:sldId id="604" r:id="rId22"/>
    <p:sldId id="605" r:id="rId23"/>
    <p:sldId id="606" r:id="rId24"/>
    <p:sldId id="634" r:id="rId25"/>
    <p:sldId id="543" r:id="rId26"/>
    <p:sldId id="620" r:id="rId27"/>
    <p:sldId id="434" r:id="rId28"/>
    <p:sldId id="542" r:id="rId29"/>
    <p:sldId id="521" r:id="rId30"/>
    <p:sldId id="522" r:id="rId31"/>
    <p:sldId id="531" r:id="rId32"/>
    <p:sldId id="665" r:id="rId33"/>
    <p:sldId id="667" r:id="rId34"/>
    <p:sldId id="437" r:id="rId35"/>
    <p:sldId id="532" r:id="rId36"/>
    <p:sldId id="564" r:id="rId37"/>
    <p:sldId id="565" r:id="rId38"/>
    <p:sldId id="567" r:id="rId39"/>
    <p:sldId id="571" r:id="rId40"/>
    <p:sldId id="572" r:id="rId41"/>
    <p:sldId id="574" r:id="rId42"/>
    <p:sldId id="575" r:id="rId43"/>
    <p:sldId id="580" r:id="rId44"/>
    <p:sldId id="581" r:id="rId45"/>
    <p:sldId id="576" r:id="rId46"/>
    <p:sldId id="577" r:id="rId47"/>
    <p:sldId id="579" r:id="rId48"/>
    <p:sldId id="578" r:id="rId49"/>
    <p:sldId id="588" r:id="rId50"/>
    <p:sldId id="550" r:id="rId51"/>
    <p:sldId id="551" r:id="rId52"/>
    <p:sldId id="552" r:id="rId53"/>
    <p:sldId id="678" r:id="rId54"/>
    <p:sldId id="554" r:id="rId55"/>
    <p:sldId id="555" r:id="rId56"/>
    <p:sldId id="556" r:id="rId57"/>
    <p:sldId id="674" r:id="rId58"/>
    <p:sldId id="675" r:id="rId59"/>
    <p:sldId id="676" r:id="rId60"/>
    <p:sldId id="677" r:id="rId61"/>
    <p:sldId id="612" r:id="rId62"/>
    <p:sldId id="682" r:id="rId63"/>
    <p:sldId id="613" r:id="rId64"/>
    <p:sldId id="614" r:id="rId65"/>
    <p:sldId id="615" r:id="rId66"/>
    <p:sldId id="616" r:id="rId67"/>
    <p:sldId id="541" r:id="rId68"/>
    <p:sldId id="681" r:id="rId69"/>
    <p:sldId id="651" r:id="rId70"/>
    <p:sldId id="636" r:id="rId71"/>
    <p:sldId id="637" r:id="rId72"/>
    <p:sldId id="638" r:id="rId73"/>
    <p:sldId id="639" r:id="rId74"/>
    <p:sldId id="640" r:id="rId75"/>
    <p:sldId id="641" r:id="rId76"/>
    <p:sldId id="652" r:id="rId77"/>
    <p:sldId id="642" r:id="rId78"/>
    <p:sldId id="655" r:id="rId79"/>
    <p:sldId id="653" r:id="rId80"/>
    <p:sldId id="654" r:id="rId81"/>
    <p:sldId id="649" r:id="rId82"/>
    <p:sldId id="650" r:id="rId83"/>
    <p:sldId id="562" r:id="rId84"/>
    <p:sldId id="619" r:id="rId85"/>
  </p:sldIdLst>
  <p:sldSz cx="9144000" cy="6858000" type="screen4x3"/>
  <p:notesSz cx="6881813"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p15:clr>
            <a:srgbClr val="A4A3A4"/>
          </p15:clr>
        </p15:guide>
        <p15:guide id="2" pos="2167">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Office User" initials="Office" lastIdx="1" clrIdx="0">
    <p:extLst/>
  </p:cmAuthor>
  <p:cmAuthor id="2" name="Microsoft Office User" initials="Office [2]" lastIdx="1" clrIdx="1">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60579"/>
    <a:srgbClr val="F991E5"/>
    <a:srgbClr val="3D10E2"/>
    <a:srgbClr val="2C2CC6"/>
    <a:srgbClr val="00421E"/>
    <a:srgbClr val="F42ACE"/>
    <a:srgbClr val="4409E9"/>
    <a:srgbClr val="03000C"/>
    <a:srgbClr val="140345"/>
    <a:srgbClr val="2D069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478" autoAdjust="0"/>
    <p:restoredTop sz="94434" autoAdjust="0"/>
  </p:normalViewPr>
  <p:slideViewPr>
    <p:cSldViewPr>
      <p:cViewPr varScale="1">
        <p:scale>
          <a:sx n="74" d="100"/>
          <a:sy n="74" d="100"/>
        </p:scale>
        <p:origin x="1512" y="72"/>
      </p:cViewPr>
      <p:guideLst>
        <p:guide orient="horz" pos="2160"/>
        <p:guide pos="2880"/>
      </p:guideLst>
    </p:cSldViewPr>
  </p:slideViewPr>
  <p:notesTextViewPr>
    <p:cViewPr>
      <p:scale>
        <a:sx n="100" d="100"/>
        <a:sy n="100" d="100"/>
      </p:scale>
      <p:origin x="0" y="0"/>
    </p:cViewPr>
  </p:notesTextViewPr>
  <p:notesViewPr>
    <p:cSldViewPr>
      <p:cViewPr varScale="1">
        <p:scale>
          <a:sx n="34" d="100"/>
          <a:sy n="34" d="100"/>
        </p:scale>
        <p:origin x="-1560" y="-96"/>
      </p:cViewPr>
      <p:guideLst>
        <p:guide orient="horz" pos="2928"/>
        <p:guide pos="2167"/>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handoutMaster" Target="handoutMasters/handout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commentAuthors" Target="commentAuthors.xml"/><Relationship Id="rId9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8-09-29T14:05:47.351" idx="1">
    <p:pos x="5207" y="2997"/>
    <p:text/>
    <p:extLst>
      <p:ext uri="{C676402C-5697-4E1C-873F-D02D1690AC5C}">
        <p15:threadingInfo xmlns:p15="http://schemas.microsoft.com/office/powerpoint/2012/main" timeZoneBias="0"/>
      </p:ext>
    </p:extLst>
  </p:cm>
  <p:cm authorId="2" dt="2018-09-29T14:06:13.391" idx="1">
    <p:pos x="10" y="10"/>
    <p:text/>
    <p:extLst>
      <p:ext uri="{C676402C-5697-4E1C-873F-D02D1690AC5C}">
        <p15:threadingInfo xmlns:p15="http://schemas.microsoft.com/office/powerpoint/2012/main" timeZoneBias="0"/>
      </p:ext>
    </p:extLst>
  </p:cm>
</p:cmLst>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24B9284-7E67-4678-8054-3AA665969832}" type="doc">
      <dgm:prSet loTypeId="urn:microsoft.com/office/officeart/2008/layout/HorizontalMultiLevelHierarchy" loCatId="hierarchy" qsTypeId="urn:microsoft.com/office/officeart/2005/8/quickstyle/simple1" qsCatId="simple" csTypeId="urn:microsoft.com/office/officeart/2005/8/colors/colorful2" csCatId="colorful" phldr="1"/>
      <dgm:spPr/>
      <dgm:t>
        <a:bodyPr/>
        <a:lstStyle/>
        <a:p>
          <a:endParaRPr lang="en-GB"/>
        </a:p>
      </dgm:t>
    </dgm:pt>
    <dgm:pt modelId="{93849529-EEFD-4602-B11F-1E1986671E9E}">
      <dgm:prSet phldrT="[Text]" custT="1"/>
      <dgm:spPr/>
      <dgm:t>
        <a:bodyPr/>
        <a:lstStyle/>
        <a:p>
          <a:r>
            <a:rPr lang="en-GB" sz="2000" b="1" dirty="0" smtClean="0">
              <a:solidFill>
                <a:sysClr val="windowText" lastClr="000000"/>
              </a:solidFill>
              <a:latin typeface="Book Antiqua" panose="02040602050305030304" pitchFamily="18" charset="0"/>
            </a:rPr>
            <a:t>SERVICE DELIVERY STANDARDS</a:t>
          </a:r>
          <a:endParaRPr lang="en-GB" sz="2000" b="1" dirty="0">
            <a:solidFill>
              <a:sysClr val="windowText" lastClr="000000"/>
            </a:solidFill>
            <a:latin typeface="Book Antiqua" panose="02040602050305030304" pitchFamily="18" charset="0"/>
          </a:endParaRPr>
        </a:p>
      </dgm:t>
    </dgm:pt>
    <dgm:pt modelId="{0BF059DC-EB0D-43D5-B219-8A644A1ED495}" type="parTrans" cxnId="{CD20C15A-09C4-44B7-AAB2-55172CC76983}">
      <dgm:prSet/>
      <dgm:spPr/>
      <dgm:t>
        <a:bodyPr/>
        <a:lstStyle/>
        <a:p>
          <a:endParaRPr lang="en-GB" sz="2000"/>
        </a:p>
      </dgm:t>
    </dgm:pt>
    <dgm:pt modelId="{29FC469C-00A0-42CA-940A-D4AC008925AE}" type="sibTrans" cxnId="{CD20C15A-09C4-44B7-AAB2-55172CC76983}">
      <dgm:prSet/>
      <dgm:spPr/>
      <dgm:t>
        <a:bodyPr/>
        <a:lstStyle/>
        <a:p>
          <a:endParaRPr lang="en-GB" sz="2000"/>
        </a:p>
      </dgm:t>
    </dgm:pt>
    <dgm:pt modelId="{54C2F6A6-AADD-4CEE-A419-C320EE84B3BB}">
      <dgm:prSet phldrT="[Text]" custT="1"/>
      <dgm:spPr/>
      <dgm:t>
        <a:bodyPr/>
        <a:lstStyle/>
        <a:p>
          <a:r>
            <a:rPr lang="en-GB" sz="2000" b="1" dirty="0">
              <a:solidFill>
                <a:srgbClr val="0000CC"/>
              </a:solidFill>
              <a:latin typeface="Book Antiqua" panose="02040602050305030304" pitchFamily="18" charset="0"/>
            </a:rPr>
            <a:t>P</a:t>
          </a:r>
          <a:r>
            <a:rPr lang="en-GB" sz="2000" b="1" dirty="0">
              <a:solidFill>
                <a:sysClr val="windowText" lastClr="000000"/>
              </a:solidFill>
              <a:latin typeface="Book Antiqua" panose="02040602050305030304" pitchFamily="18" charset="0"/>
            </a:rPr>
            <a:t>articipation</a:t>
          </a:r>
        </a:p>
      </dgm:t>
    </dgm:pt>
    <dgm:pt modelId="{FCC09A8A-5EA6-4FD8-9774-4617363D4530}" type="parTrans" cxnId="{15C5857E-6693-4F02-B7B9-F187F579DD75}">
      <dgm:prSet custT="1"/>
      <dgm:spPr/>
      <dgm:t>
        <a:bodyPr/>
        <a:lstStyle/>
        <a:p>
          <a:endParaRPr lang="en-GB" sz="2000"/>
        </a:p>
      </dgm:t>
    </dgm:pt>
    <dgm:pt modelId="{5F907D72-0E4E-43C9-A6DA-B2702A85F487}" type="sibTrans" cxnId="{15C5857E-6693-4F02-B7B9-F187F579DD75}">
      <dgm:prSet/>
      <dgm:spPr/>
      <dgm:t>
        <a:bodyPr/>
        <a:lstStyle/>
        <a:p>
          <a:endParaRPr lang="en-GB" sz="2000"/>
        </a:p>
      </dgm:t>
    </dgm:pt>
    <dgm:pt modelId="{2ABA4EDE-F8F2-44BF-A685-A509066CDD2C}">
      <dgm:prSet phldrT="[Text]" custT="1"/>
      <dgm:spPr/>
      <dgm:t>
        <a:bodyPr/>
        <a:lstStyle/>
        <a:p>
          <a:r>
            <a:rPr lang="en-GB" sz="2000" b="1" dirty="0">
              <a:solidFill>
                <a:srgbClr val="0000CC"/>
              </a:solidFill>
              <a:latin typeface="Book Antiqua" panose="02040602050305030304" pitchFamily="18" charset="0"/>
            </a:rPr>
            <a:t>P</a:t>
          </a:r>
          <a:r>
            <a:rPr lang="en-GB" sz="2000" b="1" dirty="0">
              <a:solidFill>
                <a:sysClr val="windowText" lastClr="000000"/>
              </a:solidFill>
              <a:latin typeface="Book Antiqua" panose="02040602050305030304" pitchFamily="18" charset="0"/>
            </a:rPr>
            <a:t>rofessionalism</a:t>
          </a:r>
        </a:p>
      </dgm:t>
    </dgm:pt>
    <dgm:pt modelId="{2E526098-A566-48C1-A70F-0D9FA6DD71BF}" type="parTrans" cxnId="{0ACE9493-FF91-44EE-B44D-D62AB1ACED5B}">
      <dgm:prSet custT="1"/>
      <dgm:spPr/>
      <dgm:t>
        <a:bodyPr/>
        <a:lstStyle/>
        <a:p>
          <a:endParaRPr lang="en-GB" sz="2000"/>
        </a:p>
      </dgm:t>
    </dgm:pt>
    <dgm:pt modelId="{E8FE2F7F-B76E-4B1B-B22B-9906E082200A}" type="sibTrans" cxnId="{0ACE9493-FF91-44EE-B44D-D62AB1ACED5B}">
      <dgm:prSet/>
      <dgm:spPr/>
      <dgm:t>
        <a:bodyPr/>
        <a:lstStyle/>
        <a:p>
          <a:endParaRPr lang="en-GB" sz="2000"/>
        </a:p>
      </dgm:t>
    </dgm:pt>
    <dgm:pt modelId="{033CD61E-03BF-41B1-B977-9854139DCA93}">
      <dgm:prSet phldrT="[Text]" custT="1"/>
      <dgm:spPr/>
      <dgm:t>
        <a:bodyPr/>
        <a:lstStyle/>
        <a:p>
          <a:r>
            <a:rPr lang="en-GB" sz="2000" b="1" dirty="0" smtClean="0">
              <a:solidFill>
                <a:srgbClr val="0000CC"/>
              </a:solidFill>
              <a:latin typeface="Book Antiqua" panose="02040602050305030304" pitchFamily="18" charset="0"/>
            </a:rPr>
            <a:t>E</a:t>
          </a:r>
          <a:r>
            <a:rPr lang="en-GB" sz="2000" b="1" dirty="0" smtClean="0">
              <a:solidFill>
                <a:sysClr val="windowText" lastClr="000000"/>
              </a:solidFill>
              <a:latin typeface="Book Antiqua" panose="02040602050305030304" pitchFamily="18" charset="0"/>
            </a:rPr>
            <a:t>fficient &amp; </a:t>
          </a:r>
          <a:r>
            <a:rPr lang="en-GB" sz="2000" b="1" dirty="0" smtClean="0">
              <a:solidFill>
                <a:srgbClr val="0000CC"/>
              </a:solidFill>
              <a:latin typeface="Book Antiqua" panose="02040602050305030304" pitchFamily="18" charset="0"/>
            </a:rPr>
            <a:t>E</a:t>
          </a:r>
          <a:r>
            <a:rPr lang="en-GB" sz="2000" b="1" dirty="0" smtClean="0">
              <a:solidFill>
                <a:sysClr val="windowText" lastClr="000000"/>
              </a:solidFill>
              <a:latin typeface="Book Antiqua" panose="02040602050305030304" pitchFamily="18" charset="0"/>
            </a:rPr>
            <a:t>ffective Use of Resources</a:t>
          </a:r>
          <a:endParaRPr lang="en-GB" sz="2000" b="1" dirty="0">
            <a:solidFill>
              <a:sysClr val="windowText" lastClr="000000"/>
            </a:solidFill>
            <a:latin typeface="Book Antiqua" panose="02040602050305030304" pitchFamily="18" charset="0"/>
          </a:endParaRPr>
        </a:p>
      </dgm:t>
    </dgm:pt>
    <dgm:pt modelId="{828C5515-CF28-4135-BD1D-1568D987A55C}" type="parTrans" cxnId="{4A66990E-0C3B-4F0E-A92B-F61D4E551096}">
      <dgm:prSet custT="1"/>
      <dgm:spPr/>
      <dgm:t>
        <a:bodyPr/>
        <a:lstStyle/>
        <a:p>
          <a:endParaRPr lang="en-GB" sz="2000"/>
        </a:p>
      </dgm:t>
    </dgm:pt>
    <dgm:pt modelId="{F3F81F95-1E18-4F27-BB30-C40B8FE4A145}" type="sibTrans" cxnId="{4A66990E-0C3B-4F0E-A92B-F61D4E551096}">
      <dgm:prSet/>
      <dgm:spPr/>
      <dgm:t>
        <a:bodyPr/>
        <a:lstStyle/>
        <a:p>
          <a:endParaRPr lang="en-GB" sz="2000"/>
        </a:p>
      </dgm:t>
    </dgm:pt>
    <dgm:pt modelId="{39955F53-61AB-4E87-AE73-1FDB723CD031}">
      <dgm:prSet custT="1"/>
      <dgm:spPr/>
      <dgm:t>
        <a:bodyPr/>
        <a:lstStyle/>
        <a:p>
          <a:r>
            <a:rPr lang="en-GB" sz="2000" b="1" dirty="0" smtClean="0">
              <a:solidFill>
                <a:srgbClr val="0000CC"/>
              </a:solidFill>
              <a:latin typeface="Book Antiqua" panose="02040602050305030304" pitchFamily="18" charset="0"/>
            </a:rPr>
            <a:t>C</a:t>
          </a:r>
          <a:r>
            <a:rPr lang="en-GB" sz="2000" b="1" dirty="0" smtClean="0">
              <a:solidFill>
                <a:sysClr val="windowText" lastClr="000000"/>
              </a:solidFill>
              <a:latin typeface="Book Antiqua" panose="02040602050305030304" pitchFamily="18" charset="0"/>
            </a:rPr>
            <a:t>lient Focus</a:t>
          </a:r>
          <a:endParaRPr lang="en-GB" sz="2000" b="1" dirty="0">
            <a:solidFill>
              <a:sysClr val="windowText" lastClr="000000"/>
            </a:solidFill>
            <a:latin typeface="Book Antiqua" panose="02040602050305030304" pitchFamily="18" charset="0"/>
          </a:endParaRPr>
        </a:p>
      </dgm:t>
    </dgm:pt>
    <dgm:pt modelId="{E6C88D1F-FA4A-4F2B-B824-B8781D7AD97E}" type="parTrans" cxnId="{8FBE437A-CDC9-4F78-B694-6505261674C8}">
      <dgm:prSet custT="1"/>
      <dgm:spPr/>
      <dgm:t>
        <a:bodyPr/>
        <a:lstStyle/>
        <a:p>
          <a:endParaRPr lang="en-GB" sz="2000"/>
        </a:p>
      </dgm:t>
    </dgm:pt>
    <dgm:pt modelId="{AFBC8E52-6130-434C-A016-96914647F532}" type="sibTrans" cxnId="{8FBE437A-CDC9-4F78-B694-6505261674C8}">
      <dgm:prSet/>
      <dgm:spPr/>
      <dgm:t>
        <a:bodyPr/>
        <a:lstStyle/>
        <a:p>
          <a:endParaRPr lang="en-GB" sz="2000"/>
        </a:p>
      </dgm:t>
    </dgm:pt>
    <dgm:pt modelId="{05466030-EA89-4857-8951-E14E5D77C427}">
      <dgm:prSet custT="1"/>
      <dgm:spPr/>
      <dgm:t>
        <a:bodyPr/>
        <a:lstStyle/>
        <a:p>
          <a:r>
            <a:rPr lang="en-GB" sz="2000" b="1" dirty="0" smtClean="0">
              <a:solidFill>
                <a:srgbClr val="0000CC"/>
              </a:solidFill>
              <a:latin typeface="Book Antiqua" panose="02040602050305030304" pitchFamily="18" charset="0"/>
            </a:rPr>
            <a:t>A</a:t>
          </a:r>
          <a:r>
            <a:rPr lang="en-GB" sz="2000" b="1" dirty="0" smtClean="0">
              <a:solidFill>
                <a:sysClr val="windowText" lastClr="000000"/>
              </a:solidFill>
              <a:latin typeface="Book Antiqua" panose="02040602050305030304" pitchFamily="18" charset="0"/>
            </a:rPr>
            <a:t>ccountability</a:t>
          </a:r>
          <a:endParaRPr lang="en-GB" sz="2000" b="1" dirty="0">
            <a:solidFill>
              <a:sysClr val="windowText" lastClr="000000"/>
            </a:solidFill>
            <a:latin typeface="Book Antiqua" panose="02040602050305030304" pitchFamily="18" charset="0"/>
          </a:endParaRPr>
        </a:p>
      </dgm:t>
    </dgm:pt>
    <dgm:pt modelId="{2A48F4F7-CBDD-44E5-8D96-A0477FCA8445}" type="parTrans" cxnId="{5C9DD8A8-8D48-45DD-A331-4DBBF4BA15FC}">
      <dgm:prSet custT="1"/>
      <dgm:spPr/>
      <dgm:t>
        <a:bodyPr/>
        <a:lstStyle/>
        <a:p>
          <a:endParaRPr lang="en-GB" sz="2000"/>
        </a:p>
      </dgm:t>
    </dgm:pt>
    <dgm:pt modelId="{7CFD037E-25FB-49A6-80DE-ED1A91F78A52}" type="sibTrans" cxnId="{5C9DD8A8-8D48-45DD-A331-4DBBF4BA15FC}">
      <dgm:prSet/>
      <dgm:spPr/>
      <dgm:t>
        <a:bodyPr/>
        <a:lstStyle/>
        <a:p>
          <a:endParaRPr lang="en-GB" sz="2000"/>
        </a:p>
      </dgm:t>
    </dgm:pt>
    <dgm:pt modelId="{DC528177-65F3-4B31-99A0-20167B8E7B77}">
      <dgm:prSet custT="1"/>
      <dgm:spPr/>
      <dgm:t>
        <a:bodyPr/>
        <a:lstStyle/>
        <a:p>
          <a:r>
            <a:rPr lang="en-GB" sz="2000" b="1" dirty="0" smtClean="0">
              <a:solidFill>
                <a:srgbClr val="0000CC"/>
              </a:solidFill>
              <a:latin typeface="Book Antiqua" panose="02040602050305030304" pitchFamily="18" charset="0"/>
            </a:rPr>
            <a:t>T</a:t>
          </a:r>
          <a:r>
            <a:rPr lang="en-GB" sz="2000" b="1" dirty="0" smtClean="0">
              <a:solidFill>
                <a:sysClr val="windowText" lastClr="000000"/>
              </a:solidFill>
              <a:latin typeface="Book Antiqua" panose="02040602050305030304" pitchFamily="18" charset="0"/>
            </a:rPr>
            <a:t>ransparency</a:t>
          </a:r>
          <a:endParaRPr lang="en-GB" sz="2000" b="1" dirty="0">
            <a:solidFill>
              <a:sysClr val="windowText" lastClr="000000"/>
            </a:solidFill>
            <a:latin typeface="Book Antiqua" panose="02040602050305030304" pitchFamily="18" charset="0"/>
          </a:endParaRPr>
        </a:p>
      </dgm:t>
    </dgm:pt>
    <dgm:pt modelId="{C7E9C561-E9B6-4878-8E06-40B6EA97F498}" type="parTrans" cxnId="{F3875651-79AD-408D-B499-0DD10804DFF7}">
      <dgm:prSet custT="1"/>
      <dgm:spPr/>
      <dgm:t>
        <a:bodyPr/>
        <a:lstStyle/>
        <a:p>
          <a:endParaRPr lang="en-GB" sz="2000"/>
        </a:p>
      </dgm:t>
    </dgm:pt>
    <dgm:pt modelId="{B25563A6-1449-407F-94F5-25DADCDC495B}" type="sibTrans" cxnId="{F3875651-79AD-408D-B499-0DD10804DFF7}">
      <dgm:prSet/>
      <dgm:spPr/>
      <dgm:t>
        <a:bodyPr/>
        <a:lstStyle/>
        <a:p>
          <a:endParaRPr lang="en-GB" sz="2000"/>
        </a:p>
      </dgm:t>
    </dgm:pt>
    <dgm:pt modelId="{9636AD80-DEA8-4348-9038-0F695899D80B}" type="pres">
      <dgm:prSet presAssocID="{924B9284-7E67-4678-8054-3AA665969832}" presName="Name0" presStyleCnt="0">
        <dgm:presLayoutVars>
          <dgm:chPref val="1"/>
          <dgm:dir/>
          <dgm:animOne val="branch"/>
          <dgm:animLvl val="lvl"/>
          <dgm:resizeHandles val="exact"/>
        </dgm:presLayoutVars>
      </dgm:prSet>
      <dgm:spPr/>
      <dgm:t>
        <a:bodyPr/>
        <a:lstStyle/>
        <a:p>
          <a:endParaRPr lang="en-GB"/>
        </a:p>
      </dgm:t>
    </dgm:pt>
    <dgm:pt modelId="{22C92498-5044-4EE7-88F2-9374AABE23C5}" type="pres">
      <dgm:prSet presAssocID="{93849529-EEFD-4602-B11F-1E1986671E9E}" presName="root1" presStyleCnt="0"/>
      <dgm:spPr/>
    </dgm:pt>
    <dgm:pt modelId="{3A15DE6B-EA8F-4483-B863-FCC9F0E1F3A6}" type="pres">
      <dgm:prSet presAssocID="{93849529-EEFD-4602-B11F-1E1986671E9E}" presName="LevelOneTextNode" presStyleLbl="node0" presStyleIdx="0" presStyleCnt="1" custScaleY="130545">
        <dgm:presLayoutVars>
          <dgm:chPref val="3"/>
        </dgm:presLayoutVars>
      </dgm:prSet>
      <dgm:spPr/>
      <dgm:t>
        <a:bodyPr/>
        <a:lstStyle/>
        <a:p>
          <a:endParaRPr lang="en-GB"/>
        </a:p>
      </dgm:t>
    </dgm:pt>
    <dgm:pt modelId="{257B3C7E-4707-4160-BBAF-C92613AB7960}" type="pres">
      <dgm:prSet presAssocID="{93849529-EEFD-4602-B11F-1E1986671E9E}" presName="level2hierChild" presStyleCnt="0"/>
      <dgm:spPr/>
    </dgm:pt>
    <dgm:pt modelId="{FF623636-261C-4346-A44E-70AA9A9AA92B}" type="pres">
      <dgm:prSet presAssocID="{FCC09A8A-5EA6-4FD8-9774-4617363D4530}" presName="conn2-1" presStyleLbl="parChTrans1D2" presStyleIdx="0" presStyleCnt="6"/>
      <dgm:spPr/>
      <dgm:t>
        <a:bodyPr/>
        <a:lstStyle/>
        <a:p>
          <a:endParaRPr lang="en-GB"/>
        </a:p>
      </dgm:t>
    </dgm:pt>
    <dgm:pt modelId="{4FDDD2D0-FDC3-4407-A3C4-81D352C4FD0B}" type="pres">
      <dgm:prSet presAssocID="{FCC09A8A-5EA6-4FD8-9774-4617363D4530}" presName="connTx" presStyleLbl="parChTrans1D2" presStyleIdx="0" presStyleCnt="6"/>
      <dgm:spPr/>
      <dgm:t>
        <a:bodyPr/>
        <a:lstStyle/>
        <a:p>
          <a:endParaRPr lang="en-GB"/>
        </a:p>
      </dgm:t>
    </dgm:pt>
    <dgm:pt modelId="{51AE3493-5020-4C44-B1E4-1954AC7F62B1}" type="pres">
      <dgm:prSet presAssocID="{54C2F6A6-AADD-4CEE-A419-C320EE84B3BB}" presName="root2" presStyleCnt="0"/>
      <dgm:spPr/>
    </dgm:pt>
    <dgm:pt modelId="{9B62D01F-018A-49C0-A3FE-392D5A83CDFF}" type="pres">
      <dgm:prSet presAssocID="{54C2F6A6-AADD-4CEE-A419-C320EE84B3BB}" presName="LevelTwoTextNode" presStyleLbl="node2" presStyleIdx="0" presStyleCnt="6" custScaleX="129421">
        <dgm:presLayoutVars>
          <dgm:chPref val="3"/>
        </dgm:presLayoutVars>
      </dgm:prSet>
      <dgm:spPr/>
      <dgm:t>
        <a:bodyPr/>
        <a:lstStyle/>
        <a:p>
          <a:endParaRPr lang="en-GB"/>
        </a:p>
      </dgm:t>
    </dgm:pt>
    <dgm:pt modelId="{468D58D3-F1FC-40D0-AD4E-27CC2385BC45}" type="pres">
      <dgm:prSet presAssocID="{54C2F6A6-AADD-4CEE-A419-C320EE84B3BB}" presName="level3hierChild" presStyleCnt="0"/>
      <dgm:spPr/>
    </dgm:pt>
    <dgm:pt modelId="{F2E233FD-B89D-462F-8F03-EB2F508DB7A7}" type="pres">
      <dgm:prSet presAssocID="{2E526098-A566-48C1-A70F-0D9FA6DD71BF}" presName="conn2-1" presStyleLbl="parChTrans1D2" presStyleIdx="1" presStyleCnt="6"/>
      <dgm:spPr/>
      <dgm:t>
        <a:bodyPr/>
        <a:lstStyle/>
        <a:p>
          <a:endParaRPr lang="en-GB"/>
        </a:p>
      </dgm:t>
    </dgm:pt>
    <dgm:pt modelId="{887F7914-0425-4FF6-955C-265100BB509C}" type="pres">
      <dgm:prSet presAssocID="{2E526098-A566-48C1-A70F-0D9FA6DD71BF}" presName="connTx" presStyleLbl="parChTrans1D2" presStyleIdx="1" presStyleCnt="6"/>
      <dgm:spPr/>
      <dgm:t>
        <a:bodyPr/>
        <a:lstStyle/>
        <a:p>
          <a:endParaRPr lang="en-GB"/>
        </a:p>
      </dgm:t>
    </dgm:pt>
    <dgm:pt modelId="{87165F5A-1CF6-4AAB-9A13-53C3611CF2F1}" type="pres">
      <dgm:prSet presAssocID="{2ABA4EDE-F8F2-44BF-A685-A509066CDD2C}" presName="root2" presStyleCnt="0"/>
      <dgm:spPr/>
    </dgm:pt>
    <dgm:pt modelId="{011552BD-1D51-4CB5-87D9-7371340F93FC}" type="pres">
      <dgm:prSet presAssocID="{2ABA4EDE-F8F2-44BF-A685-A509066CDD2C}" presName="LevelTwoTextNode" presStyleLbl="node2" presStyleIdx="1" presStyleCnt="6" custScaleX="131672">
        <dgm:presLayoutVars>
          <dgm:chPref val="3"/>
        </dgm:presLayoutVars>
      </dgm:prSet>
      <dgm:spPr/>
      <dgm:t>
        <a:bodyPr/>
        <a:lstStyle/>
        <a:p>
          <a:endParaRPr lang="en-GB"/>
        </a:p>
      </dgm:t>
    </dgm:pt>
    <dgm:pt modelId="{41B7A7DC-5210-495B-BE30-ACE5EF0B12D1}" type="pres">
      <dgm:prSet presAssocID="{2ABA4EDE-F8F2-44BF-A685-A509066CDD2C}" presName="level3hierChild" presStyleCnt="0"/>
      <dgm:spPr/>
    </dgm:pt>
    <dgm:pt modelId="{ACD5AA61-E272-4695-ADBC-CAC4A8B221DB}" type="pres">
      <dgm:prSet presAssocID="{828C5515-CF28-4135-BD1D-1568D987A55C}" presName="conn2-1" presStyleLbl="parChTrans1D2" presStyleIdx="2" presStyleCnt="6"/>
      <dgm:spPr/>
      <dgm:t>
        <a:bodyPr/>
        <a:lstStyle/>
        <a:p>
          <a:endParaRPr lang="en-GB"/>
        </a:p>
      </dgm:t>
    </dgm:pt>
    <dgm:pt modelId="{1B7C99AF-405C-48E4-B5E4-4847C1BB41CC}" type="pres">
      <dgm:prSet presAssocID="{828C5515-CF28-4135-BD1D-1568D987A55C}" presName="connTx" presStyleLbl="parChTrans1D2" presStyleIdx="2" presStyleCnt="6"/>
      <dgm:spPr/>
      <dgm:t>
        <a:bodyPr/>
        <a:lstStyle/>
        <a:p>
          <a:endParaRPr lang="en-GB"/>
        </a:p>
      </dgm:t>
    </dgm:pt>
    <dgm:pt modelId="{A61A2D48-4304-419C-8ADB-51CDD523AA12}" type="pres">
      <dgm:prSet presAssocID="{033CD61E-03BF-41B1-B977-9854139DCA93}" presName="root2" presStyleCnt="0"/>
      <dgm:spPr/>
    </dgm:pt>
    <dgm:pt modelId="{B133D9B5-E831-4886-803C-5094918F3D9D}" type="pres">
      <dgm:prSet presAssocID="{033CD61E-03BF-41B1-B977-9854139DCA93}" presName="LevelTwoTextNode" presStyleLbl="node2" presStyleIdx="2" presStyleCnt="6" custScaleX="130707">
        <dgm:presLayoutVars>
          <dgm:chPref val="3"/>
        </dgm:presLayoutVars>
      </dgm:prSet>
      <dgm:spPr/>
      <dgm:t>
        <a:bodyPr/>
        <a:lstStyle/>
        <a:p>
          <a:endParaRPr lang="en-GB"/>
        </a:p>
      </dgm:t>
    </dgm:pt>
    <dgm:pt modelId="{AB1E239B-F78E-4D4B-990F-0671D51DDBF6}" type="pres">
      <dgm:prSet presAssocID="{033CD61E-03BF-41B1-B977-9854139DCA93}" presName="level3hierChild" presStyleCnt="0"/>
      <dgm:spPr/>
    </dgm:pt>
    <dgm:pt modelId="{984FE5FB-5EA5-415C-BBE4-24BC04152BDF}" type="pres">
      <dgm:prSet presAssocID="{E6C88D1F-FA4A-4F2B-B824-B8781D7AD97E}" presName="conn2-1" presStyleLbl="parChTrans1D2" presStyleIdx="3" presStyleCnt="6"/>
      <dgm:spPr/>
      <dgm:t>
        <a:bodyPr/>
        <a:lstStyle/>
        <a:p>
          <a:endParaRPr lang="en-GB"/>
        </a:p>
      </dgm:t>
    </dgm:pt>
    <dgm:pt modelId="{C2009EE2-2222-44BC-90DF-6E031E9F477D}" type="pres">
      <dgm:prSet presAssocID="{E6C88D1F-FA4A-4F2B-B824-B8781D7AD97E}" presName="connTx" presStyleLbl="parChTrans1D2" presStyleIdx="3" presStyleCnt="6"/>
      <dgm:spPr/>
      <dgm:t>
        <a:bodyPr/>
        <a:lstStyle/>
        <a:p>
          <a:endParaRPr lang="en-GB"/>
        </a:p>
      </dgm:t>
    </dgm:pt>
    <dgm:pt modelId="{5FB12E36-B69F-47D6-8D85-12DC8D9A9783}" type="pres">
      <dgm:prSet presAssocID="{39955F53-61AB-4E87-AE73-1FDB723CD031}" presName="root2" presStyleCnt="0"/>
      <dgm:spPr/>
    </dgm:pt>
    <dgm:pt modelId="{5B4326FA-B7D9-4CCF-AEA1-1323F4FDC196}" type="pres">
      <dgm:prSet presAssocID="{39955F53-61AB-4E87-AE73-1FDB723CD031}" presName="LevelTwoTextNode" presStyleLbl="node2" presStyleIdx="3" presStyleCnt="6" custScaleX="133807">
        <dgm:presLayoutVars>
          <dgm:chPref val="3"/>
        </dgm:presLayoutVars>
      </dgm:prSet>
      <dgm:spPr/>
      <dgm:t>
        <a:bodyPr/>
        <a:lstStyle/>
        <a:p>
          <a:endParaRPr lang="en-GB"/>
        </a:p>
      </dgm:t>
    </dgm:pt>
    <dgm:pt modelId="{25A14EB3-97E8-46E7-8ADB-852E0EC80D50}" type="pres">
      <dgm:prSet presAssocID="{39955F53-61AB-4E87-AE73-1FDB723CD031}" presName="level3hierChild" presStyleCnt="0"/>
      <dgm:spPr/>
    </dgm:pt>
    <dgm:pt modelId="{439E772A-62BA-415C-AC1B-449560DA2976}" type="pres">
      <dgm:prSet presAssocID="{2A48F4F7-CBDD-44E5-8D96-A0477FCA8445}" presName="conn2-1" presStyleLbl="parChTrans1D2" presStyleIdx="4" presStyleCnt="6"/>
      <dgm:spPr/>
      <dgm:t>
        <a:bodyPr/>
        <a:lstStyle/>
        <a:p>
          <a:endParaRPr lang="en-GB"/>
        </a:p>
      </dgm:t>
    </dgm:pt>
    <dgm:pt modelId="{F8CEBB2E-E146-4BB0-B658-995EE6D5199A}" type="pres">
      <dgm:prSet presAssocID="{2A48F4F7-CBDD-44E5-8D96-A0477FCA8445}" presName="connTx" presStyleLbl="parChTrans1D2" presStyleIdx="4" presStyleCnt="6"/>
      <dgm:spPr/>
      <dgm:t>
        <a:bodyPr/>
        <a:lstStyle/>
        <a:p>
          <a:endParaRPr lang="en-GB"/>
        </a:p>
      </dgm:t>
    </dgm:pt>
    <dgm:pt modelId="{46DD7E57-FA3F-4280-B89A-2592D28A5E68}" type="pres">
      <dgm:prSet presAssocID="{05466030-EA89-4857-8951-E14E5D77C427}" presName="root2" presStyleCnt="0"/>
      <dgm:spPr/>
    </dgm:pt>
    <dgm:pt modelId="{B470E574-037C-4CDB-B9EB-D96E6467AEDA}" type="pres">
      <dgm:prSet presAssocID="{05466030-EA89-4857-8951-E14E5D77C427}" presName="LevelTwoTextNode" presStyleLbl="node2" presStyleIdx="4" presStyleCnt="6" custScaleX="132521" custScaleY="125714">
        <dgm:presLayoutVars>
          <dgm:chPref val="3"/>
        </dgm:presLayoutVars>
      </dgm:prSet>
      <dgm:spPr/>
      <dgm:t>
        <a:bodyPr/>
        <a:lstStyle/>
        <a:p>
          <a:endParaRPr lang="en-GB"/>
        </a:p>
      </dgm:t>
    </dgm:pt>
    <dgm:pt modelId="{1C43BE06-2A41-4243-8F38-D68067CA5EBD}" type="pres">
      <dgm:prSet presAssocID="{05466030-EA89-4857-8951-E14E5D77C427}" presName="level3hierChild" presStyleCnt="0"/>
      <dgm:spPr/>
    </dgm:pt>
    <dgm:pt modelId="{752AD1BC-937D-43B0-B539-B365CE39CC66}" type="pres">
      <dgm:prSet presAssocID="{C7E9C561-E9B6-4878-8E06-40B6EA97F498}" presName="conn2-1" presStyleLbl="parChTrans1D2" presStyleIdx="5" presStyleCnt="6"/>
      <dgm:spPr/>
      <dgm:t>
        <a:bodyPr/>
        <a:lstStyle/>
        <a:p>
          <a:endParaRPr lang="en-GB"/>
        </a:p>
      </dgm:t>
    </dgm:pt>
    <dgm:pt modelId="{B4E1E9E5-F3D5-4543-B431-48711BB2AD98}" type="pres">
      <dgm:prSet presAssocID="{C7E9C561-E9B6-4878-8E06-40B6EA97F498}" presName="connTx" presStyleLbl="parChTrans1D2" presStyleIdx="5" presStyleCnt="6"/>
      <dgm:spPr/>
      <dgm:t>
        <a:bodyPr/>
        <a:lstStyle/>
        <a:p>
          <a:endParaRPr lang="en-GB"/>
        </a:p>
      </dgm:t>
    </dgm:pt>
    <dgm:pt modelId="{991DCB78-2ACE-42BF-BE4D-0DB609AE3773}" type="pres">
      <dgm:prSet presAssocID="{DC528177-65F3-4B31-99A0-20167B8E7B77}" presName="root2" presStyleCnt="0"/>
      <dgm:spPr/>
    </dgm:pt>
    <dgm:pt modelId="{A0AFB9C6-C6FD-4718-B471-5436EF6533AC}" type="pres">
      <dgm:prSet presAssocID="{DC528177-65F3-4B31-99A0-20167B8E7B77}" presName="LevelTwoTextNode" presStyleLbl="node2" presStyleIdx="5" presStyleCnt="6" custScaleX="133968">
        <dgm:presLayoutVars>
          <dgm:chPref val="3"/>
        </dgm:presLayoutVars>
      </dgm:prSet>
      <dgm:spPr/>
      <dgm:t>
        <a:bodyPr/>
        <a:lstStyle/>
        <a:p>
          <a:endParaRPr lang="en-GB"/>
        </a:p>
      </dgm:t>
    </dgm:pt>
    <dgm:pt modelId="{F66F38EF-8381-4F37-A2AA-CF1AEDDDA93E}" type="pres">
      <dgm:prSet presAssocID="{DC528177-65F3-4B31-99A0-20167B8E7B77}" presName="level3hierChild" presStyleCnt="0"/>
      <dgm:spPr/>
    </dgm:pt>
  </dgm:ptLst>
  <dgm:cxnLst>
    <dgm:cxn modelId="{113EBB14-CEA6-4901-A38F-332FF354D081}" type="presOf" srcId="{C7E9C561-E9B6-4878-8E06-40B6EA97F498}" destId="{752AD1BC-937D-43B0-B539-B365CE39CC66}" srcOrd="0" destOrd="0" presId="urn:microsoft.com/office/officeart/2008/layout/HorizontalMultiLevelHierarchy"/>
    <dgm:cxn modelId="{C704A711-6D94-49B8-80D7-19E83D8EBB3F}" type="presOf" srcId="{DC528177-65F3-4B31-99A0-20167B8E7B77}" destId="{A0AFB9C6-C6FD-4718-B471-5436EF6533AC}" srcOrd="0" destOrd="0" presId="urn:microsoft.com/office/officeart/2008/layout/HorizontalMultiLevelHierarchy"/>
    <dgm:cxn modelId="{F3D3A38E-378E-43BF-A068-A717B96EE500}" type="presOf" srcId="{C7E9C561-E9B6-4878-8E06-40B6EA97F498}" destId="{B4E1E9E5-F3D5-4543-B431-48711BB2AD98}" srcOrd="1" destOrd="0" presId="urn:microsoft.com/office/officeart/2008/layout/HorizontalMultiLevelHierarchy"/>
    <dgm:cxn modelId="{8FBE437A-CDC9-4F78-B694-6505261674C8}" srcId="{93849529-EEFD-4602-B11F-1E1986671E9E}" destId="{39955F53-61AB-4E87-AE73-1FDB723CD031}" srcOrd="3" destOrd="0" parTransId="{E6C88D1F-FA4A-4F2B-B824-B8781D7AD97E}" sibTransId="{AFBC8E52-6130-434C-A016-96914647F532}"/>
    <dgm:cxn modelId="{A4D0483C-DD1B-4AF6-9DCA-F5F8C7EA0603}" type="presOf" srcId="{2E526098-A566-48C1-A70F-0D9FA6DD71BF}" destId="{F2E233FD-B89D-462F-8F03-EB2F508DB7A7}" srcOrd="0" destOrd="0" presId="urn:microsoft.com/office/officeart/2008/layout/HorizontalMultiLevelHierarchy"/>
    <dgm:cxn modelId="{33DE8531-4224-4AB8-827E-6C26BC7C6CCA}" type="presOf" srcId="{39955F53-61AB-4E87-AE73-1FDB723CD031}" destId="{5B4326FA-B7D9-4CCF-AEA1-1323F4FDC196}" srcOrd="0" destOrd="0" presId="urn:microsoft.com/office/officeart/2008/layout/HorizontalMultiLevelHierarchy"/>
    <dgm:cxn modelId="{E693B3C6-64A6-47E7-B5EB-683710A6036F}" type="presOf" srcId="{54C2F6A6-AADD-4CEE-A419-C320EE84B3BB}" destId="{9B62D01F-018A-49C0-A3FE-392D5A83CDFF}" srcOrd="0" destOrd="0" presId="urn:microsoft.com/office/officeart/2008/layout/HorizontalMultiLevelHierarchy"/>
    <dgm:cxn modelId="{756DC776-38E0-4D30-9D91-BD1E18249CD7}" type="presOf" srcId="{E6C88D1F-FA4A-4F2B-B824-B8781D7AD97E}" destId="{984FE5FB-5EA5-415C-BBE4-24BC04152BDF}" srcOrd="0" destOrd="0" presId="urn:microsoft.com/office/officeart/2008/layout/HorizontalMultiLevelHierarchy"/>
    <dgm:cxn modelId="{879E2DE0-8AC9-4B60-89D1-AAB555CA589A}" type="presOf" srcId="{FCC09A8A-5EA6-4FD8-9774-4617363D4530}" destId="{FF623636-261C-4346-A44E-70AA9A9AA92B}" srcOrd="0" destOrd="0" presId="urn:microsoft.com/office/officeart/2008/layout/HorizontalMultiLevelHierarchy"/>
    <dgm:cxn modelId="{EEFC819B-3636-4082-8BC1-8957EE044DA3}" type="presOf" srcId="{828C5515-CF28-4135-BD1D-1568D987A55C}" destId="{1B7C99AF-405C-48E4-B5E4-4847C1BB41CC}" srcOrd="1" destOrd="0" presId="urn:microsoft.com/office/officeart/2008/layout/HorizontalMultiLevelHierarchy"/>
    <dgm:cxn modelId="{F3875651-79AD-408D-B499-0DD10804DFF7}" srcId="{93849529-EEFD-4602-B11F-1E1986671E9E}" destId="{DC528177-65F3-4B31-99A0-20167B8E7B77}" srcOrd="5" destOrd="0" parTransId="{C7E9C561-E9B6-4878-8E06-40B6EA97F498}" sibTransId="{B25563A6-1449-407F-94F5-25DADCDC495B}"/>
    <dgm:cxn modelId="{FED7529F-CC40-4BB1-B7B6-FFA796004851}" type="presOf" srcId="{2A48F4F7-CBDD-44E5-8D96-A0477FCA8445}" destId="{439E772A-62BA-415C-AC1B-449560DA2976}" srcOrd="0" destOrd="0" presId="urn:microsoft.com/office/officeart/2008/layout/HorizontalMultiLevelHierarchy"/>
    <dgm:cxn modelId="{3D7823F1-C7AD-4952-896B-1652EA496069}" type="presOf" srcId="{924B9284-7E67-4678-8054-3AA665969832}" destId="{9636AD80-DEA8-4348-9038-0F695899D80B}" srcOrd="0" destOrd="0" presId="urn:microsoft.com/office/officeart/2008/layout/HorizontalMultiLevelHierarchy"/>
    <dgm:cxn modelId="{BC38DEDD-B3D6-4086-B920-2CB04CE41E9E}" type="presOf" srcId="{05466030-EA89-4857-8951-E14E5D77C427}" destId="{B470E574-037C-4CDB-B9EB-D96E6467AEDA}" srcOrd="0" destOrd="0" presId="urn:microsoft.com/office/officeart/2008/layout/HorizontalMultiLevelHierarchy"/>
    <dgm:cxn modelId="{F786EF17-A4F9-4D87-AFC1-63EFF43CEECF}" type="presOf" srcId="{93849529-EEFD-4602-B11F-1E1986671E9E}" destId="{3A15DE6B-EA8F-4483-B863-FCC9F0E1F3A6}" srcOrd="0" destOrd="0" presId="urn:microsoft.com/office/officeart/2008/layout/HorizontalMultiLevelHierarchy"/>
    <dgm:cxn modelId="{0ACE9493-FF91-44EE-B44D-D62AB1ACED5B}" srcId="{93849529-EEFD-4602-B11F-1E1986671E9E}" destId="{2ABA4EDE-F8F2-44BF-A685-A509066CDD2C}" srcOrd="1" destOrd="0" parTransId="{2E526098-A566-48C1-A70F-0D9FA6DD71BF}" sibTransId="{E8FE2F7F-B76E-4B1B-B22B-9906E082200A}"/>
    <dgm:cxn modelId="{4A66990E-0C3B-4F0E-A92B-F61D4E551096}" srcId="{93849529-EEFD-4602-B11F-1E1986671E9E}" destId="{033CD61E-03BF-41B1-B977-9854139DCA93}" srcOrd="2" destOrd="0" parTransId="{828C5515-CF28-4135-BD1D-1568D987A55C}" sibTransId="{F3F81F95-1E18-4F27-BB30-C40B8FE4A145}"/>
    <dgm:cxn modelId="{6353B38A-9798-4365-9A54-A3D2FEC3D2D5}" type="presOf" srcId="{2ABA4EDE-F8F2-44BF-A685-A509066CDD2C}" destId="{011552BD-1D51-4CB5-87D9-7371340F93FC}" srcOrd="0" destOrd="0" presId="urn:microsoft.com/office/officeart/2008/layout/HorizontalMultiLevelHierarchy"/>
    <dgm:cxn modelId="{F8AEF5AC-94C6-4A97-9DBB-91C831C46880}" type="presOf" srcId="{2E526098-A566-48C1-A70F-0D9FA6DD71BF}" destId="{887F7914-0425-4FF6-955C-265100BB509C}" srcOrd="1" destOrd="0" presId="urn:microsoft.com/office/officeart/2008/layout/HorizontalMultiLevelHierarchy"/>
    <dgm:cxn modelId="{909871E9-87E9-418B-A38A-5C6B93850EE7}" type="presOf" srcId="{2A48F4F7-CBDD-44E5-8D96-A0477FCA8445}" destId="{F8CEBB2E-E146-4BB0-B658-995EE6D5199A}" srcOrd="1" destOrd="0" presId="urn:microsoft.com/office/officeart/2008/layout/HorizontalMultiLevelHierarchy"/>
    <dgm:cxn modelId="{15C5857E-6693-4F02-B7B9-F187F579DD75}" srcId="{93849529-EEFD-4602-B11F-1E1986671E9E}" destId="{54C2F6A6-AADD-4CEE-A419-C320EE84B3BB}" srcOrd="0" destOrd="0" parTransId="{FCC09A8A-5EA6-4FD8-9774-4617363D4530}" sibTransId="{5F907D72-0E4E-43C9-A6DA-B2702A85F487}"/>
    <dgm:cxn modelId="{1FAE2960-0C58-4335-8919-CB36A6A11855}" type="presOf" srcId="{FCC09A8A-5EA6-4FD8-9774-4617363D4530}" destId="{4FDDD2D0-FDC3-4407-A3C4-81D352C4FD0B}" srcOrd="1" destOrd="0" presId="urn:microsoft.com/office/officeart/2008/layout/HorizontalMultiLevelHierarchy"/>
    <dgm:cxn modelId="{61AABFC8-DAC7-44ED-8900-B750FDFFC988}" type="presOf" srcId="{033CD61E-03BF-41B1-B977-9854139DCA93}" destId="{B133D9B5-E831-4886-803C-5094918F3D9D}" srcOrd="0" destOrd="0" presId="urn:microsoft.com/office/officeart/2008/layout/HorizontalMultiLevelHierarchy"/>
    <dgm:cxn modelId="{7A53FAF0-E994-40FD-82CC-8EB9F5FC7DB9}" type="presOf" srcId="{E6C88D1F-FA4A-4F2B-B824-B8781D7AD97E}" destId="{C2009EE2-2222-44BC-90DF-6E031E9F477D}" srcOrd="1" destOrd="0" presId="urn:microsoft.com/office/officeart/2008/layout/HorizontalMultiLevelHierarchy"/>
    <dgm:cxn modelId="{5C9DD8A8-8D48-45DD-A331-4DBBF4BA15FC}" srcId="{93849529-EEFD-4602-B11F-1E1986671E9E}" destId="{05466030-EA89-4857-8951-E14E5D77C427}" srcOrd="4" destOrd="0" parTransId="{2A48F4F7-CBDD-44E5-8D96-A0477FCA8445}" sibTransId="{7CFD037E-25FB-49A6-80DE-ED1A91F78A52}"/>
    <dgm:cxn modelId="{CD20C15A-09C4-44B7-AAB2-55172CC76983}" srcId="{924B9284-7E67-4678-8054-3AA665969832}" destId="{93849529-EEFD-4602-B11F-1E1986671E9E}" srcOrd="0" destOrd="0" parTransId="{0BF059DC-EB0D-43D5-B219-8A644A1ED495}" sibTransId="{29FC469C-00A0-42CA-940A-D4AC008925AE}"/>
    <dgm:cxn modelId="{F3D5F008-A472-4E71-BC3A-6C0A63D786B9}" type="presOf" srcId="{828C5515-CF28-4135-BD1D-1568D987A55C}" destId="{ACD5AA61-E272-4695-ADBC-CAC4A8B221DB}" srcOrd="0" destOrd="0" presId="urn:microsoft.com/office/officeart/2008/layout/HorizontalMultiLevelHierarchy"/>
    <dgm:cxn modelId="{35A9858D-FF87-4FC8-99F7-F3408548A2C6}" type="presParOf" srcId="{9636AD80-DEA8-4348-9038-0F695899D80B}" destId="{22C92498-5044-4EE7-88F2-9374AABE23C5}" srcOrd="0" destOrd="0" presId="urn:microsoft.com/office/officeart/2008/layout/HorizontalMultiLevelHierarchy"/>
    <dgm:cxn modelId="{722886C3-5B9F-4A1A-9ACA-32A3FED67857}" type="presParOf" srcId="{22C92498-5044-4EE7-88F2-9374AABE23C5}" destId="{3A15DE6B-EA8F-4483-B863-FCC9F0E1F3A6}" srcOrd="0" destOrd="0" presId="urn:microsoft.com/office/officeart/2008/layout/HorizontalMultiLevelHierarchy"/>
    <dgm:cxn modelId="{DBC87944-8C27-4A87-BA1C-960289A3729C}" type="presParOf" srcId="{22C92498-5044-4EE7-88F2-9374AABE23C5}" destId="{257B3C7E-4707-4160-BBAF-C92613AB7960}" srcOrd="1" destOrd="0" presId="urn:microsoft.com/office/officeart/2008/layout/HorizontalMultiLevelHierarchy"/>
    <dgm:cxn modelId="{17C1F24C-1E61-463E-B223-DBC60836BB72}" type="presParOf" srcId="{257B3C7E-4707-4160-BBAF-C92613AB7960}" destId="{FF623636-261C-4346-A44E-70AA9A9AA92B}" srcOrd="0" destOrd="0" presId="urn:microsoft.com/office/officeart/2008/layout/HorizontalMultiLevelHierarchy"/>
    <dgm:cxn modelId="{3B70D627-DDAB-4483-B662-CDC37A1B7E05}" type="presParOf" srcId="{FF623636-261C-4346-A44E-70AA9A9AA92B}" destId="{4FDDD2D0-FDC3-4407-A3C4-81D352C4FD0B}" srcOrd="0" destOrd="0" presId="urn:microsoft.com/office/officeart/2008/layout/HorizontalMultiLevelHierarchy"/>
    <dgm:cxn modelId="{9C848822-A852-486F-B86D-BF6E49B162FC}" type="presParOf" srcId="{257B3C7E-4707-4160-BBAF-C92613AB7960}" destId="{51AE3493-5020-4C44-B1E4-1954AC7F62B1}" srcOrd="1" destOrd="0" presId="urn:microsoft.com/office/officeart/2008/layout/HorizontalMultiLevelHierarchy"/>
    <dgm:cxn modelId="{DC2EF58F-D820-4D05-A4B1-14F819C8C1AF}" type="presParOf" srcId="{51AE3493-5020-4C44-B1E4-1954AC7F62B1}" destId="{9B62D01F-018A-49C0-A3FE-392D5A83CDFF}" srcOrd="0" destOrd="0" presId="urn:microsoft.com/office/officeart/2008/layout/HorizontalMultiLevelHierarchy"/>
    <dgm:cxn modelId="{28EC67D3-B165-4B42-B6C7-FF1F4676152F}" type="presParOf" srcId="{51AE3493-5020-4C44-B1E4-1954AC7F62B1}" destId="{468D58D3-F1FC-40D0-AD4E-27CC2385BC45}" srcOrd="1" destOrd="0" presId="urn:microsoft.com/office/officeart/2008/layout/HorizontalMultiLevelHierarchy"/>
    <dgm:cxn modelId="{E26F55D3-9907-48AB-B49B-8DFFEE9E9F89}" type="presParOf" srcId="{257B3C7E-4707-4160-BBAF-C92613AB7960}" destId="{F2E233FD-B89D-462F-8F03-EB2F508DB7A7}" srcOrd="2" destOrd="0" presId="urn:microsoft.com/office/officeart/2008/layout/HorizontalMultiLevelHierarchy"/>
    <dgm:cxn modelId="{51D0C868-0E64-4688-B24F-6F87210D150E}" type="presParOf" srcId="{F2E233FD-B89D-462F-8F03-EB2F508DB7A7}" destId="{887F7914-0425-4FF6-955C-265100BB509C}" srcOrd="0" destOrd="0" presId="urn:microsoft.com/office/officeart/2008/layout/HorizontalMultiLevelHierarchy"/>
    <dgm:cxn modelId="{BDD12CCD-AFA4-4141-B577-925B6CF0A25C}" type="presParOf" srcId="{257B3C7E-4707-4160-BBAF-C92613AB7960}" destId="{87165F5A-1CF6-4AAB-9A13-53C3611CF2F1}" srcOrd="3" destOrd="0" presId="urn:microsoft.com/office/officeart/2008/layout/HorizontalMultiLevelHierarchy"/>
    <dgm:cxn modelId="{E536BAF2-24F1-454F-9E7C-6FEA4A7B9677}" type="presParOf" srcId="{87165F5A-1CF6-4AAB-9A13-53C3611CF2F1}" destId="{011552BD-1D51-4CB5-87D9-7371340F93FC}" srcOrd="0" destOrd="0" presId="urn:microsoft.com/office/officeart/2008/layout/HorizontalMultiLevelHierarchy"/>
    <dgm:cxn modelId="{49318A52-3269-42CF-9EF1-D3138C34719A}" type="presParOf" srcId="{87165F5A-1CF6-4AAB-9A13-53C3611CF2F1}" destId="{41B7A7DC-5210-495B-BE30-ACE5EF0B12D1}" srcOrd="1" destOrd="0" presId="urn:microsoft.com/office/officeart/2008/layout/HorizontalMultiLevelHierarchy"/>
    <dgm:cxn modelId="{62E58EBF-E36A-44D5-A484-A9BA14EE6DEF}" type="presParOf" srcId="{257B3C7E-4707-4160-BBAF-C92613AB7960}" destId="{ACD5AA61-E272-4695-ADBC-CAC4A8B221DB}" srcOrd="4" destOrd="0" presId="urn:microsoft.com/office/officeart/2008/layout/HorizontalMultiLevelHierarchy"/>
    <dgm:cxn modelId="{D4A8424C-A4D4-4C23-A20A-035817349150}" type="presParOf" srcId="{ACD5AA61-E272-4695-ADBC-CAC4A8B221DB}" destId="{1B7C99AF-405C-48E4-B5E4-4847C1BB41CC}" srcOrd="0" destOrd="0" presId="urn:microsoft.com/office/officeart/2008/layout/HorizontalMultiLevelHierarchy"/>
    <dgm:cxn modelId="{142268A8-FBA9-4298-9765-BDE1CCE6481B}" type="presParOf" srcId="{257B3C7E-4707-4160-BBAF-C92613AB7960}" destId="{A61A2D48-4304-419C-8ADB-51CDD523AA12}" srcOrd="5" destOrd="0" presId="urn:microsoft.com/office/officeart/2008/layout/HorizontalMultiLevelHierarchy"/>
    <dgm:cxn modelId="{F0905D51-27BA-424C-8376-D49BE815C394}" type="presParOf" srcId="{A61A2D48-4304-419C-8ADB-51CDD523AA12}" destId="{B133D9B5-E831-4886-803C-5094918F3D9D}" srcOrd="0" destOrd="0" presId="urn:microsoft.com/office/officeart/2008/layout/HorizontalMultiLevelHierarchy"/>
    <dgm:cxn modelId="{C999E3AC-5050-4115-AE89-742679FCA026}" type="presParOf" srcId="{A61A2D48-4304-419C-8ADB-51CDD523AA12}" destId="{AB1E239B-F78E-4D4B-990F-0671D51DDBF6}" srcOrd="1" destOrd="0" presId="urn:microsoft.com/office/officeart/2008/layout/HorizontalMultiLevelHierarchy"/>
    <dgm:cxn modelId="{3C891AC8-74C8-41A7-B2F9-1B1476E911AB}" type="presParOf" srcId="{257B3C7E-4707-4160-BBAF-C92613AB7960}" destId="{984FE5FB-5EA5-415C-BBE4-24BC04152BDF}" srcOrd="6" destOrd="0" presId="urn:microsoft.com/office/officeart/2008/layout/HorizontalMultiLevelHierarchy"/>
    <dgm:cxn modelId="{DA4CFA3B-AA27-4E5E-B821-9D773CCEE1DF}" type="presParOf" srcId="{984FE5FB-5EA5-415C-BBE4-24BC04152BDF}" destId="{C2009EE2-2222-44BC-90DF-6E031E9F477D}" srcOrd="0" destOrd="0" presId="urn:microsoft.com/office/officeart/2008/layout/HorizontalMultiLevelHierarchy"/>
    <dgm:cxn modelId="{BE3CFC44-1D81-49A0-99A4-EF8EFF35DC12}" type="presParOf" srcId="{257B3C7E-4707-4160-BBAF-C92613AB7960}" destId="{5FB12E36-B69F-47D6-8D85-12DC8D9A9783}" srcOrd="7" destOrd="0" presId="urn:microsoft.com/office/officeart/2008/layout/HorizontalMultiLevelHierarchy"/>
    <dgm:cxn modelId="{99A41E88-DC1C-48D1-A318-C8BE8F9499BC}" type="presParOf" srcId="{5FB12E36-B69F-47D6-8D85-12DC8D9A9783}" destId="{5B4326FA-B7D9-4CCF-AEA1-1323F4FDC196}" srcOrd="0" destOrd="0" presId="urn:microsoft.com/office/officeart/2008/layout/HorizontalMultiLevelHierarchy"/>
    <dgm:cxn modelId="{9B0CF4E9-F65E-41B3-997E-A564FDE5FA22}" type="presParOf" srcId="{5FB12E36-B69F-47D6-8D85-12DC8D9A9783}" destId="{25A14EB3-97E8-46E7-8ADB-852E0EC80D50}" srcOrd="1" destOrd="0" presId="urn:microsoft.com/office/officeart/2008/layout/HorizontalMultiLevelHierarchy"/>
    <dgm:cxn modelId="{5A0ACF55-A962-4C79-9F2D-E5EBF6B4CC46}" type="presParOf" srcId="{257B3C7E-4707-4160-BBAF-C92613AB7960}" destId="{439E772A-62BA-415C-AC1B-449560DA2976}" srcOrd="8" destOrd="0" presId="urn:microsoft.com/office/officeart/2008/layout/HorizontalMultiLevelHierarchy"/>
    <dgm:cxn modelId="{DF185F38-520F-42B3-8947-9928FD38D8E3}" type="presParOf" srcId="{439E772A-62BA-415C-AC1B-449560DA2976}" destId="{F8CEBB2E-E146-4BB0-B658-995EE6D5199A}" srcOrd="0" destOrd="0" presId="urn:microsoft.com/office/officeart/2008/layout/HorizontalMultiLevelHierarchy"/>
    <dgm:cxn modelId="{19D2273A-1C30-4BC9-80DC-10A0BA42D39B}" type="presParOf" srcId="{257B3C7E-4707-4160-BBAF-C92613AB7960}" destId="{46DD7E57-FA3F-4280-B89A-2592D28A5E68}" srcOrd="9" destOrd="0" presId="urn:microsoft.com/office/officeart/2008/layout/HorizontalMultiLevelHierarchy"/>
    <dgm:cxn modelId="{FF59EB1E-C3FF-4BB6-B6F3-0693FD2D0FC2}" type="presParOf" srcId="{46DD7E57-FA3F-4280-B89A-2592D28A5E68}" destId="{B470E574-037C-4CDB-B9EB-D96E6467AEDA}" srcOrd="0" destOrd="0" presId="urn:microsoft.com/office/officeart/2008/layout/HorizontalMultiLevelHierarchy"/>
    <dgm:cxn modelId="{F00E5E11-EFC6-48F3-8924-D7855C1EEAA4}" type="presParOf" srcId="{46DD7E57-FA3F-4280-B89A-2592D28A5E68}" destId="{1C43BE06-2A41-4243-8F38-D68067CA5EBD}" srcOrd="1" destOrd="0" presId="urn:microsoft.com/office/officeart/2008/layout/HorizontalMultiLevelHierarchy"/>
    <dgm:cxn modelId="{636D36D5-EED2-4E84-AC2E-B84E0F9113B7}" type="presParOf" srcId="{257B3C7E-4707-4160-BBAF-C92613AB7960}" destId="{752AD1BC-937D-43B0-B539-B365CE39CC66}" srcOrd="10" destOrd="0" presId="urn:microsoft.com/office/officeart/2008/layout/HorizontalMultiLevelHierarchy"/>
    <dgm:cxn modelId="{C22CBB50-DECC-4918-B42B-046870987982}" type="presParOf" srcId="{752AD1BC-937D-43B0-B539-B365CE39CC66}" destId="{B4E1E9E5-F3D5-4543-B431-48711BB2AD98}" srcOrd="0" destOrd="0" presId="urn:microsoft.com/office/officeart/2008/layout/HorizontalMultiLevelHierarchy"/>
    <dgm:cxn modelId="{1152233F-4360-4D7B-B994-8A4E7413D9D4}" type="presParOf" srcId="{257B3C7E-4707-4160-BBAF-C92613AB7960}" destId="{991DCB78-2ACE-42BF-BE4D-0DB609AE3773}" srcOrd="11" destOrd="0" presId="urn:microsoft.com/office/officeart/2008/layout/HorizontalMultiLevelHierarchy"/>
    <dgm:cxn modelId="{56AE3953-5738-4CF9-B133-E82EDB74FF5C}" type="presParOf" srcId="{991DCB78-2ACE-42BF-BE4D-0DB609AE3773}" destId="{A0AFB9C6-C6FD-4718-B471-5436EF6533AC}" srcOrd="0" destOrd="0" presId="urn:microsoft.com/office/officeart/2008/layout/HorizontalMultiLevelHierarchy"/>
    <dgm:cxn modelId="{01D087DC-5689-4515-8B21-671B49BD3AF6}" type="presParOf" srcId="{991DCB78-2ACE-42BF-BE4D-0DB609AE3773}" destId="{F66F38EF-8381-4F37-A2AA-CF1AEDDDA93E}"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A46E08F-668B-40B4-A9E1-441540640479}"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GB"/>
        </a:p>
      </dgm:t>
    </dgm:pt>
    <dgm:pt modelId="{2922905D-1E4B-42C5-B4FC-DCEA99862444}">
      <dgm:prSet phldrT="[Text]" custT="1"/>
      <dgm:spPr/>
      <dgm:t>
        <a:bodyPr/>
        <a:lstStyle/>
        <a:p>
          <a:r>
            <a:rPr lang="en-GB" sz="1600" b="1" dirty="0">
              <a:solidFill>
                <a:schemeClr val="tx1"/>
              </a:solidFill>
              <a:latin typeface="Book Antiqua" panose="02040602050305030304" pitchFamily="18" charset="0"/>
            </a:rPr>
            <a:t>Plan</a:t>
          </a:r>
          <a:r>
            <a:rPr lang="en-GB" sz="1600" dirty="0">
              <a:solidFill>
                <a:schemeClr val="tx1"/>
              </a:solidFill>
              <a:latin typeface="Book Antiqua" panose="02040602050305030304" pitchFamily="18" charset="0"/>
            </a:rPr>
            <a:t> &amp; </a:t>
          </a:r>
          <a:r>
            <a:rPr lang="en-GB" sz="1600" b="1" dirty="0">
              <a:solidFill>
                <a:schemeClr val="tx1"/>
              </a:solidFill>
              <a:latin typeface="Book Antiqua" panose="02040602050305030304" pitchFamily="18" charset="0"/>
            </a:rPr>
            <a:t>Agree</a:t>
          </a:r>
        </a:p>
      </dgm:t>
    </dgm:pt>
    <dgm:pt modelId="{FF1B7445-16BE-42B2-B6B3-BB8AB382637F}" type="parTrans" cxnId="{99A198B6-1A9F-45F2-9ECF-5DB9B7A63265}">
      <dgm:prSet/>
      <dgm:spPr/>
      <dgm:t>
        <a:bodyPr/>
        <a:lstStyle/>
        <a:p>
          <a:endParaRPr lang="en-GB"/>
        </a:p>
      </dgm:t>
    </dgm:pt>
    <dgm:pt modelId="{A8B5BF1E-B4CF-4A96-94F2-ACD927F7460C}" type="sibTrans" cxnId="{99A198B6-1A9F-45F2-9ECF-5DB9B7A63265}">
      <dgm:prSet/>
      <dgm:spPr>
        <a:solidFill>
          <a:schemeClr val="accent1">
            <a:lumMod val="75000"/>
          </a:schemeClr>
        </a:solidFill>
      </dgm:spPr>
      <dgm:t>
        <a:bodyPr/>
        <a:lstStyle/>
        <a:p>
          <a:endParaRPr lang="en-GB"/>
        </a:p>
      </dgm:t>
    </dgm:pt>
    <dgm:pt modelId="{6672AD63-A194-47FE-AF1F-AC611FCC8C31}">
      <dgm:prSet phldrT="[Text]" custT="1"/>
      <dgm:spPr/>
      <dgm:t>
        <a:bodyPr/>
        <a:lstStyle/>
        <a:p>
          <a:r>
            <a:rPr lang="en-GB" sz="1600" b="1" dirty="0">
              <a:solidFill>
                <a:schemeClr val="tx1"/>
              </a:solidFill>
              <a:latin typeface="Book Antiqua" panose="02040602050305030304" pitchFamily="18" charset="0"/>
            </a:rPr>
            <a:t>Do</a:t>
          </a:r>
        </a:p>
      </dgm:t>
    </dgm:pt>
    <dgm:pt modelId="{DB42A978-1C1B-4BB4-9CDC-1D929F6059F8}" type="parTrans" cxnId="{A4835079-9BD3-4602-B590-0E2F02B289D1}">
      <dgm:prSet/>
      <dgm:spPr/>
      <dgm:t>
        <a:bodyPr/>
        <a:lstStyle/>
        <a:p>
          <a:endParaRPr lang="en-GB"/>
        </a:p>
      </dgm:t>
    </dgm:pt>
    <dgm:pt modelId="{2E3FDECD-8415-436A-AE54-D5E9203E64FA}" type="sibTrans" cxnId="{A4835079-9BD3-4602-B590-0E2F02B289D1}">
      <dgm:prSet/>
      <dgm:spPr>
        <a:solidFill>
          <a:schemeClr val="accent1">
            <a:lumMod val="75000"/>
          </a:schemeClr>
        </a:solidFill>
      </dgm:spPr>
      <dgm:t>
        <a:bodyPr/>
        <a:lstStyle/>
        <a:p>
          <a:endParaRPr lang="en-GB"/>
        </a:p>
      </dgm:t>
    </dgm:pt>
    <dgm:pt modelId="{FF7683E6-2677-491B-8EB7-7A351892A211}">
      <dgm:prSet phldrT="[Text]" custT="1"/>
      <dgm:spPr>
        <a:solidFill>
          <a:schemeClr val="accent2">
            <a:lumMod val="60000"/>
            <a:lumOff val="40000"/>
          </a:schemeClr>
        </a:solidFill>
      </dgm:spPr>
      <dgm:t>
        <a:bodyPr/>
        <a:lstStyle/>
        <a:p>
          <a:r>
            <a:rPr lang="en-GB" sz="1400" b="1" dirty="0">
              <a:solidFill>
                <a:schemeClr val="tx1"/>
              </a:solidFill>
              <a:latin typeface="Book Antiqua" panose="02040602050305030304" pitchFamily="18" charset="0"/>
            </a:rPr>
            <a:t>Check</a:t>
          </a:r>
          <a:r>
            <a:rPr lang="en-GB" sz="1400" dirty="0">
              <a:solidFill>
                <a:schemeClr val="tx1"/>
              </a:solidFill>
              <a:latin typeface="Book Antiqua" panose="02040602050305030304" pitchFamily="18" charset="0"/>
            </a:rPr>
            <a:t> &amp; </a:t>
          </a:r>
          <a:r>
            <a:rPr lang="en-GB" sz="1400" b="1" dirty="0">
              <a:solidFill>
                <a:schemeClr val="tx1"/>
              </a:solidFill>
              <a:latin typeface="Book Antiqua" panose="02040602050305030304" pitchFamily="18" charset="0"/>
            </a:rPr>
            <a:t>Monitor</a:t>
          </a:r>
        </a:p>
      </dgm:t>
    </dgm:pt>
    <dgm:pt modelId="{AD89680E-B670-48A0-A4D0-1B4DAF6688E3}" type="parTrans" cxnId="{F78C53BA-FD04-4397-BE4B-4CE7A763E000}">
      <dgm:prSet/>
      <dgm:spPr/>
      <dgm:t>
        <a:bodyPr/>
        <a:lstStyle/>
        <a:p>
          <a:endParaRPr lang="en-GB"/>
        </a:p>
      </dgm:t>
    </dgm:pt>
    <dgm:pt modelId="{55053786-F06D-4ED4-85FA-39E03B8AED95}" type="sibTrans" cxnId="{F78C53BA-FD04-4397-BE4B-4CE7A763E000}">
      <dgm:prSet/>
      <dgm:spPr>
        <a:solidFill>
          <a:schemeClr val="accent1">
            <a:lumMod val="75000"/>
          </a:schemeClr>
        </a:solidFill>
      </dgm:spPr>
      <dgm:t>
        <a:bodyPr/>
        <a:lstStyle/>
        <a:p>
          <a:endParaRPr lang="en-GB"/>
        </a:p>
      </dgm:t>
    </dgm:pt>
    <dgm:pt modelId="{5D3D0DD2-B4AA-49FB-BAF3-DC4A239447E1}">
      <dgm:prSet phldrT="[Text]" custT="1"/>
      <dgm:spPr>
        <a:solidFill>
          <a:schemeClr val="accent6">
            <a:lumMod val="60000"/>
            <a:lumOff val="40000"/>
          </a:schemeClr>
        </a:solidFill>
      </dgm:spPr>
      <dgm:t>
        <a:bodyPr/>
        <a:lstStyle/>
        <a:p>
          <a:r>
            <a:rPr lang="en-GB" sz="1400" b="1" dirty="0" smtClean="0">
              <a:solidFill>
                <a:schemeClr val="tx1"/>
              </a:solidFill>
              <a:latin typeface="Book Antiqua" panose="02040602050305030304" pitchFamily="18" charset="0"/>
            </a:rPr>
            <a:t>Act &amp; Evaluate</a:t>
          </a:r>
          <a:endParaRPr lang="en-GB" sz="1400" b="1" dirty="0">
            <a:solidFill>
              <a:schemeClr val="tx1"/>
            </a:solidFill>
            <a:latin typeface="Book Antiqua" panose="02040602050305030304" pitchFamily="18" charset="0"/>
          </a:endParaRPr>
        </a:p>
      </dgm:t>
    </dgm:pt>
    <dgm:pt modelId="{82F4D212-30FB-4D40-A75B-063CE5E3280D}" type="parTrans" cxnId="{D9660AE9-1356-4B7D-AF01-D10872C1CC39}">
      <dgm:prSet/>
      <dgm:spPr/>
      <dgm:t>
        <a:bodyPr/>
        <a:lstStyle/>
        <a:p>
          <a:endParaRPr lang="en-GB"/>
        </a:p>
      </dgm:t>
    </dgm:pt>
    <dgm:pt modelId="{3D0B07A4-7A90-4A6C-8E92-655026026661}" type="sibTrans" cxnId="{D9660AE9-1356-4B7D-AF01-D10872C1CC39}">
      <dgm:prSet/>
      <dgm:spPr>
        <a:solidFill>
          <a:schemeClr val="accent1">
            <a:lumMod val="75000"/>
          </a:schemeClr>
        </a:solidFill>
      </dgm:spPr>
      <dgm:t>
        <a:bodyPr/>
        <a:lstStyle/>
        <a:p>
          <a:endParaRPr lang="en-GB"/>
        </a:p>
      </dgm:t>
    </dgm:pt>
    <dgm:pt modelId="{3AB66158-41F3-4FD3-8E2D-6AA1FE33EEC9}">
      <dgm:prSet phldrT="[Text]" custT="1"/>
      <dgm:spPr>
        <a:solidFill>
          <a:srgbClr val="FFC000"/>
        </a:solidFill>
      </dgm:spPr>
      <dgm:t>
        <a:bodyPr/>
        <a:lstStyle/>
        <a:p>
          <a:r>
            <a:rPr lang="en-GB" sz="1400" b="1" dirty="0" smtClean="0">
              <a:solidFill>
                <a:schemeClr val="tx1"/>
              </a:solidFill>
              <a:latin typeface="Book Antiqua" panose="02040602050305030304" pitchFamily="18" charset="0"/>
            </a:rPr>
            <a:t>Report &amp; Decision</a:t>
          </a:r>
          <a:endParaRPr lang="en-GB" sz="1400" b="1" dirty="0">
            <a:solidFill>
              <a:schemeClr val="tx1"/>
            </a:solidFill>
            <a:latin typeface="Book Antiqua" panose="02040602050305030304" pitchFamily="18" charset="0"/>
          </a:endParaRPr>
        </a:p>
      </dgm:t>
    </dgm:pt>
    <dgm:pt modelId="{C0EDDDA7-1E03-49C8-9B70-0BD0F7E653BB}" type="parTrans" cxnId="{6DC14CBF-E372-4105-9D8F-613C45A80CAA}">
      <dgm:prSet/>
      <dgm:spPr/>
      <dgm:t>
        <a:bodyPr/>
        <a:lstStyle/>
        <a:p>
          <a:endParaRPr lang="en-GB"/>
        </a:p>
      </dgm:t>
    </dgm:pt>
    <dgm:pt modelId="{17C103BB-552A-46EF-91F0-DF9102A11E57}" type="sibTrans" cxnId="{6DC14CBF-E372-4105-9D8F-613C45A80CAA}">
      <dgm:prSet/>
      <dgm:spPr>
        <a:solidFill>
          <a:schemeClr val="accent1">
            <a:lumMod val="75000"/>
          </a:schemeClr>
        </a:solidFill>
      </dgm:spPr>
      <dgm:t>
        <a:bodyPr/>
        <a:lstStyle/>
        <a:p>
          <a:endParaRPr lang="en-GB"/>
        </a:p>
      </dgm:t>
    </dgm:pt>
    <dgm:pt modelId="{1A88A357-3C84-423E-8C91-7678609E5643}">
      <dgm:prSet custT="1"/>
      <dgm:spPr>
        <a:solidFill>
          <a:schemeClr val="accent2">
            <a:lumMod val="60000"/>
            <a:lumOff val="40000"/>
          </a:schemeClr>
        </a:solidFill>
      </dgm:spPr>
      <dgm:t>
        <a:bodyPr/>
        <a:lstStyle/>
        <a:p>
          <a:r>
            <a:rPr lang="en-GB" sz="1600" b="1" dirty="0">
              <a:solidFill>
                <a:schemeClr val="tx1"/>
              </a:solidFill>
              <a:latin typeface="Book Antiqua" panose="02040602050305030304" pitchFamily="18" charset="0"/>
            </a:rPr>
            <a:t>Review</a:t>
          </a:r>
        </a:p>
      </dgm:t>
    </dgm:pt>
    <dgm:pt modelId="{DF9AFC40-9E2C-4206-A955-19BA79F16AAE}" type="parTrans" cxnId="{00141DD2-FD7B-455E-B3AE-B6858232CC8B}">
      <dgm:prSet/>
      <dgm:spPr/>
      <dgm:t>
        <a:bodyPr/>
        <a:lstStyle/>
        <a:p>
          <a:endParaRPr lang="en-GB"/>
        </a:p>
      </dgm:t>
    </dgm:pt>
    <dgm:pt modelId="{79D8F49B-7C35-4540-80DF-12C3B886B725}" type="sibTrans" cxnId="{00141DD2-FD7B-455E-B3AE-B6858232CC8B}">
      <dgm:prSet/>
      <dgm:spPr>
        <a:solidFill>
          <a:schemeClr val="accent1">
            <a:lumMod val="75000"/>
          </a:schemeClr>
        </a:solidFill>
      </dgm:spPr>
      <dgm:t>
        <a:bodyPr/>
        <a:lstStyle/>
        <a:p>
          <a:endParaRPr lang="en-GB"/>
        </a:p>
      </dgm:t>
    </dgm:pt>
    <dgm:pt modelId="{68AE6A8B-4B73-43EB-A779-D64172D81109}" type="pres">
      <dgm:prSet presAssocID="{9A46E08F-668B-40B4-A9E1-441540640479}" presName="cycle" presStyleCnt="0">
        <dgm:presLayoutVars>
          <dgm:dir/>
          <dgm:resizeHandles val="exact"/>
        </dgm:presLayoutVars>
      </dgm:prSet>
      <dgm:spPr/>
      <dgm:t>
        <a:bodyPr/>
        <a:lstStyle/>
        <a:p>
          <a:endParaRPr lang="en-GB"/>
        </a:p>
      </dgm:t>
    </dgm:pt>
    <dgm:pt modelId="{D8C89766-73DF-4580-9EFB-3728FA850E3D}" type="pres">
      <dgm:prSet presAssocID="{2922905D-1E4B-42C5-B4FC-DCEA99862444}" presName="node" presStyleLbl="node1" presStyleIdx="0" presStyleCnt="6">
        <dgm:presLayoutVars>
          <dgm:bulletEnabled val="1"/>
        </dgm:presLayoutVars>
      </dgm:prSet>
      <dgm:spPr/>
      <dgm:t>
        <a:bodyPr/>
        <a:lstStyle/>
        <a:p>
          <a:endParaRPr lang="en-GB"/>
        </a:p>
      </dgm:t>
    </dgm:pt>
    <dgm:pt modelId="{54BF6015-41DD-4253-9107-58BB4A748174}" type="pres">
      <dgm:prSet presAssocID="{A8B5BF1E-B4CF-4A96-94F2-ACD927F7460C}" presName="sibTrans" presStyleLbl="sibTrans2D1" presStyleIdx="0" presStyleCnt="6"/>
      <dgm:spPr/>
      <dgm:t>
        <a:bodyPr/>
        <a:lstStyle/>
        <a:p>
          <a:endParaRPr lang="en-GB"/>
        </a:p>
      </dgm:t>
    </dgm:pt>
    <dgm:pt modelId="{DFF665F2-C36F-46EC-9647-BB06021DC0B0}" type="pres">
      <dgm:prSet presAssocID="{A8B5BF1E-B4CF-4A96-94F2-ACD927F7460C}" presName="connectorText" presStyleLbl="sibTrans2D1" presStyleIdx="0" presStyleCnt="6"/>
      <dgm:spPr/>
      <dgm:t>
        <a:bodyPr/>
        <a:lstStyle/>
        <a:p>
          <a:endParaRPr lang="en-GB"/>
        </a:p>
      </dgm:t>
    </dgm:pt>
    <dgm:pt modelId="{DABC3051-2CA6-43EC-BD7D-29B32CB49862}" type="pres">
      <dgm:prSet presAssocID="{6672AD63-A194-47FE-AF1F-AC611FCC8C31}" presName="node" presStyleLbl="node1" presStyleIdx="1" presStyleCnt="6">
        <dgm:presLayoutVars>
          <dgm:bulletEnabled val="1"/>
        </dgm:presLayoutVars>
      </dgm:prSet>
      <dgm:spPr/>
      <dgm:t>
        <a:bodyPr/>
        <a:lstStyle/>
        <a:p>
          <a:endParaRPr lang="en-GB"/>
        </a:p>
      </dgm:t>
    </dgm:pt>
    <dgm:pt modelId="{4AA014D8-126B-4B1D-9722-C9662E8F6AC8}" type="pres">
      <dgm:prSet presAssocID="{2E3FDECD-8415-436A-AE54-D5E9203E64FA}" presName="sibTrans" presStyleLbl="sibTrans2D1" presStyleIdx="1" presStyleCnt="6"/>
      <dgm:spPr/>
      <dgm:t>
        <a:bodyPr/>
        <a:lstStyle/>
        <a:p>
          <a:endParaRPr lang="en-GB"/>
        </a:p>
      </dgm:t>
    </dgm:pt>
    <dgm:pt modelId="{504178C0-7934-439E-87CF-F2AA617EFB58}" type="pres">
      <dgm:prSet presAssocID="{2E3FDECD-8415-436A-AE54-D5E9203E64FA}" presName="connectorText" presStyleLbl="sibTrans2D1" presStyleIdx="1" presStyleCnt="6"/>
      <dgm:spPr/>
      <dgm:t>
        <a:bodyPr/>
        <a:lstStyle/>
        <a:p>
          <a:endParaRPr lang="en-GB"/>
        </a:p>
      </dgm:t>
    </dgm:pt>
    <dgm:pt modelId="{5BC2485F-004E-4859-AA56-2231236EFBFD}" type="pres">
      <dgm:prSet presAssocID="{FF7683E6-2677-491B-8EB7-7A351892A211}" presName="node" presStyleLbl="node1" presStyleIdx="2" presStyleCnt="6">
        <dgm:presLayoutVars>
          <dgm:bulletEnabled val="1"/>
        </dgm:presLayoutVars>
      </dgm:prSet>
      <dgm:spPr/>
      <dgm:t>
        <a:bodyPr/>
        <a:lstStyle/>
        <a:p>
          <a:endParaRPr lang="en-GB"/>
        </a:p>
      </dgm:t>
    </dgm:pt>
    <dgm:pt modelId="{A86238ED-9763-46FD-9E2A-0EFE22EC56B9}" type="pres">
      <dgm:prSet presAssocID="{55053786-F06D-4ED4-85FA-39E03B8AED95}" presName="sibTrans" presStyleLbl="sibTrans2D1" presStyleIdx="2" presStyleCnt="6"/>
      <dgm:spPr/>
      <dgm:t>
        <a:bodyPr/>
        <a:lstStyle/>
        <a:p>
          <a:endParaRPr lang="en-GB"/>
        </a:p>
      </dgm:t>
    </dgm:pt>
    <dgm:pt modelId="{0530CA68-6128-40D2-85B6-47C4C12417E6}" type="pres">
      <dgm:prSet presAssocID="{55053786-F06D-4ED4-85FA-39E03B8AED95}" presName="connectorText" presStyleLbl="sibTrans2D1" presStyleIdx="2" presStyleCnt="6"/>
      <dgm:spPr/>
      <dgm:t>
        <a:bodyPr/>
        <a:lstStyle/>
        <a:p>
          <a:endParaRPr lang="en-GB"/>
        </a:p>
      </dgm:t>
    </dgm:pt>
    <dgm:pt modelId="{9B688ECA-832B-4F76-A225-0590C49CA8A1}" type="pres">
      <dgm:prSet presAssocID="{1A88A357-3C84-423E-8C91-7678609E5643}" presName="node" presStyleLbl="node1" presStyleIdx="3" presStyleCnt="6">
        <dgm:presLayoutVars>
          <dgm:bulletEnabled val="1"/>
        </dgm:presLayoutVars>
      </dgm:prSet>
      <dgm:spPr/>
      <dgm:t>
        <a:bodyPr/>
        <a:lstStyle/>
        <a:p>
          <a:endParaRPr lang="en-GB"/>
        </a:p>
      </dgm:t>
    </dgm:pt>
    <dgm:pt modelId="{67707750-6D6E-4525-AE7B-87C7AE758FB6}" type="pres">
      <dgm:prSet presAssocID="{79D8F49B-7C35-4540-80DF-12C3B886B725}" presName="sibTrans" presStyleLbl="sibTrans2D1" presStyleIdx="3" presStyleCnt="6"/>
      <dgm:spPr/>
      <dgm:t>
        <a:bodyPr/>
        <a:lstStyle/>
        <a:p>
          <a:endParaRPr lang="en-GB"/>
        </a:p>
      </dgm:t>
    </dgm:pt>
    <dgm:pt modelId="{69BF73DC-334C-425B-82FE-A3BB996CA6C0}" type="pres">
      <dgm:prSet presAssocID="{79D8F49B-7C35-4540-80DF-12C3B886B725}" presName="connectorText" presStyleLbl="sibTrans2D1" presStyleIdx="3" presStyleCnt="6"/>
      <dgm:spPr/>
      <dgm:t>
        <a:bodyPr/>
        <a:lstStyle/>
        <a:p>
          <a:endParaRPr lang="en-GB"/>
        </a:p>
      </dgm:t>
    </dgm:pt>
    <dgm:pt modelId="{664773E5-F58D-4269-9CD5-2C8F1A5CA38D}" type="pres">
      <dgm:prSet presAssocID="{5D3D0DD2-B4AA-49FB-BAF3-DC4A239447E1}" presName="node" presStyleLbl="node1" presStyleIdx="4" presStyleCnt="6">
        <dgm:presLayoutVars>
          <dgm:bulletEnabled val="1"/>
        </dgm:presLayoutVars>
      </dgm:prSet>
      <dgm:spPr/>
      <dgm:t>
        <a:bodyPr/>
        <a:lstStyle/>
        <a:p>
          <a:endParaRPr lang="en-GB"/>
        </a:p>
      </dgm:t>
    </dgm:pt>
    <dgm:pt modelId="{1766DA07-2AC8-4473-BB0D-AF638CCD175E}" type="pres">
      <dgm:prSet presAssocID="{3D0B07A4-7A90-4A6C-8E92-655026026661}" presName="sibTrans" presStyleLbl="sibTrans2D1" presStyleIdx="4" presStyleCnt="6"/>
      <dgm:spPr/>
      <dgm:t>
        <a:bodyPr/>
        <a:lstStyle/>
        <a:p>
          <a:endParaRPr lang="en-GB"/>
        </a:p>
      </dgm:t>
    </dgm:pt>
    <dgm:pt modelId="{8099F963-9CDE-4C5D-BC4E-9CAC8E88BB6D}" type="pres">
      <dgm:prSet presAssocID="{3D0B07A4-7A90-4A6C-8E92-655026026661}" presName="connectorText" presStyleLbl="sibTrans2D1" presStyleIdx="4" presStyleCnt="6"/>
      <dgm:spPr/>
      <dgm:t>
        <a:bodyPr/>
        <a:lstStyle/>
        <a:p>
          <a:endParaRPr lang="en-GB"/>
        </a:p>
      </dgm:t>
    </dgm:pt>
    <dgm:pt modelId="{B52151CA-E399-418C-83E1-13C5CC7D09DA}" type="pres">
      <dgm:prSet presAssocID="{3AB66158-41F3-4FD3-8E2D-6AA1FE33EEC9}" presName="node" presStyleLbl="node1" presStyleIdx="5" presStyleCnt="6">
        <dgm:presLayoutVars>
          <dgm:bulletEnabled val="1"/>
        </dgm:presLayoutVars>
      </dgm:prSet>
      <dgm:spPr/>
      <dgm:t>
        <a:bodyPr/>
        <a:lstStyle/>
        <a:p>
          <a:endParaRPr lang="en-GB"/>
        </a:p>
      </dgm:t>
    </dgm:pt>
    <dgm:pt modelId="{CA9DC449-9257-4658-95E6-05249ED57E72}" type="pres">
      <dgm:prSet presAssocID="{17C103BB-552A-46EF-91F0-DF9102A11E57}" presName="sibTrans" presStyleLbl="sibTrans2D1" presStyleIdx="5" presStyleCnt="6"/>
      <dgm:spPr/>
      <dgm:t>
        <a:bodyPr/>
        <a:lstStyle/>
        <a:p>
          <a:endParaRPr lang="en-GB"/>
        </a:p>
      </dgm:t>
    </dgm:pt>
    <dgm:pt modelId="{ABC51819-E29F-4CC8-B24B-8536FA93F31C}" type="pres">
      <dgm:prSet presAssocID="{17C103BB-552A-46EF-91F0-DF9102A11E57}" presName="connectorText" presStyleLbl="sibTrans2D1" presStyleIdx="5" presStyleCnt="6"/>
      <dgm:spPr/>
      <dgm:t>
        <a:bodyPr/>
        <a:lstStyle/>
        <a:p>
          <a:endParaRPr lang="en-GB"/>
        </a:p>
      </dgm:t>
    </dgm:pt>
  </dgm:ptLst>
  <dgm:cxnLst>
    <dgm:cxn modelId="{AFBF2F2B-DCE8-4534-AFB1-B65C9D0734AE}" type="presOf" srcId="{FF7683E6-2677-491B-8EB7-7A351892A211}" destId="{5BC2485F-004E-4859-AA56-2231236EFBFD}" srcOrd="0" destOrd="0" presId="urn:microsoft.com/office/officeart/2005/8/layout/cycle2"/>
    <dgm:cxn modelId="{D1DD7F51-2DF7-478D-B948-51977BA4D4DE}" type="presOf" srcId="{3D0B07A4-7A90-4A6C-8E92-655026026661}" destId="{8099F963-9CDE-4C5D-BC4E-9CAC8E88BB6D}" srcOrd="1" destOrd="0" presId="urn:microsoft.com/office/officeart/2005/8/layout/cycle2"/>
    <dgm:cxn modelId="{D75FC2DC-AD13-49E4-9C80-E6B2A5A232B2}" type="presOf" srcId="{17C103BB-552A-46EF-91F0-DF9102A11E57}" destId="{ABC51819-E29F-4CC8-B24B-8536FA93F31C}" srcOrd="1" destOrd="0" presId="urn:microsoft.com/office/officeart/2005/8/layout/cycle2"/>
    <dgm:cxn modelId="{1F8ADA94-A86E-4309-B4F3-E43ED59E669D}" type="presOf" srcId="{5D3D0DD2-B4AA-49FB-BAF3-DC4A239447E1}" destId="{664773E5-F58D-4269-9CD5-2C8F1A5CA38D}" srcOrd="0" destOrd="0" presId="urn:microsoft.com/office/officeart/2005/8/layout/cycle2"/>
    <dgm:cxn modelId="{BF12ACA5-A696-4BBB-B09A-0C7343C0896A}" type="presOf" srcId="{2E3FDECD-8415-436A-AE54-D5E9203E64FA}" destId="{504178C0-7934-439E-87CF-F2AA617EFB58}" srcOrd="1" destOrd="0" presId="urn:microsoft.com/office/officeart/2005/8/layout/cycle2"/>
    <dgm:cxn modelId="{6EE29105-0B43-4223-8A06-465CD23B89D2}" type="presOf" srcId="{2922905D-1E4B-42C5-B4FC-DCEA99862444}" destId="{D8C89766-73DF-4580-9EFB-3728FA850E3D}" srcOrd="0" destOrd="0" presId="urn:microsoft.com/office/officeart/2005/8/layout/cycle2"/>
    <dgm:cxn modelId="{8CE57872-823C-4CF0-8202-A1667B90A08A}" type="presOf" srcId="{79D8F49B-7C35-4540-80DF-12C3B886B725}" destId="{69BF73DC-334C-425B-82FE-A3BB996CA6C0}" srcOrd="1" destOrd="0" presId="urn:microsoft.com/office/officeart/2005/8/layout/cycle2"/>
    <dgm:cxn modelId="{8FEDAEDF-CB48-44BE-AFFD-7359447C1DDF}" type="presOf" srcId="{3AB66158-41F3-4FD3-8E2D-6AA1FE33EEC9}" destId="{B52151CA-E399-418C-83E1-13C5CC7D09DA}" srcOrd="0" destOrd="0" presId="urn:microsoft.com/office/officeart/2005/8/layout/cycle2"/>
    <dgm:cxn modelId="{00141DD2-FD7B-455E-B3AE-B6858232CC8B}" srcId="{9A46E08F-668B-40B4-A9E1-441540640479}" destId="{1A88A357-3C84-423E-8C91-7678609E5643}" srcOrd="3" destOrd="0" parTransId="{DF9AFC40-9E2C-4206-A955-19BA79F16AAE}" sibTransId="{79D8F49B-7C35-4540-80DF-12C3B886B725}"/>
    <dgm:cxn modelId="{35FE7215-11F1-4781-B9D5-2AA9CA2F02CD}" type="presOf" srcId="{A8B5BF1E-B4CF-4A96-94F2-ACD927F7460C}" destId="{54BF6015-41DD-4253-9107-58BB4A748174}" srcOrd="0" destOrd="0" presId="urn:microsoft.com/office/officeart/2005/8/layout/cycle2"/>
    <dgm:cxn modelId="{99A198B6-1A9F-45F2-9ECF-5DB9B7A63265}" srcId="{9A46E08F-668B-40B4-A9E1-441540640479}" destId="{2922905D-1E4B-42C5-B4FC-DCEA99862444}" srcOrd="0" destOrd="0" parTransId="{FF1B7445-16BE-42B2-B6B3-BB8AB382637F}" sibTransId="{A8B5BF1E-B4CF-4A96-94F2-ACD927F7460C}"/>
    <dgm:cxn modelId="{0B97B069-B214-41D8-90B1-77F385C48D1B}" type="presOf" srcId="{55053786-F06D-4ED4-85FA-39E03B8AED95}" destId="{A86238ED-9763-46FD-9E2A-0EFE22EC56B9}" srcOrd="0" destOrd="0" presId="urn:microsoft.com/office/officeart/2005/8/layout/cycle2"/>
    <dgm:cxn modelId="{2DF2648B-9CA1-42BB-A7D8-51D997220055}" type="presOf" srcId="{79D8F49B-7C35-4540-80DF-12C3B886B725}" destId="{67707750-6D6E-4525-AE7B-87C7AE758FB6}" srcOrd="0" destOrd="0" presId="urn:microsoft.com/office/officeart/2005/8/layout/cycle2"/>
    <dgm:cxn modelId="{F78C53BA-FD04-4397-BE4B-4CE7A763E000}" srcId="{9A46E08F-668B-40B4-A9E1-441540640479}" destId="{FF7683E6-2677-491B-8EB7-7A351892A211}" srcOrd="2" destOrd="0" parTransId="{AD89680E-B670-48A0-A4D0-1B4DAF6688E3}" sibTransId="{55053786-F06D-4ED4-85FA-39E03B8AED95}"/>
    <dgm:cxn modelId="{5CD6F89E-2B04-49B7-9FA3-2D5C808AC98F}" type="presOf" srcId="{1A88A357-3C84-423E-8C91-7678609E5643}" destId="{9B688ECA-832B-4F76-A225-0590C49CA8A1}" srcOrd="0" destOrd="0" presId="urn:microsoft.com/office/officeart/2005/8/layout/cycle2"/>
    <dgm:cxn modelId="{52C1A147-611A-493E-8AE6-D25AAECD94B3}" type="presOf" srcId="{A8B5BF1E-B4CF-4A96-94F2-ACD927F7460C}" destId="{DFF665F2-C36F-46EC-9647-BB06021DC0B0}" srcOrd="1" destOrd="0" presId="urn:microsoft.com/office/officeart/2005/8/layout/cycle2"/>
    <dgm:cxn modelId="{A4835079-9BD3-4602-B590-0E2F02B289D1}" srcId="{9A46E08F-668B-40B4-A9E1-441540640479}" destId="{6672AD63-A194-47FE-AF1F-AC611FCC8C31}" srcOrd="1" destOrd="0" parTransId="{DB42A978-1C1B-4BB4-9CDC-1D929F6059F8}" sibTransId="{2E3FDECD-8415-436A-AE54-D5E9203E64FA}"/>
    <dgm:cxn modelId="{693CB699-77BF-4338-8876-8E452F110F93}" type="presOf" srcId="{3D0B07A4-7A90-4A6C-8E92-655026026661}" destId="{1766DA07-2AC8-4473-BB0D-AF638CCD175E}" srcOrd="0" destOrd="0" presId="urn:microsoft.com/office/officeart/2005/8/layout/cycle2"/>
    <dgm:cxn modelId="{93CFFFAE-4B32-4E04-A483-06F5861F1C6F}" type="presOf" srcId="{55053786-F06D-4ED4-85FA-39E03B8AED95}" destId="{0530CA68-6128-40D2-85B6-47C4C12417E6}" srcOrd="1" destOrd="0" presId="urn:microsoft.com/office/officeart/2005/8/layout/cycle2"/>
    <dgm:cxn modelId="{011C5675-C232-4E18-9804-9BFE9A4CA79B}" type="presOf" srcId="{17C103BB-552A-46EF-91F0-DF9102A11E57}" destId="{CA9DC449-9257-4658-95E6-05249ED57E72}" srcOrd="0" destOrd="0" presId="urn:microsoft.com/office/officeart/2005/8/layout/cycle2"/>
    <dgm:cxn modelId="{658FC397-AF45-4242-B92A-56890DBB3F96}" type="presOf" srcId="{2E3FDECD-8415-436A-AE54-D5E9203E64FA}" destId="{4AA014D8-126B-4B1D-9722-C9662E8F6AC8}" srcOrd="0" destOrd="0" presId="urn:microsoft.com/office/officeart/2005/8/layout/cycle2"/>
    <dgm:cxn modelId="{D9660AE9-1356-4B7D-AF01-D10872C1CC39}" srcId="{9A46E08F-668B-40B4-A9E1-441540640479}" destId="{5D3D0DD2-B4AA-49FB-BAF3-DC4A239447E1}" srcOrd="4" destOrd="0" parTransId="{82F4D212-30FB-4D40-A75B-063CE5E3280D}" sibTransId="{3D0B07A4-7A90-4A6C-8E92-655026026661}"/>
    <dgm:cxn modelId="{6DC14CBF-E372-4105-9D8F-613C45A80CAA}" srcId="{9A46E08F-668B-40B4-A9E1-441540640479}" destId="{3AB66158-41F3-4FD3-8E2D-6AA1FE33EEC9}" srcOrd="5" destOrd="0" parTransId="{C0EDDDA7-1E03-49C8-9B70-0BD0F7E653BB}" sibTransId="{17C103BB-552A-46EF-91F0-DF9102A11E57}"/>
    <dgm:cxn modelId="{608A0386-A566-4B7D-9320-347D77BE0E33}" type="presOf" srcId="{9A46E08F-668B-40B4-A9E1-441540640479}" destId="{68AE6A8B-4B73-43EB-A779-D64172D81109}" srcOrd="0" destOrd="0" presId="urn:microsoft.com/office/officeart/2005/8/layout/cycle2"/>
    <dgm:cxn modelId="{E4947839-0BB1-486D-A159-80C2996376B0}" type="presOf" srcId="{6672AD63-A194-47FE-AF1F-AC611FCC8C31}" destId="{DABC3051-2CA6-43EC-BD7D-29B32CB49862}" srcOrd="0" destOrd="0" presId="urn:microsoft.com/office/officeart/2005/8/layout/cycle2"/>
    <dgm:cxn modelId="{3B16CC1C-DC9D-4CA9-95DF-A22CB80ADFB7}" type="presParOf" srcId="{68AE6A8B-4B73-43EB-A779-D64172D81109}" destId="{D8C89766-73DF-4580-9EFB-3728FA850E3D}" srcOrd="0" destOrd="0" presId="urn:microsoft.com/office/officeart/2005/8/layout/cycle2"/>
    <dgm:cxn modelId="{E2018DA8-1C2D-493A-91D5-218FF4504424}" type="presParOf" srcId="{68AE6A8B-4B73-43EB-A779-D64172D81109}" destId="{54BF6015-41DD-4253-9107-58BB4A748174}" srcOrd="1" destOrd="0" presId="urn:microsoft.com/office/officeart/2005/8/layout/cycle2"/>
    <dgm:cxn modelId="{7F83C0C9-B742-42FE-BD69-9E1C19F5D2B6}" type="presParOf" srcId="{54BF6015-41DD-4253-9107-58BB4A748174}" destId="{DFF665F2-C36F-46EC-9647-BB06021DC0B0}" srcOrd="0" destOrd="0" presId="urn:microsoft.com/office/officeart/2005/8/layout/cycle2"/>
    <dgm:cxn modelId="{86061B5D-B600-4412-9FEC-EA8714F32216}" type="presParOf" srcId="{68AE6A8B-4B73-43EB-A779-D64172D81109}" destId="{DABC3051-2CA6-43EC-BD7D-29B32CB49862}" srcOrd="2" destOrd="0" presId="urn:microsoft.com/office/officeart/2005/8/layout/cycle2"/>
    <dgm:cxn modelId="{C5A47AE7-791F-4FEF-8BC0-EBE4E033B8BB}" type="presParOf" srcId="{68AE6A8B-4B73-43EB-A779-D64172D81109}" destId="{4AA014D8-126B-4B1D-9722-C9662E8F6AC8}" srcOrd="3" destOrd="0" presId="urn:microsoft.com/office/officeart/2005/8/layout/cycle2"/>
    <dgm:cxn modelId="{41BEAF8C-CD0A-437A-9822-26F261B963C8}" type="presParOf" srcId="{4AA014D8-126B-4B1D-9722-C9662E8F6AC8}" destId="{504178C0-7934-439E-87CF-F2AA617EFB58}" srcOrd="0" destOrd="0" presId="urn:microsoft.com/office/officeart/2005/8/layout/cycle2"/>
    <dgm:cxn modelId="{3AA9632D-B56D-46E5-94BD-4DEE4215A750}" type="presParOf" srcId="{68AE6A8B-4B73-43EB-A779-D64172D81109}" destId="{5BC2485F-004E-4859-AA56-2231236EFBFD}" srcOrd="4" destOrd="0" presId="urn:microsoft.com/office/officeart/2005/8/layout/cycle2"/>
    <dgm:cxn modelId="{F167193D-9F78-4E51-9252-7C7A61BD6756}" type="presParOf" srcId="{68AE6A8B-4B73-43EB-A779-D64172D81109}" destId="{A86238ED-9763-46FD-9E2A-0EFE22EC56B9}" srcOrd="5" destOrd="0" presId="urn:microsoft.com/office/officeart/2005/8/layout/cycle2"/>
    <dgm:cxn modelId="{E5FB3CA0-1662-450A-B7FE-6CC6CC162248}" type="presParOf" srcId="{A86238ED-9763-46FD-9E2A-0EFE22EC56B9}" destId="{0530CA68-6128-40D2-85B6-47C4C12417E6}" srcOrd="0" destOrd="0" presId="urn:microsoft.com/office/officeart/2005/8/layout/cycle2"/>
    <dgm:cxn modelId="{57A0E3C3-17D7-492D-8250-F00DDB5C389E}" type="presParOf" srcId="{68AE6A8B-4B73-43EB-A779-D64172D81109}" destId="{9B688ECA-832B-4F76-A225-0590C49CA8A1}" srcOrd="6" destOrd="0" presId="urn:microsoft.com/office/officeart/2005/8/layout/cycle2"/>
    <dgm:cxn modelId="{D93DDD0D-6F91-4F4F-A760-C846EC8FD614}" type="presParOf" srcId="{68AE6A8B-4B73-43EB-A779-D64172D81109}" destId="{67707750-6D6E-4525-AE7B-87C7AE758FB6}" srcOrd="7" destOrd="0" presId="urn:microsoft.com/office/officeart/2005/8/layout/cycle2"/>
    <dgm:cxn modelId="{B8CB0E98-71E6-473B-9754-6E9E8F446C4B}" type="presParOf" srcId="{67707750-6D6E-4525-AE7B-87C7AE758FB6}" destId="{69BF73DC-334C-425B-82FE-A3BB996CA6C0}" srcOrd="0" destOrd="0" presId="urn:microsoft.com/office/officeart/2005/8/layout/cycle2"/>
    <dgm:cxn modelId="{E8AFCCCC-EA4E-481E-A7CB-30C6980DF258}" type="presParOf" srcId="{68AE6A8B-4B73-43EB-A779-D64172D81109}" destId="{664773E5-F58D-4269-9CD5-2C8F1A5CA38D}" srcOrd="8" destOrd="0" presId="urn:microsoft.com/office/officeart/2005/8/layout/cycle2"/>
    <dgm:cxn modelId="{37D3CD33-FE05-4022-A5AC-85248B39884F}" type="presParOf" srcId="{68AE6A8B-4B73-43EB-A779-D64172D81109}" destId="{1766DA07-2AC8-4473-BB0D-AF638CCD175E}" srcOrd="9" destOrd="0" presId="urn:microsoft.com/office/officeart/2005/8/layout/cycle2"/>
    <dgm:cxn modelId="{D8E565DD-55F7-432B-BFC9-726CA30786B3}" type="presParOf" srcId="{1766DA07-2AC8-4473-BB0D-AF638CCD175E}" destId="{8099F963-9CDE-4C5D-BC4E-9CAC8E88BB6D}" srcOrd="0" destOrd="0" presId="urn:microsoft.com/office/officeart/2005/8/layout/cycle2"/>
    <dgm:cxn modelId="{D2049833-E1E1-416C-809A-5DA05EC7B5B2}" type="presParOf" srcId="{68AE6A8B-4B73-43EB-A779-D64172D81109}" destId="{B52151CA-E399-418C-83E1-13C5CC7D09DA}" srcOrd="10" destOrd="0" presId="urn:microsoft.com/office/officeart/2005/8/layout/cycle2"/>
    <dgm:cxn modelId="{6B54C540-815C-4628-9D7E-F68E7B63A24D}" type="presParOf" srcId="{68AE6A8B-4B73-43EB-A779-D64172D81109}" destId="{CA9DC449-9257-4658-95E6-05249ED57E72}" srcOrd="11" destOrd="0" presId="urn:microsoft.com/office/officeart/2005/8/layout/cycle2"/>
    <dgm:cxn modelId="{21371529-C496-4961-80CA-5C8B12EC176D}" type="presParOf" srcId="{CA9DC449-9257-4658-95E6-05249ED57E72}" destId="{ABC51819-E29F-4CC8-B24B-8536FA93F31C}"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913"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97313" y="0"/>
            <a:ext cx="2982912" cy="465138"/>
          </a:xfrm>
          <a:prstGeom prst="rect">
            <a:avLst/>
          </a:prstGeom>
        </p:spPr>
        <p:txBody>
          <a:bodyPr vert="horz" lIns="91440" tIns="45720" rIns="91440" bIns="45720" rtlCol="0"/>
          <a:lstStyle>
            <a:lvl1pPr algn="r">
              <a:defRPr sz="1200"/>
            </a:lvl1pPr>
          </a:lstStyle>
          <a:p>
            <a:fld id="{006D200E-B0BC-4017-B6C4-7397B59527F3}" type="datetimeFigureOut">
              <a:rPr lang="en-US" smtClean="0"/>
              <a:pPr/>
              <a:t>10/2/2018</a:t>
            </a:fld>
            <a:endParaRPr lang="en-US"/>
          </a:p>
        </p:txBody>
      </p:sp>
      <p:sp>
        <p:nvSpPr>
          <p:cNvPr id="4" name="Footer Placeholder 3"/>
          <p:cNvSpPr>
            <a:spLocks noGrp="1"/>
          </p:cNvSpPr>
          <p:nvPr>
            <p:ph type="ftr" sz="quarter" idx="2"/>
          </p:nvPr>
        </p:nvSpPr>
        <p:spPr>
          <a:xfrm>
            <a:off x="0" y="8829675"/>
            <a:ext cx="2982913" cy="465138"/>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97313" y="8829675"/>
            <a:ext cx="2982912" cy="465138"/>
          </a:xfrm>
          <a:prstGeom prst="rect">
            <a:avLst/>
          </a:prstGeom>
        </p:spPr>
        <p:txBody>
          <a:bodyPr vert="horz" lIns="91440" tIns="45720" rIns="91440" bIns="45720" rtlCol="0" anchor="b"/>
          <a:lstStyle>
            <a:lvl1pPr algn="r">
              <a:defRPr sz="1200"/>
            </a:lvl1pPr>
          </a:lstStyle>
          <a:p>
            <a:fld id="{7B85CEE0-03E6-4320-9AE9-3F99765656CC}" type="slidenum">
              <a:rPr lang="en-US" smtClean="0"/>
              <a:pPr/>
              <a:t>‹#›</a:t>
            </a:fld>
            <a:endParaRPr lang="en-US"/>
          </a:p>
        </p:txBody>
      </p:sp>
    </p:spTree>
    <p:extLst>
      <p:ext uri="{BB962C8B-B14F-4D97-AF65-F5344CB8AC3E}">
        <p14:creationId xmlns:p14="http://schemas.microsoft.com/office/powerpoint/2010/main" val="122692102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913"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97313" y="0"/>
            <a:ext cx="2982912" cy="465138"/>
          </a:xfrm>
          <a:prstGeom prst="rect">
            <a:avLst/>
          </a:prstGeom>
        </p:spPr>
        <p:txBody>
          <a:bodyPr vert="horz" lIns="91440" tIns="45720" rIns="91440" bIns="45720" rtlCol="0"/>
          <a:lstStyle>
            <a:lvl1pPr algn="r">
              <a:defRPr sz="1200"/>
            </a:lvl1pPr>
          </a:lstStyle>
          <a:p>
            <a:fld id="{76CEF649-79E8-4215-B058-146C41713800}" type="datetimeFigureOut">
              <a:rPr lang="en-US" smtClean="0"/>
              <a:pPr/>
              <a:t>10/2/2018</a:t>
            </a:fld>
            <a:endParaRPr lang="en-US"/>
          </a:p>
        </p:txBody>
      </p:sp>
      <p:sp>
        <p:nvSpPr>
          <p:cNvPr id="4" name="Slide Image Placeholder 3"/>
          <p:cNvSpPr>
            <a:spLocks noGrp="1" noRot="1" noChangeAspect="1"/>
          </p:cNvSpPr>
          <p:nvPr>
            <p:ph type="sldImg" idx="2"/>
          </p:nvPr>
        </p:nvSpPr>
        <p:spPr>
          <a:xfrm>
            <a:off x="1117600" y="696913"/>
            <a:ext cx="4648200" cy="34861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8975" y="4416425"/>
            <a:ext cx="5505450" cy="4183063"/>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675"/>
            <a:ext cx="2982913" cy="46513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97313" y="8829675"/>
            <a:ext cx="2982912" cy="465138"/>
          </a:xfrm>
          <a:prstGeom prst="rect">
            <a:avLst/>
          </a:prstGeom>
        </p:spPr>
        <p:txBody>
          <a:bodyPr vert="horz" lIns="91440" tIns="45720" rIns="91440" bIns="45720" rtlCol="0" anchor="b"/>
          <a:lstStyle>
            <a:lvl1pPr algn="r">
              <a:defRPr sz="1200"/>
            </a:lvl1pPr>
          </a:lstStyle>
          <a:p>
            <a:fld id="{1DCB50B1-E9CD-464A-B4F3-CFD52AD4195F}" type="slidenum">
              <a:rPr lang="en-US" smtClean="0"/>
              <a:pPr/>
              <a:t>‹#›</a:t>
            </a:fld>
            <a:endParaRPr lang="en-US"/>
          </a:p>
        </p:txBody>
      </p:sp>
    </p:spTree>
    <p:extLst>
      <p:ext uri="{BB962C8B-B14F-4D97-AF65-F5344CB8AC3E}">
        <p14:creationId xmlns:p14="http://schemas.microsoft.com/office/powerpoint/2010/main" val="41463422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E710B26-5FC5-4AA4-A8FA-547004F32A3F}" type="slidenum">
              <a:rPr lang="en-US" smtClean="0"/>
              <a:pPr/>
              <a:t>6</a:t>
            </a:fld>
            <a:endParaRPr lang="en-US"/>
          </a:p>
        </p:txBody>
      </p:sp>
    </p:spTree>
    <p:extLst>
      <p:ext uri="{BB962C8B-B14F-4D97-AF65-F5344CB8AC3E}">
        <p14:creationId xmlns:p14="http://schemas.microsoft.com/office/powerpoint/2010/main" val="5451729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p:spPr>
        <p:txBody>
          <a:bodyPr/>
          <a:lstStyle/>
          <a:p>
            <a:fld id="{752DC1C6-8474-4908-B7AD-0E09E822A9D7}" type="slidenum">
              <a:rPr lang="en-GB" smtClean="0"/>
              <a:pPr/>
              <a:t>10</a:t>
            </a:fld>
            <a:endParaRPr lang="en-GB" smtClean="0"/>
          </a:p>
        </p:txBody>
      </p:sp>
      <p:sp>
        <p:nvSpPr>
          <p:cNvPr id="8195" name="Rectangle 2"/>
          <p:cNvSpPr>
            <a:spLocks noGrp="1" noRot="1" noChangeAspect="1" noChangeArrowheads="1" noTextEdit="1"/>
          </p:cNvSpPr>
          <p:nvPr>
            <p:ph type="sldImg"/>
          </p:nvPr>
        </p:nvSpPr>
        <p:spPr>
          <a:ln/>
        </p:spPr>
      </p:sp>
      <p:sp>
        <p:nvSpPr>
          <p:cNvPr id="8196" name="Rectangle 3"/>
          <p:cNvSpPr>
            <a:spLocks noGrp="1" noChangeArrowheads="1"/>
          </p:cNvSpPr>
          <p:nvPr>
            <p:ph type="body" idx="1"/>
          </p:nvPr>
        </p:nvSpPr>
        <p:spPr>
          <a:noFill/>
          <a:ln/>
        </p:spPr>
        <p:txBody>
          <a:bodyPr/>
          <a:lstStyle/>
          <a:p>
            <a:pPr eaLnBrk="1" hangingPunct="1"/>
            <a:endParaRPr lang="en-GB" smtClean="0"/>
          </a:p>
        </p:txBody>
      </p:sp>
    </p:spTree>
    <p:extLst>
      <p:ext uri="{BB962C8B-B14F-4D97-AF65-F5344CB8AC3E}">
        <p14:creationId xmlns:p14="http://schemas.microsoft.com/office/powerpoint/2010/main" val="37861116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E710B26-5FC5-4AA4-A8FA-547004F32A3F}" type="slidenum">
              <a:rPr lang="en-US" smtClean="0"/>
              <a:pPr/>
              <a:t>13</a:t>
            </a:fld>
            <a:endParaRPr lang="en-US"/>
          </a:p>
        </p:txBody>
      </p:sp>
    </p:spTree>
    <p:extLst>
      <p:ext uri="{BB962C8B-B14F-4D97-AF65-F5344CB8AC3E}">
        <p14:creationId xmlns:p14="http://schemas.microsoft.com/office/powerpoint/2010/main" val="42573883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2158391F-DE07-44FF-B8EF-FDB56463094E}" type="slidenum">
              <a:rPr lang="en-US" smtClean="0"/>
              <a:pPr/>
              <a:t>16</a:t>
            </a:fld>
            <a:endParaRPr lang="en-US" smtClean="0"/>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30297927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p:spPr>
        <p:txBody>
          <a:bodyPr/>
          <a:lstStyle/>
          <a:p>
            <a:fld id="{6AE751E1-EF88-48C4-890E-E88CB48A3F83}" type="slidenum">
              <a:rPr lang="en-US" smtClean="0"/>
              <a:pPr/>
              <a:t>17</a:t>
            </a:fld>
            <a:endParaRPr lang="en-US" smtClean="0"/>
          </a:p>
        </p:txBody>
      </p:sp>
      <p:sp>
        <p:nvSpPr>
          <p:cNvPr id="29699" name="Rectangle 2"/>
          <p:cNvSpPr>
            <a:spLocks noGrp="1" noRot="1" noChangeAspect="1" noChangeArrowheads="1" noTextEdit="1"/>
          </p:cNvSpPr>
          <p:nvPr>
            <p:ph type="sldImg"/>
          </p:nvPr>
        </p:nvSpPr>
        <p:spPr>
          <a:ln/>
        </p:spPr>
      </p:sp>
      <p:sp>
        <p:nvSpPr>
          <p:cNvPr id="29700"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27129828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5D5911F1-0E3A-4AC4-83D8-2EEEEFDFCF45}" type="slidenum">
              <a:rPr lang="en-US" smtClean="0"/>
              <a:pPr/>
              <a:t>18</a:t>
            </a:fld>
            <a:endParaRPr lang="en-US" smtClean="0"/>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10755975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0B061C9-BE8B-41FE-83C7-939D0C70E93C}" type="slidenum">
              <a:rPr lang="en-US" smtClean="0">
                <a:solidFill>
                  <a:prstClr val="black"/>
                </a:solidFill>
              </a:rPr>
              <a:pPr/>
              <a:t>21</a:t>
            </a:fld>
            <a:endParaRPr lang="en-US">
              <a:solidFill>
                <a:prstClr val="black"/>
              </a:solidFill>
            </a:endParaRPr>
          </a:p>
        </p:txBody>
      </p:sp>
    </p:spTree>
    <p:extLst>
      <p:ext uri="{BB962C8B-B14F-4D97-AF65-F5344CB8AC3E}">
        <p14:creationId xmlns:p14="http://schemas.microsoft.com/office/powerpoint/2010/main" val="42882041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0B061C9-BE8B-41FE-83C7-939D0C70E93C}"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20117817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0B061C9-BE8B-41FE-83C7-939D0C70E93C}"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17155176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8E210E0-43BF-4F6C-B779-875E32230F44}" type="slidenum">
              <a:rPr lang="en-GB" smtClean="0"/>
              <a:pPr/>
              <a:t>27</a:t>
            </a:fld>
            <a:endParaRPr lang="en-GB"/>
          </a:p>
        </p:txBody>
      </p:sp>
    </p:spTree>
    <p:extLst>
      <p:ext uri="{BB962C8B-B14F-4D97-AF65-F5344CB8AC3E}">
        <p14:creationId xmlns:p14="http://schemas.microsoft.com/office/powerpoint/2010/main" val="20789591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8E210E0-43BF-4F6C-B779-875E32230F44}" type="slidenum">
              <a:rPr lang="en-GB" smtClean="0"/>
              <a:pPr/>
              <a:t>28</a:t>
            </a:fld>
            <a:endParaRPr lang="en-GB"/>
          </a:p>
        </p:txBody>
      </p:sp>
    </p:spTree>
    <p:extLst>
      <p:ext uri="{BB962C8B-B14F-4D97-AF65-F5344CB8AC3E}">
        <p14:creationId xmlns:p14="http://schemas.microsoft.com/office/powerpoint/2010/main" val="35273993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4" name="Slide Number Placeholder 3"/>
          <p:cNvSpPr>
            <a:spLocks noGrp="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780010F4-F4D8-40D8-87C3-690AD4466D5C}" type="slidenum">
              <a:rPr lang="en-GB" altLang="en-US">
                <a:latin typeface="Calibri" panose="020F0502020204030204" pitchFamily="34" charset="0"/>
              </a:rPr>
              <a:pPr eaLnBrk="1" hangingPunct="1"/>
              <a:t>29</a:t>
            </a:fld>
            <a:endParaRPr lang="en-GB" altLang="en-US">
              <a:latin typeface="Calibri" panose="020F0502020204030204" pitchFamily="34" charset="0"/>
            </a:endParaRPr>
          </a:p>
        </p:txBody>
      </p:sp>
    </p:spTree>
    <p:extLst>
      <p:ext uri="{BB962C8B-B14F-4D97-AF65-F5344CB8AC3E}">
        <p14:creationId xmlns:p14="http://schemas.microsoft.com/office/powerpoint/2010/main" val="19024256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4" name="Slide Number Placeholder 3"/>
          <p:cNvSpPr>
            <a:spLocks noGrp="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83E2649-1EA3-4888-BF50-A0BAEF728222}" type="slidenum">
              <a:rPr lang="en-GB" altLang="en-US">
                <a:latin typeface="Calibri" panose="020F0502020204030204" pitchFamily="34" charset="0"/>
              </a:rPr>
              <a:pPr eaLnBrk="1" hangingPunct="1"/>
              <a:t>30</a:t>
            </a:fld>
            <a:endParaRPr lang="en-GB" altLang="en-US">
              <a:latin typeface="Calibri" panose="020F0502020204030204" pitchFamily="34" charset="0"/>
            </a:endParaRPr>
          </a:p>
        </p:txBody>
      </p:sp>
    </p:spTree>
    <p:extLst>
      <p:ext uri="{BB962C8B-B14F-4D97-AF65-F5344CB8AC3E}">
        <p14:creationId xmlns:p14="http://schemas.microsoft.com/office/powerpoint/2010/main" val="15943914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69636"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E8E856AA-3F02-45F9-AB1A-DF5DD5EA8CB1}" type="slidenum">
              <a:rPr lang="en-GB" altLang="en-US">
                <a:latin typeface="Calibri" panose="020F0502020204030204" pitchFamily="34" charset="0"/>
              </a:rPr>
              <a:pPr eaLnBrk="1" hangingPunct="1"/>
              <a:t>31</a:t>
            </a:fld>
            <a:endParaRPr lang="en-GB" altLang="en-US">
              <a:latin typeface="Calibri" panose="020F0502020204030204" pitchFamily="34" charset="0"/>
            </a:endParaRPr>
          </a:p>
        </p:txBody>
      </p:sp>
    </p:spTree>
    <p:extLst>
      <p:ext uri="{BB962C8B-B14F-4D97-AF65-F5344CB8AC3E}">
        <p14:creationId xmlns:p14="http://schemas.microsoft.com/office/powerpoint/2010/main" val="22760362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A8E210E0-43BF-4F6C-B779-875E32230F44}" type="slidenum">
              <a:rPr lang="en-GB" smtClean="0"/>
              <a:pPr/>
              <a:t>34</a:t>
            </a:fld>
            <a:endParaRPr lang="en-GB"/>
          </a:p>
        </p:txBody>
      </p:sp>
    </p:spTree>
    <p:extLst>
      <p:ext uri="{BB962C8B-B14F-4D97-AF65-F5344CB8AC3E}">
        <p14:creationId xmlns:p14="http://schemas.microsoft.com/office/powerpoint/2010/main" val="11889862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a:ln/>
        </p:spPr>
      </p:sp>
      <p:sp>
        <p:nvSpPr>
          <p:cNvPr id="849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849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11F789EF-44E4-4F69-BF7B-72EB3A073844}" type="slidenum">
              <a:rPr lang="en-US" altLang="en-US">
                <a:latin typeface="Arial" panose="020B0604020202020204" pitchFamily="34" charset="0"/>
              </a:rPr>
              <a:pPr/>
              <a:t>36</a:t>
            </a:fld>
            <a:endParaRPr lang="en-US" altLang="en-US">
              <a:latin typeface="Arial" panose="020B0604020202020204" pitchFamily="34" charset="0"/>
            </a:endParaRPr>
          </a:p>
        </p:txBody>
      </p:sp>
    </p:spTree>
    <p:extLst>
      <p:ext uri="{BB962C8B-B14F-4D97-AF65-F5344CB8AC3E}">
        <p14:creationId xmlns:p14="http://schemas.microsoft.com/office/powerpoint/2010/main" val="13001580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a:ln/>
        </p:spPr>
      </p:sp>
      <p:sp>
        <p:nvSpPr>
          <p:cNvPr id="901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901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17359125-88A1-4D1F-8C15-E0950E461AA6}" type="slidenum">
              <a:rPr lang="en-US" altLang="en-US">
                <a:latin typeface="Arial" panose="020B0604020202020204" pitchFamily="34" charset="0"/>
              </a:rPr>
              <a:pPr/>
              <a:t>37</a:t>
            </a:fld>
            <a:endParaRPr lang="en-US" altLang="en-US">
              <a:latin typeface="Arial" panose="020B0604020202020204" pitchFamily="34" charset="0"/>
            </a:endParaRPr>
          </a:p>
        </p:txBody>
      </p:sp>
    </p:spTree>
    <p:extLst>
      <p:ext uri="{BB962C8B-B14F-4D97-AF65-F5344CB8AC3E}">
        <p14:creationId xmlns:p14="http://schemas.microsoft.com/office/powerpoint/2010/main" val="11910996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a:ln/>
        </p:spPr>
      </p:sp>
      <p:sp>
        <p:nvSpPr>
          <p:cNvPr id="921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921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3701895F-0544-4D4B-90B6-779F9DC85DE4}" type="slidenum">
              <a:rPr lang="en-US" altLang="en-US">
                <a:latin typeface="Arial" panose="020B0604020202020204" pitchFamily="34" charset="0"/>
              </a:rPr>
              <a:pPr/>
              <a:t>38</a:t>
            </a:fld>
            <a:endParaRPr lang="en-US" altLang="en-US">
              <a:latin typeface="Arial" panose="020B0604020202020204" pitchFamily="34" charset="0"/>
            </a:endParaRPr>
          </a:p>
        </p:txBody>
      </p:sp>
    </p:spTree>
    <p:extLst>
      <p:ext uri="{BB962C8B-B14F-4D97-AF65-F5344CB8AC3E}">
        <p14:creationId xmlns:p14="http://schemas.microsoft.com/office/powerpoint/2010/main" val="23330078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p:cNvSpPr>
            <a:spLocks noGrp="1" noRot="1" noChangeAspect="1" noTextEdit="1"/>
          </p:cNvSpPr>
          <p:nvPr>
            <p:ph type="sldImg"/>
          </p:nvPr>
        </p:nvSpPr>
        <p:spPr>
          <a:ln/>
        </p:spPr>
      </p:sp>
      <p:sp>
        <p:nvSpPr>
          <p:cNvPr id="962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962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3AF427EB-D5D0-482C-BA2C-169740D507A9}" type="slidenum">
              <a:rPr lang="en-US" altLang="en-US">
                <a:latin typeface="Arial" panose="020B0604020202020204" pitchFamily="34" charset="0"/>
              </a:rPr>
              <a:pPr/>
              <a:t>39</a:t>
            </a:fld>
            <a:endParaRPr lang="en-US" altLang="en-US">
              <a:latin typeface="Arial" panose="020B0604020202020204" pitchFamily="34" charset="0"/>
            </a:endParaRPr>
          </a:p>
        </p:txBody>
      </p:sp>
    </p:spTree>
    <p:extLst>
      <p:ext uri="{BB962C8B-B14F-4D97-AF65-F5344CB8AC3E}">
        <p14:creationId xmlns:p14="http://schemas.microsoft.com/office/powerpoint/2010/main" val="40662444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p:cNvSpPr>
            <a:spLocks noGrp="1" noRot="1" noChangeAspect="1" noTextEdit="1"/>
          </p:cNvSpPr>
          <p:nvPr>
            <p:ph type="sldImg"/>
          </p:nvPr>
        </p:nvSpPr>
        <p:spPr>
          <a:ln/>
        </p:spPr>
      </p:sp>
      <p:sp>
        <p:nvSpPr>
          <p:cNvPr id="972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972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FE604B78-2282-45EB-9FEB-DD499A504821}" type="slidenum">
              <a:rPr lang="en-US" altLang="en-US">
                <a:latin typeface="Arial" panose="020B0604020202020204" pitchFamily="34" charset="0"/>
              </a:rPr>
              <a:pPr/>
              <a:t>40</a:t>
            </a:fld>
            <a:endParaRPr lang="en-US" altLang="en-US">
              <a:latin typeface="Arial" panose="020B0604020202020204" pitchFamily="34" charset="0"/>
            </a:endParaRPr>
          </a:p>
        </p:txBody>
      </p:sp>
    </p:spTree>
    <p:extLst>
      <p:ext uri="{BB962C8B-B14F-4D97-AF65-F5344CB8AC3E}">
        <p14:creationId xmlns:p14="http://schemas.microsoft.com/office/powerpoint/2010/main" val="11340780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p:cNvSpPr>
            <a:spLocks noGrp="1" noRot="1" noChangeAspect="1" noTextEdit="1"/>
          </p:cNvSpPr>
          <p:nvPr>
            <p:ph type="sldImg"/>
          </p:nvPr>
        </p:nvSpPr>
        <p:spPr>
          <a:ln/>
        </p:spPr>
      </p:sp>
      <p:sp>
        <p:nvSpPr>
          <p:cNvPr id="993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993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67069448-4250-4C20-A57B-6C5866A15A70}" type="slidenum">
              <a:rPr lang="en-US" altLang="en-US">
                <a:latin typeface="Arial" panose="020B0604020202020204" pitchFamily="34" charset="0"/>
              </a:rPr>
              <a:pPr/>
              <a:t>41</a:t>
            </a:fld>
            <a:endParaRPr lang="en-US" altLang="en-US">
              <a:latin typeface="Arial" panose="020B0604020202020204" pitchFamily="34" charset="0"/>
            </a:endParaRPr>
          </a:p>
        </p:txBody>
      </p:sp>
    </p:spTree>
    <p:extLst>
      <p:ext uri="{BB962C8B-B14F-4D97-AF65-F5344CB8AC3E}">
        <p14:creationId xmlns:p14="http://schemas.microsoft.com/office/powerpoint/2010/main" val="30799564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Slide Image Placeholder 1"/>
          <p:cNvSpPr>
            <a:spLocks noGrp="1" noRot="1" noChangeAspect="1" noTextEdit="1"/>
          </p:cNvSpPr>
          <p:nvPr>
            <p:ph type="sldImg"/>
          </p:nvPr>
        </p:nvSpPr>
        <p:spPr>
          <a:ln/>
        </p:spPr>
      </p:sp>
      <p:sp>
        <p:nvSpPr>
          <p:cNvPr id="1013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1013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3F030482-7EE4-4D4B-81F1-847F66E2101E}" type="slidenum">
              <a:rPr lang="en-US" altLang="en-US">
                <a:latin typeface="Arial" panose="020B0604020202020204" pitchFamily="34" charset="0"/>
              </a:rPr>
              <a:pPr/>
              <a:t>42</a:t>
            </a:fld>
            <a:endParaRPr lang="en-US" altLang="en-US">
              <a:latin typeface="Arial" panose="020B0604020202020204" pitchFamily="34" charset="0"/>
            </a:endParaRPr>
          </a:p>
        </p:txBody>
      </p:sp>
    </p:spTree>
    <p:extLst>
      <p:ext uri="{BB962C8B-B14F-4D97-AF65-F5344CB8AC3E}">
        <p14:creationId xmlns:p14="http://schemas.microsoft.com/office/powerpoint/2010/main" val="24450950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Image Placeholder 1"/>
          <p:cNvSpPr>
            <a:spLocks noGrp="1" noRot="1" noChangeAspect="1" noTextEdit="1"/>
          </p:cNvSpPr>
          <p:nvPr>
            <p:ph type="sldImg"/>
          </p:nvPr>
        </p:nvSpPr>
        <p:spPr>
          <a:ln/>
        </p:spPr>
      </p:sp>
      <p:sp>
        <p:nvSpPr>
          <p:cNvPr id="1024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1024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57BF9CCF-CC94-4357-8B3C-07BD2D18AEF2}" type="slidenum">
              <a:rPr lang="en-US" altLang="en-US">
                <a:latin typeface="Arial" panose="020B0604020202020204" pitchFamily="34" charset="0"/>
              </a:rPr>
              <a:pPr/>
              <a:t>43</a:t>
            </a:fld>
            <a:endParaRPr lang="en-US" altLang="en-US">
              <a:latin typeface="Arial" panose="020B0604020202020204" pitchFamily="34" charset="0"/>
            </a:endParaRPr>
          </a:p>
        </p:txBody>
      </p:sp>
    </p:spTree>
    <p:extLst>
      <p:ext uri="{BB962C8B-B14F-4D97-AF65-F5344CB8AC3E}">
        <p14:creationId xmlns:p14="http://schemas.microsoft.com/office/powerpoint/2010/main" val="99862325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Slide Image Placeholder 1"/>
          <p:cNvSpPr>
            <a:spLocks noGrp="1" noRot="1" noChangeAspect="1" noTextEdit="1"/>
          </p:cNvSpPr>
          <p:nvPr>
            <p:ph type="sldImg"/>
          </p:nvPr>
        </p:nvSpPr>
        <p:spPr>
          <a:ln/>
        </p:spPr>
      </p:sp>
      <p:sp>
        <p:nvSpPr>
          <p:cNvPr id="1034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1034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1F041972-FC17-43EE-9EBD-B0E5BEA79D82}" type="slidenum">
              <a:rPr lang="en-US" altLang="en-US">
                <a:latin typeface="Arial" panose="020B0604020202020204" pitchFamily="34" charset="0"/>
              </a:rPr>
              <a:pPr/>
              <a:t>44</a:t>
            </a:fld>
            <a:endParaRPr lang="en-US" altLang="en-US">
              <a:latin typeface="Arial" panose="020B0604020202020204" pitchFamily="34" charset="0"/>
            </a:endParaRPr>
          </a:p>
        </p:txBody>
      </p:sp>
    </p:spTree>
    <p:extLst>
      <p:ext uri="{BB962C8B-B14F-4D97-AF65-F5344CB8AC3E}">
        <p14:creationId xmlns:p14="http://schemas.microsoft.com/office/powerpoint/2010/main" val="286690525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a:ln/>
        </p:spPr>
      </p:sp>
      <p:sp>
        <p:nvSpPr>
          <p:cNvPr id="1126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1126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193C48E8-BD88-4F46-BE3E-B6A7EF20982A}" type="slidenum">
              <a:rPr lang="en-US" altLang="en-US">
                <a:latin typeface="Arial" panose="020B0604020202020204" pitchFamily="34" charset="0"/>
              </a:rPr>
              <a:pPr/>
              <a:t>45</a:t>
            </a:fld>
            <a:endParaRPr lang="en-US" altLang="en-US">
              <a:latin typeface="Arial" panose="020B0604020202020204" pitchFamily="34" charset="0"/>
            </a:endParaRPr>
          </a:p>
        </p:txBody>
      </p:sp>
    </p:spTree>
    <p:extLst>
      <p:ext uri="{BB962C8B-B14F-4D97-AF65-F5344CB8AC3E}">
        <p14:creationId xmlns:p14="http://schemas.microsoft.com/office/powerpoint/2010/main" val="21295367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lide Image Placeholder 1"/>
          <p:cNvSpPr>
            <a:spLocks noGrp="1" noRot="1" noChangeAspect="1" noTextEdit="1"/>
          </p:cNvSpPr>
          <p:nvPr>
            <p:ph type="sldImg"/>
          </p:nvPr>
        </p:nvSpPr>
        <p:spPr>
          <a:ln/>
        </p:spPr>
      </p:sp>
      <p:sp>
        <p:nvSpPr>
          <p:cNvPr id="1136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1136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9C132C32-304E-42A2-BC84-7BF9C503AD94}" type="slidenum">
              <a:rPr lang="en-US" altLang="en-US">
                <a:latin typeface="Arial" panose="020B0604020202020204" pitchFamily="34" charset="0"/>
              </a:rPr>
              <a:pPr/>
              <a:t>46</a:t>
            </a:fld>
            <a:endParaRPr lang="en-US" altLang="en-US">
              <a:latin typeface="Arial" panose="020B0604020202020204" pitchFamily="34" charset="0"/>
            </a:endParaRPr>
          </a:p>
        </p:txBody>
      </p:sp>
    </p:spTree>
    <p:extLst>
      <p:ext uri="{BB962C8B-B14F-4D97-AF65-F5344CB8AC3E}">
        <p14:creationId xmlns:p14="http://schemas.microsoft.com/office/powerpoint/2010/main" val="133887909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lide Image Placeholder 1"/>
          <p:cNvSpPr>
            <a:spLocks noGrp="1" noRot="1" noChangeAspect="1" noTextEdit="1"/>
          </p:cNvSpPr>
          <p:nvPr>
            <p:ph type="sldImg"/>
          </p:nvPr>
        </p:nvSpPr>
        <p:spPr>
          <a:ln/>
        </p:spPr>
      </p:sp>
      <p:sp>
        <p:nvSpPr>
          <p:cNvPr id="1064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1065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3C6687DE-5763-4EB7-BF09-6072B1CB404C}" type="slidenum">
              <a:rPr lang="en-US" altLang="en-US">
                <a:latin typeface="Arial" panose="020B0604020202020204" pitchFamily="34" charset="0"/>
              </a:rPr>
              <a:pPr/>
              <a:t>47</a:t>
            </a:fld>
            <a:endParaRPr lang="en-US" altLang="en-US">
              <a:latin typeface="Arial" panose="020B0604020202020204" pitchFamily="34" charset="0"/>
            </a:endParaRPr>
          </a:p>
        </p:txBody>
      </p:sp>
    </p:spTree>
    <p:extLst>
      <p:ext uri="{BB962C8B-B14F-4D97-AF65-F5344CB8AC3E}">
        <p14:creationId xmlns:p14="http://schemas.microsoft.com/office/powerpoint/2010/main" val="48599974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lide Image Placeholder 1"/>
          <p:cNvSpPr>
            <a:spLocks noGrp="1" noRot="1" noChangeAspect="1" noTextEdit="1"/>
          </p:cNvSpPr>
          <p:nvPr>
            <p:ph type="sldImg"/>
          </p:nvPr>
        </p:nvSpPr>
        <p:spPr>
          <a:ln/>
        </p:spPr>
      </p:sp>
      <p:sp>
        <p:nvSpPr>
          <p:cNvPr id="1146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mtClean="0">
              <a:latin typeface="Arial" panose="020B0604020202020204" pitchFamily="34" charset="0"/>
            </a:endParaRPr>
          </a:p>
        </p:txBody>
      </p:sp>
      <p:sp>
        <p:nvSpPr>
          <p:cNvPr id="1146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71AD7DFC-C740-4843-BDAA-D9EE194C9F6F}" type="slidenum">
              <a:rPr lang="en-US" altLang="en-US">
                <a:latin typeface="Arial" panose="020B0604020202020204" pitchFamily="34" charset="0"/>
              </a:rPr>
              <a:pPr/>
              <a:t>48</a:t>
            </a:fld>
            <a:endParaRPr lang="en-US" altLang="en-US">
              <a:latin typeface="Arial" panose="020B0604020202020204" pitchFamily="34" charset="0"/>
            </a:endParaRPr>
          </a:p>
        </p:txBody>
      </p:sp>
    </p:spTree>
    <p:extLst>
      <p:ext uri="{BB962C8B-B14F-4D97-AF65-F5344CB8AC3E}">
        <p14:creationId xmlns:p14="http://schemas.microsoft.com/office/powerpoint/2010/main" val="14688302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E710B26-5FC5-4AA4-A8FA-547004F32A3F}" type="slidenum">
              <a:rPr lang="en-US" smtClean="0"/>
              <a:pPr/>
              <a:t>65</a:t>
            </a:fld>
            <a:endParaRPr lang="en-US"/>
          </a:p>
        </p:txBody>
      </p:sp>
    </p:spTree>
    <p:extLst>
      <p:ext uri="{BB962C8B-B14F-4D97-AF65-F5344CB8AC3E}">
        <p14:creationId xmlns:p14="http://schemas.microsoft.com/office/powerpoint/2010/main" val="419956770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a:ln/>
        </p:spPr>
      </p:sp>
      <p:sp>
        <p:nvSpPr>
          <p:cNvPr id="74755" name="Notes Placeholder 2"/>
          <p:cNvSpPr>
            <a:spLocks noGrp="1"/>
          </p:cNvSpPr>
          <p:nvPr>
            <p:ph type="body" idx="1"/>
          </p:nvPr>
        </p:nvSpPr>
        <p:spPr>
          <a:noFill/>
          <a:ln/>
        </p:spPr>
        <p:txBody>
          <a:bodyPr/>
          <a:lstStyle/>
          <a:p>
            <a:endParaRPr lang="en-GB" smtClean="0"/>
          </a:p>
        </p:txBody>
      </p:sp>
      <p:sp>
        <p:nvSpPr>
          <p:cNvPr id="4" name="Slide Number Placeholder 3"/>
          <p:cNvSpPr>
            <a:spLocks noGrp="1"/>
          </p:cNvSpPr>
          <p:nvPr>
            <p:ph type="sldNum" sz="quarter" idx="10"/>
          </p:nvPr>
        </p:nvSpPr>
        <p:spPr/>
        <p:txBody>
          <a:bodyPr/>
          <a:lstStyle/>
          <a:p>
            <a:fld id="{B33E665B-3EA3-4A51-85B6-606E081403A0}" type="slidenum">
              <a:rPr lang="en-US" smtClean="0"/>
              <a:pPr/>
              <a:t>67</a:t>
            </a:fld>
            <a:endParaRPr lang="en-US"/>
          </a:p>
        </p:txBody>
      </p:sp>
    </p:spTree>
    <p:extLst>
      <p:ext uri="{BB962C8B-B14F-4D97-AF65-F5344CB8AC3E}">
        <p14:creationId xmlns:p14="http://schemas.microsoft.com/office/powerpoint/2010/main" val="107562212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E710B26-5FC5-4AA4-A8FA-547004F32A3F}" type="slidenum">
              <a:rPr lang="en-US" smtClean="0"/>
              <a:pPr/>
              <a:t>84</a:t>
            </a:fld>
            <a:endParaRPr lang="en-US"/>
          </a:p>
        </p:txBody>
      </p:sp>
    </p:spTree>
    <p:extLst>
      <p:ext uri="{BB962C8B-B14F-4D97-AF65-F5344CB8AC3E}">
        <p14:creationId xmlns:p14="http://schemas.microsoft.com/office/powerpoint/2010/main" val="3703061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2A3D1F2E-9A34-4380-8DDD-8A6CA8AA727F}" type="datetime1">
              <a:rPr lang="en-US" smtClean="0"/>
              <a:pPr/>
              <a:t>10/2/2018</a:t>
            </a:fld>
            <a:endParaRPr lang="en-US"/>
          </a:p>
        </p:txBody>
      </p:sp>
      <p:sp>
        <p:nvSpPr>
          <p:cNvPr id="2" name="Footer Placeholder 1"/>
          <p:cNvSpPr>
            <a:spLocks noGrp="1"/>
          </p:cNvSpPr>
          <p:nvPr>
            <p:ph type="ftr" sz="quarter" idx="11"/>
          </p:nvPr>
        </p:nvSpPr>
        <p:spPr/>
        <p:txBody>
          <a:bodyPr/>
          <a:lstStyle/>
          <a:p>
            <a:endParaRPr lang="en-US"/>
          </a:p>
        </p:txBody>
      </p:sp>
      <p:sp>
        <p:nvSpPr>
          <p:cNvPr id="15" name="Slide Number Placeholder 14"/>
          <p:cNvSpPr>
            <a:spLocks noGrp="1"/>
          </p:cNvSpPr>
          <p:nvPr>
            <p:ph type="sldNum" sz="quarter" idx="12"/>
          </p:nvPr>
        </p:nvSpPr>
        <p:spPr>
          <a:xfrm>
            <a:off x="8229600" y="6473952"/>
            <a:ext cx="758952" cy="246888"/>
          </a:xfrm>
        </p:spPr>
        <p:txBody>
          <a:bodyPr/>
          <a:lstStyle/>
          <a:p>
            <a:fld id="{633B91F5-71B8-4AF0-AC35-4CB20F61C851}"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4C53EBFF-3352-4ABA-A4B6-5BA29A1F135E}" type="datetime1">
              <a:rPr lang="en-US" smtClean="0"/>
              <a:pPr/>
              <a:t>10/2/2018</a:t>
            </a:fld>
            <a:endParaRPr lang="en-US"/>
          </a:p>
        </p:txBody>
      </p:sp>
      <p:sp>
        <p:nvSpPr>
          <p:cNvPr id="19" name="Footer Placeholder 18"/>
          <p:cNvSpPr>
            <a:spLocks noGrp="1"/>
          </p:cNvSpPr>
          <p:nvPr>
            <p:ph type="ftr" sz="quarter" idx="11"/>
          </p:nvPr>
        </p:nvSpPr>
        <p:spPr>
          <a:xfrm>
            <a:off x="3581400" y="76200"/>
            <a:ext cx="2895600" cy="288925"/>
          </a:xfrm>
        </p:spPr>
        <p:txBody>
          <a:bodyPr/>
          <a:lstStyle/>
          <a:p>
            <a:endParaRPr lang="en-US"/>
          </a:p>
        </p:txBody>
      </p:sp>
      <p:sp>
        <p:nvSpPr>
          <p:cNvPr id="16" name="Slide Number Placeholder 15"/>
          <p:cNvSpPr>
            <a:spLocks noGrp="1"/>
          </p:cNvSpPr>
          <p:nvPr>
            <p:ph type="sldNum" sz="quarter" idx="12"/>
          </p:nvPr>
        </p:nvSpPr>
        <p:spPr>
          <a:xfrm>
            <a:off x="8229600" y="6473952"/>
            <a:ext cx="758952" cy="246888"/>
          </a:xfrm>
        </p:spPr>
        <p:txBody>
          <a:bodyPr/>
          <a:lstStyle/>
          <a:p>
            <a:fld id="{633B91F5-71B8-4AF0-AC35-4CB20F61C851}"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697DE981-621E-4B1F-ACBB-10276C22B2AA}" type="datetime1">
              <a:rPr lang="en-US" smtClean="0"/>
              <a:pPr/>
              <a:t>10/2/2018</a:t>
            </a:fld>
            <a:endParaRPr lang="en-US"/>
          </a:p>
        </p:txBody>
      </p:sp>
      <p:sp>
        <p:nvSpPr>
          <p:cNvPr id="11" name="Footer Placeholder 10"/>
          <p:cNvSpPr>
            <a:spLocks noGrp="1"/>
          </p:cNvSpPr>
          <p:nvPr>
            <p:ph type="ftr" sz="quarter" idx="11"/>
          </p:nvPr>
        </p:nvSpPr>
        <p:spPr/>
        <p:txBody>
          <a:bodyPr/>
          <a:lstStyle/>
          <a:p>
            <a:endParaRPr lang="en-US"/>
          </a:p>
        </p:txBody>
      </p:sp>
      <p:sp>
        <p:nvSpPr>
          <p:cNvPr id="16" name="Slide Number Placeholder 15"/>
          <p:cNvSpPr>
            <a:spLocks noGrp="1"/>
          </p:cNvSpPr>
          <p:nvPr>
            <p:ph type="sldNum" sz="quarter" idx="12"/>
          </p:nvPr>
        </p:nvSpPr>
        <p:spPr/>
        <p:txBody>
          <a:bodyPr/>
          <a:lstStyle/>
          <a:p>
            <a:fld id="{633B91F5-71B8-4AF0-AC35-4CB20F61C851}" type="slidenum">
              <a:rPr lang="en-US" smtClean="0"/>
              <a:pPr/>
              <a:t>‹#›</a:t>
            </a:fld>
            <a:endParaRPr lang="en-US"/>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5283F7CD-4F08-44ED-A85D-34992144CE0F}" type="datetime1">
              <a:rPr lang="en-US" smtClean="0"/>
              <a:pPr/>
              <a:t>10/2/2018</a:t>
            </a:fld>
            <a:endParaRPr lang="en-US"/>
          </a:p>
        </p:txBody>
      </p:sp>
      <p:sp>
        <p:nvSpPr>
          <p:cNvPr id="10" name="Footer Placeholder 9"/>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633B91F5-71B8-4AF0-AC35-4CB20F61C851}"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CCCE2D66-1652-4AF8-8EBE-BF6E7D4C8626}" type="datetime1">
              <a:rPr lang="en-US" smtClean="0"/>
              <a:pPr/>
              <a:t>10/2/2018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229600" y="6477000"/>
            <a:ext cx="762000" cy="246888"/>
          </a:xfrm>
        </p:spPr>
        <p:txBody>
          <a:bodyPr/>
          <a:lstStyle/>
          <a:p>
            <a:fld id="{633B91F5-71B8-4AF0-AC35-4CB20F61C851}" type="slidenum">
              <a:rPr lang="en-US" smtClean="0"/>
              <a:pPr/>
              <a:t>‹#›</a:t>
            </a:fld>
            <a:endParaRPr lang="en-US"/>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72708B49-E81A-44A1-B7BE-CFE8FBFC6F81}" type="datetime1">
              <a:rPr lang="en-US" smtClean="0"/>
              <a:pPr/>
              <a:t>10/2/2018</a:t>
            </a:fld>
            <a:endParaRPr lang="en-US"/>
          </a:p>
        </p:txBody>
      </p:sp>
      <p:sp>
        <p:nvSpPr>
          <p:cNvPr id="21" name="Footer Placeholder 20"/>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3B91F5-71B8-4AF0-AC35-4CB20F61C851}"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D29BF642-459E-4DA7-B792-3C2E3FC86DEB}" type="datetime1">
              <a:rPr lang="en-US" smtClean="0"/>
              <a:pPr/>
              <a:t>10/2/2018</a:t>
            </a:fld>
            <a:endParaRPr lang="en-US"/>
          </a:p>
        </p:txBody>
      </p:sp>
      <p:sp>
        <p:nvSpPr>
          <p:cNvPr id="24" name="Footer Placeholder 23"/>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33B91F5-71B8-4AF0-AC35-4CB20F61C851}"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34E53CD1-F60C-474A-90CA-3977A49D30F0}" type="datetime1">
              <a:rPr lang="en-US" smtClean="0"/>
              <a:pPr/>
              <a:t>10/2/2018</a:t>
            </a:fld>
            <a:endParaRPr lang="en-US"/>
          </a:p>
        </p:txBody>
      </p:sp>
      <p:sp>
        <p:nvSpPr>
          <p:cNvPr id="29" name="Footer Placeholder 28"/>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33B91F5-71B8-4AF0-AC35-4CB20F61C851}"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C809658B-A5DE-4A6D-B434-F5962C532AA5}" type="datetime1">
              <a:rPr lang="en-US" smtClean="0"/>
              <a:pPr/>
              <a:t>10/2/2018</a:t>
            </a:fld>
            <a:endParaRPr lang="en-US"/>
          </a:p>
        </p:txBody>
      </p:sp>
      <p:sp>
        <p:nvSpPr>
          <p:cNvPr id="5" name="Footer Placeholder 4"/>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633B91F5-71B8-4AF0-AC35-4CB20F61C851}" type="slidenum">
              <a:rPr lang="en-US" smtClean="0"/>
              <a:pPr/>
              <a:t>‹#›</a:t>
            </a:fld>
            <a:endParaRPr lang="en-US"/>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677619A-C152-4475-9816-13CAD00EEAE1}" type="datetime1">
              <a:rPr lang="en-US" smtClean="0"/>
              <a:pPr/>
              <a:t>10/2/2018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3B91F5-71B8-4AF0-AC35-4CB20F61C851}"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38A8CA0-6F9A-4F26-AEAA-428F6E9E0E3F}" type="datetime1">
              <a:rPr lang="en-US" smtClean="0"/>
              <a:pPr/>
              <a:t>10/2/2018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33B91F5-71B8-4AF0-AC35-4CB20F61C851}"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Table Placeholder 2"/>
          <p:cNvSpPr>
            <a:spLocks noGrp="1"/>
          </p:cNvSpPr>
          <p:nvPr>
            <p:ph type="tbl" idx="1"/>
          </p:nvPr>
        </p:nvSpPr>
        <p:spPr>
          <a:xfrm>
            <a:off x="457200" y="1600200"/>
            <a:ext cx="8229600" cy="4525963"/>
          </a:xfrm>
        </p:spPr>
        <p:txBody>
          <a:bodyPr>
            <a:normAutofit/>
          </a:bodyPr>
          <a:lstStyle/>
          <a:p>
            <a:pPr lvl="0"/>
            <a:endParaRPr lang="en-GB" noProof="0"/>
          </a:p>
        </p:txBody>
      </p:sp>
      <p:sp>
        <p:nvSpPr>
          <p:cNvPr id="4" name="Date Placeholder 3"/>
          <p:cNvSpPr>
            <a:spLocks noGrp="1"/>
          </p:cNvSpPr>
          <p:nvPr>
            <p:ph type="dt" sz="half" idx="10"/>
          </p:nvPr>
        </p:nvSpPr>
        <p:spPr>
          <a:xfrm>
            <a:off x="457200" y="6245225"/>
            <a:ext cx="2133600" cy="476250"/>
          </a:xfrm>
        </p:spPr>
        <p:txBody>
          <a:bodyPr/>
          <a:lstStyle>
            <a:lvl1pPr>
              <a:defRPr/>
            </a:lvl1pPr>
          </a:lstStyle>
          <a:p>
            <a:pPr>
              <a:defRPr/>
            </a:pPr>
            <a:fld id="{EF0CEC45-0AEC-4E69-B5BF-68E531C3EDA9}" type="datetime1">
              <a:rPr lang="en-US" smtClean="0"/>
              <a:pPr>
                <a:defRPr/>
              </a:pPr>
              <a:t>10/2/2018</a:t>
            </a:fld>
            <a:endParaRPr lang="en-US"/>
          </a:p>
        </p:txBody>
      </p:sp>
      <p:sp>
        <p:nvSpPr>
          <p:cNvPr id="5" name="Slide Number Placeholder 5"/>
          <p:cNvSpPr>
            <a:spLocks noGrp="1"/>
          </p:cNvSpPr>
          <p:nvPr>
            <p:ph type="sldNum" sz="quarter" idx="11"/>
          </p:nvPr>
        </p:nvSpPr>
        <p:spPr>
          <a:xfrm>
            <a:off x="6553200" y="6245225"/>
            <a:ext cx="2133600" cy="476250"/>
          </a:xfrm>
        </p:spPr>
        <p:txBody>
          <a:bodyPr/>
          <a:lstStyle>
            <a:lvl1pPr>
              <a:defRPr/>
            </a:lvl1pPr>
          </a:lstStyle>
          <a:p>
            <a:pPr>
              <a:defRPr/>
            </a:pPr>
            <a:fld id="{2462AA6A-ADEA-44F1-B8BB-D6A4C414B67F}" type="slidenum">
              <a:rPr lang="en-US"/>
              <a:pPr>
                <a:defRPr/>
              </a:pPr>
              <a:t>‹#›</a:t>
            </a:fld>
            <a:endParaRPr lang="en-US"/>
          </a:p>
        </p:txBody>
      </p:sp>
    </p:spTree>
    <p:extLst>
      <p:ext uri="{BB962C8B-B14F-4D97-AF65-F5344CB8AC3E}">
        <p14:creationId xmlns:p14="http://schemas.microsoft.com/office/powerpoint/2010/main" val="486899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4">
                <a:lumMod val="40000"/>
                <a:lumOff val="60000"/>
              </a:schemeClr>
            </a:gs>
            <a:gs pos="34000">
              <a:schemeClr val="accent1">
                <a:lumMod val="45000"/>
                <a:lumOff val="55000"/>
              </a:schemeClr>
            </a:gs>
            <a:gs pos="74000">
              <a:schemeClr val="accent1">
                <a:lumMod val="45000"/>
                <a:lumOff val="55000"/>
              </a:schemeClr>
            </a:gs>
            <a:gs pos="92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87142D55-256E-41E4-BEDB-5641A6A38535}" type="datetime1">
              <a:rPr lang="en-US" smtClean="0"/>
              <a:pPr/>
              <a:t>10/2/2018</a:t>
            </a:fld>
            <a:endParaRPr lang="en-US"/>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633B91F5-71B8-4AF0-AC35-4CB20F61C851}" type="slidenum">
              <a:rPr lang="en-US" smtClean="0"/>
              <a:pPr/>
              <a:t>‹#›</a:t>
            </a:fld>
            <a:endParaRPr lang="en-US"/>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hdr="0" ftr="0" dt="0"/>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5" Type="http://schemas.openxmlformats.org/officeDocument/2006/relationships/image" Target="../media/image4.jpeg"/><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image" Target="../media/image3.emf"/><Relationship Id="rId4" Type="http://schemas.openxmlformats.org/officeDocument/2006/relationships/oleObject" Target="../embeddings/oleObject2.bin"/></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0.emf"/><Relationship Id="rId7" Type="http://schemas.openxmlformats.org/officeDocument/2006/relationships/image" Target="../media/image14.jpeg"/><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jpeg"/><Relationship Id="rId10" Type="http://schemas.openxmlformats.org/officeDocument/2006/relationships/image" Target="../media/image17.jpeg"/><Relationship Id="rId4" Type="http://schemas.openxmlformats.org/officeDocument/2006/relationships/image" Target="../media/image11.jpeg"/><Relationship Id="rId9" Type="http://schemas.openxmlformats.org/officeDocument/2006/relationships/image" Target="../media/image16.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9.jpe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4.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notesSlide" Target="../notesSlides/notesSlide31.xml"/><Relationship Id="rId7" Type="http://schemas.openxmlformats.org/officeDocument/2006/relationships/hyperlink" Target="http://www.lgs.gov.gh/" TargetMode="External"/><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hyperlink" Target="mailto:secretariat@lgs.gov.gh" TargetMode="External"/><Relationship Id="rId5" Type="http://schemas.openxmlformats.org/officeDocument/2006/relationships/image" Target="../media/image3.emf"/><Relationship Id="rId4" Type="http://schemas.openxmlformats.org/officeDocument/2006/relationships/oleObject" Target="../embeddings/oleObject3.bin"/><Relationship Id="rId9" Type="http://schemas.openxmlformats.org/officeDocument/2006/relationships/image" Target="../media/image37.jpe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30000">
              <a:schemeClr val="bg1">
                <a:alpha val="16000"/>
              </a:schemeClr>
            </a:gs>
            <a:gs pos="75000">
              <a:schemeClr val="accent1">
                <a:lumMod val="45000"/>
                <a:lumOff val="55000"/>
              </a:schemeClr>
            </a:gs>
            <a:gs pos="74000">
              <a:schemeClr val="accent1">
                <a:lumMod val="45000"/>
                <a:lumOff val="55000"/>
              </a:schemeClr>
            </a:gs>
            <a:gs pos="92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 y="0"/>
            <a:ext cx="8915400" cy="2667000"/>
          </a:xfrm>
        </p:spPr>
        <p:txBody>
          <a:bodyPr>
            <a:normAutofit/>
          </a:bodyPr>
          <a:lstStyle/>
          <a:p>
            <a:pPr algn="ctr"/>
            <a:r>
              <a:rPr lang="en-US" sz="2600" b="1" dirty="0" smtClean="0">
                <a:solidFill>
                  <a:srgbClr val="260579"/>
                </a:solidFill>
              </a:rPr>
              <a:t/>
            </a:r>
            <a:br>
              <a:rPr lang="en-US" sz="2600" b="1" dirty="0" smtClean="0">
                <a:solidFill>
                  <a:srgbClr val="260579"/>
                </a:solidFill>
              </a:rPr>
            </a:br>
            <a:r>
              <a:rPr lang="en-US" sz="2600" b="1" dirty="0" smtClean="0">
                <a:solidFill>
                  <a:srgbClr val="260579"/>
                </a:solidFill>
              </a:rPr>
              <a:t/>
            </a:r>
            <a:br>
              <a:rPr lang="en-US" sz="2600" b="1" dirty="0" smtClean="0">
                <a:solidFill>
                  <a:srgbClr val="260579"/>
                </a:solidFill>
              </a:rPr>
            </a:br>
            <a:r>
              <a:rPr lang="en-US" sz="2600" b="1" dirty="0">
                <a:solidFill>
                  <a:srgbClr val="260579"/>
                </a:solidFill>
              </a:rPr>
              <a:t/>
            </a:r>
            <a:br>
              <a:rPr lang="en-US" sz="2600" b="1" dirty="0">
                <a:solidFill>
                  <a:srgbClr val="260579"/>
                </a:solidFill>
              </a:rPr>
            </a:br>
            <a:r>
              <a:rPr lang="en-US" sz="2600" b="1" dirty="0" smtClean="0">
                <a:solidFill>
                  <a:srgbClr val="260579"/>
                </a:solidFill>
              </a:rPr>
              <a:t/>
            </a:r>
            <a:br>
              <a:rPr lang="en-US" sz="2600" b="1" dirty="0" smtClean="0">
                <a:solidFill>
                  <a:srgbClr val="260579"/>
                </a:solidFill>
              </a:rPr>
            </a:br>
            <a:r>
              <a:rPr lang="en-US" sz="2600" b="1" dirty="0">
                <a:solidFill>
                  <a:srgbClr val="260579"/>
                </a:solidFill>
              </a:rPr>
              <a:t/>
            </a:r>
            <a:br>
              <a:rPr lang="en-US" sz="2600" b="1" dirty="0">
                <a:solidFill>
                  <a:srgbClr val="260579"/>
                </a:solidFill>
              </a:rPr>
            </a:br>
            <a:r>
              <a:rPr lang="en-US" sz="2800" b="1" dirty="0" smtClean="0">
                <a:solidFill>
                  <a:srgbClr val="00421E"/>
                </a:solidFill>
              </a:rPr>
              <a:t>LOCAL </a:t>
            </a:r>
            <a:r>
              <a:rPr lang="en-US" sz="2800" b="1" dirty="0">
                <a:solidFill>
                  <a:srgbClr val="00421E"/>
                </a:solidFill>
              </a:rPr>
              <a:t>GOVERNMENT SERVICE </a:t>
            </a:r>
            <a:r>
              <a:rPr lang="en-US" sz="2800" b="1" dirty="0" smtClean="0">
                <a:solidFill>
                  <a:srgbClr val="00421E"/>
                </a:solidFill>
              </a:rPr>
              <a:t>(LGS)</a:t>
            </a:r>
            <a:endParaRPr lang="en-US" sz="2800" b="1" dirty="0">
              <a:solidFill>
                <a:srgbClr val="00421E"/>
              </a:solidFill>
            </a:endParaRPr>
          </a:p>
        </p:txBody>
      </p:sp>
      <p:sp>
        <p:nvSpPr>
          <p:cNvPr id="3" name="Subtitle 2"/>
          <p:cNvSpPr>
            <a:spLocks noGrp="1"/>
          </p:cNvSpPr>
          <p:nvPr>
            <p:ph type="subTitle" idx="1"/>
          </p:nvPr>
        </p:nvSpPr>
        <p:spPr>
          <a:xfrm>
            <a:off x="76200" y="2603679"/>
            <a:ext cx="8991600" cy="3581400"/>
          </a:xfrm>
        </p:spPr>
        <p:txBody>
          <a:bodyPr>
            <a:normAutofit/>
          </a:bodyPr>
          <a:lstStyle/>
          <a:p>
            <a:pPr algn="ctr"/>
            <a:r>
              <a:rPr lang="en-US" sz="4000" b="1" i="1" dirty="0" smtClean="0">
                <a:solidFill>
                  <a:srgbClr val="260579"/>
                </a:solidFill>
              </a:rPr>
              <a:t>“</a:t>
            </a:r>
            <a:r>
              <a:rPr lang="en-US" sz="4000" b="1" i="1" dirty="0" smtClean="0">
                <a:solidFill>
                  <a:srgbClr val="260579"/>
                </a:solidFill>
                <a:effectLst>
                  <a:outerShdw blurRad="38100" dist="38100" dir="2700000" algn="tl">
                    <a:srgbClr val="000000">
                      <a:alpha val="43137"/>
                    </a:srgbClr>
                  </a:outerShdw>
                </a:effectLst>
              </a:rPr>
              <a:t>Protocols” </a:t>
            </a:r>
          </a:p>
          <a:p>
            <a:pPr algn="ctr"/>
            <a:endParaRPr lang="en-US" sz="4000" b="1" i="1" dirty="0" smtClean="0">
              <a:solidFill>
                <a:srgbClr val="260579"/>
              </a:solidFill>
              <a:effectLst>
                <a:outerShdw blurRad="38100" dist="38100" dir="2700000" algn="tl">
                  <a:srgbClr val="000000">
                    <a:alpha val="43137"/>
                  </a:srgbClr>
                </a:outerShdw>
              </a:effectLst>
            </a:endParaRPr>
          </a:p>
          <a:p>
            <a:pPr algn="ctr"/>
            <a:endParaRPr lang="en-US" sz="2900" b="1" i="1" dirty="0" smtClean="0">
              <a:solidFill>
                <a:srgbClr val="260579"/>
              </a:solidFill>
            </a:endParaRPr>
          </a:p>
          <a:p>
            <a:pPr algn="ctr"/>
            <a:r>
              <a:rPr lang="en-US" sz="2800" b="1" dirty="0" smtClean="0">
                <a:solidFill>
                  <a:srgbClr val="00421E"/>
                </a:solidFill>
              </a:rPr>
              <a:t>Presented by The Office of the Head of Local Government Service (OHLGS)</a:t>
            </a:r>
            <a:endParaRPr lang="en-US" sz="2800" b="1" dirty="0">
              <a:solidFill>
                <a:srgbClr val="00421E"/>
              </a:solidFill>
            </a:endParaRPr>
          </a:p>
        </p:txBody>
      </p:sp>
      <p:graphicFrame>
        <p:nvGraphicFramePr>
          <p:cNvPr id="3073" name="Object 1"/>
          <p:cNvGraphicFramePr>
            <a:graphicFrameLocks noChangeAspect="1"/>
          </p:cNvGraphicFramePr>
          <p:nvPr>
            <p:extLst>
              <p:ext uri="{D42A27DB-BD31-4B8C-83A1-F6EECF244321}">
                <p14:modId xmlns:p14="http://schemas.microsoft.com/office/powerpoint/2010/main" val="1116382038"/>
              </p:ext>
            </p:extLst>
          </p:nvPr>
        </p:nvGraphicFramePr>
        <p:xfrm>
          <a:off x="7010400" y="278864"/>
          <a:ext cx="1709058" cy="1650123"/>
        </p:xfrm>
        <a:graphic>
          <a:graphicData uri="http://schemas.openxmlformats.org/presentationml/2006/ole">
            <mc:AlternateContent xmlns:mc="http://schemas.openxmlformats.org/markup-compatibility/2006">
              <mc:Choice xmlns:v="urn:schemas-microsoft-com:vml" Requires="v">
                <p:oleObj spid="_x0000_s3391" name="CorelDRAW" r:id="rId3" imgW="4557240" imgH="4694040" progId="">
                  <p:embed/>
                </p:oleObj>
              </mc:Choice>
              <mc:Fallback>
                <p:oleObj name="CorelDRAW" r:id="rId3" imgW="4557240" imgH="4694040" progId="">
                  <p:embed/>
                  <p:pic>
                    <p:nvPicPr>
                      <p:cNvPr id="0" name="Picture 26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0400" y="278864"/>
                        <a:ext cx="1709058" cy="165012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 name="Slide Number Placeholder 3"/>
          <p:cNvSpPr>
            <a:spLocks noGrp="1"/>
          </p:cNvSpPr>
          <p:nvPr>
            <p:ph type="sldNum" sz="quarter" idx="12"/>
          </p:nvPr>
        </p:nvSpPr>
        <p:spPr/>
        <p:txBody>
          <a:bodyPr/>
          <a:lstStyle/>
          <a:p>
            <a:fld id="{633B91F5-71B8-4AF0-AC35-4CB20F61C851}" type="slidenum">
              <a:rPr lang="en-US" smtClean="0"/>
              <a:pPr/>
              <a:t>1</a:t>
            </a:fld>
            <a:endParaRPr lang="en-US"/>
          </a:p>
        </p:txBody>
      </p:sp>
      <p:pic>
        <p:nvPicPr>
          <p:cNvPr id="6" name="Picture 5" descr="Coat-of-arms-of-Ghana.jpg"/>
          <p:cNvPicPr>
            <a:picLocks noChangeAspect="1"/>
          </p:cNvPicPr>
          <p:nvPr/>
        </p:nvPicPr>
        <p:blipFill>
          <a:blip r:embed="rId5" cstate="print"/>
          <a:stretch>
            <a:fillRect/>
          </a:stretch>
        </p:blipFill>
        <p:spPr>
          <a:xfrm>
            <a:off x="381000" y="278865"/>
            <a:ext cx="1600200" cy="1526663"/>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304800"/>
            <a:ext cx="8686800" cy="762000"/>
          </a:xfrm>
        </p:spPr>
        <p:txBody>
          <a:bodyPr>
            <a:normAutofit/>
          </a:bodyPr>
          <a:lstStyle/>
          <a:p>
            <a:pPr algn="ctr"/>
            <a:r>
              <a:rPr lang="en-US" b="1" dirty="0">
                <a:solidFill>
                  <a:srgbClr val="FF0000"/>
                </a:solidFill>
              </a:rPr>
              <a:t>Presentation OUTLINE</a:t>
            </a:r>
            <a:endParaRPr lang="en-US" b="1" dirty="0"/>
          </a:p>
        </p:txBody>
      </p:sp>
      <p:sp>
        <p:nvSpPr>
          <p:cNvPr id="3" name="Content Placeholder 2"/>
          <p:cNvSpPr>
            <a:spLocks noGrp="1"/>
          </p:cNvSpPr>
          <p:nvPr>
            <p:ph idx="1"/>
          </p:nvPr>
        </p:nvSpPr>
        <p:spPr>
          <a:xfrm>
            <a:off x="304800" y="1066800"/>
            <a:ext cx="8686800" cy="5257800"/>
          </a:xfrm>
        </p:spPr>
        <p:txBody>
          <a:bodyPr>
            <a:normAutofit/>
          </a:bodyPr>
          <a:lstStyle/>
          <a:p>
            <a:pPr marL="0" indent="0">
              <a:buClrTx/>
              <a:buNone/>
            </a:pPr>
            <a:r>
              <a:rPr lang="en-US" b="1" u="sng" dirty="0" smtClean="0">
                <a:solidFill>
                  <a:srgbClr val="FF0000"/>
                </a:solidFill>
              </a:rPr>
              <a:t>PART –1 : DECENTRALIZATION, LG &amp; LGS</a:t>
            </a:r>
          </a:p>
          <a:p>
            <a:pPr marL="571500" indent="-571500">
              <a:buClrTx/>
              <a:buFont typeface="+mj-lt"/>
              <a:buAutoNum type="arabicPeriod"/>
            </a:pPr>
            <a:r>
              <a:rPr lang="en-US" b="1" dirty="0" smtClean="0">
                <a:solidFill>
                  <a:srgbClr val="4409E9"/>
                </a:solidFill>
              </a:rPr>
              <a:t>DECENTRALIZATION – INTRODUCTION</a:t>
            </a:r>
          </a:p>
          <a:p>
            <a:pPr marL="571500" indent="-571500">
              <a:buClrTx/>
              <a:buFont typeface="+mj-lt"/>
              <a:buAutoNum type="arabicPeriod"/>
            </a:pPr>
            <a:r>
              <a:rPr lang="en-US" b="1" dirty="0" smtClean="0">
                <a:solidFill>
                  <a:srgbClr val="00421E"/>
                </a:solidFill>
              </a:rPr>
              <a:t>LOCAL GOVERNMENT (LG) &amp; </a:t>
            </a:r>
            <a:r>
              <a:rPr lang="en-US" b="1" dirty="0">
                <a:solidFill>
                  <a:srgbClr val="00421E"/>
                </a:solidFill>
              </a:rPr>
              <a:t>LOCAL GOVERNMENT </a:t>
            </a:r>
            <a:r>
              <a:rPr lang="en-US" b="1" dirty="0" smtClean="0">
                <a:solidFill>
                  <a:srgbClr val="00421E"/>
                </a:solidFill>
              </a:rPr>
              <a:t>SERVICE (LGS)</a:t>
            </a:r>
          </a:p>
          <a:p>
            <a:pPr marL="571500" indent="-571500">
              <a:buClrTx/>
              <a:buFont typeface="+mj-lt"/>
              <a:buAutoNum type="arabicPeriod"/>
            </a:pPr>
            <a:r>
              <a:rPr lang="en-US" b="1" dirty="0" smtClean="0">
                <a:solidFill>
                  <a:srgbClr val="4409E9"/>
                </a:solidFill>
              </a:rPr>
              <a:t>BACKGROUND - THE ESTABLISHMENT OF THE DECENTRALIZED DEPARTMENTS AT MMDA</a:t>
            </a:r>
          </a:p>
          <a:p>
            <a:pPr marL="0" indent="0">
              <a:buClrTx/>
              <a:buNone/>
            </a:pPr>
            <a:r>
              <a:rPr lang="en-US" b="1" u="sng" dirty="0" smtClean="0">
                <a:solidFill>
                  <a:srgbClr val="FF0000"/>
                </a:solidFill>
              </a:rPr>
              <a:t>PART-2 LGS- PROTOCOLS</a:t>
            </a:r>
            <a:endParaRPr lang="en-US" b="1" u="sng" dirty="0">
              <a:solidFill>
                <a:srgbClr val="FF0000"/>
              </a:solidFill>
            </a:endParaRPr>
          </a:p>
          <a:p>
            <a:pPr marL="571500" indent="-571500">
              <a:buClrTx/>
              <a:buFont typeface="+mj-lt"/>
              <a:buAutoNum type="arabicPeriod" startAt="4"/>
            </a:pPr>
            <a:r>
              <a:rPr lang="en-US" b="1" dirty="0" smtClean="0">
                <a:solidFill>
                  <a:srgbClr val="00421E"/>
                </a:solidFill>
              </a:rPr>
              <a:t>LGS - PROTOCOLS</a:t>
            </a:r>
          </a:p>
          <a:p>
            <a:pPr marL="571500" indent="-571500">
              <a:buClrTx/>
              <a:buFont typeface="+mj-lt"/>
              <a:buAutoNum type="arabicPeriod" startAt="4"/>
            </a:pPr>
            <a:r>
              <a:rPr lang="en-US" b="1" dirty="0" smtClean="0">
                <a:solidFill>
                  <a:srgbClr val="4409E9"/>
                </a:solidFill>
              </a:rPr>
              <a:t>CONCLUSION &amp; WAY FORWARD</a:t>
            </a:r>
          </a:p>
          <a:p>
            <a:pPr lvl="1"/>
            <a:endParaRPr lang="en-US" b="1" dirty="0">
              <a:solidFill>
                <a:srgbClr val="260579"/>
              </a:solidFill>
            </a:endParaRPr>
          </a:p>
          <a:p>
            <a:endParaRPr lang="en-US" dirty="0"/>
          </a:p>
        </p:txBody>
      </p:sp>
      <p:sp>
        <p:nvSpPr>
          <p:cNvPr id="4" name="Slide Number Placeholder 3"/>
          <p:cNvSpPr>
            <a:spLocks noGrp="1"/>
          </p:cNvSpPr>
          <p:nvPr>
            <p:ph type="sldNum" sz="quarter" idx="12"/>
          </p:nvPr>
        </p:nvSpPr>
        <p:spPr/>
        <p:txBody>
          <a:bodyPr/>
          <a:lstStyle/>
          <a:p>
            <a:fld id="{633B91F5-71B8-4AF0-AC35-4CB20F61C851}" type="slidenum">
              <a:rPr lang="en-US" smtClean="0"/>
              <a:pPr/>
              <a:t>2</a:t>
            </a:fld>
            <a:endParaRPr lang="en-US"/>
          </a:p>
        </p:txBody>
      </p:sp>
    </p:spTree>
    <p:extLst>
      <p:ext uri="{BB962C8B-B14F-4D97-AF65-F5344CB8AC3E}">
        <p14:creationId xmlns:p14="http://schemas.microsoft.com/office/powerpoint/2010/main" val="1652259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9164" y="222909"/>
            <a:ext cx="8686800" cy="838200"/>
          </a:xfrm>
        </p:spPr>
        <p:txBody>
          <a:bodyPr>
            <a:noAutofit/>
          </a:bodyPr>
          <a:lstStyle/>
          <a:p>
            <a:pPr algn="ctr"/>
            <a:r>
              <a:rPr lang="en-US" sz="5400" dirty="0" smtClean="0">
                <a:solidFill>
                  <a:srgbClr val="FF0000"/>
                </a:solidFill>
              </a:rPr>
              <a:t>Part one</a:t>
            </a:r>
            <a:endParaRPr lang="en-US" sz="5400" dirty="0">
              <a:solidFill>
                <a:srgbClr val="FF0000"/>
              </a:solidFill>
            </a:endParaRPr>
          </a:p>
        </p:txBody>
      </p:sp>
      <p:sp>
        <p:nvSpPr>
          <p:cNvPr id="3" name="Content Placeholder 2"/>
          <p:cNvSpPr>
            <a:spLocks noGrp="1"/>
          </p:cNvSpPr>
          <p:nvPr>
            <p:ph idx="1"/>
          </p:nvPr>
        </p:nvSpPr>
        <p:spPr>
          <a:xfrm>
            <a:off x="264189" y="1061110"/>
            <a:ext cx="8686800" cy="4912420"/>
          </a:xfrm>
        </p:spPr>
        <p:txBody>
          <a:bodyPr/>
          <a:lstStyle/>
          <a:p>
            <a:pPr marL="0" indent="0" algn="ctr">
              <a:buNone/>
            </a:pPr>
            <a:r>
              <a:rPr lang="en-US" sz="4800" b="1" dirty="0">
                <a:solidFill>
                  <a:srgbClr val="3D10E2"/>
                </a:solidFill>
              </a:rPr>
              <a:t>DECENTRALIZATION, LG &amp; LGS</a:t>
            </a:r>
          </a:p>
          <a:p>
            <a:endParaRPr lang="en-US" dirty="0"/>
          </a:p>
        </p:txBody>
      </p:sp>
      <p:sp>
        <p:nvSpPr>
          <p:cNvPr id="4" name="Slide Number Placeholder 3"/>
          <p:cNvSpPr>
            <a:spLocks noGrp="1"/>
          </p:cNvSpPr>
          <p:nvPr>
            <p:ph type="sldNum" sz="quarter" idx="12"/>
          </p:nvPr>
        </p:nvSpPr>
        <p:spPr/>
        <p:txBody>
          <a:bodyPr/>
          <a:lstStyle/>
          <a:p>
            <a:fld id="{633B91F5-71B8-4AF0-AC35-4CB20F61C851}" type="slidenum">
              <a:rPr lang="en-US" smtClean="0"/>
              <a:pPr/>
              <a:t>3</a:t>
            </a:fld>
            <a:endParaRPr lang="en-US"/>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4400" y="1905000"/>
            <a:ext cx="6934200" cy="4568952"/>
          </a:xfrm>
          <a:prstGeom prst="rect">
            <a:avLst/>
          </a:prstGeom>
        </p:spPr>
      </p:pic>
    </p:spTree>
    <p:extLst>
      <p:ext uri="{BB962C8B-B14F-4D97-AF65-F5344CB8AC3E}">
        <p14:creationId xmlns:p14="http://schemas.microsoft.com/office/powerpoint/2010/main" val="13100255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3621" y="0"/>
            <a:ext cx="8610600" cy="685800"/>
          </a:xfrm>
        </p:spPr>
        <p:txBody>
          <a:bodyPr>
            <a:normAutofit fontScale="90000"/>
          </a:bodyPr>
          <a:lstStyle/>
          <a:p>
            <a:pPr marL="0" indent="0" algn="ctr"/>
            <a:r>
              <a:rPr lang="en-US" sz="2800" b="1" dirty="0" smtClean="0"/>
              <a:t/>
            </a:r>
            <a:br>
              <a:rPr lang="en-US" sz="2800" b="1" dirty="0" smtClean="0"/>
            </a:br>
            <a:r>
              <a:rPr lang="en-US" sz="2800" b="1" dirty="0"/>
              <a:t/>
            </a:r>
            <a:br>
              <a:rPr lang="en-US" sz="2800" b="1" dirty="0"/>
            </a:br>
            <a:r>
              <a:rPr lang="en-US" sz="2800" b="1" dirty="0" smtClean="0"/>
              <a:t/>
            </a:r>
            <a:br>
              <a:rPr lang="en-US" sz="2800" b="1" dirty="0" smtClean="0"/>
            </a:br>
            <a:r>
              <a:rPr lang="en-US" sz="2800" b="1" dirty="0"/>
              <a:t/>
            </a:r>
            <a:br>
              <a:rPr lang="en-US" sz="2800" b="1" dirty="0"/>
            </a:br>
            <a:r>
              <a:rPr lang="en-US" sz="2800" b="1" dirty="0" smtClean="0"/>
              <a:t/>
            </a:r>
            <a:br>
              <a:rPr lang="en-US" sz="2800" b="1" dirty="0" smtClean="0"/>
            </a:br>
            <a:r>
              <a:rPr lang="en-US" sz="2800" b="1" dirty="0"/>
              <a:t/>
            </a:r>
            <a:br>
              <a:rPr lang="en-US" sz="2800" b="1" dirty="0"/>
            </a:br>
            <a:r>
              <a:rPr lang="en-GB" b="1" dirty="0">
                <a:solidFill>
                  <a:srgbClr val="4409E9"/>
                </a:solidFill>
              </a:rPr>
              <a:t>WHAT IS DECENTRALIZATION?</a:t>
            </a:r>
            <a:r>
              <a:rPr lang="en-US" b="1" dirty="0" smtClean="0">
                <a:solidFill>
                  <a:srgbClr val="4409E9"/>
                </a:solidFill>
              </a:rPr>
              <a:t/>
            </a:r>
            <a:br>
              <a:rPr lang="en-US" b="1" dirty="0" smtClean="0">
                <a:solidFill>
                  <a:srgbClr val="4409E9"/>
                </a:solidFill>
              </a:rPr>
            </a:br>
            <a:r>
              <a:rPr lang="en-US" b="1" dirty="0">
                <a:solidFill>
                  <a:srgbClr val="4409E9"/>
                </a:solidFill>
              </a:rPr>
              <a:t/>
            </a:r>
            <a:br>
              <a:rPr lang="en-US" b="1" dirty="0">
                <a:solidFill>
                  <a:srgbClr val="4409E9"/>
                </a:solidFill>
              </a:rPr>
            </a:br>
            <a:r>
              <a:rPr lang="en-US" sz="2800" b="1" dirty="0" smtClean="0"/>
              <a:t/>
            </a:r>
            <a:br>
              <a:rPr lang="en-US" sz="2800" b="1" dirty="0" smtClean="0"/>
            </a:br>
            <a:r>
              <a:rPr lang="en-US" sz="2800" b="1" dirty="0"/>
              <a:t/>
            </a:r>
            <a:br>
              <a:rPr lang="en-US" sz="2800" b="1" dirty="0"/>
            </a:br>
            <a:r>
              <a:rPr lang="en-US" b="1" dirty="0"/>
              <a:t/>
            </a:r>
            <a:br>
              <a:rPr lang="en-US" b="1" dirty="0"/>
            </a:br>
            <a:endParaRPr lang="en-GB" sz="3200" b="1" i="1" dirty="0">
              <a:solidFill>
                <a:srgbClr val="FF0000"/>
              </a:solidFill>
            </a:endParaRPr>
          </a:p>
        </p:txBody>
      </p:sp>
      <p:sp>
        <p:nvSpPr>
          <p:cNvPr id="5" name="Content Placeholder 4"/>
          <p:cNvSpPr>
            <a:spLocks noGrp="1"/>
          </p:cNvSpPr>
          <p:nvPr>
            <p:ph idx="1"/>
          </p:nvPr>
        </p:nvSpPr>
        <p:spPr>
          <a:xfrm>
            <a:off x="634621" y="914400"/>
            <a:ext cx="8229600" cy="5806440"/>
          </a:xfrm>
        </p:spPr>
        <p:txBody>
          <a:bodyPr>
            <a:normAutofit/>
          </a:bodyPr>
          <a:lstStyle/>
          <a:p>
            <a:pPr algn="just"/>
            <a:r>
              <a:rPr lang="en-US" sz="2400" b="1" dirty="0" smtClean="0">
                <a:solidFill>
                  <a:schemeClr val="tx1"/>
                </a:solidFill>
              </a:rPr>
              <a:t>the </a:t>
            </a:r>
            <a:r>
              <a:rPr lang="en-US" sz="2400" b="1" dirty="0" smtClean="0">
                <a:solidFill>
                  <a:srgbClr val="5E0AF4"/>
                </a:solidFill>
              </a:rPr>
              <a:t>process</a:t>
            </a:r>
            <a:r>
              <a:rPr lang="en-US" sz="2400" b="1" dirty="0" smtClean="0">
                <a:solidFill>
                  <a:schemeClr val="tx1"/>
                </a:solidFill>
              </a:rPr>
              <a:t> by which authority, responsibility, power, resources and accountability are </a:t>
            </a:r>
            <a:r>
              <a:rPr lang="en-US" sz="2400" b="1" dirty="0" smtClean="0">
                <a:solidFill>
                  <a:srgbClr val="5E0AF4"/>
                </a:solidFill>
              </a:rPr>
              <a:t>transferred from </a:t>
            </a:r>
            <a:r>
              <a:rPr lang="en-US" sz="2400" b="1" dirty="0" smtClean="0">
                <a:solidFill>
                  <a:schemeClr val="tx1"/>
                </a:solidFill>
              </a:rPr>
              <a:t>the central level of government to the local levels.</a:t>
            </a:r>
          </a:p>
          <a:p>
            <a:pPr algn="just"/>
            <a:r>
              <a:rPr lang="en-US" sz="2400" b="1" dirty="0" smtClean="0">
                <a:solidFill>
                  <a:schemeClr val="tx1"/>
                </a:solidFill>
              </a:rPr>
              <a:t>the </a:t>
            </a:r>
            <a:r>
              <a:rPr lang="en-US" sz="2400" b="1" dirty="0">
                <a:solidFill>
                  <a:srgbClr val="5E0AF4"/>
                </a:solidFill>
              </a:rPr>
              <a:t>transfer of authority and responsibility </a:t>
            </a:r>
            <a:r>
              <a:rPr lang="en-US" sz="2400" b="1" dirty="0">
                <a:solidFill>
                  <a:schemeClr val="tx1"/>
                </a:solidFill>
              </a:rPr>
              <a:t>for public functions from the central government to intermediate and local </a:t>
            </a:r>
            <a:r>
              <a:rPr lang="en-US" sz="2400" b="1" dirty="0" smtClean="0">
                <a:solidFill>
                  <a:schemeClr val="tx1"/>
                </a:solidFill>
              </a:rPr>
              <a:t>governments, </a:t>
            </a:r>
            <a:r>
              <a:rPr lang="en-US" sz="2400" b="1" dirty="0">
                <a:solidFill>
                  <a:schemeClr val="tx1"/>
                </a:solidFill>
              </a:rPr>
              <a:t>subordinate or quasi-independent government organizations and/or the private </a:t>
            </a:r>
            <a:r>
              <a:rPr lang="en-US" sz="2400" b="1" dirty="0" smtClean="0">
                <a:solidFill>
                  <a:schemeClr val="tx1"/>
                </a:solidFill>
              </a:rPr>
              <a:t>sector.</a:t>
            </a:r>
          </a:p>
          <a:p>
            <a:pPr algn="just"/>
            <a:endParaRPr lang="en-US" sz="2400" b="1" dirty="0">
              <a:solidFill>
                <a:schemeClr val="tx1"/>
              </a:solidFill>
            </a:endParaRPr>
          </a:p>
          <a:p>
            <a:pPr algn="just"/>
            <a:r>
              <a:rPr lang="en-US" sz="2400" b="1" dirty="0" smtClean="0">
                <a:solidFill>
                  <a:schemeClr val="tx1"/>
                </a:solidFill>
              </a:rPr>
              <a:t>The 1992 Republican Constitution</a:t>
            </a:r>
            <a:r>
              <a:rPr lang="en-US" sz="2400" b="1" dirty="0">
                <a:solidFill>
                  <a:schemeClr val="tx1"/>
                </a:solidFill>
              </a:rPr>
              <a:t>, Section 2 of Article 240: </a:t>
            </a:r>
            <a:r>
              <a:rPr lang="en-US" sz="2400" b="1" i="1" dirty="0">
                <a:solidFill>
                  <a:srgbClr val="0000CC"/>
                </a:solidFill>
              </a:rPr>
              <a:t>“Parliament shall enact appropriate laws to ensure that functions, powers, responsibilities and resources are at all times transferred from  central government to local government units in a coordinated manner</a:t>
            </a:r>
            <a:r>
              <a:rPr lang="en-US" sz="2400" b="1" dirty="0">
                <a:solidFill>
                  <a:srgbClr val="0000CC"/>
                </a:solidFill>
              </a:rPr>
              <a:t>”.</a:t>
            </a:r>
          </a:p>
          <a:p>
            <a:pPr lvl="4" algn="just"/>
            <a:endParaRPr lang="en-US" sz="2000" b="1" dirty="0" smtClean="0">
              <a:solidFill>
                <a:schemeClr val="tx1"/>
              </a:solidFill>
            </a:endParaRPr>
          </a:p>
          <a:p>
            <a:endParaRPr lang="en-US" dirty="0"/>
          </a:p>
        </p:txBody>
      </p:sp>
      <p:sp>
        <p:nvSpPr>
          <p:cNvPr id="3" name="Slide Number Placeholder 2"/>
          <p:cNvSpPr>
            <a:spLocks noGrp="1"/>
          </p:cNvSpPr>
          <p:nvPr>
            <p:ph type="sldNum" sz="quarter" idx="12"/>
          </p:nvPr>
        </p:nvSpPr>
        <p:spPr/>
        <p:txBody>
          <a:bodyPr/>
          <a:lstStyle/>
          <a:p>
            <a:fld id="{5A475B7E-458C-48E0-AA69-D60696EFD728}" type="slidenum">
              <a:rPr lang="en-US" smtClean="0"/>
              <a:pPr/>
              <a:t>4</a:t>
            </a:fld>
            <a:endParaRPr lang="en-US"/>
          </a:p>
        </p:txBody>
      </p:sp>
    </p:spTree>
    <p:extLst>
      <p:ext uri="{BB962C8B-B14F-4D97-AF65-F5344CB8AC3E}">
        <p14:creationId xmlns:p14="http://schemas.microsoft.com/office/powerpoint/2010/main" val="168979754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990600"/>
          </a:xfrm>
        </p:spPr>
        <p:txBody>
          <a:bodyPr>
            <a:normAutofit/>
          </a:bodyPr>
          <a:lstStyle/>
          <a:p>
            <a:pPr algn="ctr"/>
            <a:r>
              <a:rPr lang="en-GB" sz="2800" b="1" dirty="0">
                <a:solidFill>
                  <a:srgbClr val="4409E9"/>
                </a:solidFill>
              </a:rPr>
              <a:t>Decentralization Policy </a:t>
            </a:r>
            <a:r>
              <a:rPr lang="en-GB" sz="2800" b="1" dirty="0" smtClean="0">
                <a:solidFill>
                  <a:srgbClr val="4409E9"/>
                </a:solidFill>
              </a:rPr>
              <a:t>Frame work </a:t>
            </a:r>
            <a:br>
              <a:rPr lang="en-GB" sz="2800" b="1" dirty="0" smtClean="0">
                <a:solidFill>
                  <a:srgbClr val="4409E9"/>
                </a:solidFill>
              </a:rPr>
            </a:br>
            <a:r>
              <a:rPr lang="en-GB" sz="2800" b="1" dirty="0" smtClean="0">
                <a:solidFill>
                  <a:srgbClr val="2D0690"/>
                </a:solidFill>
              </a:rPr>
              <a:t>(</a:t>
            </a:r>
            <a:r>
              <a:rPr lang="en-GB" sz="2800" b="1" i="1" dirty="0" smtClean="0">
                <a:solidFill>
                  <a:srgbClr val="2D0690"/>
                </a:solidFill>
              </a:rPr>
              <a:t>FIVE main </a:t>
            </a:r>
            <a:r>
              <a:rPr lang="en-GB" sz="2800" b="1" i="1" dirty="0">
                <a:solidFill>
                  <a:srgbClr val="2D0690"/>
                </a:solidFill>
              </a:rPr>
              <a:t>inter-related </a:t>
            </a:r>
            <a:r>
              <a:rPr lang="en-GB" sz="2800" b="1" i="1" dirty="0" smtClean="0">
                <a:solidFill>
                  <a:srgbClr val="2D0690"/>
                </a:solidFill>
              </a:rPr>
              <a:t>pillars)</a:t>
            </a:r>
            <a:endParaRPr lang="en-US" sz="2800" b="1" dirty="0">
              <a:solidFill>
                <a:srgbClr val="2D0690"/>
              </a:solidFill>
            </a:endParaRPr>
          </a:p>
        </p:txBody>
      </p:sp>
      <p:sp>
        <p:nvSpPr>
          <p:cNvPr id="3" name="Content Placeholder 2"/>
          <p:cNvSpPr>
            <a:spLocks noGrp="1"/>
          </p:cNvSpPr>
          <p:nvPr>
            <p:ph idx="1"/>
          </p:nvPr>
        </p:nvSpPr>
        <p:spPr>
          <a:xfrm>
            <a:off x="228600" y="1066800"/>
            <a:ext cx="8610600" cy="5638800"/>
          </a:xfrm>
        </p:spPr>
        <p:txBody>
          <a:bodyPr>
            <a:normAutofit/>
          </a:bodyPr>
          <a:lstStyle/>
          <a:p>
            <a:pPr marL="514350" indent="-514350">
              <a:buClr>
                <a:schemeClr val="tx1"/>
              </a:buClr>
              <a:buFont typeface="+mj-lt"/>
              <a:buAutoNum type="arabicPeriod"/>
            </a:pPr>
            <a:r>
              <a:rPr lang="en-CA" sz="3200" b="1" dirty="0" smtClean="0">
                <a:solidFill>
                  <a:schemeClr val="tx1"/>
                </a:solidFill>
              </a:rPr>
              <a:t>Political</a:t>
            </a:r>
            <a:r>
              <a:rPr lang="en-CA" sz="3200" dirty="0" smtClean="0">
                <a:solidFill>
                  <a:schemeClr val="tx1"/>
                </a:solidFill>
              </a:rPr>
              <a:t> Decentralization and Legal Issues</a:t>
            </a:r>
            <a:endParaRPr lang="en-US" sz="3200" dirty="0" smtClean="0">
              <a:solidFill>
                <a:schemeClr val="tx1"/>
              </a:solidFill>
            </a:endParaRPr>
          </a:p>
          <a:p>
            <a:pPr marL="514350" indent="-514350">
              <a:buClr>
                <a:schemeClr val="tx1"/>
              </a:buClr>
              <a:buFont typeface="+mj-lt"/>
              <a:buAutoNum type="arabicPeriod"/>
            </a:pPr>
            <a:r>
              <a:rPr lang="en-CA" sz="3200" b="1" dirty="0" smtClean="0">
                <a:solidFill>
                  <a:srgbClr val="2D0690"/>
                </a:solidFill>
              </a:rPr>
              <a:t>Administrative </a:t>
            </a:r>
            <a:r>
              <a:rPr lang="en-CA" sz="3200" b="1" dirty="0">
                <a:solidFill>
                  <a:srgbClr val="2D0690"/>
                </a:solidFill>
              </a:rPr>
              <a:t>Decentralization</a:t>
            </a:r>
            <a:endParaRPr lang="en-US" sz="3200" b="1" dirty="0">
              <a:solidFill>
                <a:srgbClr val="2D0690"/>
              </a:solidFill>
            </a:endParaRPr>
          </a:p>
          <a:p>
            <a:pPr marL="514350" indent="-514350">
              <a:buClr>
                <a:schemeClr val="tx1"/>
              </a:buClr>
              <a:buFont typeface="+mj-lt"/>
              <a:buAutoNum type="arabicPeriod"/>
            </a:pPr>
            <a:r>
              <a:rPr lang="en-CA" sz="3200" dirty="0">
                <a:solidFill>
                  <a:schemeClr val="tx1"/>
                </a:solidFill>
              </a:rPr>
              <a:t>Decentralized Development Planning &amp; </a:t>
            </a:r>
            <a:r>
              <a:rPr lang="en-CA" sz="3200" dirty="0" smtClean="0">
                <a:solidFill>
                  <a:schemeClr val="tx1"/>
                </a:solidFill>
              </a:rPr>
              <a:t>Budgeting </a:t>
            </a:r>
            <a:r>
              <a:rPr lang="en-CA" sz="3200" b="1" dirty="0" smtClean="0">
                <a:solidFill>
                  <a:schemeClr val="tx1"/>
                </a:solidFill>
              </a:rPr>
              <a:t>(Composite Budgeting)</a:t>
            </a:r>
            <a:endParaRPr lang="en-US" sz="3200" b="1" dirty="0">
              <a:solidFill>
                <a:schemeClr val="tx1"/>
              </a:solidFill>
            </a:endParaRPr>
          </a:p>
          <a:p>
            <a:pPr marL="514350" indent="-514350">
              <a:buClr>
                <a:schemeClr val="tx1"/>
              </a:buClr>
              <a:buFont typeface="+mj-lt"/>
              <a:buAutoNum type="arabicPeriod"/>
            </a:pPr>
            <a:r>
              <a:rPr lang="en-CA" sz="3200" b="1" dirty="0" smtClean="0">
                <a:solidFill>
                  <a:schemeClr val="tx1"/>
                </a:solidFill>
              </a:rPr>
              <a:t>Fiscal </a:t>
            </a:r>
            <a:r>
              <a:rPr lang="en-CA" sz="3200" dirty="0">
                <a:solidFill>
                  <a:schemeClr val="tx1"/>
                </a:solidFill>
              </a:rPr>
              <a:t>Decentralization</a:t>
            </a:r>
            <a:endParaRPr lang="en-US" sz="3200" dirty="0">
              <a:solidFill>
                <a:schemeClr val="tx1"/>
              </a:solidFill>
            </a:endParaRPr>
          </a:p>
          <a:p>
            <a:pPr marL="514350" indent="-514350">
              <a:buClr>
                <a:schemeClr val="tx1"/>
              </a:buClr>
              <a:buFont typeface="+mj-lt"/>
              <a:buAutoNum type="arabicPeriod"/>
            </a:pPr>
            <a:r>
              <a:rPr lang="en-CA" sz="3200" b="1" dirty="0">
                <a:solidFill>
                  <a:schemeClr val="tx1"/>
                </a:solidFill>
              </a:rPr>
              <a:t>Popular </a:t>
            </a:r>
            <a:r>
              <a:rPr lang="en-CA" sz="3200" b="1" dirty="0" smtClean="0">
                <a:solidFill>
                  <a:schemeClr val="tx1"/>
                </a:solidFill>
              </a:rPr>
              <a:t>Participation </a:t>
            </a:r>
            <a:r>
              <a:rPr lang="en-CA" sz="3200" dirty="0">
                <a:solidFill>
                  <a:schemeClr val="tx1"/>
                </a:solidFill>
              </a:rPr>
              <a:t>and Accountability</a:t>
            </a:r>
            <a:endParaRPr lang="en-US" sz="3200" dirty="0">
              <a:solidFill>
                <a:schemeClr val="tx1"/>
              </a:solidFill>
            </a:endParaRPr>
          </a:p>
          <a:p>
            <a:pPr marL="0" indent="0">
              <a:buClr>
                <a:schemeClr val="tx1"/>
              </a:buClr>
              <a:buNone/>
            </a:pPr>
            <a:endParaRPr lang="en-US" dirty="0"/>
          </a:p>
        </p:txBody>
      </p:sp>
      <p:sp>
        <p:nvSpPr>
          <p:cNvPr id="4" name="Slide Number Placeholder 3"/>
          <p:cNvSpPr>
            <a:spLocks noGrp="1"/>
          </p:cNvSpPr>
          <p:nvPr>
            <p:ph type="sldNum" sz="quarter" idx="12"/>
          </p:nvPr>
        </p:nvSpPr>
        <p:spPr/>
        <p:txBody>
          <a:bodyPr/>
          <a:lstStyle/>
          <a:p>
            <a:fld id="{5A475B7E-458C-48E0-AA69-D60696EFD728}" type="slidenum">
              <a:rPr lang="en-US" smtClean="0"/>
              <a:pPr/>
              <a:t>5</a:t>
            </a:fld>
            <a:endParaRPr lang="en-US"/>
          </a:p>
        </p:txBody>
      </p:sp>
    </p:spTree>
    <p:extLst>
      <p:ext uri="{BB962C8B-B14F-4D97-AF65-F5344CB8AC3E}">
        <p14:creationId xmlns:p14="http://schemas.microsoft.com/office/powerpoint/2010/main" val="7288930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01000" cy="715962"/>
          </a:xfrm>
        </p:spPr>
        <p:txBody>
          <a:bodyPr>
            <a:normAutofit/>
          </a:bodyPr>
          <a:lstStyle/>
          <a:p>
            <a:r>
              <a:rPr lang="en-US" b="1" dirty="0">
                <a:solidFill>
                  <a:srgbClr val="0000CC"/>
                </a:solidFill>
              </a:rPr>
              <a:t>ADMINISTRATIVE DECENTRALIZATION</a:t>
            </a:r>
            <a:r>
              <a:rPr lang="en-US" b="1" dirty="0" smtClean="0">
                <a:solidFill>
                  <a:srgbClr val="FF0000"/>
                </a:solidFill>
              </a:rPr>
              <a:t> </a:t>
            </a:r>
            <a:endParaRPr lang="en-US" b="1" dirty="0">
              <a:solidFill>
                <a:srgbClr val="FF0000"/>
              </a:solidFill>
            </a:endParaRPr>
          </a:p>
        </p:txBody>
      </p:sp>
      <p:sp>
        <p:nvSpPr>
          <p:cNvPr id="3" name="Content Placeholder 2"/>
          <p:cNvSpPr>
            <a:spLocks noGrp="1"/>
          </p:cNvSpPr>
          <p:nvPr>
            <p:ph idx="1"/>
          </p:nvPr>
        </p:nvSpPr>
        <p:spPr>
          <a:xfrm>
            <a:off x="381000" y="990600"/>
            <a:ext cx="8305800" cy="5867400"/>
          </a:xfrm>
        </p:spPr>
        <p:txBody>
          <a:bodyPr>
            <a:normAutofit/>
          </a:bodyPr>
          <a:lstStyle/>
          <a:p>
            <a:pPr algn="just">
              <a:buClr>
                <a:srgbClr val="7030A0"/>
              </a:buClr>
            </a:pPr>
            <a:endParaRPr lang="en-GB" sz="3000" dirty="0" smtClean="0"/>
          </a:p>
          <a:p>
            <a:pPr algn="just">
              <a:buClr>
                <a:srgbClr val="7030A0"/>
              </a:buClr>
            </a:pPr>
            <a:r>
              <a:rPr lang="en-GB" sz="3000" dirty="0" smtClean="0"/>
              <a:t>The Local Governance Act, 2016 (Act 936) is the main legislation governing administrative decentralization</a:t>
            </a:r>
          </a:p>
          <a:p>
            <a:pPr algn="just">
              <a:buClr>
                <a:srgbClr val="7030A0"/>
              </a:buClr>
            </a:pPr>
            <a:r>
              <a:rPr lang="en-GB" sz="3000" dirty="0" smtClean="0"/>
              <a:t>Administrative decentralization at the centre  involves ministerial restructuring and at the local level involves the establishment of decentralized Departments of the RCCs and MMDAs</a:t>
            </a:r>
          </a:p>
          <a:p>
            <a:pPr algn="just">
              <a:buClr>
                <a:srgbClr val="7030A0"/>
              </a:buClr>
            </a:pPr>
            <a:r>
              <a:rPr lang="en-GB" sz="3000" dirty="0" smtClean="0"/>
              <a:t>Eighteen sectors of the national level administration have been decentralised (first  schedule of Act 936)</a:t>
            </a:r>
          </a:p>
          <a:p>
            <a:endParaRPr lang="en-US" dirty="0"/>
          </a:p>
        </p:txBody>
      </p:sp>
      <p:sp>
        <p:nvSpPr>
          <p:cNvPr id="4" name="Date Placeholder 3"/>
          <p:cNvSpPr>
            <a:spLocks noGrp="1"/>
          </p:cNvSpPr>
          <p:nvPr>
            <p:ph type="dt" sz="half" idx="10"/>
          </p:nvPr>
        </p:nvSpPr>
        <p:spPr/>
        <p:txBody>
          <a:bodyPr/>
          <a:lstStyle/>
          <a:p>
            <a:r>
              <a:rPr lang="en-US" smtClean="0"/>
              <a:t>25-Sep-13</a:t>
            </a:r>
            <a:endParaRPr lang="en-US"/>
          </a:p>
        </p:txBody>
      </p:sp>
    </p:spTree>
    <p:extLst>
      <p:ext uri="{BB962C8B-B14F-4D97-AF65-F5344CB8AC3E}">
        <p14:creationId xmlns:p14="http://schemas.microsoft.com/office/powerpoint/2010/main" val="34616525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1000" y="2133600"/>
            <a:ext cx="7010400" cy="3886199"/>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2" name="Title 1"/>
          <p:cNvSpPr>
            <a:spLocks noGrp="1"/>
          </p:cNvSpPr>
          <p:nvPr>
            <p:ph type="title"/>
          </p:nvPr>
        </p:nvSpPr>
        <p:spPr>
          <a:xfrm>
            <a:off x="-13138" y="0"/>
            <a:ext cx="9157138" cy="1066800"/>
          </a:xfrm>
        </p:spPr>
        <p:txBody>
          <a:bodyPr>
            <a:noAutofit/>
          </a:bodyPr>
          <a:lstStyle/>
          <a:p>
            <a:pPr algn="ctr"/>
            <a:r>
              <a:rPr lang="en-US" b="1" dirty="0" smtClean="0">
                <a:solidFill>
                  <a:srgbClr val="FF0000"/>
                </a:solidFill>
              </a:rPr>
              <a:t>LOCAL </a:t>
            </a:r>
            <a:r>
              <a:rPr lang="en-US" b="1" dirty="0">
                <a:solidFill>
                  <a:srgbClr val="FF0000"/>
                </a:solidFill>
              </a:rPr>
              <a:t>GOVERNMENT </a:t>
            </a:r>
            <a:r>
              <a:rPr lang="en-US" b="1" dirty="0" smtClean="0">
                <a:solidFill>
                  <a:srgbClr val="FF0000"/>
                </a:solidFill>
              </a:rPr>
              <a:t>Service</a:t>
            </a:r>
            <a:endParaRPr lang="en-GB" dirty="0">
              <a:solidFill>
                <a:srgbClr val="FF0000"/>
              </a:solidFill>
            </a:endParaRPr>
          </a:p>
        </p:txBody>
      </p:sp>
      <p:sp>
        <p:nvSpPr>
          <p:cNvPr id="4" name="Slide Number Placeholder 3"/>
          <p:cNvSpPr>
            <a:spLocks noGrp="1"/>
          </p:cNvSpPr>
          <p:nvPr>
            <p:ph type="sldNum" sz="quarter" idx="12"/>
          </p:nvPr>
        </p:nvSpPr>
        <p:spPr/>
        <p:txBody>
          <a:bodyPr/>
          <a:lstStyle/>
          <a:p>
            <a:pPr>
              <a:defRPr/>
            </a:pPr>
            <a:fld id="{74FDD1A8-97BD-45F3-85DD-B74B895F6B7B}" type="slidenum">
              <a:rPr lang="en-US" smtClean="0"/>
              <a:pPr>
                <a:defRPr/>
              </a:pPr>
              <a:t>7</a:t>
            </a:fld>
            <a:endParaRPr lang="en-US"/>
          </a:p>
        </p:txBody>
      </p:sp>
      <p:graphicFrame>
        <p:nvGraphicFramePr>
          <p:cNvPr id="6" name="Object 5"/>
          <p:cNvGraphicFramePr>
            <a:graphicFrameLocks noChangeAspect="1"/>
          </p:cNvGraphicFramePr>
          <p:nvPr>
            <p:extLst>
              <p:ext uri="{D42A27DB-BD31-4B8C-83A1-F6EECF244321}">
                <p14:modId xmlns:p14="http://schemas.microsoft.com/office/powerpoint/2010/main" val="545516494"/>
              </p:ext>
            </p:extLst>
          </p:nvPr>
        </p:nvGraphicFramePr>
        <p:xfrm>
          <a:off x="7086600" y="1066800"/>
          <a:ext cx="1905000" cy="1752600"/>
        </p:xfrm>
        <a:graphic>
          <a:graphicData uri="http://schemas.openxmlformats.org/presentationml/2006/ole">
            <mc:AlternateContent xmlns:mc="http://schemas.openxmlformats.org/markup-compatibility/2006">
              <mc:Choice xmlns:v="urn:schemas-microsoft-com:vml" Requires="v">
                <p:oleObj spid="_x0000_s5367" name="CorelDRAW" r:id="rId4" imgW="4557240" imgH="4694040" progId="">
                  <p:embed/>
                </p:oleObj>
              </mc:Choice>
              <mc:Fallback>
                <p:oleObj name="CorelDRAW" r:id="rId4" imgW="4557240" imgH="4694040" progId="">
                  <p:embed/>
                  <p:pic>
                    <p:nvPicPr>
                      <p:cNvPr id="0" name="Picture 19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86600" y="1066800"/>
                        <a:ext cx="1905000" cy="1752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4258982838"/>
      </p:ext>
    </p:extLst>
  </p:cSld>
  <p:clrMapOvr>
    <a:masterClrMapping/>
  </p:clrMapOvr>
  <p:transition>
    <p:wedg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686800" cy="1219200"/>
          </a:xfrm>
        </p:spPr>
        <p:txBody>
          <a:bodyPr>
            <a:normAutofit/>
          </a:bodyPr>
          <a:lstStyle/>
          <a:p>
            <a:pPr algn="ctr"/>
            <a:r>
              <a:rPr lang="en-GB" sz="2800" dirty="0"/>
              <a:t>HISTORY OF </a:t>
            </a:r>
            <a:r>
              <a:rPr lang="en-GB" sz="2800" dirty="0" smtClean="0"/>
              <a:t>THE LOCAL </a:t>
            </a:r>
            <a:r>
              <a:rPr lang="en-GB" sz="2800" dirty="0"/>
              <a:t>GOVERNMENT SERVICE</a:t>
            </a:r>
            <a:r>
              <a:rPr lang="en-GB" sz="2800" b="1" dirty="0">
                <a:solidFill>
                  <a:srgbClr val="2D0CA4"/>
                </a:solidFill>
              </a:rPr>
              <a:t/>
            </a:r>
            <a:br>
              <a:rPr lang="en-GB" sz="2800" b="1" dirty="0">
                <a:solidFill>
                  <a:srgbClr val="2D0CA4"/>
                </a:solidFill>
              </a:rPr>
            </a:br>
            <a:r>
              <a:rPr lang="en-GB" sz="2800" b="1" dirty="0">
                <a:solidFill>
                  <a:srgbClr val="2D0CA4"/>
                </a:solidFill>
              </a:rPr>
              <a:t>(LOCAL GOVERNANCE ACT, 2016 ACT 936 )</a:t>
            </a:r>
          </a:p>
        </p:txBody>
      </p:sp>
      <p:sp>
        <p:nvSpPr>
          <p:cNvPr id="3" name="Content Placeholder 2"/>
          <p:cNvSpPr>
            <a:spLocks noGrp="1"/>
          </p:cNvSpPr>
          <p:nvPr>
            <p:ph idx="1"/>
          </p:nvPr>
        </p:nvSpPr>
        <p:spPr/>
        <p:txBody>
          <a:bodyPr>
            <a:normAutofit fontScale="85000" lnSpcReduction="10000"/>
          </a:bodyPr>
          <a:lstStyle/>
          <a:p>
            <a:pPr algn="just"/>
            <a:r>
              <a:rPr lang="en-GB" dirty="0" smtClean="0"/>
              <a:t>Article 192 (2) of the 1992 provides that the Civil Service, until provision is otherwise made by parliament, comprise service in both central and local government.</a:t>
            </a:r>
          </a:p>
          <a:p>
            <a:pPr marL="0" indent="0" algn="just">
              <a:buNone/>
            </a:pPr>
            <a:endParaRPr lang="en-GB" dirty="0" smtClean="0"/>
          </a:p>
          <a:p>
            <a:pPr algn="just"/>
            <a:r>
              <a:rPr lang="en-US" dirty="0"/>
              <a:t>Local Government Service Act, 2003, Act 656 now replaced by the Local Governance Act, 2016 (ACT 936</a:t>
            </a:r>
            <a:r>
              <a:rPr lang="en-US" dirty="0" smtClean="0"/>
              <a:t>) created</a:t>
            </a:r>
            <a:r>
              <a:rPr lang="en-US" dirty="0"/>
              <a:t> the Local </a:t>
            </a:r>
            <a:r>
              <a:rPr lang="en-US" dirty="0" smtClean="0"/>
              <a:t>Government Service out of the Civil Service.</a:t>
            </a:r>
          </a:p>
          <a:p>
            <a:pPr marL="0" indent="0" algn="just">
              <a:buNone/>
            </a:pPr>
            <a:endParaRPr lang="en-US" dirty="0" smtClean="0"/>
          </a:p>
          <a:p>
            <a:pPr algn="just"/>
            <a:r>
              <a:rPr lang="en-US" dirty="0" smtClean="0"/>
              <a:t>In </a:t>
            </a:r>
            <a:r>
              <a:rPr lang="en-US" dirty="0" smtClean="0">
                <a:solidFill>
                  <a:schemeClr val="tx1"/>
                </a:solidFill>
              </a:rPr>
              <a:t>2011 </a:t>
            </a:r>
            <a:r>
              <a:rPr lang="en-US" dirty="0" smtClean="0"/>
              <a:t>there was a </a:t>
            </a:r>
            <a:r>
              <a:rPr lang="en-US" b="1" u="sng" dirty="0" smtClean="0"/>
              <a:t>transfer </a:t>
            </a:r>
            <a:r>
              <a:rPr lang="en-US" dirty="0" smtClean="0"/>
              <a:t>of nearly 33,000 staff from the Civil Service to the Local Government Service.</a:t>
            </a:r>
            <a:endParaRPr lang="en-US" dirty="0"/>
          </a:p>
          <a:p>
            <a:pPr marL="0" indent="0">
              <a:buNone/>
            </a:pPr>
            <a:endParaRPr lang="en-GB" dirty="0"/>
          </a:p>
        </p:txBody>
      </p:sp>
    </p:spTree>
    <p:extLst>
      <p:ext uri="{BB962C8B-B14F-4D97-AF65-F5344CB8AC3E}">
        <p14:creationId xmlns:p14="http://schemas.microsoft.com/office/powerpoint/2010/main" val="187239615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700" b="1" dirty="0">
                <a:solidFill>
                  <a:srgbClr val="2D0CA4"/>
                </a:solidFill>
              </a:rPr>
              <a:t>OBJECTIVE FOR THE ESTABLISHMENT OF THE LOCAL GOVERNMENT SERVICE (LGS)</a:t>
            </a:r>
            <a:endParaRPr lang="en-GB" sz="2700" dirty="0">
              <a:solidFill>
                <a:srgbClr val="2D0CA4"/>
              </a:solidFill>
            </a:endParaRPr>
          </a:p>
        </p:txBody>
      </p:sp>
      <p:sp>
        <p:nvSpPr>
          <p:cNvPr id="3" name="Content Placeholder 2"/>
          <p:cNvSpPr>
            <a:spLocks noGrp="1"/>
          </p:cNvSpPr>
          <p:nvPr>
            <p:ph idx="1"/>
          </p:nvPr>
        </p:nvSpPr>
        <p:spPr>
          <a:xfrm>
            <a:off x="618186" y="1752600"/>
            <a:ext cx="7659709" cy="4800600"/>
          </a:xfrm>
        </p:spPr>
        <p:txBody>
          <a:bodyPr>
            <a:noAutofit/>
          </a:bodyPr>
          <a:lstStyle/>
          <a:p>
            <a:pPr marL="342900" lvl="1" indent="-342900" algn="just"/>
            <a:r>
              <a:rPr lang="en-US" dirty="0">
                <a:solidFill>
                  <a:schemeClr val="tx1"/>
                </a:solidFill>
              </a:rPr>
              <a:t>The objective for the establishment of the LGS is “to secure the effective administration and management of the decentralized local government system in the country”.</a:t>
            </a:r>
            <a:r>
              <a:rPr lang="en-US" i="1" dirty="0">
                <a:solidFill>
                  <a:schemeClr val="tx1"/>
                </a:solidFill>
              </a:rPr>
              <a:t>(LG ACT 936, Section  51).</a:t>
            </a:r>
          </a:p>
          <a:p>
            <a:pPr marL="342900" lvl="1" indent="-342900" algn="just"/>
            <a:endParaRPr lang="en-US" i="1" dirty="0">
              <a:solidFill>
                <a:schemeClr val="tx1"/>
              </a:solidFill>
            </a:endParaRPr>
          </a:p>
          <a:p>
            <a:pPr marL="342900" lvl="1" indent="-342900" algn="just"/>
            <a:r>
              <a:rPr lang="en-US" dirty="0">
                <a:solidFill>
                  <a:schemeClr val="tx1"/>
                </a:solidFill>
              </a:rPr>
              <a:t>The</a:t>
            </a:r>
            <a:r>
              <a:rPr lang="en-US" i="1" dirty="0">
                <a:solidFill>
                  <a:schemeClr val="tx1"/>
                </a:solidFill>
              </a:rPr>
              <a:t> </a:t>
            </a:r>
            <a:r>
              <a:rPr lang="en-US" dirty="0">
                <a:solidFill>
                  <a:schemeClr val="tx1"/>
                </a:solidFill>
              </a:rPr>
              <a:t>LGS is responsible for the </a:t>
            </a:r>
            <a:r>
              <a:rPr lang="en-US" u="sng" dirty="0">
                <a:solidFill>
                  <a:schemeClr val="tx1"/>
                </a:solidFill>
              </a:rPr>
              <a:t>Administrative Decentralization </a:t>
            </a:r>
            <a:r>
              <a:rPr lang="en-US" dirty="0">
                <a:solidFill>
                  <a:schemeClr val="tx1"/>
                </a:solidFill>
              </a:rPr>
              <a:t>.</a:t>
            </a:r>
            <a:endParaRPr lang="en-GB" dirty="0">
              <a:solidFill>
                <a:schemeClr val="tx1"/>
              </a:solidFill>
            </a:endParaRPr>
          </a:p>
          <a:p>
            <a:pPr algn="just"/>
            <a:endParaRPr lang="en-GB" sz="2800" dirty="0"/>
          </a:p>
        </p:txBody>
      </p:sp>
    </p:spTree>
    <p:extLst>
      <p:ext uri="{BB962C8B-B14F-4D97-AF65-F5344CB8AC3E}">
        <p14:creationId xmlns:p14="http://schemas.microsoft.com/office/powerpoint/2010/main" val="132462752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457200" y="274638"/>
            <a:ext cx="8229600" cy="1905000"/>
          </a:xfrm>
        </p:spPr>
        <p:txBody>
          <a:bodyPr>
            <a:normAutofit fontScale="90000"/>
          </a:bodyPr>
          <a:lstStyle/>
          <a:p>
            <a:pPr eaLnBrk="1" hangingPunct="1"/>
            <a:r>
              <a:rPr lang="en-US" sz="3600" b="1" smtClean="0">
                <a:solidFill>
                  <a:srgbClr val="CC0000"/>
                </a:solidFill>
                <a:latin typeface="Albertus" pitchFamily="34" charset="0"/>
              </a:rPr>
              <a:t/>
            </a:r>
            <a:br>
              <a:rPr lang="en-US" sz="3600" b="1" smtClean="0">
                <a:solidFill>
                  <a:srgbClr val="CC0000"/>
                </a:solidFill>
                <a:latin typeface="Albertus" pitchFamily="34" charset="0"/>
              </a:rPr>
            </a:br>
            <a:r>
              <a:rPr lang="en-US" sz="3600" b="1" smtClean="0">
                <a:solidFill>
                  <a:srgbClr val="CC0000"/>
                </a:solidFill>
                <a:latin typeface="Albertus" pitchFamily="34" charset="0"/>
              </a:rPr>
              <a:t/>
            </a:r>
            <a:br>
              <a:rPr lang="en-US" sz="3600" b="1" smtClean="0">
                <a:solidFill>
                  <a:srgbClr val="CC0000"/>
                </a:solidFill>
                <a:latin typeface="Albertus" pitchFamily="34" charset="0"/>
              </a:rPr>
            </a:br>
            <a:r>
              <a:rPr lang="en-US" sz="3600" b="1" smtClean="0">
                <a:solidFill>
                  <a:srgbClr val="CC0000"/>
                </a:solidFill>
                <a:latin typeface="Albertus" pitchFamily="34" charset="0"/>
              </a:rPr>
              <a:t/>
            </a:r>
            <a:br>
              <a:rPr lang="en-US" sz="3600" b="1" smtClean="0">
                <a:solidFill>
                  <a:srgbClr val="CC0000"/>
                </a:solidFill>
                <a:latin typeface="Albertus" pitchFamily="34" charset="0"/>
              </a:rPr>
            </a:br>
            <a:endParaRPr lang="da-DK" sz="3600" b="1" smtClean="0">
              <a:latin typeface="Albertus" pitchFamily="34" charset="0"/>
            </a:endParaRPr>
          </a:p>
        </p:txBody>
      </p:sp>
      <p:sp>
        <p:nvSpPr>
          <p:cNvPr id="4099" name="Rectangle 3"/>
          <p:cNvSpPr>
            <a:spLocks noGrp="1" noChangeArrowheads="1"/>
          </p:cNvSpPr>
          <p:nvPr>
            <p:ph type="body" idx="1"/>
          </p:nvPr>
        </p:nvSpPr>
        <p:spPr>
          <a:xfrm>
            <a:off x="231775" y="336550"/>
            <a:ext cx="8912225" cy="6521450"/>
          </a:xfrm>
        </p:spPr>
        <p:txBody>
          <a:bodyPr/>
          <a:lstStyle/>
          <a:p>
            <a:pPr algn="ctr" eaLnBrk="1" hangingPunct="1">
              <a:buFontTx/>
              <a:buNone/>
            </a:pPr>
            <a:endParaRPr lang="en-US" sz="2400" dirty="0" smtClean="0">
              <a:latin typeface="Albertus" pitchFamily="34" charset="0"/>
            </a:endParaRPr>
          </a:p>
          <a:p>
            <a:pPr algn="ctr" eaLnBrk="1" hangingPunct="1">
              <a:buFontTx/>
              <a:buNone/>
            </a:pPr>
            <a:endParaRPr lang="en-US" sz="2400" dirty="0" smtClean="0">
              <a:latin typeface="Albertus" pitchFamily="34" charset="0"/>
            </a:endParaRPr>
          </a:p>
          <a:p>
            <a:pPr algn="ctr" eaLnBrk="1" hangingPunct="1">
              <a:buFontTx/>
              <a:buNone/>
            </a:pPr>
            <a:endParaRPr lang="en-US" dirty="0" smtClean="0">
              <a:latin typeface="Albertus" pitchFamily="34" charset="0"/>
            </a:endParaRPr>
          </a:p>
          <a:p>
            <a:pPr algn="ctr" eaLnBrk="1" hangingPunct="1">
              <a:buFontTx/>
              <a:buNone/>
            </a:pPr>
            <a:endParaRPr lang="en-US" dirty="0" smtClean="0">
              <a:latin typeface="Albertus" pitchFamily="34" charset="0"/>
            </a:endParaRPr>
          </a:p>
          <a:p>
            <a:pPr algn="ctr" eaLnBrk="1" hangingPunct="1">
              <a:buFontTx/>
              <a:buNone/>
            </a:pPr>
            <a:endParaRPr lang="en-US" sz="5400" b="1" dirty="0" smtClean="0">
              <a:solidFill>
                <a:srgbClr val="0000FF"/>
              </a:solidFill>
              <a:latin typeface="Albertus" pitchFamily="34" charset="0"/>
            </a:endParaRPr>
          </a:p>
          <a:p>
            <a:pPr algn="ctr" eaLnBrk="1" hangingPunct="1">
              <a:buFontTx/>
              <a:buNone/>
            </a:pPr>
            <a:endParaRPr lang="en-US" sz="5400" dirty="0" smtClean="0">
              <a:latin typeface="Albertus" pitchFamily="34" charset="0"/>
            </a:endParaRPr>
          </a:p>
        </p:txBody>
      </p:sp>
      <p:pic>
        <p:nvPicPr>
          <p:cNvPr id="4100" name="Picture 4" descr="LGSS Logo"/>
          <p:cNvPicPr>
            <a:picLocks noChangeAspect="1" noChangeArrowheads="1"/>
          </p:cNvPicPr>
          <p:nvPr/>
        </p:nvPicPr>
        <p:blipFill>
          <a:blip r:embed="rId4" cstate="print"/>
          <a:srcRect/>
          <a:stretch>
            <a:fillRect/>
          </a:stretch>
        </p:blipFill>
        <p:spPr bwMode="auto">
          <a:xfrm>
            <a:off x="2247900" y="958850"/>
            <a:ext cx="4573588" cy="4449763"/>
          </a:xfrm>
          <a:prstGeom prst="rect">
            <a:avLst/>
          </a:prstGeom>
          <a:noFill/>
          <a:ln w="9525">
            <a:noFill/>
            <a:miter lim="800000"/>
            <a:headEnd/>
            <a:tailEnd/>
          </a:ln>
        </p:spPr>
      </p:pic>
      <p:sp>
        <p:nvSpPr>
          <p:cNvPr id="4101" name="AutoShape 7"/>
          <p:cNvSpPr>
            <a:spLocks noChangeArrowheads="1"/>
          </p:cNvSpPr>
          <p:nvPr/>
        </p:nvSpPr>
        <p:spPr bwMode="auto">
          <a:xfrm>
            <a:off x="6629400" y="3276600"/>
            <a:ext cx="2514600" cy="1966913"/>
          </a:xfrm>
          <a:prstGeom prst="wedgeEllipseCallout">
            <a:avLst>
              <a:gd name="adj1" fmla="val -119300"/>
              <a:gd name="adj2" fmla="val -40242"/>
            </a:avLst>
          </a:prstGeom>
          <a:solidFill>
            <a:schemeClr val="accent1"/>
          </a:solidFill>
          <a:ln w="9525">
            <a:solidFill>
              <a:schemeClr val="tx1"/>
            </a:solidFill>
            <a:miter lim="800000"/>
            <a:headEnd/>
            <a:tailEnd/>
          </a:ln>
        </p:spPr>
        <p:txBody>
          <a:bodyPr/>
          <a:lstStyle/>
          <a:p>
            <a:pPr algn="ctr"/>
            <a:r>
              <a:rPr lang="en-US" sz="1400" b="1" dirty="0" smtClean="0">
                <a:solidFill>
                  <a:srgbClr val="00B050"/>
                </a:solidFill>
              </a:rPr>
              <a:t>“Kontire ne Akwan” </a:t>
            </a:r>
            <a:r>
              <a:rPr lang="en-US" sz="1400" b="1" dirty="0" smtClean="0">
                <a:solidFill>
                  <a:srgbClr val="2907B9"/>
                </a:solidFill>
              </a:rPr>
              <a:t>elders of the state</a:t>
            </a:r>
          </a:p>
          <a:p>
            <a:pPr algn="ctr"/>
            <a:r>
              <a:rPr lang="en-US" sz="1400" b="1" dirty="0" smtClean="0">
                <a:solidFill>
                  <a:srgbClr val="00B050"/>
                </a:solidFill>
              </a:rPr>
              <a:t>“Tikro mmpam”</a:t>
            </a:r>
            <a:endParaRPr lang="da-DK" sz="1400" b="1" dirty="0" smtClean="0">
              <a:solidFill>
                <a:srgbClr val="00B050"/>
              </a:solidFill>
            </a:endParaRPr>
          </a:p>
          <a:p>
            <a:pPr algn="ctr"/>
            <a:r>
              <a:rPr lang="en-US" sz="1400" b="1" dirty="0" smtClean="0">
                <a:solidFill>
                  <a:srgbClr val="2907B9"/>
                </a:solidFill>
              </a:rPr>
              <a:t>One </a:t>
            </a:r>
            <a:r>
              <a:rPr lang="en-US" sz="1400" b="1" dirty="0">
                <a:solidFill>
                  <a:srgbClr val="2907B9"/>
                </a:solidFill>
              </a:rPr>
              <a:t>head does not constitute an </a:t>
            </a:r>
            <a:r>
              <a:rPr lang="en-US" sz="1400" b="1" dirty="0" smtClean="0">
                <a:solidFill>
                  <a:srgbClr val="2907B9"/>
                </a:solidFill>
              </a:rPr>
              <a:t>assembly</a:t>
            </a:r>
          </a:p>
        </p:txBody>
      </p:sp>
      <p:sp>
        <p:nvSpPr>
          <p:cNvPr id="4102" name="AutoShape 9"/>
          <p:cNvSpPr>
            <a:spLocks noChangeArrowheads="1"/>
          </p:cNvSpPr>
          <p:nvPr/>
        </p:nvSpPr>
        <p:spPr bwMode="auto">
          <a:xfrm>
            <a:off x="647700" y="1409700"/>
            <a:ext cx="1638300" cy="609600"/>
          </a:xfrm>
          <a:prstGeom prst="wedgeRoundRectCallout">
            <a:avLst>
              <a:gd name="adj1" fmla="val 161241"/>
              <a:gd name="adj2" fmla="val 145051"/>
              <a:gd name="adj3" fmla="val 16667"/>
            </a:avLst>
          </a:prstGeom>
          <a:solidFill>
            <a:schemeClr val="accent1"/>
          </a:solidFill>
          <a:ln w="9525">
            <a:solidFill>
              <a:schemeClr val="tx1"/>
            </a:solidFill>
            <a:miter lim="800000"/>
            <a:headEnd/>
            <a:tailEnd/>
          </a:ln>
        </p:spPr>
        <p:txBody>
          <a:bodyPr/>
          <a:lstStyle/>
          <a:p>
            <a:pPr algn="ctr"/>
            <a:r>
              <a:rPr lang="en-US" sz="1600" b="1" dirty="0">
                <a:solidFill>
                  <a:srgbClr val="2907B9"/>
                </a:solidFill>
              </a:rPr>
              <a:t>Republic of Ghana</a:t>
            </a:r>
            <a:endParaRPr lang="da-DK" sz="1600" b="1" dirty="0">
              <a:solidFill>
                <a:srgbClr val="2907B9"/>
              </a:solidFill>
            </a:endParaRPr>
          </a:p>
        </p:txBody>
      </p:sp>
      <p:sp>
        <p:nvSpPr>
          <p:cNvPr id="4103" name="AutoShape 10"/>
          <p:cNvSpPr>
            <a:spLocks noChangeArrowheads="1"/>
          </p:cNvSpPr>
          <p:nvPr/>
        </p:nvSpPr>
        <p:spPr bwMode="auto">
          <a:xfrm>
            <a:off x="317500" y="4381500"/>
            <a:ext cx="2057400" cy="1039813"/>
          </a:xfrm>
          <a:prstGeom prst="wedgeEllipseCallout">
            <a:avLst>
              <a:gd name="adj1" fmla="val 124537"/>
              <a:gd name="adj2" fmla="val -175495"/>
            </a:avLst>
          </a:prstGeom>
          <a:solidFill>
            <a:schemeClr val="accent1"/>
          </a:solidFill>
          <a:ln w="9525">
            <a:solidFill>
              <a:schemeClr val="tx1"/>
            </a:solidFill>
            <a:miter lim="800000"/>
            <a:headEnd/>
            <a:tailEnd/>
          </a:ln>
        </p:spPr>
        <p:txBody>
          <a:bodyPr/>
          <a:lstStyle/>
          <a:p>
            <a:pPr algn="ctr"/>
            <a:r>
              <a:rPr lang="en-US" sz="1600" b="1" dirty="0">
                <a:solidFill>
                  <a:srgbClr val="2907B9"/>
                </a:solidFill>
              </a:rPr>
              <a:t>The</a:t>
            </a:r>
          </a:p>
          <a:p>
            <a:pPr algn="ctr"/>
            <a:r>
              <a:rPr lang="en-US" sz="1600" b="1" dirty="0">
                <a:solidFill>
                  <a:srgbClr val="2907B9"/>
                </a:solidFill>
              </a:rPr>
              <a:t> National </a:t>
            </a:r>
            <a:r>
              <a:rPr lang="en-GB" sz="1600" b="1" dirty="0">
                <a:solidFill>
                  <a:srgbClr val="2907B9"/>
                </a:solidFill>
              </a:rPr>
              <a:t>Colours</a:t>
            </a:r>
          </a:p>
        </p:txBody>
      </p:sp>
      <p:sp>
        <p:nvSpPr>
          <p:cNvPr id="4104" name="AutoShape 12"/>
          <p:cNvSpPr>
            <a:spLocks noChangeArrowheads="1"/>
          </p:cNvSpPr>
          <p:nvPr/>
        </p:nvSpPr>
        <p:spPr bwMode="auto">
          <a:xfrm>
            <a:off x="1295400" y="76200"/>
            <a:ext cx="6705599" cy="754062"/>
          </a:xfrm>
          <a:prstGeom prst="ribbon2">
            <a:avLst>
              <a:gd name="adj1" fmla="val 12500"/>
              <a:gd name="adj2" fmla="val 50000"/>
            </a:avLst>
          </a:prstGeom>
          <a:solidFill>
            <a:schemeClr val="accent1"/>
          </a:solidFill>
          <a:ln w="9525">
            <a:solidFill>
              <a:schemeClr val="tx1"/>
            </a:solidFill>
            <a:round/>
            <a:headEnd/>
            <a:tailEnd/>
          </a:ln>
        </p:spPr>
        <p:txBody>
          <a:bodyPr wrap="none" anchor="ctr"/>
          <a:lstStyle/>
          <a:p>
            <a:pPr algn="ctr"/>
            <a:r>
              <a:rPr lang="en-US" sz="2400" b="1" dirty="0">
                <a:solidFill>
                  <a:srgbClr val="2907B9"/>
                </a:solidFill>
              </a:rPr>
              <a:t>LGS LOGO</a:t>
            </a:r>
            <a:endParaRPr lang="da-DK" sz="2400" b="1" dirty="0">
              <a:solidFill>
                <a:srgbClr val="2907B9"/>
              </a:solidFill>
            </a:endParaRPr>
          </a:p>
        </p:txBody>
      </p:sp>
      <p:pic>
        <p:nvPicPr>
          <p:cNvPr id="4105" name="Picture 13" descr="4th layer"/>
          <p:cNvPicPr>
            <a:picLocks noChangeAspect="1" noChangeArrowheads="1"/>
          </p:cNvPicPr>
          <p:nvPr/>
        </p:nvPicPr>
        <p:blipFill>
          <a:blip r:embed="rId5" cstate="print"/>
          <a:srcRect/>
          <a:stretch>
            <a:fillRect/>
          </a:stretch>
        </p:blipFill>
        <p:spPr bwMode="auto">
          <a:xfrm>
            <a:off x="4186238" y="2754313"/>
            <a:ext cx="719137" cy="776287"/>
          </a:xfrm>
          <a:prstGeom prst="rect">
            <a:avLst/>
          </a:prstGeom>
          <a:noFill/>
          <a:ln w="9525">
            <a:noFill/>
            <a:miter lim="800000"/>
            <a:headEnd/>
            <a:tailEnd/>
          </a:ln>
        </p:spPr>
      </p:pic>
      <p:sp>
        <p:nvSpPr>
          <p:cNvPr id="5137" name="Rectangle 17"/>
          <p:cNvSpPr>
            <a:spLocks noChangeArrowheads="1"/>
          </p:cNvSpPr>
          <p:nvPr/>
        </p:nvSpPr>
        <p:spPr bwMode="auto">
          <a:xfrm>
            <a:off x="1495425" y="5656263"/>
            <a:ext cx="5872163" cy="820737"/>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a:defRPr/>
            </a:pPr>
            <a:endParaRPr lang="en-US" b="1" dirty="0">
              <a:solidFill>
                <a:srgbClr val="FF0066"/>
              </a:solidFill>
            </a:endParaRPr>
          </a:p>
          <a:p>
            <a:pPr algn="ctr">
              <a:defRPr/>
            </a:pPr>
            <a:r>
              <a:rPr lang="en-US" sz="2000" b="1" dirty="0">
                <a:solidFill>
                  <a:srgbClr val="FF0066"/>
                </a:solidFill>
              </a:rPr>
              <a:t>  </a:t>
            </a:r>
            <a:r>
              <a:rPr lang="en-US" sz="2000" b="1" dirty="0">
                <a:solidFill>
                  <a:srgbClr val="2907B9"/>
                </a:solidFill>
              </a:rPr>
              <a:t>MOTTO:</a:t>
            </a:r>
          </a:p>
          <a:p>
            <a:pPr algn="ctr">
              <a:defRPr/>
            </a:pPr>
            <a:r>
              <a:rPr lang="en-US" sz="2000" b="1" dirty="0">
                <a:solidFill>
                  <a:srgbClr val="FF0000"/>
                </a:solidFill>
              </a:rPr>
              <a:t>D</a:t>
            </a:r>
            <a:r>
              <a:rPr lang="en-US" sz="2000" b="1" dirty="0">
                <a:solidFill>
                  <a:srgbClr val="2907B9"/>
                </a:solidFill>
              </a:rPr>
              <a:t>ecentralization. </a:t>
            </a:r>
            <a:r>
              <a:rPr lang="en-US" sz="2000" b="1" dirty="0">
                <a:solidFill>
                  <a:srgbClr val="FF0000"/>
                </a:solidFill>
              </a:rPr>
              <a:t>D</a:t>
            </a:r>
            <a:r>
              <a:rPr lang="en-US" sz="2000" b="1" dirty="0">
                <a:solidFill>
                  <a:srgbClr val="2907B9"/>
                </a:solidFill>
              </a:rPr>
              <a:t>emocracy. </a:t>
            </a:r>
            <a:r>
              <a:rPr lang="en-US" sz="2000" b="1" dirty="0">
                <a:solidFill>
                  <a:srgbClr val="FF0000"/>
                </a:solidFill>
              </a:rPr>
              <a:t>D</a:t>
            </a:r>
            <a:r>
              <a:rPr lang="en-US" sz="2000" b="1" dirty="0">
                <a:solidFill>
                  <a:srgbClr val="2907B9"/>
                </a:solidFill>
              </a:rPr>
              <a:t>evelopment</a:t>
            </a:r>
            <a:endParaRPr lang="da-DK" sz="2000" b="1" dirty="0">
              <a:solidFill>
                <a:srgbClr val="2907B9"/>
              </a:solidFill>
            </a:endParaRPr>
          </a:p>
          <a:p>
            <a:pPr algn="ctr">
              <a:defRPr/>
            </a:pPr>
            <a:endParaRPr lang="en-GB" dirty="0">
              <a:solidFill>
                <a:srgbClr val="2907B9"/>
              </a:solidFill>
            </a:endParaRPr>
          </a:p>
        </p:txBody>
      </p:sp>
      <p:sp>
        <p:nvSpPr>
          <p:cNvPr id="13" name="Cloud Callout 12"/>
          <p:cNvSpPr/>
          <p:nvPr/>
        </p:nvSpPr>
        <p:spPr>
          <a:xfrm>
            <a:off x="7467600" y="990600"/>
            <a:ext cx="1676400" cy="1222248"/>
          </a:xfrm>
          <a:prstGeom prst="cloudCallout">
            <a:avLst>
              <a:gd name="adj1" fmla="val -122939"/>
              <a:gd name="adj2" fmla="val -681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rgbClr val="2907B9"/>
                </a:solidFill>
              </a:rPr>
              <a:t>10 Regions, Gender</a:t>
            </a:r>
            <a:endParaRPr lang="en-GB" sz="1400" b="1" dirty="0">
              <a:solidFill>
                <a:srgbClr val="2907B9"/>
              </a:solidFill>
            </a:endParaRPr>
          </a:p>
        </p:txBody>
      </p:sp>
      <p:sp>
        <p:nvSpPr>
          <p:cNvPr id="12" name="Slide Number Placeholder 11"/>
          <p:cNvSpPr>
            <a:spLocks noGrp="1"/>
          </p:cNvSpPr>
          <p:nvPr>
            <p:ph type="sldNum" sz="quarter" idx="12"/>
          </p:nvPr>
        </p:nvSpPr>
        <p:spPr/>
        <p:txBody>
          <a:bodyPr/>
          <a:lstStyle/>
          <a:p>
            <a:pPr>
              <a:defRPr/>
            </a:pPr>
            <a:fld id="{74FDD1A8-97BD-45F3-85DD-B74B895F6B7B}" type="slidenum">
              <a:rPr lang="en-US" smtClean="0"/>
              <a:pPr>
                <a:defRPr/>
              </a:pPr>
              <a:t>10</a:t>
            </a:fld>
            <a:endParaRPr lang="en-US"/>
          </a:p>
        </p:txBody>
      </p:sp>
    </p:spTree>
    <p:extLst>
      <p:ext uri="{BB962C8B-B14F-4D97-AF65-F5344CB8AC3E}">
        <p14:creationId xmlns:p14="http://schemas.microsoft.com/office/powerpoint/2010/main" val="157717738"/>
      </p:ext>
    </p:extLst>
  </p:cSld>
  <p:clrMapOvr>
    <a:masterClrMapping/>
  </p:clrMapOvr>
  <p:transition spd="slow" advTm="90000">
    <p:newsflash/>
    <p:sndAc>
      <p:stSnd>
        <p:snd r:embed="rId3"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grpId="0" nodeType="clickEffect">
                                  <p:stCondLst>
                                    <p:cond delay="0"/>
                                  </p:stCondLst>
                                  <p:childTnLst>
                                    <p:set>
                                      <p:cBhvr>
                                        <p:cTn id="12" dur="1" fill="hold">
                                          <p:stCondLst>
                                            <p:cond delay="0"/>
                                          </p:stCondLst>
                                        </p:cTn>
                                        <p:tgtEl>
                                          <p:spTgt spid="4101"/>
                                        </p:tgtEl>
                                        <p:attrNameLst>
                                          <p:attrName>style.visibility</p:attrName>
                                        </p:attrNameLst>
                                      </p:cBhvr>
                                      <p:to>
                                        <p:strVal val="visible"/>
                                      </p:to>
                                    </p:set>
                                    <p:animEffect transition="in" filter="diamond(in)">
                                      <p:cBhvr>
                                        <p:cTn id="13" dur="2000"/>
                                        <p:tgtEl>
                                          <p:spTgt spid="4101"/>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4103"/>
                                        </p:tgtEl>
                                        <p:attrNameLst>
                                          <p:attrName>style.visibility</p:attrName>
                                        </p:attrNameLst>
                                      </p:cBhvr>
                                      <p:to>
                                        <p:strVal val="visible"/>
                                      </p:to>
                                    </p:set>
                                    <p:animEffect transition="in" filter="checkerboard(across)">
                                      <p:cBhvr>
                                        <p:cTn id="18" dur="500"/>
                                        <p:tgtEl>
                                          <p:spTgt spid="4103"/>
                                        </p:tgtEl>
                                      </p:cBhvr>
                                    </p:animEffect>
                                  </p:childTnLst>
                                </p:cTn>
                              </p:par>
                            </p:childTnLst>
                          </p:cTn>
                        </p:par>
                      </p:childTnLst>
                    </p:cTn>
                  </p:par>
                  <p:par>
                    <p:cTn id="19" fill="hold">
                      <p:stCondLst>
                        <p:cond delay="indefinite"/>
                      </p:stCondLst>
                      <p:childTnLst>
                        <p:par>
                          <p:cTn id="20" fill="hold">
                            <p:stCondLst>
                              <p:cond delay="0"/>
                            </p:stCondLst>
                            <p:childTnLst>
                              <p:par>
                                <p:cTn id="21" presetID="4" presetClass="entr" presetSubtype="16" fill="hold" grpId="0" nodeType="clickEffect">
                                  <p:stCondLst>
                                    <p:cond delay="0"/>
                                  </p:stCondLst>
                                  <p:childTnLst>
                                    <p:set>
                                      <p:cBhvr>
                                        <p:cTn id="22" dur="1" fill="hold">
                                          <p:stCondLst>
                                            <p:cond delay="0"/>
                                          </p:stCondLst>
                                        </p:cTn>
                                        <p:tgtEl>
                                          <p:spTgt spid="4102"/>
                                        </p:tgtEl>
                                        <p:attrNameLst>
                                          <p:attrName>style.visibility</p:attrName>
                                        </p:attrNameLst>
                                      </p:cBhvr>
                                      <p:to>
                                        <p:strVal val="visible"/>
                                      </p:to>
                                    </p:set>
                                    <p:animEffect transition="in" filter="box(in)">
                                      <p:cBhvr>
                                        <p:cTn id="23" dur="500"/>
                                        <p:tgtEl>
                                          <p:spTgt spid="4102"/>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5137"/>
                                        </p:tgtEl>
                                        <p:attrNameLst>
                                          <p:attrName>style.visibility</p:attrName>
                                        </p:attrNameLst>
                                      </p:cBhvr>
                                      <p:to>
                                        <p:strVal val="visible"/>
                                      </p:to>
                                    </p:set>
                                    <p:animEffect transition="in" filter="blinds(horizontal)">
                                      <p:cBhvr>
                                        <p:cTn id="28" dur="500"/>
                                        <p:tgtEl>
                                          <p:spTgt spid="51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1" grpId="0" animBg="1"/>
      <p:bldP spid="4102" grpId="0" animBg="1"/>
      <p:bldP spid="4103" grpId="0" animBg="1"/>
      <p:bldP spid="5137" grpId="0" animBg="1"/>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152400"/>
            <a:ext cx="6347713" cy="838200"/>
          </a:xfrm>
        </p:spPr>
        <p:txBody>
          <a:bodyPr>
            <a:normAutofit/>
          </a:bodyPr>
          <a:lstStyle/>
          <a:p>
            <a:r>
              <a:rPr lang="en-US" b="1" dirty="0" smtClean="0">
                <a:solidFill>
                  <a:srgbClr val="FF0000"/>
                </a:solidFill>
              </a:rPr>
              <a:t>MEMBERSHIP OF LGS</a:t>
            </a:r>
            <a:endParaRPr lang="en-US" b="1" dirty="0">
              <a:solidFill>
                <a:srgbClr val="FF0000"/>
              </a:solidFill>
            </a:endParaRPr>
          </a:p>
        </p:txBody>
      </p:sp>
      <p:sp>
        <p:nvSpPr>
          <p:cNvPr id="3" name="Content Placeholder 2"/>
          <p:cNvSpPr>
            <a:spLocks noGrp="1"/>
          </p:cNvSpPr>
          <p:nvPr>
            <p:ph idx="1"/>
          </p:nvPr>
        </p:nvSpPr>
        <p:spPr>
          <a:xfrm>
            <a:off x="304800" y="990600"/>
            <a:ext cx="8458200" cy="5562600"/>
          </a:xfrm>
        </p:spPr>
        <p:txBody>
          <a:bodyPr>
            <a:normAutofit fontScale="85000" lnSpcReduction="10000"/>
          </a:bodyPr>
          <a:lstStyle/>
          <a:p>
            <a:pPr marL="0" indent="0">
              <a:buNone/>
            </a:pPr>
            <a:r>
              <a:rPr lang="en-US" dirty="0"/>
              <a:t>Membership of the Service includes officers and staff of the following organizations:</a:t>
            </a:r>
          </a:p>
          <a:p>
            <a:pPr marL="385763" indent="-385763">
              <a:buClrTx/>
              <a:buFont typeface="+mj-lt"/>
              <a:buAutoNum type="alphaLcParenR"/>
            </a:pPr>
            <a:r>
              <a:rPr lang="en-US" dirty="0"/>
              <a:t>Offices of the District Assemblies </a:t>
            </a:r>
            <a:r>
              <a:rPr lang="en-US" dirty="0">
                <a:solidFill>
                  <a:schemeClr val="tx1"/>
                </a:solidFill>
              </a:rPr>
              <a:t>(MMDAs);</a:t>
            </a:r>
          </a:p>
          <a:p>
            <a:pPr marL="385763" indent="-385763">
              <a:buClrTx/>
              <a:buFont typeface="+mj-lt"/>
              <a:buAutoNum type="alphaLcParenR"/>
            </a:pPr>
            <a:r>
              <a:rPr lang="en-US" dirty="0"/>
              <a:t>Departments of the District Assemblies;</a:t>
            </a:r>
          </a:p>
          <a:p>
            <a:pPr marL="385763" indent="-385763">
              <a:buClrTx/>
              <a:buFont typeface="+mj-lt"/>
              <a:buAutoNum type="alphaLcParenR"/>
            </a:pPr>
            <a:r>
              <a:rPr lang="en-US" dirty="0"/>
              <a:t>Offices of the Regional Co-</a:t>
            </a:r>
            <a:r>
              <a:rPr lang="en-US" dirty="0" err="1"/>
              <a:t>ordinating</a:t>
            </a:r>
            <a:r>
              <a:rPr lang="en-US" dirty="0"/>
              <a:t> </a:t>
            </a:r>
            <a:r>
              <a:rPr lang="en-US" dirty="0">
                <a:solidFill>
                  <a:schemeClr val="tx1"/>
                </a:solidFill>
              </a:rPr>
              <a:t>Councils (RCCs);</a:t>
            </a:r>
          </a:p>
          <a:p>
            <a:pPr marL="385763" indent="-385763">
              <a:buClrTx/>
              <a:buFont typeface="+mj-lt"/>
              <a:buAutoNum type="alphaLcParenR"/>
            </a:pPr>
            <a:r>
              <a:rPr lang="en-US" dirty="0"/>
              <a:t>Departments of the Regional Co-</a:t>
            </a:r>
            <a:r>
              <a:rPr lang="en-US" dirty="0" err="1"/>
              <a:t>ordinating</a:t>
            </a:r>
            <a:r>
              <a:rPr lang="en-US" dirty="0"/>
              <a:t> Councils;</a:t>
            </a:r>
          </a:p>
          <a:p>
            <a:pPr marL="385763" indent="-385763">
              <a:buClrTx/>
              <a:buFont typeface="+mj-lt"/>
              <a:buAutoNum type="alphaLcParenR"/>
            </a:pPr>
            <a:r>
              <a:rPr lang="en-US" dirty="0"/>
              <a:t>Offices of the Sub-Metropolitan District Councils, Urban, Town and Area Councils;</a:t>
            </a:r>
          </a:p>
          <a:p>
            <a:pPr marL="385763" indent="-385763">
              <a:buClrTx/>
              <a:buFont typeface="+mj-lt"/>
              <a:buAutoNum type="alphaLcParenR"/>
            </a:pPr>
            <a:r>
              <a:rPr lang="en-US" dirty="0"/>
              <a:t>Office of the Head of the Local Government Service (OHLGS); and</a:t>
            </a:r>
          </a:p>
          <a:p>
            <a:pPr marL="385763" indent="-385763">
              <a:buClrTx/>
              <a:buFont typeface="+mj-lt"/>
              <a:buAutoNum type="alphaLcParenR"/>
            </a:pPr>
            <a:r>
              <a:rPr lang="en-US" dirty="0"/>
              <a:t>Other persons as may be employed for the Service.</a:t>
            </a:r>
            <a:endParaRPr lang="en-US" dirty="0">
              <a:solidFill>
                <a:schemeClr val="tx1"/>
              </a:solidFill>
            </a:endParaRPr>
          </a:p>
          <a:p>
            <a:pPr marL="0" indent="0">
              <a:buNone/>
            </a:pPr>
            <a:endParaRPr lang="en-US" dirty="0">
              <a:solidFill>
                <a:schemeClr val="tx1"/>
              </a:solidFill>
            </a:endParaRPr>
          </a:p>
        </p:txBody>
      </p:sp>
    </p:spTree>
    <p:extLst>
      <p:ext uri="{BB962C8B-B14F-4D97-AF65-F5344CB8AC3E}">
        <p14:creationId xmlns:p14="http://schemas.microsoft.com/office/powerpoint/2010/main" val="173747668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0"/>
            <a:ext cx="6804914" cy="469606"/>
          </a:xfrm>
        </p:spPr>
        <p:txBody>
          <a:bodyPr>
            <a:noAutofit/>
          </a:bodyPr>
          <a:lstStyle/>
          <a:p>
            <a:pPr algn="ctr"/>
            <a:r>
              <a:rPr lang="en-US" sz="2800" b="1" dirty="0" smtClean="0">
                <a:solidFill>
                  <a:srgbClr val="FF0000"/>
                </a:solidFill>
              </a:rPr>
              <a:t>STRATEGIC DIRECTION OF LGS</a:t>
            </a:r>
            <a:endParaRPr lang="en-GB" sz="2800" dirty="0">
              <a:solidFill>
                <a:srgbClr val="FF0000"/>
              </a:solidFill>
            </a:endParaRPr>
          </a:p>
        </p:txBody>
      </p:sp>
      <p:sp>
        <p:nvSpPr>
          <p:cNvPr id="4" name="Slide Number Placeholder 3"/>
          <p:cNvSpPr>
            <a:spLocks noGrp="1"/>
          </p:cNvSpPr>
          <p:nvPr>
            <p:ph type="sldNum" sz="quarter" idx="12"/>
          </p:nvPr>
        </p:nvSpPr>
        <p:spPr/>
        <p:txBody>
          <a:bodyPr/>
          <a:lstStyle/>
          <a:p>
            <a:pPr>
              <a:defRPr/>
            </a:pPr>
            <a:fld id="{74FDD1A8-97BD-45F3-85DD-B74B895F6B7B}" type="slidenum">
              <a:rPr lang="en-US" smtClean="0"/>
              <a:pPr>
                <a:defRPr/>
              </a:pPr>
              <a:t>12</a:t>
            </a:fld>
            <a:endParaRPr lang="en-US"/>
          </a:p>
        </p:txBody>
      </p:sp>
      <p:grpSp>
        <p:nvGrpSpPr>
          <p:cNvPr id="5" name="Group 4"/>
          <p:cNvGrpSpPr/>
          <p:nvPr/>
        </p:nvGrpSpPr>
        <p:grpSpPr>
          <a:xfrm>
            <a:off x="204716" y="469606"/>
            <a:ext cx="8838735" cy="6235994"/>
            <a:chOff x="204716" y="469606"/>
            <a:chExt cx="8838735" cy="6235994"/>
          </a:xfrm>
        </p:grpSpPr>
        <p:sp>
          <p:nvSpPr>
            <p:cNvPr id="8" name="Rounded Rectangle 7"/>
            <p:cNvSpPr/>
            <p:nvPr/>
          </p:nvSpPr>
          <p:spPr>
            <a:xfrm>
              <a:off x="2164055" y="4069564"/>
              <a:ext cx="6827545" cy="1336339"/>
            </a:xfrm>
            <a:prstGeom prst="roundRect">
              <a:avLst/>
            </a:prstGeom>
            <a:solidFill>
              <a:srgbClr val="34A0E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000" b="1" dirty="0" smtClean="0">
                  <a:solidFill>
                    <a:schemeClr val="tx1"/>
                  </a:solidFill>
                </a:rPr>
                <a:t>Accountability, Client-oriented, Creativity, Diligence, Discipline, Equity, Integrity, Innovativeness, Loyalty, Commitment, Anonymity, Impartiality, Permanence,  Timeliness and Transparency</a:t>
              </a:r>
              <a:endParaRPr lang="en-GB" sz="2000" dirty="0"/>
            </a:p>
          </p:txBody>
        </p:sp>
        <p:sp>
          <p:nvSpPr>
            <p:cNvPr id="9" name="Rounded Rectangle 8"/>
            <p:cNvSpPr/>
            <p:nvPr/>
          </p:nvSpPr>
          <p:spPr>
            <a:xfrm>
              <a:off x="2260053" y="3378029"/>
              <a:ext cx="6757537" cy="591151"/>
            </a:xfrm>
            <a:prstGeom prst="roundRect">
              <a:avLst/>
            </a:prstGeom>
            <a:solidFill>
              <a:srgbClr val="23FB2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000" b="1" dirty="0" smtClean="0">
                  <a:solidFill>
                    <a:srgbClr val="2907B9"/>
                  </a:solidFill>
                </a:rPr>
                <a:t>D</a:t>
              </a:r>
              <a:r>
                <a:rPr lang="en-US" sz="2000" b="1" dirty="0" smtClean="0">
                  <a:solidFill>
                    <a:schemeClr val="tx1"/>
                  </a:solidFill>
                </a:rPr>
                <a:t>ecentralization – </a:t>
              </a:r>
              <a:r>
                <a:rPr lang="en-US" sz="2000" b="1" dirty="0" smtClean="0">
                  <a:solidFill>
                    <a:srgbClr val="2907B9"/>
                  </a:solidFill>
                </a:rPr>
                <a:t>D</a:t>
              </a:r>
              <a:r>
                <a:rPr lang="en-US" sz="2000" b="1" dirty="0" smtClean="0">
                  <a:solidFill>
                    <a:schemeClr val="tx1"/>
                  </a:solidFill>
                </a:rPr>
                <a:t>emocracy - </a:t>
              </a:r>
              <a:r>
                <a:rPr lang="en-US" sz="2000" b="1" dirty="0" smtClean="0">
                  <a:solidFill>
                    <a:srgbClr val="2907B9"/>
                  </a:solidFill>
                </a:rPr>
                <a:t>D</a:t>
              </a:r>
              <a:r>
                <a:rPr lang="en-US" sz="2000" b="1" dirty="0" smtClean="0">
                  <a:solidFill>
                    <a:schemeClr val="tx1"/>
                  </a:solidFill>
                </a:rPr>
                <a:t>evelopment</a:t>
              </a:r>
              <a:endParaRPr lang="en-GB" sz="2000" dirty="0"/>
            </a:p>
          </p:txBody>
        </p:sp>
        <p:sp>
          <p:nvSpPr>
            <p:cNvPr id="10" name="Rounded Rectangle 9"/>
            <p:cNvSpPr/>
            <p:nvPr/>
          </p:nvSpPr>
          <p:spPr>
            <a:xfrm>
              <a:off x="2285914" y="1786579"/>
              <a:ext cx="6757537" cy="1500358"/>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000" b="1" dirty="0" smtClean="0">
                  <a:solidFill>
                    <a:schemeClr val="tx1"/>
                  </a:solidFill>
                </a:rPr>
                <a:t>To support LG to deliver value for money services through the mobilization, harmonization and utilization of qualified human capacity and material resources to promote local and national development</a:t>
              </a:r>
              <a:endParaRPr lang="en-GB" sz="2000" dirty="0"/>
            </a:p>
          </p:txBody>
        </p:sp>
        <p:sp>
          <p:nvSpPr>
            <p:cNvPr id="11" name="Rounded Rectangle 10"/>
            <p:cNvSpPr/>
            <p:nvPr/>
          </p:nvSpPr>
          <p:spPr>
            <a:xfrm>
              <a:off x="2285914" y="469606"/>
              <a:ext cx="6757537" cy="1248656"/>
            </a:xfrm>
            <a:prstGeom prst="roundRect">
              <a:avLst/>
            </a:prstGeom>
            <a:solidFill>
              <a:srgbClr val="F559D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US" sz="2000" b="1" dirty="0" smtClean="0">
                  <a:solidFill>
                    <a:schemeClr val="tx1"/>
                  </a:solidFill>
                </a:rPr>
                <a:t>A world-class, decentralized and client oriented service</a:t>
              </a:r>
              <a:endParaRPr lang="en-GB" sz="2000" dirty="0"/>
            </a:p>
          </p:txBody>
        </p:sp>
        <p:sp>
          <p:nvSpPr>
            <p:cNvPr id="12" name="Rounded Rectangle 11"/>
            <p:cNvSpPr/>
            <p:nvPr/>
          </p:nvSpPr>
          <p:spPr>
            <a:xfrm>
              <a:off x="218364" y="4069564"/>
              <a:ext cx="1864823" cy="1351714"/>
            </a:xfrm>
            <a:prstGeom prst="roundRect">
              <a:avLst/>
            </a:prstGeom>
            <a:solidFill>
              <a:srgbClr val="34A0E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000" b="1" dirty="0" smtClean="0">
                  <a:solidFill>
                    <a:schemeClr val="tx1"/>
                  </a:solidFill>
                </a:rPr>
                <a:t>CORE VALUES</a:t>
              </a:r>
              <a:endParaRPr lang="en-GB" sz="2000" dirty="0">
                <a:solidFill>
                  <a:schemeClr val="tx1"/>
                </a:solidFill>
              </a:endParaRPr>
            </a:p>
          </p:txBody>
        </p:sp>
        <p:sp>
          <p:nvSpPr>
            <p:cNvPr id="13" name="Rounded Rectangle 12"/>
            <p:cNvSpPr/>
            <p:nvPr/>
          </p:nvSpPr>
          <p:spPr>
            <a:xfrm>
              <a:off x="229272" y="3387321"/>
              <a:ext cx="1836287" cy="581858"/>
            </a:xfrm>
            <a:prstGeom prst="roundRect">
              <a:avLst/>
            </a:prstGeom>
            <a:solidFill>
              <a:srgbClr val="23FB2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000" b="1" dirty="0" smtClean="0">
                  <a:solidFill>
                    <a:schemeClr val="tx1"/>
                  </a:solidFill>
                </a:rPr>
                <a:t>MOTTO</a:t>
              </a:r>
              <a:endParaRPr lang="en-GB" sz="2000" dirty="0">
                <a:solidFill>
                  <a:schemeClr val="tx1"/>
                </a:solidFill>
              </a:endParaRPr>
            </a:p>
          </p:txBody>
        </p:sp>
        <p:sp>
          <p:nvSpPr>
            <p:cNvPr id="14" name="Rounded Rectangle 13"/>
            <p:cNvSpPr/>
            <p:nvPr/>
          </p:nvSpPr>
          <p:spPr>
            <a:xfrm>
              <a:off x="229272" y="1786579"/>
              <a:ext cx="1836287" cy="1500358"/>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000" b="1" dirty="0" smtClean="0">
                  <a:solidFill>
                    <a:schemeClr val="tx1"/>
                  </a:solidFill>
                </a:rPr>
                <a:t>MISSION</a:t>
              </a:r>
              <a:endParaRPr lang="en-GB" sz="2000" dirty="0">
                <a:solidFill>
                  <a:schemeClr val="tx1"/>
                </a:solidFill>
              </a:endParaRPr>
            </a:p>
          </p:txBody>
        </p:sp>
        <p:sp>
          <p:nvSpPr>
            <p:cNvPr id="15" name="Rounded Rectangle 14"/>
            <p:cNvSpPr/>
            <p:nvPr/>
          </p:nvSpPr>
          <p:spPr>
            <a:xfrm>
              <a:off x="229272" y="469606"/>
              <a:ext cx="1762836" cy="1248656"/>
            </a:xfrm>
            <a:prstGeom prst="roundRect">
              <a:avLst/>
            </a:prstGeom>
            <a:solidFill>
              <a:srgbClr val="F559D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000" b="1" dirty="0" smtClean="0">
                  <a:solidFill>
                    <a:schemeClr val="tx1"/>
                  </a:solidFill>
                </a:rPr>
                <a:t>VISION</a:t>
              </a:r>
              <a:endParaRPr lang="en-GB" sz="2000" dirty="0">
                <a:solidFill>
                  <a:schemeClr val="tx1"/>
                </a:solidFill>
              </a:endParaRPr>
            </a:p>
          </p:txBody>
        </p:sp>
        <p:sp>
          <p:nvSpPr>
            <p:cNvPr id="16" name="Rounded Rectangle 15"/>
            <p:cNvSpPr/>
            <p:nvPr/>
          </p:nvSpPr>
          <p:spPr>
            <a:xfrm>
              <a:off x="204716" y="5521663"/>
              <a:ext cx="1792396" cy="1183937"/>
            </a:xfrm>
            <a:prstGeom prst="round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000" b="1" dirty="0" smtClean="0">
                  <a:solidFill>
                    <a:schemeClr val="tx1"/>
                  </a:solidFill>
                </a:rPr>
                <a:t>Service Delivery Standards</a:t>
              </a:r>
              <a:endParaRPr lang="en-GB" sz="2000" dirty="0">
                <a:solidFill>
                  <a:schemeClr val="tx1"/>
                </a:solidFill>
              </a:endParaRPr>
            </a:p>
          </p:txBody>
        </p:sp>
        <p:sp>
          <p:nvSpPr>
            <p:cNvPr id="17" name="Rounded Rectangle 16"/>
            <p:cNvSpPr/>
            <p:nvPr/>
          </p:nvSpPr>
          <p:spPr>
            <a:xfrm>
              <a:off x="2145656" y="5521663"/>
              <a:ext cx="6871934" cy="1183937"/>
            </a:xfrm>
            <a:prstGeom prst="round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en-ZA" sz="2000" b="1" dirty="0" smtClean="0">
                  <a:solidFill>
                    <a:schemeClr val="tx1"/>
                  </a:solidFill>
                </a:rPr>
                <a:t>Participation, Professionalism, </a:t>
              </a:r>
              <a:r>
                <a:rPr lang="en-ZA" sz="2000" b="1" dirty="0">
                  <a:solidFill>
                    <a:schemeClr val="tx1"/>
                  </a:solidFill>
                </a:rPr>
                <a:t>Client </a:t>
              </a:r>
              <a:r>
                <a:rPr lang="en-ZA" sz="2000" b="1" dirty="0" smtClean="0">
                  <a:solidFill>
                    <a:schemeClr val="tx1"/>
                  </a:solidFill>
                </a:rPr>
                <a:t>Focus, Transparency, </a:t>
              </a:r>
              <a:r>
                <a:rPr lang="en-ZA" sz="2000" b="1" dirty="0">
                  <a:solidFill>
                    <a:schemeClr val="tx1"/>
                  </a:solidFill>
                </a:rPr>
                <a:t>Efficient and Effective use of Resources</a:t>
              </a:r>
              <a:r>
                <a:rPr lang="en-ZA" sz="2000" dirty="0">
                  <a:solidFill>
                    <a:schemeClr val="tx1"/>
                  </a:solidFill>
                </a:rPr>
                <a:t> </a:t>
              </a:r>
              <a:r>
                <a:rPr lang="en-ZA" sz="2000" dirty="0" smtClean="0">
                  <a:solidFill>
                    <a:schemeClr val="tx1"/>
                  </a:solidFill>
                </a:rPr>
                <a:t>and </a:t>
              </a:r>
              <a:r>
                <a:rPr lang="en-ZA" sz="2000" b="1" dirty="0">
                  <a:solidFill>
                    <a:schemeClr val="tx1"/>
                  </a:solidFill>
                </a:rPr>
                <a:t>Accountability</a:t>
              </a:r>
              <a:endParaRPr lang="en-GB" sz="2000" dirty="0">
                <a:solidFill>
                  <a:schemeClr val="tx1"/>
                </a:solidFill>
              </a:endParaRPr>
            </a:p>
          </p:txBody>
        </p:sp>
      </p:grpSp>
    </p:spTree>
    <p:extLst>
      <p:ext uri="{BB962C8B-B14F-4D97-AF65-F5344CB8AC3E}">
        <p14:creationId xmlns:p14="http://schemas.microsoft.com/office/powerpoint/2010/main" val="233137615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xfrm>
            <a:off x="457200" y="0"/>
            <a:ext cx="6500114" cy="685800"/>
          </a:xfrm>
        </p:spPr>
        <p:txBody>
          <a:bodyPr>
            <a:normAutofit/>
          </a:bodyPr>
          <a:lstStyle/>
          <a:p>
            <a:pPr algn="ctr" eaLnBrk="1" hangingPunct="1">
              <a:defRPr/>
            </a:pPr>
            <a:r>
              <a:rPr lang="en-GB" sz="3600" b="1" dirty="0" smtClean="0">
                <a:solidFill>
                  <a:srgbClr val="FF0000"/>
                </a:solidFill>
              </a:rPr>
              <a:t>FUNCTIONS OF THE SERVICE</a:t>
            </a:r>
            <a:endParaRPr lang="en-US" sz="3600" b="1" dirty="0" smtClean="0">
              <a:solidFill>
                <a:srgbClr val="FF0000"/>
              </a:solidFill>
            </a:endParaRPr>
          </a:p>
        </p:txBody>
      </p:sp>
      <p:sp>
        <p:nvSpPr>
          <p:cNvPr id="13315" name="Rectangle 3"/>
          <p:cNvSpPr>
            <a:spLocks noGrp="1" noChangeArrowheads="1"/>
          </p:cNvSpPr>
          <p:nvPr>
            <p:ph type="body" idx="1"/>
          </p:nvPr>
        </p:nvSpPr>
        <p:spPr>
          <a:xfrm>
            <a:off x="152400" y="685800"/>
            <a:ext cx="8153400" cy="6019799"/>
          </a:xfrm>
        </p:spPr>
        <p:txBody>
          <a:bodyPr>
            <a:normAutofit fontScale="92500" lnSpcReduction="20000"/>
          </a:bodyPr>
          <a:lstStyle/>
          <a:p>
            <a:pPr marL="457200" indent="-457200" algn="just">
              <a:buClr>
                <a:srgbClr val="0000CC"/>
              </a:buClr>
              <a:buFont typeface="+mj-lt"/>
              <a:buAutoNum type="alphaLcPeriod"/>
            </a:pPr>
            <a:r>
              <a:rPr lang="en-US" sz="2400" b="1" dirty="0" smtClean="0">
                <a:solidFill>
                  <a:srgbClr val="2907B9"/>
                </a:solidFill>
              </a:rPr>
              <a:t>provide technical assistance </a:t>
            </a:r>
            <a:r>
              <a:rPr lang="en-US" sz="2400" dirty="0" smtClean="0"/>
              <a:t>to District Assemblies, and Regional Co-</a:t>
            </a:r>
            <a:r>
              <a:rPr lang="en-US" sz="2400" dirty="0" err="1" smtClean="0"/>
              <a:t>ordinating</a:t>
            </a:r>
            <a:r>
              <a:rPr lang="en-US" sz="2400" dirty="0" smtClean="0"/>
              <a:t> Councils to enable the District Assemblies and the Regional Co-</a:t>
            </a:r>
            <a:r>
              <a:rPr lang="en-US" sz="2400" dirty="0" err="1" smtClean="0"/>
              <a:t>ordinating</a:t>
            </a:r>
            <a:r>
              <a:rPr lang="en-US" sz="2400" dirty="0" smtClean="0"/>
              <a:t> Councils  effectively perform their functions and discharge their duties in accordance with the Constitution and the </a:t>
            </a:r>
            <a:r>
              <a:rPr lang="en-US" sz="2400" dirty="0" smtClean="0">
                <a:solidFill>
                  <a:schemeClr val="tx1"/>
                </a:solidFill>
              </a:rPr>
              <a:t>Local Governance Act, 2016 (Act 936)</a:t>
            </a:r>
            <a:endParaRPr lang="en-GB" sz="2400" dirty="0" smtClean="0">
              <a:solidFill>
                <a:schemeClr val="tx1"/>
              </a:solidFill>
            </a:endParaRPr>
          </a:p>
          <a:p>
            <a:pPr marL="457200" indent="-457200" algn="just">
              <a:buClr>
                <a:srgbClr val="0000CC"/>
              </a:buClr>
              <a:buFont typeface="+mj-lt"/>
              <a:buAutoNum type="alphaLcPeriod"/>
            </a:pPr>
            <a:r>
              <a:rPr lang="en-US" sz="2400" b="1" dirty="0" smtClean="0">
                <a:solidFill>
                  <a:srgbClr val="2907B9"/>
                </a:solidFill>
              </a:rPr>
              <a:t>conduct </a:t>
            </a:r>
            <a:r>
              <a:rPr lang="en-US" sz="2400" b="1" dirty="0" err="1" smtClean="0">
                <a:solidFill>
                  <a:srgbClr val="2907B9"/>
                </a:solidFill>
              </a:rPr>
              <a:t>organisational</a:t>
            </a:r>
            <a:r>
              <a:rPr lang="en-US" sz="2400" b="1" dirty="0" smtClean="0">
                <a:solidFill>
                  <a:srgbClr val="2907B9"/>
                </a:solidFill>
              </a:rPr>
              <a:t> and job analysis </a:t>
            </a:r>
            <a:r>
              <a:rPr lang="en-US" sz="2400" dirty="0" smtClean="0"/>
              <a:t>for the Regional Co-</a:t>
            </a:r>
            <a:r>
              <a:rPr lang="en-US" sz="2400" dirty="0" err="1" smtClean="0"/>
              <a:t>ordinating</a:t>
            </a:r>
            <a:r>
              <a:rPr lang="en-US" sz="2400" dirty="0" smtClean="0"/>
              <a:t> Councils and the District Assemblies;</a:t>
            </a:r>
            <a:endParaRPr lang="en-GB" sz="2400" dirty="0" smtClean="0"/>
          </a:p>
          <a:p>
            <a:pPr marL="457200" indent="-457200" algn="just">
              <a:buClr>
                <a:srgbClr val="0000CC"/>
              </a:buClr>
              <a:buFont typeface="+mj-lt"/>
              <a:buAutoNum type="alphaLcPeriod"/>
            </a:pPr>
            <a:r>
              <a:rPr lang="en-US" sz="2400" b="1" dirty="0" smtClean="0">
                <a:solidFill>
                  <a:srgbClr val="2907B9"/>
                </a:solidFill>
              </a:rPr>
              <a:t>conduct management audits</a:t>
            </a:r>
            <a:r>
              <a:rPr lang="en-US" sz="2400" dirty="0" smtClean="0">
                <a:solidFill>
                  <a:srgbClr val="2907B9"/>
                </a:solidFill>
              </a:rPr>
              <a:t> </a:t>
            </a:r>
            <a:r>
              <a:rPr lang="en-US" sz="2400" dirty="0" smtClean="0"/>
              <a:t>for Regional Co-</a:t>
            </a:r>
            <a:r>
              <a:rPr lang="en-US" sz="2400" dirty="0" err="1" smtClean="0"/>
              <a:t>ordinating</a:t>
            </a:r>
            <a:r>
              <a:rPr lang="en-US" sz="2400" dirty="0" smtClean="0"/>
              <a:t> Councils and District Assemblies in order to improve the overall management of the Service;</a:t>
            </a:r>
            <a:endParaRPr lang="en-GB" sz="2400" dirty="0" smtClean="0"/>
          </a:p>
          <a:p>
            <a:pPr marL="457200" indent="-457200" algn="just">
              <a:buClr>
                <a:srgbClr val="0000CC"/>
              </a:buClr>
              <a:buFont typeface="+mj-lt"/>
              <a:buAutoNum type="alphaLcPeriod"/>
            </a:pPr>
            <a:r>
              <a:rPr lang="en-US" sz="2400" b="1" dirty="0" smtClean="0">
                <a:solidFill>
                  <a:srgbClr val="2907B9"/>
                </a:solidFill>
              </a:rPr>
              <a:t>design and co-ordinate management systems and processes </a:t>
            </a:r>
            <a:r>
              <a:rPr lang="en-US" sz="2400" dirty="0" smtClean="0"/>
              <a:t>for Regional Co-</a:t>
            </a:r>
            <a:r>
              <a:rPr lang="en-US" sz="2400" dirty="0" err="1" smtClean="0"/>
              <a:t>ordinating</a:t>
            </a:r>
            <a:r>
              <a:rPr lang="en-US" sz="2400" dirty="0" smtClean="0"/>
              <a:t> Councils and District Assemblies;</a:t>
            </a:r>
            <a:endParaRPr lang="en-GB" sz="2400" dirty="0" smtClean="0"/>
          </a:p>
          <a:p>
            <a:pPr marL="457200" indent="-457200" algn="just">
              <a:buClr>
                <a:srgbClr val="0000CC"/>
              </a:buClr>
              <a:buFont typeface="+mj-lt"/>
              <a:buAutoNum type="alphaLcPeriod"/>
            </a:pPr>
            <a:r>
              <a:rPr lang="en-US" sz="2400" b="1" dirty="0" smtClean="0">
                <a:solidFill>
                  <a:srgbClr val="2907B9"/>
                </a:solidFill>
              </a:rPr>
              <a:t>assist</a:t>
            </a:r>
            <a:r>
              <a:rPr lang="en-US" sz="2400" dirty="0" smtClean="0"/>
              <a:t> the Regional Co-</a:t>
            </a:r>
            <a:r>
              <a:rPr lang="en-US" sz="2400" dirty="0" err="1" smtClean="0"/>
              <a:t>ordinating</a:t>
            </a:r>
            <a:r>
              <a:rPr lang="en-US" sz="2400" dirty="0" smtClean="0"/>
              <a:t> Councils and the District Assemblies </a:t>
            </a:r>
            <a:r>
              <a:rPr lang="en-US" sz="2400" b="1" dirty="0" smtClean="0">
                <a:solidFill>
                  <a:srgbClr val="2907B9"/>
                </a:solidFill>
              </a:rPr>
              <a:t>in the performance of their functions </a:t>
            </a:r>
            <a:r>
              <a:rPr lang="en-US" sz="2400" dirty="0" smtClean="0"/>
              <a:t>under the </a:t>
            </a:r>
            <a:r>
              <a:rPr lang="en-US" sz="2400" dirty="0" smtClean="0">
                <a:solidFill>
                  <a:schemeClr val="tx1"/>
                </a:solidFill>
              </a:rPr>
              <a:t>Local </a:t>
            </a:r>
            <a:r>
              <a:rPr lang="en-US" sz="2400" dirty="0">
                <a:solidFill>
                  <a:schemeClr val="tx1"/>
                </a:solidFill>
              </a:rPr>
              <a:t>Governance Act, 2016 (Act 936</a:t>
            </a:r>
            <a:r>
              <a:rPr lang="en-US" sz="2400" dirty="0" smtClean="0">
                <a:solidFill>
                  <a:schemeClr val="tx1"/>
                </a:solidFill>
              </a:rPr>
              <a:t>)</a:t>
            </a:r>
            <a:r>
              <a:rPr lang="en-US" sz="2400" dirty="0" smtClean="0">
                <a:solidFill>
                  <a:srgbClr val="FF0000"/>
                </a:solidFill>
              </a:rPr>
              <a:t> </a:t>
            </a:r>
            <a:r>
              <a:rPr lang="en-US" sz="2400" dirty="0" smtClean="0"/>
              <a:t>and under any other enactment;</a:t>
            </a:r>
            <a:endParaRPr lang="en-GB" sz="2400" dirty="0" smtClean="0"/>
          </a:p>
          <a:p>
            <a:pPr marL="457200" indent="-457200" algn="just">
              <a:buClr>
                <a:srgbClr val="0000CC"/>
              </a:buClr>
              <a:buFont typeface="+mj-lt"/>
              <a:buAutoNum type="alphaLcPeriod"/>
            </a:pPr>
            <a:r>
              <a:rPr lang="en-US" sz="2400" b="1" dirty="0" smtClean="0">
                <a:solidFill>
                  <a:srgbClr val="0000CC"/>
                </a:solidFill>
              </a:rPr>
              <a:t>perform</a:t>
            </a:r>
            <a:r>
              <a:rPr lang="en-US" sz="2400" dirty="0" smtClean="0"/>
              <a:t> such </a:t>
            </a:r>
            <a:r>
              <a:rPr lang="en-US" sz="2400" b="1" dirty="0" smtClean="0">
                <a:solidFill>
                  <a:srgbClr val="2907B9"/>
                </a:solidFill>
              </a:rPr>
              <a:t>other functions incidental or conducive to the achievement of the objects </a:t>
            </a:r>
            <a:r>
              <a:rPr lang="en-US" sz="2400" dirty="0" smtClean="0"/>
              <a:t>of</a:t>
            </a:r>
            <a:r>
              <a:rPr lang="en-US" sz="2400" dirty="0" smtClean="0">
                <a:solidFill>
                  <a:srgbClr val="FF0000"/>
                </a:solidFill>
              </a:rPr>
              <a:t> </a:t>
            </a:r>
            <a:r>
              <a:rPr lang="en-US" sz="2400" dirty="0" smtClean="0">
                <a:solidFill>
                  <a:srgbClr val="260579"/>
                </a:solidFill>
              </a:rPr>
              <a:t>the Service.</a:t>
            </a:r>
            <a:endParaRPr lang="en-GB" sz="2400" dirty="0">
              <a:solidFill>
                <a:srgbClr val="260579"/>
              </a:solidFill>
            </a:endParaRPr>
          </a:p>
        </p:txBody>
      </p:sp>
      <p:sp>
        <p:nvSpPr>
          <p:cNvPr id="4" name="Slide Number Placeholder 3"/>
          <p:cNvSpPr>
            <a:spLocks noGrp="1"/>
          </p:cNvSpPr>
          <p:nvPr>
            <p:ph type="sldNum" sz="quarter" idx="12"/>
          </p:nvPr>
        </p:nvSpPr>
        <p:spPr/>
        <p:txBody>
          <a:bodyPr/>
          <a:lstStyle/>
          <a:p>
            <a:pPr>
              <a:defRPr/>
            </a:pPr>
            <a:fld id="{74FDD1A8-97BD-45F3-85DD-B74B895F6B7B}" type="slidenum">
              <a:rPr lang="en-US" smtClean="0"/>
              <a:pPr>
                <a:defRPr/>
              </a:pPr>
              <a:t>13</a:t>
            </a:fld>
            <a:endParaRPr lang="en-US"/>
          </a:p>
        </p:txBody>
      </p:sp>
    </p:spTree>
    <p:extLst>
      <p:ext uri="{BB962C8B-B14F-4D97-AF65-F5344CB8AC3E}">
        <p14:creationId xmlns:p14="http://schemas.microsoft.com/office/powerpoint/2010/main" val="99560380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5"/>
          <p:cNvSpPr>
            <a:spLocks noChangeArrowheads="1"/>
          </p:cNvSpPr>
          <p:nvPr/>
        </p:nvSpPr>
        <p:spPr bwMode="auto">
          <a:xfrm>
            <a:off x="986653" y="-1663933"/>
            <a:ext cx="7233805" cy="37850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804609" tIns="914112" rIns="914112" bIns="914112"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b="1" i="0" u="none" strike="noStrike" cap="none" normalizeH="0" baseline="0" dirty="0" smtClean="0">
              <a:ln>
                <a:noFill/>
              </a:ln>
              <a:solidFill>
                <a:srgbClr val="4409E9"/>
              </a:solidFill>
              <a:effectLst/>
              <a:latin typeface="Book Antiqua" pitchFamily="18" charset="0"/>
              <a:ea typeface="Times New Roman" pitchFamily="18" charset="0"/>
              <a:cs typeface="Tahoma"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lang="en-GB" b="1" dirty="0">
              <a:solidFill>
                <a:srgbClr val="4409E9"/>
              </a:solidFill>
              <a:latin typeface="Book Antiqua" pitchFamily="18" charset="0"/>
              <a:ea typeface="Times New Roman" pitchFamily="18" charset="0"/>
              <a:cs typeface="Tahoma"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GB" b="1" i="0" u="none" strike="noStrike" cap="none" normalizeH="0" baseline="0" dirty="0" smtClean="0">
              <a:ln>
                <a:noFill/>
              </a:ln>
              <a:solidFill>
                <a:srgbClr val="4409E9"/>
              </a:solidFill>
              <a:effectLst/>
              <a:latin typeface="Book Antiqua" pitchFamily="18" charset="0"/>
              <a:ea typeface="Times New Roman" pitchFamily="18" charset="0"/>
              <a:cs typeface="Tahoma"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b="1" i="0" u="none" strike="noStrike" cap="none" normalizeH="0" baseline="0" dirty="0" smtClean="0">
                <a:ln>
                  <a:noFill/>
                </a:ln>
                <a:solidFill>
                  <a:srgbClr val="4409E9"/>
                </a:solidFill>
                <a:effectLst/>
                <a:latin typeface="Book Antiqua" pitchFamily="18" charset="0"/>
                <a:ea typeface="Times New Roman" pitchFamily="18" charset="0"/>
                <a:cs typeface="Tahoma" pitchFamily="34" charset="0"/>
              </a:rPr>
              <a:t>O</a:t>
            </a:r>
            <a:r>
              <a:rPr kumimoji="0" lang="en-GB" b="1" i="0" u="none" strike="noStrike" cap="none" normalizeH="0" baseline="0" dirty="0" smtClean="0" bmk="">
                <a:ln>
                  <a:noFill/>
                </a:ln>
                <a:solidFill>
                  <a:srgbClr val="4409E9"/>
                </a:solidFill>
                <a:effectLst/>
                <a:latin typeface="Book Antiqua" pitchFamily="18" charset="0"/>
                <a:ea typeface="Times New Roman" pitchFamily="18" charset="0"/>
                <a:cs typeface="Tahoma" pitchFamily="34" charset="0"/>
              </a:rPr>
              <a:t>RGANOGRAM OF THE </a:t>
            </a:r>
            <a:r>
              <a:rPr lang="en-GB" b="1" dirty="0" smtClean="0" bmk="">
                <a:solidFill>
                  <a:srgbClr val="4409E9"/>
                </a:solidFill>
                <a:latin typeface="Book Antiqua" pitchFamily="18" charset="0"/>
                <a:ea typeface="Times New Roman" pitchFamily="18" charset="0"/>
                <a:cs typeface="Tahoma" pitchFamily="34" charset="0"/>
              </a:rPr>
              <a:t>OFFICE OF HEAD OF </a:t>
            </a:r>
          </a:p>
          <a:p>
            <a:pPr marL="0" marR="0" lvl="0" indent="0" algn="ctr" defTabSz="914400" rtl="0" eaLnBrk="1" fontAlgn="base" latinLnBrk="0" hangingPunct="1">
              <a:lnSpc>
                <a:spcPct val="100000"/>
              </a:lnSpc>
              <a:spcBef>
                <a:spcPct val="0"/>
              </a:spcBef>
              <a:spcAft>
                <a:spcPct val="0"/>
              </a:spcAft>
              <a:buClrTx/>
              <a:buSzTx/>
              <a:buFontTx/>
              <a:buNone/>
              <a:tabLst/>
            </a:pPr>
            <a:r>
              <a:rPr lang="en-GB" b="1" dirty="0" smtClean="0" bmk="">
                <a:solidFill>
                  <a:srgbClr val="4409E9"/>
                </a:solidFill>
                <a:latin typeface="Book Antiqua" pitchFamily="18" charset="0"/>
                <a:ea typeface="Times New Roman" pitchFamily="18" charset="0"/>
                <a:cs typeface="Tahoma" pitchFamily="34" charset="0"/>
              </a:rPr>
              <a:t>THE LOCAL GOVERNMENT SERVICE</a:t>
            </a:r>
            <a:r>
              <a:rPr kumimoji="0" lang="en-GB" b="1" i="0" u="none" strike="noStrike" cap="none" normalizeH="0" baseline="0" dirty="0" smtClean="0" bmk="">
                <a:ln>
                  <a:noFill/>
                </a:ln>
                <a:solidFill>
                  <a:srgbClr val="4409E9"/>
                </a:solidFill>
                <a:effectLst/>
                <a:latin typeface="Book Antiqua" pitchFamily="18" charset="0"/>
                <a:ea typeface="Times New Roman" pitchFamily="18" charset="0"/>
                <a:cs typeface="Tahoma" pitchFamily="34" charset="0"/>
              </a:rPr>
              <a:t> </a:t>
            </a:r>
            <a:endParaRPr kumimoji="0" lang="en-US" b="1" i="0" u="none" strike="noStrike" cap="none" normalizeH="0" baseline="0" dirty="0" smtClean="0">
              <a:ln>
                <a:noFill/>
              </a:ln>
              <a:solidFill>
                <a:srgbClr val="4409E9"/>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grpSp>
        <p:nvGrpSpPr>
          <p:cNvPr id="5" name="Group 1"/>
          <p:cNvGrpSpPr>
            <a:grpSpLocks/>
          </p:cNvGrpSpPr>
          <p:nvPr/>
        </p:nvGrpSpPr>
        <p:grpSpPr bwMode="auto">
          <a:xfrm>
            <a:off x="70947" y="605309"/>
            <a:ext cx="9028059" cy="6080521"/>
            <a:chOff x="262" y="2427"/>
            <a:chExt cx="15467" cy="8363"/>
          </a:xfrm>
        </p:grpSpPr>
        <p:sp>
          <p:nvSpPr>
            <p:cNvPr id="6" name="AutoShape 114"/>
            <p:cNvSpPr>
              <a:spLocks noChangeArrowheads="1"/>
            </p:cNvSpPr>
            <p:nvPr/>
          </p:nvSpPr>
          <p:spPr bwMode="auto">
            <a:xfrm>
              <a:off x="3937" y="3311"/>
              <a:ext cx="3660" cy="480"/>
            </a:xfrm>
            <a:prstGeom prst="roundRect">
              <a:avLst>
                <a:gd name="adj" fmla="val 16667"/>
              </a:avLst>
            </a:prstGeom>
            <a:solidFill>
              <a:schemeClr val="accent6">
                <a:lumMod val="20000"/>
                <a:lumOff val="80000"/>
              </a:schemeClr>
            </a:solidFill>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2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HEAD OF SERVICE</a:t>
              </a:r>
              <a:endParaRPr kumimoji="0" lang="en-GB" sz="1200" b="1" i="0" u="none" strike="noStrike" cap="none" normalizeH="0" baseline="0" smtClean="0">
                <a:ln>
                  <a:noFill/>
                </a:ln>
                <a:solidFill>
                  <a:schemeClr val="tx1"/>
                </a:solidFill>
                <a:effectLst/>
                <a:latin typeface="Arial" pitchFamily="34" charset="0"/>
                <a:cs typeface="Arial" pitchFamily="34" charset="0"/>
              </a:endParaRPr>
            </a:p>
          </p:txBody>
        </p:sp>
        <p:sp>
          <p:nvSpPr>
            <p:cNvPr id="7" name="AutoShape 113"/>
            <p:cNvSpPr>
              <a:spLocks noChangeArrowheads="1"/>
            </p:cNvSpPr>
            <p:nvPr/>
          </p:nvSpPr>
          <p:spPr bwMode="auto">
            <a:xfrm>
              <a:off x="3937" y="4030"/>
              <a:ext cx="3660" cy="450"/>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1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CHIEF DIRECTOR </a:t>
              </a:r>
              <a:endParaRPr kumimoji="0" lang="en-GB" sz="1100" b="1" i="0" u="none" strike="noStrike" cap="none" normalizeH="0" baseline="0" smtClean="0">
                <a:ln>
                  <a:noFill/>
                </a:ln>
                <a:solidFill>
                  <a:schemeClr val="tx1"/>
                </a:solidFill>
                <a:effectLst/>
                <a:latin typeface="Arial" pitchFamily="34" charset="0"/>
                <a:cs typeface="Arial" pitchFamily="34" charset="0"/>
              </a:endParaRPr>
            </a:p>
          </p:txBody>
        </p:sp>
        <p:sp>
          <p:nvSpPr>
            <p:cNvPr id="8" name="AutoShape 112"/>
            <p:cNvSpPr>
              <a:spLocks noChangeShapeType="1"/>
            </p:cNvSpPr>
            <p:nvPr/>
          </p:nvSpPr>
          <p:spPr bwMode="auto">
            <a:xfrm>
              <a:off x="5722" y="3067"/>
              <a:ext cx="1" cy="243"/>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9" name="AutoShape 111"/>
            <p:cNvSpPr>
              <a:spLocks noChangeShapeType="1"/>
            </p:cNvSpPr>
            <p:nvPr/>
          </p:nvSpPr>
          <p:spPr bwMode="auto">
            <a:xfrm>
              <a:off x="5722" y="3785"/>
              <a:ext cx="0" cy="255"/>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 name="AutoShape 110"/>
            <p:cNvSpPr>
              <a:spLocks noChangeShapeType="1"/>
            </p:cNvSpPr>
            <p:nvPr/>
          </p:nvSpPr>
          <p:spPr bwMode="auto">
            <a:xfrm>
              <a:off x="7597" y="2837"/>
              <a:ext cx="2895" cy="0"/>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 name="AutoShape 109"/>
            <p:cNvSpPr>
              <a:spLocks noChangeArrowheads="1"/>
            </p:cNvSpPr>
            <p:nvPr/>
          </p:nvSpPr>
          <p:spPr bwMode="auto">
            <a:xfrm>
              <a:off x="9037" y="2932"/>
              <a:ext cx="3660" cy="450"/>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SECRETARY TO COUNCIL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12" name="AutoShape 108"/>
            <p:cNvSpPr>
              <a:spLocks noChangeShapeType="1"/>
            </p:cNvSpPr>
            <p:nvPr/>
          </p:nvSpPr>
          <p:spPr bwMode="auto">
            <a:xfrm flipV="1">
              <a:off x="10492" y="3386"/>
              <a:ext cx="0" cy="225"/>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3" name="AutoShape 107"/>
            <p:cNvSpPr>
              <a:spLocks noChangeShapeType="1"/>
            </p:cNvSpPr>
            <p:nvPr/>
          </p:nvSpPr>
          <p:spPr bwMode="auto">
            <a:xfrm flipH="1">
              <a:off x="10493" y="2837"/>
              <a:ext cx="1" cy="7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4" name="AutoShape 106"/>
            <p:cNvSpPr>
              <a:spLocks noChangeShapeType="1"/>
            </p:cNvSpPr>
            <p:nvPr/>
          </p:nvSpPr>
          <p:spPr bwMode="auto">
            <a:xfrm>
              <a:off x="10494" y="3741"/>
              <a:ext cx="0" cy="943"/>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5" name="AutoShape 105"/>
            <p:cNvSpPr>
              <a:spLocks noChangeShapeType="1"/>
            </p:cNvSpPr>
            <p:nvPr/>
          </p:nvSpPr>
          <p:spPr bwMode="auto">
            <a:xfrm>
              <a:off x="10492" y="3785"/>
              <a:ext cx="795" cy="0"/>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6" name="AutoShape 104"/>
            <p:cNvSpPr>
              <a:spLocks noChangeShapeType="1"/>
            </p:cNvSpPr>
            <p:nvPr/>
          </p:nvSpPr>
          <p:spPr bwMode="auto">
            <a:xfrm>
              <a:off x="10492" y="4214"/>
              <a:ext cx="794" cy="0"/>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7" name="AutoShape 103"/>
            <p:cNvSpPr>
              <a:spLocks noChangeShapeType="1"/>
            </p:cNvSpPr>
            <p:nvPr/>
          </p:nvSpPr>
          <p:spPr bwMode="auto">
            <a:xfrm>
              <a:off x="10493" y="4698"/>
              <a:ext cx="795" cy="0"/>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8" name="AutoShape 102"/>
            <p:cNvSpPr>
              <a:spLocks noChangeArrowheads="1"/>
            </p:cNvSpPr>
            <p:nvPr/>
          </p:nvSpPr>
          <p:spPr bwMode="auto">
            <a:xfrm>
              <a:off x="11287" y="3556"/>
              <a:ext cx="2550" cy="3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INTERNAL AUDIT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19" name="AutoShape 101"/>
            <p:cNvSpPr>
              <a:spLocks noChangeArrowheads="1"/>
            </p:cNvSpPr>
            <p:nvPr/>
          </p:nvSpPr>
          <p:spPr bwMode="auto">
            <a:xfrm>
              <a:off x="11286" y="4015"/>
              <a:ext cx="2550" cy="410"/>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LEGAL AFFAIRS</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20" name="AutoShape 100"/>
            <p:cNvSpPr>
              <a:spLocks noChangeArrowheads="1"/>
            </p:cNvSpPr>
            <p:nvPr/>
          </p:nvSpPr>
          <p:spPr bwMode="auto">
            <a:xfrm>
              <a:off x="11287" y="4534"/>
              <a:ext cx="2550" cy="3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PUBLIC AFFAIRS</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21" name="AutoShape 99"/>
            <p:cNvSpPr>
              <a:spLocks noChangeShapeType="1"/>
            </p:cNvSpPr>
            <p:nvPr/>
          </p:nvSpPr>
          <p:spPr bwMode="auto">
            <a:xfrm>
              <a:off x="1117" y="5079"/>
              <a:ext cx="13305" cy="1"/>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22" name="AutoShape 98"/>
            <p:cNvSpPr>
              <a:spLocks noChangeShapeType="1"/>
            </p:cNvSpPr>
            <p:nvPr/>
          </p:nvSpPr>
          <p:spPr bwMode="auto">
            <a:xfrm>
              <a:off x="5722" y="4504"/>
              <a:ext cx="0" cy="56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23" name="AutoShape 97"/>
            <p:cNvSpPr>
              <a:spLocks noChangeArrowheads="1"/>
            </p:cNvSpPr>
            <p:nvPr/>
          </p:nvSpPr>
          <p:spPr bwMode="auto">
            <a:xfrm>
              <a:off x="292" y="5311"/>
              <a:ext cx="2010" cy="12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POLICY PLANNING, BUDGETING &amp; M&amp;E DIRECTORATE</a:t>
              </a:r>
              <a:endParaRPr kumimoji="0" lang="en-GB" sz="900" b="1" i="0" u="none" strike="noStrike" cap="none" normalizeH="0" baseline="0" dirty="0" smtClean="0">
                <a:ln>
                  <a:noFill/>
                </a:ln>
                <a:solidFill>
                  <a:schemeClr val="tx1"/>
                </a:solidFill>
                <a:effectLst/>
                <a:latin typeface="Arial" pitchFamily="34" charset="0"/>
                <a:cs typeface="Arial" pitchFamily="34" charset="0"/>
              </a:endParaRPr>
            </a:p>
          </p:txBody>
        </p:sp>
        <p:sp>
          <p:nvSpPr>
            <p:cNvPr id="24" name="AutoShape 96"/>
            <p:cNvSpPr>
              <a:spLocks noChangeArrowheads="1"/>
            </p:cNvSpPr>
            <p:nvPr/>
          </p:nvSpPr>
          <p:spPr bwMode="auto">
            <a:xfrm>
              <a:off x="2467" y="5240"/>
              <a:ext cx="2055" cy="1275"/>
            </a:xfrm>
            <a:prstGeom prst="roundRect">
              <a:avLst>
                <a:gd name="adj" fmla="val 16667"/>
              </a:avLst>
            </a:prstGeom>
            <a:solidFill>
              <a:schemeClr val="bg1"/>
            </a:solidFill>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MANAGEMENT &amp; TECHNICAL SERVICES DIRECTORATE</a:t>
              </a:r>
              <a:endParaRPr kumimoji="0" lang="en-GB" sz="900" b="1" i="0" u="none" strike="noStrike" cap="none" normalizeH="0" baseline="0" dirty="0" smtClean="0">
                <a:ln>
                  <a:noFill/>
                </a:ln>
                <a:solidFill>
                  <a:schemeClr val="tx1"/>
                </a:solidFill>
                <a:effectLst/>
                <a:latin typeface="Arial" pitchFamily="34" charset="0"/>
                <a:cs typeface="Arial" pitchFamily="34" charset="0"/>
              </a:endParaRPr>
            </a:p>
          </p:txBody>
        </p:sp>
        <p:sp>
          <p:nvSpPr>
            <p:cNvPr id="25" name="AutoShape 95"/>
            <p:cNvSpPr>
              <a:spLocks noChangeShapeType="1"/>
            </p:cNvSpPr>
            <p:nvPr/>
          </p:nvSpPr>
          <p:spPr bwMode="auto">
            <a:xfrm>
              <a:off x="1117" y="5079"/>
              <a:ext cx="0" cy="18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26" name="AutoShape 94"/>
            <p:cNvSpPr>
              <a:spLocks noChangeArrowheads="1"/>
            </p:cNvSpPr>
            <p:nvPr/>
          </p:nvSpPr>
          <p:spPr bwMode="auto">
            <a:xfrm>
              <a:off x="382" y="6887"/>
              <a:ext cx="1605" cy="450"/>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Policy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27" name="AutoShape 93"/>
            <p:cNvSpPr>
              <a:spLocks noChangeShapeType="1"/>
            </p:cNvSpPr>
            <p:nvPr/>
          </p:nvSpPr>
          <p:spPr bwMode="auto">
            <a:xfrm>
              <a:off x="1102" y="6568"/>
              <a:ext cx="0" cy="24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28" name="AutoShape 92"/>
            <p:cNvSpPr>
              <a:spLocks noChangeShapeType="1"/>
            </p:cNvSpPr>
            <p:nvPr/>
          </p:nvSpPr>
          <p:spPr bwMode="auto">
            <a:xfrm flipH="1">
              <a:off x="262" y="6812"/>
              <a:ext cx="840" cy="4"/>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29" name="AutoShape 91"/>
            <p:cNvSpPr>
              <a:spLocks noChangeShapeType="1"/>
            </p:cNvSpPr>
            <p:nvPr/>
          </p:nvSpPr>
          <p:spPr bwMode="auto">
            <a:xfrm>
              <a:off x="262" y="6810"/>
              <a:ext cx="0" cy="2184"/>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30" name="AutoShape 90"/>
            <p:cNvSpPr>
              <a:spLocks noChangeArrowheads="1"/>
            </p:cNvSpPr>
            <p:nvPr/>
          </p:nvSpPr>
          <p:spPr bwMode="auto">
            <a:xfrm>
              <a:off x="382" y="7493"/>
              <a:ext cx="1605" cy="481"/>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Planning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31" name="AutoShape 89"/>
            <p:cNvSpPr>
              <a:spLocks noChangeArrowheads="1"/>
            </p:cNvSpPr>
            <p:nvPr/>
          </p:nvSpPr>
          <p:spPr bwMode="auto">
            <a:xfrm>
              <a:off x="382" y="8094"/>
              <a:ext cx="1605" cy="450"/>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Budget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32" name="AutoShape 88"/>
            <p:cNvSpPr>
              <a:spLocks noChangeArrowheads="1"/>
            </p:cNvSpPr>
            <p:nvPr/>
          </p:nvSpPr>
          <p:spPr bwMode="auto">
            <a:xfrm>
              <a:off x="382" y="8748"/>
              <a:ext cx="1605" cy="457"/>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M &amp; E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33" name="AutoShape 87"/>
            <p:cNvSpPr>
              <a:spLocks noChangeShapeType="1"/>
            </p:cNvSpPr>
            <p:nvPr/>
          </p:nvSpPr>
          <p:spPr bwMode="auto">
            <a:xfrm>
              <a:off x="262" y="7055"/>
              <a:ext cx="120" cy="1"/>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34" name="AutoShape 86"/>
            <p:cNvSpPr>
              <a:spLocks noChangeShapeType="1"/>
            </p:cNvSpPr>
            <p:nvPr/>
          </p:nvSpPr>
          <p:spPr bwMode="auto">
            <a:xfrm>
              <a:off x="262" y="7680"/>
              <a:ext cx="12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35" name="AutoShape 85"/>
            <p:cNvSpPr>
              <a:spLocks noChangeShapeType="1"/>
            </p:cNvSpPr>
            <p:nvPr/>
          </p:nvSpPr>
          <p:spPr bwMode="auto">
            <a:xfrm>
              <a:off x="262" y="8286"/>
              <a:ext cx="12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36" name="AutoShape 84"/>
            <p:cNvSpPr>
              <a:spLocks noChangeShapeType="1"/>
            </p:cNvSpPr>
            <p:nvPr/>
          </p:nvSpPr>
          <p:spPr bwMode="auto">
            <a:xfrm>
              <a:off x="262" y="9030"/>
              <a:ext cx="12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37" name="AutoShape 83"/>
            <p:cNvSpPr>
              <a:spLocks noChangeShapeType="1"/>
            </p:cNvSpPr>
            <p:nvPr/>
          </p:nvSpPr>
          <p:spPr bwMode="auto">
            <a:xfrm>
              <a:off x="3217" y="6515"/>
              <a:ext cx="0" cy="24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38" name="AutoShape 82"/>
            <p:cNvSpPr>
              <a:spLocks noChangeShapeType="1"/>
            </p:cNvSpPr>
            <p:nvPr/>
          </p:nvSpPr>
          <p:spPr bwMode="auto">
            <a:xfrm flipH="1">
              <a:off x="2377" y="6755"/>
              <a:ext cx="84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39" name="AutoShape 81"/>
            <p:cNvSpPr>
              <a:spLocks noChangeShapeType="1"/>
            </p:cNvSpPr>
            <p:nvPr/>
          </p:nvSpPr>
          <p:spPr bwMode="auto">
            <a:xfrm>
              <a:off x="2377" y="6782"/>
              <a:ext cx="0" cy="2565"/>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40" name="AutoShape 80"/>
            <p:cNvSpPr>
              <a:spLocks noChangeArrowheads="1"/>
            </p:cNvSpPr>
            <p:nvPr/>
          </p:nvSpPr>
          <p:spPr bwMode="auto">
            <a:xfrm>
              <a:off x="2617" y="6902"/>
              <a:ext cx="1905"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Performance Management </a:t>
              </a:r>
              <a:endParaRPr kumimoji="0" lang="en-GB" sz="1000" b="1" i="0" u="none" strike="noStrike" cap="none" normalizeH="0" baseline="0" dirty="0" smtClean="0">
                <a:ln>
                  <a:noFill/>
                </a:ln>
                <a:solidFill>
                  <a:schemeClr val="tx1"/>
                </a:solidFill>
                <a:effectLst/>
                <a:latin typeface="Arial" pitchFamily="34" charset="0"/>
                <a:cs typeface="Arial" pitchFamily="34" charset="0"/>
              </a:endParaRPr>
            </a:p>
          </p:txBody>
        </p:sp>
        <p:sp>
          <p:nvSpPr>
            <p:cNvPr id="41" name="AutoShape 79"/>
            <p:cNvSpPr>
              <a:spLocks noChangeArrowheads="1"/>
            </p:cNvSpPr>
            <p:nvPr/>
          </p:nvSpPr>
          <p:spPr bwMode="auto">
            <a:xfrm>
              <a:off x="2617" y="7666"/>
              <a:ext cx="1905" cy="570"/>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Technical Services</a:t>
              </a:r>
              <a:endParaRPr kumimoji="0" lang="en-GB" sz="1000" b="1" i="0" u="none" strike="noStrike" cap="none" normalizeH="0" baseline="0" dirty="0" smtClean="0">
                <a:ln>
                  <a:noFill/>
                </a:ln>
                <a:solidFill>
                  <a:schemeClr val="tx1"/>
                </a:solidFill>
                <a:effectLst/>
                <a:latin typeface="Arial" pitchFamily="34" charset="0"/>
                <a:cs typeface="Arial" pitchFamily="34" charset="0"/>
              </a:endParaRPr>
            </a:p>
          </p:txBody>
        </p:sp>
        <p:sp>
          <p:nvSpPr>
            <p:cNvPr id="42" name="AutoShape 78"/>
            <p:cNvSpPr>
              <a:spLocks noChangeArrowheads="1"/>
            </p:cNvSpPr>
            <p:nvPr/>
          </p:nvSpPr>
          <p:spPr bwMode="auto">
            <a:xfrm>
              <a:off x="2617" y="8362"/>
              <a:ext cx="1905"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Organizational Development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43" name="AutoShape 77"/>
            <p:cNvSpPr>
              <a:spLocks noChangeArrowheads="1"/>
            </p:cNvSpPr>
            <p:nvPr/>
          </p:nvSpPr>
          <p:spPr bwMode="auto">
            <a:xfrm>
              <a:off x="2617" y="9102"/>
              <a:ext cx="1905" cy="906"/>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Quality Assurance Management </a:t>
              </a:r>
              <a:endParaRPr kumimoji="0" lang="en-GB" sz="1000" b="1" i="0" u="none" strike="noStrike" cap="none" normalizeH="0" baseline="0" dirty="0" smtClean="0">
                <a:ln>
                  <a:noFill/>
                </a:ln>
                <a:solidFill>
                  <a:schemeClr val="tx1"/>
                </a:solidFill>
                <a:effectLst/>
                <a:latin typeface="Arial" pitchFamily="34" charset="0"/>
                <a:cs typeface="Arial" pitchFamily="34" charset="0"/>
              </a:endParaRPr>
            </a:p>
          </p:txBody>
        </p:sp>
        <p:sp>
          <p:nvSpPr>
            <p:cNvPr id="44" name="AutoShape 76"/>
            <p:cNvSpPr>
              <a:spLocks noChangeShapeType="1"/>
            </p:cNvSpPr>
            <p:nvPr/>
          </p:nvSpPr>
          <p:spPr bwMode="auto">
            <a:xfrm>
              <a:off x="2377" y="7162"/>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45" name="AutoShape 75"/>
            <p:cNvSpPr>
              <a:spLocks noChangeShapeType="1"/>
            </p:cNvSpPr>
            <p:nvPr/>
          </p:nvSpPr>
          <p:spPr bwMode="auto">
            <a:xfrm>
              <a:off x="2377" y="7910"/>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46" name="AutoShape 74"/>
            <p:cNvSpPr>
              <a:spLocks noChangeShapeType="1"/>
            </p:cNvSpPr>
            <p:nvPr/>
          </p:nvSpPr>
          <p:spPr bwMode="auto">
            <a:xfrm>
              <a:off x="2392" y="8673"/>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47" name="AutoShape 73"/>
            <p:cNvSpPr>
              <a:spLocks noChangeShapeType="1"/>
            </p:cNvSpPr>
            <p:nvPr/>
          </p:nvSpPr>
          <p:spPr bwMode="auto">
            <a:xfrm>
              <a:off x="2377" y="9392"/>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48" name="AutoShape 72"/>
            <p:cNvSpPr>
              <a:spLocks noChangeShapeType="1"/>
            </p:cNvSpPr>
            <p:nvPr/>
          </p:nvSpPr>
          <p:spPr bwMode="auto">
            <a:xfrm>
              <a:off x="3217" y="5052"/>
              <a:ext cx="0" cy="18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49" name="AutoShape 71"/>
            <p:cNvSpPr>
              <a:spLocks noChangeArrowheads="1"/>
            </p:cNvSpPr>
            <p:nvPr/>
          </p:nvSpPr>
          <p:spPr bwMode="auto">
            <a:xfrm>
              <a:off x="4717" y="5270"/>
              <a:ext cx="2113" cy="12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HUMAN RESOURCE MANAGEMENT DIRECTORATE</a:t>
              </a:r>
              <a:endParaRPr kumimoji="0" lang="en-GB" sz="900" b="1" i="0" u="none" strike="noStrike" cap="none" normalizeH="0" baseline="0" smtClean="0">
                <a:ln>
                  <a:noFill/>
                </a:ln>
                <a:solidFill>
                  <a:schemeClr val="tx1"/>
                </a:solidFill>
                <a:effectLst/>
                <a:latin typeface="Arial" pitchFamily="34" charset="0"/>
                <a:cs typeface="Arial" pitchFamily="34" charset="0"/>
              </a:endParaRPr>
            </a:p>
          </p:txBody>
        </p:sp>
        <p:sp>
          <p:nvSpPr>
            <p:cNvPr id="50" name="AutoShape 70"/>
            <p:cNvSpPr>
              <a:spLocks noChangeShapeType="1"/>
            </p:cNvSpPr>
            <p:nvPr/>
          </p:nvSpPr>
          <p:spPr bwMode="auto">
            <a:xfrm>
              <a:off x="5437" y="5082"/>
              <a:ext cx="0" cy="18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51" name="AutoShape 69"/>
            <p:cNvSpPr>
              <a:spLocks noChangeShapeType="1"/>
            </p:cNvSpPr>
            <p:nvPr/>
          </p:nvSpPr>
          <p:spPr bwMode="auto">
            <a:xfrm>
              <a:off x="5332" y="6545"/>
              <a:ext cx="0" cy="24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52" name="AutoShape 68"/>
            <p:cNvSpPr>
              <a:spLocks noChangeShapeType="1"/>
            </p:cNvSpPr>
            <p:nvPr/>
          </p:nvSpPr>
          <p:spPr bwMode="auto">
            <a:xfrm flipH="1">
              <a:off x="4822" y="6785"/>
              <a:ext cx="5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53" name="AutoShape 67"/>
            <p:cNvSpPr>
              <a:spLocks noChangeShapeType="1"/>
            </p:cNvSpPr>
            <p:nvPr/>
          </p:nvSpPr>
          <p:spPr bwMode="auto">
            <a:xfrm>
              <a:off x="4822" y="6785"/>
              <a:ext cx="0" cy="2085"/>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54" name="AutoShape 66"/>
            <p:cNvSpPr>
              <a:spLocks noChangeArrowheads="1"/>
            </p:cNvSpPr>
            <p:nvPr/>
          </p:nvSpPr>
          <p:spPr bwMode="auto">
            <a:xfrm>
              <a:off x="5032" y="6952"/>
              <a:ext cx="1650"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HR Planning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55" name="AutoShape 65"/>
            <p:cNvSpPr>
              <a:spLocks noChangeArrowheads="1"/>
            </p:cNvSpPr>
            <p:nvPr/>
          </p:nvSpPr>
          <p:spPr bwMode="auto">
            <a:xfrm>
              <a:off x="5107" y="7752"/>
              <a:ext cx="1575"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Recruitment &amp; Selection</a:t>
              </a:r>
              <a:endParaRPr kumimoji="0" lang="en-GB" sz="900" b="1" i="0" u="none" strike="noStrike" cap="none" normalizeH="0" baseline="0" smtClean="0">
                <a:ln>
                  <a:noFill/>
                </a:ln>
                <a:solidFill>
                  <a:schemeClr val="tx1"/>
                </a:solidFill>
                <a:effectLst/>
                <a:latin typeface="Arial" pitchFamily="34" charset="0"/>
                <a:cs typeface="Arial" pitchFamily="34" charset="0"/>
              </a:endParaRPr>
            </a:p>
          </p:txBody>
        </p:sp>
        <p:sp>
          <p:nvSpPr>
            <p:cNvPr id="56" name="AutoShape 64"/>
            <p:cNvSpPr>
              <a:spLocks noChangeArrowheads="1"/>
            </p:cNvSpPr>
            <p:nvPr/>
          </p:nvSpPr>
          <p:spPr bwMode="auto">
            <a:xfrm>
              <a:off x="5107" y="8658"/>
              <a:ext cx="1575"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Salary Admin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57" name="AutoShape 63"/>
            <p:cNvSpPr>
              <a:spLocks noChangeShapeType="1"/>
            </p:cNvSpPr>
            <p:nvPr/>
          </p:nvSpPr>
          <p:spPr bwMode="auto">
            <a:xfrm>
              <a:off x="4822" y="7190"/>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58" name="AutoShape 62"/>
            <p:cNvSpPr>
              <a:spLocks noChangeShapeType="1"/>
            </p:cNvSpPr>
            <p:nvPr/>
          </p:nvSpPr>
          <p:spPr bwMode="auto">
            <a:xfrm>
              <a:off x="4822" y="7993"/>
              <a:ext cx="28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59" name="AutoShape 61"/>
            <p:cNvSpPr>
              <a:spLocks noChangeShapeType="1"/>
            </p:cNvSpPr>
            <p:nvPr/>
          </p:nvSpPr>
          <p:spPr bwMode="auto">
            <a:xfrm>
              <a:off x="4822" y="8870"/>
              <a:ext cx="28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60" name="AutoShape 60"/>
            <p:cNvSpPr>
              <a:spLocks noChangeArrowheads="1"/>
            </p:cNvSpPr>
            <p:nvPr/>
          </p:nvSpPr>
          <p:spPr bwMode="auto">
            <a:xfrm>
              <a:off x="7073" y="5305"/>
              <a:ext cx="2219" cy="12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HUMAN RESOURCE DEVELOPMENT DIRECTORATE</a:t>
              </a:r>
              <a:endParaRPr kumimoji="0" lang="en-GB" sz="900" b="1" i="0" u="none" strike="noStrike" cap="none" normalizeH="0" baseline="0" smtClean="0">
                <a:ln>
                  <a:noFill/>
                </a:ln>
                <a:solidFill>
                  <a:schemeClr val="tx1"/>
                </a:solidFill>
                <a:effectLst/>
                <a:latin typeface="Arial" pitchFamily="34" charset="0"/>
                <a:cs typeface="Arial" pitchFamily="34" charset="0"/>
              </a:endParaRPr>
            </a:p>
          </p:txBody>
        </p:sp>
        <p:sp>
          <p:nvSpPr>
            <p:cNvPr id="61" name="AutoShape 59"/>
            <p:cNvSpPr>
              <a:spLocks noChangeArrowheads="1"/>
            </p:cNvSpPr>
            <p:nvPr/>
          </p:nvSpPr>
          <p:spPr bwMode="auto">
            <a:xfrm>
              <a:off x="9375" y="5285"/>
              <a:ext cx="2152" cy="12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FINANCIAL MANAGEMENT DIRECTORATE</a:t>
              </a:r>
              <a:endParaRPr kumimoji="0" lang="en-GB" sz="900" b="1" i="0" u="none" strike="noStrike" cap="none" normalizeH="0" baseline="0" dirty="0" smtClean="0">
                <a:ln>
                  <a:noFill/>
                </a:ln>
                <a:solidFill>
                  <a:schemeClr val="tx1"/>
                </a:solidFill>
                <a:effectLst/>
                <a:latin typeface="Arial" pitchFamily="34" charset="0"/>
                <a:cs typeface="Arial" pitchFamily="34" charset="0"/>
              </a:endParaRPr>
            </a:p>
          </p:txBody>
        </p:sp>
        <p:sp>
          <p:nvSpPr>
            <p:cNvPr id="62" name="AutoShape 58"/>
            <p:cNvSpPr>
              <a:spLocks noChangeArrowheads="1"/>
            </p:cNvSpPr>
            <p:nvPr/>
          </p:nvSpPr>
          <p:spPr bwMode="auto">
            <a:xfrm>
              <a:off x="11620" y="5285"/>
              <a:ext cx="2085" cy="12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RESEARCH, STATISTICS &amp; INFORMATION MANAGEMENT DIRECTORATE</a:t>
              </a:r>
              <a:endParaRPr kumimoji="0" lang="en-GB" sz="900" b="1" i="0" u="none" strike="noStrike" cap="none" normalizeH="0" baseline="0" dirty="0" smtClean="0">
                <a:ln>
                  <a:noFill/>
                </a:ln>
                <a:solidFill>
                  <a:schemeClr val="tx1"/>
                </a:solidFill>
                <a:effectLst/>
                <a:latin typeface="Arial" pitchFamily="34" charset="0"/>
                <a:cs typeface="Arial" pitchFamily="34" charset="0"/>
              </a:endParaRPr>
            </a:p>
          </p:txBody>
        </p:sp>
        <p:sp>
          <p:nvSpPr>
            <p:cNvPr id="63" name="AutoShape 57"/>
            <p:cNvSpPr>
              <a:spLocks noChangeShapeType="1"/>
            </p:cNvSpPr>
            <p:nvPr/>
          </p:nvSpPr>
          <p:spPr bwMode="auto">
            <a:xfrm>
              <a:off x="7957" y="5112"/>
              <a:ext cx="0" cy="18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64" name="AutoShape 56"/>
            <p:cNvSpPr>
              <a:spLocks noChangeArrowheads="1"/>
            </p:cNvSpPr>
            <p:nvPr/>
          </p:nvSpPr>
          <p:spPr bwMode="auto">
            <a:xfrm>
              <a:off x="7207" y="6982"/>
              <a:ext cx="1703"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Training</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65" name="AutoShape 55"/>
            <p:cNvSpPr>
              <a:spLocks noChangeArrowheads="1"/>
            </p:cNvSpPr>
            <p:nvPr/>
          </p:nvSpPr>
          <p:spPr bwMode="auto">
            <a:xfrm>
              <a:off x="7237" y="7767"/>
              <a:ext cx="1808"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Career Development</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66" name="AutoShape 54"/>
            <p:cNvSpPr>
              <a:spLocks noChangeArrowheads="1"/>
            </p:cNvSpPr>
            <p:nvPr/>
          </p:nvSpPr>
          <p:spPr bwMode="auto">
            <a:xfrm>
              <a:off x="7252" y="8621"/>
              <a:ext cx="1793" cy="599"/>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Performance Management </a:t>
              </a:r>
              <a:endParaRPr kumimoji="0" lang="en-GB" sz="1000" b="1" i="0" u="none" strike="noStrike" cap="none" normalizeH="0" baseline="0" dirty="0" smtClean="0">
                <a:ln>
                  <a:noFill/>
                </a:ln>
                <a:solidFill>
                  <a:schemeClr val="tx1"/>
                </a:solidFill>
                <a:effectLst/>
                <a:latin typeface="Arial" pitchFamily="34" charset="0"/>
                <a:cs typeface="Arial" pitchFamily="34" charset="0"/>
              </a:endParaRPr>
            </a:p>
          </p:txBody>
        </p:sp>
        <p:sp>
          <p:nvSpPr>
            <p:cNvPr id="67" name="AutoShape 53"/>
            <p:cNvSpPr>
              <a:spLocks noChangeShapeType="1"/>
            </p:cNvSpPr>
            <p:nvPr/>
          </p:nvSpPr>
          <p:spPr bwMode="auto">
            <a:xfrm>
              <a:off x="7597" y="6598"/>
              <a:ext cx="0" cy="24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68" name="AutoShape 52"/>
            <p:cNvSpPr>
              <a:spLocks noChangeShapeType="1"/>
            </p:cNvSpPr>
            <p:nvPr/>
          </p:nvSpPr>
          <p:spPr bwMode="auto">
            <a:xfrm flipH="1">
              <a:off x="7073" y="6838"/>
              <a:ext cx="524"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69" name="AutoShape 51"/>
            <p:cNvSpPr>
              <a:spLocks noChangeShapeType="1"/>
            </p:cNvSpPr>
            <p:nvPr/>
          </p:nvSpPr>
          <p:spPr bwMode="auto">
            <a:xfrm>
              <a:off x="7073" y="6842"/>
              <a:ext cx="0" cy="2055"/>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0" name="AutoShape 50"/>
            <p:cNvSpPr>
              <a:spLocks noChangeShapeType="1"/>
            </p:cNvSpPr>
            <p:nvPr/>
          </p:nvSpPr>
          <p:spPr bwMode="auto">
            <a:xfrm>
              <a:off x="7073" y="7256"/>
              <a:ext cx="142"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1" name="AutoShape 49"/>
            <p:cNvSpPr>
              <a:spLocks noChangeShapeType="1"/>
            </p:cNvSpPr>
            <p:nvPr/>
          </p:nvSpPr>
          <p:spPr bwMode="auto">
            <a:xfrm>
              <a:off x="7073" y="8072"/>
              <a:ext cx="142"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2" name="AutoShape 48"/>
            <p:cNvSpPr>
              <a:spLocks noChangeShapeType="1"/>
            </p:cNvSpPr>
            <p:nvPr/>
          </p:nvSpPr>
          <p:spPr bwMode="auto">
            <a:xfrm>
              <a:off x="7073" y="8933"/>
              <a:ext cx="142"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3" name="AutoShape 47"/>
            <p:cNvSpPr>
              <a:spLocks noChangeShapeType="1"/>
            </p:cNvSpPr>
            <p:nvPr/>
          </p:nvSpPr>
          <p:spPr bwMode="auto">
            <a:xfrm>
              <a:off x="9907" y="6613"/>
              <a:ext cx="0" cy="24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4" name="AutoShape 46"/>
            <p:cNvSpPr>
              <a:spLocks noChangeShapeType="1"/>
            </p:cNvSpPr>
            <p:nvPr/>
          </p:nvSpPr>
          <p:spPr bwMode="auto">
            <a:xfrm flipH="1">
              <a:off x="9292" y="6853"/>
              <a:ext cx="61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5" name="AutoShape 45"/>
            <p:cNvSpPr>
              <a:spLocks noChangeShapeType="1"/>
            </p:cNvSpPr>
            <p:nvPr/>
          </p:nvSpPr>
          <p:spPr bwMode="auto">
            <a:xfrm>
              <a:off x="9292" y="6857"/>
              <a:ext cx="0" cy="1365"/>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6" name="AutoShape 44"/>
            <p:cNvSpPr>
              <a:spLocks noChangeArrowheads="1"/>
            </p:cNvSpPr>
            <p:nvPr/>
          </p:nvSpPr>
          <p:spPr bwMode="auto">
            <a:xfrm>
              <a:off x="9457" y="7898"/>
              <a:ext cx="1560"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Donor Support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77" name="AutoShape 43"/>
            <p:cNvSpPr>
              <a:spLocks noChangeArrowheads="1"/>
            </p:cNvSpPr>
            <p:nvPr/>
          </p:nvSpPr>
          <p:spPr bwMode="auto">
            <a:xfrm>
              <a:off x="9457" y="7055"/>
              <a:ext cx="1560"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GOG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78" name="AutoShape 42"/>
            <p:cNvSpPr>
              <a:spLocks noChangeShapeType="1"/>
            </p:cNvSpPr>
            <p:nvPr/>
          </p:nvSpPr>
          <p:spPr bwMode="auto">
            <a:xfrm>
              <a:off x="9292" y="7258"/>
              <a:ext cx="16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79" name="AutoShape 41"/>
            <p:cNvSpPr>
              <a:spLocks noChangeShapeType="1"/>
            </p:cNvSpPr>
            <p:nvPr/>
          </p:nvSpPr>
          <p:spPr bwMode="auto">
            <a:xfrm>
              <a:off x="9292" y="8218"/>
              <a:ext cx="16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80" name="AutoShape 40"/>
            <p:cNvSpPr>
              <a:spLocks noChangeArrowheads="1"/>
            </p:cNvSpPr>
            <p:nvPr/>
          </p:nvSpPr>
          <p:spPr bwMode="auto">
            <a:xfrm>
              <a:off x="13779" y="5255"/>
              <a:ext cx="1950" cy="127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ADMINISTRATION &amp; GENERAL SERVICES DIRECTORATE</a:t>
              </a:r>
              <a:endParaRPr kumimoji="0" lang="en-GB" sz="900" b="1" i="0" u="none" strike="noStrike" cap="none" normalizeH="0" baseline="0" dirty="0" smtClean="0">
                <a:ln>
                  <a:noFill/>
                </a:ln>
                <a:solidFill>
                  <a:schemeClr val="tx1"/>
                </a:solidFill>
                <a:effectLst/>
                <a:latin typeface="Arial" pitchFamily="34" charset="0"/>
                <a:cs typeface="Arial" pitchFamily="34" charset="0"/>
              </a:endParaRPr>
            </a:p>
          </p:txBody>
        </p:sp>
        <p:sp>
          <p:nvSpPr>
            <p:cNvPr id="81" name="AutoShape 39"/>
            <p:cNvSpPr>
              <a:spLocks noChangeShapeType="1"/>
            </p:cNvSpPr>
            <p:nvPr/>
          </p:nvSpPr>
          <p:spPr bwMode="auto">
            <a:xfrm>
              <a:off x="12397" y="6628"/>
              <a:ext cx="0" cy="24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82" name="AutoShape 38"/>
            <p:cNvSpPr>
              <a:spLocks noChangeShapeType="1"/>
            </p:cNvSpPr>
            <p:nvPr/>
          </p:nvSpPr>
          <p:spPr bwMode="auto">
            <a:xfrm flipH="1" flipV="1">
              <a:off x="11527" y="6873"/>
              <a:ext cx="870" cy="14"/>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83" name="AutoShape 37"/>
            <p:cNvSpPr>
              <a:spLocks noChangeShapeType="1"/>
            </p:cNvSpPr>
            <p:nvPr/>
          </p:nvSpPr>
          <p:spPr bwMode="auto">
            <a:xfrm>
              <a:off x="11527" y="6870"/>
              <a:ext cx="45" cy="2514"/>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84" name="AutoShape 36"/>
            <p:cNvSpPr>
              <a:spLocks noChangeArrowheads="1"/>
            </p:cNvSpPr>
            <p:nvPr/>
          </p:nvSpPr>
          <p:spPr bwMode="auto">
            <a:xfrm>
              <a:off x="11752" y="6982"/>
              <a:ext cx="1575" cy="59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Research &amp; Statistics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85" name="AutoShape 35"/>
            <p:cNvSpPr>
              <a:spLocks noChangeArrowheads="1"/>
            </p:cNvSpPr>
            <p:nvPr/>
          </p:nvSpPr>
          <p:spPr bwMode="auto">
            <a:xfrm>
              <a:off x="11767" y="7671"/>
              <a:ext cx="1575" cy="608"/>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9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Information Management </a:t>
              </a:r>
              <a:endParaRPr kumimoji="0" lang="en-GB" sz="900" b="1" i="0" u="none" strike="noStrike" cap="none" normalizeH="0" baseline="0" smtClean="0">
                <a:ln>
                  <a:noFill/>
                </a:ln>
                <a:solidFill>
                  <a:schemeClr val="tx1"/>
                </a:solidFill>
                <a:effectLst/>
                <a:latin typeface="Arial" pitchFamily="34" charset="0"/>
                <a:cs typeface="Arial" pitchFamily="34" charset="0"/>
              </a:endParaRPr>
            </a:p>
          </p:txBody>
        </p:sp>
        <p:sp>
          <p:nvSpPr>
            <p:cNvPr id="86" name="AutoShape 34"/>
            <p:cNvSpPr>
              <a:spLocks noChangeShapeType="1"/>
            </p:cNvSpPr>
            <p:nvPr/>
          </p:nvSpPr>
          <p:spPr bwMode="auto">
            <a:xfrm>
              <a:off x="10132" y="5097"/>
              <a:ext cx="0" cy="18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87" name="AutoShape 33"/>
            <p:cNvSpPr>
              <a:spLocks noChangeShapeType="1"/>
            </p:cNvSpPr>
            <p:nvPr/>
          </p:nvSpPr>
          <p:spPr bwMode="auto">
            <a:xfrm>
              <a:off x="12397" y="5097"/>
              <a:ext cx="0" cy="18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88" name="AutoShape 32"/>
            <p:cNvSpPr>
              <a:spLocks noChangeShapeType="1"/>
            </p:cNvSpPr>
            <p:nvPr/>
          </p:nvSpPr>
          <p:spPr bwMode="auto">
            <a:xfrm>
              <a:off x="14422" y="5067"/>
              <a:ext cx="0" cy="188"/>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89" name="AutoShape 31"/>
            <p:cNvSpPr>
              <a:spLocks noChangeShapeType="1"/>
            </p:cNvSpPr>
            <p:nvPr/>
          </p:nvSpPr>
          <p:spPr bwMode="auto">
            <a:xfrm>
              <a:off x="11527" y="7300"/>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90" name="AutoShape 30"/>
            <p:cNvSpPr>
              <a:spLocks noChangeShapeType="1"/>
            </p:cNvSpPr>
            <p:nvPr/>
          </p:nvSpPr>
          <p:spPr bwMode="auto">
            <a:xfrm>
              <a:off x="11542" y="8034"/>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91" name="AutoShape 29"/>
            <p:cNvSpPr>
              <a:spLocks noChangeShapeType="1"/>
            </p:cNvSpPr>
            <p:nvPr/>
          </p:nvSpPr>
          <p:spPr bwMode="auto">
            <a:xfrm>
              <a:off x="14565" y="6507"/>
              <a:ext cx="0" cy="24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92" name="AutoShape 28"/>
            <p:cNvSpPr>
              <a:spLocks noChangeShapeType="1"/>
            </p:cNvSpPr>
            <p:nvPr/>
          </p:nvSpPr>
          <p:spPr bwMode="auto">
            <a:xfrm flipH="1">
              <a:off x="13612" y="6751"/>
              <a:ext cx="953" cy="1"/>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93" name="AutoShape 27"/>
            <p:cNvSpPr>
              <a:spLocks noChangeShapeType="1"/>
            </p:cNvSpPr>
            <p:nvPr/>
          </p:nvSpPr>
          <p:spPr bwMode="auto">
            <a:xfrm>
              <a:off x="13612" y="6721"/>
              <a:ext cx="17" cy="3836"/>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94" name="AutoShape 26"/>
            <p:cNvSpPr>
              <a:spLocks noChangeArrowheads="1"/>
            </p:cNvSpPr>
            <p:nvPr/>
          </p:nvSpPr>
          <p:spPr bwMode="auto">
            <a:xfrm>
              <a:off x="13836" y="6842"/>
              <a:ext cx="1665" cy="577"/>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General Admin.</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95" name="AutoShape 25"/>
            <p:cNvSpPr>
              <a:spLocks noChangeArrowheads="1"/>
            </p:cNvSpPr>
            <p:nvPr/>
          </p:nvSpPr>
          <p:spPr bwMode="auto">
            <a:xfrm>
              <a:off x="13837" y="7531"/>
              <a:ext cx="1665" cy="435"/>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Transport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96" name="AutoShape 24"/>
            <p:cNvSpPr>
              <a:spLocks noChangeArrowheads="1"/>
            </p:cNvSpPr>
            <p:nvPr/>
          </p:nvSpPr>
          <p:spPr bwMode="auto">
            <a:xfrm>
              <a:off x="13851" y="8082"/>
              <a:ext cx="1665" cy="41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Procurement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97" name="AutoShape 23"/>
            <p:cNvSpPr>
              <a:spLocks noChangeArrowheads="1"/>
            </p:cNvSpPr>
            <p:nvPr/>
          </p:nvSpPr>
          <p:spPr bwMode="auto">
            <a:xfrm>
              <a:off x="13851" y="8612"/>
              <a:ext cx="1665" cy="480"/>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Stores</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98" name="AutoShape 22"/>
            <p:cNvSpPr>
              <a:spLocks noChangeArrowheads="1"/>
            </p:cNvSpPr>
            <p:nvPr/>
          </p:nvSpPr>
          <p:spPr bwMode="auto">
            <a:xfrm>
              <a:off x="13852" y="9201"/>
              <a:ext cx="1664" cy="47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Records</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99" name="AutoShape 21"/>
            <p:cNvSpPr>
              <a:spLocks noChangeArrowheads="1"/>
            </p:cNvSpPr>
            <p:nvPr/>
          </p:nvSpPr>
          <p:spPr bwMode="auto">
            <a:xfrm>
              <a:off x="13838" y="10318"/>
              <a:ext cx="1664" cy="472"/>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Security</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100" name="AutoShape 20"/>
            <p:cNvSpPr>
              <a:spLocks noChangeShapeType="1"/>
            </p:cNvSpPr>
            <p:nvPr/>
          </p:nvSpPr>
          <p:spPr bwMode="auto">
            <a:xfrm>
              <a:off x="13612" y="7185"/>
              <a:ext cx="22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1" name="AutoShape 19"/>
            <p:cNvSpPr>
              <a:spLocks noChangeShapeType="1"/>
            </p:cNvSpPr>
            <p:nvPr/>
          </p:nvSpPr>
          <p:spPr bwMode="auto">
            <a:xfrm>
              <a:off x="13612" y="7806"/>
              <a:ext cx="22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2" name="AutoShape 18"/>
            <p:cNvSpPr>
              <a:spLocks noChangeShapeType="1"/>
            </p:cNvSpPr>
            <p:nvPr/>
          </p:nvSpPr>
          <p:spPr bwMode="auto">
            <a:xfrm>
              <a:off x="13627" y="8341"/>
              <a:ext cx="224"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3" name="AutoShape 17"/>
            <p:cNvSpPr>
              <a:spLocks noChangeShapeType="1"/>
            </p:cNvSpPr>
            <p:nvPr/>
          </p:nvSpPr>
          <p:spPr bwMode="auto">
            <a:xfrm>
              <a:off x="13612" y="8820"/>
              <a:ext cx="224"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4" name="AutoShape 16"/>
            <p:cNvSpPr>
              <a:spLocks noChangeShapeType="1"/>
            </p:cNvSpPr>
            <p:nvPr/>
          </p:nvSpPr>
          <p:spPr bwMode="auto">
            <a:xfrm>
              <a:off x="13614" y="9429"/>
              <a:ext cx="22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5" name="AutoShape 15"/>
            <p:cNvSpPr>
              <a:spLocks noChangeShapeType="1"/>
            </p:cNvSpPr>
            <p:nvPr/>
          </p:nvSpPr>
          <p:spPr bwMode="auto">
            <a:xfrm>
              <a:off x="13614" y="10611"/>
              <a:ext cx="22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6" name="AutoShape 14"/>
            <p:cNvSpPr>
              <a:spLocks noChangeArrowheads="1"/>
            </p:cNvSpPr>
            <p:nvPr/>
          </p:nvSpPr>
          <p:spPr bwMode="auto">
            <a:xfrm>
              <a:off x="11782" y="8382"/>
              <a:ext cx="1530" cy="608"/>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Library &amp; Document</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107" name="AutoShape 13"/>
            <p:cNvSpPr>
              <a:spLocks noChangeShapeType="1"/>
            </p:cNvSpPr>
            <p:nvPr/>
          </p:nvSpPr>
          <p:spPr bwMode="auto">
            <a:xfrm>
              <a:off x="11572" y="8649"/>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08" name="AutoShape 12"/>
            <p:cNvSpPr>
              <a:spLocks noChangeArrowheads="1"/>
            </p:cNvSpPr>
            <p:nvPr/>
          </p:nvSpPr>
          <p:spPr bwMode="auto">
            <a:xfrm>
              <a:off x="13882" y="9811"/>
              <a:ext cx="1664" cy="394"/>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Estates</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109" name="AutoShape 11"/>
            <p:cNvSpPr>
              <a:spLocks noChangeShapeType="1"/>
            </p:cNvSpPr>
            <p:nvPr/>
          </p:nvSpPr>
          <p:spPr bwMode="auto">
            <a:xfrm>
              <a:off x="13629" y="10023"/>
              <a:ext cx="225"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0" name="AutoShape 10"/>
            <p:cNvSpPr>
              <a:spLocks noChangeArrowheads="1"/>
            </p:cNvSpPr>
            <p:nvPr/>
          </p:nvSpPr>
          <p:spPr bwMode="auto">
            <a:xfrm>
              <a:off x="11812" y="9102"/>
              <a:ext cx="1530" cy="608"/>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smtClean="0">
                  <a:ln>
                    <a:noFill/>
                  </a:ln>
                  <a:solidFill>
                    <a:schemeClr val="tx1"/>
                  </a:solidFill>
                  <a:effectLst/>
                  <a:latin typeface="Book Antiqua" pitchFamily="18" charset="0"/>
                  <a:ea typeface="Times New Roman" pitchFamily="18" charset="0"/>
                  <a:cs typeface="Times New Roman" pitchFamily="18" charset="0"/>
                </a:rPr>
                <a:t>IPPD </a:t>
              </a:r>
              <a:endParaRPr kumimoji="0" lang="en-GB" sz="1000" b="1" i="0" u="none" strike="noStrike" cap="none" normalizeH="0" baseline="0" smtClean="0">
                <a:ln>
                  <a:noFill/>
                </a:ln>
                <a:solidFill>
                  <a:schemeClr val="tx1"/>
                </a:solidFill>
                <a:effectLst/>
                <a:latin typeface="Arial" pitchFamily="34" charset="0"/>
                <a:cs typeface="Arial" pitchFamily="34" charset="0"/>
              </a:endParaRPr>
            </a:p>
          </p:txBody>
        </p:sp>
        <p:sp>
          <p:nvSpPr>
            <p:cNvPr id="111" name="AutoShape 9"/>
            <p:cNvSpPr>
              <a:spLocks noChangeShapeType="1"/>
            </p:cNvSpPr>
            <p:nvPr/>
          </p:nvSpPr>
          <p:spPr bwMode="auto">
            <a:xfrm>
              <a:off x="11587" y="9413"/>
              <a:ext cx="210" cy="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3" name="AutoShape 7"/>
            <p:cNvSpPr>
              <a:spLocks noChangeShapeType="1"/>
            </p:cNvSpPr>
            <p:nvPr/>
          </p:nvSpPr>
          <p:spPr bwMode="auto">
            <a:xfrm>
              <a:off x="5723" y="2427"/>
              <a:ext cx="0" cy="225"/>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4" name="AutoShape 6"/>
            <p:cNvSpPr>
              <a:spLocks noChangeShapeType="1"/>
            </p:cNvSpPr>
            <p:nvPr/>
          </p:nvSpPr>
          <p:spPr bwMode="auto">
            <a:xfrm>
              <a:off x="9547" y="4062"/>
              <a:ext cx="945" cy="0"/>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5" name="AutoShape 5"/>
            <p:cNvSpPr>
              <a:spLocks noChangeShapeType="1"/>
            </p:cNvSpPr>
            <p:nvPr/>
          </p:nvSpPr>
          <p:spPr bwMode="auto">
            <a:xfrm>
              <a:off x="9547" y="3762"/>
              <a:ext cx="0" cy="300"/>
            </a:xfrm>
            <a:prstGeom prst="straightConnector1">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6" name="AutoShape 4"/>
            <p:cNvSpPr>
              <a:spLocks noChangeShapeType="1"/>
            </p:cNvSpPr>
            <p:nvPr/>
          </p:nvSpPr>
          <p:spPr bwMode="auto">
            <a:xfrm>
              <a:off x="7597" y="3762"/>
              <a:ext cx="1950" cy="0"/>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7" name="AutoShape 3"/>
            <p:cNvSpPr>
              <a:spLocks noChangeShapeType="1"/>
            </p:cNvSpPr>
            <p:nvPr/>
          </p:nvSpPr>
          <p:spPr bwMode="auto">
            <a:xfrm>
              <a:off x="7597" y="3582"/>
              <a:ext cx="2895" cy="0"/>
            </a:xfrm>
            <a:prstGeom prst="straightConnector1">
              <a:avLst/>
            </a:prstGeom>
            <a:ln>
              <a:prstDash val="sysDash"/>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b="1"/>
            </a:p>
          </p:txBody>
        </p:sp>
        <p:sp>
          <p:nvSpPr>
            <p:cNvPr id="118" name="AutoShape 2"/>
            <p:cNvSpPr>
              <a:spLocks noChangeArrowheads="1"/>
            </p:cNvSpPr>
            <p:nvPr/>
          </p:nvSpPr>
          <p:spPr bwMode="auto">
            <a:xfrm>
              <a:off x="2797" y="2652"/>
              <a:ext cx="5138" cy="415"/>
            </a:xfrm>
            <a:prstGeom prst="roundRect">
              <a:avLst>
                <a:gd name="adj" fmla="val 16667"/>
              </a:avLst>
            </a:prstGeom>
            <a:solidFill>
              <a:srgbClr val="FFFF00"/>
            </a:solidFill>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000" b="1" i="0" u="none" strike="noStrike" cap="none" normalizeH="0" baseline="0" dirty="0" smtClean="0">
                  <a:ln>
                    <a:noFill/>
                  </a:ln>
                  <a:solidFill>
                    <a:schemeClr val="tx1"/>
                  </a:solidFill>
                  <a:effectLst/>
                  <a:latin typeface="Book Antiqua" pitchFamily="18" charset="0"/>
                  <a:ea typeface="Times New Roman" pitchFamily="18" charset="0"/>
                  <a:cs typeface="Times New Roman" pitchFamily="18" charset="0"/>
                </a:rPr>
                <a:t>LOCAL GOV’T SERVICE COUNCIL (LGSC)</a:t>
              </a:r>
              <a:endParaRPr kumimoji="0" lang="en-GB" sz="1000" b="1" i="0" u="none" strike="noStrike" cap="none" normalizeH="0" baseline="0" dirty="0" smtClean="0">
                <a:ln>
                  <a:noFill/>
                </a:ln>
                <a:solidFill>
                  <a:schemeClr val="tx1"/>
                </a:solidFill>
                <a:effectLst/>
                <a:latin typeface="Arial" pitchFamily="34" charset="0"/>
                <a:cs typeface="Arial" pitchFamily="34" charset="0"/>
              </a:endParaRPr>
            </a:p>
          </p:txBody>
        </p:sp>
      </p:grpSp>
      <p:sp>
        <p:nvSpPr>
          <p:cNvPr id="119" name="Rectangle 158"/>
          <p:cNvSpPr>
            <a:spLocks noChangeArrowheads="1"/>
          </p:cNvSpPr>
          <p:nvPr/>
        </p:nvSpPr>
        <p:spPr bwMode="auto">
          <a:xfrm>
            <a:off x="0" y="457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800" b="0" i="0" u="none" strike="noStrike" cap="none" normalizeH="0" baseline="0" smtClean="0">
                <a:ln>
                  <a:noFill/>
                </a:ln>
                <a:solidFill>
                  <a:schemeClr val="tx1"/>
                </a:solidFill>
                <a:effectLst/>
                <a:latin typeface="Book Antiqua" pitchFamily="18" charset="0"/>
                <a:ea typeface="Times New Roman" pitchFamily="18" charset="0"/>
                <a:cs typeface="Tahoma" pitchFamily="34" charset="0"/>
              </a:rPr>
              <a:t/>
            </a:r>
            <a:br>
              <a:rPr kumimoji="0" lang="en-GB" sz="800" b="0" i="0" u="none" strike="noStrike" cap="none" normalizeH="0" baseline="0" smtClean="0">
                <a:ln>
                  <a:noFill/>
                </a:ln>
                <a:solidFill>
                  <a:schemeClr val="tx1"/>
                </a:solidFill>
                <a:effectLst/>
                <a:latin typeface="Book Antiqua" pitchFamily="18" charset="0"/>
                <a:ea typeface="Times New Roman" pitchFamily="18" charset="0"/>
                <a:cs typeface="Tahoma" pitchFamily="34" charset="0"/>
              </a:rPr>
            </a:br>
            <a:endParaRPr kumimoji="0" lang="en-GB"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76972258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a:xfrm>
            <a:off x="0" y="63500"/>
            <a:ext cx="9144000" cy="241300"/>
          </a:xfrm>
        </p:spPr>
        <p:txBody>
          <a:bodyPr>
            <a:normAutofit fontScale="90000"/>
          </a:bodyPr>
          <a:lstStyle/>
          <a:p>
            <a:pPr algn="ctr" eaLnBrk="1" hangingPunct="1">
              <a:defRPr/>
            </a:pPr>
            <a:r>
              <a:rPr lang="en-US" sz="2400" b="1" dirty="0" smtClean="0">
                <a:solidFill>
                  <a:srgbClr val="4409E9"/>
                </a:solidFill>
              </a:rPr>
              <a:t>RCC: ORGN. CHART OF REG. COORDINATING COUNCILS</a:t>
            </a:r>
          </a:p>
        </p:txBody>
      </p:sp>
      <p:sp>
        <p:nvSpPr>
          <p:cNvPr id="90115" name="Rectangle 3"/>
          <p:cNvSpPr>
            <a:spLocks noGrp="1" noChangeArrowheads="1"/>
          </p:cNvSpPr>
          <p:nvPr>
            <p:ph idx="1"/>
          </p:nvPr>
        </p:nvSpPr>
        <p:spPr>
          <a:xfrm>
            <a:off x="457200" y="4343400"/>
            <a:ext cx="8534400" cy="2514600"/>
          </a:xfrm>
        </p:spPr>
        <p:txBody>
          <a:bodyPr/>
          <a:lstStyle/>
          <a:p>
            <a:pPr eaLnBrk="1" hangingPunct="1">
              <a:lnSpc>
                <a:spcPct val="80000"/>
              </a:lnSpc>
              <a:buFontTx/>
              <a:buNone/>
              <a:defRPr/>
            </a:pPr>
            <a:endParaRPr lang="en-US" sz="1200" b="1" dirty="0" smtClean="0">
              <a:solidFill>
                <a:srgbClr val="002060"/>
              </a:solidFill>
            </a:endParaRPr>
          </a:p>
          <a:p>
            <a:pPr eaLnBrk="1" hangingPunct="1">
              <a:lnSpc>
                <a:spcPct val="80000"/>
              </a:lnSpc>
              <a:buFontTx/>
              <a:buNone/>
              <a:defRPr/>
            </a:pPr>
            <a:endParaRPr lang="en-US" sz="1200" b="1" dirty="0" smtClean="0">
              <a:solidFill>
                <a:srgbClr val="002060"/>
              </a:solidFill>
            </a:endParaRPr>
          </a:p>
        </p:txBody>
      </p:sp>
      <p:sp>
        <p:nvSpPr>
          <p:cNvPr id="6148" name="Rectangle 4"/>
          <p:cNvSpPr>
            <a:spLocks noChangeArrowheads="1"/>
          </p:cNvSpPr>
          <p:nvPr/>
        </p:nvSpPr>
        <p:spPr bwMode="auto">
          <a:xfrm>
            <a:off x="2273658" y="1077356"/>
            <a:ext cx="3124200" cy="533400"/>
          </a:xfrm>
          <a:prstGeom prst="rect">
            <a:avLst/>
          </a:prstGeom>
          <a:solidFill>
            <a:schemeClr val="accent1"/>
          </a:solidFill>
          <a:ln w="9525">
            <a:solidFill>
              <a:schemeClr val="tx1"/>
            </a:solidFill>
            <a:miter lim="800000"/>
            <a:headEnd/>
            <a:tailEnd/>
          </a:ln>
        </p:spPr>
        <p:txBody>
          <a:bodyPr wrap="none" anchor="ctr"/>
          <a:lstStyle/>
          <a:p>
            <a:pPr algn="ctr"/>
            <a:r>
              <a:rPr lang="en-US" sz="1400" b="1" dirty="0"/>
              <a:t>REGIONAL COORDINATING</a:t>
            </a:r>
          </a:p>
          <a:p>
            <a:pPr algn="ctr"/>
            <a:r>
              <a:rPr lang="en-US" sz="1400" b="1" dirty="0"/>
              <a:t>COUNCIL</a:t>
            </a:r>
          </a:p>
        </p:txBody>
      </p:sp>
      <p:sp>
        <p:nvSpPr>
          <p:cNvPr id="6149" name="Rectangle 5"/>
          <p:cNvSpPr>
            <a:spLocks noChangeArrowheads="1"/>
          </p:cNvSpPr>
          <p:nvPr/>
        </p:nvSpPr>
        <p:spPr bwMode="auto">
          <a:xfrm>
            <a:off x="2273658" y="1610757"/>
            <a:ext cx="3124200" cy="457200"/>
          </a:xfrm>
          <a:prstGeom prst="rect">
            <a:avLst/>
          </a:prstGeom>
          <a:solidFill>
            <a:schemeClr val="accent1"/>
          </a:solidFill>
          <a:ln w="9525">
            <a:solidFill>
              <a:schemeClr val="tx1"/>
            </a:solidFill>
            <a:miter lim="800000"/>
            <a:headEnd/>
            <a:tailEnd/>
          </a:ln>
        </p:spPr>
        <p:txBody>
          <a:bodyPr wrap="none" anchor="ctr"/>
          <a:lstStyle/>
          <a:p>
            <a:pPr algn="ctr"/>
            <a:r>
              <a:rPr lang="en-US" sz="1400" b="1" dirty="0">
                <a:solidFill>
                  <a:srgbClr val="2907B9"/>
                </a:solidFill>
              </a:rPr>
              <a:t>REGIONAL MINISTER</a:t>
            </a:r>
          </a:p>
        </p:txBody>
      </p:sp>
      <p:sp>
        <p:nvSpPr>
          <p:cNvPr id="6150" name="Rectangle 6"/>
          <p:cNvSpPr>
            <a:spLocks noChangeArrowheads="1"/>
          </p:cNvSpPr>
          <p:nvPr/>
        </p:nvSpPr>
        <p:spPr bwMode="auto">
          <a:xfrm>
            <a:off x="2171700" y="2385098"/>
            <a:ext cx="3124200" cy="533400"/>
          </a:xfrm>
          <a:prstGeom prst="rect">
            <a:avLst/>
          </a:prstGeom>
          <a:solidFill>
            <a:schemeClr val="accent1"/>
          </a:solidFill>
          <a:ln w="9525">
            <a:solidFill>
              <a:schemeClr val="tx1"/>
            </a:solidFill>
            <a:miter lim="800000"/>
            <a:headEnd/>
            <a:tailEnd/>
          </a:ln>
        </p:spPr>
        <p:txBody>
          <a:bodyPr wrap="none" anchor="ctr"/>
          <a:lstStyle/>
          <a:p>
            <a:pPr algn="ctr">
              <a:defRPr/>
            </a:pPr>
            <a:r>
              <a:rPr lang="en-US" sz="1400" b="1" dirty="0"/>
              <a:t>OFFICE OF THE REGIONAL</a:t>
            </a:r>
          </a:p>
          <a:p>
            <a:pPr algn="ctr">
              <a:defRPr/>
            </a:pPr>
            <a:r>
              <a:rPr lang="en-US" sz="1400" b="1" dirty="0"/>
              <a:t>COORDINATING COUNCIL</a:t>
            </a:r>
          </a:p>
        </p:txBody>
      </p:sp>
      <p:sp>
        <p:nvSpPr>
          <p:cNvPr id="6151" name="Rectangle 7"/>
          <p:cNvSpPr>
            <a:spLocks noChangeArrowheads="1"/>
          </p:cNvSpPr>
          <p:nvPr/>
        </p:nvSpPr>
        <p:spPr bwMode="auto">
          <a:xfrm>
            <a:off x="2171700" y="2940856"/>
            <a:ext cx="3124200" cy="533400"/>
          </a:xfrm>
          <a:prstGeom prst="rect">
            <a:avLst/>
          </a:prstGeom>
          <a:solidFill>
            <a:schemeClr val="accent1"/>
          </a:solidFill>
          <a:ln w="9525">
            <a:solidFill>
              <a:schemeClr val="tx1"/>
            </a:solidFill>
            <a:miter lim="800000"/>
            <a:headEnd/>
            <a:tailEnd/>
          </a:ln>
        </p:spPr>
        <p:txBody>
          <a:bodyPr wrap="none" anchor="ctr"/>
          <a:lstStyle/>
          <a:p>
            <a:pPr algn="ctr">
              <a:defRPr/>
            </a:pPr>
            <a:r>
              <a:rPr lang="en-US" sz="1400" b="1" dirty="0">
                <a:solidFill>
                  <a:srgbClr val="2907B9"/>
                </a:solidFill>
              </a:rPr>
              <a:t>REGIONAL COORDINATING </a:t>
            </a:r>
          </a:p>
          <a:p>
            <a:pPr algn="ctr">
              <a:defRPr/>
            </a:pPr>
            <a:r>
              <a:rPr lang="en-US" sz="1400" b="1" dirty="0">
                <a:solidFill>
                  <a:srgbClr val="2907B9"/>
                </a:solidFill>
              </a:rPr>
              <a:t>DIRECTOR</a:t>
            </a:r>
          </a:p>
        </p:txBody>
      </p:sp>
      <p:sp>
        <p:nvSpPr>
          <p:cNvPr id="6152" name="Rectangle 8"/>
          <p:cNvSpPr>
            <a:spLocks noChangeArrowheads="1"/>
          </p:cNvSpPr>
          <p:nvPr/>
        </p:nvSpPr>
        <p:spPr bwMode="auto">
          <a:xfrm>
            <a:off x="152400" y="4960155"/>
            <a:ext cx="2438400" cy="647700"/>
          </a:xfrm>
          <a:prstGeom prst="rect">
            <a:avLst/>
          </a:prstGeom>
          <a:solidFill>
            <a:schemeClr val="accent1"/>
          </a:solidFill>
          <a:ln w="9525">
            <a:solidFill>
              <a:schemeClr val="tx1"/>
            </a:solidFill>
            <a:miter lim="800000"/>
            <a:headEnd/>
            <a:tailEnd/>
          </a:ln>
        </p:spPr>
        <p:txBody>
          <a:bodyPr wrap="none" anchor="ctr"/>
          <a:lstStyle/>
          <a:p>
            <a:pPr algn="ctr"/>
            <a:r>
              <a:rPr lang="en-US" sz="1400" b="1" dirty="0" smtClean="0"/>
              <a:t>DECENTRALISED / </a:t>
            </a:r>
          </a:p>
          <a:p>
            <a:pPr algn="ctr"/>
            <a:r>
              <a:rPr lang="en-US" sz="1400" b="1" dirty="0" smtClean="0"/>
              <a:t>DE-CONCENTRATED</a:t>
            </a:r>
          </a:p>
          <a:p>
            <a:pPr algn="ctr"/>
            <a:r>
              <a:rPr lang="en-US" sz="1400" b="1" dirty="0" smtClean="0"/>
              <a:t>DEPT.</a:t>
            </a:r>
            <a:endParaRPr lang="en-US" sz="1400" b="1" dirty="0"/>
          </a:p>
        </p:txBody>
      </p:sp>
      <p:sp>
        <p:nvSpPr>
          <p:cNvPr id="6153" name="Rectangle 9"/>
          <p:cNvSpPr>
            <a:spLocks noChangeArrowheads="1"/>
          </p:cNvSpPr>
          <p:nvPr/>
        </p:nvSpPr>
        <p:spPr bwMode="auto">
          <a:xfrm>
            <a:off x="5434348" y="3886200"/>
            <a:ext cx="2971800" cy="457200"/>
          </a:xfrm>
          <a:prstGeom prst="rect">
            <a:avLst/>
          </a:prstGeom>
          <a:solidFill>
            <a:schemeClr val="accent1"/>
          </a:solidFill>
          <a:ln w="9525">
            <a:solidFill>
              <a:schemeClr val="tx1"/>
            </a:solidFill>
            <a:miter lim="800000"/>
            <a:headEnd/>
            <a:tailEnd/>
          </a:ln>
        </p:spPr>
        <p:txBody>
          <a:bodyPr wrap="none" anchor="ctr"/>
          <a:lstStyle/>
          <a:p>
            <a:pPr algn="ctr"/>
            <a:r>
              <a:rPr lang="en-US" sz="1400" b="1" dirty="0">
                <a:solidFill>
                  <a:srgbClr val="002060"/>
                </a:solidFill>
              </a:rPr>
              <a:t>REGIONAL PLANNING</a:t>
            </a:r>
          </a:p>
          <a:p>
            <a:pPr algn="ctr"/>
            <a:r>
              <a:rPr lang="en-US" sz="1400" b="1" dirty="0">
                <a:solidFill>
                  <a:srgbClr val="002060"/>
                </a:solidFill>
              </a:rPr>
              <a:t>COORDINATING UNIT</a:t>
            </a:r>
          </a:p>
        </p:txBody>
      </p:sp>
      <p:sp>
        <p:nvSpPr>
          <p:cNvPr id="6154" name="Rectangle 10"/>
          <p:cNvSpPr>
            <a:spLocks noChangeArrowheads="1"/>
          </p:cNvSpPr>
          <p:nvPr/>
        </p:nvSpPr>
        <p:spPr bwMode="auto">
          <a:xfrm>
            <a:off x="5752563" y="4953001"/>
            <a:ext cx="2438400" cy="533400"/>
          </a:xfrm>
          <a:prstGeom prst="rect">
            <a:avLst/>
          </a:prstGeom>
          <a:solidFill>
            <a:schemeClr val="accent1"/>
          </a:solidFill>
          <a:ln w="9525">
            <a:solidFill>
              <a:schemeClr val="tx1"/>
            </a:solidFill>
            <a:miter lim="800000"/>
            <a:headEnd/>
            <a:tailEnd/>
          </a:ln>
        </p:spPr>
        <p:txBody>
          <a:bodyPr wrap="none" anchor="ctr"/>
          <a:lstStyle/>
          <a:p>
            <a:pPr algn="ctr"/>
            <a:r>
              <a:rPr lang="en-US" sz="1400" b="1"/>
              <a:t>ADMINISTRATIVE</a:t>
            </a:r>
          </a:p>
          <a:p>
            <a:pPr algn="ctr"/>
            <a:r>
              <a:rPr lang="en-US" sz="1400" b="1"/>
              <a:t>SUPPORT SERVICES</a:t>
            </a:r>
          </a:p>
        </p:txBody>
      </p:sp>
      <p:sp>
        <p:nvSpPr>
          <p:cNvPr id="6155" name="Line 12"/>
          <p:cNvSpPr>
            <a:spLocks noChangeShapeType="1"/>
          </p:cNvSpPr>
          <p:nvPr/>
        </p:nvSpPr>
        <p:spPr bwMode="auto">
          <a:xfrm>
            <a:off x="3733800" y="2080298"/>
            <a:ext cx="0" cy="304800"/>
          </a:xfrm>
          <a:prstGeom prst="line">
            <a:avLst/>
          </a:prstGeom>
          <a:noFill/>
          <a:ln w="9525">
            <a:solidFill>
              <a:srgbClr val="002060"/>
            </a:solidFill>
            <a:round/>
            <a:headEnd/>
            <a:tailEnd/>
          </a:ln>
        </p:spPr>
        <p:txBody>
          <a:bodyPr/>
          <a:lstStyle/>
          <a:p>
            <a:endParaRPr lang="en-GB"/>
          </a:p>
        </p:txBody>
      </p:sp>
      <p:sp>
        <p:nvSpPr>
          <p:cNvPr id="6156" name="Line 13"/>
          <p:cNvSpPr>
            <a:spLocks noChangeShapeType="1"/>
          </p:cNvSpPr>
          <p:nvPr/>
        </p:nvSpPr>
        <p:spPr bwMode="auto">
          <a:xfrm>
            <a:off x="3695700" y="3505200"/>
            <a:ext cx="0" cy="685800"/>
          </a:xfrm>
          <a:prstGeom prst="line">
            <a:avLst/>
          </a:prstGeom>
          <a:noFill/>
          <a:ln w="9525">
            <a:solidFill>
              <a:srgbClr val="002060"/>
            </a:solidFill>
            <a:round/>
            <a:headEnd/>
            <a:tailEnd/>
          </a:ln>
        </p:spPr>
        <p:txBody>
          <a:bodyPr/>
          <a:lstStyle/>
          <a:p>
            <a:endParaRPr lang="en-GB"/>
          </a:p>
        </p:txBody>
      </p:sp>
      <p:sp>
        <p:nvSpPr>
          <p:cNvPr id="6157" name="Line 14"/>
          <p:cNvSpPr>
            <a:spLocks noChangeShapeType="1"/>
          </p:cNvSpPr>
          <p:nvPr/>
        </p:nvSpPr>
        <p:spPr bwMode="auto">
          <a:xfrm>
            <a:off x="3695700" y="4191000"/>
            <a:ext cx="1752600" cy="0"/>
          </a:xfrm>
          <a:prstGeom prst="line">
            <a:avLst/>
          </a:prstGeom>
          <a:noFill/>
          <a:ln w="9525">
            <a:solidFill>
              <a:srgbClr val="002060"/>
            </a:solidFill>
            <a:round/>
            <a:headEnd/>
            <a:tailEnd/>
          </a:ln>
        </p:spPr>
        <p:txBody>
          <a:bodyPr/>
          <a:lstStyle/>
          <a:p>
            <a:endParaRPr lang="en-GB"/>
          </a:p>
        </p:txBody>
      </p:sp>
      <p:sp>
        <p:nvSpPr>
          <p:cNvPr id="6158" name="Line 15"/>
          <p:cNvSpPr>
            <a:spLocks noChangeShapeType="1"/>
          </p:cNvSpPr>
          <p:nvPr/>
        </p:nvSpPr>
        <p:spPr bwMode="auto">
          <a:xfrm>
            <a:off x="779172" y="4559659"/>
            <a:ext cx="6400800" cy="0"/>
          </a:xfrm>
          <a:prstGeom prst="line">
            <a:avLst/>
          </a:prstGeom>
          <a:noFill/>
          <a:ln w="9525">
            <a:solidFill>
              <a:srgbClr val="002060"/>
            </a:solidFill>
            <a:round/>
            <a:headEnd/>
            <a:tailEnd/>
          </a:ln>
        </p:spPr>
        <p:txBody>
          <a:bodyPr/>
          <a:lstStyle/>
          <a:p>
            <a:endParaRPr lang="en-GB"/>
          </a:p>
        </p:txBody>
      </p:sp>
      <p:sp>
        <p:nvSpPr>
          <p:cNvPr id="6159" name="Line 16"/>
          <p:cNvSpPr>
            <a:spLocks noChangeShapeType="1"/>
          </p:cNvSpPr>
          <p:nvPr/>
        </p:nvSpPr>
        <p:spPr bwMode="auto">
          <a:xfrm>
            <a:off x="779172" y="4559659"/>
            <a:ext cx="0" cy="381000"/>
          </a:xfrm>
          <a:prstGeom prst="line">
            <a:avLst/>
          </a:prstGeom>
          <a:noFill/>
          <a:ln w="9525">
            <a:solidFill>
              <a:srgbClr val="002060"/>
            </a:solidFill>
            <a:round/>
            <a:headEnd/>
            <a:tailEnd/>
          </a:ln>
        </p:spPr>
        <p:txBody>
          <a:bodyPr/>
          <a:lstStyle/>
          <a:p>
            <a:endParaRPr lang="en-GB"/>
          </a:p>
        </p:txBody>
      </p:sp>
      <p:sp>
        <p:nvSpPr>
          <p:cNvPr id="6160" name="Line 17"/>
          <p:cNvSpPr>
            <a:spLocks noChangeShapeType="1"/>
          </p:cNvSpPr>
          <p:nvPr/>
        </p:nvSpPr>
        <p:spPr bwMode="auto">
          <a:xfrm>
            <a:off x="3733800" y="4572001"/>
            <a:ext cx="0" cy="381000"/>
          </a:xfrm>
          <a:prstGeom prst="line">
            <a:avLst/>
          </a:prstGeom>
          <a:noFill/>
          <a:ln w="9525">
            <a:solidFill>
              <a:srgbClr val="002060"/>
            </a:solidFill>
            <a:round/>
            <a:headEnd/>
            <a:tailEnd/>
          </a:ln>
        </p:spPr>
        <p:txBody>
          <a:bodyPr/>
          <a:lstStyle/>
          <a:p>
            <a:endParaRPr lang="en-GB"/>
          </a:p>
        </p:txBody>
      </p:sp>
      <p:sp>
        <p:nvSpPr>
          <p:cNvPr id="6161" name="Line 18"/>
          <p:cNvSpPr>
            <a:spLocks noChangeShapeType="1"/>
          </p:cNvSpPr>
          <p:nvPr/>
        </p:nvSpPr>
        <p:spPr bwMode="auto">
          <a:xfrm>
            <a:off x="7157434" y="4597759"/>
            <a:ext cx="0" cy="304800"/>
          </a:xfrm>
          <a:prstGeom prst="line">
            <a:avLst/>
          </a:prstGeom>
          <a:noFill/>
          <a:ln w="9525">
            <a:solidFill>
              <a:srgbClr val="002060"/>
            </a:solidFill>
            <a:round/>
            <a:headEnd/>
            <a:tailEnd/>
          </a:ln>
        </p:spPr>
        <p:txBody>
          <a:bodyPr/>
          <a:lstStyle/>
          <a:p>
            <a:endParaRPr lang="en-GB"/>
          </a:p>
        </p:txBody>
      </p:sp>
      <p:sp>
        <p:nvSpPr>
          <p:cNvPr id="6162" name="Rectangle 19"/>
          <p:cNvSpPr>
            <a:spLocks noChangeArrowheads="1"/>
          </p:cNvSpPr>
          <p:nvPr/>
        </p:nvSpPr>
        <p:spPr bwMode="auto">
          <a:xfrm>
            <a:off x="2760372" y="4960155"/>
            <a:ext cx="2438400" cy="533400"/>
          </a:xfrm>
          <a:prstGeom prst="rect">
            <a:avLst/>
          </a:prstGeom>
          <a:solidFill>
            <a:schemeClr val="accent1"/>
          </a:solidFill>
          <a:ln w="9525">
            <a:solidFill>
              <a:schemeClr val="tx1"/>
            </a:solidFill>
            <a:miter lim="800000"/>
            <a:headEnd/>
            <a:tailEnd/>
          </a:ln>
        </p:spPr>
        <p:txBody>
          <a:bodyPr wrap="none" anchor="ctr"/>
          <a:lstStyle/>
          <a:p>
            <a:pPr algn="ctr"/>
            <a:r>
              <a:rPr lang="en-US" sz="1400" b="1" dirty="0"/>
              <a:t>NON DECENTRALISED</a:t>
            </a:r>
          </a:p>
          <a:p>
            <a:pPr algn="ctr"/>
            <a:r>
              <a:rPr lang="en-US" sz="1400" b="1" dirty="0"/>
              <a:t>DEPARTMENTS</a:t>
            </a:r>
          </a:p>
        </p:txBody>
      </p:sp>
      <p:sp>
        <p:nvSpPr>
          <p:cNvPr id="54" name="Slide Number Placeholder 53"/>
          <p:cNvSpPr>
            <a:spLocks noGrp="1"/>
          </p:cNvSpPr>
          <p:nvPr>
            <p:ph type="sldNum" sz="quarter" idx="12"/>
          </p:nvPr>
        </p:nvSpPr>
        <p:spPr/>
        <p:txBody>
          <a:bodyPr/>
          <a:lstStyle/>
          <a:p>
            <a:pPr>
              <a:defRPr/>
            </a:pPr>
            <a:fld id="{74FDD1A8-97BD-45F3-85DD-B74B895F6B7B}" type="slidenum">
              <a:rPr lang="en-US" smtClean="0"/>
              <a:pPr>
                <a:defRPr/>
              </a:pPr>
              <a:t>15</a:t>
            </a:fld>
            <a:endParaRPr lang="en-US"/>
          </a:p>
        </p:txBody>
      </p:sp>
    </p:spTree>
    <p:extLst>
      <p:ext uri="{BB962C8B-B14F-4D97-AF65-F5344CB8AC3E}">
        <p14:creationId xmlns:p14="http://schemas.microsoft.com/office/powerpoint/2010/main" val="74113995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AutoShape 2"/>
          <p:cNvSpPr>
            <a:spLocks noGrp="1" noChangeArrowheads="1"/>
          </p:cNvSpPr>
          <p:nvPr>
            <p:ph type="title"/>
          </p:nvPr>
        </p:nvSpPr>
        <p:spPr/>
        <p:txBody>
          <a:bodyPr>
            <a:normAutofit/>
          </a:bodyPr>
          <a:lstStyle/>
          <a:p>
            <a:pPr eaLnBrk="1" hangingPunct="1"/>
            <a:r>
              <a:rPr lang="en-US" sz="2400" dirty="0" smtClean="0">
                <a:solidFill>
                  <a:srgbClr val="4409E9"/>
                </a:solidFill>
              </a:rPr>
              <a:t>COMPOSITION OF THE REGIONAL CO-ORDINATING COUNCILS</a:t>
            </a:r>
          </a:p>
        </p:txBody>
      </p:sp>
      <p:sp>
        <p:nvSpPr>
          <p:cNvPr id="10243" name="Rectangle 3"/>
          <p:cNvSpPr>
            <a:spLocks noGrp="1" noChangeArrowheads="1"/>
          </p:cNvSpPr>
          <p:nvPr>
            <p:ph type="body" idx="1"/>
          </p:nvPr>
        </p:nvSpPr>
        <p:spPr/>
        <p:txBody>
          <a:bodyPr>
            <a:normAutofit/>
          </a:bodyPr>
          <a:lstStyle/>
          <a:p>
            <a:pPr eaLnBrk="1" hangingPunct="1"/>
            <a:r>
              <a:rPr lang="en-US" sz="2800" b="1" dirty="0" smtClean="0"/>
              <a:t>Regional Minister (Chairperson)</a:t>
            </a:r>
          </a:p>
          <a:p>
            <a:pPr eaLnBrk="1" hangingPunct="1"/>
            <a:r>
              <a:rPr lang="en-US" sz="2800" b="1" dirty="0" smtClean="0"/>
              <a:t>Deputy Regional Minister(s)</a:t>
            </a:r>
          </a:p>
          <a:p>
            <a:pPr eaLnBrk="1" hangingPunct="1"/>
            <a:r>
              <a:rPr lang="en-US" sz="2800" b="1" dirty="0" smtClean="0"/>
              <a:t>Metro/Municipal/District Chief Executives (MMDCEs) in the region</a:t>
            </a:r>
          </a:p>
          <a:p>
            <a:pPr eaLnBrk="1" hangingPunct="1"/>
            <a:r>
              <a:rPr lang="en-US" sz="2800" b="1" dirty="0" smtClean="0"/>
              <a:t>Presiding Members (PMs) in the region.</a:t>
            </a:r>
          </a:p>
          <a:p>
            <a:pPr eaLnBrk="1" hangingPunct="1"/>
            <a:r>
              <a:rPr lang="en-US" sz="2800" b="1" dirty="0" smtClean="0"/>
              <a:t>Two Chiefs from the Regional House of Chiefs.</a:t>
            </a:r>
          </a:p>
          <a:p>
            <a:pPr eaLnBrk="1" hangingPunct="1"/>
            <a:r>
              <a:rPr lang="en-US" sz="2800" b="1" dirty="0" smtClean="0">
                <a:solidFill>
                  <a:schemeClr val="tx1"/>
                </a:solidFill>
              </a:rPr>
              <a:t>Regional Heads of the decentralized Ministries</a:t>
            </a:r>
            <a:r>
              <a:rPr lang="en-US" sz="2800" b="1" dirty="0" smtClean="0">
                <a:solidFill>
                  <a:srgbClr val="92D050"/>
                </a:solidFill>
              </a:rPr>
              <a:t> </a:t>
            </a:r>
            <a:r>
              <a:rPr lang="en-US" sz="2800" b="1" dirty="0" smtClean="0"/>
              <a:t>as non voting members.</a:t>
            </a:r>
          </a:p>
          <a:p>
            <a:pPr eaLnBrk="1" hangingPunct="1"/>
            <a:r>
              <a:rPr lang="en-US" sz="2800" b="1" dirty="0" smtClean="0"/>
              <a:t>Regional Coordinating Director as Secretary</a:t>
            </a:r>
          </a:p>
        </p:txBody>
      </p:sp>
      <p:sp>
        <p:nvSpPr>
          <p:cNvPr id="4" name="Slide Number Placeholder 3"/>
          <p:cNvSpPr>
            <a:spLocks noGrp="1"/>
          </p:cNvSpPr>
          <p:nvPr>
            <p:ph type="sldNum" sz="quarter" idx="12"/>
          </p:nvPr>
        </p:nvSpPr>
        <p:spPr/>
        <p:txBody>
          <a:bodyPr/>
          <a:lstStyle/>
          <a:p>
            <a:pPr>
              <a:defRPr/>
            </a:pPr>
            <a:fld id="{74FDD1A8-97BD-45F3-85DD-B74B895F6B7B}" type="slidenum">
              <a:rPr lang="en-US" smtClean="0"/>
              <a:pPr>
                <a:defRPr/>
              </a:pPr>
              <a:t>16</a:t>
            </a:fld>
            <a:endParaRPr lang="en-US"/>
          </a:p>
        </p:txBody>
      </p:sp>
    </p:spTree>
    <p:extLst>
      <p:ext uri="{BB962C8B-B14F-4D97-AF65-F5344CB8AC3E}">
        <p14:creationId xmlns:p14="http://schemas.microsoft.com/office/powerpoint/2010/main" val="277247728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AutoShape 2"/>
          <p:cNvSpPr>
            <a:spLocks noGrp="1" noChangeArrowheads="1"/>
          </p:cNvSpPr>
          <p:nvPr>
            <p:ph type="title"/>
          </p:nvPr>
        </p:nvSpPr>
        <p:spPr>
          <a:xfrm>
            <a:off x="609599" y="228600"/>
            <a:ext cx="6347713" cy="838200"/>
          </a:xfrm>
        </p:spPr>
        <p:txBody>
          <a:bodyPr>
            <a:normAutofit/>
          </a:bodyPr>
          <a:lstStyle/>
          <a:p>
            <a:pPr eaLnBrk="1" hangingPunct="1"/>
            <a:r>
              <a:rPr lang="en-US" b="1" dirty="0" smtClean="0">
                <a:solidFill>
                  <a:srgbClr val="FF0000"/>
                </a:solidFill>
              </a:rPr>
              <a:t>ROLE OF THE RCC</a:t>
            </a:r>
          </a:p>
        </p:txBody>
      </p:sp>
      <p:sp>
        <p:nvSpPr>
          <p:cNvPr id="11267" name="Rectangle 3"/>
          <p:cNvSpPr>
            <a:spLocks noGrp="1" noChangeArrowheads="1"/>
          </p:cNvSpPr>
          <p:nvPr>
            <p:ph type="body" idx="1"/>
          </p:nvPr>
        </p:nvSpPr>
        <p:spPr>
          <a:xfrm>
            <a:off x="231775" y="1066800"/>
            <a:ext cx="8531225" cy="5257800"/>
          </a:xfrm>
        </p:spPr>
        <p:txBody>
          <a:bodyPr>
            <a:normAutofit/>
          </a:bodyPr>
          <a:lstStyle/>
          <a:p>
            <a:pPr eaLnBrk="1" hangingPunct="1">
              <a:buClr>
                <a:srgbClr val="0000CC"/>
              </a:buClr>
            </a:pPr>
            <a:r>
              <a:rPr lang="en-US" sz="2800" dirty="0" smtClean="0">
                <a:solidFill>
                  <a:schemeClr val="tx1"/>
                </a:solidFill>
              </a:rPr>
              <a:t>Monitor, coordinate and evaluate performance of the DAs in the region.</a:t>
            </a:r>
          </a:p>
          <a:p>
            <a:pPr eaLnBrk="1" hangingPunct="1">
              <a:buClr>
                <a:srgbClr val="0000CC"/>
              </a:buClr>
            </a:pPr>
            <a:r>
              <a:rPr lang="en-US" sz="2800" dirty="0" smtClean="0">
                <a:solidFill>
                  <a:schemeClr val="tx1"/>
                </a:solidFill>
              </a:rPr>
              <a:t>Monitoring the use of monies allocated and released to the DAs by central government and its agencies.</a:t>
            </a:r>
          </a:p>
          <a:p>
            <a:pPr eaLnBrk="1" hangingPunct="1">
              <a:buClr>
                <a:srgbClr val="0000CC"/>
              </a:buClr>
            </a:pPr>
            <a:r>
              <a:rPr lang="en-US" sz="2800" dirty="0" smtClean="0">
                <a:solidFill>
                  <a:schemeClr val="tx1"/>
                </a:solidFill>
              </a:rPr>
              <a:t>Review and coordinate public services in the region.</a:t>
            </a:r>
          </a:p>
          <a:p>
            <a:pPr eaLnBrk="1" hangingPunct="1">
              <a:buClr>
                <a:srgbClr val="0000CC"/>
              </a:buClr>
            </a:pPr>
            <a:r>
              <a:rPr lang="en-US" sz="2800" dirty="0" smtClean="0">
                <a:solidFill>
                  <a:schemeClr val="tx1"/>
                </a:solidFill>
              </a:rPr>
              <a:t>Maintenance of security and public safety in the Region.</a:t>
            </a:r>
          </a:p>
          <a:p>
            <a:pPr eaLnBrk="1" hangingPunct="1">
              <a:buClr>
                <a:srgbClr val="0000CC"/>
              </a:buClr>
            </a:pPr>
            <a:r>
              <a:rPr lang="en-US" sz="2800" dirty="0" smtClean="0">
                <a:solidFill>
                  <a:schemeClr val="tx1"/>
                </a:solidFill>
              </a:rPr>
              <a:t>Provide technical backstopping to DAs</a:t>
            </a:r>
          </a:p>
          <a:p>
            <a:pPr>
              <a:buClr>
                <a:srgbClr val="0000CC"/>
              </a:buClr>
            </a:pPr>
            <a:r>
              <a:rPr lang="en-US" sz="2800" dirty="0">
                <a:solidFill>
                  <a:schemeClr val="tx1"/>
                </a:solidFill>
              </a:rPr>
              <a:t>Perform such other functions as assigned to it under any enactment.</a:t>
            </a:r>
          </a:p>
          <a:p>
            <a:pPr eaLnBrk="1" hangingPunct="1">
              <a:buClr>
                <a:srgbClr val="0000CC"/>
              </a:buClr>
            </a:pPr>
            <a:endParaRPr lang="en-US" sz="2800" dirty="0" smtClean="0">
              <a:solidFill>
                <a:schemeClr val="tx1"/>
              </a:solidFill>
            </a:endParaRPr>
          </a:p>
          <a:p>
            <a:pPr eaLnBrk="1" hangingPunct="1"/>
            <a:endParaRPr lang="en-US" sz="2400" dirty="0" smtClean="0">
              <a:solidFill>
                <a:schemeClr val="tx1"/>
              </a:solidFill>
            </a:endParaRPr>
          </a:p>
        </p:txBody>
      </p:sp>
      <p:sp>
        <p:nvSpPr>
          <p:cNvPr id="4" name="Slide Number Placeholder 3"/>
          <p:cNvSpPr>
            <a:spLocks noGrp="1"/>
          </p:cNvSpPr>
          <p:nvPr>
            <p:ph type="sldNum" sz="quarter" idx="12"/>
          </p:nvPr>
        </p:nvSpPr>
        <p:spPr/>
        <p:txBody>
          <a:bodyPr/>
          <a:lstStyle/>
          <a:p>
            <a:pPr>
              <a:defRPr/>
            </a:pPr>
            <a:fld id="{74FDD1A8-97BD-45F3-85DD-B74B895F6B7B}" type="slidenum">
              <a:rPr lang="en-US" smtClean="0"/>
              <a:pPr>
                <a:defRPr/>
              </a:pPr>
              <a:t>17</a:t>
            </a:fld>
            <a:endParaRPr lang="en-US"/>
          </a:p>
        </p:txBody>
      </p:sp>
    </p:spTree>
    <p:extLst>
      <p:ext uri="{BB962C8B-B14F-4D97-AF65-F5344CB8AC3E}">
        <p14:creationId xmlns:p14="http://schemas.microsoft.com/office/powerpoint/2010/main" val="156002972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AutoShape 2"/>
          <p:cNvSpPr>
            <a:spLocks noGrp="1" noChangeArrowheads="1"/>
          </p:cNvSpPr>
          <p:nvPr>
            <p:ph type="title"/>
          </p:nvPr>
        </p:nvSpPr>
        <p:spPr>
          <a:xfrm>
            <a:off x="304800" y="228600"/>
            <a:ext cx="8686800" cy="838200"/>
          </a:xfrm>
        </p:spPr>
        <p:txBody>
          <a:bodyPr>
            <a:normAutofit/>
          </a:bodyPr>
          <a:lstStyle/>
          <a:p>
            <a:pPr eaLnBrk="1" hangingPunct="1"/>
            <a:r>
              <a:rPr lang="en-US" b="1" dirty="0" smtClean="0">
                <a:solidFill>
                  <a:srgbClr val="FF0000"/>
                </a:solidFill>
              </a:rPr>
              <a:t>KEY FUNCTIONS OF MMDA</a:t>
            </a:r>
            <a:r>
              <a:rPr lang="en-US" sz="2800" b="1" dirty="0" smtClean="0">
                <a:solidFill>
                  <a:srgbClr val="FF0000"/>
                </a:solidFill>
              </a:rPr>
              <a:t>s</a:t>
            </a:r>
          </a:p>
        </p:txBody>
      </p:sp>
      <p:sp>
        <p:nvSpPr>
          <p:cNvPr id="14339" name="Rectangle 3"/>
          <p:cNvSpPr>
            <a:spLocks noGrp="1" noChangeArrowheads="1"/>
          </p:cNvSpPr>
          <p:nvPr>
            <p:ph type="body" idx="1"/>
          </p:nvPr>
        </p:nvSpPr>
        <p:spPr>
          <a:xfrm>
            <a:off x="152400" y="1066800"/>
            <a:ext cx="8839200" cy="5638800"/>
          </a:xfrm>
        </p:spPr>
        <p:txBody>
          <a:bodyPr>
            <a:normAutofit/>
          </a:bodyPr>
          <a:lstStyle/>
          <a:p>
            <a:pPr>
              <a:lnSpc>
                <a:spcPct val="90000"/>
              </a:lnSpc>
              <a:buClr>
                <a:srgbClr val="0000CC"/>
              </a:buClr>
            </a:pPr>
            <a:r>
              <a:rPr lang="en-US" sz="2800" b="1" dirty="0" smtClean="0"/>
              <a:t>METROPOLITAN/MUNICIPAL/DISTRICT ASSEMBLIES (MMDAs)</a:t>
            </a:r>
          </a:p>
          <a:p>
            <a:pPr lvl="1">
              <a:lnSpc>
                <a:spcPct val="90000"/>
              </a:lnSpc>
              <a:buClr>
                <a:srgbClr val="0000CC"/>
              </a:buClr>
            </a:pPr>
            <a:r>
              <a:rPr lang="en-US" dirty="0" smtClean="0">
                <a:solidFill>
                  <a:schemeClr val="tx1"/>
                </a:solidFill>
              </a:rPr>
              <a:t>Exercise political and administrative authority in the district.</a:t>
            </a:r>
          </a:p>
          <a:p>
            <a:pPr lvl="1">
              <a:lnSpc>
                <a:spcPct val="90000"/>
              </a:lnSpc>
              <a:buClr>
                <a:srgbClr val="0000CC"/>
              </a:buClr>
            </a:pPr>
            <a:r>
              <a:rPr lang="en-US" dirty="0" smtClean="0">
                <a:solidFill>
                  <a:schemeClr val="tx1"/>
                </a:solidFill>
              </a:rPr>
              <a:t>Constitutes the planning authority for the district - Formulate and execute plans, </a:t>
            </a:r>
            <a:r>
              <a:rPr lang="en-US" dirty="0" err="1" smtClean="0">
                <a:solidFill>
                  <a:schemeClr val="tx1"/>
                </a:solidFill>
              </a:rPr>
              <a:t>programmes</a:t>
            </a:r>
            <a:r>
              <a:rPr lang="en-US" dirty="0" smtClean="0">
                <a:solidFill>
                  <a:schemeClr val="tx1"/>
                </a:solidFill>
              </a:rPr>
              <a:t> and strategies for the overall development of the district.</a:t>
            </a:r>
          </a:p>
          <a:p>
            <a:pPr lvl="1">
              <a:lnSpc>
                <a:spcPct val="90000"/>
              </a:lnSpc>
              <a:buClr>
                <a:srgbClr val="0000CC"/>
              </a:buClr>
            </a:pPr>
            <a:r>
              <a:rPr lang="en-US" dirty="0" smtClean="0">
                <a:solidFill>
                  <a:schemeClr val="tx1"/>
                </a:solidFill>
              </a:rPr>
              <a:t>Have deliberative, legislative and executive functions</a:t>
            </a:r>
          </a:p>
          <a:p>
            <a:pPr lvl="1">
              <a:lnSpc>
                <a:spcPct val="90000"/>
              </a:lnSpc>
              <a:buClr>
                <a:srgbClr val="0000CC"/>
              </a:buClr>
            </a:pPr>
            <a:r>
              <a:rPr lang="en-US" dirty="0" smtClean="0">
                <a:solidFill>
                  <a:schemeClr val="tx1"/>
                </a:solidFill>
              </a:rPr>
              <a:t>Responsible for the overall development of the district.</a:t>
            </a:r>
          </a:p>
          <a:p>
            <a:pPr lvl="1">
              <a:lnSpc>
                <a:spcPct val="90000"/>
              </a:lnSpc>
              <a:buClr>
                <a:srgbClr val="0000CC"/>
              </a:buClr>
            </a:pPr>
            <a:r>
              <a:rPr lang="en-US" dirty="0" smtClean="0">
                <a:solidFill>
                  <a:schemeClr val="tx1"/>
                </a:solidFill>
              </a:rPr>
              <a:t>Maintenance of security and public safety in the district.</a:t>
            </a:r>
          </a:p>
          <a:p>
            <a:pPr eaLnBrk="1" hangingPunct="1">
              <a:lnSpc>
                <a:spcPct val="90000"/>
              </a:lnSpc>
            </a:pPr>
            <a:endParaRPr lang="en-US" sz="2800" dirty="0" smtClean="0"/>
          </a:p>
          <a:p>
            <a:pPr eaLnBrk="1" hangingPunct="1">
              <a:lnSpc>
                <a:spcPct val="90000"/>
              </a:lnSpc>
              <a:buFont typeface="Wingdings" pitchFamily="2" charset="2"/>
              <a:buNone/>
            </a:pPr>
            <a:endParaRPr lang="en-US" sz="2000" dirty="0" smtClean="0"/>
          </a:p>
        </p:txBody>
      </p:sp>
      <p:sp>
        <p:nvSpPr>
          <p:cNvPr id="4" name="Slide Number Placeholder 3"/>
          <p:cNvSpPr>
            <a:spLocks noGrp="1"/>
          </p:cNvSpPr>
          <p:nvPr>
            <p:ph type="sldNum" sz="quarter" idx="12"/>
          </p:nvPr>
        </p:nvSpPr>
        <p:spPr/>
        <p:txBody>
          <a:bodyPr/>
          <a:lstStyle/>
          <a:p>
            <a:pPr>
              <a:defRPr/>
            </a:pPr>
            <a:fld id="{74FDD1A8-97BD-45F3-85DD-B74B895F6B7B}" type="slidenum">
              <a:rPr lang="en-US" smtClean="0"/>
              <a:pPr>
                <a:defRPr/>
              </a:pPr>
              <a:t>18</a:t>
            </a:fld>
            <a:endParaRPr lang="en-US"/>
          </a:p>
        </p:txBody>
      </p:sp>
    </p:spTree>
    <p:extLst>
      <p:ext uri="{BB962C8B-B14F-4D97-AF65-F5344CB8AC3E}">
        <p14:creationId xmlns:p14="http://schemas.microsoft.com/office/powerpoint/2010/main" val="426832945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686800" cy="838200"/>
          </a:xfrm>
        </p:spPr>
        <p:txBody>
          <a:bodyPr>
            <a:noAutofit/>
          </a:bodyPr>
          <a:lstStyle/>
          <a:p>
            <a:pPr algn="ctr"/>
            <a:r>
              <a:rPr lang="en-US" sz="2800" b="1" dirty="0" smtClean="0">
                <a:solidFill>
                  <a:srgbClr val="FF0000"/>
                </a:solidFill>
              </a:rPr>
              <a:t>3. LEGAL </a:t>
            </a:r>
            <a:r>
              <a:rPr lang="en-US" sz="2800" b="1" dirty="0">
                <a:solidFill>
                  <a:srgbClr val="FF0000"/>
                </a:solidFill>
              </a:rPr>
              <a:t>BACKGROUND </a:t>
            </a:r>
            <a:r>
              <a:rPr lang="en-US" sz="2800" b="1" dirty="0" smtClean="0">
                <a:solidFill>
                  <a:srgbClr val="FF0000"/>
                </a:solidFill>
              </a:rPr>
              <a:t>&amp; </a:t>
            </a:r>
            <a:r>
              <a:rPr lang="en-US" sz="2800" b="1" dirty="0">
                <a:solidFill>
                  <a:srgbClr val="FF0000"/>
                </a:solidFill>
              </a:rPr>
              <a:t>THE ESTABLISHMENT OF THE DECENTRALIZED DEPARTMENTS AT MMDA</a:t>
            </a:r>
            <a:endParaRPr lang="en-US" sz="2800" dirty="0">
              <a:solidFill>
                <a:srgbClr val="FF0000"/>
              </a:solidFill>
            </a:endParaRPr>
          </a:p>
        </p:txBody>
      </p:sp>
      <p:sp>
        <p:nvSpPr>
          <p:cNvPr id="3" name="Content Placeholder 2"/>
          <p:cNvSpPr>
            <a:spLocks noGrp="1"/>
          </p:cNvSpPr>
          <p:nvPr>
            <p:ph idx="1"/>
          </p:nvPr>
        </p:nvSpPr>
        <p:spPr/>
        <p:txBody>
          <a:bodyPr/>
          <a:lstStyle/>
          <a:p>
            <a:pPr marL="342900" lvl="1" indent="-342900">
              <a:buFont typeface="Wingdings 2"/>
              <a:buChar char=""/>
            </a:pPr>
            <a:r>
              <a:rPr lang="en-US" b="1" dirty="0" smtClean="0">
                <a:solidFill>
                  <a:schemeClr val="tx1"/>
                </a:solidFill>
              </a:rPr>
              <a:t>LOCAL GOVERNANCE ACT 936 (2</a:t>
            </a:r>
            <a:r>
              <a:rPr lang="en-US" b="1" baseline="30000" dirty="0" smtClean="0">
                <a:solidFill>
                  <a:schemeClr val="tx1"/>
                </a:solidFill>
              </a:rPr>
              <a:t>ND</a:t>
            </a:r>
            <a:r>
              <a:rPr lang="en-US" b="1" dirty="0" smtClean="0">
                <a:solidFill>
                  <a:schemeClr val="tx1"/>
                </a:solidFill>
              </a:rPr>
              <a:t>,3</a:t>
            </a:r>
            <a:r>
              <a:rPr lang="en-US" b="1" baseline="30000" dirty="0" smtClean="0">
                <a:solidFill>
                  <a:schemeClr val="tx1"/>
                </a:solidFill>
              </a:rPr>
              <a:t>RD</a:t>
            </a:r>
            <a:r>
              <a:rPr lang="en-US" b="1" dirty="0" smtClean="0">
                <a:solidFill>
                  <a:schemeClr val="tx1"/>
                </a:solidFill>
              </a:rPr>
              <a:t> AND 4</a:t>
            </a:r>
            <a:r>
              <a:rPr lang="en-US" b="1" baseline="30000" dirty="0" smtClean="0">
                <a:solidFill>
                  <a:schemeClr val="tx1"/>
                </a:solidFill>
              </a:rPr>
              <a:t>TH</a:t>
            </a:r>
            <a:r>
              <a:rPr lang="en-US" b="1" dirty="0" smtClean="0">
                <a:solidFill>
                  <a:schemeClr val="tx1"/>
                </a:solidFill>
              </a:rPr>
              <a:t> SCHEDULES</a:t>
            </a:r>
            <a:r>
              <a:rPr lang="en-US" b="1" dirty="0" smtClean="0">
                <a:solidFill>
                  <a:srgbClr val="92D050"/>
                </a:solidFill>
              </a:rPr>
              <a:t> </a:t>
            </a:r>
            <a:r>
              <a:rPr lang="en-US" b="1" dirty="0" smtClean="0">
                <a:solidFill>
                  <a:schemeClr val="tx1"/>
                </a:solidFill>
              </a:rPr>
              <a:t>- DEPARTMENTS UNDER MMDA)</a:t>
            </a:r>
            <a:endParaRPr lang="en-GB" b="1" dirty="0">
              <a:solidFill>
                <a:schemeClr val="tx1"/>
              </a:solidFill>
            </a:endParaRPr>
          </a:p>
          <a:p>
            <a:pPr marL="342900" lvl="1" indent="-342900">
              <a:buFont typeface="Wingdings 2"/>
              <a:buChar char=""/>
            </a:pPr>
            <a:r>
              <a:rPr lang="en-US" b="1" dirty="0" smtClean="0">
                <a:solidFill>
                  <a:schemeClr val="tx1"/>
                </a:solidFill>
              </a:rPr>
              <a:t>L.I 1961 (OBJECTIVES &amp; TWO SCHEDULES)</a:t>
            </a:r>
          </a:p>
          <a:p>
            <a:pPr marL="342900" lvl="1" indent="-342900">
              <a:buFont typeface="Wingdings 2"/>
              <a:buChar char=""/>
            </a:pPr>
            <a:r>
              <a:rPr lang="en-US" b="1" dirty="0" smtClean="0">
                <a:solidFill>
                  <a:schemeClr val="tx1"/>
                </a:solidFill>
              </a:rPr>
              <a:t>ORGANIZATIONAL STRUCTURE (MMDA)</a:t>
            </a:r>
          </a:p>
        </p:txBody>
      </p:sp>
      <p:sp>
        <p:nvSpPr>
          <p:cNvPr id="4" name="Slide Number Placeholder 3"/>
          <p:cNvSpPr>
            <a:spLocks noGrp="1"/>
          </p:cNvSpPr>
          <p:nvPr>
            <p:ph type="sldNum" sz="quarter" idx="12"/>
          </p:nvPr>
        </p:nvSpPr>
        <p:spPr/>
        <p:txBody>
          <a:bodyPr/>
          <a:lstStyle/>
          <a:p>
            <a:fld id="{633B91F5-71B8-4AF0-AC35-4CB20F61C851}" type="slidenum">
              <a:rPr lang="en-US" smtClean="0"/>
              <a:pPr/>
              <a:t>19</a:t>
            </a:fld>
            <a:endParaRPr lang="en-US"/>
          </a:p>
        </p:txBody>
      </p:sp>
    </p:spTree>
    <p:extLst>
      <p:ext uri="{BB962C8B-B14F-4D97-AF65-F5344CB8AC3E}">
        <p14:creationId xmlns:p14="http://schemas.microsoft.com/office/powerpoint/2010/main" val="168292545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298439668"/>
              </p:ext>
            </p:extLst>
          </p:nvPr>
        </p:nvGraphicFramePr>
        <p:xfrm>
          <a:off x="76200" y="1"/>
          <a:ext cx="8991600" cy="6821852"/>
        </p:xfrm>
        <a:graphic>
          <a:graphicData uri="http://schemas.openxmlformats.org/drawingml/2006/table">
            <a:tbl>
              <a:tblPr firstRow="1" bandRow="1">
                <a:tableStyleId>{5C22544A-7EE6-4342-B048-85BDC9FD1C3A}</a:tableStyleId>
              </a:tblPr>
              <a:tblGrid>
                <a:gridCol w="381000"/>
                <a:gridCol w="2616200"/>
                <a:gridCol w="355600"/>
                <a:gridCol w="2641600"/>
                <a:gridCol w="406400"/>
                <a:gridCol w="2590800"/>
              </a:tblGrid>
              <a:tr h="382603">
                <a:tc gridSpan="6">
                  <a:txBody>
                    <a:bodyPr/>
                    <a:lstStyle/>
                    <a:p>
                      <a:pPr algn="ctr"/>
                      <a:r>
                        <a:rPr lang="en-US" sz="2000" b="1" i="0" dirty="0" smtClean="0">
                          <a:solidFill>
                            <a:srgbClr val="FF0000"/>
                          </a:solidFill>
                          <a:latin typeface="+mj-lt"/>
                        </a:rPr>
                        <a:t>LG ACT 936,  SECOND SCHEDULE  (</a:t>
                      </a:r>
                      <a:r>
                        <a:rPr lang="en-US" sz="2000" b="1" i="0" dirty="0" smtClean="0">
                          <a:solidFill>
                            <a:srgbClr val="FF0000"/>
                          </a:solidFill>
                          <a:effectLst/>
                          <a:latin typeface="+mj-lt"/>
                        </a:rPr>
                        <a:t>DEPARTMENT UNDER…)</a:t>
                      </a:r>
                      <a:endParaRPr lang="en-GB" sz="2000" b="1" i="0" dirty="0">
                        <a:solidFill>
                          <a:srgbClr val="FF0000"/>
                        </a:solidFill>
                        <a:effectLst/>
                        <a:latin typeface="+mj-lt"/>
                      </a:endParaRPr>
                    </a:p>
                  </a:txBody>
                  <a:tcPr>
                    <a:solidFill>
                      <a:schemeClr val="accent1">
                        <a:lumMod val="20000"/>
                        <a:lumOff val="80000"/>
                      </a:schemeClr>
                    </a:solidFill>
                  </a:tcPr>
                </a:tc>
                <a:tc hMerge="1">
                  <a:txBody>
                    <a:bodyPr/>
                    <a:lstStyle/>
                    <a:p>
                      <a:endParaRPr lang="en-GB" sz="800" dirty="0"/>
                    </a:p>
                  </a:txBody>
                  <a:tcPr/>
                </a:tc>
                <a:tc hMerge="1">
                  <a:txBody>
                    <a:bodyPr/>
                    <a:lstStyle/>
                    <a:p>
                      <a:endParaRPr lang="en-GB" sz="800" dirty="0"/>
                    </a:p>
                  </a:txBody>
                  <a:tcPr/>
                </a:tc>
                <a:tc hMerge="1">
                  <a:txBody>
                    <a:bodyPr/>
                    <a:lstStyle/>
                    <a:p>
                      <a:endParaRPr lang="en-GB" sz="800" dirty="0"/>
                    </a:p>
                  </a:txBody>
                  <a:tcPr/>
                </a:tc>
                <a:tc hMerge="1">
                  <a:txBody>
                    <a:bodyPr/>
                    <a:lstStyle/>
                    <a:p>
                      <a:endParaRPr lang="en-GB" sz="800" dirty="0"/>
                    </a:p>
                  </a:txBody>
                  <a:tcPr/>
                </a:tc>
                <a:tc hMerge="1">
                  <a:txBody>
                    <a:bodyPr/>
                    <a:lstStyle/>
                    <a:p>
                      <a:endParaRPr lang="en-GB" sz="800" dirty="0"/>
                    </a:p>
                  </a:txBody>
                  <a:tcPr/>
                </a:tc>
              </a:tr>
              <a:tr h="361348">
                <a:tc>
                  <a:txBody>
                    <a:bodyPr/>
                    <a:lstStyle/>
                    <a:p>
                      <a:endParaRPr lang="en-GB" sz="1100" b="1" dirty="0">
                        <a:effectLst/>
                        <a:latin typeface="Book Antiqua" pitchFamily="18" charset="0"/>
                      </a:endParaRPr>
                    </a:p>
                  </a:txBody>
                  <a:tcPr/>
                </a:tc>
                <a:tc>
                  <a:txBody>
                    <a:bodyPr/>
                    <a:lstStyle/>
                    <a:p>
                      <a:r>
                        <a:rPr lang="en-US" sz="1300" b="1" dirty="0" smtClean="0">
                          <a:solidFill>
                            <a:srgbClr val="FF0000"/>
                          </a:solidFill>
                          <a:effectLst/>
                          <a:latin typeface="Book Antiqua" pitchFamily="18" charset="0"/>
                        </a:rPr>
                        <a:t>METROPOLITAN ASSEMBLY</a:t>
                      </a:r>
                      <a:endParaRPr lang="en-GB" sz="1300" b="1" dirty="0">
                        <a:solidFill>
                          <a:srgbClr val="FF0000"/>
                        </a:solidFill>
                        <a:effectLst/>
                        <a:latin typeface="Book Antiqua" pitchFamily="18" charset="0"/>
                      </a:endParaRPr>
                    </a:p>
                  </a:txBody>
                  <a:tcPr/>
                </a:tc>
                <a:tc>
                  <a:txBody>
                    <a:bodyPr/>
                    <a:lstStyle/>
                    <a:p>
                      <a:endParaRPr lang="en-GB" sz="1300" b="1" dirty="0">
                        <a:solidFill>
                          <a:srgbClr val="FF0000"/>
                        </a:solidFill>
                        <a:effectLst/>
                        <a:latin typeface="Book Antiqua"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300" b="1" dirty="0" smtClean="0">
                          <a:solidFill>
                            <a:srgbClr val="0E02A6"/>
                          </a:solidFill>
                          <a:effectLst/>
                          <a:latin typeface="Book Antiqua" pitchFamily="18" charset="0"/>
                        </a:rPr>
                        <a:t>MUNICIPAL ASSEMBLY</a:t>
                      </a:r>
                      <a:endParaRPr lang="en-GB" sz="1300" b="1" dirty="0">
                        <a:solidFill>
                          <a:srgbClr val="0E02A6"/>
                        </a:solidFill>
                        <a:effectLst/>
                        <a:latin typeface="Book Antiqua" pitchFamily="18" charset="0"/>
                      </a:endParaRPr>
                    </a:p>
                  </a:txBody>
                  <a:tcPr/>
                </a:tc>
                <a:tc>
                  <a:txBody>
                    <a:bodyPr/>
                    <a:lstStyle/>
                    <a:p>
                      <a:endParaRPr lang="en-GB" sz="1300" b="1" dirty="0">
                        <a:solidFill>
                          <a:srgbClr val="FF0000"/>
                        </a:solidFill>
                        <a:effectLst/>
                        <a:latin typeface="Book Antiqua"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300" b="1" dirty="0" smtClean="0">
                          <a:solidFill>
                            <a:schemeClr val="tx1"/>
                          </a:solidFill>
                          <a:effectLst/>
                          <a:latin typeface="Book Antiqua" pitchFamily="18" charset="0"/>
                        </a:rPr>
                        <a:t>DISTRICT ASSEMBLY</a:t>
                      </a:r>
                      <a:endParaRPr lang="en-GB" sz="1300" b="1" dirty="0">
                        <a:solidFill>
                          <a:schemeClr val="tx1"/>
                        </a:solidFill>
                        <a:effectLst/>
                        <a:latin typeface="Book Antiqua" pitchFamily="18" charset="0"/>
                      </a:endParaRPr>
                    </a:p>
                  </a:txBody>
                  <a:tcPr/>
                </a:tc>
              </a:tr>
              <a:tr h="292267">
                <a:tc>
                  <a:txBody>
                    <a:bodyPr/>
                    <a:lstStyle/>
                    <a:p>
                      <a:pPr>
                        <a:lnSpc>
                          <a:spcPct val="115000"/>
                        </a:lnSpc>
                        <a:spcAft>
                          <a:spcPts val="0"/>
                        </a:spcAft>
                      </a:pPr>
                      <a:r>
                        <a:rPr lang="en-US" sz="1200" b="1">
                          <a:latin typeface="Book Antiqua"/>
                          <a:ea typeface="Calibri"/>
                          <a:cs typeface="Times New Roman"/>
                        </a:rPr>
                        <a:t>1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CENTRAL ADMINISTRATION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1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CENTRAL ADMINISTRATION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1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CENTRAL ADMINISTRATION </a:t>
                      </a:r>
                      <a:endParaRPr lang="en-GB" sz="1200" dirty="0">
                        <a:latin typeface="Calibri"/>
                        <a:ea typeface="Calibri"/>
                        <a:cs typeface="Times New Roman"/>
                      </a:endParaRPr>
                    </a:p>
                  </a:txBody>
                  <a:tcPr marL="68580" marR="68580" marT="0" marB="0"/>
                </a:tc>
              </a:tr>
              <a:tr h="302894">
                <a:tc>
                  <a:txBody>
                    <a:bodyPr/>
                    <a:lstStyle/>
                    <a:p>
                      <a:pPr>
                        <a:lnSpc>
                          <a:spcPct val="115000"/>
                        </a:lnSpc>
                        <a:spcAft>
                          <a:spcPts val="0"/>
                        </a:spcAft>
                      </a:pPr>
                      <a:r>
                        <a:rPr lang="en-US" sz="1200" b="1">
                          <a:latin typeface="Book Antiqua"/>
                          <a:ea typeface="Calibri"/>
                          <a:cs typeface="Times New Roman"/>
                        </a:rPr>
                        <a:t>2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FINANCE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2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FINANCE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2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FINANCE </a:t>
                      </a:r>
                      <a:endParaRPr lang="en-GB" sz="1200">
                        <a:latin typeface="Calibri"/>
                        <a:ea typeface="Calibri"/>
                        <a:cs typeface="Times New Roman"/>
                      </a:endParaRPr>
                    </a:p>
                  </a:txBody>
                  <a:tcPr marL="68580" marR="68580" marT="0" marB="0"/>
                </a:tc>
              </a:tr>
              <a:tr h="439994">
                <a:tc>
                  <a:txBody>
                    <a:bodyPr/>
                    <a:lstStyle/>
                    <a:p>
                      <a:pPr>
                        <a:lnSpc>
                          <a:spcPct val="115000"/>
                        </a:lnSpc>
                        <a:spcAft>
                          <a:spcPts val="0"/>
                        </a:spcAft>
                      </a:pPr>
                      <a:r>
                        <a:rPr lang="en-US" sz="1200" b="1">
                          <a:latin typeface="Book Antiqua"/>
                          <a:ea typeface="Calibri"/>
                          <a:cs typeface="Times New Roman"/>
                        </a:rPr>
                        <a:t>3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EDUCATION, YOUTH AND SPORTS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3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EDUCATION, YOUTH AND SPORTS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3 </a:t>
                      </a:r>
                      <a:endParaRPr lang="en-GB" sz="1200" dirty="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EDUCATION, YOUTH AND SPORTS </a:t>
                      </a:r>
                      <a:endParaRPr lang="en-GB" sz="1200">
                        <a:latin typeface="Calibri"/>
                        <a:ea typeface="Calibri"/>
                        <a:cs typeface="Times New Roman"/>
                      </a:endParaRPr>
                    </a:p>
                  </a:txBody>
                  <a:tcPr marL="68580" marR="68580" marT="0" marB="0"/>
                </a:tc>
              </a:tr>
              <a:tr h="366662">
                <a:tc>
                  <a:txBody>
                    <a:bodyPr/>
                    <a:lstStyle/>
                    <a:p>
                      <a:pPr>
                        <a:lnSpc>
                          <a:spcPct val="115000"/>
                        </a:lnSpc>
                        <a:spcAft>
                          <a:spcPts val="0"/>
                        </a:spcAft>
                      </a:pPr>
                      <a:r>
                        <a:rPr lang="en-US" sz="1200" b="1">
                          <a:latin typeface="Book Antiqua"/>
                          <a:ea typeface="Calibri"/>
                          <a:cs typeface="Times New Roman"/>
                        </a:rPr>
                        <a:t>4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HEALTH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4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HEALTH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4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HEALTH </a:t>
                      </a:r>
                      <a:endParaRPr lang="en-GB" sz="1200">
                        <a:latin typeface="Calibri"/>
                        <a:ea typeface="Calibri"/>
                        <a:cs typeface="Times New Roman"/>
                      </a:endParaRPr>
                    </a:p>
                  </a:txBody>
                  <a:tcPr marL="68580" marR="68580" marT="0" marB="0"/>
                </a:tc>
              </a:tr>
              <a:tr h="318836">
                <a:tc>
                  <a:txBody>
                    <a:bodyPr/>
                    <a:lstStyle/>
                    <a:p>
                      <a:pPr>
                        <a:lnSpc>
                          <a:spcPct val="115000"/>
                        </a:lnSpc>
                        <a:spcAft>
                          <a:spcPts val="0"/>
                        </a:spcAft>
                      </a:pPr>
                      <a:r>
                        <a:rPr lang="en-US" sz="1200" b="1" dirty="0">
                          <a:latin typeface="Book Antiqua"/>
                          <a:ea typeface="Calibri"/>
                          <a:cs typeface="Times New Roman"/>
                        </a:rPr>
                        <a:t>5 </a:t>
                      </a:r>
                      <a:endParaRPr lang="en-GB" sz="1200" dirty="0">
                        <a:latin typeface="Calibri"/>
                        <a:ea typeface="Calibri"/>
                        <a:cs typeface="Times New Roman"/>
                      </a:endParaRPr>
                    </a:p>
                  </a:txBody>
                  <a:tcPr marL="68580" marR="68580" marT="0" marB="0">
                    <a:noFill/>
                  </a:tcPr>
                </a:tc>
                <a:tc>
                  <a:txBody>
                    <a:bodyPr/>
                    <a:lstStyle/>
                    <a:p>
                      <a:pPr>
                        <a:lnSpc>
                          <a:spcPct val="115000"/>
                        </a:lnSpc>
                        <a:spcAft>
                          <a:spcPts val="0"/>
                        </a:spcAft>
                      </a:pPr>
                      <a:r>
                        <a:rPr lang="en-US" sz="1200" b="1" dirty="0">
                          <a:latin typeface="Book Antiqua"/>
                          <a:ea typeface="Calibri"/>
                          <a:cs typeface="Times New Roman"/>
                        </a:rPr>
                        <a:t>AGRICULTURE </a:t>
                      </a:r>
                      <a:endParaRPr lang="en-GB" sz="1200" dirty="0">
                        <a:latin typeface="Calibri"/>
                        <a:ea typeface="Calibri"/>
                        <a:cs typeface="Times New Roman"/>
                      </a:endParaRPr>
                    </a:p>
                  </a:txBody>
                  <a:tcPr marL="68580" marR="68580" marT="0" marB="0">
                    <a:noFill/>
                  </a:tcPr>
                </a:tc>
                <a:tc>
                  <a:txBody>
                    <a:bodyPr/>
                    <a:lstStyle/>
                    <a:p>
                      <a:pPr>
                        <a:lnSpc>
                          <a:spcPct val="115000"/>
                        </a:lnSpc>
                        <a:spcAft>
                          <a:spcPts val="0"/>
                        </a:spcAft>
                      </a:pPr>
                      <a:r>
                        <a:rPr lang="en-US" sz="1200" b="1" dirty="0">
                          <a:latin typeface="Book Antiqua"/>
                          <a:ea typeface="Calibri"/>
                          <a:cs typeface="Times New Roman"/>
                        </a:rPr>
                        <a:t>5 </a:t>
                      </a:r>
                      <a:endParaRPr lang="en-GB" sz="1200" dirty="0">
                        <a:latin typeface="Calibri"/>
                        <a:ea typeface="Calibri"/>
                        <a:cs typeface="Times New Roman"/>
                      </a:endParaRPr>
                    </a:p>
                  </a:txBody>
                  <a:tcPr marL="68580" marR="68580" marT="0" marB="0">
                    <a:noFill/>
                  </a:tcPr>
                </a:tc>
                <a:tc>
                  <a:txBody>
                    <a:bodyPr/>
                    <a:lstStyle/>
                    <a:p>
                      <a:pPr>
                        <a:lnSpc>
                          <a:spcPct val="115000"/>
                        </a:lnSpc>
                        <a:spcAft>
                          <a:spcPts val="0"/>
                        </a:spcAft>
                      </a:pPr>
                      <a:r>
                        <a:rPr lang="en-US" sz="1200" b="1" dirty="0">
                          <a:latin typeface="Book Antiqua"/>
                          <a:ea typeface="Calibri"/>
                          <a:cs typeface="Times New Roman"/>
                        </a:rPr>
                        <a:t>AGRICULTURE </a:t>
                      </a:r>
                      <a:endParaRPr lang="en-GB" sz="1200" dirty="0">
                        <a:latin typeface="Calibri"/>
                        <a:ea typeface="Calibri"/>
                        <a:cs typeface="Times New Roman"/>
                      </a:endParaRPr>
                    </a:p>
                  </a:txBody>
                  <a:tcPr marL="68580" marR="68580" marT="0" marB="0">
                    <a:noFill/>
                  </a:tcPr>
                </a:tc>
                <a:tc>
                  <a:txBody>
                    <a:bodyPr/>
                    <a:lstStyle/>
                    <a:p>
                      <a:pPr>
                        <a:lnSpc>
                          <a:spcPct val="115000"/>
                        </a:lnSpc>
                        <a:spcAft>
                          <a:spcPts val="0"/>
                        </a:spcAft>
                      </a:pPr>
                      <a:r>
                        <a:rPr lang="en-US" sz="1200" b="1" dirty="0">
                          <a:latin typeface="Book Antiqua"/>
                          <a:ea typeface="Calibri"/>
                          <a:cs typeface="Times New Roman"/>
                        </a:rPr>
                        <a:t>5 </a:t>
                      </a:r>
                      <a:endParaRPr lang="en-GB" sz="1200" dirty="0">
                        <a:latin typeface="Calibri"/>
                        <a:ea typeface="Calibri"/>
                        <a:cs typeface="Times New Roman"/>
                      </a:endParaRPr>
                    </a:p>
                  </a:txBody>
                  <a:tcPr marL="68580" marR="68580" marT="0" marB="0">
                    <a:noFill/>
                  </a:tcPr>
                </a:tc>
                <a:tc>
                  <a:txBody>
                    <a:bodyPr/>
                    <a:lstStyle/>
                    <a:p>
                      <a:pPr>
                        <a:lnSpc>
                          <a:spcPct val="115000"/>
                        </a:lnSpc>
                        <a:spcAft>
                          <a:spcPts val="0"/>
                        </a:spcAft>
                      </a:pPr>
                      <a:r>
                        <a:rPr lang="en-US" sz="1200" b="1" dirty="0">
                          <a:latin typeface="Book Antiqua"/>
                          <a:ea typeface="Calibri"/>
                          <a:cs typeface="Times New Roman"/>
                        </a:rPr>
                        <a:t>AGRICULTURE </a:t>
                      </a:r>
                      <a:endParaRPr lang="en-GB" sz="1200" dirty="0">
                        <a:latin typeface="Calibri"/>
                        <a:ea typeface="Calibri"/>
                        <a:cs typeface="Times New Roman"/>
                      </a:endParaRPr>
                    </a:p>
                  </a:txBody>
                  <a:tcPr marL="68580" marR="68580" marT="0" marB="0">
                    <a:noFill/>
                  </a:tcPr>
                </a:tc>
              </a:tr>
              <a:tr h="249755">
                <a:tc>
                  <a:txBody>
                    <a:bodyPr/>
                    <a:lstStyle/>
                    <a:p>
                      <a:pPr>
                        <a:lnSpc>
                          <a:spcPct val="115000"/>
                        </a:lnSpc>
                        <a:spcAft>
                          <a:spcPts val="0"/>
                        </a:spcAft>
                      </a:pPr>
                      <a:r>
                        <a:rPr lang="en-US" sz="1200" b="1">
                          <a:latin typeface="Book Antiqua"/>
                          <a:ea typeface="Calibri"/>
                          <a:cs typeface="Times New Roman"/>
                        </a:rPr>
                        <a:t>6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PHYSICAL PLANNING </a:t>
                      </a:r>
                      <a:endParaRPr lang="en-GB" sz="1200" dirty="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6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PHYSICAL PLANNING </a:t>
                      </a:r>
                      <a:endParaRPr lang="en-GB" sz="1200" dirty="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6 </a:t>
                      </a:r>
                      <a:endParaRPr lang="en-GB" sz="1200" dirty="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PHYSICAL PLANNING </a:t>
                      </a:r>
                      <a:endParaRPr lang="en-GB" sz="1200">
                        <a:latin typeface="Calibri"/>
                        <a:ea typeface="Calibri"/>
                        <a:cs typeface="Times New Roman"/>
                      </a:endParaRPr>
                    </a:p>
                  </a:txBody>
                  <a:tcPr marL="68580" marR="68580" marT="0" marB="0"/>
                </a:tc>
              </a:tr>
              <a:tr h="439994">
                <a:tc>
                  <a:txBody>
                    <a:bodyPr/>
                    <a:lstStyle/>
                    <a:p>
                      <a:pPr>
                        <a:lnSpc>
                          <a:spcPct val="115000"/>
                        </a:lnSpc>
                        <a:spcAft>
                          <a:spcPts val="0"/>
                        </a:spcAft>
                      </a:pPr>
                      <a:r>
                        <a:rPr lang="en-US" sz="1200" b="1">
                          <a:latin typeface="Book Antiqua"/>
                          <a:ea typeface="Calibri"/>
                          <a:cs typeface="Times New Roman"/>
                        </a:rPr>
                        <a:t>7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SOCIAL WELFARE AND COMMUNITY DEVELOPMENT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7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SOCIAL WELFARE AND COMMUNITY DEVELOPMENT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7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SOCIAL WELFARE AND COMMUNITY DEVELOPMENT </a:t>
                      </a:r>
                      <a:endParaRPr lang="en-GB" sz="1200">
                        <a:latin typeface="Calibri"/>
                        <a:ea typeface="Calibri"/>
                        <a:cs typeface="Times New Roman"/>
                      </a:endParaRPr>
                    </a:p>
                  </a:txBody>
                  <a:tcPr marL="68580" marR="68580" marT="0" marB="0"/>
                </a:tc>
              </a:tr>
              <a:tr h="879988">
                <a:tc>
                  <a:txBody>
                    <a:bodyPr/>
                    <a:lstStyle/>
                    <a:p>
                      <a:pPr>
                        <a:lnSpc>
                          <a:spcPct val="115000"/>
                        </a:lnSpc>
                        <a:spcAft>
                          <a:spcPts val="0"/>
                        </a:spcAft>
                      </a:pPr>
                      <a:r>
                        <a:rPr lang="en-US" sz="1200" b="1">
                          <a:latin typeface="Book Antiqua"/>
                          <a:ea typeface="Calibri"/>
                          <a:cs typeface="Times New Roman"/>
                        </a:rPr>
                        <a:t>8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NATURAL RESOURCES CONSERVATION </a:t>
                      </a:r>
                      <a:r>
                        <a:rPr lang="en-US" sz="1200" b="1" dirty="0">
                          <a:solidFill>
                            <a:schemeClr val="tx1"/>
                          </a:solidFill>
                          <a:latin typeface="Book Antiqua"/>
                          <a:ea typeface="Calibri"/>
                          <a:cs typeface="Times New Roman"/>
                        </a:rPr>
                        <a:t>DEPT</a:t>
                      </a:r>
                      <a:r>
                        <a:rPr lang="en-US" sz="1200" b="1" dirty="0">
                          <a:solidFill>
                            <a:srgbClr val="FF0000"/>
                          </a:solidFill>
                          <a:latin typeface="Book Antiqua"/>
                          <a:ea typeface="Calibri"/>
                          <a:cs typeface="Times New Roman"/>
                        </a:rPr>
                        <a:t> </a:t>
                      </a:r>
                      <a:r>
                        <a:rPr lang="en-US" sz="1200" b="1" dirty="0" smtClean="0">
                          <a:latin typeface="Book Antiqua"/>
                          <a:ea typeface="Calibri"/>
                          <a:cs typeface="Times New Roman"/>
                        </a:rPr>
                        <a:t>FORESTRY</a:t>
                      </a:r>
                      <a:r>
                        <a:rPr lang="en-US" sz="1200" b="1" baseline="0" dirty="0" smtClean="0">
                          <a:latin typeface="Book Antiqua"/>
                          <a:ea typeface="Calibri"/>
                          <a:cs typeface="Times New Roman"/>
                        </a:rPr>
                        <a:t> </a:t>
                      </a:r>
                      <a:r>
                        <a:rPr lang="en-US" sz="1200" b="1" baseline="0" dirty="0" smtClean="0">
                          <a:solidFill>
                            <a:schemeClr val="tx1"/>
                          </a:solidFill>
                          <a:latin typeface="Book Antiqua"/>
                          <a:ea typeface="Calibri"/>
                          <a:cs typeface="Times New Roman"/>
                        </a:rPr>
                        <a:t>AND</a:t>
                      </a:r>
                      <a:r>
                        <a:rPr lang="en-US" sz="1200" b="1" baseline="0" dirty="0" smtClean="0">
                          <a:solidFill>
                            <a:srgbClr val="92D050"/>
                          </a:solidFill>
                          <a:latin typeface="Book Antiqua"/>
                          <a:ea typeface="Calibri"/>
                          <a:cs typeface="Times New Roman"/>
                        </a:rPr>
                        <a:t>  </a:t>
                      </a:r>
                      <a:r>
                        <a:rPr lang="en-US" sz="1200" b="1" dirty="0" smtClean="0">
                          <a:latin typeface="Book Antiqua"/>
                          <a:ea typeface="Calibri"/>
                          <a:cs typeface="Times New Roman"/>
                        </a:rPr>
                        <a:t>GAME </a:t>
                      </a:r>
                      <a:r>
                        <a:rPr lang="en-US" sz="1200" b="1" dirty="0">
                          <a:latin typeface="Book Antiqua"/>
                          <a:ea typeface="Calibri"/>
                          <a:cs typeface="Times New Roman"/>
                        </a:rPr>
                        <a:t>&amp; WILDLIFE DIVISION </a:t>
                      </a:r>
                      <a:endParaRPr lang="en-GB" sz="1200" dirty="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8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NATURAL RESOURCES CONSERVATION </a:t>
                      </a:r>
                      <a:r>
                        <a:rPr lang="en-US" sz="1200" b="1" dirty="0">
                          <a:solidFill>
                            <a:schemeClr val="tx1"/>
                          </a:solidFill>
                          <a:latin typeface="Book Antiqua"/>
                          <a:ea typeface="Calibri"/>
                          <a:cs typeface="Times New Roman"/>
                        </a:rPr>
                        <a:t>DEPT </a:t>
                      </a:r>
                      <a:r>
                        <a:rPr lang="en-US" sz="1200" b="1" dirty="0">
                          <a:latin typeface="Book Antiqua"/>
                          <a:ea typeface="Calibri"/>
                          <a:cs typeface="Times New Roman"/>
                        </a:rPr>
                        <a:t>FORESTRY </a:t>
                      </a:r>
                      <a:r>
                        <a:rPr lang="en-US" sz="1200" b="1" dirty="0" smtClean="0">
                          <a:solidFill>
                            <a:schemeClr val="tx1"/>
                          </a:solidFill>
                          <a:latin typeface="Book Antiqua"/>
                          <a:ea typeface="Calibri"/>
                          <a:cs typeface="Times New Roman"/>
                        </a:rPr>
                        <a:t>AND</a:t>
                      </a:r>
                      <a:r>
                        <a:rPr lang="en-US" sz="1200" b="1" dirty="0" smtClean="0">
                          <a:solidFill>
                            <a:srgbClr val="92D050"/>
                          </a:solidFill>
                          <a:latin typeface="Book Antiqua"/>
                          <a:ea typeface="Calibri"/>
                          <a:cs typeface="Times New Roman"/>
                        </a:rPr>
                        <a:t>  </a:t>
                      </a:r>
                      <a:r>
                        <a:rPr lang="en-US" sz="1200" b="1" dirty="0" smtClean="0">
                          <a:latin typeface="Book Antiqua"/>
                          <a:ea typeface="Calibri"/>
                          <a:cs typeface="Times New Roman"/>
                        </a:rPr>
                        <a:t>GAME &amp; WILDLIFE </a:t>
                      </a:r>
                      <a:r>
                        <a:rPr lang="en-US" sz="1200" b="1" dirty="0">
                          <a:latin typeface="Book Antiqua"/>
                          <a:ea typeface="Calibri"/>
                          <a:cs typeface="Times New Roman"/>
                        </a:rPr>
                        <a:t>DIVISION </a:t>
                      </a:r>
                      <a:endParaRPr lang="en-GB" sz="1200" dirty="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8 </a:t>
                      </a:r>
                      <a:endParaRPr lang="en-GB" sz="1200" dirty="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NATURAL RESOURCES CONSERVATION </a:t>
                      </a:r>
                      <a:r>
                        <a:rPr lang="en-US" sz="1200" b="1" dirty="0">
                          <a:solidFill>
                            <a:schemeClr val="tx1"/>
                          </a:solidFill>
                          <a:latin typeface="Book Antiqua"/>
                          <a:ea typeface="Calibri"/>
                          <a:cs typeface="Times New Roman"/>
                        </a:rPr>
                        <a:t>DEPT </a:t>
                      </a:r>
                      <a:r>
                        <a:rPr lang="en-US" sz="1200" b="1" dirty="0">
                          <a:latin typeface="Book Antiqua"/>
                          <a:ea typeface="Calibri"/>
                          <a:cs typeface="Times New Roman"/>
                        </a:rPr>
                        <a:t>FORESTRY </a:t>
                      </a:r>
                      <a:r>
                        <a:rPr lang="en-US" sz="1200" b="1" dirty="0" smtClean="0">
                          <a:solidFill>
                            <a:schemeClr val="tx1"/>
                          </a:solidFill>
                          <a:latin typeface="Book Antiqua"/>
                          <a:ea typeface="Calibri"/>
                          <a:cs typeface="Times New Roman"/>
                        </a:rPr>
                        <a:t>AND</a:t>
                      </a:r>
                      <a:r>
                        <a:rPr lang="en-US" sz="1200" b="1" dirty="0" smtClean="0">
                          <a:latin typeface="Book Antiqua"/>
                          <a:ea typeface="Calibri"/>
                          <a:cs typeface="Times New Roman"/>
                        </a:rPr>
                        <a:t> </a:t>
                      </a:r>
                      <a:r>
                        <a:rPr lang="en-US" sz="1200" b="1" dirty="0">
                          <a:latin typeface="Book Antiqua"/>
                          <a:ea typeface="Calibri"/>
                          <a:cs typeface="Times New Roman"/>
                        </a:rPr>
                        <a:t>GAME &amp; WILDLIFE DIVISION </a:t>
                      </a:r>
                      <a:endParaRPr lang="en-GB" sz="1200" dirty="0">
                        <a:latin typeface="Calibri"/>
                        <a:ea typeface="Calibri"/>
                        <a:cs typeface="Times New Roman"/>
                      </a:endParaRPr>
                    </a:p>
                  </a:txBody>
                  <a:tcPr marL="68580" marR="68580" marT="0" marB="0"/>
                </a:tc>
              </a:tr>
              <a:tr h="387917">
                <a:tc>
                  <a:txBody>
                    <a:bodyPr/>
                    <a:lstStyle/>
                    <a:p>
                      <a:pPr>
                        <a:lnSpc>
                          <a:spcPct val="115000"/>
                        </a:lnSpc>
                        <a:spcAft>
                          <a:spcPts val="0"/>
                        </a:spcAft>
                      </a:pPr>
                      <a:r>
                        <a:rPr lang="en-US" sz="1200" b="1" dirty="0">
                          <a:latin typeface="Book Antiqua"/>
                          <a:ea typeface="Calibri"/>
                          <a:cs typeface="Times New Roman"/>
                        </a:rPr>
                        <a:t>9 </a:t>
                      </a:r>
                      <a:endParaRPr lang="en-GB" sz="1200" dirty="0">
                        <a:latin typeface="Calibri"/>
                        <a:ea typeface="Calibri"/>
                        <a:cs typeface="Times New Roman"/>
                      </a:endParaRPr>
                    </a:p>
                  </a:txBody>
                  <a:tcPr marL="68580" marR="68580" marT="0" marB="0">
                    <a:solidFill>
                      <a:schemeClr val="bg1"/>
                    </a:solidFill>
                  </a:tcPr>
                </a:tc>
                <a:tc>
                  <a:txBody>
                    <a:bodyPr/>
                    <a:lstStyle/>
                    <a:p>
                      <a:pPr>
                        <a:lnSpc>
                          <a:spcPct val="115000"/>
                        </a:lnSpc>
                        <a:spcAft>
                          <a:spcPts val="0"/>
                        </a:spcAft>
                      </a:pPr>
                      <a:r>
                        <a:rPr lang="en-US" sz="1200" b="1" dirty="0">
                          <a:latin typeface="Book Antiqua"/>
                          <a:ea typeface="Calibri"/>
                          <a:cs typeface="Times New Roman"/>
                        </a:rPr>
                        <a:t>WORKS </a:t>
                      </a:r>
                      <a:endParaRPr lang="en-GB" sz="1200" dirty="0">
                        <a:latin typeface="Calibri"/>
                        <a:ea typeface="Calibri"/>
                        <a:cs typeface="Times New Roman"/>
                      </a:endParaRPr>
                    </a:p>
                  </a:txBody>
                  <a:tcPr marL="68580" marR="68580" marT="0" marB="0">
                    <a:solidFill>
                      <a:schemeClr val="bg1"/>
                    </a:solidFill>
                  </a:tcPr>
                </a:tc>
                <a:tc>
                  <a:txBody>
                    <a:bodyPr/>
                    <a:lstStyle/>
                    <a:p>
                      <a:pPr>
                        <a:lnSpc>
                          <a:spcPct val="115000"/>
                        </a:lnSpc>
                        <a:spcAft>
                          <a:spcPts val="0"/>
                        </a:spcAft>
                      </a:pPr>
                      <a:r>
                        <a:rPr lang="en-US" sz="1200" b="1" dirty="0">
                          <a:latin typeface="Book Antiqua"/>
                          <a:ea typeface="Calibri"/>
                          <a:cs typeface="Times New Roman"/>
                        </a:rPr>
                        <a:t>9 </a:t>
                      </a:r>
                      <a:endParaRPr lang="en-GB" sz="1200" dirty="0">
                        <a:latin typeface="Calibri"/>
                        <a:ea typeface="Calibri"/>
                        <a:cs typeface="Times New Roman"/>
                      </a:endParaRPr>
                    </a:p>
                  </a:txBody>
                  <a:tcPr marL="68580" marR="68580" marT="0" marB="0">
                    <a:solidFill>
                      <a:schemeClr val="bg1"/>
                    </a:solidFill>
                  </a:tcPr>
                </a:tc>
                <a:tc>
                  <a:txBody>
                    <a:bodyPr/>
                    <a:lstStyle/>
                    <a:p>
                      <a:pPr>
                        <a:lnSpc>
                          <a:spcPct val="115000"/>
                        </a:lnSpc>
                        <a:spcAft>
                          <a:spcPts val="0"/>
                        </a:spcAft>
                      </a:pPr>
                      <a:r>
                        <a:rPr lang="en-US" sz="1200" b="1" dirty="0">
                          <a:latin typeface="Book Antiqua"/>
                          <a:ea typeface="Calibri"/>
                          <a:cs typeface="Times New Roman"/>
                        </a:rPr>
                        <a:t>WORKS </a:t>
                      </a:r>
                      <a:endParaRPr lang="en-GB" sz="1200" dirty="0">
                        <a:latin typeface="Calibri"/>
                        <a:ea typeface="Calibri"/>
                        <a:cs typeface="Times New Roman"/>
                      </a:endParaRPr>
                    </a:p>
                  </a:txBody>
                  <a:tcPr marL="68580" marR="68580" marT="0" marB="0">
                    <a:solidFill>
                      <a:schemeClr val="bg1"/>
                    </a:solidFill>
                  </a:tcPr>
                </a:tc>
                <a:tc>
                  <a:txBody>
                    <a:bodyPr/>
                    <a:lstStyle/>
                    <a:p>
                      <a:pPr>
                        <a:lnSpc>
                          <a:spcPct val="115000"/>
                        </a:lnSpc>
                        <a:spcAft>
                          <a:spcPts val="0"/>
                        </a:spcAft>
                      </a:pPr>
                      <a:r>
                        <a:rPr lang="en-US" sz="1200" b="1" dirty="0">
                          <a:latin typeface="Book Antiqua"/>
                          <a:ea typeface="Calibri"/>
                          <a:cs typeface="Times New Roman"/>
                        </a:rPr>
                        <a:t>9 </a:t>
                      </a:r>
                      <a:endParaRPr lang="en-GB" sz="1200" dirty="0">
                        <a:latin typeface="Calibri"/>
                        <a:ea typeface="Calibri"/>
                        <a:cs typeface="Times New Roman"/>
                      </a:endParaRPr>
                    </a:p>
                  </a:txBody>
                  <a:tcPr marL="68580" marR="68580" marT="0" marB="0">
                    <a:solidFill>
                      <a:schemeClr val="bg1"/>
                    </a:solidFill>
                  </a:tcPr>
                </a:tc>
                <a:tc>
                  <a:txBody>
                    <a:bodyPr/>
                    <a:lstStyle/>
                    <a:p>
                      <a:pPr>
                        <a:lnSpc>
                          <a:spcPct val="115000"/>
                        </a:lnSpc>
                        <a:spcAft>
                          <a:spcPts val="0"/>
                        </a:spcAft>
                      </a:pPr>
                      <a:r>
                        <a:rPr lang="en-US" sz="1200" b="1" dirty="0">
                          <a:latin typeface="Book Antiqua"/>
                          <a:ea typeface="Calibri"/>
                          <a:cs typeface="Times New Roman"/>
                        </a:rPr>
                        <a:t>WORKS </a:t>
                      </a:r>
                      <a:endParaRPr lang="en-GB" sz="1200" dirty="0">
                        <a:latin typeface="Calibri"/>
                        <a:ea typeface="Calibri"/>
                        <a:cs typeface="Times New Roman"/>
                      </a:endParaRPr>
                    </a:p>
                  </a:txBody>
                  <a:tcPr marL="68580" marR="68580" marT="0" marB="0">
                    <a:solidFill>
                      <a:schemeClr val="bg1"/>
                    </a:solidFill>
                  </a:tcPr>
                </a:tc>
              </a:tr>
              <a:tr h="334778">
                <a:tc>
                  <a:txBody>
                    <a:bodyPr/>
                    <a:lstStyle/>
                    <a:p>
                      <a:pPr>
                        <a:lnSpc>
                          <a:spcPct val="115000"/>
                        </a:lnSpc>
                        <a:spcAft>
                          <a:spcPts val="0"/>
                        </a:spcAft>
                      </a:pPr>
                      <a:r>
                        <a:rPr lang="en-US" sz="1200" b="1">
                          <a:latin typeface="Book Antiqua"/>
                          <a:ea typeface="Calibri"/>
                          <a:cs typeface="Times New Roman"/>
                        </a:rPr>
                        <a:t>10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smtClean="0">
                          <a:latin typeface="Book Antiqua"/>
                          <a:ea typeface="Calibri"/>
                          <a:cs typeface="Times New Roman"/>
                        </a:rPr>
                        <a:t>TRADE</a:t>
                      </a:r>
                      <a:r>
                        <a:rPr lang="en-US" sz="1200" b="1" baseline="0" dirty="0" smtClean="0">
                          <a:latin typeface="Book Antiqua"/>
                          <a:ea typeface="Calibri"/>
                          <a:cs typeface="Times New Roman"/>
                        </a:rPr>
                        <a:t> AND </a:t>
                      </a:r>
                      <a:r>
                        <a:rPr lang="en-US" sz="1200" b="1" dirty="0" smtClean="0">
                          <a:latin typeface="Book Antiqua"/>
                          <a:ea typeface="Calibri"/>
                          <a:cs typeface="Times New Roman"/>
                        </a:rPr>
                        <a:t>INDUSTRY</a:t>
                      </a:r>
                      <a:endParaRPr lang="en-GB" sz="1200" dirty="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10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smtClean="0">
                          <a:latin typeface="Book Antiqua"/>
                          <a:ea typeface="Calibri"/>
                          <a:cs typeface="Times New Roman"/>
                        </a:rPr>
                        <a:t>TRADE</a:t>
                      </a:r>
                      <a:r>
                        <a:rPr lang="en-US" sz="1200" b="1" baseline="0" dirty="0" smtClean="0">
                          <a:latin typeface="Book Antiqua"/>
                          <a:ea typeface="Calibri"/>
                          <a:cs typeface="Times New Roman"/>
                        </a:rPr>
                        <a:t> AND </a:t>
                      </a:r>
                      <a:r>
                        <a:rPr lang="en-US" sz="1200" b="1" dirty="0" smtClean="0">
                          <a:latin typeface="Book Antiqua"/>
                          <a:ea typeface="Calibri"/>
                          <a:cs typeface="Times New Roman"/>
                        </a:rPr>
                        <a:t>INDUSTRY</a:t>
                      </a:r>
                      <a:endParaRPr lang="en-GB" sz="1200" dirty="0">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10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smtClean="0">
                          <a:latin typeface="Book Antiqua"/>
                          <a:ea typeface="Calibri"/>
                          <a:cs typeface="Times New Roman"/>
                        </a:rPr>
                        <a:t>TRADE</a:t>
                      </a:r>
                      <a:r>
                        <a:rPr lang="en-US" sz="1200" b="1" baseline="0" dirty="0" smtClean="0">
                          <a:latin typeface="Book Antiqua"/>
                          <a:ea typeface="Calibri"/>
                          <a:cs typeface="Times New Roman"/>
                        </a:rPr>
                        <a:t> AND </a:t>
                      </a:r>
                      <a:r>
                        <a:rPr lang="en-US" sz="1200" b="1" dirty="0" smtClean="0">
                          <a:latin typeface="Book Antiqua"/>
                          <a:ea typeface="Calibri"/>
                          <a:cs typeface="Times New Roman"/>
                        </a:rPr>
                        <a:t>INDUSTRY</a:t>
                      </a:r>
                      <a:endParaRPr lang="en-GB" sz="1200" dirty="0">
                        <a:latin typeface="Calibri"/>
                        <a:ea typeface="Calibri"/>
                        <a:cs typeface="Times New Roman"/>
                      </a:endParaRPr>
                    </a:p>
                  </a:txBody>
                  <a:tcPr marL="68580" marR="68580" marT="0" marB="0"/>
                </a:tc>
              </a:tr>
              <a:tr h="478254">
                <a:tc>
                  <a:txBody>
                    <a:bodyPr/>
                    <a:lstStyle/>
                    <a:p>
                      <a:pPr>
                        <a:lnSpc>
                          <a:spcPct val="115000"/>
                        </a:lnSpc>
                        <a:spcAft>
                          <a:spcPts val="0"/>
                        </a:spcAft>
                      </a:pPr>
                      <a:r>
                        <a:rPr lang="en-US" sz="1200" b="1">
                          <a:latin typeface="Book Antiqua"/>
                          <a:ea typeface="Calibri"/>
                          <a:cs typeface="Times New Roman"/>
                        </a:rPr>
                        <a:t>11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DISASTER </a:t>
                      </a:r>
                      <a:r>
                        <a:rPr lang="en-US" sz="1200" b="1" dirty="0" smtClean="0">
                          <a:latin typeface="Book Antiqua"/>
                          <a:ea typeface="Calibri"/>
                          <a:cs typeface="Times New Roman"/>
                        </a:rPr>
                        <a:t>PREVENTION</a:t>
                      </a:r>
                      <a:endParaRPr lang="en-GB" sz="1200" dirty="0">
                        <a:solidFill>
                          <a:srgbClr val="FF0000"/>
                        </a:solidFill>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11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DISASTER </a:t>
                      </a:r>
                      <a:r>
                        <a:rPr lang="en-US" sz="1200" b="1" dirty="0" smtClean="0">
                          <a:latin typeface="Book Antiqua"/>
                          <a:ea typeface="Calibri"/>
                          <a:cs typeface="Times New Roman"/>
                        </a:rPr>
                        <a:t>PREVENTION</a:t>
                      </a:r>
                      <a:endParaRPr lang="en-GB" sz="1200" dirty="0">
                        <a:solidFill>
                          <a:srgbClr val="FF0000"/>
                        </a:solidFill>
                        <a:latin typeface="Calibri"/>
                        <a:ea typeface="Calibri"/>
                        <a:cs typeface="Times New Roman"/>
                      </a:endParaRPr>
                    </a:p>
                  </a:txBody>
                  <a:tcPr marL="68580" marR="68580" marT="0" marB="0"/>
                </a:tc>
                <a:tc>
                  <a:txBody>
                    <a:bodyPr/>
                    <a:lstStyle/>
                    <a:p>
                      <a:pPr>
                        <a:lnSpc>
                          <a:spcPct val="115000"/>
                        </a:lnSpc>
                        <a:spcAft>
                          <a:spcPts val="0"/>
                        </a:spcAft>
                      </a:pPr>
                      <a:r>
                        <a:rPr lang="en-US" sz="1200" b="1">
                          <a:latin typeface="Book Antiqua"/>
                          <a:ea typeface="Calibri"/>
                          <a:cs typeface="Times New Roman"/>
                        </a:rPr>
                        <a:t>11 </a:t>
                      </a:r>
                      <a:endParaRPr lang="en-GB" sz="1200">
                        <a:latin typeface="Calibri"/>
                        <a:ea typeface="Calibri"/>
                        <a:cs typeface="Times New Roman"/>
                      </a:endParaRPr>
                    </a:p>
                  </a:txBody>
                  <a:tcPr marL="68580" marR="68580" marT="0" marB="0"/>
                </a:tc>
                <a:tc>
                  <a:txBody>
                    <a:bodyPr/>
                    <a:lstStyle/>
                    <a:p>
                      <a:pPr>
                        <a:lnSpc>
                          <a:spcPct val="115000"/>
                        </a:lnSpc>
                        <a:spcAft>
                          <a:spcPts val="0"/>
                        </a:spcAft>
                      </a:pPr>
                      <a:r>
                        <a:rPr lang="en-US" sz="1200" b="1" dirty="0">
                          <a:latin typeface="Book Antiqua"/>
                          <a:ea typeface="Calibri"/>
                          <a:cs typeface="Times New Roman"/>
                        </a:rPr>
                        <a:t>DISASTER </a:t>
                      </a:r>
                      <a:r>
                        <a:rPr lang="en-US" sz="1200" b="1" dirty="0" smtClean="0">
                          <a:latin typeface="Book Antiqua"/>
                          <a:ea typeface="Calibri"/>
                          <a:cs typeface="Times New Roman"/>
                        </a:rPr>
                        <a:t>PREVENTION</a:t>
                      </a:r>
                      <a:endParaRPr lang="en-GB" sz="1200" dirty="0">
                        <a:solidFill>
                          <a:srgbClr val="FF0000"/>
                        </a:solidFill>
                        <a:latin typeface="Calibri"/>
                        <a:ea typeface="Calibri"/>
                        <a:cs typeface="Times New Roman"/>
                      </a:endParaRPr>
                    </a:p>
                  </a:txBody>
                  <a:tcPr marL="68580" marR="68580" marT="0" marB="0"/>
                </a:tc>
              </a:tr>
              <a:tr h="318836">
                <a:tc>
                  <a:txBody>
                    <a:bodyPr/>
                    <a:lstStyle/>
                    <a:p>
                      <a:pPr>
                        <a:lnSpc>
                          <a:spcPct val="115000"/>
                        </a:lnSpc>
                        <a:spcAft>
                          <a:spcPts val="0"/>
                        </a:spcAft>
                      </a:pPr>
                      <a:r>
                        <a:rPr lang="en-US" sz="1200" b="1" dirty="0">
                          <a:solidFill>
                            <a:srgbClr val="0000CC"/>
                          </a:solidFill>
                          <a:latin typeface="Book Antiqua"/>
                          <a:ea typeface="Calibri"/>
                          <a:cs typeface="Times New Roman"/>
                        </a:rPr>
                        <a:t>12 </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pPr>
                        <a:lnSpc>
                          <a:spcPct val="115000"/>
                        </a:lnSpc>
                        <a:spcAft>
                          <a:spcPts val="0"/>
                        </a:spcAft>
                      </a:pPr>
                      <a:r>
                        <a:rPr lang="en-US" sz="1200" b="1" dirty="0">
                          <a:solidFill>
                            <a:srgbClr val="0000CC"/>
                          </a:solidFill>
                          <a:latin typeface="Book Antiqua"/>
                          <a:ea typeface="Calibri"/>
                          <a:cs typeface="Times New Roman"/>
                        </a:rPr>
                        <a:t>TRANSPORT</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pPr>
                        <a:lnSpc>
                          <a:spcPct val="115000"/>
                        </a:lnSpc>
                        <a:spcAft>
                          <a:spcPts val="0"/>
                        </a:spcAft>
                      </a:pPr>
                      <a:r>
                        <a:rPr lang="en-US" sz="1200" b="1" dirty="0">
                          <a:solidFill>
                            <a:srgbClr val="0000CC"/>
                          </a:solidFill>
                          <a:latin typeface="Book Antiqua"/>
                          <a:ea typeface="Calibri"/>
                          <a:cs typeface="Times New Roman"/>
                        </a:rPr>
                        <a:t>12 </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pPr>
                        <a:lnSpc>
                          <a:spcPct val="115000"/>
                        </a:lnSpc>
                        <a:spcAft>
                          <a:spcPts val="0"/>
                        </a:spcAft>
                      </a:pPr>
                      <a:r>
                        <a:rPr lang="en-US" sz="1200" b="1" dirty="0">
                          <a:solidFill>
                            <a:srgbClr val="0000CC"/>
                          </a:solidFill>
                          <a:latin typeface="Book Antiqua"/>
                          <a:ea typeface="Calibri"/>
                          <a:cs typeface="Times New Roman"/>
                        </a:rPr>
                        <a:t>TRANSPORT</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endParaRPr lang="en-GB" sz="1200">
                        <a:latin typeface="Calibri"/>
                      </a:endParaRPr>
                    </a:p>
                  </a:txBody>
                  <a:tcPr marL="68580" marR="68580" marT="0" marB="0"/>
                </a:tc>
                <a:tc>
                  <a:txBody>
                    <a:bodyPr/>
                    <a:lstStyle/>
                    <a:p>
                      <a:endParaRPr lang="en-GB" sz="1200">
                        <a:latin typeface="Calibri"/>
                      </a:endParaRPr>
                    </a:p>
                  </a:txBody>
                  <a:tcPr marL="68580" marR="68580" marT="0" marB="0"/>
                </a:tc>
              </a:tr>
              <a:tr h="276325">
                <a:tc>
                  <a:txBody>
                    <a:bodyPr/>
                    <a:lstStyle/>
                    <a:p>
                      <a:pPr>
                        <a:lnSpc>
                          <a:spcPct val="115000"/>
                        </a:lnSpc>
                        <a:spcAft>
                          <a:spcPts val="0"/>
                        </a:spcAft>
                      </a:pPr>
                      <a:r>
                        <a:rPr lang="en-US" sz="1200" b="1" dirty="0">
                          <a:solidFill>
                            <a:srgbClr val="0000CC"/>
                          </a:solidFill>
                          <a:latin typeface="Book Antiqua"/>
                          <a:ea typeface="Calibri"/>
                          <a:cs typeface="Times New Roman"/>
                        </a:rPr>
                        <a:t>13 </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pPr>
                        <a:lnSpc>
                          <a:spcPct val="115000"/>
                        </a:lnSpc>
                        <a:spcAft>
                          <a:spcPts val="0"/>
                        </a:spcAft>
                      </a:pPr>
                      <a:r>
                        <a:rPr lang="en-US" sz="1200" b="1" dirty="0" smtClean="0">
                          <a:solidFill>
                            <a:srgbClr val="0000CC"/>
                          </a:solidFill>
                          <a:latin typeface="Book Antiqua"/>
                          <a:ea typeface="Calibri"/>
                          <a:cs typeface="Times New Roman"/>
                        </a:rPr>
                        <a:t>ROADS </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pPr>
                        <a:lnSpc>
                          <a:spcPct val="115000"/>
                        </a:lnSpc>
                        <a:spcAft>
                          <a:spcPts val="0"/>
                        </a:spcAft>
                      </a:pPr>
                      <a:r>
                        <a:rPr lang="en-US" sz="1200" b="1" dirty="0">
                          <a:solidFill>
                            <a:srgbClr val="0000CC"/>
                          </a:solidFill>
                          <a:latin typeface="Book Antiqua"/>
                          <a:ea typeface="Calibri"/>
                          <a:cs typeface="Times New Roman"/>
                        </a:rPr>
                        <a:t>13 </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pPr>
                        <a:lnSpc>
                          <a:spcPct val="115000"/>
                        </a:lnSpc>
                        <a:spcAft>
                          <a:spcPts val="0"/>
                        </a:spcAft>
                      </a:pPr>
                      <a:r>
                        <a:rPr lang="en-US" sz="1200" b="1" dirty="0" smtClean="0">
                          <a:solidFill>
                            <a:srgbClr val="0000CC"/>
                          </a:solidFill>
                          <a:latin typeface="Book Antiqua"/>
                          <a:ea typeface="Calibri"/>
                          <a:cs typeface="Times New Roman"/>
                        </a:rPr>
                        <a:t>ROADS </a:t>
                      </a:r>
                      <a:endParaRPr lang="en-GB" sz="1200" dirty="0">
                        <a:solidFill>
                          <a:srgbClr val="0000CC"/>
                        </a:solidFill>
                        <a:latin typeface="Calibri"/>
                        <a:ea typeface="Calibri"/>
                        <a:cs typeface="Times New Roman"/>
                      </a:endParaRPr>
                    </a:p>
                  </a:txBody>
                  <a:tcPr marL="68580" marR="68580" marT="0" marB="0">
                    <a:solidFill>
                      <a:schemeClr val="accent1">
                        <a:lumMod val="60000"/>
                        <a:lumOff val="40000"/>
                      </a:schemeClr>
                    </a:solidFill>
                  </a:tcPr>
                </a:tc>
                <a:tc>
                  <a:txBody>
                    <a:bodyPr/>
                    <a:lstStyle/>
                    <a:p>
                      <a:endParaRPr lang="en-GB" sz="1200" dirty="0">
                        <a:latin typeface="Calibri"/>
                      </a:endParaRPr>
                    </a:p>
                  </a:txBody>
                  <a:tcPr marL="68580" marR="68580" marT="0" marB="0">
                    <a:solidFill>
                      <a:schemeClr val="accent4">
                        <a:lumMod val="20000"/>
                        <a:lumOff val="80000"/>
                      </a:schemeClr>
                    </a:solidFill>
                  </a:tcPr>
                </a:tc>
                <a:tc>
                  <a:txBody>
                    <a:bodyPr/>
                    <a:lstStyle/>
                    <a:p>
                      <a:endParaRPr lang="en-GB" sz="1200" dirty="0">
                        <a:latin typeface="Calibri"/>
                      </a:endParaRPr>
                    </a:p>
                  </a:txBody>
                  <a:tcPr marL="68580" marR="68580" marT="0" marB="0">
                    <a:solidFill>
                      <a:schemeClr val="accent4">
                        <a:lumMod val="20000"/>
                        <a:lumOff val="80000"/>
                      </a:schemeClr>
                    </a:solidFill>
                  </a:tcPr>
                </a:tc>
              </a:tr>
              <a:tr h="350720">
                <a:tc>
                  <a:txBody>
                    <a:bodyPr/>
                    <a:lstStyle/>
                    <a:p>
                      <a:pPr>
                        <a:lnSpc>
                          <a:spcPct val="115000"/>
                        </a:lnSpc>
                        <a:spcAft>
                          <a:spcPts val="0"/>
                        </a:spcAft>
                      </a:pPr>
                      <a:r>
                        <a:rPr lang="en-US" sz="1200" b="1" dirty="0">
                          <a:solidFill>
                            <a:srgbClr val="7030A0"/>
                          </a:solidFill>
                          <a:latin typeface="Book Antiqua"/>
                          <a:ea typeface="Calibri"/>
                          <a:cs typeface="Times New Roman"/>
                        </a:rPr>
                        <a:t>14 </a:t>
                      </a:r>
                      <a:endParaRPr lang="en-GB" sz="1200" dirty="0">
                        <a:solidFill>
                          <a:srgbClr val="7030A0"/>
                        </a:solidFill>
                        <a:latin typeface="Calibri"/>
                        <a:ea typeface="Calibri"/>
                        <a:cs typeface="Times New Roman"/>
                      </a:endParaRPr>
                    </a:p>
                  </a:txBody>
                  <a:tcPr marL="68580" marR="68580" marT="0" marB="0">
                    <a:solidFill>
                      <a:schemeClr val="accent2">
                        <a:lumMod val="40000"/>
                        <a:lumOff val="60000"/>
                      </a:schemeClr>
                    </a:solidFill>
                  </a:tcPr>
                </a:tc>
                <a:tc>
                  <a:txBody>
                    <a:bodyPr/>
                    <a:lstStyle/>
                    <a:p>
                      <a:pPr>
                        <a:lnSpc>
                          <a:spcPct val="115000"/>
                        </a:lnSpc>
                        <a:spcAft>
                          <a:spcPts val="0"/>
                        </a:spcAft>
                      </a:pPr>
                      <a:r>
                        <a:rPr lang="en-US" sz="1200" b="1" dirty="0">
                          <a:solidFill>
                            <a:srgbClr val="7030A0"/>
                          </a:solidFill>
                          <a:latin typeface="Book Antiqua"/>
                          <a:ea typeface="Calibri"/>
                          <a:cs typeface="Times New Roman"/>
                        </a:rPr>
                        <a:t>WASTE MANAGEMENT</a:t>
                      </a:r>
                      <a:endParaRPr lang="en-GB" sz="1200" dirty="0">
                        <a:solidFill>
                          <a:srgbClr val="7030A0"/>
                        </a:solidFill>
                        <a:latin typeface="Calibri"/>
                        <a:ea typeface="Calibri"/>
                        <a:cs typeface="Times New Roman"/>
                      </a:endParaRPr>
                    </a:p>
                  </a:txBody>
                  <a:tcPr marL="68580" marR="68580" marT="0" marB="0">
                    <a:solidFill>
                      <a:schemeClr val="accent2">
                        <a:lumMod val="40000"/>
                        <a:lumOff val="60000"/>
                      </a:schemeClr>
                    </a:solidFill>
                  </a:tcPr>
                </a:tc>
                <a:tc>
                  <a:txBody>
                    <a:bodyPr/>
                    <a:lstStyle/>
                    <a:p>
                      <a:endParaRPr lang="en-GB" sz="1200" dirty="0">
                        <a:latin typeface="Calibri"/>
                      </a:endParaRPr>
                    </a:p>
                  </a:txBody>
                  <a:tcPr marL="68580" marR="68580" marT="0" marB="0">
                    <a:noFill/>
                  </a:tcPr>
                </a:tc>
                <a:tc>
                  <a:txBody>
                    <a:bodyPr/>
                    <a:lstStyle/>
                    <a:p>
                      <a:endParaRPr lang="en-GB" sz="1200" dirty="0">
                        <a:latin typeface="Calibri"/>
                      </a:endParaRPr>
                    </a:p>
                  </a:txBody>
                  <a:tcPr marL="68580" marR="68580" marT="0" marB="0"/>
                </a:tc>
                <a:tc>
                  <a:txBody>
                    <a:bodyPr/>
                    <a:lstStyle/>
                    <a:p>
                      <a:endParaRPr lang="en-GB" sz="1200">
                        <a:latin typeface="Calibri"/>
                      </a:endParaRPr>
                    </a:p>
                  </a:txBody>
                  <a:tcPr marL="68580" marR="68580" marT="0" marB="0"/>
                </a:tc>
                <a:tc>
                  <a:txBody>
                    <a:bodyPr/>
                    <a:lstStyle/>
                    <a:p>
                      <a:endParaRPr lang="en-GB" sz="1200" dirty="0">
                        <a:latin typeface="Calibri"/>
                      </a:endParaRPr>
                    </a:p>
                  </a:txBody>
                  <a:tcPr marL="68580" marR="68580" marT="0" marB="0"/>
                </a:tc>
              </a:tr>
              <a:tr h="387917">
                <a:tc>
                  <a:txBody>
                    <a:bodyPr/>
                    <a:lstStyle/>
                    <a:p>
                      <a:pPr>
                        <a:lnSpc>
                          <a:spcPct val="115000"/>
                        </a:lnSpc>
                        <a:spcAft>
                          <a:spcPts val="0"/>
                        </a:spcAft>
                      </a:pPr>
                      <a:r>
                        <a:rPr lang="en-US" sz="1200" b="1" dirty="0">
                          <a:solidFill>
                            <a:srgbClr val="7030A0"/>
                          </a:solidFill>
                          <a:latin typeface="Book Antiqua"/>
                          <a:ea typeface="Calibri"/>
                          <a:cs typeface="Times New Roman"/>
                        </a:rPr>
                        <a:t>15 </a:t>
                      </a:r>
                      <a:endParaRPr lang="en-GB" sz="1200" dirty="0">
                        <a:solidFill>
                          <a:srgbClr val="7030A0"/>
                        </a:solidFill>
                        <a:latin typeface="Calibri"/>
                        <a:ea typeface="Calibri"/>
                        <a:cs typeface="Times New Roman"/>
                      </a:endParaRPr>
                    </a:p>
                  </a:txBody>
                  <a:tcPr marL="68580" marR="68580" marT="0" marB="0">
                    <a:solidFill>
                      <a:schemeClr val="accent2">
                        <a:lumMod val="40000"/>
                        <a:lumOff val="60000"/>
                      </a:schemeClr>
                    </a:solidFill>
                  </a:tcPr>
                </a:tc>
                <a:tc>
                  <a:txBody>
                    <a:bodyPr/>
                    <a:lstStyle/>
                    <a:p>
                      <a:pPr>
                        <a:lnSpc>
                          <a:spcPct val="115000"/>
                        </a:lnSpc>
                        <a:spcAft>
                          <a:spcPts val="0"/>
                        </a:spcAft>
                      </a:pPr>
                      <a:r>
                        <a:rPr lang="en-US" sz="1200" b="1" dirty="0">
                          <a:solidFill>
                            <a:srgbClr val="7030A0"/>
                          </a:solidFill>
                          <a:latin typeface="Book Antiqua"/>
                          <a:ea typeface="Calibri"/>
                          <a:cs typeface="Times New Roman"/>
                        </a:rPr>
                        <a:t>BUDGET AND RATING</a:t>
                      </a:r>
                      <a:endParaRPr lang="en-GB" sz="1200" dirty="0">
                        <a:solidFill>
                          <a:srgbClr val="7030A0"/>
                        </a:solidFill>
                        <a:latin typeface="Calibri"/>
                        <a:ea typeface="Calibri"/>
                        <a:cs typeface="Times New Roman"/>
                      </a:endParaRPr>
                    </a:p>
                  </a:txBody>
                  <a:tcPr marL="68580" marR="68580" marT="0" marB="0">
                    <a:solidFill>
                      <a:schemeClr val="accent2">
                        <a:lumMod val="40000"/>
                        <a:lumOff val="60000"/>
                      </a:schemeClr>
                    </a:solidFill>
                  </a:tcPr>
                </a:tc>
                <a:tc>
                  <a:txBody>
                    <a:bodyPr/>
                    <a:lstStyle/>
                    <a:p>
                      <a:endParaRPr lang="en-GB" sz="1200" dirty="0">
                        <a:latin typeface="Calibri"/>
                      </a:endParaRPr>
                    </a:p>
                  </a:txBody>
                  <a:tcPr marL="68580" marR="68580" marT="0" marB="0"/>
                </a:tc>
                <a:tc>
                  <a:txBody>
                    <a:bodyPr/>
                    <a:lstStyle/>
                    <a:p>
                      <a:endParaRPr lang="en-GB" sz="1200" dirty="0">
                        <a:latin typeface="Calibri"/>
                      </a:endParaRPr>
                    </a:p>
                  </a:txBody>
                  <a:tcPr marL="68580" marR="68580" marT="0" marB="0"/>
                </a:tc>
                <a:tc>
                  <a:txBody>
                    <a:bodyPr/>
                    <a:lstStyle/>
                    <a:p>
                      <a:endParaRPr lang="en-GB" sz="1200">
                        <a:latin typeface="Calibri"/>
                      </a:endParaRPr>
                    </a:p>
                  </a:txBody>
                  <a:tcPr marL="68580" marR="68580" marT="0" marB="0"/>
                </a:tc>
                <a:tc>
                  <a:txBody>
                    <a:bodyPr/>
                    <a:lstStyle/>
                    <a:p>
                      <a:endParaRPr lang="en-GB" sz="1200">
                        <a:latin typeface="Calibri"/>
                      </a:endParaRPr>
                    </a:p>
                  </a:txBody>
                  <a:tcPr marL="68580" marR="68580" marT="0" marB="0"/>
                </a:tc>
              </a:tr>
              <a:tr h="239127">
                <a:tc>
                  <a:txBody>
                    <a:bodyPr/>
                    <a:lstStyle/>
                    <a:p>
                      <a:pPr>
                        <a:lnSpc>
                          <a:spcPct val="115000"/>
                        </a:lnSpc>
                        <a:spcAft>
                          <a:spcPts val="0"/>
                        </a:spcAft>
                      </a:pPr>
                      <a:r>
                        <a:rPr lang="en-US" sz="1200" b="1" dirty="0">
                          <a:solidFill>
                            <a:srgbClr val="7030A0"/>
                          </a:solidFill>
                          <a:latin typeface="Book Antiqua"/>
                          <a:ea typeface="Calibri"/>
                          <a:cs typeface="Times New Roman"/>
                        </a:rPr>
                        <a:t>16 </a:t>
                      </a:r>
                      <a:endParaRPr lang="en-GB" sz="1200" dirty="0">
                        <a:solidFill>
                          <a:srgbClr val="7030A0"/>
                        </a:solidFill>
                        <a:latin typeface="Calibri"/>
                        <a:ea typeface="Calibri"/>
                        <a:cs typeface="Times New Roman"/>
                      </a:endParaRPr>
                    </a:p>
                  </a:txBody>
                  <a:tcPr marL="68580" marR="68580" marT="0" marB="0">
                    <a:solidFill>
                      <a:schemeClr val="accent2">
                        <a:lumMod val="40000"/>
                        <a:lumOff val="60000"/>
                      </a:schemeClr>
                    </a:solidFill>
                  </a:tcPr>
                </a:tc>
                <a:tc>
                  <a:txBody>
                    <a:bodyPr/>
                    <a:lstStyle/>
                    <a:p>
                      <a:pPr>
                        <a:lnSpc>
                          <a:spcPct val="115000"/>
                        </a:lnSpc>
                        <a:spcAft>
                          <a:spcPts val="0"/>
                        </a:spcAft>
                      </a:pPr>
                      <a:r>
                        <a:rPr lang="en-US" sz="1200" b="1" dirty="0">
                          <a:solidFill>
                            <a:srgbClr val="7030A0"/>
                          </a:solidFill>
                          <a:latin typeface="Book Antiqua"/>
                          <a:ea typeface="Calibri"/>
                          <a:cs typeface="Times New Roman"/>
                        </a:rPr>
                        <a:t>LEGAL</a:t>
                      </a:r>
                      <a:endParaRPr lang="en-GB" sz="1200" dirty="0">
                        <a:solidFill>
                          <a:srgbClr val="7030A0"/>
                        </a:solidFill>
                        <a:latin typeface="Calibri"/>
                        <a:ea typeface="Calibri"/>
                        <a:cs typeface="Times New Roman"/>
                      </a:endParaRPr>
                    </a:p>
                  </a:txBody>
                  <a:tcPr marL="68580" marR="68580" marT="0" marB="0">
                    <a:solidFill>
                      <a:schemeClr val="accent2">
                        <a:lumMod val="40000"/>
                        <a:lumOff val="60000"/>
                      </a:schemeClr>
                    </a:solidFill>
                  </a:tcPr>
                </a:tc>
                <a:tc>
                  <a:txBody>
                    <a:bodyPr/>
                    <a:lstStyle/>
                    <a:p>
                      <a:endParaRPr lang="en-GB" sz="1200">
                        <a:latin typeface="Calibri"/>
                      </a:endParaRPr>
                    </a:p>
                  </a:txBody>
                  <a:tcPr marL="68580" marR="68580" marT="0" marB="0"/>
                </a:tc>
                <a:tc>
                  <a:txBody>
                    <a:bodyPr/>
                    <a:lstStyle/>
                    <a:p>
                      <a:endParaRPr lang="en-GB" sz="1200" dirty="0">
                        <a:latin typeface="Calibri"/>
                      </a:endParaRPr>
                    </a:p>
                  </a:txBody>
                  <a:tcPr marL="68580" marR="68580" marT="0" marB="0"/>
                </a:tc>
                <a:tc>
                  <a:txBody>
                    <a:bodyPr/>
                    <a:lstStyle/>
                    <a:p>
                      <a:endParaRPr lang="en-GB" sz="1200">
                        <a:latin typeface="Calibri"/>
                      </a:endParaRPr>
                    </a:p>
                  </a:txBody>
                  <a:tcPr marL="68580" marR="68580" marT="0" marB="0"/>
                </a:tc>
                <a:tc>
                  <a:txBody>
                    <a:bodyPr/>
                    <a:lstStyle/>
                    <a:p>
                      <a:endParaRPr lang="en-GB" sz="1200" dirty="0">
                        <a:latin typeface="Calibri"/>
                      </a:endParaRPr>
                    </a:p>
                  </a:txBody>
                  <a:tcPr marL="68580" marR="68580" marT="0" marB="0"/>
                </a:tc>
              </a:tr>
            </a:tbl>
          </a:graphicData>
        </a:graphic>
      </p:graphicFrame>
      <p:sp>
        <p:nvSpPr>
          <p:cNvPr id="5" name="Slide Number Placeholder 4"/>
          <p:cNvSpPr>
            <a:spLocks noGrp="1"/>
          </p:cNvSpPr>
          <p:nvPr>
            <p:ph type="sldNum" sz="quarter" idx="12"/>
          </p:nvPr>
        </p:nvSpPr>
        <p:spPr/>
        <p:txBody>
          <a:bodyPr/>
          <a:lstStyle/>
          <a:p>
            <a:fld id="{9BC08F75-9AD0-4048-9F57-8453A6270FE7}" type="slidenum">
              <a:rPr lang="en-US" smtClean="0"/>
              <a:pPr/>
              <a:t>20</a:t>
            </a:fld>
            <a:endParaRPr lang="en-US"/>
          </a:p>
        </p:txBody>
      </p:sp>
    </p:spTree>
    <p:extLst>
      <p:ext uri="{BB962C8B-B14F-4D97-AF65-F5344CB8AC3E}">
        <p14:creationId xmlns:p14="http://schemas.microsoft.com/office/powerpoint/2010/main" val="122269581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685800" y="76200"/>
            <a:ext cx="7924800" cy="646331"/>
          </a:xfrm>
          <a:prstGeom prst="rect">
            <a:avLst/>
          </a:prstGeom>
          <a:noFill/>
        </p:spPr>
        <p:txBody>
          <a:bodyPr wrap="square" rtlCol="0">
            <a:spAutoFit/>
          </a:bodyPr>
          <a:lstStyle/>
          <a:p>
            <a:pPr algn="ctr"/>
            <a:r>
              <a:rPr lang="en-US" b="1" dirty="0" smtClean="0">
                <a:solidFill>
                  <a:srgbClr val="FF0000"/>
                </a:solidFill>
                <a:effectLst>
                  <a:outerShdw blurRad="38100" dist="38100" dir="2700000" algn="tl">
                    <a:srgbClr val="000000">
                      <a:alpha val="43137"/>
                    </a:srgbClr>
                  </a:outerShdw>
                </a:effectLst>
                <a:latin typeface="Arial Rounded MT Bold" pitchFamily="34" charset="0"/>
              </a:rPr>
              <a:t>DISTRICT DEPARTMENTAL ORGANOGRAM (FUNCTIONAL)</a:t>
            </a:r>
          </a:p>
          <a:p>
            <a:pPr algn="ctr"/>
            <a:endParaRPr lang="en-US" b="1" dirty="0">
              <a:solidFill>
                <a:srgbClr val="0E02A6"/>
              </a:solidFill>
              <a:effectLst>
                <a:outerShdw blurRad="38100" dist="38100" dir="2700000" algn="tl">
                  <a:srgbClr val="000000">
                    <a:alpha val="43137"/>
                  </a:srgbClr>
                </a:outerShdw>
              </a:effectLst>
              <a:latin typeface="Arial Rounded MT Bold" pitchFamily="34" charset="0"/>
            </a:endParaRPr>
          </a:p>
        </p:txBody>
      </p:sp>
      <p:grpSp>
        <p:nvGrpSpPr>
          <p:cNvPr id="2" name="Group 157"/>
          <p:cNvGrpSpPr/>
          <p:nvPr/>
        </p:nvGrpSpPr>
        <p:grpSpPr>
          <a:xfrm>
            <a:off x="1" y="1018401"/>
            <a:ext cx="9144000" cy="5509974"/>
            <a:chOff x="-239962" y="1018401"/>
            <a:chExt cx="9128633" cy="5509974"/>
          </a:xfrm>
        </p:grpSpPr>
        <p:sp>
          <p:nvSpPr>
            <p:cNvPr id="7" name="TextBox 6"/>
            <p:cNvSpPr txBox="1"/>
            <p:nvPr/>
          </p:nvSpPr>
          <p:spPr>
            <a:xfrm>
              <a:off x="4114800" y="1018401"/>
              <a:ext cx="609600" cy="276999"/>
            </a:xfrm>
            <a:prstGeom prst="rect">
              <a:avLst/>
            </a:prstGeom>
            <a:noFill/>
          </p:spPr>
          <p:txBody>
            <a:bodyPr wrap="square" rtlCol="0">
              <a:spAutoFit/>
            </a:bodyPr>
            <a:lstStyle/>
            <a:p>
              <a:pPr algn="ctr"/>
              <a:r>
                <a:rPr lang="en-US" sz="1200" b="1" dirty="0" smtClean="0">
                  <a:solidFill>
                    <a:prstClr val="black"/>
                  </a:solidFill>
                </a:rPr>
                <a:t>DCE</a:t>
              </a:r>
              <a:endParaRPr lang="en-US" sz="1200" b="1" dirty="0">
                <a:solidFill>
                  <a:prstClr val="black"/>
                </a:solidFill>
              </a:endParaRPr>
            </a:p>
          </p:txBody>
        </p:sp>
        <p:cxnSp>
          <p:nvCxnSpPr>
            <p:cNvPr id="11" name="Straight Connector 10"/>
            <p:cNvCxnSpPr/>
            <p:nvPr/>
          </p:nvCxnSpPr>
          <p:spPr>
            <a:xfrm rot="10800000" flipV="1">
              <a:off x="3619180" y="1447800"/>
              <a:ext cx="768403" cy="2"/>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2777687" y="1346283"/>
              <a:ext cx="785947" cy="415498"/>
            </a:xfrm>
            <a:prstGeom prst="rect">
              <a:avLst/>
            </a:prstGeom>
            <a:noFill/>
            <a:ln>
              <a:solidFill>
                <a:schemeClr val="bg1"/>
              </a:solidFill>
            </a:ln>
          </p:spPr>
          <p:txBody>
            <a:bodyPr wrap="square" rtlCol="0">
              <a:spAutoFit/>
            </a:bodyPr>
            <a:lstStyle/>
            <a:p>
              <a:pPr algn="ctr"/>
              <a:r>
                <a:rPr lang="en-US" sz="1050" b="1" dirty="0" smtClean="0">
                  <a:solidFill>
                    <a:srgbClr val="FF0000"/>
                  </a:solidFill>
                </a:rPr>
                <a:t>Internal Audit</a:t>
              </a:r>
              <a:endParaRPr lang="en-US" sz="1050" b="1" dirty="0">
                <a:solidFill>
                  <a:srgbClr val="FF0000"/>
                </a:solidFill>
              </a:endParaRPr>
            </a:p>
          </p:txBody>
        </p:sp>
        <p:cxnSp>
          <p:nvCxnSpPr>
            <p:cNvPr id="15" name="Straight Connector 14"/>
            <p:cNvCxnSpPr/>
            <p:nvPr/>
          </p:nvCxnSpPr>
          <p:spPr>
            <a:xfrm rot="5400000">
              <a:off x="4268012" y="1491173"/>
              <a:ext cx="239144"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4067415" y="1584814"/>
              <a:ext cx="640336" cy="261610"/>
            </a:xfrm>
            <a:prstGeom prst="rect">
              <a:avLst/>
            </a:prstGeom>
            <a:noFill/>
          </p:spPr>
          <p:txBody>
            <a:bodyPr wrap="square" rtlCol="0">
              <a:spAutoFit/>
            </a:bodyPr>
            <a:lstStyle/>
            <a:p>
              <a:pPr algn="ctr"/>
              <a:r>
                <a:rPr lang="en-US" sz="1000" b="1" dirty="0" smtClean="0">
                  <a:solidFill>
                    <a:prstClr val="black"/>
                  </a:solidFill>
                </a:rPr>
                <a:t>DCD</a:t>
              </a:r>
              <a:r>
                <a:rPr lang="en-US" sz="1100" dirty="0" smtClean="0">
                  <a:solidFill>
                    <a:prstClr val="black"/>
                  </a:solidFill>
                </a:rPr>
                <a:t> </a:t>
              </a:r>
              <a:endParaRPr lang="en-US" sz="1100" dirty="0">
                <a:solidFill>
                  <a:prstClr val="black"/>
                </a:solidFill>
              </a:endParaRPr>
            </a:p>
          </p:txBody>
        </p:sp>
        <p:sp>
          <p:nvSpPr>
            <p:cNvPr id="18" name="TextBox 17"/>
            <p:cNvSpPr txBox="1"/>
            <p:nvPr/>
          </p:nvSpPr>
          <p:spPr>
            <a:xfrm>
              <a:off x="5257800" y="1840468"/>
              <a:ext cx="2284078" cy="369332"/>
            </a:xfrm>
            <a:prstGeom prst="rect">
              <a:avLst/>
            </a:prstGeom>
            <a:noFill/>
          </p:spPr>
          <p:txBody>
            <a:bodyPr wrap="square" rtlCol="0">
              <a:spAutoFit/>
            </a:bodyPr>
            <a:lstStyle/>
            <a:p>
              <a:pPr lvl="1"/>
              <a:r>
                <a:rPr lang="en-US" sz="1000" b="1" dirty="0" smtClean="0">
                  <a:solidFill>
                    <a:srgbClr val="00B050"/>
                  </a:solidFill>
                </a:rPr>
                <a:t>DPCU  </a:t>
              </a:r>
              <a:r>
                <a:rPr lang="en-US" sz="1000" b="1" i="1" dirty="0" smtClean="0">
                  <a:solidFill>
                    <a:srgbClr val="00B050"/>
                  </a:solidFill>
                </a:rPr>
                <a:t>(DPO = Secretary)</a:t>
              </a:r>
            </a:p>
            <a:p>
              <a:pPr lvl="1"/>
              <a:endParaRPr lang="en-US" sz="800" b="1" dirty="0">
                <a:solidFill>
                  <a:srgbClr val="00B050"/>
                </a:solidFill>
              </a:endParaRPr>
            </a:p>
          </p:txBody>
        </p:sp>
        <p:cxnSp>
          <p:nvCxnSpPr>
            <p:cNvPr id="24" name="Straight Connector 23"/>
            <p:cNvCxnSpPr/>
            <p:nvPr/>
          </p:nvCxnSpPr>
          <p:spPr>
            <a:xfrm flipV="1">
              <a:off x="304800" y="2667000"/>
              <a:ext cx="7315200" cy="2"/>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5400000">
              <a:off x="4012084" y="2346459"/>
              <a:ext cx="75099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5400000">
              <a:off x="7548261"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5400000">
              <a:off x="1437953"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5400000">
              <a:off x="5982053"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4317179" y="279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5400000">
              <a:off x="2715004"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1053260" y="2819400"/>
              <a:ext cx="948466" cy="215444"/>
            </a:xfrm>
            <a:prstGeom prst="rect">
              <a:avLst/>
            </a:prstGeom>
            <a:noFill/>
          </p:spPr>
          <p:txBody>
            <a:bodyPr wrap="square" rtlCol="0">
              <a:spAutoFit/>
            </a:bodyPr>
            <a:lstStyle/>
            <a:p>
              <a:r>
                <a:rPr lang="en-US" sz="800" dirty="0" smtClean="0">
                  <a:solidFill>
                    <a:prstClr val="black"/>
                  </a:solidFill>
                </a:rPr>
                <a:t>Social Sector</a:t>
              </a:r>
              <a:endParaRPr lang="en-US" sz="800" dirty="0">
                <a:solidFill>
                  <a:srgbClr val="FF0000"/>
                </a:solidFill>
              </a:endParaRPr>
            </a:p>
          </p:txBody>
        </p:sp>
        <p:sp>
          <p:nvSpPr>
            <p:cNvPr id="42" name="TextBox 41"/>
            <p:cNvSpPr txBox="1"/>
            <p:nvPr/>
          </p:nvSpPr>
          <p:spPr>
            <a:xfrm>
              <a:off x="2274473" y="2819400"/>
              <a:ext cx="1024538" cy="338554"/>
            </a:xfrm>
            <a:prstGeom prst="rect">
              <a:avLst/>
            </a:prstGeom>
            <a:noFill/>
          </p:spPr>
          <p:txBody>
            <a:bodyPr wrap="square" rtlCol="0">
              <a:spAutoFit/>
            </a:bodyPr>
            <a:lstStyle/>
            <a:p>
              <a:pPr algn="ctr"/>
              <a:r>
                <a:rPr lang="en-US" sz="800" dirty="0" smtClean="0">
                  <a:solidFill>
                    <a:prstClr val="black"/>
                  </a:solidFill>
                </a:rPr>
                <a:t>Infrastructure  Sector </a:t>
              </a:r>
              <a:endParaRPr lang="en-US" sz="800" dirty="0">
                <a:solidFill>
                  <a:srgbClr val="FF0000"/>
                </a:solidFill>
              </a:endParaRPr>
            </a:p>
          </p:txBody>
        </p:sp>
        <p:sp>
          <p:nvSpPr>
            <p:cNvPr id="43" name="TextBox 42"/>
            <p:cNvSpPr txBox="1"/>
            <p:nvPr/>
          </p:nvSpPr>
          <p:spPr>
            <a:xfrm>
              <a:off x="7062943" y="2785646"/>
              <a:ext cx="1062994" cy="215444"/>
            </a:xfrm>
            <a:prstGeom prst="rect">
              <a:avLst/>
            </a:prstGeom>
            <a:noFill/>
          </p:spPr>
          <p:txBody>
            <a:bodyPr wrap="square" rtlCol="0">
              <a:spAutoFit/>
            </a:bodyPr>
            <a:lstStyle/>
            <a:p>
              <a:pPr algn="ctr"/>
              <a:r>
                <a:rPr lang="en-US" sz="800" dirty="0" smtClean="0">
                  <a:solidFill>
                    <a:prstClr val="black"/>
                  </a:solidFill>
                </a:rPr>
                <a:t>Financial Sector</a:t>
              </a:r>
              <a:endParaRPr lang="en-US" sz="800" dirty="0">
                <a:solidFill>
                  <a:srgbClr val="FF0000"/>
                </a:solidFill>
              </a:endParaRPr>
            </a:p>
          </p:txBody>
        </p:sp>
        <p:sp>
          <p:nvSpPr>
            <p:cNvPr id="44" name="TextBox 43"/>
            <p:cNvSpPr txBox="1"/>
            <p:nvPr/>
          </p:nvSpPr>
          <p:spPr>
            <a:xfrm>
              <a:off x="5476155" y="2819400"/>
              <a:ext cx="1088571" cy="215444"/>
            </a:xfrm>
            <a:prstGeom prst="rect">
              <a:avLst/>
            </a:prstGeom>
            <a:noFill/>
          </p:spPr>
          <p:txBody>
            <a:bodyPr wrap="square" rtlCol="0">
              <a:spAutoFit/>
            </a:bodyPr>
            <a:lstStyle/>
            <a:p>
              <a:r>
                <a:rPr lang="en-US" sz="800" dirty="0" smtClean="0">
                  <a:solidFill>
                    <a:prstClr val="black"/>
                  </a:solidFill>
                </a:rPr>
                <a:t>Environmental Sector</a:t>
              </a:r>
            </a:p>
          </p:txBody>
        </p:sp>
        <p:sp>
          <p:nvSpPr>
            <p:cNvPr id="45" name="TextBox 44"/>
            <p:cNvSpPr txBox="1"/>
            <p:nvPr/>
          </p:nvSpPr>
          <p:spPr>
            <a:xfrm>
              <a:off x="3791851" y="2793028"/>
              <a:ext cx="1293222" cy="215444"/>
            </a:xfrm>
            <a:prstGeom prst="rect">
              <a:avLst/>
            </a:prstGeom>
            <a:noFill/>
          </p:spPr>
          <p:txBody>
            <a:bodyPr wrap="square" rtlCol="0">
              <a:spAutoFit/>
            </a:bodyPr>
            <a:lstStyle/>
            <a:p>
              <a:pPr algn="ctr"/>
              <a:r>
                <a:rPr lang="en-US" sz="800" dirty="0" smtClean="0">
                  <a:solidFill>
                    <a:prstClr val="black"/>
                  </a:solidFill>
                </a:rPr>
                <a:t>Economic Sector</a:t>
              </a:r>
              <a:endParaRPr lang="en-US" sz="800" dirty="0">
                <a:solidFill>
                  <a:srgbClr val="FF0000"/>
                </a:solidFill>
              </a:endParaRPr>
            </a:p>
          </p:txBody>
        </p:sp>
        <p:cxnSp>
          <p:nvCxnSpPr>
            <p:cNvPr id="46" name="Straight Connector 45"/>
            <p:cNvCxnSpPr/>
            <p:nvPr/>
          </p:nvCxnSpPr>
          <p:spPr>
            <a:xfrm>
              <a:off x="801701"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5400000">
              <a:off x="731297"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5400000">
              <a:off x="175583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5400000">
              <a:off x="1306265"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52" name="TextBox 51"/>
            <p:cNvSpPr txBox="1"/>
            <p:nvPr/>
          </p:nvSpPr>
          <p:spPr>
            <a:xfrm>
              <a:off x="533400" y="3339613"/>
              <a:ext cx="780570" cy="461665"/>
            </a:xfrm>
            <a:prstGeom prst="rect">
              <a:avLst/>
            </a:prstGeom>
            <a:noFill/>
          </p:spPr>
          <p:txBody>
            <a:bodyPr wrap="square" rtlCol="0">
              <a:spAutoFit/>
            </a:bodyPr>
            <a:lstStyle/>
            <a:p>
              <a:pPr algn="ctr"/>
              <a:r>
                <a:rPr lang="en-US" sz="800" dirty="0" smtClean="0">
                  <a:solidFill>
                    <a:srgbClr val="0E02A6"/>
                  </a:solidFill>
                </a:rPr>
                <a:t>Education, Youth &amp; Sports Dept.</a:t>
              </a:r>
              <a:endParaRPr lang="en-US" sz="800" dirty="0">
                <a:solidFill>
                  <a:srgbClr val="0E02A6"/>
                </a:solidFill>
              </a:endParaRPr>
            </a:p>
          </p:txBody>
        </p:sp>
        <p:sp>
          <p:nvSpPr>
            <p:cNvPr id="53" name="TextBox 52"/>
            <p:cNvSpPr txBox="1"/>
            <p:nvPr/>
          </p:nvSpPr>
          <p:spPr>
            <a:xfrm>
              <a:off x="1185902" y="3361600"/>
              <a:ext cx="512270" cy="461665"/>
            </a:xfrm>
            <a:prstGeom prst="rect">
              <a:avLst/>
            </a:prstGeom>
            <a:noFill/>
          </p:spPr>
          <p:txBody>
            <a:bodyPr wrap="square" rtlCol="0">
              <a:spAutoFit/>
            </a:bodyPr>
            <a:lstStyle/>
            <a:p>
              <a:pPr algn="ctr"/>
              <a:r>
                <a:rPr lang="en-US" sz="800" dirty="0" smtClean="0">
                  <a:solidFill>
                    <a:srgbClr val="0E02A6"/>
                  </a:solidFill>
                </a:rPr>
                <a:t>SW &amp; CD Dept</a:t>
              </a:r>
              <a:r>
                <a:rPr lang="en-US" sz="800" dirty="0" smtClean="0">
                  <a:solidFill>
                    <a:prstClr val="black"/>
                  </a:solidFill>
                </a:rPr>
                <a:t>.</a:t>
              </a:r>
              <a:endParaRPr lang="en-US" sz="800" dirty="0">
                <a:solidFill>
                  <a:prstClr val="black"/>
                </a:solidFill>
              </a:endParaRPr>
            </a:p>
          </p:txBody>
        </p:sp>
        <p:sp>
          <p:nvSpPr>
            <p:cNvPr id="54" name="TextBox 53"/>
            <p:cNvSpPr txBox="1"/>
            <p:nvPr/>
          </p:nvSpPr>
          <p:spPr>
            <a:xfrm>
              <a:off x="1634138" y="3361600"/>
              <a:ext cx="512270" cy="461665"/>
            </a:xfrm>
            <a:prstGeom prst="rect">
              <a:avLst/>
            </a:prstGeom>
            <a:noFill/>
          </p:spPr>
          <p:txBody>
            <a:bodyPr wrap="square" rtlCol="0">
              <a:spAutoFit/>
            </a:bodyPr>
            <a:lstStyle/>
            <a:p>
              <a:pPr algn="ctr"/>
              <a:r>
                <a:rPr lang="en-US" sz="800" dirty="0" smtClean="0">
                  <a:solidFill>
                    <a:srgbClr val="0E02A6"/>
                  </a:solidFill>
                </a:rPr>
                <a:t>District Health Dept.</a:t>
              </a:r>
              <a:endParaRPr lang="en-US" sz="800" dirty="0">
                <a:solidFill>
                  <a:srgbClr val="0E02A6"/>
                </a:solidFill>
              </a:endParaRPr>
            </a:p>
          </p:txBody>
        </p:sp>
        <p:cxnSp>
          <p:nvCxnSpPr>
            <p:cNvPr id="55" name="Straight Connector 54"/>
            <p:cNvCxnSpPr/>
            <p:nvPr/>
          </p:nvCxnSpPr>
          <p:spPr>
            <a:xfrm>
              <a:off x="2210440"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2140036"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3163239"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59" name="TextBox 58"/>
            <p:cNvSpPr txBox="1"/>
            <p:nvPr/>
          </p:nvSpPr>
          <p:spPr>
            <a:xfrm>
              <a:off x="2082373" y="3361600"/>
              <a:ext cx="512270" cy="338554"/>
            </a:xfrm>
            <a:prstGeom prst="rect">
              <a:avLst/>
            </a:prstGeom>
            <a:noFill/>
          </p:spPr>
          <p:txBody>
            <a:bodyPr wrap="square" rtlCol="0">
              <a:spAutoFit/>
            </a:bodyPr>
            <a:lstStyle/>
            <a:p>
              <a:pPr algn="ctr"/>
              <a:r>
                <a:rPr lang="en-US" sz="800" dirty="0" smtClean="0">
                  <a:solidFill>
                    <a:srgbClr val="0E02A6"/>
                  </a:solidFill>
                </a:rPr>
                <a:t>Works Dept.</a:t>
              </a:r>
              <a:endParaRPr lang="en-US" sz="800" dirty="0">
                <a:solidFill>
                  <a:srgbClr val="0E02A6"/>
                </a:solidFill>
              </a:endParaRPr>
            </a:p>
          </p:txBody>
        </p:sp>
        <p:sp>
          <p:nvSpPr>
            <p:cNvPr id="60" name="TextBox 59"/>
            <p:cNvSpPr txBox="1"/>
            <p:nvPr/>
          </p:nvSpPr>
          <p:spPr>
            <a:xfrm>
              <a:off x="2850776" y="3361600"/>
              <a:ext cx="576302" cy="461665"/>
            </a:xfrm>
            <a:prstGeom prst="rect">
              <a:avLst/>
            </a:prstGeom>
            <a:noFill/>
          </p:spPr>
          <p:txBody>
            <a:bodyPr wrap="square" rtlCol="0">
              <a:spAutoFit/>
            </a:bodyPr>
            <a:lstStyle/>
            <a:p>
              <a:pPr algn="ctr"/>
              <a:r>
                <a:rPr lang="en-US" sz="800" dirty="0" smtClean="0">
                  <a:solidFill>
                    <a:prstClr val="black"/>
                  </a:solidFill>
                </a:rPr>
                <a:t>P</a:t>
              </a:r>
              <a:r>
                <a:rPr lang="en-US" sz="800" dirty="0" smtClean="0">
                  <a:solidFill>
                    <a:srgbClr val="0E02A6"/>
                  </a:solidFill>
                </a:rPr>
                <a:t>hysical Planning Dept.</a:t>
              </a:r>
              <a:endParaRPr lang="en-US" sz="800" dirty="0">
                <a:solidFill>
                  <a:srgbClr val="0E02A6"/>
                </a:solidFill>
              </a:endParaRPr>
            </a:p>
          </p:txBody>
        </p:sp>
        <p:cxnSp>
          <p:nvCxnSpPr>
            <p:cNvPr id="61" name="Straight Connector 60"/>
            <p:cNvCxnSpPr/>
            <p:nvPr/>
          </p:nvCxnSpPr>
          <p:spPr>
            <a:xfrm>
              <a:off x="3939348"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5400000">
              <a:off x="386894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892147"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64" name="TextBox 63"/>
            <p:cNvSpPr txBox="1"/>
            <p:nvPr/>
          </p:nvSpPr>
          <p:spPr>
            <a:xfrm>
              <a:off x="3487562" y="3361600"/>
              <a:ext cx="836791" cy="461665"/>
            </a:xfrm>
            <a:prstGeom prst="rect">
              <a:avLst/>
            </a:prstGeom>
            <a:noFill/>
          </p:spPr>
          <p:txBody>
            <a:bodyPr wrap="square" rtlCol="0">
              <a:spAutoFit/>
            </a:bodyPr>
            <a:lstStyle/>
            <a:p>
              <a:pPr algn="ctr"/>
              <a:r>
                <a:rPr lang="en-US" sz="800" dirty="0" smtClean="0">
                  <a:solidFill>
                    <a:srgbClr val="0E02A6"/>
                  </a:solidFill>
                </a:rPr>
                <a:t>Trade, Industry  &amp; Tourism Dept.</a:t>
              </a:r>
              <a:endParaRPr lang="en-US" sz="800" dirty="0">
                <a:solidFill>
                  <a:srgbClr val="0E02A6"/>
                </a:solidFill>
              </a:endParaRPr>
            </a:p>
          </p:txBody>
        </p:sp>
        <p:sp>
          <p:nvSpPr>
            <p:cNvPr id="65" name="TextBox 64"/>
            <p:cNvSpPr txBox="1"/>
            <p:nvPr/>
          </p:nvSpPr>
          <p:spPr>
            <a:xfrm>
              <a:off x="4707751" y="3361600"/>
              <a:ext cx="512270" cy="338554"/>
            </a:xfrm>
            <a:prstGeom prst="rect">
              <a:avLst/>
            </a:prstGeom>
            <a:solidFill>
              <a:srgbClr val="92D050"/>
            </a:solidFill>
          </p:spPr>
          <p:txBody>
            <a:bodyPr wrap="square" rtlCol="0">
              <a:spAutoFit/>
            </a:bodyPr>
            <a:lstStyle/>
            <a:p>
              <a:pPr algn="ctr"/>
              <a:r>
                <a:rPr lang="en-US" sz="800" dirty="0" smtClean="0">
                  <a:solidFill>
                    <a:srgbClr val="0E02A6"/>
                  </a:solidFill>
                </a:rPr>
                <a:t>Agric Dept</a:t>
              </a:r>
              <a:r>
                <a:rPr lang="en-US" sz="800" dirty="0" smtClean="0">
                  <a:solidFill>
                    <a:prstClr val="black"/>
                  </a:solidFill>
                </a:rPr>
                <a:t>.</a:t>
              </a:r>
              <a:endParaRPr lang="en-US" sz="800" dirty="0">
                <a:solidFill>
                  <a:prstClr val="black"/>
                </a:solidFill>
              </a:endParaRPr>
            </a:p>
          </p:txBody>
        </p:sp>
        <p:cxnSp>
          <p:nvCxnSpPr>
            <p:cNvPr id="66" name="Straight Connector 65"/>
            <p:cNvCxnSpPr/>
            <p:nvPr/>
          </p:nvCxnSpPr>
          <p:spPr>
            <a:xfrm>
              <a:off x="5476155" y="3217976"/>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405750"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5400000">
              <a:off x="642895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1437953"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5400000">
              <a:off x="2747661"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5400000">
              <a:off x="4317179"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5400000">
              <a:off x="5980718"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74" name="TextBox 73"/>
            <p:cNvSpPr txBox="1"/>
            <p:nvPr/>
          </p:nvSpPr>
          <p:spPr>
            <a:xfrm>
              <a:off x="5155987" y="3361600"/>
              <a:ext cx="832437" cy="461665"/>
            </a:xfrm>
            <a:prstGeom prst="rect">
              <a:avLst/>
            </a:prstGeom>
            <a:noFill/>
          </p:spPr>
          <p:txBody>
            <a:bodyPr wrap="square" rtlCol="0">
              <a:spAutoFit/>
            </a:bodyPr>
            <a:lstStyle/>
            <a:p>
              <a:pPr algn="ctr"/>
              <a:r>
                <a:rPr lang="en-US" sz="800" dirty="0" smtClean="0">
                  <a:solidFill>
                    <a:srgbClr val="0E02A6"/>
                  </a:solidFill>
                </a:rPr>
                <a:t>Disaster Prevention Dept.</a:t>
              </a:r>
              <a:endParaRPr lang="en-US" sz="800" dirty="0">
                <a:solidFill>
                  <a:srgbClr val="0E02A6"/>
                </a:solidFill>
              </a:endParaRPr>
            </a:p>
          </p:txBody>
        </p:sp>
        <p:sp>
          <p:nvSpPr>
            <p:cNvPr id="76" name="TextBox 75"/>
            <p:cNvSpPr txBox="1"/>
            <p:nvPr/>
          </p:nvSpPr>
          <p:spPr>
            <a:xfrm>
              <a:off x="6180524" y="3361600"/>
              <a:ext cx="863174" cy="461665"/>
            </a:xfrm>
            <a:prstGeom prst="rect">
              <a:avLst/>
            </a:prstGeom>
            <a:noFill/>
          </p:spPr>
          <p:txBody>
            <a:bodyPr wrap="square" rtlCol="0">
              <a:spAutoFit/>
            </a:bodyPr>
            <a:lstStyle/>
            <a:p>
              <a:pPr algn="ctr"/>
              <a:r>
                <a:rPr lang="en-US" sz="800" dirty="0" smtClean="0">
                  <a:solidFill>
                    <a:srgbClr val="0E02A6"/>
                  </a:solidFill>
                </a:rPr>
                <a:t>Natural Resources Conservation</a:t>
              </a:r>
              <a:endParaRPr lang="en-US" sz="800" dirty="0">
                <a:solidFill>
                  <a:srgbClr val="0E02A6"/>
                </a:solidFill>
              </a:endParaRPr>
            </a:p>
          </p:txBody>
        </p:sp>
        <p:cxnSp>
          <p:nvCxnSpPr>
            <p:cNvPr id="77" name="Straight Connector 76"/>
            <p:cNvCxnSpPr/>
            <p:nvPr/>
          </p:nvCxnSpPr>
          <p:spPr>
            <a:xfrm>
              <a:off x="7010400" y="3886200"/>
              <a:ext cx="10668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5400000">
              <a:off x="6942557"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7494000" y="3250200"/>
              <a:ext cx="252000"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82" name="TextBox 81"/>
            <p:cNvSpPr txBox="1"/>
            <p:nvPr/>
          </p:nvSpPr>
          <p:spPr>
            <a:xfrm>
              <a:off x="6564725" y="4055880"/>
              <a:ext cx="768403" cy="215444"/>
            </a:xfrm>
            <a:prstGeom prst="rect">
              <a:avLst/>
            </a:prstGeom>
            <a:noFill/>
          </p:spPr>
          <p:txBody>
            <a:bodyPr wrap="square" rtlCol="0">
              <a:spAutoFit/>
            </a:bodyPr>
            <a:lstStyle/>
            <a:p>
              <a:pPr algn="ctr"/>
              <a:r>
                <a:rPr lang="en-US" sz="800" dirty="0" smtClean="0">
                  <a:solidFill>
                    <a:prstClr val="black"/>
                  </a:solidFill>
                </a:rPr>
                <a:t>Treasury </a:t>
              </a:r>
              <a:endParaRPr lang="en-US" sz="800" dirty="0">
                <a:solidFill>
                  <a:prstClr val="black"/>
                </a:solidFill>
              </a:endParaRPr>
            </a:p>
          </p:txBody>
        </p:sp>
        <p:sp>
          <p:nvSpPr>
            <p:cNvPr id="83" name="TextBox 82"/>
            <p:cNvSpPr txBox="1"/>
            <p:nvPr/>
          </p:nvSpPr>
          <p:spPr>
            <a:xfrm>
              <a:off x="7205061" y="4053103"/>
              <a:ext cx="846815" cy="338554"/>
            </a:xfrm>
            <a:prstGeom prst="rect">
              <a:avLst/>
            </a:prstGeom>
            <a:noFill/>
          </p:spPr>
          <p:txBody>
            <a:bodyPr wrap="square" rtlCol="0">
              <a:spAutoFit/>
            </a:bodyPr>
            <a:lstStyle/>
            <a:p>
              <a:pPr algn="ctr"/>
              <a:r>
                <a:rPr lang="en-US" sz="800" dirty="0" smtClean="0">
                  <a:solidFill>
                    <a:prstClr val="black"/>
                  </a:solidFill>
                </a:rPr>
                <a:t>Revenue Mobilization</a:t>
              </a:r>
              <a:endParaRPr lang="en-US" sz="800" dirty="0">
                <a:solidFill>
                  <a:prstClr val="black"/>
                </a:solidFill>
              </a:endParaRPr>
            </a:p>
          </p:txBody>
        </p:sp>
        <p:cxnSp>
          <p:nvCxnSpPr>
            <p:cNvPr id="85" name="Straight Connector 84"/>
            <p:cNvCxnSpPr/>
            <p:nvPr/>
          </p:nvCxnSpPr>
          <p:spPr>
            <a:xfrm>
              <a:off x="737667" y="5065834"/>
              <a:ext cx="832437"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5400000">
              <a:off x="1626433"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1114164" y="4000576"/>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665929"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5400000">
              <a:off x="1243566" y="3858433"/>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91" name="TextBox 90"/>
            <p:cNvSpPr txBox="1"/>
            <p:nvPr/>
          </p:nvSpPr>
          <p:spPr>
            <a:xfrm>
              <a:off x="596828" y="5190246"/>
              <a:ext cx="662184" cy="338554"/>
            </a:xfrm>
            <a:prstGeom prst="rect">
              <a:avLst/>
            </a:prstGeom>
            <a:solidFill>
              <a:srgbClr val="FFC000"/>
            </a:solidFill>
            <a:ln>
              <a:solidFill>
                <a:schemeClr val="tx2">
                  <a:lumMod val="60000"/>
                  <a:lumOff val="40000"/>
                </a:schemeClr>
              </a:solidFill>
            </a:ln>
          </p:spPr>
          <p:txBody>
            <a:bodyPr wrap="square" rtlCol="0">
              <a:spAutoFit/>
            </a:bodyPr>
            <a:lstStyle/>
            <a:p>
              <a:pPr algn="ctr"/>
              <a:r>
                <a:rPr lang="en-US" sz="800" dirty="0" smtClean="0">
                  <a:solidFill>
                    <a:prstClr val="black"/>
                  </a:solidFill>
                </a:rPr>
                <a:t>Education  Section</a:t>
              </a:r>
              <a:endParaRPr lang="en-US" sz="800" dirty="0">
                <a:solidFill>
                  <a:prstClr val="black"/>
                </a:solidFill>
              </a:endParaRPr>
            </a:p>
          </p:txBody>
        </p:sp>
        <p:sp>
          <p:nvSpPr>
            <p:cNvPr id="92" name="TextBox 91"/>
            <p:cNvSpPr txBox="1"/>
            <p:nvPr/>
          </p:nvSpPr>
          <p:spPr>
            <a:xfrm>
              <a:off x="1442036" y="5618064"/>
              <a:ext cx="576303" cy="338554"/>
            </a:xfrm>
            <a:prstGeom prst="rect">
              <a:avLst/>
            </a:prstGeom>
            <a:noFill/>
          </p:spPr>
          <p:txBody>
            <a:bodyPr wrap="square" rtlCol="0">
              <a:spAutoFit/>
            </a:bodyPr>
            <a:lstStyle/>
            <a:p>
              <a:pPr algn="ctr"/>
              <a:r>
                <a:rPr lang="en-US" sz="800" dirty="0" smtClean="0">
                  <a:solidFill>
                    <a:prstClr val="black"/>
                  </a:solidFill>
                </a:rPr>
                <a:t>Sports Section</a:t>
              </a:r>
              <a:endParaRPr lang="en-US" sz="800" dirty="0">
                <a:solidFill>
                  <a:prstClr val="black"/>
                </a:solidFill>
              </a:endParaRPr>
            </a:p>
          </p:txBody>
        </p:sp>
        <p:cxnSp>
          <p:nvCxnSpPr>
            <p:cNvPr id="94" name="Straight Connector 93"/>
            <p:cNvCxnSpPr/>
            <p:nvPr/>
          </p:nvCxnSpPr>
          <p:spPr>
            <a:xfrm>
              <a:off x="1185903" y="3930172"/>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96" name="Straight Connector 95"/>
            <p:cNvCxnSpPr/>
            <p:nvPr/>
          </p:nvCxnSpPr>
          <p:spPr>
            <a:xfrm rot="5400000">
              <a:off x="1626433" y="4000576"/>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a:stCxn id="52" idx="2"/>
            </p:cNvCxnSpPr>
            <p:nvPr/>
          </p:nvCxnSpPr>
          <p:spPr>
            <a:xfrm rot="16200000" flipH="1">
              <a:off x="293708" y="4431254"/>
              <a:ext cx="1266037" cy="6083"/>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98" name="TextBox 97"/>
            <p:cNvSpPr txBox="1"/>
            <p:nvPr/>
          </p:nvSpPr>
          <p:spPr>
            <a:xfrm>
              <a:off x="999611" y="4072315"/>
              <a:ext cx="570495" cy="338554"/>
            </a:xfrm>
            <a:prstGeom prst="rect">
              <a:avLst/>
            </a:prstGeom>
            <a:noFill/>
          </p:spPr>
          <p:txBody>
            <a:bodyPr wrap="square" rtlCol="0">
              <a:spAutoFit/>
            </a:bodyPr>
            <a:lstStyle/>
            <a:p>
              <a:pPr algn="ctr"/>
              <a:r>
                <a:rPr lang="en-US" sz="800" dirty="0" smtClean="0">
                  <a:solidFill>
                    <a:prstClr val="black"/>
                  </a:solidFill>
                </a:rPr>
                <a:t>SW Section</a:t>
              </a:r>
              <a:endParaRPr lang="en-US" sz="800" dirty="0">
                <a:solidFill>
                  <a:prstClr val="black"/>
                </a:solidFill>
              </a:endParaRPr>
            </a:p>
          </p:txBody>
        </p:sp>
        <p:sp>
          <p:nvSpPr>
            <p:cNvPr id="99" name="TextBox 98"/>
            <p:cNvSpPr txBox="1"/>
            <p:nvPr/>
          </p:nvSpPr>
          <p:spPr>
            <a:xfrm>
              <a:off x="1506070" y="4072315"/>
              <a:ext cx="585048" cy="338554"/>
            </a:xfrm>
            <a:prstGeom prst="rect">
              <a:avLst/>
            </a:prstGeom>
            <a:noFill/>
          </p:spPr>
          <p:txBody>
            <a:bodyPr wrap="square" rtlCol="0">
              <a:spAutoFit/>
            </a:bodyPr>
            <a:lstStyle/>
            <a:p>
              <a:pPr algn="ctr"/>
              <a:r>
                <a:rPr lang="en-US" sz="800" dirty="0" smtClean="0">
                  <a:solidFill>
                    <a:prstClr val="black"/>
                  </a:solidFill>
                </a:rPr>
                <a:t>CD Section</a:t>
              </a:r>
              <a:endParaRPr lang="en-US" sz="800" dirty="0">
                <a:solidFill>
                  <a:prstClr val="black"/>
                </a:solidFill>
              </a:endParaRPr>
            </a:p>
          </p:txBody>
        </p:sp>
        <p:cxnSp>
          <p:nvCxnSpPr>
            <p:cNvPr id="101" name="Straight Connector 100"/>
            <p:cNvCxnSpPr/>
            <p:nvPr/>
          </p:nvCxnSpPr>
          <p:spPr>
            <a:xfrm rot="5400000">
              <a:off x="1520839" y="4214458"/>
              <a:ext cx="995000"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2" name="Straight Connector 101"/>
            <p:cNvCxnSpPr/>
            <p:nvPr/>
          </p:nvCxnSpPr>
          <p:spPr>
            <a:xfrm>
              <a:off x="1890272" y="4710477"/>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03" name="Straight Connector 102"/>
            <p:cNvCxnSpPr/>
            <p:nvPr/>
          </p:nvCxnSpPr>
          <p:spPr>
            <a:xfrm rot="5400000">
              <a:off x="1819868" y="478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4" name="Straight Connector 103"/>
            <p:cNvCxnSpPr/>
            <p:nvPr/>
          </p:nvCxnSpPr>
          <p:spPr>
            <a:xfrm rot="5400000">
              <a:off x="2332137" y="478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05" name="TextBox 104"/>
            <p:cNvSpPr txBox="1"/>
            <p:nvPr/>
          </p:nvSpPr>
          <p:spPr>
            <a:xfrm>
              <a:off x="1783654" y="4836277"/>
              <a:ext cx="524641" cy="338554"/>
            </a:xfrm>
            <a:prstGeom prst="rect">
              <a:avLst/>
            </a:prstGeom>
            <a:solidFill>
              <a:srgbClr val="FFC000"/>
            </a:solidFill>
            <a:ln>
              <a:solidFill>
                <a:schemeClr val="tx2">
                  <a:lumMod val="60000"/>
                  <a:lumOff val="40000"/>
                </a:schemeClr>
              </a:solidFill>
            </a:ln>
          </p:spPr>
          <p:txBody>
            <a:bodyPr wrap="square" rtlCol="0">
              <a:spAutoFit/>
            </a:bodyPr>
            <a:lstStyle/>
            <a:p>
              <a:pPr algn="ctr"/>
              <a:r>
                <a:rPr lang="en-US" sz="800" dirty="0" smtClean="0">
                  <a:solidFill>
                    <a:prstClr val="black"/>
                  </a:solidFill>
                </a:rPr>
                <a:t>DMOH Section </a:t>
              </a:r>
              <a:endParaRPr lang="en-US" sz="800" dirty="0">
                <a:solidFill>
                  <a:prstClr val="black"/>
                </a:solidFill>
              </a:endParaRPr>
            </a:p>
          </p:txBody>
        </p:sp>
        <p:sp>
          <p:nvSpPr>
            <p:cNvPr id="106" name="TextBox 105"/>
            <p:cNvSpPr txBox="1"/>
            <p:nvPr/>
          </p:nvSpPr>
          <p:spPr>
            <a:xfrm>
              <a:off x="2458193" y="5191634"/>
              <a:ext cx="674539" cy="461665"/>
            </a:xfrm>
            <a:prstGeom prst="rect">
              <a:avLst/>
            </a:prstGeom>
            <a:noFill/>
          </p:spPr>
          <p:txBody>
            <a:bodyPr wrap="square" rtlCol="0">
              <a:spAutoFit/>
            </a:bodyPr>
            <a:lstStyle/>
            <a:p>
              <a:pPr algn="ctr"/>
              <a:r>
                <a:rPr lang="en-US" sz="800" dirty="0" smtClean="0">
                  <a:solidFill>
                    <a:srgbClr val="FF0000"/>
                  </a:solidFill>
                </a:rPr>
                <a:t>R. Birth &amp; Death Section</a:t>
              </a:r>
              <a:endParaRPr lang="en-US" sz="800" dirty="0">
                <a:solidFill>
                  <a:srgbClr val="FF0000"/>
                </a:solidFill>
              </a:endParaRPr>
            </a:p>
          </p:txBody>
        </p:sp>
        <p:cxnSp>
          <p:nvCxnSpPr>
            <p:cNvPr id="107" name="Straight Connector 106"/>
            <p:cNvCxnSpPr/>
            <p:nvPr/>
          </p:nvCxnSpPr>
          <p:spPr>
            <a:xfrm>
              <a:off x="2133600" y="3886200"/>
              <a:ext cx="838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2396171" y="3787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3" name="Straight Connector 92"/>
            <p:cNvCxnSpPr/>
            <p:nvPr/>
          </p:nvCxnSpPr>
          <p:spPr>
            <a:xfrm rot="5400000">
              <a:off x="2076003"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p:nvPr/>
          </p:nvCxnSpPr>
          <p:spPr>
            <a:xfrm rot="5400000">
              <a:off x="2900061" y="39668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p:nvPr/>
          </p:nvCxnSpPr>
          <p:spPr>
            <a:xfrm rot="5400000">
              <a:off x="2586937"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08" name="TextBox 107"/>
            <p:cNvSpPr txBox="1"/>
            <p:nvPr/>
          </p:nvSpPr>
          <p:spPr>
            <a:xfrm>
              <a:off x="1954306" y="3982032"/>
              <a:ext cx="712694" cy="584775"/>
            </a:xfrm>
            <a:prstGeom prst="rect">
              <a:avLst/>
            </a:prstGeom>
            <a:noFill/>
          </p:spPr>
          <p:txBody>
            <a:bodyPr wrap="square" rtlCol="0">
              <a:spAutoFit/>
            </a:bodyPr>
            <a:lstStyle/>
            <a:p>
              <a:pPr algn="ctr"/>
              <a:r>
                <a:rPr lang="en-US" sz="800" dirty="0" smtClean="0">
                  <a:solidFill>
                    <a:prstClr val="black"/>
                  </a:solidFill>
                </a:rPr>
                <a:t>Building section (Works &amp; R. Housing)</a:t>
              </a:r>
              <a:endParaRPr lang="en-US" sz="800" dirty="0">
                <a:solidFill>
                  <a:prstClr val="black"/>
                </a:solidFill>
              </a:endParaRPr>
            </a:p>
          </p:txBody>
        </p:sp>
        <p:sp>
          <p:nvSpPr>
            <p:cNvPr id="111" name="TextBox 110"/>
            <p:cNvSpPr txBox="1"/>
            <p:nvPr/>
          </p:nvSpPr>
          <p:spPr>
            <a:xfrm>
              <a:off x="2438400" y="3982032"/>
              <a:ext cx="533400" cy="338554"/>
            </a:xfrm>
            <a:prstGeom prst="rect">
              <a:avLst/>
            </a:prstGeom>
            <a:noFill/>
          </p:spPr>
          <p:txBody>
            <a:bodyPr wrap="square" rtlCol="0">
              <a:spAutoFit/>
            </a:bodyPr>
            <a:lstStyle/>
            <a:p>
              <a:pPr algn="ctr"/>
              <a:r>
                <a:rPr lang="en-US" sz="800" dirty="0" smtClean="0">
                  <a:solidFill>
                    <a:prstClr val="black"/>
                  </a:solidFill>
                </a:rPr>
                <a:t>Water Section</a:t>
              </a:r>
              <a:endParaRPr lang="en-US" sz="800" dirty="0">
                <a:solidFill>
                  <a:prstClr val="black"/>
                </a:solidFill>
              </a:endParaRPr>
            </a:p>
          </p:txBody>
        </p:sp>
        <p:sp>
          <p:nvSpPr>
            <p:cNvPr id="114" name="TextBox 113"/>
            <p:cNvSpPr txBox="1"/>
            <p:nvPr/>
          </p:nvSpPr>
          <p:spPr>
            <a:xfrm>
              <a:off x="2840530" y="3982032"/>
              <a:ext cx="566313" cy="461665"/>
            </a:xfrm>
            <a:prstGeom prst="rect">
              <a:avLst/>
            </a:prstGeom>
            <a:noFill/>
          </p:spPr>
          <p:txBody>
            <a:bodyPr wrap="square" rtlCol="0">
              <a:spAutoFit/>
            </a:bodyPr>
            <a:lstStyle/>
            <a:p>
              <a:pPr algn="ctr"/>
              <a:r>
                <a:rPr lang="en-US" sz="800" dirty="0" smtClean="0">
                  <a:solidFill>
                    <a:prstClr val="black"/>
                  </a:solidFill>
                </a:rPr>
                <a:t>Feeder Roads Section</a:t>
              </a:r>
              <a:endParaRPr lang="en-US" sz="800" dirty="0">
                <a:solidFill>
                  <a:prstClr val="black"/>
                </a:solidFill>
              </a:endParaRPr>
            </a:p>
          </p:txBody>
        </p:sp>
        <p:cxnSp>
          <p:nvCxnSpPr>
            <p:cNvPr id="115" name="Straight Connector 114"/>
            <p:cNvCxnSpPr/>
            <p:nvPr/>
          </p:nvCxnSpPr>
          <p:spPr>
            <a:xfrm rot="5400000">
              <a:off x="2925704" y="4071648"/>
              <a:ext cx="852857"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16" name="Straight Connector 115"/>
            <p:cNvCxnSpPr>
              <a:endCxn id="126" idx="2"/>
            </p:cNvCxnSpPr>
            <p:nvPr/>
          </p:nvCxnSpPr>
          <p:spPr>
            <a:xfrm flipV="1">
              <a:off x="3091323" y="4453354"/>
              <a:ext cx="603291" cy="16804"/>
            </a:xfrm>
            <a:prstGeom prst="line">
              <a:avLst/>
            </a:prstGeom>
          </p:spPr>
          <p:style>
            <a:lnRef idx="1">
              <a:schemeClr val="accent1"/>
            </a:lnRef>
            <a:fillRef idx="0">
              <a:schemeClr val="accent1"/>
            </a:fillRef>
            <a:effectRef idx="0">
              <a:schemeClr val="accent1"/>
            </a:effectRef>
            <a:fontRef idx="minor">
              <a:schemeClr val="tx1"/>
            </a:fontRef>
          </p:style>
        </p:cxnSp>
        <p:cxnSp>
          <p:nvCxnSpPr>
            <p:cNvPr id="117" name="Straight Connector 116"/>
            <p:cNvCxnSpPr/>
            <p:nvPr/>
          </p:nvCxnSpPr>
          <p:spPr>
            <a:xfrm rot="5400000">
              <a:off x="3036507" y="45691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rot="5400000">
              <a:off x="3612809" y="45764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20" name="TextBox 119"/>
            <p:cNvSpPr txBox="1"/>
            <p:nvPr/>
          </p:nvSpPr>
          <p:spPr>
            <a:xfrm>
              <a:off x="2789706" y="4640886"/>
              <a:ext cx="573340" cy="338554"/>
            </a:xfrm>
            <a:prstGeom prst="rect">
              <a:avLst/>
            </a:prstGeom>
            <a:noFill/>
          </p:spPr>
          <p:txBody>
            <a:bodyPr wrap="square" rtlCol="0">
              <a:spAutoFit/>
            </a:bodyPr>
            <a:lstStyle/>
            <a:p>
              <a:pPr algn="ctr"/>
              <a:r>
                <a:rPr lang="en-US" sz="800" dirty="0" smtClean="0">
                  <a:solidFill>
                    <a:prstClr val="black"/>
                  </a:solidFill>
                </a:rPr>
                <a:t>T&amp;CP Section </a:t>
              </a:r>
              <a:endParaRPr lang="en-US" sz="800" dirty="0">
                <a:solidFill>
                  <a:prstClr val="black"/>
                </a:solidFill>
              </a:endParaRPr>
            </a:p>
          </p:txBody>
        </p:sp>
        <p:sp>
          <p:nvSpPr>
            <p:cNvPr id="121" name="TextBox 120"/>
            <p:cNvSpPr txBox="1"/>
            <p:nvPr/>
          </p:nvSpPr>
          <p:spPr>
            <a:xfrm>
              <a:off x="3363044" y="4640886"/>
              <a:ext cx="639670" cy="338554"/>
            </a:xfrm>
            <a:prstGeom prst="rect">
              <a:avLst/>
            </a:prstGeom>
            <a:noFill/>
          </p:spPr>
          <p:txBody>
            <a:bodyPr wrap="square" rtlCol="0">
              <a:spAutoFit/>
            </a:bodyPr>
            <a:lstStyle/>
            <a:p>
              <a:pPr algn="ctr"/>
              <a:r>
                <a:rPr lang="en-US" sz="800" dirty="0" smtClean="0">
                  <a:solidFill>
                    <a:prstClr val="black"/>
                  </a:solidFill>
                </a:rPr>
                <a:t>P&amp;G Section </a:t>
              </a:r>
              <a:endParaRPr lang="en-US" sz="800" dirty="0">
                <a:solidFill>
                  <a:prstClr val="black"/>
                </a:solidFill>
              </a:endParaRPr>
            </a:p>
          </p:txBody>
        </p:sp>
        <p:cxnSp>
          <p:nvCxnSpPr>
            <p:cNvPr id="123" name="Straight Connector 122"/>
            <p:cNvCxnSpPr/>
            <p:nvPr/>
          </p:nvCxnSpPr>
          <p:spPr>
            <a:xfrm rot="5400000">
              <a:off x="3644039" y="4032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24" name="Straight Connector 123"/>
            <p:cNvCxnSpPr/>
            <p:nvPr/>
          </p:nvCxnSpPr>
          <p:spPr>
            <a:xfrm rot="5400000">
              <a:off x="4025734" y="4032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25" name="Straight Connector 124"/>
            <p:cNvCxnSpPr/>
            <p:nvPr/>
          </p:nvCxnSpPr>
          <p:spPr>
            <a:xfrm rot="5400000">
              <a:off x="3848679" y="3899333"/>
              <a:ext cx="1800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26" name="TextBox 125"/>
            <p:cNvSpPr txBox="1"/>
            <p:nvPr/>
          </p:nvSpPr>
          <p:spPr>
            <a:xfrm>
              <a:off x="3411490" y="4114800"/>
              <a:ext cx="566249" cy="338554"/>
            </a:xfrm>
            <a:prstGeom prst="rect">
              <a:avLst/>
            </a:prstGeom>
            <a:noFill/>
          </p:spPr>
          <p:txBody>
            <a:bodyPr wrap="square" rtlCol="0">
              <a:spAutoFit/>
            </a:bodyPr>
            <a:lstStyle/>
            <a:p>
              <a:pPr algn="ctr"/>
              <a:r>
                <a:rPr lang="en-US" sz="800" dirty="0" smtClean="0">
                  <a:solidFill>
                    <a:prstClr val="black"/>
                  </a:solidFill>
                </a:rPr>
                <a:t>Coop Section </a:t>
              </a:r>
              <a:endParaRPr lang="en-US" sz="800" dirty="0">
                <a:solidFill>
                  <a:prstClr val="black"/>
                </a:solidFill>
              </a:endParaRPr>
            </a:p>
          </p:txBody>
        </p:sp>
        <p:sp>
          <p:nvSpPr>
            <p:cNvPr id="127" name="TextBox 126"/>
            <p:cNvSpPr txBox="1"/>
            <p:nvPr/>
          </p:nvSpPr>
          <p:spPr>
            <a:xfrm>
              <a:off x="3791850" y="4143386"/>
              <a:ext cx="632652" cy="461665"/>
            </a:xfrm>
            <a:prstGeom prst="rect">
              <a:avLst/>
            </a:prstGeom>
            <a:noFill/>
          </p:spPr>
          <p:txBody>
            <a:bodyPr wrap="square" rtlCol="0">
              <a:spAutoFit/>
            </a:bodyPr>
            <a:lstStyle/>
            <a:p>
              <a:pPr algn="ctr"/>
              <a:r>
                <a:rPr lang="en-US" sz="800" dirty="0" smtClean="0">
                  <a:solidFill>
                    <a:prstClr val="black"/>
                  </a:solidFill>
                </a:rPr>
                <a:t>Cottage Industry Section </a:t>
              </a:r>
              <a:endParaRPr lang="en-US" sz="800" dirty="0">
                <a:solidFill>
                  <a:prstClr val="black"/>
                </a:solidFill>
              </a:endParaRPr>
            </a:p>
          </p:txBody>
        </p:sp>
        <p:cxnSp>
          <p:nvCxnSpPr>
            <p:cNvPr id="128" name="Straight Connector 127"/>
            <p:cNvCxnSpPr/>
            <p:nvPr/>
          </p:nvCxnSpPr>
          <p:spPr>
            <a:xfrm rot="5400000">
              <a:off x="4260209" y="4356674"/>
              <a:ext cx="1279286" cy="1334"/>
            </a:xfrm>
            <a:prstGeom prst="line">
              <a:avLst/>
            </a:prstGeom>
          </p:spPr>
          <p:style>
            <a:lnRef idx="1">
              <a:schemeClr val="accent1"/>
            </a:lnRef>
            <a:fillRef idx="0">
              <a:schemeClr val="accent1"/>
            </a:fillRef>
            <a:effectRef idx="0">
              <a:schemeClr val="accent1"/>
            </a:effectRef>
            <a:fontRef idx="minor">
              <a:schemeClr val="tx1"/>
            </a:fontRef>
          </p:style>
        </p:cxnSp>
        <p:cxnSp>
          <p:nvCxnSpPr>
            <p:cNvPr id="133" name="Straight Connector 132"/>
            <p:cNvCxnSpPr/>
            <p:nvPr/>
          </p:nvCxnSpPr>
          <p:spPr>
            <a:xfrm rot="5400000">
              <a:off x="5318957" y="4413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36" name="TextBox 135"/>
            <p:cNvSpPr txBox="1"/>
            <p:nvPr/>
          </p:nvSpPr>
          <p:spPr>
            <a:xfrm>
              <a:off x="5769720" y="4495800"/>
              <a:ext cx="601276" cy="338554"/>
            </a:xfrm>
            <a:prstGeom prst="rect">
              <a:avLst/>
            </a:prstGeom>
            <a:noFill/>
          </p:spPr>
          <p:txBody>
            <a:bodyPr wrap="square" rtlCol="0">
              <a:spAutoFit/>
            </a:bodyPr>
            <a:lstStyle/>
            <a:p>
              <a:pPr algn="ctr"/>
              <a:r>
                <a:rPr lang="en-US" sz="800" dirty="0" smtClean="0">
                  <a:solidFill>
                    <a:prstClr val="black"/>
                  </a:solidFill>
                </a:rPr>
                <a:t>Refugee Section </a:t>
              </a:r>
              <a:endParaRPr lang="en-US" sz="800" dirty="0">
                <a:solidFill>
                  <a:prstClr val="black"/>
                </a:solidFill>
              </a:endParaRPr>
            </a:p>
          </p:txBody>
        </p:sp>
        <p:cxnSp>
          <p:nvCxnSpPr>
            <p:cNvPr id="138" name="Straight Connector 137"/>
            <p:cNvCxnSpPr/>
            <p:nvPr/>
          </p:nvCxnSpPr>
          <p:spPr>
            <a:xfrm rot="5400000">
              <a:off x="6152720" y="4463208"/>
              <a:ext cx="1208215"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40" name="Straight Connector 139"/>
            <p:cNvCxnSpPr/>
            <p:nvPr/>
          </p:nvCxnSpPr>
          <p:spPr>
            <a:xfrm>
              <a:off x="6500692" y="5065834"/>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42" name="Straight Connector 141"/>
            <p:cNvCxnSpPr/>
            <p:nvPr/>
          </p:nvCxnSpPr>
          <p:spPr>
            <a:xfrm rot="5400000">
              <a:off x="6430288"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43" name="Straight Connector 142"/>
            <p:cNvCxnSpPr/>
            <p:nvPr/>
          </p:nvCxnSpPr>
          <p:spPr>
            <a:xfrm rot="5400000">
              <a:off x="6941222"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44" name="TextBox 143"/>
            <p:cNvSpPr txBox="1"/>
            <p:nvPr/>
          </p:nvSpPr>
          <p:spPr>
            <a:xfrm>
              <a:off x="6820860" y="5190246"/>
              <a:ext cx="797804" cy="461665"/>
            </a:xfrm>
            <a:prstGeom prst="rect">
              <a:avLst/>
            </a:prstGeom>
            <a:solidFill>
              <a:srgbClr val="FFC000"/>
            </a:solidFill>
            <a:ln>
              <a:solidFill>
                <a:schemeClr val="tx1">
                  <a:lumMod val="50000"/>
                  <a:lumOff val="50000"/>
                </a:schemeClr>
              </a:solidFill>
            </a:ln>
          </p:spPr>
          <p:txBody>
            <a:bodyPr wrap="square" rtlCol="0">
              <a:spAutoFit/>
            </a:bodyPr>
            <a:lstStyle/>
            <a:p>
              <a:pPr algn="ctr"/>
              <a:r>
                <a:rPr lang="en-US" sz="800" dirty="0" smtClean="0">
                  <a:solidFill>
                    <a:prstClr val="black"/>
                  </a:solidFill>
                </a:rPr>
                <a:t>Game &amp;</a:t>
              </a:r>
            </a:p>
            <a:p>
              <a:pPr algn="ctr"/>
              <a:r>
                <a:rPr lang="en-US" sz="800" dirty="0" smtClean="0">
                  <a:solidFill>
                    <a:prstClr val="black"/>
                  </a:solidFill>
                </a:rPr>
                <a:t>Wildlife Section </a:t>
              </a:r>
              <a:endParaRPr lang="en-US" sz="800" dirty="0">
                <a:solidFill>
                  <a:prstClr val="black"/>
                </a:solidFill>
              </a:endParaRPr>
            </a:p>
          </p:txBody>
        </p:sp>
        <p:sp>
          <p:nvSpPr>
            <p:cNvPr id="145" name="TextBox 144"/>
            <p:cNvSpPr txBox="1"/>
            <p:nvPr/>
          </p:nvSpPr>
          <p:spPr>
            <a:xfrm>
              <a:off x="6116491" y="5209458"/>
              <a:ext cx="576302" cy="338554"/>
            </a:xfrm>
            <a:prstGeom prst="rect">
              <a:avLst/>
            </a:prstGeom>
            <a:solidFill>
              <a:srgbClr val="FFC000"/>
            </a:solidFill>
            <a:ln>
              <a:solidFill>
                <a:schemeClr val="accent1"/>
              </a:solidFill>
            </a:ln>
          </p:spPr>
          <p:txBody>
            <a:bodyPr wrap="square" rtlCol="0">
              <a:spAutoFit/>
            </a:bodyPr>
            <a:lstStyle/>
            <a:p>
              <a:pPr algn="ctr"/>
              <a:r>
                <a:rPr lang="en-US" sz="800" dirty="0" smtClean="0">
                  <a:solidFill>
                    <a:prstClr val="black"/>
                  </a:solidFill>
                </a:rPr>
                <a:t>Forestry Section </a:t>
              </a:r>
              <a:endParaRPr lang="en-US" sz="800" dirty="0">
                <a:solidFill>
                  <a:prstClr val="black"/>
                </a:solidFill>
              </a:endParaRPr>
            </a:p>
          </p:txBody>
        </p:sp>
        <p:cxnSp>
          <p:nvCxnSpPr>
            <p:cNvPr id="148" name="Straight Connector 147"/>
            <p:cNvCxnSpPr/>
            <p:nvPr/>
          </p:nvCxnSpPr>
          <p:spPr>
            <a:xfrm flipV="1">
              <a:off x="3487562" y="4997725"/>
              <a:ext cx="2308760" cy="31475"/>
            </a:xfrm>
            <a:prstGeom prst="line">
              <a:avLst/>
            </a:prstGeom>
          </p:spPr>
          <p:style>
            <a:lnRef idx="1">
              <a:schemeClr val="accent1"/>
            </a:lnRef>
            <a:fillRef idx="0">
              <a:schemeClr val="accent1"/>
            </a:fillRef>
            <a:effectRef idx="0">
              <a:schemeClr val="accent1"/>
            </a:effectRef>
            <a:fontRef idx="minor">
              <a:schemeClr val="tx1"/>
            </a:fontRef>
          </p:style>
        </p:cxnSp>
        <p:cxnSp>
          <p:nvCxnSpPr>
            <p:cNvPr id="150" name="Straight Connector 149"/>
            <p:cNvCxnSpPr/>
            <p:nvPr/>
          </p:nvCxnSpPr>
          <p:spPr>
            <a:xfrm rot="5400000">
              <a:off x="4075467" y="5244326"/>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2" name="Straight Connector 151"/>
            <p:cNvCxnSpPr/>
            <p:nvPr/>
          </p:nvCxnSpPr>
          <p:spPr>
            <a:xfrm rot="5400000">
              <a:off x="4571979" y="5066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3" name="Straight Connector 152"/>
            <p:cNvCxnSpPr/>
            <p:nvPr/>
          </p:nvCxnSpPr>
          <p:spPr>
            <a:xfrm rot="5400000">
              <a:off x="4544495" y="5351674"/>
              <a:ext cx="710714"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4" name="Straight Connector 153"/>
            <p:cNvCxnSpPr/>
            <p:nvPr/>
          </p:nvCxnSpPr>
          <p:spPr>
            <a:xfrm rot="5400000">
              <a:off x="5276349" y="5066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5" name="Straight Connector 154"/>
            <p:cNvCxnSpPr/>
            <p:nvPr/>
          </p:nvCxnSpPr>
          <p:spPr>
            <a:xfrm rot="5400000">
              <a:off x="5548240" y="5244326"/>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56" name="TextBox 155"/>
            <p:cNvSpPr txBox="1"/>
            <p:nvPr/>
          </p:nvSpPr>
          <p:spPr>
            <a:xfrm>
              <a:off x="3683213" y="5471756"/>
              <a:ext cx="832437" cy="584775"/>
            </a:xfrm>
            <a:prstGeom prst="rect">
              <a:avLst/>
            </a:prstGeom>
            <a:solidFill>
              <a:srgbClr val="92D050"/>
            </a:solidFill>
          </p:spPr>
          <p:txBody>
            <a:bodyPr wrap="square" rtlCol="0">
              <a:spAutoFit/>
            </a:bodyPr>
            <a:lstStyle/>
            <a:p>
              <a:pPr algn="ctr"/>
              <a:r>
                <a:rPr lang="en-US" sz="800" dirty="0" smtClean="0">
                  <a:solidFill>
                    <a:prstClr val="black"/>
                  </a:solidFill>
                </a:rPr>
                <a:t>Animal Health and Production Section</a:t>
              </a:r>
              <a:endParaRPr lang="en-US" sz="800" dirty="0">
                <a:solidFill>
                  <a:prstClr val="black"/>
                </a:solidFill>
              </a:endParaRPr>
            </a:p>
          </p:txBody>
        </p:sp>
        <p:sp>
          <p:nvSpPr>
            <p:cNvPr id="157" name="TextBox 156"/>
            <p:cNvSpPr txBox="1"/>
            <p:nvPr/>
          </p:nvSpPr>
          <p:spPr>
            <a:xfrm>
              <a:off x="4387584" y="5120563"/>
              <a:ext cx="576302" cy="461665"/>
            </a:xfrm>
            <a:prstGeom prst="rect">
              <a:avLst/>
            </a:prstGeom>
            <a:solidFill>
              <a:srgbClr val="92D050"/>
            </a:solidFill>
          </p:spPr>
          <p:txBody>
            <a:bodyPr wrap="square" rtlCol="0">
              <a:spAutoFit/>
            </a:bodyPr>
            <a:lstStyle/>
            <a:p>
              <a:pPr algn="ctr"/>
              <a:r>
                <a:rPr lang="en-US" sz="800" dirty="0" smtClean="0">
                  <a:solidFill>
                    <a:prstClr val="black"/>
                  </a:solidFill>
                </a:rPr>
                <a:t>Crop</a:t>
              </a:r>
            </a:p>
            <a:p>
              <a:pPr algn="ctr"/>
              <a:r>
                <a:rPr lang="en-US" sz="800" dirty="0" smtClean="0">
                  <a:solidFill>
                    <a:prstClr val="black"/>
                  </a:solidFill>
                </a:rPr>
                <a:t>Services Section </a:t>
              </a:r>
              <a:endParaRPr lang="en-US" sz="800" dirty="0">
                <a:solidFill>
                  <a:prstClr val="black"/>
                </a:solidFill>
              </a:endParaRPr>
            </a:p>
          </p:txBody>
        </p:sp>
        <p:sp>
          <p:nvSpPr>
            <p:cNvPr id="159" name="TextBox 158"/>
            <p:cNvSpPr txBox="1"/>
            <p:nvPr/>
          </p:nvSpPr>
          <p:spPr>
            <a:xfrm>
              <a:off x="4643718" y="5683582"/>
              <a:ext cx="640336" cy="461665"/>
            </a:xfrm>
            <a:prstGeom prst="rect">
              <a:avLst/>
            </a:prstGeom>
            <a:solidFill>
              <a:srgbClr val="92D050"/>
            </a:solidFill>
          </p:spPr>
          <p:txBody>
            <a:bodyPr wrap="square" rtlCol="0">
              <a:spAutoFit/>
            </a:bodyPr>
            <a:lstStyle/>
            <a:p>
              <a:pPr algn="ctr"/>
              <a:r>
                <a:rPr lang="en-US" sz="800" dirty="0" smtClean="0">
                  <a:solidFill>
                    <a:prstClr val="black"/>
                  </a:solidFill>
                </a:rPr>
                <a:t>Agric Extension Section</a:t>
              </a:r>
              <a:endParaRPr lang="en-US" sz="800" dirty="0">
                <a:solidFill>
                  <a:prstClr val="black"/>
                </a:solidFill>
              </a:endParaRPr>
            </a:p>
          </p:txBody>
        </p:sp>
        <p:sp>
          <p:nvSpPr>
            <p:cNvPr id="160" name="TextBox 159"/>
            <p:cNvSpPr txBox="1"/>
            <p:nvPr/>
          </p:nvSpPr>
          <p:spPr>
            <a:xfrm>
              <a:off x="5009001" y="5177135"/>
              <a:ext cx="805834" cy="461665"/>
            </a:xfrm>
            <a:prstGeom prst="rect">
              <a:avLst/>
            </a:prstGeom>
            <a:solidFill>
              <a:srgbClr val="92D050"/>
            </a:solidFill>
          </p:spPr>
          <p:txBody>
            <a:bodyPr wrap="square" rtlCol="0">
              <a:spAutoFit/>
            </a:bodyPr>
            <a:lstStyle/>
            <a:p>
              <a:pPr algn="ctr"/>
              <a:r>
                <a:rPr lang="en-US" sz="800" dirty="0" smtClean="0">
                  <a:solidFill>
                    <a:prstClr val="black"/>
                  </a:solidFill>
                </a:rPr>
                <a:t>Agric Engineering Section</a:t>
              </a:r>
              <a:endParaRPr lang="en-US" sz="800" dirty="0">
                <a:solidFill>
                  <a:prstClr val="black"/>
                </a:solidFill>
              </a:endParaRPr>
            </a:p>
          </p:txBody>
        </p:sp>
        <p:sp>
          <p:nvSpPr>
            <p:cNvPr id="161" name="TextBox 160"/>
            <p:cNvSpPr txBox="1"/>
            <p:nvPr/>
          </p:nvSpPr>
          <p:spPr>
            <a:xfrm>
              <a:off x="5540187" y="5635887"/>
              <a:ext cx="640336" cy="338554"/>
            </a:xfrm>
            <a:prstGeom prst="rect">
              <a:avLst/>
            </a:prstGeom>
            <a:solidFill>
              <a:srgbClr val="FFC000"/>
            </a:solidFill>
            <a:ln>
              <a:solidFill>
                <a:schemeClr val="tx1">
                  <a:lumMod val="65000"/>
                  <a:lumOff val="35000"/>
                </a:schemeClr>
              </a:solidFill>
            </a:ln>
          </p:spPr>
          <p:txBody>
            <a:bodyPr wrap="square" rtlCol="0">
              <a:spAutoFit/>
            </a:bodyPr>
            <a:lstStyle/>
            <a:p>
              <a:pPr algn="ctr"/>
              <a:r>
                <a:rPr lang="en-US" sz="800" dirty="0" smtClean="0">
                  <a:solidFill>
                    <a:prstClr val="black"/>
                  </a:solidFill>
                </a:rPr>
                <a:t>Fisheries Section</a:t>
              </a:r>
              <a:endParaRPr lang="en-US" sz="800" dirty="0">
                <a:solidFill>
                  <a:prstClr val="black"/>
                </a:solidFill>
              </a:endParaRPr>
            </a:p>
          </p:txBody>
        </p:sp>
        <p:sp>
          <p:nvSpPr>
            <p:cNvPr id="164" name="TextBox 163"/>
            <p:cNvSpPr txBox="1"/>
            <p:nvPr/>
          </p:nvSpPr>
          <p:spPr>
            <a:xfrm>
              <a:off x="1057835" y="5528846"/>
              <a:ext cx="683994" cy="338554"/>
            </a:xfrm>
            <a:prstGeom prst="rect">
              <a:avLst/>
            </a:prstGeom>
            <a:noFill/>
          </p:spPr>
          <p:txBody>
            <a:bodyPr wrap="square" rtlCol="0">
              <a:spAutoFit/>
            </a:bodyPr>
            <a:lstStyle/>
            <a:p>
              <a:pPr algn="ctr"/>
              <a:r>
                <a:rPr lang="en-US" sz="800" dirty="0" smtClean="0">
                  <a:solidFill>
                    <a:prstClr val="black"/>
                  </a:solidFill>
                </a:rPr>
                <a:t>Youth Section</a:t>
              </a:r>
              <a:endParaRPr lang="en-US" sz="800" dirty="0">
                <a:solidFill>
                  <a:prstClr val="black"/>
                </a:solidFill>
              </a:endParaRPr>
            </a:p>
          </p:txBody>
        </p:sp>
        <p:cxnSp>
          <p:nvCxnSpPr>
            <p:cNvPr id="168" name="Straight Connector 167"/>
            <p:cNvCxnSpPr/>
            <p:nvPr/>
          </p:nvCxnSpPr>
          <p:spPr>
            <a:xfrm rot="5400000">
              <a:off x="808460" y="5668540"/>
              <a:ext cx="213214"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a:off x="762000" y="5791200"/>
              <a:ext cx="51226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0" name="Straight Connector 169"/>
            <p:cNvCxnSpPr/>
            <p:nvPr/>
          </p:nvCxnSpPr>
          <p:spPr>
            <a:xfrm rot="5400000">
              <a:off x="691596" y="58616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p:nvCxnSpPr>
          <p:spPr>
            <a:xfrm rot="5400000">
              <a:off x="1188609" y="58616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4" name="TextBox 173"/>
            <p:cNvSpPr txBox="1"/>
            <p:nvPr/>
          </p:nvSpPr>
          <p:spPr>
            <a:xfrm>
              <a:off x="434577" y="6015335"/>
              <a:ext cx="640336" cy="461665"/>
            </a:xfrm>
            <a:prstGeom prst="rect">
              <a:avLst/>
            </a:prstGeom>
            <a:noFill/>
          </p:spPr>
          <p:txBody>
            <a:bodyPr wrap="square" rtlCol="0">
              <a:spAutoFit/>
            </a:bodyPr>
            <a:lstStyle/>
            <a:p>
              <a:pPr algn="ctr"/>
              <a:r>
                <a:rPr lang="en-US" sz="800" dirty="0" smtClean="0">
                  <a:solidFill>
                    <a:srgbClr val="FF0000"/>
                  </a:solidFill>
                </a:rPr>
                <a:t>Basic </a:t>
              </a:r>
              <a:r>
                <a:rPr lang="en-US" sz="800" dirty="0" smtClean="0">
                  <a:solidFill>
                    <a:prstClr val="black"/>
                  </a:solidFill>
                </a:rPr>
                <a:t>Education Unit</a:t>
              </a:r>
              <a:endParaRPr lang="en-US" sz="800" dirty="0">
                <a:solidFill>
                  <a:prstClr val="black"/>
                </a:solidFill>
              </a:endParaRPr>
            </a:p>
          </p:txBody>
        </p:sp>
        <p:sp>
          <p:nvSpPr>
            <p:cNvPr id="176" name="TextBox 175"/>
            <p:cNvSpPr txBox="1"/>
            <p:nvPr/>
          </p:nvSpPr>
          <p:spPr>
            <a:xfrm>
              <a:off x="959218" y="5943600"/>
              <a:ext cx="662112" cy="584775"/>
            </a:xfrm>
            <a:prstGeom prst="rect">
              <a:avLst/>
            </a:prstGeom>
            <a:noFill/>
          </p:spPr>
          <p:txBody>
            <a:bodyPr wrap="square" rtlCol="0">
              <a:spAutoFit/>
            </a:bodyPr>
            <a:lstStyle/>
            <a:p>
              <a:pPr algn="ctr"/>
              <a:r>
                <a:rPr lang="en-US" sz="800" dirty="0" smtClean="0">
                  <a:solidFill>
                    <a:prstClr val="black"/>
                  </a:solidFill>
                </a:rPr>
                <a:t>Non-Formal Education Unit</a:t>
              </a:r>
              <a:endParaRPr lang="en-US" sz="800" dirty="0">
                <a:solidFill>
                  <a:prstClr val="black"/>
                </a:solidFill>
              </a:endParaRPr>
            </a:p>
          </p:txBody>
        </p:sp>
        <p:sp>
          <p:nvSpPr>
            <p:cNvPr id="177" name="TextBox 176"/>
            <p:cNvSpPr txBox="1"/>
            <p:nvPr/>
          </p:nvSpPr>
          <p:spPr>
            <a:xfrm>
              <a:off x="1571179" y="5181600"/>
              <a:ext cx="512270" cy="338554"/>
            </a:xfrm>
            <a:prstGeom prst="rect">
              <a:avLst/>
            </a:prstGeom>
            <a:noFill/>
          </p:spPr>
          <p:txBody>
            <a:bodyPr wrap="square" rtlCol="0">
              <a:spAutoFit/>
            </a:bodyPr>
            <a:lstStyle/>
            <a:p>
              <a:pPr algn="ctr"/>
              <a:r>
                <a:rPr lang="en-US" sz="800" dirty="0" smtClean="0">
                  <a:solidFill>
                    <a:srgbClr val="FF0000"/>
                  </a:solidFill>
                </a:rPr>
                <a:t>Library section</a:t>
              </a:r>
              <a:endParaRPr lang="en-US" sz="800" dirty="0">
                <a:solidFill>
                  <a:srgbClr val="FF0000"/>
                </a:solidFill>
              </a:endParaRPr>
            </a:p>
          </p:txBody>
        </p:sp>
        <p:cxnSp>
          <p:nvCxnSpPr>
            <p:cNvPr id="139" name="Straight Connector 138"/>
            <p:cNvCxnSpPr/>
            <p:nvPr/>
          </p:nvCxnSpPr>
          <p:spPr>
            <a:xfrm rot="10800000">
              <a:off x="4387583" y="1981199"/>
              <a:ext cx="1216639" cy="1"/>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cxnSp>
          <p:nvCxnSpPr>
            <p:cNvPr id="167" name="Straight Connector 166"/>
            <p:cNvCxnSpPr/>
            <p:nvPr/>
          </p:nvCxnSpPr>
          <p:spPr>
            <a:xfrm rot="5400000">
              <a:off x="7548261" y="37382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3" name="TextBox 172"/>
            <p:cNvSpPr txBox="1"/>
            <p:nvPr/>
          </p:nvSpPr>
          <p:spPr>
            <a:xfrm>
              <a:off x="7348498" y="3361600"/>
              <a:ext cx="576302" cy="338554"/>
            </a:xfrm>
            <a:prstGeom prst="rect">
              <a:avLst/>
            </a:prstGeom>
            <a:noFill/>
          </p:spPr>
          <p:txBody>
            <a:bodyPr wrap="square" rtlCol="0">
              <a:spAutoFit/>
            </a:bodyPr>
            <a:lstStyle/>
            <a:p>
              <a:r>
                <a:rPr lang="en-US" sz="800" dirty="0" smtClean="0">
                  <a:solidFill>
                    <a:srgbClr val="0E02A6"/>
                  </a:solidFill>
                </a:rPr>
                <a:t>Finance Dept.</a:t>
              </a:r>
              <a:endParaRPr lang="en-US" sz="800" dirty="0">
                <a:solidFill>
                  <a:srgbClr val="0E02A6"/>
                </a:solidFill>
              </a:endParaRPr>
            </a:p>
          </p:txBody>
        </p:sp>
        <p:cxnSp>
          <p:nvCxnSpPr>
            <p:cNvPr id="198" name="Straight Connector 197"/>
            <p:cNvCxnSpPr/>
            <p:nvPr/>
          </p:nvCxnSpPr>
          <p:spPr>
            <a:xfrm rot="5400000">
              <a:off x="8006795" y="39566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01" name="TextBox 200"/>
            <p:cNvSpPr txBox="1"/>
            <p:nvPr/>
          </p:nvSpPr>
          <p:spPr>
            <a:xfrm>
              <a:off x="7982431" y="4038600"/>
              <a:ext cx="546610" cy="215444"/>
            </a:xfrm>
            <a:prstGeom prst="rect">
              <a:avLst/>
            </a:prstGeom>
            <a:noFill/>
          </p:spPr>
          <p:txBody>
            <a:bodyPr wrap="square" rtlCol="0">
              <a:spAutoFit/>
            </a:bodyPr>
            <a:lstStyle/>
            <a:p>
              <a:pPr algn="ctr"/>
              <a:r>
                <a:rPr lang="en-US" sz="800" dirty="0" smtClean="0">
                  <a:solidFill>
                    <a:prstClr val="black"/>
                  </a:solidFill>
                </a:rPr>
                <a:t>Levies</a:t>
              </a:r>
              <a:endParaRPr lang="en-US" sz="800" dirty="0">
                <a:solidFill>
                  <a:prstClr val="black"/>
                </a:solidFill>
              </a:endParaRPr>
            </a:p>
          </p:txBody>
        </p:sp>
        <p:cxnSp>
          <p:nvCxnSpPr>
            <p:cNvPr id="202" name="Straight Connector 201"/>
            <p:cNvCxnSpPr/>
            <p:nvPr/>
          </p:nvCxnSpPr>
          <p:spPr>
            <a:xfrm rot="5400000">
              <a:off x="7582893"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p:nvCxnSpPr>
          <p:spPr>
            <a:xfrm>
              <a:off x="5389361" y="4343400"/>
              <a:ext cx="576303" cy="1481"/>
            </a:xfrm>
            <a:prstGeom prst="line">
              <a:avLst/>
            </a:prstGeom>
          </p:spPr>
          <p:style>
            <a:lnRef idx="1">
              <a:schemeClr val="accent1"/>
            </a:lnRef>
            <a:fillRef idx="0">
              <a:schemeClr val="accent1"/>
            </a:fillRef>
            <a:effectRef idx="0">
              <a:schemeClr val="accent1"/>
            </a:effectRef>
            <a:fontRef idx="minor">
              <a:schemeClr val="tx1"/>
            </a:fontRef>
          </p:style>
        </p:cxnSp>
        <p:sp>
          <p:nvSpPr>
            <p:cNvPr id="203" name="TextBox 202"/>
            <p:cNvSpPr txBox="1"/>
            <p:nvPr/>
          </p:nvSpPr>
          <p:spPr>
            <a:xfrm>
              <a:off x="5009001" y="4495800"/>
              <a:ext cx="718457" cy="338554"/>
            </a:xfrm>
            <a:prstGeom prst="rect">
              <a:avLst/>
            </a:prstGeom>
            <a:noFill/>
          </p:spPr>
          <p:txBody>
            <a:bodyPr wrap="square" rtlCol="0">
              <a:spAutoFit/>
            </a:bodyPr>
            <a:lstStyle/>
            <a:p>
              <a:pPr algn="ctr"/>
              <a:r>
                <a:rPr lang="en-US" sz="800" dirty="0" smtClean="0">
                  <a:solidFill>
                    <a:prstClr val="black"/>
                  </a:solidFill>
                </a:rPr>
                <a:t>Internal Disaster</a:t>
              </a:r>
              <a:endParaRPr lang="en-US" sz="800" dirty="0">
                <a:solidFill>
                  <a:prstClr val="black"/>
                </a:solidFill>
              </a:endParaRPr>
            </a:p>
          </p:txBody>
        </p:sp>
        <p:cxnSp>
          <p:nvCxnSpPr>
            <p:cNvPr id="204" name="Straight Connector 203"/>
            <p:cNvCxnSpPr/>
            <p:nvPr/>
          </p:nvCxnSpPr>
          <p:spPr>
            <a:xfrm>
              <a:off x="5541505" y="3810000"/>
              <a:ext cx="13511" cy="559428"/>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a:xfrm rot="5400000">
              <a:off x="4317179" y="1868433"/>
              <a:ext cx="142143" cy="1334"/>
            </a:xfrm>
            <a:prstGeom prst="line">
              <a:avLst/>
            </a:prstGeom>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a:off x="2338508" y="4711958"/>
              <a:ext cx="384202"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75" name="Straight Connector 174"/>
            <p:cNvCxnSpPr/>
            <p:nvPr/>
          </p:nvCxnSpPr>
          <p:spPr>
            <a:xfrm rot="5400000">
              <a:off x="2509495" y="4925172"/>
              <a:ext cx="426429"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85" name="TextBox 184"/>
            <p:cNvSpPr txBox="1"/>
            <p:nvPr/>
          </p:nvSpPr>
          <p:spPr>
            <a:xfrm>
              <a:off x="2233347" y="4854101"/>
              <a:ext cx="599590" cy="338554"/>
            </a:xfrm>
            <a:prstGeom prst="rect">
              <a:avLst/>
            </a:prstGeom>
            <a:noFill/>
          </p:spPr>
          <p:txBody>
            <a:bodyPr wrap="square" rtlCol="0">
              <a:spAutoFit/>
            </a:bodyPr>
            <a:lstStyle/>
            <a:p>
              <a:pPr algn="ctr"/>
              <a:r>
                <a:rPr lang="en-US" sz="800" dirty="0" smtClean="0">
                  <a:solidFill>
                    <a:srgbClr val="FF0000"/>
                  </a:solidFill>
                </a:rPr>
                <a:t>Environ Health</a:t>
              </a:r>
              <a:endParaRPr lang="en-US" sz="800" dirty="0">
                <a:solidFill>
                  <a:srgbClr val="FF0000"/>
                </a:solidFill>
              </a:endParaRPr>
            </a:p>
          </p:txBody>
        </p:sp>
        <p:cxnSp>
          <p:nvCxnSpPr>
            <p:cNvPr id="186" name="Straight Connector 185"/>
            <p:cNvCxnSpPr/>
            <p:nvPr/>
          </p:nvCxnSpPr>
          <p:spPr>
            <a:xfrm>
              <a:off x="1442037" y="5065834"/>
              <a:ext cx="256134"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p:nvCxnSpPr>
          <p:spPr>
            <a:xfrm rot="5400000">
              <a:off x="1250283" y="5387137"/>
              <a:ext cx="639646"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16200000" flipH="1">
              <a:off x="1105364" y="5334001"/>
              <a:ext cx="457197"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07" name="TextBox 206"/>
            <p:cNvSpPr txBox="1"/>
            <p:nvPr/>
          </p:nvSpPr>
          <p:spPr>
            <a:xfrm>
              <a:off x="0" y="3352800"/>
              <a:ext cx="640336" cy="461665"/>
            </a:xfrm>
            <a:prstGeom prst="rect">
              <a:avLst/>
            </a:prstGeom>
            <a:noFill/>
          </p:spPr>
          <p:txBody>
            <a:bodyPr wrap="square" rtlCol="0">
              <a:spAutoFit/>
            </a:bodyPr>
            <a:lstStyle/>
            <a:p>
              <a:pPr algn="ctr"/>
              <a:r>
                <a:rPr lang="en-US" sz="800" dirty="0" smtClean="0">
                  <a:solidFill>
                    <a:srgbClr val="0E02A6"/>
                  </a:solidFill>
                </a:rPr>
                <a:t>Central Administration Dept.</a:t>
              </a:r>
            </a:p>
          </p:txBody>
        </p:sp>
        <p:sp>
          <p:nvSpPr>
            <p:cNvPr id="213" name="TextBox 212"/>
            <p:cNvSpPr txBox="1"/>
            <p:nvPr/>
          </p:nvSpPr>
          <p:spPr>
            <a:xfrm>
              <a:off x="-90064" y="3886200"/>
              <a:ext cx="580502" cy="215444"/>
            </a:xfrm>
            <a:prstGeom prst="rect">
              <a:avLst/>
            </a:prstGeom>
            <a:noFill/>
          </p:spPr>
          <p:txBody>
            <a:bodyPr wrap="square" rtlCol="0">
              <a:spAutoFit/>
            </a:bodyPr>
            <a:lstStyle/>
            <a:p>
              <a:pPr algn="ctr"/>
              <a:r>
                <a:rPr lang="en-US" sz="800" i="1" dirty="0" smtClean="0">
                  <a:solidFill>
                    <a:prstClr val="black"/>
                  </a:solidFill>
                </a:rPr>
                <a:t>Records </a:t>
              </a:r>
              <a:endParaRPr lang="en-US" sz="800" i="1" dirty="0">
                <a:solidFill>
                  <a:prstClr val="black"/>
                </a:solidFill>
              </a:endParaRPr>
            </a:p>
          </p:txBody>
        </p:sp>
        <p:cxnSp>
          <p:nvCxnSpPr>
            <p:cNvPr id="216" name="Straight Connector 215"/>
            <p:cNvCxnSpPr/>
            <p:nvPr/>
          </p:nvCxnSpPr>
          <p:spPr>
            <a:xfrm rot="5400000">
              <a:off x="234396" y="3880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p:nvPr/>
          </p:nvCxnSpPr>
          <p:spPr>
            <a:xfrm>
              <a:off x="-239962" y="3276600"/>
              <a:ext cx="9128633" cy="0"/>
            </a:xfrm>
            <a:prstGeom prst="line">
              <a:avLst/>
            </a:prstGeom>
            <a:ln w="19050">
              <a:solidFill>
                <a:srgbClr val="00B050"/>
              </a:solidFill>
              <a:prstDash val="dashDot"/>
            </a:ln>
          </p:spPr>
          <p:style>
            <a:lnRef idx="1">
              <a:schemeClr val="accent1"/>
            </a:lnRef>
            <a:fillRef idx="0">
              <a:schemeClr val="accent1"/>
            </a:fillRef>
            <a:effectRef idx="0">
              <a:schemeClr val="accent1"/>
            </a:effectRef>
            <a:fontRef idx="minor">
              <a:schemeClr val="tx1"/>
            </a:fontRef>
          </p:style>
        </p:cxnSp>
      </p:grpSp>
      <p:cxnSp>
        <p:nvCxnSpPr>
          <p:cNvPr id="227" name="Straight Connector 226"/>
          <p:cNvCxnSpPr/>
          <p:nvPr/>
        </p:nvCxnSpPr>
        <p:spPr>
          <a:xfrm>
            <a:off x="-76200" y="3733800"/>
            <a:ext cx="9220200" cy="0"/>
          </a:xfrm>
          <a:prstGeom prst="line">
            <a:avLst/>
          </a:prstGeom>
          <a:ln w="19050">
            <a:solidFill>
              <a:srgbClr val="00B050"/>
            </a:solidFill>
            <a:prstDash val="dashDot"/>
          </a:ln>
        </p:spPr>
        <p:style>
          <a:lnRef idx="1">
            <a:schemeClr val="accent1"/>
          </a:lnRef>
          <a:fillRef idx="0">
            <a:schemeClr val="accent1"/>
          </a:fillRef>
          <a:effectRef idx="0">
            <a:schemeClr val="accent1"/>
          </a:effectRef>
          <a:fontRef idx="minor">
            <a:schemeClr val="tx1"/>
          </a:fontRef>
        </p:style>
      </p:cxnSp>
      <p:sp>
        <p:nvSpPr>
          <p:cNvPr id="244" name="Cloud Callout 243"/>
          <p:cNvSpPr/>
          <p:nvPr/>
        </p:nvSpPr>
        <p:spPr>
          <a:xfrm>
            <a:off x="7543800" y="990600"/>
            <a:ext cx="1371600" cy="612648"/>
          </a:xfrm>
          <a:prstGeom prst="cloudCallout">
            <a:avLst>
              <a:gd name="adj1" fmla="val 33570"/>
              <a:gd name="adj2" fmla="val 313418"/>
            </a:avLst>
          </a:prstGeom>
          <a:solidFill>
            <a:srgbClr val="92D050"/>
          </a:solidFill>
          <a:ln>
            <a:solidFill>
              <a:srgbClr val="92D050"/>
            </a:solid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sz="1400" b="1" dirty="0" smtClean="0">
              <a:solidFill>
                <a:srgbClr val="0E02A6"/>
              </a:solidFill>
            </a:endParaRPr>
          </a:p>
          <a:p>
            <a:pPr algn="ctr"/>
            <a:r>
              <a:rPr lang="en-US" sz="1400" b="1" dirty="0" smtClean="0">
                <a:solidFill>
                  <a:srgbClr val="0E02A6"/>
                </a:solidFill>
              </a:rPr>
              <a:t>11 Depts.</a:t>
            </a:r>
            <a:endParaRPr lang="en-GB" sz="1400" b="1" dirty="0" smtClean="0">
              <a:solidFill>
                <a:srgbClr val="0E02A6"/>
              </a:solidFill>
            </a:endParaRPr>
          </a:p>
          <a:p>
            <a:pPr algn="ctr"/>
            <a:endParaRPr lang="en-GB" dirty="0">
              <a:solidFill>
                <a:prstClr val="black"/>
              </a:solidFill>
            </a:endParaRPr>
          </a:p>
        </p:txBody>
      </p:sp>
      <p:sp>
        <p:nvSpPr>
          <p:cNvPr id="149" name="Slide Number Placeholder 148"/>
          <p:cNvSpPr>
            <a:spLocks noGrp="1"/>
          </p:cNvSpPr>
          <p:nvPr>
            <p:ph type="sldNum" sz="quarter" idx="12"/>
          </p:nvPr>
        </p:nvSpPr>
        <p:spPr/>
        <p:txBody>
          <a:bodyPr/>
          <a:lstStyle/>
          <a:p>
            <a:fld id="{9BC08F75-9AD0-4048-9F57-8453A6270FE7}" type="slidenum">
              <a:rPr lang="en-US" smtClean="0">
                <a:solidFill>
                  <a:srgbClr val="DDDDDD"/>
                </a:solidFill>
              </a:rPr>
              <a:pPr/>
              <a:t>21</a:t>
            </a:fld>
            <a:endParaRPr lang="en-US">
              <a:solidFill>
                <a:srgbClr val="DDDDDD"/>
              </a:solidFill>
            </a:endParaRPr>
          </a:p>
        </p:txBody>
      </p:sp>
      <p:grpSp>
        <p:nvGrpSpPr>
          <p:cNvPr id="3" name="Group 231"/>
          <p:cNvGrpSpPr/>
          <p:nvPr/>
        </p:nvGrpSpPr>
        <p:grpSpPr>
          <a:xfrm>
            <a:off x="-1" y="3886199"/>
            <a:ext cx="881781" cy="2286001"/>
            <a:chOff x="-1" y="3886199"/>
            <a:chExt cx="881781" cy="2286001"/>
          </a:xfrm>
        </p:grpSpPr>
        <p:sp>
          <p:nvSpPr>
            <p:cNvPr id="166" name="TextBox 165"/>
            <p:cNvSpPr txBox="1"/>
            <p:nvPr/>
          </p:nvSpPr>
          <p:spPr>
            <a:xfrm>
              <a:off x="76200" y="4114800"/>
              <a:ext cx="590193" cy="215444"/>
            </a:xfrm>
            <a:prstGeom prst="rect">
              <a:avLst/>
            </a:prstGeom>
            <a:noFill/>
          </p:spPr>
          <p:txBody>
            <a:bodyPr wrap="square" rtlCol="0">
              <a:spAutoFit/>
            </a:bodyPr>
            <a:lstStyle/>
            <a:p>
              <a:pPr algn="ctr"/>
              <a:r>
                <a:rPr lang="en-US" sz="800" i="1" dirty="0" smtClean="0">
                  <a:solidFill>
                    <a:prstClr val="black"/>
                  </a:solidFill>
                </a:rPr>
                <a:t>Estate </a:t>
              </a:r>
              <a:endParaRPr lang="en-US" sz="800" i="1" dirty="0">
                <a:solidFill>
                  <a:prstClr val="black"/>
                </a:solidFill>
              </a:endParaRPr>
            </a:p>
          </p:txBody>
        </p:sp>
        <p:sp>
          <p:nvSpPr>
            <p:cNvPr id="172" name="TextBox 171"/>
            <p:cNvSpPr txBox="1"/>
            <p:nvPr/>
          </p:nvSpPr>
          <p:spPr>
            <a:xfrm>
              <a:off x="0" y="4267200"/>
              <a:ext cx="666393" cy="461665"/>
            </a:xfrm>
            <a:prstGeom prst="rect">
              <a:avLst/>
            </a:prstGeom>
            <a:noFill/>
          </p:spPr>
          <p:txBody>
            <a:bodyPr wrap="square" rtlCol="0">
              <a:spAutoFit/>
            </a:bodyPr>
            <a:lstStyle/>
            <a:p>
              <a:pPr algn="ctr"/>
              <a:r>
                <a:rPr lang="en-US" sz="800" i="1" dirty="0" smtClean="0">
                  <a:solidFill>
                    <a:prstClr val="black"/>
                  </a:solidFill>
                </a:rPr>
                <a:t>Transport (</a:t>
              </a:r>
              <a:r>
                <a:rPr lang="en-US" sz="800" i="1" dirty="0" err="1" smtClean="0">
                  <a:solidFill>
                    <a:prstClr val="black"/>
                  </a:solidFill>
                </a:rPr>
                <a:t>Veh</a:t>
              </a:r>
              <a:r>
                <a:rPr lang="en-US" sz="800" i="1" dirty="0" smtClean="0">
                  <a:solidFill>
                    <a:prstClr val="black"/>
                  </a:solidFill>
                </a:rPr>
                <a:t>. Eq. Mgt.) </a:t>
              </a:r>
              <a:endParaRPr lang="en-US" sz="800" i="1" dirty="0">
                <a:solidFill>
                  <a:prstClr val="black"/>
                </a:solidFill>
              </a:endParaRPr>
            </a:p>
          </p:txBody>
        </p:sp>
        <p:sp>
          <p:nvSpPr>
            <p:cNvPr id="178" name="TextBox 177"/>
            <p:cNvSpPr txBox="1"/>
            <p:nvPr/>
          </p:nvSpPr>
          <p:spPr>
            <a:xfrm>
              <a:off x="76200" y="4661356"/>
              <a:ext cx="590193" cy="215444"/>
            </a:xfrm>
            <a:prstGeom prst="rect">
              <a:avLst/>
            </a:prstGeom>
            <a:noFill/>
          </p:spPr>
          <p:txBody>
            <a:bodyPr wrap="square" rtlCol="0">
              <a:spAutoFit/>
            </a:bodyPr>
            <a:lstStyle/>
            <a:p>
              <a:pPr algn="ctr"/>
              <a:r>
                <a:rPr lang="en-US" sz="800" i="1" dirty="0" smtClean="0">
                  <a:solidFill>
                    <a:prstClr val="black"/>
                  </a:solidFill>
                </a:rPr>
                <a:t>Logistics </a:t>
              </a:r>
              <a:endParaRPr lang="en-US" sz="800" i="1" dirty="0">
                <a:solidFill>
                  <a:prstClr val="black"/>
                </a:solidFill>
              </a:endParaRPr>
            </a:p>
          </p:txBody>
        </p:sp>
        <p:sp>
          <p:nvSpPr>
            <p:cNvPr id="179" name="TextBox 178"/>
            <p:cNvSpPr txBox="1"/>
            <p:nvPr/>
          </p:nvSpPr>
          <p:spPr>
            <a:xfrm>
              <a:off x="-1" y="4800600"/>
              <a:ext cx="881781" cy="215444"/>
            </a:xfrm>
            <a:prstGeom prst="rect">
              <a:avLst/>
            </a:prstGeom>
            <a:noFill/>
          </p:spPr>
          <p:txBody>
            <a:bodyPr wrap="square" rtlCol="0">
              <a:spAutoFit/>
            </a:bodyPr>
            <a:lstStyle/>
            <a:p>
              <a:pPr algn="ctr"/>
              <a:r>
                <a:rPr lang="en-US" sz="800" b="1" i="1" dirty="0" smtClean="0">
                  <a:solidFill>
                    <a:prstClr val="black"/>
                  </a:solidFill>
                </a:rPr>
                <a:t>Procurement</a:t>
              </a:r>
              <a:endParaRPr lang="en-US" sz="800" i="1" dirty="0">
                <a:solidFill>
                  <a:prstClr val="black"/>
                </a:solidFill>
              </a:endParaRPr>
            </a:p>
          </p:txBody>
        </p:sp>
        <p:sp>
          <p:nvSpPr>
            <p:cNvPr id="180" name="TextBox 179"/>
            <p:cNvSpPr txBox="1"/>
            <p:nvPr/>
          </p:nvSpPr>
          <p:spPr>
            <a:xfrm>
              <a:off x="19407" y="5257800"/>
              <a:ext cx="590193" cy="338554"/>
            </a:xfrm>
            <a:prstGeom prst="rect">
              <a:avLst/>
            </a:prstGeom>
            <a:noFill/>
          </p:spPr>
          <p:txBody>
            <a:bodyPr wrap="square" rtlCol="0">
              <a:spAutoFit/>
            </a:bodyPr>
            <a:lstStyle/>
            <a:p>
              <a:pPr algn="ctr"/>
              <a:r>
                <a:rPr lang="en-US" sz="800" dirty="0" smtClean="0">
                  <a:solidFill>
                    <a:prstClr val="black"/>
                  </a:solidFill>
                </a:rPr>
                <a:t>Administration</a:t>
              </a:r>
              <a:endParaRPr lang="en-US" sz="800" i="1" dirty="0">
                <a:solidFill>
                  <a:prstClr val="black"/>
                </a:solidFill>
              </a:endParaRPr>
            </a:p>
          </p:txBody>
        </p:sp>
        <p:cxnSp>
          <p:nvCxnSpPr>
            <p:cNvPr id="184" name="Straight Connector 183"/>
            <p:cNvCxnSpPr/>
            <p:nvPr/>
          </p:nvCxnSpPr>
          <p:spPr>
            <a:xfrm rot="5400000">
              <a:off x="-381000" y="5029200"/>
              <a:ext cx="2286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1" name="Straight Connector 190"/>
            <p:cNvCxnSpPr/>
            <p:nvPr/>
          </p:nvCxnSpPr>
          <p:spPr>
            <a:xfrm rot="16200000" flipH="1">
              <a:off x="604747" y="3728948"/>
              <a:ext cx="1" cy="314504"/>
            </a:xfrm>
            <a:prstGeom prst="line">
              <a:avLst/>
            </a:prstGeom>
          </p:spPr>
          <p:style>
            <a:lnRef idx="1">
              <a:schemeClr val="accent1"/>
            </a:lnRef>
            <a:fillRef idx="0">
              <a:schemeClr val="accent1"/>
            </a:fillRef>
            <a:effectRef idx="0">
              <a:schemeClr val="accent1"/>
            </a:effectRef>
            <a:fontRef idx="minor">
              <a:schemeClr val="tx1"/>
            </a:fontRef>
          </p:style>
        </p:cxnSp>
        <p:cxnSp>
          <p:nvCxnSpPr>
            <p:cNvPr id="195" name="Straight Arrow Connector 194"/>
            <p:cNvCxnSpPr/>
            <p:nvPr/>
          </p:nvCxnSpPr>
          <p:spPr>
            <a:xfrm rot="10800000">
              <a:off x="552808" y="39624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06" name="Straight Arrow Connector 205"/>
            <p:cNvCxnSpPr/>
            <p:nvPr/>
          </p:nvCxnSpPr>
          <p:spPr>
            <a:xfrm rot="10800000">
              <a:off x="552808" y="5410200"/>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8" name="Straight Arrow Connector 207"/>
            <p:cNvCxnSpPr/>
            <p:nvPr/>
          </p:nvCxnSpPr>
          <p:spPr>
            <a:xfrm rot="10800000">
              <a:off x="552808" y="41910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09" name="Straight Arrow Connector 208"/>
            <p:cNvCxnSpPr/>
            <p:nvPr/>
          </p:nvCxnSpPr>
          <p:spPr>
            <a:xfrm rot="10800000">
              <a:off x="552808" y="47244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10" name="Straight Arrow Connector 209"/>
            <p:cNvCxnSpPr/>
            <p:nvPr/>
          </p:nvCxnSpPr>
          <p:spPr>
            <a:xfrm rot="10800000">
              <a:off x="552808" y="5027612"/>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11" name="Straight Arrow Connector 210"/>
            <p:cNvCxnSpPr/>
            <p:nvPr/>
          </p:nvCxnSpPr>
          <p:spPr>
            <a:xfrm rot="10800000">
              <a:off x="552808" y="51816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12" name="Straight Arrow Connector 211"/>
            <p:cNvCxnSpPr/>
            <p:nvPr/>
          </p:nvCxnSpPr>
          <p:spPr>
            <a:xfrm rot="10800000">
              <a:off x="552808" y="5638800"/>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17" name="TextBox 216"/>
            <p:cNvSpPr txBox="1"/>
            <p:nvPr/>
          </p:nvSpPr>
          <p:spPr>
            <a:xfrm>
              <a:off x="0" y="5029200"/>
              <a:ext cx="590193" cy="215444"/>
            </a:xfrm>
            <a:prstGeom prst="rect">
              <a:avLst/>
            </a:prstGeom>
            <a:noFill/>
          </p:spPr>
          <p:txBody>
            <a:bodyPr wrap="square" rtlCol="0">
              <a:spAutoFit/>
            </a:bodyPr>
            <a:lstStyle/>
            <a:p>
              <a:pPr algn="ctr"/>
              <a:r>
                <a:rPr lang="en-US" sz="800" b="1" i="1" dirty="0" smtClean="0">
                  <a:solidFill>
                    <a:prstClr val="black"/>
                  </a:solidFill>
                </a:rPr>
                <a:t>HR Mgt.</a:t>
              </a:r>
              <a:endParaRPr lang="en-US" sz="800" i="1" dirty="0">
                <a:solidFill>
                  <a:prstClr val="black"/>
                </a:solidFill>
              </a:endParaRPr>
            </a:p>
          </p:txBody>
        </p:sp>
        <p:cxnSp>
          <p:nvCxnSpPr>
            <p:cNvPr id="220" name="Straight Arrow Connector 219"/>
            <p:cNvCxnSpPr/>
            <p:nvPr/>
          </p:nvCxnSpPr>
          <p:spPr>
            <a:xfrm rot="10800000">
              <a:off x="552808" y="4494212"/>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sp>
          <p:nvSpPr>
            <p:cNvPr id="230" name="TextBox 229"/>
            <p:cNvSpPr txBox="1"/>
            <p:nvPr/>
          </p:nvSpPr>
          <p:spPr>
            <a:xfrm>
              <a:off x="0" y="5562600"/>
              <a:ext cx="590193" cy="215444"/>
            </a:xfrm>
            <a:prstGeom prst="rect">
              <a:avLst/>
            </a:prstGeom>
            <a:noFill/>
          </p:spPr>
          <p:txBody>
            <a:bodyPr wrap="square" rtlCol="0">
              <a:spAutoFit/>
            </a:bodyPr>
            <a:lstStyle/>
            <a:p>
              <a:pPr algn="ctr"/>
              <a:r>
                <a:rPr lang="en-US" sz="800" i="1" dirty="0" smtClean="0">
                  <a:solidFill>
                    <a:prstClr val="black"/>
                  </a:solidFill>
                </a:rPr>
                <a:t>Store</a:t>
              </a:r>
              <a:endParaRPr lang="en-US" sz="800" i="1" dirty="0">
                <a:solidFill>
                  <a:prstClr val="black"/>
                </a:solidFill>
              </a:endParaRPr>
            </a:p>
          </p:txBody>
        </p:sp>
        <p:cxnSp>
          <p:nvCxnSpPr>
            <p:cNvPr id="196" name="Straight Arrow Connector 195"/>
            <p:cNvCxnSpPr/>
            <p:nvPr/>
          </p:nvCxnSpPr>
          <p:spPr>
            <a:xfrm rot="10800000">
              <a:off x="533400" y="54102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9" name="Straight Arrow Connector 198"/>
            <p:cNvCxnSpPr/>
            <p:nvPr/>
          </p:nvCxnSpPr>
          <p:spPr>
            <a:xfrm rot="10800000">
              <a:off x="533400" y="5638800"/>
              <a:ext cx="152400"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grpSp>
      <p:cxnSp>
        <p:nvCxnSpPr>
          <p:cNvPr id="181" name="Straight Arrow Connector 180"/>
          <p:cNvCxnSpPr/>
          <p:nvPr/>
        </p:nvCxnSpPr>
        <p:spPr>
          <a:xfrm rot="10800000">
            <a:off x="552808" y="57912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82" name="Straight Arrow Connector 181"/>
          <p:cNvCxnSpPr/>
          <p:nvPr/>
        </p:nvCxnSpPr>
        <p:spPr>
          <a:xfrm rot="10800000">
            <a:off x="552808" y="60198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sp>
        <p:nvSpPr>
          <p:cNvPr id="188" name="TextBox 187"/>
          <p:cNvSpPr txBox="1"/>
          <p:nvPr/>
        </p:nvSpPr>
        <p:spPr>
          <a:xfrm>
            <a:off x="0" y="5728156"/>
            <a:ext cx="590193" cy="215444"/>
          </a:xfrm>
          <a:prstGeom prst="rect">
            <a:avLst/>
          </a:prstGeom>
          <a:noFill/>
        </p:spPr>
        <p:txBody>
          <a:bodyPr wrap="square" rtlCol="0">
            <a:spAutoFit/>
          </a:bodyPr>
          <a:lstStyle/>
          <a:p>
            <a:pPr algn="ctr"/>
            <a:r>
              <a:rPr lang="en-US" sz="800" i="1" dirty="0" smtClean="0">
                <a:solidFill>
                  <a:prstClr val="black"/>
                </a:solidFill>
              </a:rPr>
              <a:t>Planning</a:t>
            </a:r>
            <a:endParaRPr lang="en-US" sz="800" i="1" dirty="0">
              <a:solidFill>
                <a:prstClr val="black"/>
              </a:solidFill>
            </a:endParaRPr>
          </a:p>
        </p:txBody>
      </p:sp>
      <p:sp>
        <p:nvSpPr>
          <p:cNvPr id="192" name="TextBox 191"/>
          <p:cNvSpPr txBox="1"/>
          <p:nvPr/>
        </p:nvSpPr>
        <p:spPr>
          <a:xfrm>
            <a:off x="0" y="5867400"/>
            <a:ext cx="590193" cy="338554"/>
          </a:xfrm>
          <a:prstGeom prst="rect">
            <a:avLst/>
          </a:prstGeom>
          <a:noFill/>
        </p:spPr>
        <p:txBody>
          <a:bodyPr wrap="square" rtlCol="0">
            <a:spAutoFit/>
          </a:bodyPr>
          <a:lstStyle/>
          <a:p>
            <a:pPr algn="ctr"/>
            <a:r>
              <a:rPr lang="en-US" sz="800" i="1" dirty="0" smtClean="0">
                <a:solidFill>
                  <a:prstClr val="black"/>
                </a:solidFill>
              </a:rPr>
              <a:t>Budget &amp; rating</a:t>
            </a:r>
            <a:endParaRPr lang="en-US" sz="800" i="1" dirty="0">
              <a:solidFill>
                <a:prstClr val="black"/>
              </a:solidFill>
            </a:endParaRPr>
          </a:p>
        </p:txBody>
      </p:sp>
      <p:cxnSp>
        <p:nvCxnSpPr>
          <p:cNvPr id="183" name="Straight Arrow Connector 182"/>
          <p:cNvCxnSpPr/>
          <p:nvPr/>
        </p:nvCxnSpPr>
        <p:spPr>
          <a:xfrm rot="10800000">
            <a:off x="552808" y="61722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sp>
        <p:nvSpPr>
          <p:cNvPr id="194" name="TextBox 193"/>
          <p:cNvSpPr txBox="1"/>
          <p:nvPr/>
        </p:nvSpPr>
        <p:spPr>
          <a:xfrm>
            <a:off x="19407" y="6109156"/>
            <a:ext cx="590193" cy="215444"/>
          </a:xfrm>
          <a:prstGeom prst="rect">
            <a:avLst/>
          </a:prstGeom>
          <a:noFill/>
        </p:spPr>
        <p:txBody>
          <a:bodyPr wrap="square" rtlCol="0">
            <a:spAutoFit/>
          </a:bodyPr>
          <a:lstStyle/>
          <a:p>
            <a:pPr algn="ctr"/>
            <a:r>
              <a:rPr lang="en-US" sz="800" i="1" dirty="0" smtClean="0">
                <a:solidFill>
                  <a:prstClr val="black"/>
                </a:solidFill>
              </a:rPr>
              <a:t>MIS</a:t>
            </a:r>
            <a:endParaRPr lang="en-US" sz="800" i="1" dirty="0">
              <a:solidFill>
                <a:prstClr val="black"/>
              </a:solidFill>
            </a:endParaRPr>
          </a:p>
        </p:txBody>
      </p:sp>
      <p:cxnSp>
        <p:nvCxnSpPr>
          <p:cNvPr id="200" name="Straight Connector 199"/>
          <p:cNvCxnSpPr/>
          <p:nvPr/>
        </p:nvCxnSpPr>
        <p:spPr>
          <a:xfrm rot="10800000">
            <a:off x="4648200" y="2362198"/>
            <a:ext cx="1218687" cy="1"/>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205" name="TextBox 204"/>
          <p:cNvSpPr txBox="1"/>
          <p:nvPr/>
        </p:nvSpPr>
        <p:spPr>
          <a:xfrm>
            <a:off x="5638800" y="2221469"/>
            <a:ext cx="2666999" cy="646331"/>
          </a:xfrm>
          <a:prstGeom prst="rect">
            <a:avLst/>
          </a:prstGeom>
          <a:noFill/>
        </p:spPr>
        <p:txBody>
          <a:bodyPr wrap="square" rtlCol="0">
            <a:spAutoFit/>
          </a:bodyPr>
          <a:lstStyle/>
          <a:p>
            <a:pPr lvl="1"/>
            <a:r>
              <a:rPr lang="en-US" sz="1000" b="1" dirty="0" smtClean="0">
                <a:solidFill>
                  <a:srgbClr val="00B050"/>
                </a:solidFill>
              </a:rPr>
              <a:t>PAU (Public Affairs Unit)</a:t>
            </a:r>
            <a:endParaRPr lang="en-US" sz="1000" b="1" i="1" dirty="0" smtClean="0">
              <a:solidFill>
                <a:srgbClr val="00B050"/>
              </a:solidFill>
            </a:endParaRPr>
          </a:p>
          <a:p>
            <a:pPr lvl="1"/>
            <a:endParaRPr lang="en-US" sz="800" b="1" dirty="0" smtClean="0">
              <a:solidFill>
                <a:srgbClr val="00B050"/>
              </a:solidFill>
            </a:endParaRPr>
          </a:p>
          <a:p>
            <a:pPr lvl="1"/>
            <a:endParaRPr lang="en-US" sz="1000" b="1" i="1" dirty="0" smtClean="0">
              <a:solidFill>
                <a:srgbClr val="00B050"/>
              </a:solidFill>
            </a:endParaRPr>
          </a:p>
          <a:p>
            <a:pPr lvl="1"/>
            <a:endParaRPr lang="en-US" sz="800" b="1" dirty="0">
              <a:solidFill>
                <a:srgbClr val="00B050"/>
              </a:solidFill>
            </a:endParaRPr>
          </a:p>
        </p:txBody>
      </p:sp>
      <p:sp>
        <p:nvSpPr>
          <p:cNvPr id="187" name="TextBox 186"/>
          <p:cNvSpPr txBox="1"/>
          <p:nvPr/>
        </p:nvSpPr>
        <p:spPr>
          <a:xfrm>
            <a:off x="1" y="2819400"/>
            <a:ext cx="1143000" cy="338554"/>
          </a:xfrm>
          <a:prstGeom prst="rect">
            <a:avLst/>
          </a:prstGeom>
          <a:noFill/>
        </p:spPr>
        <p:txBody>
          <a:bodyPr wrap="square" rtlCol="0">
            <a:spAutoFit/>
          </a:bodyPr>
          <a:lstStyle/>
          <a:p>
            <a:pPr algn="ctr"/>
            <a:r>
              <a:rPr lang="en-US" sz="800" dirty="0" smtClean="0">
                <a:solidFill>
                  <a:prstClr val="black"/>
                </a:solidFill>
              </a:rPr>
              <a:t>Admin, Planning &amp; Budget Sectors</a:t>
            </a:r>
            <a:endParaRPr lang="en-US" sz="800" dirty="0">
              <a:solidFill>
                <a:srgbClr val="FF0000"/>
              </a:solidFill>
            </a:endParaRPr>
          </a:p>
        </p:txBody>
      </p:sp>
      <p:cxnSp>
        <p:nvCxnSpPr>
          <p:cNvPr id="222" name="Straight Connector 221"/>
          <p:cNvCxnSpPr/>
          <p:nvPr/>
        </p:nvCxnSpPr>
        <p:spPr>
          <a:xfrm rot="5400000">
            <a:off x="461660" y="2737404"/>
            <a:ext cx="142143" cy="1336"/>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p:nvCxnSpPr>
        <p:spPr>
          <a:xfrm rot="5400000">
            <a:off x="407401" y="3226799"/>
            <a:ext cx="252000"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93" name="TextBox 192"/>
          <p:cNvSpPr txBox="1"/>
          <p:nvPr/>
        </p:nvSpPr>
        <p:spPr>
          <a:xfrm>
            <a:off x="3124200" y="5605046"/>
            <a:ext cx="766635" cy="338554"/>
          </a:xfrm>
          <a:prstGeom prst="rect">
            <a:avLst/>
          </a:prstGeom>
          <a:solidFill>
            <a:srgbClr val="92D050"/>
          </a:solidFill>
        </p:spPr>
        <p:txBody>
          <a:bodyPr wrap="square" rtlCol="0">
            <a:spAutoFit/>
          </a:bodyPr>
          <a:lstStyle/>
          <a:p>
            <a:pPr algn="ctr">
              <a:spcBef>
                <a:spcPct val="0"/>
              </a:spcBef>
            </a:pPr>
            <a:r>
              <a:rPr lang="en-US" altLang="en-US" sz="800" dirty="0">
                <a:solidFill>
                  <a:prstClr val="black"/>
                </a:solidFill>
              </a:rPr>
              <a:t>Women in Agric.</a:t>
            </a:r>
          </a:p>
        </p:txBody>
      </p:sp>
      <p:cxnSp>
        <p:nvCxnSpPr>
          <p:cNvPr id="215" name="Straight Connector 214"/>
          <p:cNvCxnSpPr/>
          <p:nvPr/>
        </p:nvCxnSpPr>
        <p:spPr>
          <a:xfrm rot="5400000">
            <a:off x="3467768" y="5295232"/>
            <a:ext cx="533400" cy="1336"/>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p:nvCxnSpPr>
        <p:spPr>
          <a:xfrm>
            <a:off x="3960989" y="3962400"/>
            <a:ext cx="839611"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Straight Connector 228"/>
          <p:cNvCxnSpPr/>
          <p:nvPr/>
        </p:nvCxnSpPr>
        <p:spPr>
          <a:xfrm rot="5400000">
            <a:off x="4728860" y="4032804"/>
            <a:ext cx="142143" cy="1336"/>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31" name="TextBox 230"/>
          <p:cNvSpPr txBox="1"/>
          <p:nvPr/>
        </p:nvSpPr>
        <p:spPr>
          <a:xfrm>
            <a:off x="4592268" y="4114800"/>
            <a:ext cx="589332" cy="338554"/>
          </a:xfrm>
          <a:prstGeom prst="rect">
            <a:avLst/>
          </a:prstGeom>
          <a:noFill/>
        </p:spPr>
        <p:txBody>
          <a:bodyPr wrap="square" rtlCol="0">
            <a:spAutoFit/>
          </a:bodyPr>
          <a:lstStyle/>
          <a:p>
            <a:pPr algn="ctr"/>
            <a:r>
              <a:rPr lang="en-US" sz="800" dirty="0" smtClean="0">
                <a:solidFill>
                  <a:prstClr val="black"/>
                </a:solidFill>
              </a:rPr>
              <a:t>Tourism Section </a:t>
            </a:r>
            <a:endParaRPr lang="en-US" sz="800" dirty="0">
              <a:solidFill>
                <a:prstClr val="black"/>
              </a:solidFill>
            </a:endParaRPr>
          </a:p>
        </p:txBody>
      </p:sp>
      <p:sp>
        <p:nvSpPr>
          <p:cNvPr id="214" name="TextBox 213"/>
          <p:cNvSpPr txBox="1"/>
          <p:nvPr/>
        </p:nvSpPr>
        <p:spPr>
          <a:xfrm>
            <a:off x="19407" y="6261556"/>
            <a:ext cx="590193" cy="215444"/>
          </a:xfrm>
          <a:prstGeom prst="rect">
            <a:avLst/>
          </a:prstGeom>
          <a:noFill/>
        </p:spPr>
        <p:txBody>
          <a:bodyPr wrap="square" rtlCol="0">
            <a:spAutoFit/>
          </a:bodyPr>
          <a:lstStyle/>
          <a:p>
            <a:pPr algn="ctr"/>
            <a:r>
              <a:rPr lang="en-US" sz="800" i="1" dirty="0" smtClean="0">
                <a:solidFill>
                  <a:prstClr val="black"/>
                </a:solidFill>
              </a:rPr>
              <a:t>Statistic</a:t>
            </a:r>
            <a:endParaRPr lang="en-US" sz="800" i="1" dirty="0">
              <a:solidFill>
                <a:prstClr val="black"/>
              </a:solidFill>
            </a:endParaRPr>
          </a:p>
        </p:txBody>
      </p:sp>
      <p:cxnSp>
        <p:nvCxnSpPr>
          <p:cNvPr id="218" name="Straight Arrow Connector 217"/>
          <p:cNvCxnSpPr/>
          <p:nvPr/>
        </p:nvCxnSpPr>
        <p:spPr>
          <a:xfrm rot="10800000">
            <a:off x="533400" y="63246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sp>
        <p:nvSpPr>
          <p:cNvPr id="219" name="TextBox 218"/>
          <p:cNvSpPr txBox="1"/>
          <p:nvPr/>
        </p:nvSpPr>
        <p:spPr>
          <a:xfrm>
            <a:off x="0" y="6413956"/>
            <a:ext cx="590193" cy="215444"/>
          </a:xfrm>
          <a:prstGeom prst="rect">
            <a:avLst/>
          </a:prstGeom>
          <a:noFill/>
        </p:spPr>
        <p:txBody>
          <a:bodyPr wrap="square" rtlCol="0">
            <a:spAutoFit/>
          </a:bodyPr>
          <a:lstStyle/>
          <a:p>
            <a:pPr algn="ctr"/>
            <a:r>
              <a:rPr lang="en-US" sz="800" i="1" dirty="0" smtClean="0">
                <a:solidFill>
                  <a:prstClr val="black"/>
                </a:solidFill>
              </a:rPr>
              <a:t>Security</a:t>
            </a:r>
            <a:endParaRPr lang="en-US" sz="800" i="1" dirty="0">
              <a:solidFill>
                <a:prstClr val="black"/>
              </a:solidFill>
            </a:endParaRPr>
          </a:p>
        </p:txBody>
      </p:sp>
      <p:cxnSp>
        <p:nvCxnSpPr>
          <p:cNvPr id="223" name="Straight Arrow Connector 222"/>
          <p:cNvCxnSpPr/>
          <p:nvPr/>
        </p:nvCxnSpPr>
        <p:spPr>
          <a:xfrm rot="10800000">
            <a:off x="533400" y="6477000"/>
            <a:ext cx="209192" cy="1588"/>
          </a:xfrm>
          <a:prstGeom prst="straightConnector1">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762000" y="6132190"/>
            <a:ext cx="1" cy="34481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p:nvCxnSpPr>
        <p:spPr>
          <a:xfrm rot="5400000">
            <a:off x="6101797" y="4413804"/>
            <a:ext cx="142143" cy="1336"/>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834544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685800" y="76200"/>
            <a:ext cx="7924800" cy="369332"/>
          </a:xfrm>
          <a:prstGeom prst="rect">
            <a:avLst/>
          </a:prstGeom>
          <a:noFill/>
        </p:spPr>
        <p:txBody>
          <a:bodyPr wrap="square" rtlCol="0">
            <a:spAutoFit/>
          </a:bodyPr>
          <a:lstStyle/>
          <a:p>
            <a:pPr algn="ctr"/>
            <a:r>
              <a:rPr lang="en-US" b="1" dirty="0" smtClean="0">
                <a:solidFill>
                  <a:srgbClr val="FF0000"/>
                </a:solidFill>
                <a:effectLst>
                  <a:outerShdw blurRad="38100" dist="38100" dir="2700000" algn="tl">
                    <a:srgbClr val="000000">
                      <a:alpha val="43137"/>
                    </a:srgbClr>
                  </a:outerShdw>
                </a:effectLst>
                <a:latin typeface="Arial Rounded MT Bold" pitchFamily="34" charset="0"/>
              </a:rPr>
              <a:t>MUNICIPAL DEPARTMENTAL ORGANOGRAM (FUNCTIONAL)</a:t>
            </a:r>
            <a:endParaRPr lang="en-US" b="1" dirty="0">
              <a:solidFill>
                <a:srgbClr val="FF0000"/>
              </a:solidFill>
              <a:effectLst>
                <a:outerShdw blurRad="38100" dist="38100" dir="2700000" algn="tl">
                  <a:srgbClr val="000000">
                    <a:alpha val="43137"/>
                  </a:srgbClr>
                </a:outerShdw>
              </a:effectLst>
              <a:latin typeface="Arial Rounded MT Bold" pitchFamily="34" charset="0"/>
            </a:endParaRPr>
          </a:p>
        </p:txBody>
      </p:sp>
      <p:cxnSp>
        <p:nvCxnSpPr>
          <p:cNvPr id="221" name="Straight Connector 220"/>
          <p:cNvCxnSpPr/>
          <p:nvPr/>
        </p:nvCxnSpPr>
        <p:spPr>
          <a:xfrm>
            <a:off x="0" y="3276600"/>
            <a:ext cx="9128633" cy="0"/>
          </a:xfrm>
          <a:prstGeom prst="line">
            <a:avLst/>
          </a:prstGeom>
          <a:ln w="19050">
            <a:solidFill>
              <a:srgbClr val="00B050"/>
            </a:solidFill>
            <a:prstDash val="dashDot"/>
          </a:ln>
        </p:spPr>
        <p:style>
          <a:lnRef idx="1">
            <a:schemeClr val="accent1"/>
          </a:lnRef>
          <a:fillRef idx="0">
            <a:schemeClr val="accent1"/>
          </a:fillRef>
          <a:effectRef idx="0">
            <a:schemeClr val="accent1"/>
          </a:effectRef>
          <a:fontRef idx="minor">
            <a:schemeClr val="tx1"/>
          </a:fontRef>
        </p:style>
      </p:cxnSp>
      <p:cxnSp>
        <p:nvCxnSpPr>
          <p:cNvPr id="227" name="Straight Connector 226"/>
          <p:cNvCxnSpPr/>
          <p:nvPr/>
        </p:nvCxnSpPr>
        <p:spPr>
          <a:xfrm>
            <a:off x="-76200" y="3810000"/>
            <a:ext cx="9220200" cy="0"/>
          </a:xfrm>
          <a:prstGeom prst="line">
            <a:avLst/>
          </a:prstGeom>
          <a:ln w="19050">
            <a:solidFill>
              <a:srgbClr val="00B050"/>
            </a:solidFill>
            <a:prstDash val="dashDot"/>
          </a:ln>
        </p:spPr>
        <p:style>
          <a:lnRef idx="1">
            <a:schemeClr val="accent1"/>
          </a:lnRef>
          <a:fillRef idx="0">
            <a:schemeClr val="accent1"/>
          </a:fillRef>
          <a:effectRef idx="0">
            <a:schemeClr val="accent1"/>
          </a:effectRef>
          <a:fontRef idx="minor">
            <a:schemeClr val="tx1"/>
          </a:fontRef>
        </p:style>
      </p:cxnSp>
      <p:grpSp>
        <p:nvGrpSpPr>
          <p:cNvPr id="2" name="Group 161"/>
          <p:cNvGrpSpPr/>
          <p:nvPr/>
        </p:nvGrpSpPr>
        <p:grpSpPr>
          <a:xfrm>
            <a:off x="152400" y="685800"/>
            <a:ext cx="8915400" cy="6019800"/>
            <a:chOff x="0" y="990600"/>
            <a:chExt cx="8915400" cy="5486400"/>
          </a:xfrm>
        </p:grpSpPr>
        <p:sp>
          <p:nvSpPr>
            <p:cNvPr id="7" name="TextBox 6"/>
            <p:cNvSpPr txBox="1"/>
            <p:nvPr/>
          </p:nvSpPr>
          <p:spPr>
            <a:xfrm>
              <a:off x="4114800" y="1018401"/>
              <a:ext cx="609600" cy="276999"/>
            </a:xfrm>
            <a:prstGeom prst="rect">
              <a:avLst/>
            </a:prstGeom>
            <a:noFill/>
          </p:spPr>
          <p:txBody>
            <a:bodyPr wrap="square" rtlCol="0">
              <a:spAutoFit/>
            </a:bodyPr>
            <a:lstStyle/>
            <a:p>
              <a:pPr algn="ctr"/>
              <a:r>
                <a:rPr lang="en-US" sz="1200" b="1" dirty="0" smtClean="0">
                  <a:solidFill>
                    <a:prstClr val="black"/>
                  </a:solidFill>
                </a:rPr>
                <a:t>MCE</a:t>
              </a:r>
              <a:endParaRPr lang="en-US" sz="1200" b="1" dirty="0">
                <a:solidFill>
                  <a:prstClr val="black"/>
                </a:solidFill>
              </a:endParaRPr>
            </a:p>
          </p:txBody>
        </p:sp>
        <p:cxnSp>
          <p:nvCxnSpPr>
            <p:cNvPr id="11" name="Straight Connector 10"/>
            <p:cNvCxnSpPr/>
            <p:nvPr/>
          </p:nvCxnSpPr>
          <p:spPr>
            <a:xfrm rot="10800000" flipV="1">
              <a:off x="3619180" y="1447798"/>
              <a:ext cx="768403" cy="2"/>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2850830" y="1295399"/>
              <a:ext cx="730570" cy="378682"/>
            </a:xfrm>
            <a:prstGeom prst="rect">
              <a:avLst/>
            </a:prstGeom>
            <a:noFill/>
            <a:ln>
              <a:solidFill>
                <a:schemeClr val="bg1"/>
              </a:solidFill>
            </a:ln>
          </p:spPr>
          <p:txBody>
            <a:bodyPr wrap="square" rtlCol="0">
              <a:spAutoFit/>
            </a:bodyPr>
            <a:lstStyle/>
            <a:p>
              <a:pPr algn="ctr"/>
              <a:r>
                <a:rPr lang="en-US" sz="1050" b="1" dirty="0" smtClean="0">
                  <a:solidFill>
                    <a:srgbClr val="FF0000"/>
                  </a:solidFill>
                </a:rPr>
                <a:t>Internal Audit</a:t>
              </a:r>
              <a:endParaRPr lang="en-US" sz="1050" b="1" dirty="0">
                <a:solidFill>
                  <a:srgbClr val="FF0000"/>
                </a:solidFill>
              </a:endParaRPr>
            </a:p>
          </p:txBody>
        </p:sp>
        <p:cxnSp>
          <p:nvCxnSpPr>
            <p:cNvPr id="15" name="Straight Connector 14"/>
            <p:cNvCxnSpPr/>
            <p:nvPr/>
          </p:nvCxnSpPr>
          <p:spPr>
            <a:xfrm rot="5400000">
              <a:off x="4268012" y="1414972"/>
              <a:ext cx="239144"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4067415" y="1524000"/>
              <a:ext cx="640336" cy="261610"/>
            </a:xfrm>
            <a:prstGeom prst="rect">
              <a:avLst/>
            </a:prstGeom>
            <a:noFill/>
          </p:spPr>
          <p:txBody>
            <a:bodyPr wrap="square" rtlCol="0">
              <a:spAutoFit/>
            </a:bodyPr>
            <a:lstStyle/>
            <a:p>
              <a:pPr algn="ctr"/>
              <a:r>
                <a:rPr lang="en-US" sz="1000" b="1" dirty="0" smtClean="0">
                  <a:solidFill>
                    <a:prstClr val="black"/>
                  </a:solidFill>
                </a:rPr>
                <a:t>MCD</a:t>
              </a:r>
              <a:r>
                <a:rPr lang="en-US" sz="1100" dirty="0" smtClean="0">
                  <a:solidFill>
                    <a:prstClr val="black"/>
                  </a:solidFill>
                </a:rPr>
                <a:t> </a:t>
              </a:r>
              <a:endParaRPr lang="en-US" sz="1100" dirty="0">
                <a:solidFill>
                  <a:prstClr val="black"/>
                </a:solidFill>
              </a:endParaRPr>
            </a:p>
          </p:txBody>
        </p:sp>
        <p:sp>
          <p:nvSpPr>
            <p:cNvPr id="18" name="TextBox 17"/>
            <p:cNvSpPr txBox="1"/>
            <p:nvPr/>
          </p:nvSpPr>
          <p:spPr>
            <a:xfrm>
              <a:off x="5257800" y="1840468"/>
              <a:ext cx="2284078" cy="369332"/>
            </a:xfrm>
            <a:prstGeom prst="rect">
              <a:avLst/>
            </a:prstGeom>
            <a:noFill/>
          </p:spPr>
          <p:txBody>
            <a:bodyPr wrap="square" rtlCol="0">
              <a:spAutoFit/>
            </a:bodyPr>
            <a:lstStyle/>
            <a:p>
              <a:pPr lvl="1"/>
              <a:r>
                <a:rPr lang="en-US" sz="1000" b="1" dirty="0" smtClean="0">
                  <a:solidFill>
                    <a:srgbClr val="00B050"/>
                  </a:solidFill>
                </a:rPr>
                <a:t>MPCU  </a:t>
              </a:r>
              <a:r>
                <a:rPr lang="en-US" sz="1000" b="1" i="1" dirty="0" smtClean="0">
                  <a:solidFill>
                    <a:srgbClr val="00B050"/>
                  </a:solidFill>
                </a:rPr>
                <a:t>(MPO = Secretary)</a:t>
              </a:r>
            </a:p>
            <a:p>
              <a:pPr lvl="1"/>
              <a:endParaRPr lang="en-US" sz="800" b="1" dirty="0">
                <a:solidFill>
                  <a:srgbClr val="00B050"/>
                </a:solidFill>
              </a:endParaRPr>
            </a:p>
          </p:txBody>
        </p:sp>
        <p:cxnSp>
          <p:nvCxnSpPr>
            <p:cNvPr id="24" name="Straight Connector 23"/>
            <p:cNvCxnSpPr/>
            <p:nvPr/>
          </p:nvCxnSpPr>
          <p:spPr>
            <a:xfrm flipV="1">
              <a:off x="304800" y="2667000"/>
              <a:ext cx="7315200" cy="2"/>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5400000">
              <a:off x="4012084" y="2346459"/>
              <a:ext cx="75099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5400000">
              <a:off x="7548261"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5400000">
              <a:off x="1528461"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5400000">
              <a:off x="5982053"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4317179" y="279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5400000">
              <a:off x="2715004"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1109062" y="2819400"/>
              <a:ext cx="1024538" cy="215444"/>
            </a:xfrm>
            <a:prstGeom prst="rect">
              <a:avLst/>
            </a:prstGeom>
            <a:noFill/>
          </p:spPr>
          <p:txBody>
            <a:bodyPr wrap="square" rtlCol="0">
              <a:spAutoFit/>
            </a:bodyPr>
            <a:lstStyle/>
            <a:p>
              <a:pPr algn="ctr"/>
              <a:r>
                <a:rPr lang="en-US" sz="800" dirty="0" smtClean="0">
                  <a:solidFill>
                    <a:prstClr val="black"/>
                  </a:solidFill>
                </a:rPr>
                <a:t>Social Sector</a:t>
              </a:r>
              <a:endParaRPr lang="en-US" sz="800" dirty="0">
                <a:solidFill>
                  <a:srgbClr val="FF0000"/>
                </a:solidFill>
              </a:endParaRPr>
            </a:p>
          </p:txBody>
        </p:sp>
        <p:sp>
          <p:nvSpPr>
            <p:cNvPr id="42" name="TextBox 41"/>
            <p:cNvSpPr txBox="1"/>
            <p:nvPr/>
          </p:nvSpPr>
          <p:spPr>
            <a:xfrm>
              <a:off x="2274473" y="2819400"/>
              <a:ext cx="1024538" cy="338554"/>
            </a:xfrm>
            <a:prstGeom prst="rect">
              <a:avLst/>
            </a:prstGeom>
            <a:noFill/>
          </p:spPr>
          <p:txBody>
            <a:bodyPr wrap="square" rtlCol="0">
              <a:spAutoFit/>
            </a:bodyPr>
            <a:lstStyle/>
            <a:p>
              <a:pPr algn="ctr"/>
              <a:r>
                <a:rPr lang="en-US" sz="800" dirty="0" smtClean="0">
                  <a:solidFill>
                    <a:prstClr val="black"/>
                  </a:solidFill>
                </a:rPr>
                <a:t>Infrastructure Sector</a:t>
              </a:r>
              <a:endParaRPr lang="en-US" sz="800" dirty="0">
                <a:solidFill>
                  <a:srgbClr val="FF0000"/>
                </a:solidFill>
              </a:endParaRPr>
            </a:p>
          </p:txBody>
        </p:sp>
        <p:sp>
          <p:nvSpPr>
            <p:cNvPr id="43" name="TextBox 42"/>
            <p:cNvSpPr txBox="1"/>
            <p:nvPr/>
          </p:nvSpPr>
          <p:spPr>
            <a:xfrm>
              <a:off x="7141029" y="2785646"/>
              <a:ext cx="1088571" cy="215444"/>
            </a:xfrm>
            <a:prstGeom prst="rect">
              <a:avLst/>
            </a:prstGeom>
            <a:noFill/>
          </p:spPr>
          <p:txBody>
            <a:bodyPr wrap="square" rtlCol="0">
              <a:spAutoFit/>
            </a:bodyPr>
            <a:lstStyle/>
            <a:p>
              <a:pPr algn="ctr"/>
              <a:r>
                <a:rPr lang="en-US" sz="800" dirty="0" smtClean="0">
                  <a:solidFill>
                    <a:prstClr val="black"/>
                  </a:solidFill>
                </a:rPr>
                <a:t>Financial Sector</a:t>
              </a:r>
              <a:endParaRPr lang="en-US" sz="800" dirty="0">
                <a:solidFill>
                  <a:srgbClr val="FF0000"/>
                </a:solidFill>
              </a:endParaRPr>
            </a:p>
          </p:txBody>
        </p:sp>
        <p:sp>
          <p:nvSpPr>
            <p:cNvPr id="44" name="TextBox 43"/>
            <p:cNvSpPr txBox="1"/>
            <p:nvPr/>
          </p:nvSpPr>
          <p:spPr>
            <a:xfrm>
              <a:off x="5476155" y="2819400"/>
              <a:ext cx="1088571" cy="215444"/>
            </a:xfrm>
            <a:prstGeom prst="rect">
              <a:avLst/>
            </a:prstGeom>
            <a:noFill/>
          </p:spPr>
          <p:txBody>
            <a:bodyPr wrap="square" rtlCol="0">
              <a:spAutoFit/>
            </a:bodyPr>
            <a:lstStyle/>
            <a:p>
              <a:r>
                <a:rPr lang="en-US" sz="800" dirty="0" smtClean="0">
                  <a:solidFill>
                    <a:prstClr val="black"/>
                  </a:solidFill>
                </a:rPr>
                <a:t>Environmental Sector</a:t>
              </a:r>
            </a:p>
          </p:txBody>
        </p:sp>
        <p:sp>
          <p:nvSpPr>
            <p:cNvPr id="45" name="TextBox 44"/>
            <p:cNvSpPr txBox="1"/>
            <p:nvPr/>
          </p:nvSpPr>
          <p:spPr>
            <a:xfrm>
              <a:off x="3810000" y="2793029"/>
              <a:ext cx="1230086" cy="215444"/>
            </a:xfrm>
            <a:prstGeom prst="rect">
              <a:avLst/>
            </a:prstGeom>
            <a:noFill/>
          </p:spPr>
          <p:txBody>
            <a:bodyPr wrap="square" rtlCol="0">
              <a:spAutoFit/>
            </a:bodyPr>
            <a:lstStyle/>
            <a:p>
              <a:pPr algn="ctr"/>
              <a:r>
                <a:rPr lang="en-US" sz="800" dirty="0" smtClean="0">
                  <a:solidFill>
                    <a:prstClr val="black"/>
                  </a:solidFill>
                </a:rPr>
                <a:t>Economic Sector</a:t>
              </a:r>
              <a:endParaRPr lang="en-US" sz="800" dirty="0">
                <a:solidFill>
                  <a:srgbClr val="FF0000"/>
                </a:solidFill>
              </a:endParaRPr>
            </a:p>
          </p:txBody>
        </p:sp>
        <p:cxnSp>
          <p:nvCxnSpPr>
            <p:cNvPr id="46" name="Straight Connector 45"/>
            <p:cNvCxnSpPr/>
            <p:nvPr/>
          </p:nvCxnSpPr>
          <p:spPr>
            <a:xfrm>
              <a:off x="801701"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5400000">
              <a:off x="731297"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5400000">
              <a:off x="175583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5400000">
              <a:off x="1306265"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52" name="TextBox 51"/>
            <p:cNvSpPr txBox="1"/>
            <p:nvPr/>
          </p:nvSpPr>
          <p:spPr>
            <a:xfrm>
              <a:off x="533400" y="3339613"/>
              <a:ext cx="780570" cy="461665"/>
            </a:xfrm>
            <a:prstGeom prst="rect">
              <a:avLst/>
            </a:prstGeom>
            <a:noFill/>
          </p:spPr>
          <p:txBody>
            <a:bodyPr wrap="square" rtlCol="0">
              <a:spAutoFit/>
            </a:bodyPr>
            <a:lstStyle/>
            <a:p>
              <a:pPr algn="ctr"/>
              <a:r>
                <a:rPr lang="en-US" sz="800" dirty="0" smtClean="0">
                  <a:solidFill>
                    <a:srgbClr val="0E02A6"/>
                  </a:solidFill>
                </a:rPr>
                <a:t>Education, Youth &amp; Sports Dept.</a:t>
              </a:r>
              <a:endParaRPr lang="en-US" sz="800" dirty="0">
                <a:solidFill>
                  <a:srgbClr val="0E02A6"/>
                </a:solidFill>
              </a:endParaRPr>
            </a:p>
          </p:txBody>
        </p:sp>
        <p:sp>
          <p:nvSpPr>
            <p:cNvPr id="53" name="TextBox 52"/>
            <p:cNvSpPr txBox="1"/>
            <p:nvPr/>
          </p:nvSpPr>
          <p:spPr>
            <a:xfrm>
              <a:off x="1185902" y="3361600"/>
              <a:ext cx="512270" cy="461665"/>
            </a:xfrm>
            <a:prstGeom prst="rect">
              <a:avLst/>
            </a:prstGeom>
            <a:noFill/>
          </p:spPr>
          <p:txBody>
            <a:bodyPr wrap="square" rtlCol="0">
              <a:spAutoFit/>
            </a:bodyPr>
            <a:lstStyle/>
            <a:p>
              <a:pPr algn="ctr"/>
              <a:r>
                <a:rPr lang="en-US" sz="800" dirty="0" smtClean="0">
                  <a:solidFill>
                    <a:srgbClr val="0E02A6"/>
                  </a:solidFill>
                </a:rPr>
                <a:t>SW &amp; CD Dept</a:t>
              </a:r>
              <a:r>
                <a:rPr lang="en-US" sz="800" dirty="0" smtClean="0">
                  <a:solidFill>
                    <a:prstClr val="black"/>
                  </a:solidFill>
                </a:rPr>
                <a:t>.</a:t>
              </a:r>
              <a:endParaRPr lang="en-US" sz="800" dirty="0">
                <a:solidFill>
                  <a:prstClr val="black"/>
                </a:solidFill>
              </a:endParaRPr>
            </a:p>
          </p:txBody>
        </p:sp>
        <p:sp>
          <p:nvSpPr>
            <p:cNvPr id="54" name="TextBox 53"/>
            <p:cNvSpPr txBox="1"/>
            <p:nvPr/>
          </p:nvSpPr>
          <p:spPr>
            <a:xfrm>
              <a:off x="1580866" y="3361600"/>
              <a:ext cx="565542" cy="420758"/>
            </a:xfrm>
            <a:prstGeom prst="rect">
              <a:avLst/>
            </a:prstGeom>
            <a:noFill/>
          </p:spPr>
          <p:txBody>
            <a:bodyPr wrap="square" rtlCol="0">
              <a:spAutoFit/>
            </a:bodyPr>
            <a:lstStyle/>
            <a:p>
              <a:pPr algn="ctr"/>
              <a:r>
                <a:rPr lang="en-US" sz="800" dirty="0" smtClean="0">
                  <a:solidFill>
                    <a:srgbClr val="0E02A6"/>
                  </a:solidFill>
                </a:rPr>
                <a:t>District Health Dept.</a:t>
              </a:r>
              <a:endParaRPr lang="en-US" sz="800" dirty="0">
                <a:solidFill>
                  <a:srgbClr val="0E02A6"/>
                </a:solidFill>
              </a:endParaRPr>
            </a:p>
          </p:txBody>
        </p:sp>
        <p:cxnSp>
          <p:nvCxnSpPr>
            <p:cNvPr id="55" name="Straight Connector 54"/>
            <p:cNvCxnSpPr/>
            <p:nvPr/>
          </p:nvCxnSpPr>
          <p:spPr>
            <a:xfrm>
              <a:off x="2210440"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2140036"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5400000">
              <a:off x="2596596" y="3270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3163239"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59" name="TextBox 58"/>
            <p:cNvSpPr txBox="1"/>
            <p:nvPr/>
          </p:nvSpPr>
          <p:spPr>
            <a:xfrm>
              <a:off x="2082373" y="3361600"/>
              <a:ext cx="512270" cy="338554"/>
            </a:xfrm>
            <a:prstGeom prst="rect">
              <a:avLst/>
            </a:prstGeom>
            <a:noFill/>
          </p:spPr>
          <p:txBody>
            <a:bodyPr wrap="square" rtlCol="0">
              <a:spAutoFit/>
            </a:bodyPr>
            <a:lstStyle/>
            <a:p>
              <a:pPr algn="ctr"/>
              <a:r>
                <a:rPr lang="en-US" sz="800" dirty="0" smtClean="0">
                  <a:solidFill>
                    <a:srgbClr val="0E02A6"/>
                  </a:solidFill>
                </a:rPr>
                <a:t>Works Dept.</a:t>
              </a:r>
              <a:endParaRPr lang="en-US" sz="800" dirty="0">
                <a:solidFill>
                  <a:srgbClr val="0E02A6"/>
                </a:solidFill>
              </a:endParaRPr>
            </a:p>
          </p:txBody>
        </p:sp>
        <p:sp>
          <p:nvSpPr>
            <p:cNvPr id="60" name="TextBox 59"/>
            <p:cNvSpPr txBox="1"/>
            <p:nvPr/>
          </p:nvSpPr>
          <p:spPr>
            <a:xfrm>
              <a:off x="2928898" y="3361600"/>
              <a:ext cx="576302" cy="461665"/>
            </a:xfrm>
            <a:prstGeom prst="rect">
              <a:avLst/>
            </a:prstGeom>
            <a:noFill/>
          </p:spPr>
          <p:txBody>
            <a:bodyPr wrap="square" rtlCol="0">
              <a:spAutoFit/>
            </a:bodyPr>
            <a:lstStyle/>
            <a:p>
              <a:pPr algn="ctr"/>
              <a:r>
                <a:rPr lang="en-US" sz="800" dirty="0" smtClean="0">
                  <a:solidFill>
                    <a:prstClr val="black"/>
                  </a:solidFill>
                </a:rPr>
                <a:t>P</a:t>
              </a:r>
              <a:r>
                <a:rPr lang="en-US" sz="800" dirty="0" smtClean="0">
                  <a:solidFill>
                    <a:srgbClr val="0E02A6"/>
                  </a:solidFill>
                </a:rPr>
                <a:t>hysical Planning Dept.</a:t>
              </a:r>
              <a:endParaRPr lang="en-US" sz="800" dirty="0">
                <a:solidFill>
                  <a:srgbClr val="0E02A6"/>
                </a:solidFill>
              </a:endParaRPr>
            </a:p>
          </p:txBody>
        </p:sp>
        <p:cxnSp>
          <p:nvCxnSpPr>
            <p:cNvPr id="61" name="Straight Connector 60"/>
            <p:cNvCxnSpPr/>
            <p:nvPr/>
          </p:nvCxnSpPr>
          <p:spPr>
            <a:xfrm>
              <a:off x="3939348"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5400000">
              <a:off x="386894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892147"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64" name="TextBox 63"/>
            <p:cNvSpPr txBox="1"/>
            <p:nvPr/>
          </p:nvSpPr>
          <p:spPr>
            <a:xfrm>
              <a:off x="3429000" y="3361600"/>
              <a:ext cx="838200" cy="461665"/>
            </a:xfrm>
            <a:prstGeom prst="rect">
              <a:avLst/>
            </a:prstGeom>
            <a:noFill/>
          </p:spPr>
          <p:txBody>
            <a:bodyPr wrap="square" rtlCol="0">
              <a:spAutoFit/>
            </a:bodyPr>
            <a:lstStyle/>
            <a:p>
              <a:pPr algn="ctr"/>
              <a:r>
                <a:rPr lang="en-US" sz="800" dirty="0" smtClean="0">
                  <a:solidFill>
                    <a:srgbClr val="0E02A6"/>
                  </a:solidFill>
                </a:rPr>
                <a:t>Trade  Industry &amp; Tourism  Dept.</a:t>
              </a:r>
              <a:endParaRPr lang="en-US" sz="800" dirty="0">
                <a:solidFill>
                  <a:srgbClr val="0E02A6"/>
                </a:solidFill>
              </a:endParaRPr>
            </a:p>
          </p:txBody>
        </p:sp>
        <p:sp>
          <p:nvSpPr>
            <p:cNvPr id="65" name="TextBox 64"/>
            <p:cNvSpPr txBox="1"/>
            <p:nvPr/>
          </p:nvSpPr>
          <p:spPr>
            <a:xfrm>
              <a:off x="4707751" y="3361600"/>
              <a:ext cx="512270" cy="338554"/>
            </a:xfrm>
            <a:prstGeom prst="rect">
              <a:avLst/>
            </a:prstGeom>
            <a:noFill/>
          </p:spPr>
          <p:txBody>
            <a:bodyPr wrap="square" rtlCol="0">
              <a:spAutoFit/>
            </a:bodyPr>
            <a:lstStyle/>
            <a:p>
              <a:pPr algn="ctr"/>
              <a:r>
                <a:rPr lang="en-US" sz="800" dirty="0" smtClean="0">
                  <a:solidFill>
                    <a:srgbClr val="0E02A6"/>
                  </a:solidFill>
                </a:rPr>
                <a:t>Agric Dept</a:t>
              </a:r>
              <a:r>
                <a:rPr lang="en-US" sz="800" dirty="0" smtClean="0">
                  <a:solidFill>
                    <a:prstClr val="black"/>
                  </a:solidFill>
                </a:rPr>
                <a:t>.</a:t>
              </a:r>
              <a:endParaRPr lang="en-US" sz="800" dirty="0">
                <a:solidFill>
                  <a:prstClr val="black"/>
                </a:solidFill>
              </a:endParaRPr>
            </a:p>
          </p:txBody>
        </p:sp>
        <p:cxnSp>
          <p:nvCxnSpPr>
            <p:cNvPr id="66" name="Straight Connector 65"/>
            <p:cNvCxnSpPr/>
            <p:nvPr/>
          </p:nvCxnSpPr>
          <p:spPr>
            <a:xfrm>
              <a:off x="5476155" y="3217976"/>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405750"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5400000">
              <a:off x="642895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1528461"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5400000">
              <a:off x="2747661"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5400000">
              <a:off x="4317179"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5400000">
              <a:off x="5980718"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74" name="TextBox 73"/>
            <p:cNvSpPr txBox="1"/>
            <p:nvPr/>
          </p:nvSpPr>
          <p:spPr>
            <a:xfrm>
              <a:off x="5155986" y="3361600"/>
              <a:ext cx="711413" cy="461665"/>
            </a:xfrm>
            <a:prstGeom prst="rect">
              <a:avLst/>
            </a:prstGeom>
            <a:noFill/>
          </p:spPr>
          <p:txBody>
            <a:bodyPr wrap="square" rtlCol="0">
              <a:spAutoFit/>
            </a:bodyPr>
            <a:lstStyle/>
            <a:p>
              <a:pPr algn="ctr"/>
              <a:r>
                <a:rPr lang="en-US" sz="800" dirty="0" smtClean="0">
                  <a:solidFill>
                    <a:srgbClr val="0E02A6"/>
                  </a:solidFill>
                </a:rPr>
                <a:t>Disaster Prevention Dept.</a:t>
              </a:r>
              <a:endParaRPr lang="en-US" sz="800" dirty="0">
                <a:solidFill>
                  <a:srgbClr val="0E02A6"/>
                </a:solidFill>
              </a:endParaRPr>
            </a:p>
          </p:txBody>
        </p:sp>
        <p:sp>
          <p:nvSpPr>
            <p:cNvPr id="76" name="TextBox 75"/>
            <p:cNvSpPr txBox="1"/>
            <p:nvPr/>
          </p:nvSpPr>
          <p:spPr>
            <a:xfrm>
              <a:off x="6180524" y="3361600"/>
              <a:ext cx="829876" cy="420758"/>
            </a:xfrm>
            <a:prstGeom prst="rect">
              <a:avLst/>
            </a:prstGeom>
            <a:noFill/>
          </p:spPr>
          <p:txBody>
            <a:bodyPr wrap="square" rtlCol="0">
              <a:spAutoFit/>
            </a:bodyPr>
            <a:lstStyle/>
            <a:p>
              <a:pPr algn="ctr"/>
              <a:r>
                <a:rPr lang="en-US" sz="800" dirty="0" smtClean="0">
                  <a:solidFill>
                    <a:srgbClr val="0E02A6"/>
                  </a:solidFill>
                </a:rPr>
                <a:t>Natural Resources Conservation</a:t>
              </a:r>
              <a:endParaRPr lang="en-US" sz="800" dirty="0">
                <a:solidFill>
                  <a:srgbClr val="0E02A6"/>
                </a:solidFill>
              </a:endParaRPr>
            </a:p>
          </p:txBody>
        </p:sp>
        <p:cxnSp>
          <p:nvCxnSpPr>
            <p:cNvPr id="77" name="Straight Connector 76"/>
            <p:cNvCxnSpPr/>
            <p:nvPr/>
          </p:nvCxnSpPr>
          <p:spPr>
            <a:xfrm>
              <a:off x="7010400" y="3886200"/>
              <a:ext cx="10668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5400000">
              <a:off x="6942557"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7494000" y="3226799"/>
              <a:ext cx="252000"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82" name="TextBox 81"/>
            <p:cNvSpPr txBox="1"/>
            <p:nvPr/>
          </p:nvSpPr>
          <p:spPr>
            <a:xfrm>
              <a:off x="6692793" y="4055880"/>
              <a:ext cx="640336" cy="215444"/>
            </a:xfrm>
            <a:prstGeom prst="rect">
              <a:avLst/>
            </a:prstGeom>
            <a:noFill/>
          </p:spPr>
          <p:txBody>
            <a:bodyPr wrap="square" rtlCol="0">
              <a:spAutoFit/>
            </a:bodyPr>
            <a:lstStyle/>
            <a:p>
              <a:pPr algn="ctr"/>
              <a:r>
                <a:rPr lang="en-US" sz="800" dirty="0" smtClean="0">
                  <a:solidFill>
                    <a:prstClr val="black"/>
                  </a:solidFill>
                </a:rPr>
                <a:t>Treasury </a:t>
              </a:r>
              <a:endParaRPr lang="en-US" sz="800" dirty="0">
                <a:solidFill>
                  <a:prstClr val="black"/>
                </a:solidFill>
              </a:endParaRPr>
            </a:p>
          </p:txBody>
        </p:sp>
        <p:sp>
          <p:nvSpPr>
            <p:cNvPr id="83" name="TextBox 82"/>
            <p:cNvSpPr txBox="1"/>
            <p:nvPr/>
          </p:nvSpPr>
          <p:spPr>
            <a:xfrm>
              <a:off x="7205062" y="4053103"/>
              <a:ext cx="823446" cy="338554"/>
            </a:xfrm>
            <a:prstGeom prst="rect">
              <a:avLst/>
            </a:prstGeom>
            <a:noFill/>
          </p:spPr>
          <p:txBody>
            <a:bodyPr wrap="square" rtlCol="0">
              <a:spAutoFit/>
            </a:bodyPr>
            <a:lstStyle/>
            <a:p>
              <a:pPr algn="ctr"/>
              <a:r>
                <a:rPr lang="en-US" sz="800" dirty="0" smtClean="0">
                  <a:solidFill>
                    <a:prstClr val="black"/>
                  </a:solidFill>
                </a:rPr>
                <a:t>Revenue Mobilization</a:t>
              </a:r>
              <a:endParaRPr lang="en-US" sz="800" dirty="0">
                <a:solidFill>
                  <a:prstClr val="black"/>
                </a:solidFill>
              </a:endParaRPr>
            </a:p>
          </p:txBody>
        </p:sp>
        <p:cxnSp>
          <p:nvCxnSpPr>
            <p:cNvPr id="85" name="Straight Connector 84"/>
            <p:cNvCxnSpPr/>
            <p:nvPr/>
          </p:nvCxnSpPr>
          <p:spPr>
            <a:xfrm>
              <a:off x="838200" y="5029200"/>
              <a:ext cx="838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5400000">
              <a:off x="1542388" y="5161877"/>
              <a:ext cx="266688" cy="1335"/>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1114164" y="4000576"/>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767796" y="50996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5400000">
              <a:off x="1243566" y="3858433"/>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91" name="TextBox 90"/>
            <p:cNvSpPr txBox="1"/>
            <p:nvPr/>
          </p:nvSpPr>
          <p:spPr>
            <a:xfrm>
              <a:off x="731264" y="5190246"/>
              <a:ext cx="640336" cy="338554"/>
            </a:xfrm>
            <a:prstGeom prst="rect">
              <a:avLst/>
            </a:prstGeom>
            <a:solidFill>
              <a:srgbClr val="FFC000"/>
            </a:solidFill>
            <a:ln>
              <a:solidFill>
                <a:schemeClr val="tx2">
                  <a:lumMod val="60000"/>
                  <a:lumOff val="40000"/>
                </a:schemeClr>
              </a:solidFill>
            </a:ln>
          </p:spPr>
          <p:txBody>
            <a:bodyPr wrap="square" rtlCol="0">
              <a:spAutoFit/>
            </a:bodyPr>
            <a:lstStyle/>
            <a:p>
              <a:pPr algn="ctr"/>
              <a:r>
                <a:rPr lang="en-US" sz="800" dirty="0" smtClean="0">
                  <a:solidFill>
                    <a:prstClr val="black"/>
                  </a:solidFill>
                </a:rPr>
                <a:t>Education  Section</a:t>
              </a:r>
              <a:endParaRPr lang="en-US" sz="800" dirty="0">
                <a:solidFill>
                  <a:prstClr val="black"/>
                </a:solidFill>
              </a:endParaRPr>
            </a:p>
          </p:txBody>
        </p:sp>
        <p:sp>
          <p:nvSpPr>
            <p:cNvPr id="92" name="TextBox 91"/>
            <p:cNvSpPr txBox="1"/>
            <p:nvPr/>
          </p:nvSpPr>
          <p:spPr>
            <a:xfrm>
              <a:off x="1442037" y="5618064"/>
              <a:ext cx="576302" cy="338554"/>
            </a:xfrm>
            <a:prstGeom prst="rect">
              <a:avLst/>
            </a:prstGeom>
            <a:noFill/>
          </p:spPr>
          <p:txBody>
            <a:bodyPr wrap="square" rtlCol="0">
              <a:spAutoFit/>
            </a:bodyPr>
            <a:lstStyle/>
            <a:p>
              <a:pPr algn="ctr"/>
              <a:r>
                <a:rPr lang="en-US" sz="800" dirty="0" smtClean="0">
                  <a:solidFill>
                    <a:prstClr val="black"/>
                  </a:solidFill>
                </a:rPr>
                <a:t>Sports Section</a:t>
              </a:r>
              <a:endParaRPr lang="en-US" sz="800" dirty="0">
                <a:solidFill>
                  <a:prstClr val="black"/>
                </a:solidFill>
              </a:endParaRPr>
            </a:p>
          </p:txBody>
        </p:sp>
        <p:cxnSp>
          <p:nvCxnSpPr>
            <p:cNvPr id="94" name="Straight Connector 93"/>
            <p:cNvCxnSpPr/>
            <p:nvPr/>
          </p:nvCxnSpPr>
          <p:spPr>
            <a:xfrm>
              <a:off x="1185903" y="3930172"/>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96" name="Straight Connector 95"/>
            <p:cNvCxnSpPr/>
            <p:nvPr/>
          </p:nvCxnSpPr>
          <p:spPr>
            <a:xfrm rot="5400000">
              <a:off x="1626433" y="4000576"/>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a:stCxn id="52" idx="2"/>
            </p:cNvCxnSpPr>
            <p:nvPr/>
          </p:nvCxnSpPr>
          <p:spPr>
            <a:xfrm rot="16200000" flipH="1">
              <a:off x="293708" y="4431254"/>
              <a:ext cx="1266037" cy="6083"/>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98" name="TextBox 97"/>
            <p:cNvSpPr txBox="1"/>
            <p:nvPr/>
          </p:nvSpPr>
          <p:spPr>
            <a:xfrm>
              <a:off x="988066" y="4072315"/>
              <a:ext cx="582040" cy="338554"/>
            </a:xfrm>
            <a:prstGeom prst="rect">
              <a:avLst/>
            </a:prstGeom>
            <a:noFill/>
          </p:spPr>
          <p:txBody>
            <a:bodyPr wrap="square" rtlCol="0">
              <a:spAutoFit/>
            </a:bodyPr>
            <a:lstStyle/>
            <a:p>
              <a:pPr algn="ctr"/>
              <a:r>
                <a:rPr lang="en-US" sz="800" dirty="0" smtClean="0">
                  <a:solidFill>
                    <a:prstClr val="black"/>
                  </a:solidFill>
                </a:rPr>
                <a:t>SW Section</a:t>
              </a:r>
              <a:endParaRPr lang="en-US" sz="800" dirty="0">
                <a:solidFill>
                  <a:prstClr val="black"/>
                </a:solidFill>
              </a:endParaRPr>
            </a:p>
          </p:txBody>
        </p:sp>
        <p:sp>
          <p:nvSpPr>
            <p:cNvPr id="99" name="TextBox 98"/>
            <p:cNvSpPr txBox="1"/>
            <p:nvPr/>
          </p:nvSpPr>
          <p:spPr>
            <a:xfrm>
              <a:off x="1506070" y="4072315"/>
              <a:ext cx="584599" cy="338554"/>
            </a:xfrm>
            <a:prstGeom prst="rect">
              <a:avLst/>
            </a:prstGeom>
            <a:noFill/>
          </p:spPr>
          <p:txBody>
            <a:bodyPr wrap="square" rtlCol="0">
              <a:spAutoFit/>
            </a:bodyPr>
            <a:lstStyle/>
            <a:p>
              <a:pPr algn="ctr"/>
              <a:r>
                <a:rPr lang="en-US" sz="800" dirty="0" smtClean="0">
                  <a:solidFill>
                    <a:prstClr val="black"/>
                  </a:solidFill>
                </a:rPr>
                <a:t>CD Section</a:t>
              </a:r>
              <a:endParaRPr lang="en-US" sz="800" dirty="0">
                <a:solidFill>
                  <a:prstClr val="black"/>
                </a:solidFill>
              </a:endParaRPr>
            </a:p>
          </p:txBody>
        </p:sp>
        <p:cxnSp>
          <p:nvCxnSpPr>
            <p:cNvPr id="101" name="Straight Connector 100"/>
            <p:cNvCxnSpPr/>
            <p:nvPr/>
          </p:nvCxnSpPr>
          <p:spPr>
            <a:xfrm rot="5400000">
              <a:off x="1520839" y="4214458"/>
              <a:ext cx="995000"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2" name="Straight Connector 101"/>
            <p:cNvCxnSpPr/>
            <p:nvPr/>
          </p:nvCxnSpPr>
          <p:spPr>
            <a:xfrm>
              <a:off x="1890272" y="4710477"/>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03" name="Straight Connector 102"/>
            <p:cNvCxnSpPr/>
            <p:nvPr/>
          </p:nvCxnSpPr>
          <p:spPr>
            <a:xfrm rot="5400000">
              <a:off x="1819868" y="478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4" name="Straight Connector 103"/>
            <p:cNvCxnSpPr/>
            <p:nvPr/>
          </p:nvCxnSpPr>
          <p:spPr>
            <a:xfrm rot="5400000">
              <a:off x="2332137" y="478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05" name="TextBox 104"/>
            <p:cNvSpPr txBox="1"/>
            <p:nvPr/>
          </p:nvSpPr>
          <p:spPr>
            <a:xfrm>
              <a:off x="1614291" y="4843046"/>
              <a:ext cx="595509" cy="338554"/>
            </a:xfrm>
            <a:prstGeom prst="rect">
              <a:avLst/>
            </a:prstGeom>
            <a:solidFill>
              <a:srgbClr val="FFC000"/>
            </a:solidFill>
            <a:ln>
              <a:solidFill>
                <a:schemeClr val="tx2">
                  <a:lumMod val="60000"/>
                  <a:lumOff val="40000"/>
                </a:schemeClr>
              </a:solidFill>
            </a:ln>
          </p:spPr>
          <p:txBody>
            <a:bodyPr wrap="square" rtlCol="0">
              <a:spAutoFit/>
            </a:bodyPr>
            <a:lstStyle/>
            <a:p>
              <a:pPr algn="ctr"/>
              <a:r>
                <a:rPr lang="en-US" sz="800" dirty="0" smtClean="0">
                  <a:solidFill>
                    <a:prstClr val="black"/>
                  </a:solidFill>
                </a:rPr>
                <a:t>DMOH Section </a:t>
              </a:r>
              <a:endParaRPr lang="en-US" sz="800" dirty="0">
                <a:solidFill>
                  <a:prstClr val="black"/>
                </a:solidFill>
              </a:endParaRPr>
            </a:p>
          </p:txBody>
        </p:sp>
        <p:sp>
          <p:nvSpPr>
            <p:cNvPr id="106" name="TextBox 105"/>
            <p:cNvSpPr txBox="1"/>
            <p:nvPr/>
          </p:nvSpPr>
          <p:spPr>
            <a:xfrm>
              <a:off x="2362200" y="5191634"/>
              <a:ext cx="745992" cy="461665"/>
            </a:xfrm>
            <a:prstGeom prst="rect">
              <a:avLst/>
            </a:prstGeom>
            <a:noFill/>
          </p:spPr>
          <p:txBody>
            <a:bodyPr wrap="square" rtlCol="0">
              <a:spAutoFit/>
            </a:bodyPr>
            <a:lstStyle/>
            <a:p>
              <a:pPr algn="ctr"/>
              <a:r>
                <a:rPr lang="en-US" sz="800" dirty="0" smtClean="0">
                  <a:solidFill>
                    <a:srgbClr val="FF0000"/>
                  </a:solidFill>
                </a:rPr>
                <a:t>R. Birth &amp; Death Section</a:t>
              </a:r>
              <a:endParaRPr lang="en-US" sz="800" dirty="0">
                <a:solidFill>
                  <a:srgbClr val="FF0000"/>
                </a:solidFill>
              </a:endParaRPr>
            </a:p>
          </p:txBody>
        </p:sp>
        <p:cxnSp>
          <p:nvCxnSpPr>
            <p:cNvPr id="107" name="Straight Connector 106"/>
            <p:cNvCxnSpPr/>
            <p:nvPr/>
          </p:nvCxnSpPr>
          <p:spPr>
            <a:xfrm>
              <a:off x="2133600" y="3886200"/>
              <a:ext cx="838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2396171" y="3787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3" name="Straight Connector 92"/>
            <p:cNvCxnSpPr/>
            <p:nvPr/>
          </p:nvCxnSpPr>
          <p:spPr>
            <a:xfrm rot="5400000">
              <a:off x="2076003"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p:nvPr/>
          </p:nvCxnSpPr>
          <p:spPr>
            <a:xfrm rot="5400000">
              <a:off x="2900061" y="39668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p:nvPr/>
          </p:nvCxnSpPr>
          <p:spPr>
            <a:xfrm rot="5400000">
              <a:off x="2586937"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08" name="TextBox 107"/>
            <p:cNvSpPr txBox="1"/>
            <p:nvPr/>
          </p:nvSpPr>
          <p:spPr>
            <a:xfrm>
              <a:off x="1954306" y="3982032"/>
              <a:ext cx="712694" cy="584775"/>
            </a:xfrm>
            <a:prstGeom prst="rect">
              <a:avLst/>
            </a:prstGeom>
            <a:noFill/>
          </p:spPr>
          <p:txBody>
            <a:bodyPr wrap="square" rtlCol="0">
              <a:spAutoFit/>
            </a:bodyPr>
            <a:lstStyle/>
            <a:p>
              <a:pPr algn="ctr"/>
              <a:r>
                <a:rPr lang="en-US" sz="800" dirty="0" smtClean="0">
                  <a:solidFill>
                    <a:prstClr val="black"/>
                  </a:solidFill>
                </a:rPr>
                <a:t>Building section (Works &amp; R. Housing)</a:t>
              </a:r>
              <a:endParaRPr lang="en-US" sz="800" dirty="0">
                <a:solidFill>
                  <a:prstClr val="black"/>
                </a:solidFill>
              </a:endParaRPr>
            </a:p>
          </p:txBody>
        </p:sp>
        <p:sp>
          <p:nvSpPr>
            <p:cNvPr id="111" name="TextBox 110"/>
            <p:cNvSpPr txBox="1"/>
            <p:nvPr/>
          </p:nvSpPr>
          <p:spPr>
            <a:xfrm>
              <a:off x="2438400" y="3982032"/>
              <a:ext cx="533400" cy="338554"/>
            </a:xfrm>
            <a:prstGeom prst="rect">
              <a:avLst/>
            </a:prstGeom>
            <a:noFill/>
          </p:spPr>
          <p:txBody>
            <a:bodyPr wrap="square" rtlCol="0">
              <a:spAutoFit/>
            </a:bodyPr>
            <a:lstStyle/>
            <a:p>
              <a:pPr algn="ctr"/>
              <a:r>
                <a:rPr lang="en-US" sz="800" dirty="0" smtClean="0">
                  <a:solidFill>
                    <a:prstClr val="black"/>
                  </a:solidFill>
                </a:rPr>
                <a:t>Water Section</a:t>
              </a:r>
              <a:endParaRPr lang="en-US" sz="800" dirty="0">
                <a:solidFill>
                  <a:prstClr val="black"/>
                </a:solidFill>
              </a:endParaRPr>
            </a:p>
          </p:txBody>
        </p:sp>
        <p:sp>
          <p:nvSpPr>
            <p:cNvPr id="114" name="TextBox 113"/>
            <p:cNvSpPr txBox="1"/>
            <p:nvPr/>
          </p:nvSpPr>
          <p:spPr>
            <a:xfrm>
              <a:off x="2840529" y="3982032"/>
              <a:ext cx="594287" cy="461665"/>
            </a:xfrm>
            <a:prstGeom prst="rect">
              <a:avLst/>
            </a:prstGeom>
            <a:noFill/>
          </p:spPr>
          <p:txBody>
            <a:bodyPr wrap="square" rtlCol="0">
              <a:spAutoFit/>
            </a:bodyPr>
            <a:lstStyle/>
            <a:p>
              <a:pPr algn="ctr"/>
              <a:r>
                <a:rPr lang="en-US" sz="800" dirty="0" smtClean="0">
                  <a:solidFill>
                    <a:prstClr val="black"/>
                  </a:solidFill>
                </a:rPr>
                <a:t>Feeder Roads Section</a:t>
              </a:r>
              <a:endParaRPr lang="en-US" sz="800" dirty="0">
                <a:solidFill>
                  <a:prstClr val="black"/>
                </a:solidFill>
              </a:endParaRPr>
            </a:p>
          </p:txBody>
        </p:sp>
        <p:cxnSp>
          <p:nvCxnSpPr>
            <p:cNvPr id="115" name="Straight Connector 114"/>
            <p:cNvCxnSpPr/>
            <p:nvPr/>
          </p:nvCxnSpPr>
          <p:spPr>
            <a:xfrm rot="5400000">
              <a:off x="2925704" y="4071648"/>
              <a:ext cx="852857"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16" name="Straight Connector 115"/>
            <p:cNvCxnSpPr>
              <a:endCxn id="126" idx="2"/>
            </p:cNvCxnSpPr>
            <p:nvPr/>
          </p:nvCxnSpPr>
          <p:spPr>
            <a:xfrm flipV="1">
              <a:off x="3106911" y="4481940"/>
              <a:ext cx="604463" cy="16804"/>
            </a:xfrm>
            <a:prstGeom prst="line">
              <a:avLst/>
            </a:prstGeom>
          </p:spPr>
          <p:style>
            <a:lnRef idx="1">
              <a:schemeClr val="accent1"/>
            </a:lnRef>
            <a:fillRef idx="0">
              <a:schemeClr val="accent1"/>
            </a:fillRef>
            <a:effectRef idx="0">
              <a:schemeClr val="accent1"/>
            </a:effectRef>
            <a:fontRef idx="minor">
              <a:schemeClr val="tx1"/>
            </a:fontRef>
          </p:style>
        </p:cxnSp>
        <p:cxnSp>
          <p:nvCxnSpPr>
            <p:cNvPr id="117" name="Straight Connector 116"/>
            <p:cNvCxnSpPr/>
            <p:nvPr/>
          </p:nvCxnSpPr>
          <p:spPr>
            <a:xfrm rot="5400000">
              <a:off x="3036507" y="45691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rot="5400000">
              <a:off x="3612809" y="45691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20" name="TextBox 119"/>
            <p:cNvSpPr txBox="1"/>
            <p:nvPr/>
          </p:nvSpPr>
          <p:spPr>
            <a:xfrm>
              <a:off x="2794427" y="4640886"/>
              <a:ext cx="568619" cy="308556"/>
            </a:xfrm>
            <a:prstGeom prst="rect">
              <a:avLst/>
            </a:prstGeom>
            <a:noFill/>
          </p:spPr>
          <p:txBody>
            <a:bodyPr wrap="square" rtlCol="0">
              <a:spAutoFit/>
            </a:bodyPr>
            <a:lstStyle/>
            <a:p>
              <a:pPr algn="ctr"/>
              <a:r>
                <a:rPr lang="en-US" sz="800" dirty="0" smtClean="0">
                  <a:solidFill>
                    <a:prstClr val="black"/>
                  </a:solidFill>
                </a:rPr>
                <a:t>T&amp;CP Section </a:t>
              </a:r>
              <a:endParaRPr lang="en-US" sz="800" dirty="0">
                <a:solidFill>
                  <a:prstClr val="black"/>
                </a:solidFill>
              </a:endParaRPr>
            </a:p>
          </p:txBody>
        </p:sp>
        <p:sp>
          <p:nvSpPr>
            <p:cNvPr id="121" name="TextBox 120"/>
            <p:cNvSpPr txBox="1"/>
            <p:nvPr/>
          </p:nvSpPr>
          <p:spPr>
            <a:xfrm>
              <a:off x="3363044" y="4640886"/>
              <a:ext cx="631985" cy="308556"/>
            </a:xfrm>
            <a:prstGeom prst="rect">
              <a:avLst/>
            </a:prstGeom>
            <a:noFill/>
          </p:spPr>
          <p:txBody>
            <a:bodyPr wrap="square" rtlCol="0">
              <a:spAutoFit/>
            </a:bodyPr>
            <a:lstStyle/>
            <a:p>
              <a:pPr algn="ctr"/>
              <a:r>
                <a:rPr lang="en-US" sz="800" dirty="0" smtClean="0">
                  <a:solidFill>
                    <a:prstClr val="black"/>
                  </a:solidFill>
                </a:rPr>
                <a:t>P&amp;G Section </a:t>
              </a:r>
              <a:endParaRPr lang="en-US" sz="800" dirty="0">
                <a:solidFill>
                  <a:prstClr val="black"/>
                </a:solidFill>
              </a:endParaRPr>
            </a:p>
          </p:txBody>
        </p:sp>
        <p:cxnSp>
          <p:nvCxnSpPr>
            <p:cNvPr id="122" name="Straight Connector 121"/>
            <p:cNvCxnSpPr/>
            <p:nvPr/>
          </p:nvCxnSpPr>
          <p:spPr>
            <a:xfrm>
              <a:off x="3683213" y="4001243"/>
              <a:ext cx="1041187" cy="37357"/>
            </a:xfrm>
            <a:prstGeom prst="line">
              <a:avLst/>
            </a:prstGeom>
          </p:spPr>
          <p:style>
            <a:lnRef idx="1">
              <a:schemeClr val="accent1"/>
            </a:lnRef>
            <a:fillRef idx="0">
              <a:schemeClr val="accent1"/>
            </a:fillRef>
            <a:effectRef idx="0">
              <a:schemeClr val="accent1"/>
            </a:effectRef>
            <a:fontRef idx="minor">
              <a:schemeClr val="tx1"/>
            </a:fontRef>
          </p:style>
        </p:cxnSp>
        <p:cxnSp>
          <p:nvCxnSpPr>
            <p:cNvPr id="123" name="Straight Connector 122"/>
            <p:cNvCxnSpPr/>
            <p:nvPr/>
          </p:nvCxnSpPr>
          <p:spPr>
            <a:xfrm rot="5400000">
              <a:off x="3612809" y="4071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24" name="Straight Connector 123"/>
            <p:cNvCxnSpPr/>
            <p:nvPr/>
          </p:nvCxnSpPr>
          <p:spPr>
            <a:xfrm rot="5400000">
              <a:off x="4123743" y="4071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25" name="Straight Connector 124"/>
            <p:cNvCxnSpPr/>
            <p:nvPr/>
          </p:nvCxnSpPr>
          <p:spPr>
            <a:xfrm rot="5400000">
              <a:off x="3848679" y="3899333"/>
              <a:ext cx="1800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26" name="TextBox 125"/>
            <p:cNvSpPr txBox="1"/>
            <p:nvPr/>
          </p:nvSpPr>
          <p:spPr>
            <a:xfrm>
              <a:off x="3427078" y="4143386"/>
              <a:ext cx="568592" cy="338554"/>
            </a:xfrm>
            <a:prstGeom prst="rect">
              <a:avLst/>
            </a:prstGeom>
            <a:noFill/>
          </p:spPr>
          <p:txBody>
            <a:bodyPr wrap="square" rtlCol="0">
              <a:spAutoFit/>
            </a:bodyPr>
            <a:lstStyle/>
            <a:p>
              <a:pPr algn="ctr"/>
              <a:r>
                <a:rPr lang="en-US" sz="800" dirty="0" smtClean="0">
                  <a:solidFill>
                    <a:prstClr val="black"/>
                  </a:solidFill>
                </a:rPr>
                <a:t>Coop Section </a:t>
              </a:r>
              <a:endParaRPr lang="en-US" sz="800" dirty="0">
                <a:solidFill>
                  <a:prstClr val="black"/>
                </a:solidFill>
              </a:endParaRPr>
            </a:p>
          </p:txBody>
        </p:sp>
        <p:sp>
          <p:nvSpPr>
            <p:cNvPr id="127" name="TextBox 126"/>
            <p:cNvSpPr txBox="1"/>
            <p:nvPr/>
          </p:nvSpPr>
          <p:spPr>
            <a:xfrm>
              <a:off x="3939348" y="4143386"/>
              <a:ext cx="632652" cy="461665"/>
            </a:xfrm>
            <a:prstGeom prst="rect">
              <a:avLst/>
            </a:prstGeom>
            <a:noFill/>
          </p:spPr>
          <p:txBody>
            <a:bodyPr wrap="square" rtlCol="0">
              <a:spAutoFit/>
            </a:bodyPr>
            <a:lstStyle/>
            <a:p>
              <a:pPr algn="ctr"/>
              <a:r>
                <a:rPr lang="en-US" sz="800" dirty="0" smtClean="0">
                  <a:solidFill>
                    <a:prstClr val="black"/>
                  </a:solidFill>
                </a:rPr>
                <a:t>Cottage Industry Section </a:t>
              </a:r>
              <a:endParaRPr lang="en-US" sz="800" dirty="0">
                <a:solidFill>
                  <a:prstClr val="black"/>
                </a:solidFill>
              </a:endParaRPr>
            </a:p>
          </p:txBody>
        </p:sp>
        <p:cxnSp>
          <p:nvCxnSpPr>
            <p:cNvPr id="128" name="Straight Connector 127"/>
            <p:cNvCxnSpPr/>
            <p:nvPr/>
          </p:nvCxnSpPr>
          <p:spPr>
            <a:xfrm rot="5400000">
              <a:off x="4260209" y="4356674"/>
              <a:ext cx="1279286" cy="1334"/>
            </a:xfrm>
            <a:prstGeom prst="line">
              <a:avLst/>
            </a:prstGeom>
          </p:spPr>
          <p:style>
            <a:lnRef idx="1">
              <a:schemeClr val="accent1"/>
            </a:lnRef>
            <a:fillRef idx="0">
              <a:schemeClr val="accent1"/>
            </a:fillRef>
            <a:effectRef idx="0">
              <a:schemeClr val="accent1"/>
            </a:effectRef>
            <a:fontRef idx="minor">
              <a:schemeClr val="tx1"/>
            </a:fontRef>
          </p:style>
        </p:cxnSp>
        <p:cxnSp>
          <p:nvCxnSpPr>
            <p:cNvPr id="133" name="Straight Connector 132"/>
            <p:cNvCxnSpPr/>
            <p:nvPr/>
          </p:nvCxnSpPr>
          <p:spPr>
            <a:xfrm rot="5400000">
              <a:off x="5339796" y="4413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36" name="TextBox 135"/>
            <p:cNvSpPr txBox="1"/>
            <p:nvPr/>
          </p:nvSpPr>
          <p:spPr>
            <a:xfrm>
              <a:off x="5867400" y="4495800"/>
              <a:ext cx="601276" cy="338554"/>
            </a:xfrm>
            <a:prstGeom prst="rect">
              <a:avLst/>
            </a:prstGeom>
            <a:noFill/>
          </p:spPr>
          <p:txBody>
            <a:bodyPr wrap="square" rtlCol="0">
              <a:spAutoFit/>
            </a:bodyPr>
            <a:lstStyle/>
            <a:p>
              <a:pPr algn="ctr"/>
              <a:r>
                <a:rPr lang="en-US" sz="800" dirty="0" smtClean="0">
                  <a:solidFill>
                    <a:prstClr val="black"/>
                  </a:solidFill>
                </a:rPr>
                <a:t>Refugee Section </a:t>
              </a:r>
              <a:endParaRPr lang="en-US" sz="800" dirty="0">
                <a:solidFill>
                  <a:prstClr val="black"/>
                </a:solidFill>
              </a:endParaRPr>
            </a:p>
          </p:txBody>
        </p:sp>
        <p:cxnSp>
          <p:nvCxnSpPr>
            <p:cNvPr id="138" name="Straight Connector 137"/>
            <p:cNvCxnSpPr/>
            <p:nvPr/>
          </p:nvCxnSpPr>
          <p:spPr>
            <a:xfrm rot="5400000">
              <a:off x="6152720" y="4463208"/>
              <a:ext cx="1208215"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40" name="Straight Connector 139"/>
            <p:cNvCxnSpPr/>
            <p:nvPr/>
          </p:nvCxnSpPr>
          <p:spPr>
            <a:xfrm>
              <a:off x="6500692" y="5065834"/>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42" name="Straight Connector 141"/>
            <p:cNvCxnSpPr/>
            <p:nvPr/>
          </p:nvCxnSpPr>
          <p:spPr>
            <a:xfrm rot="5400000">
              <a:off x="6430288"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43" name="Straight Connector 142"/>
            <p:cNvCxnSpPr/>
            <p:nvPr/>
          </p:nvCxnSpPr>
          <p:spPr>
            <a:xfrm rot="5400000">
              <a:off x="6941222"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44" name="TextBox 143"/>
            <p:cNvSpPr txBox="1"/>
            <p:nvPr/>
          </p:nvSpPr>
          <p:spPr>
            <a:xfrm>
              <a:off x="6820860" y="5190246"/>
              <a:ext cx="674607" cy="420758"/>
            </a:xfrm>
            <a:prstGeom prst="rect">
              <a:avLst/>
            </a:prstGeom>
            <a:solidFill>
              <a:srgbClr val="FFC000"/>
            </a:solidFill>
            <a:ln>
              <a:solidFill>
                <a:schemeClr val="tx1">
                  <a:lumMod val="50000"/>
                  <a:lumOff val="50000"/>
                </a:schemeClr>
              </a:solidFill>
            </a:ln>
          </p:spPr>
          <p:txBody>
            <a:bodyPr wrap="square" rtlCol="0">
              <a:spAutoFit/>
            </a:bodyPr>
            <a:lstStyle/>
            <a:p>
              <a:pPr algn="ctr"/>
              <a:r>
                <a:rPr lang="en-US" sz="800" dirty="0" smtClean="0">
                  <a:solidFill>
                    <a:prstClr val="black"/>
                  </a:solidFill>
                </a:rPr>
                <a:t>Game &amp;</a:t>
              </a:r>
            </a:p>
            <a:p>
              <a:pPr algn="ctr"/>
              <a:r>
                <a:rPr lang="en-US" sz="800" dirty="0" smtClean="0">
                  <a:solidFill>
                    <a:prstClr val="black"/>
                  </a:solidFill>
                </a:rPr>
                <a:t>Wildlife Section </a:t>
              </a:r>
              <a:endParaRPr lang="en-US" sz="800" dirty="0">
                <a:solidFill>
                  <a:prstClr val="black"/>
                </a:solidFill>
              </a:endParaRPr>
            </a:p>
          </p:txBody>
        </p:sp>
        <p:sp>
          <p:nvSpPr>
            <p:cNvPr id="145" name="TextBox 144"/>
            <p:cNvSpPr txBox="1"/>
            <p:nvPr/>
          </p:nvSpPr>
          <p:spPr>
            <a:xfrm>
              <a:off x="6116491" y="5209458"/>
              <a:ext cx="576302" cy="338554"/>
            </a:xfrm>
            <a:prstGeom prst="rect">
              <a:avLst/>
            </a:prstGeom>
            <a:solidFill>
              <a:srgbClr val="FFC000"/>
            </a:solidFill>
            <a:ln>
              <a:solidFill>
                <a:schemeClr val="accent1"/>
              </a:solidFill>
            </a:ln>
          </p:spPr>
          <p:txBody>
            <a:bodyPr wrap="square" rtlCol="0">
              <a:spAutoFit/>
            </a:bodyPr>
            <a:lstStyle/>
            <a:p>
              <a:pPr algn="ctr"/>
              <a:r>
                <a:rPr lang="en-US" sz="800" dirty="0" smtClean="0">
                  <a:solidFill>
                    <a:prstClr val="black"/>
                  </a:solidFill>
                </a:rPr>
                <a:t>Forestry Section </a:t>
              </a:r>
              <a:endParaRPr lang="en-US" sz="800" dirty="0">
                <a:solidFill>
                  <a:prstClr val="black"/>
                </a:solidFill>
              </a:endParaRPr>
            </a:p>
          </p:txBody>
        </p:sp>
        <p:cxnSp>
          <p:nvCxnSpPr>
            <p:cNvPr id="148" name="Straight Connector 147"/>
            <p:cNvCxnSpPr/>
            <p:nvPr/>
          </p:nvCxnSpPr>
          <p:spPr>
            <a:xfrm flipV="1">
              <a:off x="3505200" y="4997725"/>
              <a:ext cx="2291123" cy="31475"/>
            </a:xfrm>
            <a:prstGeom prst="line">
              <a:avLst/>
            </a:prstGeom>
          </p:spPr>
          <p:style>
            <a:lnRef idx="1">
              <a:schemeClr val="accent1"/>
            </a:lnRef>
            <a:fillRef idx="0">
              <a:schemeClr val="accent1"/>
            </a:fillRef>
            <a:effectRef idx="0">
              <a:schemeClr val="accent1"/>
            </a:effectRef>
            <a:fontRef idx="minor">
              <a:schemeClr val="tx1"/>
            </a:fontRef>
          </p:style>
        </p:cxnSp>
        <p:cxnSp>
          <p:nvCxnSpPr>
            <p:cNvPr id="150" name="Straight Connector 149"/>
            <p:cNvCxnSpPr/>
            <p:nvPr/>
          </p:nvCxnSpPr>
          <p:spPr>
            <a:xfrm rot="5400000">
              <a:off x="4075467" y="5244326"/>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2" name="Straight Connector 151"/>
            <p:cNvCxnSpPr/>
            <p:nvPr/>
          </p:nvCxnSpPr>
          <p:spPr>
            <a:xfrm rot="5400000">
              <a:off x="4571979" y="5066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3" name="Straight Connector 152"/>
            <p:cNvCxnSpPr/>
            <p:nvPr/>
          </p:nvCxnSpPr>
          <p:spPr>
            <a:xfrm rot="5400000">
              <a:off x="4544495" y="5351674"/>
              <a:ext cx="710714"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4" name="Straight Connector 153"/>
            <p:cNvCxnSpPr/>
            <p:nvPr/>
          </p:nvCxnSpPr>
          <p:spPr>
            <a:xfrm rot="5400000">
              <a:off x="5276349" y="5066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5" name="Straight Connector 154"/>
            <p:cNvCxnSpPr/>
            <p:nvPr/>
          </p:nvCxnSpPr>
          <p:spPr>
            <a:xfrm rot="5400000">
              <a:off x="5548240" y="5244326"/>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56" name="TextBox 155"/>
            <p:cNvSpPr txBox="1"/>
            <p:nvPr/>
          </p:nvSpPr>
          <p:spPr>
            <a:xfrm>
              <a:off x="3683213" y="5471756"/>
              <a:ext cx="832437" cy="584775"/>
            </a:xfrm>
            <a:prstGeom prst="rect">
              <a:avLst/>
            </a:prstGeom>
            <a:noFill/>
          </p:spPr>
          <p:txBody>
            <a:bodyPr wrap="square" rtlCol="0">
              <a:spAutoFit/>
            </a:bodyPr>
            <a:lstStyle/>
            <a:p>
              <a:pPr algn="ctr"/>
              <a:r>
                <a:rPr lang="en-US" sz="800" dirty="0" smtClean="0">
                  <a:solidFill>
                    <a:prstClr val="black"/>
                  </a:solidFill>
                </a:rPr>
                <a:t>Animal Health and Production Section</a:t>
              </a:r>
              <a:endParaRPr lang="en-US" sz="800" dirty="0">
                <a:solidFill>
                  <a:prstClr val="black"/>
                </a:solidFill>
              </a:endParaRPr>
            </a:p>
          </p:txBody>
        </p:sp>
        <p:sp>
          <p:nvSpPr>
            <p:cNvPr id="157" name="TextBox 156"/>
            <p:cNvSpPr txBox="1"/>
            <p:nvPr/>
          </p:nvSpPr>
          <p:spPr>
            <a:xfrm>
              <a:off x="4343400" y="5181600"/>
              <a:ext cx="576302" cy="461665"/>
            </a:xfrm>
            <a:prstGeom prst="rect">
              <a:avLst/>
            </a:prstGeom>
            <a:noFill/>
          </p:spPr>
          <p:txBody>
            <a:bodyPr wrap="square" rtlCol="0">
              <a:spAutoFit/>
            </a:bodyPr>
            <a:lstStyle/>
            <a:p>
              <a:pPr algn="ctr"/>
              <a:r>
                <a:rPr lang="en-US" sz="800" dirty="0" smtClean="0">
                  <a:solidFill>
                    <a:prstClr val="black"/>
                  </a:solidFill>
                </a:rPr>
                <a:t>Crop</a:t>
              </a:r>
            </a:p>
            <a:p>
              <a:pPr algn="ctr"/>
              <a:r>
                <a:rPr lang="en-US" sz="800" dirty="0" smtClean="0">
                  <a:solidFill>
                    <a:prstClr val="black"/>
                  </a:solidFill>
                </a:rPr>
                <a:t>Services Section </a:t>
              </a:r>
              <a:endParaRPr lang="en-US" sz="800" dirty="0">
                <a:solidFill>
                  <a:prstClr val="black"/>
                </a:solidFill>
              </a:endParaRPr>
            </a:p>
          </p:txBody>
        </p:sp>
        <p:sp>
          <p:nvSpPr>
            <p:cNvPr id="159" name="TextBox 158"/>
            <p:cNvSpPr txBox="1"/>
            <p:nvPr/>
          </p:nvSpPr>
          <p:spPr>
            <a:xfrm>
              <a:off x="4643718" y="5683582"/>
              <a:ext cx="640336" cy="461665"/>
            </a:xfrm>
            <a:prstGeom prst="rect">
              <a:avLst/>
            </a:prstGeom>
            <a:noFill/>
          </p:spPr>
          <p:txBody>
            <a:bodyPr wrap="square" rtlCol="0">
              <a:spAutoFit/>
            </a:bodyPr>
            <a:lstStyle/>
            <a:p>
              <a:pPr algn="ctr"/>
              <a:r>
                <a:rPr lang="en-US" sz="800" dirty="0" smtClean="0">
                  <a:solidFill>
                    <a:prstClr val="black"/>
                  </a:solidFill>
                </a:rPr>
                <a:t>Agric Extension Section</a:t>
              </a:r>
              <a:endParaRPr lang="en-US" sz="800" dirty="0">
                <a:solidFill>
                  <a:prstClr val="black"/>
                </a:solidFill>
              </a:endParaRPr>
            </a:p>
          </p:txBody>
        </p:sp>
        <p:sp>
          <p:nvSpPr>
            <p:cNvPr id="160" name="TextBox 159"/>
            <p:cNvSpPr txBox="1"/>
            <p:nvPr/>
          </p:nvSpPr>
          <p:spPr>
            <a:xfrm>
              <a:off x="4963886" y="5117787"/>
              <a:ext cx="813254" cy="461665"/>
            </a:xfrm>
            <a:prstGeom prst="rect">
              <a:avLst/>
            </a:prstGeom>
            <a:noFill/>
          </p:spPr>
          <p:txBody>
            <a:bodyPr wrap="square" rtlCol="0">
              <a:spAutoFit/>
            </a:bodyPr>
            <a:lstStyle/>
            <a:p>
              <a:pPr algn="ctr"/>
              <a:r>
                <a:rPr lang="en-US" sz="800" dirty="0" smtClean="0">
                  <a:solidFill>
                    <a:prstClr val="black"/>
                  </a:solidFill>
                </a:rPr>
                <a:t>Agric Engineering Section</a:t>
              </a:r>
              <a:endParaRPr lang="en-US" sz="800" dirty="0">
                <a:solidFill>
                  <a:prstClr val="black"/>
                </a:solidFill>
              </a:endParaRPr>
            </a:p>
          </p:txBody>
        </p:sp>
        <p:sp>
          <p:nvSpPr>
            <p:cNvPr id="161" name="TextBox 160"/>
            <p:cNvSpPr txBox="1"/>
            <p:nvPr/>
          </p:nvSpPr>
          <p:spPr>
            <a:xfrm>
              <a:off x="5540187" y="5635887"/>
              <a:ext cx="640336" cy="338554"/>
            </a:xfrm>
            <a:prstGeom prst="rect">
              <a:avLst/>
            </a:prstGeom>
            <a:solidFill>
              <a:srgbClr val="FFC000"/>
            </a:solidFill>
            <a:ln>
              <a:solidFill>
                <a:schemeClr val="tx1">
                  <a:lumMod val="65000"/>
                  <a:lumOff val="35000"/>
                </a:schemeClr>
              </a:solidFill>
            </a:ln>
          </p:spPr>
          <p:txBody>
            <a:bodyPr wrap="square" rtlCol="0">
              <a:spAutoFit/>
            </a:bodyPr>
            <a:lstStyle/>
            <a:p>
              <a:pPr algn="ctr"/>
              <a:r>
                <a:rPr lang="en-US" sz="800" dirty="0" smtClean="0">
                  <a:solidFill>
                    <a:prstClr val="black"/>
                  </a:solidFill>
                </a:rPr>
                <a:t>Fisheries Section</a:t>
              </a:r>
              <a:endParaRPr lang="en-US" sz="800" dirty="0">
                <a:solidFill>
                  <a:prstClr val="black"/>
                </a:solidFill>
              </a:endParaRPr>
            </a:p>
          </p:txBody>
        </p:sp>
        <p:sp>
          <p:nvSpPr>
            <p:cNvPr id="164" name="TextBox 163"/>
            <p:cNvSpPr txBox="1"/>
            <p:nvPr/>
          </p:nvSpPr>
          <p:spPr>
            <a:xfrm>
              <a:off x="1013063" y="5528846"/>
              <a:ext cx="557043" cy="338554"/>
            </a:xfrm>
            <a:prstGeom prst="rect">
              <a:avLst/>
            </a:prstGeom>
            <a:noFill/>
          </p:spPr>
          <p:txBody>
            <a:bodyPr wrap="square" rtlCol="0">
              <a:spAutoFit/>
            </a:bodyPr>
            <a:lstStyle/>
            <a:p>
              <a:pPr algn="ctr"/>
              <a:r>
                <a:rPr lang="en-US" sz="800" dirty="0" smtClean="0">
                  <a:solidFill>
                    <a:prstClr val="black"/>
                  </a:solidFill>
                </a:rPr>
                <a:t>Youth Section</a:t>
              </a:r>
              <a:endParaRPr lang="en-US" sz="800" dirty="0">
                <a:solidFill>
                  <a:prstClr val="black"/>
                </a:solidFill>
              </a:endParaRPr>
            </a:p>
          </p:txBody>
        </p:sp>
        <p:cxnSp>
          <p:nvCxnSpPr>
            <p:cNvPr id="168" name="Straight Connector 167"/>
            <p:cNvCxnSpPr/>
            <p:nvPr/>
          </p:nvCxnSpPr>
          <p:spPr>
            <a:xfrm rot="5400000">
              <a:off x="800767" y="5676233"/>
              <a:ext cx="2286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a:off x="762000" y="5867400"/>
              <a:ext cx="51226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0" name="Straight Connector 169"/>
            <p:cNvCxnSpPr/>
            <p:nvPr/>
          </p:nvCxnSpPr>
          <p:spPr>
            <a:xfrm rot="5400000">
              <a:off x="691596" y="59480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p:nvCxnSpPr>
          <p:spPr>
            <a:xfrm rot="5400000">
              <a:off x="1224996" y="59480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4" name="TextBox 173"/>
            <p:cNvSpPr txBox="1"/>
            <p:nvPr/>
          </p:nvSpPr>
          <p:spPr>
            <a:xfrm>
              <a:off x="578864" y="5991245"/>
              <a:ext cx="640336" cy="461665"/>
            </a:xfrm>
            <a:prstGeom prst="rect">
              <a:avLst/>
            </a:prstGeom>
            <a:noFill/>
          </p:spPr>
          <p:txBody>
            <a:bodyPr wrap="square" rtlCol="0">
              <a:spAutoFit/>
            </a:bodyPr>
            <a:lstStyle/>
            <a:p>
              <a:pPr algn="ctr"/>
              <a:r>
                <a:rPr lang="en-US" sz="800" dirty="0" smtClean="0">
                  <a:solidFill>
                    <a:srgbClr val="FF0000"/>
                  </a:solidFill>
                </a:rPr>
                <a:t>Basic </a:t>
              </a:r>
              <a:r>
                <a:rPr lang="en-US" sz="800" dirty="0" smtClean="0">
                  <a:solidFill>
                    <a:prstClr val="black"/>
                  </a:solidFill>
                </a:rPr>
                <a:t>Education Unit</a:t>
              </a:r>
              <a:endParaRPr lang="en-US" sz="800" dirty="0">
                <a:solidFill>
                  <a:prstClr val="black"/>
                </a:solidFill>
              </a:endParaRPr>
            </a:p>
          </p:txBody>
        </p:sp>
        <p:sp>
          <p:nvSpPr>
            <p:cNvPr id="176" name="TextBox 175"/>
            <p:cNvSpPr txBox="1"/>
            <p:nvPr/>
          </p:nvSpPr>
          <p:spPr>
            <a:xfrm>
              <a:off x="1121870" y="6015335"/>
              <a:ext cx="783130" cy="461665"/>
            </a:xfrm>
            <a:prstGeom prst="rect">
              <a:avLst/>
            </a:prstGeom>
            <a:noFill/>
          </p:spPr>
          <p:txBody>
            <a:bodyPr wrap="square" rtlCol="0">
              <a:spAutoFit/>
            </a:bodyPr>
            <a:lstStyle/>
            <a:p>
              <a:pPr algn="ctr"/>
              <a:r>
                <a:rPr lang="en-US" sz="800" dirty="0" smtClean="0">
                  <a:solidFill>
                    <a:prstClr val="black"/>
                  </a:solidFill>
                </a:rPr>
                <a:t>Non-Formal Education Unit</a:t>
              </a:r>
              <a:endParaRPr lang="en-US" sz="800" dirty="0">
                <a:solidFill>
                  <a:prstClr val="black"/>
                </a:solidFill>
              </a:endParaRPr>
            </a:p>
          </p:txBody>
        </p:sp>
        <p:sp>
          <p:nvSpPr>
            <p:cNvPr id="177" name="TextBox 176"/>
            <p:cNvSpPr txBox="1"/>
            <p:nvPr/>
          </p:nvSpPr>
          <p:spPr>
            <a:xfrm>
              <a:off x="1545130" y="5300246"/>
              <a:ext cx="512270" cy="338554"/>
            </a:xfrm>
            <a:prstGeom prst="rect">
              <a:avLst/>
            </a:prstGeom>
            <a:noFill/>
          </p:spPr>
          <p:txBody>
            <a:bodyPr wrap="square" rtlCol="0">
              <a:spAutoFit/>
            </a:bodyPr>
            <a:lstStyle/>
            <a:p>
              <a:pPr algn="ctr"/>
              <a:r>
                <a:rPr lang="en-US" sz="800" dirty="0" smtClean="0">
                  <a:solidFill>
                    <a:srgbClr val="FF0000"/>
                  </a:solidFill>
                </a:rPr>
                <a:t>Library section</a:t>
              </a:r>
              <a:endParaRPr lang="en-US" sz="800" dirty="0">
                <a:solidFill>
                  <a:srgbClr val="FF0000"/>
                </a:solidFill>
              </a:endParaRPr>
            </a:p>
          </p:txBody>
        </p:sp>
        <p:cxnSp>
          <p:nvCxnSpPr>
            <p:cNvPr id="139" name="Straight Connector 138"/>
            <p:cNvCxnSpPr/>
            <p:nvPr/>
          </p:nvCxnSpPr>
          <p:spPr>
            <a:xfrm rot="10800000">
              <a:off x="4387583" y="1981199"/>
              <a:ext cx="1216639" cy="1"/>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146" name="TextBox 145"/>
            <p:cNvSpPr txBox="1"/>
            <p:nvPr/>
          </p:nvSpPr>
          <p:spPr>
            <a:xfrm>
              <a:off x="2466575" y="3276600"/>
              <a:ext cx="512270" cy="461665"/>
            </a:xfrm>
            <a:prstGeom prst="rect">
              <a:avLst/>
            </a:prstGeom>
            <a:solidFill>
              <a:schemeClr val="accent2">
                <a:lumMod val="40000"/>
                <a:lumOff val="60000"/>
              </a:schemeClr>
            </a:solidFill>
          </p:spPr>
          <p:txBody>
            <a:bodyPr wrap="square" rtlCol="0">
              <a:spAutoFit/>
            </a:bodyPr>
            <a:lstStyle/>
            <a:p>
              <a:pPr algn="ctr"/>
              <a:r>
                <a:rPr lang="en-US" sz="800" dirty="0" smtClean="0">
                  <a:solidFill>
                    <a:srgbClr val="0E02A6"/>
                  </a:solidFill>
                </a:rPr>
                <a:t>Urban Roads Dept</a:t>
              </a:r>
              <a:r>
                <a:rPr lang="en-US" sz="800" dirty="0" smtClean="0">
                  <a:solidFill>
                    <a:prstClr val="black"/>
                  </a:solidFill>
                </a:rPr>
                <a:t>.</a:t>
              </a:r>
              <a:endParaRPr lang="en-US" sz="800" dirty="0">
                <a:solidFill>
                  <a:prstClr val="black"/>
                </a:solidFill>
              </a:endParaRPr>
            </a:p>
          </p:txBody>
        </p:sp>
        <p:cxnSp>
          <p:nvCxnSpPr>
            <p:cNvPr id="167" name="Straight Connector 166"/>
            <p:cNvCxnSpPr/>
            <p:nvPr/>
          </p:nvCxnSpPr>
          <p:spPr>
            <a:xfrm rot="5400000">
              <a:off x="7548261" y="37382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3" name="TextBox 172"/>
            <p:cNvSpPr txBox="1"/>
            <p:nvPr/>
          </p:nvSpPr>
          <p:spPr>
            <a:xfrm>
              <a:off x="7348498" y="3361600"/>
              <a:ext cx="576302" cy="338554"/>
            </a:xfrm>
            <a:prstGeom prst="rect">
              <a:avLst/>
            </a:prstGeom>
            <a:noFill/>
          </p:spPr>
          <p:txBody>
            <a:bodyPr wrap="square" rtlCol="0">
              <a:spAutoFit/>
            </a:bodyPr>
            <a:lstStyle/>
            <a:p>
              <a:r>
                <a:rPr lang="en-US" sz="800" dirty="0" smtClean="0">
                  <a:solidFill>
                    <a:srgbClr val="0E02A6"/>
                  </a:solidFill>
                </a:rPr>
                <a:t>Finance Dept.</a:t>
              </a:r>
              <a:endParaRPr lang="en-US" sz="800" dirty="0">
                <a:solidFill>
                  <a:srgbClr val="0E02A6"/>
                </a:solidFill>
              </a:endParaRPr>
            </a:p>
          </p:txBody>
        </p:sp>
        <p:sp>
          <p:nvSpPr>
            <p:cNvPr id="180" name="TextBox 179"/>
            <p:cNvSpPr txBox="1"/>
            <p:nvPr/>
          </p:nvSpPr>
          <p:spPr>
            <a:xfrm>
              <a:off x="4131449" y="3414848"/>
              <a:ext cx="640336" cy="338554"/>
            </a:xfrm>
            <a:prstGeom prst="rect">
              <a:avLst/>
            </a:prstGeom>
            <a:solidFill>
              <a:schemeClr val="accent2">
                <a:lumMod val="40000"/>
                <a:lumOff val="60000"/>
              </a:schemeClr>
            </a:solidFill>
          </p:spPr>
          <p:txBody>
            <a:bodyPr wrap="square" rtlCol="0">
              <a:spAutoFit/>
            </a:bodyPr>
            <a:lstStyle/>
            <a:p>
              <a:pPr algn="ctr"/>
              <a:r>
                <a:rPr lang="en-US" sz="800" dirty="0" smtClean="0">
                  <a:solidFill>
                    <a:srgbClr val="0E02A6"/>
                  </a:solidFill>
                </a:rPr>
                <a:t>Transport Dept.</a:t>
              </a:r>
              <a:endParaRPr lang="en-US" sz="800" dirty="0">
                <a:solidFill>
                  <a:srgbClr val="0E02A6"/>
                </a:solidFill>
              </a:endParaRPr>
            </a:p>
          </p:txBody>
        </p:sp>
        <p:cxnSp>
          <p:nvCxnSpPr>
            <p:cNvPr id="181" name="Straight Connector 180"/>
            <p:cNvCxnSpPr/>
            <p:nvPr/>
          </p:nvCxnSpPr>
          <p:spPr>
            <a:xfrm rot="5400000">
              <a:off x="4315845"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8" name="Straight Connector 197"/>
            <p:cNvCxnSpPr/>
            <p:nvPr/>
          </p:nvCxnSpPr>
          <p:spPr>
            <a:xfrm rot="5400000">
              <a:off x="8006795" y="39566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01" name="TextBox 200"/>
            <p:cNvSpPr txBox="1"/>
            <p:nvPr/>
          </p:nvSpPr>
          <p:spPr>
            <a:xfrm>
              <a:off x="7924800" y="4038600"/>
              <a:ext cx="628170" cy="215444"/>
            </a:xfrm>
            <a:prstGeom prst="rect">
              <a:avLst/>
            </a:prstGeom>
            <a:noFill/>
          </p:spPr>
          <p:txBody>
            <a:bodyPr wrap="square" rtlCol="0">
              <a:spAutoFit/>
            </a:bodyPr>
            <a:lstStyle/>
            <a:p>
              <a:pPr algn="ctr"/>
              <a:r>
                <a:rPr lang="en-US" sz="800" dirty="0" smtClean="0">
                  <a:solidFill>
                    <a:prstClr val="black"/>
                  </a:solidFill>
                </a:rPr>
                <a:t>Levies</a:t>
              </a:r>
              <a:endParaRPr lang="en-US" sz="800" dirty="0">
                <a:solidFill>
                  <a:prstClr val="black"/>
                </a:solidFill>
              </a:endParaRPr>
            </a:p>
          </p:txBody>
        </p:sp>
        <p:cxnSp>
          <p:nvCxnSpPr>
            <p:cNvPr id="202" name="Straight Connector 201"/>
            <p:cNvCxnSpPr/>
            <p:nvPr/>
          </p:nvCxnSpPr>
          <p:spPr>
            <a:xfrm rot="5400000">
              <a:off x="7582893"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p:nvCxnSpPr>
          <p:spPr>
            <a:xfrm>
              <a:off x="5410200" y="4343400"/>
              <a:ext cx="736387" cy="16803"/>
            </a:xfrm>
            <a:prstGeom prst="line">
              <a:avLst/>
            </a:prstGeom>
          </p:spPr>
          <p:style>
            <a:lnRef idx="1">
              <a:schemeClr val="accent1"/>
            </a:lnRef>
            <a:fillRef idx="0">
              <a:schemeClr val="accent1"/>
            </a:fillRef>
            <a:effectRef idx="0">
              <a:schemeClr val="accent1"/>
            </a:effectRef>
            <a:fontRef idx="minor">
              <a:schemeClr val="tx1"/>
            </a:fontRef>
          </p:style>
        </p:cxnSp>
        <p:sp>
          <p:nvSpPr>
            <p:cNvPr id="203" name="TextBox 202"/>
            <p:cNvSpPr txBox="1"/>
            <p:nvPr/>
          </p:nvSpPr>
          <p:spPr>
            <a:xfrm>
              <a:off x="5105400" y="4495800"/>
              <a:ext cx="718457" cy="338554"/>
            </a:xfrm>
            <a:prstGeom prst="rect">
              <a:avLst/>
            </a:prstGeom>
            <a:noFill/>
          </p:spPr>
          <p:txBody>
            <a:bodyPr wrap="square" rtlCol="0">
              <a:spAutoFit/>
            </a:bodyPr>
            <a:lstStyle/>
            <a:p>
              <a:pPr algn="ctr"/>
              <a:r>
                <a:rPr lang="en-US" sz="800" dirty="0" smtClean="0">
                  <a:solidFill>
                    <a:prstClr val="black"/>
                  </a:solidFill>
                </a:rPr>
                <a:t>Internal Disaster</a:t>
              </a:r>
              <a:endParaRPr lang="en-US" sz="800" dirty="0">
                <a:solidFill>
                  <a:prstClr val="black"/>
                </a:solidFill>
              </a:endParaRPr>
            </a:p>
          </p:txBody>
        </p:sp>
        <p:cxnSp>
          <p:nvCxnSpPr>
            <p:cNvPr id="204" name="Straight Connector 203"/>
            <p:cNvCxnSpPr/>
            <p:nvPr/>
          </p:nvCxnSpPr>
          <p:spPr>
            <a:xfrm flipH="1">
              <a:off x="5562600" y="3777774"/>
              <a:ext cx="5121" cy="565626"/>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a:xfrm rot="5400000">
              <a:off x="4317179" y="1868433"/>
              <a:ext cx="142143" cy="1334"/>
            </a:xfrm>
            <a:prstGeom prst="line">
              <a:avLst/>
            </a:prstGeom>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a:off x="2338508" y="4711958"/>
              <a:ext cx="384202"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75" name="Straight Connector 174"/>
            <p:cNvCxnSpPr/>
            <p:nvPr/>
          </p:nvCxnSpPr>
          <p:spPr>
            <a:xfrm rot="5400000">
              <a:off x="2509495" y="4925172"/>
              <a:ext cx="426429"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85" name="TextBox 184"/>
            <p:cNvSpPr txBox="1"/>
            <p:nvPr/>
          </p:nvSpPr>
          <p:spPr>
            <a:xfrm>
              <a:off x="2146406" y="4854101"/>
              <a:ext cx="594287" cy="338554"/>
            </a:xfrm>
            <a:prstGeom prst="rect">
              <a:avLst/>
            </a:prstGeom>
            <a:noFill/>
          </p:spPr>
          <p:txBody>
            <a:bodyPr wrap="square" rtlCol="0">
              <a:spAutoFit/>
            </a:bodyPr>
            <a:lstStyle/>
            <a:p>
              <a:pPr algn="ctr"/>
              <a:r>
                <a:rPr lang="en-US" sz="800" dirty="0" smtClean="0">
                  <a:solidFill>
                    <a:srgbClr val="FF0000"/>
                  </a:solidFill>
                </a:rPr>
                <a:t>Environ Health</a:t>
              </a:r>
              <a:endParaRPr lang="en-US" sz="800" dirty="0">
                <a:solidFill>
                  <a:srgbClr val="FF0000"/>
                </a:solidFill>
              </a:endParaRPr>
            </a:p>
          </p:txBody>
        </p:sp>
        <p:cxnSp>
          <p:nvCxnSpPr>
            <p:cNvPr id="189" name="Straight Connector 188"/>
            <p:cNvCxnSpPr/>
            <p:nvPr/>
          </p:nvCxnSpPr>
          <p:spPr>
            <a:xfrm rot="5400000">
              <a:off x="1250283" y="5349023"/>
              <a:ext cx="639646"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5400000">
              <a:off x="1219200" y="5257800"/>
              <a:ext cx="457200"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07" name="TextBox 206"/>
            <p:cNvSpPr txBox="1"/>
            <p:nvPr/>
          </p:nvSpPr>
          <p:spPr>
            <a:xfrm>
              <a:off x="0" y="3352800"/>
              <a:ext cx="640336" cy="461665"/>
            </a:xfrm>
            <a:prstGeom prst="rect">
              <a:avLst/>
            </a:prstGeom>
            <a:noFill/>
          </p:spPr>
          <p:txBody>
            <a:bodyPr wrap="square" rtlCol="0">
              <a:spAutoFit/>
            </a:bodyPr>
            <a:lstStyle/>
            <a:p>
              <a:pPr algn="ctr"/>
              <a:r>
                <a:rPr lang="en-US" sz="800" dirty="0" smtClean="0">
                  <a:solidFill>
                    <a:srgbClr val="0E02A6"/>
                  </a:solidFill>
                </a:rPr>
                <a:t>Central Administration Dept.</a:t>
              </a:r>
            </a:p>
          </p:txBody>
        </p:sp>
        <p:sp>
          <p:nvSpPr>
            <p:cNvPr id="213" name="TextBox 212"/>
            <p:cNvSpPr txBox="1"/>
            <p:nvPr/>
          </p:nvSpPr>
          <p:spPr>
            <a:xfrm>
              <a:off x="0" y="3962401"/>
              <a:ext cx="640336" cy="215444"/>
            </a:xfrm>
            <a:prstGeom prst="rect">
              <a:avLst/>
            </a:prstGeom>
            <a:noFill/>
          </p:spPr>
          <p:txBody>
            <a:bodyPr wrap="square" rtlCol="0">
              <a:spAutoFit/>
            </a:bodyPr>
            <a:lstStyle/>
            <a:p>
              <a:pPr algn="ctr"/>
              <a:endParaRPr lang="en-US" sz="800" i="1" dirty="0">
                <a:solidFill>
                  <a:prstClr val="black"/>
                </a:solidFill>
              </a:endParaRPr>
            </a:p>
          </p:txBody>
        </p:sp>
        <p:cxnSp>
          <p:nvCxnSpPr>
            <p:cNvPr id="216" name="Straight Connector 215"/>
            <p:cNvCxnSpPr/>
            <p:nvPr/>
          </p:nvCxnSpPr>
          <p:spPr>
            <a:xfrm rot="5400000">
              <a:off x="234396" y="3880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44" name="Cloud Callout 243"/>
            <p:cNvSpPr/>
            <p:nvPr/>
          </p:nvSpPr>
          <p:spPr>
            <a:xfrm>
              <a:off x="7543800" y="990600"/>
              <a:ext cx="1371600" cy="612648"/>
            </a:xfrm>
            <a:prstGeom prst="cloudCallout">
              <a:avLst>
                <a:gd name="adj1" fmla="val 17689"/>
                <a:gd name="adj2" fmla="val 314488"/>
              </a:avLst>
            </a:prstGeom>
            <a:solidFill>
              <a:srgbClr val="92D050"/>
            </a:solidFill>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sz="1400" b="1" dirty="0" smtClean="0">
                <a:solidFill>
                  <a:srgbClr val="0E02A6"/>
                </a:solidFill>
              </a:endParaRPr>
            </a:p>
            <a:p>
              <a:pPr algn="ctr"/>
              <a:r>
                <a:rPr lang="en-US" sz="1400" b="1" dirty="0" smtClean="0">
                  <a:solidFill>
                    <a:srgbClr val="0E02A6"/>
                  </a:solidFill>
                </a:rPr>
                <a:t>13 Depts.</a:t>
              </a:r>
              <a:endParaRPr lang="en-GB" sz="1400" b="1" dirty="0" smtClean="0">
                <a:solidFill>
                  <a:srgbClr val="0E02A6"/>
                </a:solidFill>
              </a:endParaRPr>
            </a:p>
            <a:p>
              <a:pPr algn="ctr"/>
              <a:endParaRPr lang="en-GB" dirty="0">
                <a:solidFill>
                  <a:prstClr val="black"/>
                </a:solidFill>
              </a:endParaRPr>
            </a:p>
          </p:txBody>
        </p:sp>
      </p:grpSp>
      <p:sp>
        <p:nvSpPr>
          <p:cNvPr id="158" name="Slide Number Placeholder 157"/>
          <p:cNvSpPr>
            <a:spLocks noGrp="1"/>
          </p:cNvSpPr>
          <p:nvPr>
            <p:ph type="sldNum" sz="quarter" idx="12"/>
          </p:nvPr>
        </p:nvSpPr>
        <p:spPr/>
        <p:txBody>
          <a:bodyPr/>
          <a:lstStyle/>
          <a:p>
            <a:fld id="{9BC08F75-9AD0-4048-9F57-8453A6270FE7}" type="slidenum">
              <a:rPr lang="en-US" smtClean="0">
                <a:solidFill>
                  <a:srgbClr val="DDDDDD"/>
                </a:solidFill>
              </a:rPr>
              <a:pPr/>
              <a:t>22</a:t>
            </a:fld>
            <a:endParaRPr lang="en-US">
              <a:solidFill>
                <a:srgbClr val="DDDDDD"/>
              </a:solidFill>
            </a:endParaRPr>
          </a:p>
        </p:txBody>
      </p:sp>
      <p:grpSp>
        <p:nvGrpSpPr>
          <p:cNvPr id="3" name="Group 165"/>
          <p:cNvGrpSpPr/>
          <p:nvPr/>
        </p:nvGrpSpPr>
        <p:grpSpPr>
          <a:xfrm>
            <a:off x="-76200" y="3975555"/>
            <a:ext cx="891112" cy="2044245"/>
            <a:chOff x="19407" y="3886199"/>
            <a:chExt cx="742593" cy="2044245"/>
          </a:xfrm>
        </p:grpSpPr>
        <p:sp>
          <p:nvSpPr>
            <p:cNvPr id="172" name="TextBox 171"/>
            <p:cNvSpPr txBox="1"/>
            <p:nvPr/>
          </p:nvSpPr>
          <p:spPr>
            <a:xfrm>
              <a:off x="76200" y="4114800"/>
              <a:ext cx="590193" cy="215444"/>
            </a:xfrm>
            <a:prstGeom prst="rect">
              <a:avLst/>
            </a:prstGeom>
            <a:noFill/>
          </p:spPr>
          <p:txBody>
            <a:bodyPr wrap="square" rtlCol="0">
              <a:spAutoFit/>
            </a:bodyPr>
            <a:lstStyle/>
            <a:p>
              <a:pPr algn="ctr"/>
              <a:r>
                <a:rPr lang="en-US" sz="800" i="1" dirty="0" smtClean="0">
                  <a:solidFill>
                    <a:prstClr val="black"/>
                  </a:solidFill>
                </a:rPr>
                <a:t>Estate </a:t>
              </a:r>
              <a:endParaRPr lang="en-US" sz="800" i="1" dirty="0">
                <a:solidFill>
                  <a:prstClr val="black"/>
                </a:solidFill>
              </a:endParaRPr>
            </a:p>
          </p:txBody>
        </p:sp>
        <p:sp>
          <p:nvSpPr>
            <p:cNvPr id="178" name="TextBox 177"/>
            <p:cNvSpPr txBox="1"/>
            <p:nvPr/>
          </p:nvSpPr>
          <p:spPr>
            <a:xfrm>
              <a:off x="76200" y="4343400"/>
              <a:ext cx="590193" cy="215444"/>
            </a:xfrm>
            <a:prstGeom prst="rect">
              <a:avLst/>
            </a:prstGeom>
            <a:noFill/>
          </p:spPr>
          <p:txBody>
            <a:bodyPr wrap="square" rtlCol="0">
              <a:spAutoFit/>
            </a:bodyPr>
            <a:lstStyle/>
            <a:p>
              <a:pPr algn="ctr"/>
              <a:endParaRPr lang="en-US" sz="800" i="1" dirty="0">
                <a:solidFill>
                  <a:prstClr val="black"/>
                </a:solidFill>
              </a:endParaRPr>
            </a:p>
          </p:txBody>
        </p:sp>
        <p:sp>
          <p:nvSpPr>
            <p:cNvPr id="179" name="TextBox 178"/>
            <p:cNvSpPr txBox="1"/>
            <p:nvPr/>
          </p:nvSpPr>
          <p:spPr>
            <a:xfrm>
              <a:off x="76200" y="4330244"/>
              <a:ext cx="590193" cy="215444"/>
            </a:xfrm>
            <a:prstGeom prst="rect">
              <a:avLst/>
            </a:prstGeom>
            <a:noFill/>
          </p:spPr>
          <p:txBody>
            <a:bodyPr wrap="square" rtlCol="0">
              <a:spAutoFit/>
            </a:bodyPr>
            <a:lstStyle/>
            <a:p>
              <a:pPr algn="ctr"/>
              <a:r>
                <a:rPr lang="en-US" sz="800" i="1" dirty="0" smtClean="0">
                  <a:solidFill>
                    <a:prstClr val="black"/>
                  </a:solidFill>
                </a:rPr>
                <a:t>Logistics</a:t>
              </a:r>
              <a:endParaRPr lang="en-US" sz="800" i="1" dirty="0">
                <a:solidFill>
                  <a:prstClr val="black"/>
                </a:solidFill>
              </a:endParaRPr>
            </a:p>
          </p:txBody>
        </p:sp>
        <p:sp>
          <p:nvSpPr>
            <p:cNvPr id="182" name="TextBox 181"/>
            <p:cNvSpPr txBox="1"/>
            <p:nvPr/>
          </p:nvSpPr>
          <p:spPr>
            <a:xfrm>
              <a:off x="32107" y="4558844"/>
              <a:ext cx="729893" cy="215444"/>
            </a:xfrm>
            <a:prstGeom prst="rect">
              <a:avLst/>
            </a:prstGeom>
            <a:noFill/>
          </p:spPr>
          <p:txBody>
            <a:bodyPr wrap="square" rtlCol="0">
              <a:spAutoFit/>
            </a:bodyPr>
            <a:lstStyle/>
            <a:p>
              <a:pPr algn="ctr"/>
              <a:r>
                <a:rPr lang="en-US" sz="800" b="1" i="1" dirty="0" smtClean="0">
                  <a:solidFill>
                    <a:prstClr val="black"/>
                  </a:solidFill>
                </a:rPr>
                <a:t>Procurement</a:t>
              </a:r>
              <a:endParaRPr lang="en-US" sz="800" i="1" dirty="0">
                <a:solidFill>
                  <a:prstClr val="black"/>
                </a:solidFill>
              </a:endParaRPr>
            </a:p>
          </p:txBody>
        </p:sp>
        <p:sp>
          <p:nvSpPr>
            <p:cNvPr id="183" name="TextBox 182"/>
            <p:cNvSpPr txBox="1"/>
            <p:nvPr/>
          </p:nvSpPr>
          <p:spPr>
            <a:xfrm>
              <a:off x="19407" y="4939844"/>
              <a:ext cx="679093" cy="215444"/>
            </a:xfrm>
            <a:prstGeom prst="rect">
              <a:avLst/>
            </a:prstGeom>
            <a:noFill/>
          </p:spPr>
          <p:txBody>
            <a:bodyPr wrap="square" rtlCol="0">
              <a:spAutoFit/>
            </a:bodyPr>
            <a:lstStyle/>
            <a:p>
              <a:pPr algn="ctr"/>
              <a:r>
                <a:rPr lang="en-US" sz="800" dirty="0" smtClean="0">
                  <a:solidFill>
                    <a:prstClr val="black"/>
                  </a:solidFill>
                </a:rPr>
                <a:t>Administration</a:t>
              </a:r>
              <a:endParaRPr lang="en-US" sz="800" i="1" dirty="0">
                <a:solidFill>
                  <a:prstClr val="black"/>
                </a:solidFill>
              </a:endParaRPr>
            </a:p>
          </p:txBody>
        </p:sp>
        <p:cxnSp>
          <p:nvCxnSpPr>
            <p:cNvPr id="184" name="Straight Connector 183"/>
            <p:cNvCxnSpPr/>
            <p:nvPr/>
          </p:nvCxnSpPr>
          <p:spPr>
            <a:xfrm>
              <a:off x="762000" y="3949244"/>
              <a:ext cx="0" cy="19812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H="1">
              <a:off x="604747" y="3728948"/>
              <a:ext cx="1" cy="314504"/>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Straight Arrow Connector 187"/>
            <p:cNvCxnSpPr/>
            <p:nvPr/>
          </p:nvCxnSpPr>
          <p:spPr>
            <a:xfrm rot="10800000">
              <a:off x="552808" y="3962400"/>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1" name="Straight Arrow Connector 190"/>
            <p:cNvCxnSpPr/>
            <p:nvPr/>
          </p:nvCxnSpPr>
          <p:spPr>
            <a:xfrm rot="10800000">
              <a:off x="552808" y="5244644"/>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2" name="Straight Arrow Connector 191"/>
            <p:cNvCxnSpPr/>
            <p:nvPr/>
          </p:nvCxnSpPr>
          <p:spPr>
            <a:xfrm rot="10800000">
              <a:off x="552808" y="4191000"/>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3" name="Straight Arrow Connector 192"/>
            <p:cNvCxnSpPr/>
            <p:nvPr/>
          </p:nvCxnSpPr>
          <p:spPr>
            <a:xfrm rot="10800000">
              <a:off x="635000" y="4635044"/>
              <a:ext cx="127000" cy="1474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4" name="Straight Arrow Connector 193"/>
            <p:cNvCxnSpPr/>
            <p:nvPr/>
          </p:nvCxnSpPr>
          <p:spPr>
            <a:xfrm rot="10800000">
              <a:off x="552808" y="4862056"/>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99" name="TextBox 198"/>
            <p:cNvSpPr txBox="1"/>
            <p:nvPr/>
          </p:nvSpPr>
          <p:spPr>
            <a:xfrm>
              <a:off x="76200" y="4711244"/>
              <a:ext cx="590193" cy="215444"/>
            </a:xfrm>
            <a:prstGeom prst="rect">
              <a:avLst/>
            </a:prstGeom>
            <a:noFill/>
          </p:spPr>
          <p:txBody>
            <a:bodyPr wrap="square" rtlCol="0">
              <a:spAutoFit/>
            </a:bodyPr>
            <a:lstStyle/>
            <a:p>
              <a:pPr algn="ctr"/>
              <a:r>
                <a:rPr lang="en-US" sz="800" b="1" i="1" dirty="0" smtClean="0">
                  <a:solidFill>
                    <a:prstClr val="black"/>
                  </a:solidFill>
                </a:rPr>
                <a:t>HR Mgt.</a:t>
              </a:r>
              <a:endParaRPr lang="en-US" sz="800" i="1" dirty="0">
                <a:solidFill>
                  <a:prstClr val="black"/>
                </a:solidFill>
              </a:endParaRPr>
            </a:p>
          </p:txBody>
        </p:sp>
        <p:cxnSp>
          <p:nvCxnSpPr>
            <p:cNvPr id="200" name="Straight Arrow Connector 199"/>
            <p:cNvCxnSpPr/>
            <p:nvPr/>
          </p:nvCxnSpPr>
          <p:spPr>
            <a:xfrm rot="10800000">
              <a:off x="552808" y="4406444"/>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05" name="TextBox 204"/>
            <p:cNvSpPr txBox="1"/>
            <p:nvPr/>
          </p:nvSpPr>
          <p:spPr>
            <a:xfrm>
              <a:off x="44807" y="5105400"/>
              <a:ext cx="590193" cy="215444"/>
            </a:xfrm>
            <a:prstGeom prst="rect">
              <a:avLst/>
            </a:prstGeom>
            <a:noFill/>
          </p:spPr>
          <p:txBody>
            <a:bodyPr wrap="square" rtlCol="0">
              <a:spAutoFit/>
            </a:bodyPr>
            <a:lstStyle/>
            <a:p>
              <a:pPr algn="ctr"/>
              <a:r>
                <a:rPr lang="en-US" sz="800" i="1" dirty="0" smtClean="0">
                  <a:solidFill>
                    <a:prstClr val="black"/>
                  </a:solidFill>
                </a:rPr>
                <a:t>Store</a:t>
              </a:r>
              <a:endParaRPr lang="en-US" sz="800" i="1" dirty="0">
                <a:solidFill>
                  <a:prstClr val="black"/>
                </a:solidFill>
              </a:endParaRPr>
            </a:p>
          </p:txBody>
        </p:sp>
      </p:grpSp>
      <p:sp>
        <p:nvSpPr>
          <p:cNvPr id="208" name="TextBox 207"/>
          <p:cNvSpPr txBox="1"/>
          <p:nvPr/>
        </p:nvSpPr>
        <p:spPr>
          <a:xfrm>
            <a:off x="76200" y="3962400"/>
            <a:ext cx="590193" cy="215444"/>
          </a:xfrm>
          <a:prstGeom prst="rect">
            <a:avLst/>
          </a:prstGeom>
          <a:noFill/>
        </p:spPr>
        <p:txBody>
          <a:bodyPr wrap="square" rtlCol="0">
            <a:spAutoFit/>
          </a:bodyPr>
          <a:lstStyle/>
          <a:p>
            <a:pPr algn="ctr"/>
            <a:r>
              <a:rPr lang="en-US" sz="800" i="1" dirty="0" smtClean="0">
                <a:solidFill>
                  <a:prstClr val="black"/>
                </a:solidFill>
              </a:rPr>
              <a:t>Records</a:t>
            </a:r>
            <a:endParaRPr lang="en-US" sz="800" i="1" dirty="0">
              <a:solidFill>
                <a:prstClr val="black"/>
              </a:solidFill>
            </a:endParaRPr>
          </a:p>
        </p:txBody>
      </p:sp>
      <p:cxnSp>
        <p:nvCxnSpPr>
          <p:cNvPr id="233" name="Straight Arrow Connector 232"/>
          <p:cNvCxnSpPr/>
          <p:nvPr/>
        </p:nvCxnSpPr>
        <p:spPr>
          <a:xfrm rot="10800000">
            <a:off x="685800" y="5105400"/>
            <a:ext cx="152400" cy="1474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6" name="Straight Arrow Connector 185"/>
          <p:cNvCxnSpPr/>
          <p:nvPr/>
        </p:nvCxnSpPr>
        <p:spPr>
          <a:xfrm rot="10800000">
            <a:off x="587170" y="5562600"/>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5" name="Straight Arrow Connector 194"/>
          <p:cNvCxnSpPr/>
          <p:nvPr/>
        </p:nvCxnSpPr>
        <p:spPr>
          <a:xfrm rot="10800000">
            <a:off x="587170" y="5791200"/>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06" name="TextBox 205"/>
          <p:cNvSpPr txBox="1"/>
          <p:nvPr/>
        </p:nvSpPr>
        <p:spPr>
          <a:xfrm>
            <a:off x="-22432" y="5423356"/>
            <a:ext cx="708232" cy="215444"/>
          </a:xfrm>
          <a:prstGeom prst="rect">
            <a:avLst/>
          </a:prstGeom>
          <a:noFill/>
        </p:spPr>
        <p:txBody>
          <a:bodyPr wrap="square" rtlCol="0">
            <a:spAutoFit/>
          </a:bodyPr>
          <a:lstStyle/>
          <a:p>
            <a:pPr algn="ctr"/>
            <a:r>
              <a:rPr lang="en-US" sz="800" i="1" dirty="0" smtClean="0">
                <a:solidFill>
                  <a:prstClr val="black"/>
                </a:solidFill>
              </a:rPr>
              <a:t>Planning</a:t>
            </a:r>
            <a:endParaRPr lang="en-US" sz="800" i="1" dirty="0">
              <a:solidFill>
                <a:prstClr val="black"/>
              </a:solidFill>
            </a:endParaRPr>
          </a:p>
        </p:txBody>
      </p:sp>
      <p:sp>
        <p:nvSpPr>
          <p:cNvPr id="209" name="TextBox 208"/>
          <p:cNvSpPr txBox="1"/>
          <p:nvPr/>
        </p:nvSpPr>
        <p:spPr>
          <a:xfrm>
            <a:off x="0" y="5605046"/>
            <a:ext cx="708232" cy="338554"/>
          </a:xfrm>
          <a:prstGeom prst="rect">
            <a:avLst/>
          </a:prstGeom>
          <a:noFill/>
        </p:spPr>
        <p:txBody>
          <a:bodyPr wrap="square" rtlCol="0">
            <a:spAutoFit/>
          </a:bodyPr>
          <a:lstStyle/>
          <a:p>
            <a:pPr algn="ctr"/>
            <a:r>
              <a:rPr lang="en-US" sz="800" i="1" dirty="0" smtClean="0">
                <a:solidFill>
                  <a:prstClr val="black"/>
                </a:solidFill>
              </a:rPr>
              <a:t>Budget &amp; </a:t>
            </a:r>
            <a:r>
              <a:rPr lang="en-US" sz="800" dirty="0" smtClean="0">
                <a:solidFill>
                  <a:prstClr val="black"/>
                </a:solidFill>
              </a:rPr>
              <a:t>Rating</a:t>
            </a:r>
            <a:endParaRPr lang="en-US" sz="800" i="1" dirty="0">
              <a:solidFill>
                <a:prstClr val="black"/>
              </a:solidFill>
            </a:endParaRPr>
          </a:p>
        </p:txBody>
      </p:sp>
      <p:cxnSp>
        <p:nvCxnSpPr>
          <p:cNvPr id="196" name="Straight Arrow Connector 195"/>
          <p:cNvCxnSpPr/>
          <p:nvPr/>
        </p:nvCxnSpPr>
        <p:spPr>
          <a:xfrm rot="10800000">
            <a:off x="587170" y="6018212"/>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11" name="TextBox 210"/>
          <p:cNvSpPr txBox="1"/>
          <p:nvPr/>
        </p:nvSpPr>
        <p:spPr>
          <a:xfrm>
            <a:off x="0" y="5956756"/>
            <a:ext cx="708232" cy="215444"/>
          </a:xfrm>
          <a:prstGeom prst="rect">
            <a:avLst/>
          </a:prstGeom>
          <a:noFill/>
        </p:spPr>
        <p:txBody>
          <a:bodyPr wrap="square" rtlCol="0">
            <a:spAutoFit/>
          </a:bodyPr>
          <a:lstStyle/>
          <a:p>
            <a:pPr algn="ctr"/>
            <a:r>
              <a:rPr lang="en-US" sz="800" i="1" dirty="0" smtClean="0">
                <a:solidFill>
                  <a:prstClr val="black"/>
                </a:solidFill>
              </a:rPr>
              <a:t>MIS</a:t>
            </a:r>
            <a:endParaRPr lang="en-US" sz="800" i="1" dirty="0">
              <a:solidFill>
                <a:prstClr val="black"/>
              </a:solidFill>
            </a:endParaRPr>
          </a:p>
        </p:txBody>
      </p:sp>
      <p:cxnSp>
        <p:nvCxnSpPr>
          <p:cNvPr id="212" name="Straight Connector 211"/>
          <p:cNvCxnSpPr/>
          <p:nvPr/>
        </p:nvCxnSpPr>
        <p:spPr>
          <a:xfrm rot="10800000">
            <a:off x="4572000" y="2285998"/>
            <a:ext cx="1216639" cy="1"/>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214" name="TextBox 213"/>
          <p:cNvSpPr txBox="1"/>
          <p:nvPr/>
        </p:nvSpPr>
        <p:spPr>
          <a:xfrm>
            <a:off x="5410200" y="2145268"/>
            <a:ext cx="2057400" cy="369332"/>
          </a:xfrm>
          <a:prstGeom prst="rect">
            <a:avLst/>
          </a:prstGeom>
          <a:noFill/>
        </p:spPr>
        <p:txBody>
          <a:bodyPr wrap="square" rtlCol="0">
            <a:spAutoFit/>
          </a:bodyPr>
          <a:lstStyle/>
          <a:p>
            <a:pPr lvl="1"/>
            <a:r>
              <a:rPr lang="en-US" sz="1000" b="1" dirty="0" smtClean="0">
                <a:solidFill>
                  <a:srgbClr val="00B050"/>
                </a:solidFill>
              </a:rPr>
              <a:t>PAU (Public Affairs Unit)</a:t>
            </a:r>
            <a:endParaRPr lang="en-US" sz="1000" b="1" i="1" dirty="0" smtClean="0">
              <a:solidFill>
                <a:srgbClr val="00B050"/>
              </a:solidFill>
            </a:endParaRPr>
          </a:p>
          <a:p>
            <a:pPr lvl="1"/>
            <a:endParaRPr lang="en-US" sz="800" b="1" dirty="0">
              <a:solidFill>
                <a:srgbClr val="00B050"/>
              </a:solidFill>
            </a:endParaRPr>
          </a:p>
        </p:txBody>
      </p:sp>
      <p:sp>
        <p:nvSpPr>
          <p:cNvPr id="210" name="TextBox 209"/>
          <p:cNvSpPr txBox="1"/>
          <p:nvPr/>
        </p:nvSpPr>
        <p:spPr>
          <a:xfrm>
            <a:off x="76200" y="2819400"/>
            <a:ext cx="1143000" cy="338554"/>
          </a:xfrm>
          <a:prstGeom prst="rect">
            <a:avLst/>
          </a:prstGeom>
          <a:noFill/>
        </p:spPr>
        <p:txBody>
          <a:bodyPr wrap="square" rtlCol="0">
            <a:spAutoFit/>
          </a:bodyPr>
          <a:lstStyle/>
          <a:p>
            <a:pPr algn="ctr"/>
            <a:r>
              <a:rPr lang="en-US" sz="800" dirty="0" smtClean="0">
                <a:solidFill>
                  <a:prstClr val="black"/>
                </a:solidFill>
              </a:rPr>
              <a:t>Admin, Plan &amp; Budget Sectors</a:t>
            </a:r>
            <a:endParaRPr lang="en-US" sz="800" dirty="0">
              <a:solidFill>
                <a:srgbClr val="FF0000"/>
              </a:solidFill>
            </a:endParaRPr>
          </a:p>
        </p:txBody>
      </p:sp>
      <p:cxnSp>
        <p:nvCxnSpPr>
          <p:cNvPr id="215" name="Straight Connector 214"/>
          <p:cNvCxnSpPr/>
          <p:nvPr/>
        </p:nvCxnSpPr>
        <p:spPr>
          <a:xfrm rot="5400000">
            <a:off x="385461"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17" name="Straight Connector 216"/>
          <p:cNvCxnSpPr/>
          <p:nvPr/>
        </p:nvCxnSpPr>
        <p:spPr>
          <a:xfrm rot="5400000">
            <a:off x="331201" y="3250200"/>
            <a:ext cx="252000"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18" name="TextBox 217"/>
          <p:cNvSpPr txBox="1"/>
          <p:nvPr/>
        </p:nvSpPr>
        <p:spPr>
          <a:xfrm>
            <a:off x="3124200" y="5562600"/>
            <a:ext cx="833838" cy="338554"/>
          </a:xfrm>
          <a:prstGeom prst="rect">
            <a:avLst/>
          </a:prstGeom>
          <a:noFill/>
        </p:spPr>
        <p:txBody>
          <a:bodyPr wrap="square" rtlCol="0">
            <a:spAutoFit/>
          </a:bodyPr>
          <a:lstStyle/>
          <a:p>
            <a:pPr algn="ctr">
              <a:spcBef>
                <a:spcPct val="0"/>
              </a:spcBef>
            </a:pPr>
            <a:r>
              <a:rPr lang="en-US" altLang="en-US" sz="800" dirty="0">
                <a:solidFill>
                  <a:prstClr val="black"/>
                </a:solidFill>
              </a:rPr>
              <a:t>Women in Agric.</a:t>
            </a:r>
          </a:p>
        </p:txBody>
      </p:sp>
      <p:cxnSp>
        <p:nvCxnSpPr>
          <p:cNvPr id="220" name="Straight Connector 219"/>
          <p:cNvCxnSpPr/>
          <p:nvPr/>
        </p:nvCxnSpPr>
        <p:spPr>
          <a:xfrm rot="5400000">
            <a:off x="3409517" y="5277283"/>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19" name="TextBox 218"/>
          <p:cNvSpPr txBox="1"/>
          <p:nvPr/>
        </p:nvSpPr>
        <p:spPr>
          <a:xfrm>
            <a:off x="4495800" y="4114800"/>
            <a:ext cx="589332" cy="338554"/>
          </a:xfrm>
          <a:prstGeom prst="rect">
            <a:avLst/>
          </a:prstGeom>
          <a:noFill/>
        </p:spPr>
        <p:txBody>
          <a:bodyPr wrap="square" rtlCol="0">
            <a:spAutoFit/>
          </a:bodyPr>
          <a:lstStyle/>
          <a:p>
            <a:pPr algn="ctr"/>
            <a:r>
              <a:rPr lang="en-US" sz="800" dirty="0" smtClean="0">
                <a:solidFill>
                  <a:prstClr val="black"/>
                </a:solidFill>
              </a:rPr>
              <a:t>Tourism Section </a:t>
            </a:r>
            <a:endParaRPr lang="en-US" sz="800" dirty="0">
              <a:solidFill>
                <a:prstClr val="black"/>
              </a:solidFill>
            </a:endParaRPr>
          </a:p>
        </p:txBody>
      </p:sp>
      <p:cxnSp>
        <p:nvCxnSpPr>
          <p:cNvPr id="222" name="Straight Connector 221"/>
          <p:cNvCxnSpPr/>
          <p:nvPr/>
        </p:nvCxnSpPr>
        <p:spPr>
          <a:xfrm rot="5400000">
            <a:off x="4805061" y="41090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23" name="TextBox 222"/>
          <p:cNvSpPr txBox="1"/>
          <p:nvPr/>
        </p:nvSpPr>
        <p:spPr>
          <a:xfrm>
            <a:off x="0" y="6109156"/>
            <a:ext cx="708232" cy="215444"/>
          </a:xfrm>
          <a:prstGeom prst="rect">
            <a:avLst/>
          </a:prstGeom>
          <a:noFill/>
        </p:spPr>
        <p:txBody>
          <a:bodyPr wrap="square" rtlCol="0">
            <a:spAutoFit/>
          </a:bodyPr>
          <a:lstStyle/>
          <a:p>
            <a:pPr algn="ctr"/>
            <a:r>
              <a:rPr lang="en-US" sz="800" i="1" dirty="0" smtClean="0">
                <a:solidFill>
                  <a:prstClr val="black"/>
                </a:solidFill>
              </a:rPr>
              <a:t>Statistics</a:t>
            </a:r>
            <a:endParaRPr lang="en-US" sz="800" i="1" dirty="0">
              <a:solidFill>
                <a:prstClr val="black"/>
              </a:solidFill>
            </a:endParaRPr>
          </a:p>
        </p:txBody>
      </p:sp>
      <p:sp>
        <p:nvSpPr>
          <p:cNvPr id="224" name="TextBox 223"/>
          <p:cNvSpPr txBox="1"/>
          <p:nvPr/>
        </p:nvSpPr>
        <p:spPr>
          <a:xfrm>
            <a:off x="0" y="6261556"/>
            <a:ext cx="708232" cy="215444"/>
          </a:xfrm>
          <a:prstGeom prst="rect">
            <a:avLst/>
          </a:prstGeom>
          <a:noFill/>
        </p:spPr>
        <p:txBody>
          <a:bodyPr wrap="square" rtlCol="0">
            <a:spAutoFit/>
          </a:bodyPr>
          <a:lstStyle/>
          <a:p>
            <a:pPr algn="ctr"/>
            <a:r>
              <a:rPr lang="en-US" sz="800" i="1" dirty="0" smtClean="0">
                <a:solidFill>
                  <a:prstClr val="black"/>
                </a:solidFill>
              </a:rPr>
              <a:t>Security</a:t>
            </a:r>
            <a:endParaRPr lang="en-US" sz="800" i="1" dirty="0">
              <a:solidFill>
                <a:prstClr val="black"/>
              </a:solidFill>
            </a:endParaRPr>
          </a:p>
        </p:txBody>
      </p:sp>
      <p:cxnSp>
        <p:nvCxnSpPr>
          <p:cNvPr id="225" name="Straight Connector 224"/>
          <p:cNvCxnSpPr/>
          <p:nvPr/>
        </p:nvCxnSpPr>
        <p:spPr>
          <a:xfrm>
            <a:off x="838199" y="6055990"/>
            <a:ext cx="1" cy="34481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Straight Arrow Connector 228"/>
          <p:cNvCxnSpPr/>
          <p:nvPr/>
        </p:nvCxnSpPr>
        <p:spPr>
          <a:xfrm rot="10800000">
            <a:off x="609600" y="6170612"/>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0" name="Straight Arrow Connector 229"/>
          <p:cNvCxnSpPr/>
          <p:nvPr/>
        </p:nvCxnSpPr>
        <p:spPr>
          <a:xfrm rot="10800000">
            <a:off x="587169" y="6323012"/>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1" name="Straight Arrow Connector 230"/>
          <p:cNvCxnSpPr/>
          <p:nvPr/>
        </p:nvCxnSpPr>
        <p:spPr>
          <a:xfrm rot="10800000">
            <a:off x="587169" y="6475412"/>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32" name="TextBox 231"/>
          <p:cNvSpPr txBox="1"/>
          <p:nvPr/>
        </p:nvSpPr>
        <p:spPr>
          <a:xfrm>
            <a:off x="0" y="6413956"/>
            <a:ext cx="708232" cy="461665"/>
          </a:xfrm>
          <a:prstGeom prst="rect">
            <a:avLst/>
          </a:prstGeom>
          <a:noFill/>
        </p:spPr>
        <p:txBody>
          <a:bodyPr wrap="square" rtlCol="0">
            <a:spAutoFit/>
          </a:bodyPr>
          <a:lstStyle/>
          <a:p>
            <a:pPr algn="ctr"/>
            <a:r>
              <a:rPr lang="en-US" sz="800" i="1" dirty="0" smtClean="0">
                <a:solidFill>
                  <a:prstClr val="black"/>
                </a:solidFill>
              </a:rPr>
              <a:t>Transport (Ven. Eq. Mgt.</a:t>
            </a:r>
            <a:endParaRPr lang="en-US" sz="800" i="1" dirty="0">
              <a:solidFill>
                <a:prstClr val="black"/>
              </a:solidFill>
            </a:endParaRPr>
          </a:p>
        </p:txBody>
      </p:sp>
      <p:cxnSp>
        <p:nvCxnSpPr>
          <p:cNvPr id="234" name="Straight Connector 233"/>
          <p:cNvCxnSpPr/>
          <p:nvPr/>
        </p:nvCxnSpPr>
        <p:spPr>
          <a:xfrm rot="5400000">
            <a:off x="6252861" y="4413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3435180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28600" y="76200"/>
            <a:ext cx="8382000" cy="369332"/>
          </a:xfrm>
          <a:prstGeom prst="rect">
            <a:avLst/>
          </a:prstGeom>
          <a:noFill/>
        </p:spPr>
        <p:txBody>
          <a:bodyPr wrap="square" rtlCol="0">
            <a:spAutoFit/>
          </a:bodyPr>
          <a:lstStyle/>
          <a:p>
            <a:pPr algn="ctr"/>
            <a:r>
              <a:rPr lang="en-US" b="1" dirty="0" smtClean="0">
                <a:solidFill>
                  <a:srgbClr val="FF0000"/>
                </a:solidFill>
                <a:effectLst>
                  <a:outerShdw blurRad="38100" dist="38100" dir="2700000" algn="tl">
                    <a:srgbClr val="000000">
                      <a:alpha val="43137"/>
                    </a:srgbClr>
                  </a:outerShdw>
                </a:effectLst>
                <a:latin typeface="Arial Rounded MT Bold" pitchFamily="34" charset="0"/>
              </a:rPr>
              <a:t>METROPOLITAN DEPARTMENTAL ORGANOGRAM (FUNCTIONAL)</a:t>
            </a:r>
            <a:endParaRPr lang="en-US" b="1" dirty="0">
              <a:solidFill>
                <a:srgbClr val="FF0000"/>
              </a:solidFill>
              <a:effectLst>
                <a:outerShdw blurRad="38100" dist="38100" dir="2700000" algn="tl">
                  <a:srgbClr val="000000">
                    <a:alpha val="43137"/>
                  </a:srgbClr>
                </a:outerShdw>
              </a:effectLst>
              <a:latin typeface="Arial Rounded MT Bold" pitchFamily="34" charset="0"/>
            </a:endParaRPr>
          </a:p>
        </p:txBody>
      </p:sp>
      <p:sp>
        <p:nvSpPr>
          <p:cNvPr id="176" name="TextBox 175"/>
          <p:cNvSpPr txBox="1"/>
          <p:nvPr/>
        </p:nvSpPr>
        <p:spPr>
          <a:xfrm>
            <a:off x="1198070" y="6172200"/>
            <a:ext cx="783130" cy="461665"/>
          </a:xfrm>
          <a:prstGeom prst="rect">
            <a:avLst/>
          </a:prstGeom>
          <a:noFill/>
        </p:spPr>
        <p:txBody>
          <a:bodyPr wrap="square" rtlCol="0">
            <a:spAutoFit/>
          </a:bodyPr>
          <a:lstStyle/>
          <a:p>
            <a:pPr algn="ctr"/>
            <a:r>
              <a:rPr lang="en-US" sz="800" dirty="0" smtClean="0">
                <a:solidFill>
                  <a:prstClr val="black"/>
                </a:solidFill>
              </a:rPr>
              <a:t>Non-Formal Education Unit</a:t>
            </a:r>
            <a:endParaRPr lang="en-US" sz="800" dirty="0">
              <a:solidFill>
                <a:prstClr val="black"/>
              </a:solidFill>
            </a:endParaRPr>
          </a:p>
        </p:txBody>
      </p:sp>
      <p:cxnSp>
        <p:nvCxnSpPr>
          <p:cNvPr id="227" name="Straight Connector 226"/>
          <p:cNvCxnSpPr/>
          <p:nvPr/>
        </p:nvCxnSpPr>
        <p:spPr>
          <a:xfrm>
            <a:off x="-76200" y="3810000"/>
            <a:ext cx="9220200" cy="0"/>
          </a:xfrm>
          <a:prstGeom prst="line">
            <a:avLst/>
          </a:prstGeom>
          <a:ln w="19050">
            <a:solidFill>
              <a:srgbClr val="00B050"/>
            </a:solidFill>
            <a:prstDash val="dashDot"/>
          </a:ln>
        </p:spPr>
        <p:style>
          <a:lnRef idx="1">
            <a:schemeClr val="accent1"/>
          </a:lnRef>
          <a:fillRef idx="0">
            <a:schemeClr val="accent1"/>
          </a:fillRef>
          <a:effectRef idx="0">
            <a:schemeClr val="accent1"/>
          </a:effectRef>
          <a:fontRef idx="minor">
            <a:schemeClr val="tx1"/>
          </a:fontRef>
        </p:style>
      </p:cxnSp>
      <p:grpSp>
        <p:nvGrpSpPr>
          <p:cNvPr id="2" name="Group 161"/>
          <p:cNvGrpSpPr/>
          <p:nvPr/>
        </p:nvGrpSpPr>
        <p:grpSpPr>
          <a:xfrm>
            <a:off x="15367" y="990600"/>
            <a:ext cx="9128633" cy="5609511"/>
            <a:chOff x="0" y="990600"/>
            <a:chExt cx="9128633" cy="5609511"/>
          </a:xfrm>
        </p:grpSpPr>
        <p:sp>
          <p:nvSpPr>
            <p:cNvPr id="7" name="TextBox 6"/>
            <p:cNvSpPr txBox="1"/>
            <p:nvPr/>
          </p:nvSpPr>
          <p:spPr>
            <a:xfrm>
              <a:off x="4114800" y="1018401"/>
              <a:ext cx="609600" cy="276999"/>
            </a:xfrm>
            <a:prstGeom prst="rect">
              <a:avLst/>
            </a:prstGeom>
            <a:noFill/>
          </p:spPr>
          <p:txBody>
            <a:bodyPr wrap="square" rtlCol="0">
              <a:spAutoFit/>
            </a:bodyPr>
            <a:lstStyle/>
            <a:p>
              <a:pPr algn="ctr"/>
              <a:r>
                <a:rPr lang="en-US" sz="1200" b="1" dirty="0" smtClean="0">
                  <a:solidFill>
                    <a:prstClr val="black"/>
                  </a:solidFill>
                </a:rPr>
                <a:t>MCE</a:t>
              </a:r>
              <a:endParaRPr lang="en-US" sz="1200" b="1" dirty="0">
                <a:solidFill>
                  <a:prstClr val="black"/>
                </a:solidFill>
              </a:endParaRPr>
            </a:p>
          </p:txBody>
        </p:sp>
        <p:cxnSp>
          <p:nvCxnSpPr>
            <p:cNvPr id="11" name="Straight Connector 10"/>
            <p:cNvCxnSpPr/>
            <p:nvPr/>
          </p:nvCxnSpPr>
          <p:spPr>
            <a:xfrm rot="10800000" flipV="1">
              <a:off x="3619180" y="1447800"/>
              <a:ext cx="768403" cy="2"/>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2869989" y="1295399"/>
              <a:ext cx="696044" cy="415498"/>
            </a:xfrm>
            <a:prstGeom prst="rect">
              <a:avLst/>
            </a:prstGeom>
            <a:noFill/>
            <a:ln>
              <a:solidFill>
                <a:schemeClr val="bg1"/>
              </a:solidFill>
            </a:ln>
          </p:spPr>
          <p:txBody>
            <a:bodyPr wrap="square" rtlCol="0">
              <a:spAutoFit/>
            </a:bodyPr>
            <a:lstStyle/>
            <a:p>
              <a:pPr algn="ctr"/>
              <a:r>
                <a:rPr lang="en-US" sz="1050" b="1" dirty="0" smtClean="0">
                  <a:solidFill>
                    <a:srgbClr val="FF0000"/>
                  </a:solidFill>
                </a:rPr>
                <a:t>Internal Audit</a:t>
              </a:r>
              <a:endParaRPr lang="en-US" sz="1050" b="1" dirty="0">
                <a:solidFill>
                  <a:srgbClr val="FF0000"/>
                </a:solidFill>
              </a:endParaRPr>
            </a:p>
          </p:txBody>
        </p:sp>
        <p:cxnSp>
          <p:nvCxnSpPr>
            <p:cNvPr id="15" name="Straight Connector 14"/>
            <p:cNvCxnSpPr/>
            <p:nvPr/>
          </p:nvCxnSpPr>
          <p:spPr>
            <a:xfrm rot="5400000">
              <a:off x="4268012" y="1404428"/>
              <a:ext cx="239144"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4067415" y="1524000"/>
              <a:ext cx="640336" cy="261610"/>
            </a:xfrm>
            <a:prstGeom prst="rect">
              <a:avLst/>
            </a:prstGeom>
            <a:noFill/>
          </p:spPr>
          <p:txBody>
            <a:bodyPr wrap="square" rtlCol="0">
              <a:spAutoFit/>
            </a:bodyPr>
            <a:lstStyle/>
            <a:p>
              <a:pPr algn="ctr"/>
              <a:r>
                <a:rPr lang="en-US" sz="1000" b="1" dirty="0" smtClean="0">
                  <a:solidFill>
                    <a:prstClr val="black"/>
                  </a:solidFill>
                </a:rPr>
                <a:t>MCD</a:t>
              </a:r>
              <a:r>
                <a:rPr lang="en-US" sz="1100" dirty="0" smtClean="0">
                  <a:solidFill>
                    <a:prstClr val="black"/>
                  </a:solidFill>
                </a:rPr>
                <a:t> </a:t>
              </a:r>
              <a:endParaRPr lang="en-US" sz="1100" dirty="0">
                <a:solidFill>
                  <a:prstClr val="black"/>
                </a:solidFill>
              </a:endParaRPr>
            </a:p>
          </p:txBody>
        </p:sp>
        <p:sp>
          <p:nvSpPr>
            <p:cNvPr id="18" name="TextBox 17"/>
            <p:cNvSpPr txBox="1"/>
            <p:nvPr/>
          </p:nvSpPr>
          <p:spPr>
            <a:xfrm>
              <a:off x="5257800" y="1840468"/>
              <a:ext cx="2284078" cy="369332"/>
            </a:xfrm>
            <a:prstGeom prst="rect">
              <a:avLst/>
            </a:prstGeom>
            <a:noFill/>
          </p:spPr>
          <p:txBody>
            <a:bodyPr wrap="square" rtlCol="0">
              <a:spAutoFit/>
            </a:bodyPr>
            <a:lstStyle/>
            <a:p>
              <a:pPr lvl="1"/>
              <a:r>
                <a:rPr lang="en-US" sz="1000" b="1" dirty="0" smtClean="0">
                  <a:solidFill>
                    <a:srgbClr val="00B050"/>
                  </a:solidFill>
                </a:rPr>
                <a:t>MPCU  </a:t>
              </a:r>
              <a:r>
                <a:rPr lang="en-US" sz="1000" b="1" i="1" dirty="0" smtClean="0">
                  <a:solidFill>
                    <a:srgbClr val="00B050"/>
                  </a:solidFill>
                </a:rPr>
                <a:t>(MPO = Secretary)</a:t>
              </a:r>
            </a:p>
            <a:p>
              <a:pPr lvl="1"/>
              <a:endParaRPr lang="en-US" sz="800" b="1" dirty="0">
                <a:solidFill>
                  <a:srgbClr val="00B050"/>
                </a:solidFill>
              </a:endParaRPr>
            </a:p>
          </p:txBody>
        </p:sp>
        <p:cxnSp>
          <p:nvCxnSpPr>
            <p:cNvPr id="24" name="Straight Connector 23"/>
            <p:cNvCxnSpPr/>
            <p:nvPr/>
          </p:nvCxnSpPr>
          <p:spPr>
            <a:xfrm flipV="1">
              <a:off x="304800" y="2667000"/>
              <a:ext cx="8305800" cy="1"/>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5400000">
              <a:off x="4012084" y="2346459"/>
              <a:ext cx="75099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5400000">
              <a:off x="7548261"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5400000">
              <a:off x="1436894"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5400000">
              <a:off x="5982053"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4317179" y="279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5400000">
              <a:off x="2715004"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1169895" y="2819400"/>
              <a:ext cx="1024538" cy="215444"/>
            </a:xfrm>
            <a:prstGeom prst="rect">
              <a:avLst/>
            </a:prstGeom>
            <a:noFill/>
          </p:spPr>
          <p:txBody>
            <a:bodyPr wrap="square" rtlCol="0">
              <a:spAutoFit/>
            </a:bodyPr>
            <a:lstStyle/>
            <a:p>
              <a:pPr algn="ctr"/>
              <a:r>
                <a:rPr lang="en-US" sz="800" dirty="0" smtClean="0">
                  <a:solidFill>
                    <a:prstClr val="black"/>
                  </a:solidFill>
                </a:rPr>
                <a:t>Social Sector</a:t>
              </a:r>
              <a:endParaRPr lang="en-US" sz="800" dirty="0">
                <a:solidFill>
                  <a:srgbClr val="FF0000"/>
                </a:solidFill>
              </a:endParaRPr>
            </a:p>
          </p:txBody>
        </p:sp>
        <p:sp>
          <p:nvSpPr>
            <p:cNvPr id="42" name="TextBox 41"/>
            <p:cNvSpPr txBox="1"/>
            <p:nvPr/>
          </p:nvSpPr>
          <p:spPr>
            <a:xfrm>
              <a:off x="2194433" y="2667000"/>
              <a:ext cx="1024538" cy="338554"/>
            </a:xfrm>
            <a:prstGeom prst="rect">
              <a:avLst/>
            </a:prstGeom>
            <a:noFill/>
          </p:spPr>
          <p:txBody>
            <a:bodyPr wrap="square" rtlCol="0">
              <a:spAutoFit/>
            </a:bodyPr>
            <a:lstStyle/>
            <a:p>
              <a:pPr algn="ctr"/>
              <a:r>
                <a:rPr lang="en-US" sz="800" dirty="0" smtClean="0">
                  <a:solidFill>
                    <a:prstClr val="black"/>
                  </a:solidFill>
                </a:rPr>
                <a:t>Infrastructure Sector</a:t>
              </a:r>
              <a:endParaRPr lang="en-US" sz="800" dirty="0">
                <a:solidFill>
                  <a:srgbClr val="FF0000"/>
                </a:solidFill>
              </a:endParaRPr>
            </a:p>
          </p:txBody>
        </p:sp>
        <p:sp>
          <p:nvSpPr>
            <p:cNvPr id="43" name="TextBox 42"/>
            <p:cNvSpPr txBox="1"/>
            <p:nvPr/>
          </p:nvSpPr>
          <p:spPr>
            <a:xfrm>
              <a:off x="7141029" y="2785646"/>
              <a:ext cx="1088571" cy="215444"/>
            </a:xfrm>
            <a:prstGeom prst="rect">
              <a:avLst/>
            </a:prstGeom>
            <a:noFill/>
          </p:spPr>
          <p:txBody>
            <a:bodyPr wrap="square" rtlCol="0">
              <a:spAutoFit/>
            </a:bodyPr>
            <a:lstStyle/>
            <a:p>
              <a:pPr algn="ctr"/>
              <a:r>
                <a:rPr lang="en-US" sz="800" dirty="0" smtClean="0">
                  <a:solidFill>
                    <a:prstClr val="black"/>
                  </a:solidFill>
                </a:rPr>
                <a:t>Financial Sector</a:t>
              </a:r>
              <a:endParaRPr lang="en-US" sz="800" dirty="0">
                <a:solidFill>
                  <a:srgbClr val="FF0000"/>
                </a:solidFill>
              </a:endParaRPr>
            </a:p>
          </p:txBody>
        </p:sp>
        <p:sp>
          <p:nvSpPr>
            <p:cNvPr id="44" name="TextBox 43"/>
            <p:cNvSpPr txBox="1"/>
            <p:nvPr/>
          </p:nvSpPr>
          <p:spPr>
            <a:xfrm>
              <a:off x="5476155" y="2819400"/>
              <a:ext cx="1088571" cy="215444"/>
            </a:xfrm>
            <a:prstGeom prst="rect">
              <a:avLst/>
            </a:prstGeom>
            <a:noFill/>
          </p:spPr>
          <p:txBody>
            <a:bodyPr wrap="square" rtlCol="0">
              <a:spAutoFit/>
            </a:bodyPr>
            <a:lstStyle/>
            <a:p>
              <a:pPr algn="ctr"/>
              <a:r>
                <a:rPr lang="en-US" sz="800" dirty="0" smtClean="0">
                  <a:solidFill>
                    <a:prstClr val="black"/>
                  </a:solidFill>
                </a:rPr>
                <a:t>Environmental Sector</a:t>
              </a:r>
            </a:p>
          </p:txBody>
        </p:sp>
        <p:sp>
          <p:nvSpPr>
            <p:cNvPr id="45" name="TextBox 44"/>
            <p:cNvSpPr txBox="1"/>
            <p:nvPr/>
          </p:nvSpPr>
          <p:spPr>
            <a:xfrm>
              <a:off x="3799114" y="2832556"/>
              <a:ext cx="1290919" cy="215444"/>
            </a:xfrm>
            <a:prstGeom prst="rect">
              <a:avLst/>
            </a:prstGeom>
            <a:noFill/>
          </p:spPr>
          <p:txBody>
            <a:bodyPr wrap="square" rtlCol="0">
              <a:spAutoFit/>
            </a:bodyPr>
            <a:lstStyle/>
            <a:p>
              <a:pPr algn="ctr"/>
              <a:r>
                <a:rPr lang="en-US" sz="800" dirty="0" smtClean="0">
                  <a:solidFill>
                    <a:prstClr val="black"/>
                  </a:solidFill>
                </a:rPr>
                <a:t>Economic Sector</a:t>
              </a:r>
              <a:endParaRPr lang="en-US" sz="800" dirty="0">
                <a:solidFill>
                  <a:srgbClr val="FF0000"/>
                </a:solidFill>
              </a:endParaRPr>
            </a:p>
          </p:txBody>
        </p:sp>
        <p:cxnSp>
          <p:nvCxnSpPr>
            <p:cNvPr id="46" name="Straight Connector 45"/>
            <p:cNvCxnSpPr/>
            <p:nvPr/>
          </p:nvCxnSpPr>
          <p:spPr>
            <a:xfrm>
              <a:off x="801701"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5400000">
              <a:off x="731297"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5400000">
              <a:off x="175583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5400000">
              <a:off x="1306265"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52" name="TextBox 51"/>
            <p:cNvSpPr txBox="1"/>
            <p:nvPr/>
          </p:nvSpPr>
          <p:spPr>
            <a:xfrm>
              <a:off x="533400" y="3339613"/>
              <a:ext cx="780570" cy="461665"/>
            </a:xfrm>
            <a:prstGeom prst="rect">
              <a:avLst/>
            </a:prstGeom>
            <a:noFill/>
          </p:spPr>
          <p:txBody>
            <a:bodyPr wrap="square" rtlCol="0">
              <a:spAutoFit/>
            </a:bodyPr>
            <a:lstStyle/>
            <a:p>
              <a:pPr algn="ctr"/>
              <a:r>
                <a:rPr lang="en-US" sz="800" dirty="0" smtClean="0">
                  <a:solidFill>
                    <a:srgbClr val="0E02A6"/>
                  </a:solidFill>
                </a:rPr>
                <a:t>Education, Youth &amp; Sports Dept.</a:t>
              </a:r>
              <a:endParaRPr lang="en-US" sz="800" dirty="0">
                <a:solidFill>
                  <a:srgbClr val="0E02A6"/>
                </a:solidFill>
              </a:endParaRPr>
            </a:p>
          </p:txBody>
        </p:sp>
        <p:sp>
          <p:nvSpPr>
            <p:cNvPr id="53" name="TextBox 52"/>
            <p:cNvSpPr txBox="1"/>
            <p:nvPr/>
          </p:nvSpPr>
          <p:spPr>
            <a:xfrm>
              <a:off x="1185902" y="3361600"/>
              <a:ext cx="512270" cy="461665"/>
            </a:xfrm>
            <a:prstGeom prst="rect">
              <a:avLst/>
            </a:prstGeom>
            <a:noFill/>
          </p:spPr>
          <p:txBody>
            <a:bodyPr wrap="square" rtlCol="0">
              <a:spAutoFit/>
            </a:bodyPr>
            <a:lstStyle/>
            <a:p>
              <a:pPr algn="ctr"/>
              <a:r>
                <a:rPr lang="en-US" sz="800" dirty="0" smtClean="0">
                  <a:solidFill>
                    <a:srgbClr val="0E02A6"/>
                  </a:solidFill>
                </a:rPr>
                <a:t>SW &amp; CD Dept</a:t>
              </a:r>
              <a:r>
                <a:rPr lang="en-US" sz="800" dirty="0" smtClean="0">
                  <a:solidFill>
                    <a:prstClr val="black"/>
                  </a:solidFill>
                </a:rPr>
                <a:t>.</a:t>
              </a:r>
              <a:endParaRPr lang="en-US" sz="800" dirty="0">
                <a:solidFill>
                  <a:prstClr val="black"/>
                </a:solidFill>
              </a:endParaRPr>
            </a:p>
          </p:txBody>
        </p:sp>
        <p:sp>
          <p:nvSpPr>
            <p:cNvPr id="54" name="TextBox 53"/>
            <p:cNvSpPr txBox="1"/>
            <p:nvPr/>
          </p:nvSpPr>
          <p:spPr>
            <a:xfrm>
              <a:off x="1634137" y="3361600"/>
              <a:ext cx="627421" cy="461665"/>
            </a:xfrm>
            <a:prstGeom prst="rect">
              <a:avLst/>
            </a:prstGeom>
            <a:noFill/>
          </p:spPr>
          <p:txBody>
            <a:bodyPr wrap="square" rtlCol="0">
              <a:spAutoFit/>
            </a:bodyPr>
            <a:lstStyle/>
            <a:p>
              <a:pPr algn="ctr"/>
              <a:r>
                <a:rPr lang="en-US" sz="800" dirty="0" smtClean="0">
                  <a:solidFill>
                    <a:srgbClr val="0E02A6"/>
                  </a:solidFill>
                </a:rPr>
                <a:t>District Health Dept.</a:t>
              </a:r>
              <a:endParaRPr lang="en-US" sz="800" dirty="0">
                <a:solidFill>
                  <a:srgbClr val="0E02A6"/>
                </a:solidFill>
              </a:endParaRPr>
            </a:p>
          </p:txBody>
        </p:sp>
        <p:cxnSp>
          <p:nvCxnSpPr>
            <p:cNvPr id="55" name="Straight Connector 54"/>
            <p:cNvCxnSpPr/>
            <p:nvPr/>
          </p:nvCxnSpPr>
          <p:spPr>
            <a:xfrm>
              <a:off x="2210440"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2140036"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5400000">
              <a:off x="2596596" y="3270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3163239"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59" name="TextBox 58"/>
            <p:cNvSpPr txBox="1"/>
            <p:nvPr/>
          </p:nvSpPr>
          <p:spPr>
            <a:xfrm>
              <a:off x="2082373" y="3361600"/>
              <a:ext cx="512270" cy="338554"/>
            </a:xfrm>
            <a:prstGeom prst="rect">
              <a:avLst/>
            </a:prstGeom>
            <a:noFill/>
          </p:spPr>
          <p:txBody>
            <a:bodyPr wrap="square" rtlCol="0">
              <a:spAutoFit/>
            </a:bodyPr>
            <a:lstStyle/>
            <a:p>
              <a:pPr algn="ctr"/>
              <a:r>
                <a:rPr lang="en-US" sz="800" dirty="0" smtClean="0">
                  <a:solidFill>
                    <a:srgbClr val="0E02A6"/>
                  </a:solidFill>
                </a:rPr>
                <a:t>Works Dept.</a:t>
              </a:r>
              <a:endParaRPr lang="en-US" sz="800" dirty="0">
                <a:solidFill>
                  <a:srgbClr val="0E02A6"/>
                </a:solidFill>
              </a:endParaRPr>
            </a:p>
          </p:txBody>
        </p:sp>
        <p:sp>
          <p:nvSpPr>
            <p:cNvPr id="60" name="TextBox 59"/>
            <p:cNvSpPr txBox="1"/>
            <p:nvPr/>
          </p:nvSpPr>
          <p:spPr>
            <a:xfrm>
              <a:off x="2913531" y="3361600"/>
              <a:ext cx="576302" cy="461665"/>
            </a:xfrm>
            <a:prstGeom prst="rect">
              <a:avLst/>
            </a:prstGeom>
            <a:noFill/>
          </p:spPr>
          <p:txBody>
            <a:bodyPr wrap="square" rtlCol="0">
              <a:spAutoFit/>
            </a:bodyPr>
            <a:lstStyle/>
            <a:p>
              <a:pPr algn="ctr"/>
              <a:r>
                <a:rPr lang="en-US" sz="800" dirty="0" smtClean="0">
                  <a:solidFill>
                    <a:prstClr val="black"/>
                  </a:solidFill>
                </a:rPr>
                <a:t>P</a:t>
              </a:r>
              <a:r>
                <a:rPr lang="en-US" sz="800" dirty="0" smtClean="0">
                  <a:solidFill>
                    <a:srgbClr val="0E02A6"/>
                  </a:solidFill>
                </a:rPr>
                <a:t>hysical Planning Dept.</a:t>
              </a:r>
              <a:endParaRPr lang="en-US" sz="800" dirty="0">
                <a:solidFill>
                  <a:srgbClr val="0E02A6"/>
                </a:solidFill>
              </a:endParaRPr>
            </a:p>
          </p:txBody>
        </p:sp>
        <p:cxnSp>
          <p:nvCxnSpPr>
            <p:cNvPr id="61" name="Straight Connector 60"/>
            <p:cNvCxnSpPr/>
            <p:nvPr/>
          </p:nvCxnSpPr>
          <p:spPr>
            <a:xfrm>
              <a:off x="3939348" y="3219458"/>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5400000">
              <a:off x="386894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892147"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64" name="TextBox 63"/>
            <p:cNvSpPr txBox="1"/>
            <p:nvPr/>
          </p:nvSpPr>
          <p:spPr>
            <a:xfrm>
              <a:off x="3413633" y="3361600"/>
              <a:ext cx="838200" cy="461665"/>
            </a:xfrm>
            <a:prstGeom prst="rect">
              <a:avLst/>
            </a:prstGeom>
            <a:noFill/>
          </p:spPr>
          <p:txBody>
            <a:bodyPr wrap="square" rtlCol="0">
              <a:spAutoFit/>
            </a:bodyPr>
            <a:lstStyle/>
            <a:p>
              <a:pPr algn="ctr"/>
              <a:r>
                <a:rPr lang="en-US" sz="800" dirty="0" smtClean="0">
                  <a:solidFill>
                    <a:srgbClr val="0E02A6"/>
                  </a:solidFill>
                </a:rPr>
                <a:t>Trade, Industry &amp;Tourism  Dept.</a:t>
              </a:r>
              <a:endParaRPr lang="en-US" sz="800" dirty="0">
                <a:solidFill>
                  <a:srgbClr val="0E02A6"/>
                </a:solidFill>
              </a:endParaRPr>
            </a:p>
          </p:txBody>
        </p:sp>
        <p:sp>
          <p:nvSpPr>
            <p:cNvPr id="65" name="TextBox 64"/>
            <p:cNvSpPr txBox="1"/>
            <p:nvPr/>
          </p:nvSpPr>
          <p:spPr>
            <a:xfrm>
              <a:off x="4707751" y="3361600"/>
              <a:ext cx="512270" cy="338554"/>
            </a:xfrm>
            <a:prstGeom prst="rect">
              <a:avLst/>
            </a:prstGeom>
            <a:noFill/>
          </p:spPr>
          <p:txBody>
            <a:bodyPr wrap="square" rtlCol="0">
              <a:spAutoFit/>
            </a:bodyPr>
            <a:lstStyle/>
            <a:p>
              <a:pPr algn="ctr"/>
              <a:r>
                <a:rPr lang="en-US" sz="800" dirty="0" smtClean="0">
                  <a:solidFill>
                    <a:srgbClr val="0E02A6"/>
                  </a:solidFill>
                </a:rPr>
                <a:t>Agric Dept</a:t>
              </a:r>
              <a:r>
                <a:rPr lang="en-US" sz="800" dirty="0" smtClean="0">
                  <a:solidFill>
                    <a:prstClr val="black"/>
                  </a:solidFill>
                </a:rPr>
                <a:t>.</a:t>
              </a:r>
              <a:endParaRPr lang="en-US" sz="800" dirty="0">
                <a:solidFill>
                  <a:prstClr val="black"/>
                </a:solidFill>
              </a:endParaRPr>
            </a:p>
          </p:txBody>
        </p:sp>
        <p:cxnSp>
          <p:nvCxnSpPr>
            <p:cNvPr id="66" name="Straight Connector 65"/>
            <p:cNvCxnSpPr/>
            <p:nvPr/>
          </p:nvCxnSpPr>
          <p:spPr>
            <a:xfrm>
              <a:off x="5476155" y="3217976"/>
              <a:ext cx="1024538"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405750"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5400000">
              <a:off x="6428954"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1438229"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5400000">
              <a:off x="2747661"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5400000">
              <a:off x="4317179"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5400000">
              <a:off x="5980718"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74" name="TextBox 73"/>
            <p:cNvSpPr txBox="1"/>
            <p:nvPr/>
          </p:nvSpPr>
          <p:spPr>
            <a:xfrm>
              <a:off x="5090033" y="3361600"/>
              <a:ext cx="706290" cy="461665"/>
            </a:xfrm>
            <a:prstGeom prst="rect">
              <a:avLst/>
            </a:prstGeom>
            <a:noFill/>
          </p:spPr>
          <p:txBody>
            <a:bodyPr wrap="square" rtlCol="0">
              <a:spAutoFit/>
            </a:bodyPr>
            <a:lstStyle/>
            <a:p>
              <a:pPr algn="ctr"/>
              <a:r>
                <a:rPr lang="en-US" sz="800" dirty="0" smtClean="0">
                  <a:solidFill>
                    <a:srgbClr val="0E02A6"/>
                  </a:solidFill>
                </a:rPr>
                <a:t>Disaster Prevention Dept.</a:t>
              </a:r>
              <a:endParaRPr lang="en-US" sz="800" dirty="0">
                <a:solidFill>
                  <a:srgbClr val="0E02A6"/>
                </a:solidFill>
              </a:endParaRPr>
            </a:p>
          </p:txBody>
        </p:sp>
        <p:sp>
          <p:nvSpPr>
            <p:cNvPr id="75" name="TextBox 74"/>
            <p:cNvSpPr txBox="1"/>
            <p:nvPr/>
          </p:nvSpPr>
          <p:spPr>
            <a:xfrm>
              <a:off x="5796323" y="3361600"/>
              <a:ext cx="512270" cy="461665"/>
            </a:xfrm>
            <a:prstGeom prst="rect">
              <a:avLst/>
            </a:prstGeom>
            <a:solidFill>
              <a:schemeClr val="bg1">
                <a:lumMod val="65000"/>
              </a:schemeClr>
            </a:solidFill>
            <a:ln>
              <a:solidFill>
                <a:schemeClr val="bg1">
                  <a:lumMod val="75000"/>
                </a:schemeClr>
              </a:solidFill>
            </a:ln>
          </p:spPr>
          <p:txBody>
            <a:bodyPr wrap="square" rtlCol="0">
              <a:spAutoFit/>
            </a:bodyPr>
            <a:lstStyle/>
            <a:p>
              <a:pPr algn="ctr"/>
              <a:r>
                <a:rPr lang="en-US" sz="800" dirty="0" smtClean="0">
                  <a:solidFill>
                    <a:srgbClr val="0E02A6"/>
                  </a:solidFill>
                </a:rPr>
                <a:t>Waste Mgt. Dept.</a:t>
              </a:r>
              <a:endParaRPr lang="en-US" sz="800" dirty="0">
                <a:solidFill>
                  <a:srgbClr val="0E02A6"/>
                </a:solidFill>
              </a:endParaRPr>
            </a:p>
          </p:txBody>
        </p:sp>
        <p:sp>
          <p:nvSpPr>
            <p:cNvPr id="76" name="TextBox 75"/>
            <p:cNvSpPr txBox="1"/>
            <p:nvPr/>
          </p:nvSpPr>
          <p:spPr>
            <a:xfrm>
              <a:off x="6226630" y="3361600"/>
              <a:ext cx="783663" cy="461665"/>
            </a:xfrm>
            <a:prstGeom prst="rect">
              <a:avLst/>
            </a:prstGeom>
            <a:noFill/>
          </p:spPr>
          <p:txBody>
            <a:bodyPr wrap="square" rtlCol="0">
              <a:spAutoFit/>
            </a:bodyPr>
            <a:lstStyle/>
            <a:p>
              <a:pPr algn="ctr"/>
              <a:r>
                <a:rPr lang="en-US" sz="800" dirty="0" smtClean="0">
                  <a:solidFill>
                    <a:srgbClr val="0E02A6"/>
                  </a:solidFill>
                </a:rPr>
                <a:t>Natural Resources Conservation</a:t>
              </a:r>
              <a:endParaRPr lang="en-US" sz="800" dirty="0">
                <a:solidFill>
                  <a:srgbClr val="0E02A6"/>
                </a:solidFill>
              </a:endParaRPr>
            </a:p>
          </p:txBody>
        </p:sp>
        <p:cxnSp>
          <p:nvCxnSpPr>
            <p:cNvPr id="77" name="Straight Connector 76"/>
            <p:cNvCxnSpPr/>
            <p:nvPr/>
          </p:nvCxnSpPr>
          <p:spPr>
            <a:xfrm>
              <a:off x="7012961" y="3857619"/>
              <a:ext cx="640336"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5400000">
              <a:off x="6942557"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7517525" y="314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5400000">
              <a:off x="7198692"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82" name="TextBox 81"/>
            <p:cNvSpPr txBox="1"/>
            <p:nvPr/>
          </p:nvSpPr>
          <p:spPr>
            <a:xfrm>
              <a:off x="6692793" y="4055879"/>
              <a:ext cx="640336" cy="215444"/>
            </a:xfrm>
            <a:prstGeom prst="rect">
              <a:avLst/>
            </a:prstGeom>
            <a:noFill/>
          </p:spPr>
          <p:txBody>
            <a:bodyPr wrap="square" rtlCol="0">
              <a:spAutoFit/>
            </a:bodyPr>
            <a:lstStyle/>
            <a:p>
              <a:pPr algn="ctr"/>
              <a:r>
                <a:rPr lang="en-US" sz="800" dirty="0" smtClean="0">
                  <a:solidFill>
                    <a:prstClr val="black"/>
                  </a:solidFill>
                </a:rPr>
                <a:t>Treasury </a:t>
              </a:r>
              <a:endParaRPr lang="en-US" sz="800" dirty="0">
                <a:solidFill>
                  <a:prstClr val="black"/>
                </a:solidFill>
              </a:endParaRPr>
            </a:p>
          </p:txBody>
        </p:sp>
        <p:sp>
          <p:nvSpPr>
            <p:cNvPr id="83" name="TextBox 82"/>
            <p:cNvSpPr txBox="1"/>
            <p:nvPr/>
          </p:nvSpPr>
          <p:spPr>
            <a:xfrm>
              <a:off x="7205061" y="4053103"/>
              <a:ext cx="830377" cy="338554"/>
            </a:xfrm>
            <a:prstGeom prst="rect">
              <a:avLst/>
            </a:prstGeom>
            <a:noFill/>
          </p:spPr>
          <p:txBody>
            <a:bodyPr wrap="square" rtlCol="0">
              <a:spAutoFit/>
            </a:bodyPr>
            <a:lstStyle/>
            <a:p>
              <a:pPr algn="ctr"/>
              <a:r>
                <a:rPr lang="en-US" sz="800" dirty="0" smtClean="0">
                  <a:solidFill>
                    <a:prstClr val="black"/>
                  </a:solidFill>
                </a:rPr>
                <a:t>Revenue Mobilization</a:t>
              </a:r>
              <a:endParaRPr lang="en-US" sz="800" dirty="0">
                <a:solidFill>
                  <a:prstClr val="black"/>
                </a:solidFill>
              </a:endParaRPr>
            </a:p>
          </p:txBody>
        </p:sp>
        <p:cxnSp>
          <p:nvCxnSpPr>
            <p:cNvPr id="85" name="Straight Connector 84"/>
            <p:cNvCxnSpPr/>
            <p:nvPr/>
          </p:nvCxnSpPr>
          <p:spPr>
            <a:xfrm>
              <a:off x="822833" y="5029200"/>
              <a:ext cx="838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1114164" y="4000576"/>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751094" y="50996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5400000">
              <a:off x="1243566" y="3858433"/>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91" name="TextBox 90"/>
            <p:cNvSpPr txBox="1"/>
            <p:nvPr/>
          </p:nvSpPr>
          <p:spPr>
            <a:xfrm>
              <a:off x="822833" y="5190246"/>
              <a:ext cx="683238" cy="338554"/>
            </a:xfrm>
            <a:prstGeom prst="rect">
              <a:avLst/>
            </a:prstGeom>
            <a:solidFill>
              <a:srgbClr val="FFC000"/>
            </a:solidFill>
            <a:ln>
              <a:solidFill>
                <a:schemeClr val="tx2">
                  <a:lumMod val="60000"/>
                  <a:lumOff val="40000"/>
                </a:schemeClr>
              </a:solidFill>
            </a:ln>
          </p:spPr>
          <p:txBody>
            <a:bodyPr wrap="square" rtlCol="0">
              <a:spAutoFit/>
            </a:bodyPr>
            <a:lstStyle/>
            <a:p>
              <a:pPr algn="ctr"/>
              <a:r>
                <a:rPr lang="en-US" sz="800" dirty="0" smtClean="0">
                  <a:solidFill>
                    <a:prstClr val="black"/>
                  </a:solidFill>
                </a:rPr>
                <a:t>Education  Section</a:t>
              </a:r>
              <a:endParaRPr lang="en-US" sz="800" dirty="0">
                <a:solidFill>
                  <a:prstClr val="black"/>
                </a:solidFill>
              </a:endParaRPr>
            </a:p>
          </p:txBody>
        </p:sp>
        <p:sp>
          <p:nvSpPr>
            <p:cNvPr id="92" name="TextBox 91"/>
            <p:cNvSpPr txBox="1"/>
            <p:nvPr/>
          </p:nvSpPr>
          <p:spPr>
            <a:xfrm>
              <a:off x="1442036" y="5681246"/>
              <a:ext cx="626249" cy="338554"/>
            </a:xfrm>
            <a:prstGeom prst="rect">
              <a:avLst/>
            </a:prstGeom>
            <a:noFill/>
          </p:spPr>
          <p:txBody>
            <a:bodyPr wrap="square" rtlCol="0">
              <a:spAutoFit/>
            </a:bodyPr>
            <a:lstStyle/>
            <a:p>
              <a:pPr algn="ctr"/>
              <a:r>
                <a:rPr lang="en-US" sz="800" dirty="0" smtClean="0">
                  <a:solidFill>
                    <a:prstClr val="black"/>
                  </a:solidFill>
                </a:rPr>
                <a:t>Sports Section</a:t>
              </a:r>
              <a:endParaRPr lang="en-US" sz="800" dirty="0">
                <a:solidFill>
                  <a:prstClr val="black"/>
                </a:solidFill>
              </a:endParaRPr>
            </a:p>
          </p:txBody>
        </p:sp>
        <p:cxnSp>
          <p:nvCxnSpPr>
            <p:cNvPr id="94" name="Straight Connector 93"/>
            <p:cNvCxnSpPr/>
            <p:nvPr/>
          </p:nvCxnSpPr>
          <p:spPr>
            <a:xfrm>
              <a:off x="1185903" y="3930172"/>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96" name="Straight Connector 95"/>
            <p:cNvCxnSpPr/>
            <p:nvPr/>
          </p:nvCxnSpPr>
          <p:spPr>
            <a:xfrm rot="5400000">
              <a:off x="1626433" y="4000576"/>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a:stCxn id="52" idx="2"/>
            </p:cNvCxnSpPr>
            <p:nvPr/>
          </p:nvCxnSpPr>
          <p:spPr>
            <a:xfrm rot="16200000" flipH="1">
              <a:off x="293708" y="4431254"/>
              <a:ext cx="1266037" cy="6083"/>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98" name="TextBox 97"/>
            <p:cNvSpPr txBox="1"/>
            <p:nvPr/>
          </p:nvSpPr>
          <p:spPr>
            <a:xfrm>
              <a:off x="984222" y="4072315"/>
              <a:ext cx="585884" cy="338554"/>
            </a:xfrm>
            <a:prstGeom prst="rect">
              <a:avLst/>
            </a:prstGeom>
            <a:noFill/>
          </p:spPr>
          <p:txBody>
            <a:bodyPr wrap="square" rtlCol="0">
              <a:spAutoFit/>
            </a:bodyPr>
            <a:lstStyle/>
            <a:p>
              <a:pPr algn="ctr"/>
              <a:r>
                <a:rPr lang="en-US" sz="800" dirty="0" smtClean="0">
                  <a:solidFill>
                    <a:prstClr val="black"/>
                  </a:solidFill>
                </a:rPr>
                <a:t>SW Section</a:t>
              </a:r>
              <a:endParaRPr lang="en-US" sz="800" dirty="0">
                <a:solidFill>
                  <a:prstClr val="black"/>
                </a:solidFill>
              </a:endParaRPr>
            </a:p>
          </p:txBody>
        </p:sp>
        <p:sp>
          <p:nvSpPr>
            <p:cNvPr id="99" name="TextBox 98"/>
            <p:cNvSpPr txBox="1"/>
            <p:nvPr/>
          </p:nvSpPr>
          <p:spPr>
            <a:xfrm>
              <a:off x="1506070" y="4072315"/>
              <a:ext cx="627529" cy="338554"/>
            </a:xfrm>
            <a:prstGeom prst="rect">
              <a:avLst/>
            </a:prstGeom>
            <a:noFill/>
          </p:spPr>
          <p:txBody>
            <a:bodyPr wrap="square" rtlCol="0">
              <a:spAutoFit/>
            </a:bodyPr>
            <a:lstStyle/>
            <a:p>
              <a:pPr algn="ctr"/>
              <a:r>
                <a:rPr lang="en-US" sz="800" dirty="0" smtClean="0">
                  <a:solidFill>
                    <a:prstClr val="black"/>
                  </a:solidFill>
                </a:rPr>
                <a:t>CD Section</a:t>
              </a:r>
              <a:endParaRPr lang="en-US" sz="800" dirty="0">
                <a:solidFill>
                  <a:prstClr val="black"/>
                </a:solidFill>
              </a:endParaRPr>
            </a:p>
          </p:txBody>
        </p:sp>
        <p:cxnSp>
          <p:nvCxnSpPr>
            <p:cNvPr id="101" name="Straight Connector 100"/>
            <p:cNvCxnSpPr/>
            <p:nvPr/>
          </p:nvCxnSpPr>
          <p:spPr>
            <a:xfrm rot="5400000">
              <a:off x="1520839" y="4214458"/>
              <a:ext cx="995000"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2" name="Straight Connector 101"/>
            <p:cNvCxnSpPr/>
            <p:nvPr/>
          </p:nvCxnSpPr>
          <p:spPr>
            <a:xfrm>
              <a:off x="1890272" y="4710477"/>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03" name="Straight Connector 102"/>
            <p:cNvCxnSpPr/>
            <p:nvPr/>
          </p:nvCxnSpPr>
          <p:spPr>
            <a:xfrm rot="5400000">
              <a:off x="1819868" y="478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4" name="Straight Connector 103"/>
            <p:cNvCxnSpPr/>
            <p:nvPr/>
          </p:nvCxnSpPr>
          <p:spPr>
            <a:xfrm rot="5400000">
              <a:off x="2332137" y="4782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05" name="TextBox 104"/>
            <p:cNvSpPr txBox="1"/>
            <p:nvPr/>
          </p:nvSpPr>
          <p:spPr>
            <a:xfrm>
              <a:off x="1737232" y="4876800"/>
              <a:ext cx="533401" cy="338554"/>
            </a:xfrm>
            <a:prstGeom prst="rect">
              <a:avLst/>
            </a:prstGeom>
            <a:solidFill>
              <a:srgbClr val="FFC000"/>
            </a:solidFill>
            <a:ln>
              <a:solidFill>
                <a:schemeClr val="tx2">
                  <a:lumMod val="60000"/>
                  <a:lumOff val="40000"/>
                </a:schemeClr>
              </a:solidFill>
            </a:ln>
          </p:spPr>
          <p:txBody>
            <a:bodyPr wrap="square" rtlCol="0">
              <a:spAutoFit/>
            </a:bodyPr>
            <a:lstStyle/>
            <a:p>
              <a:pPr algn="ctr"/>
              <a:r>
                <a:rPr lang="en-US" sz="800" dirty="0" smtClean="0">
                  <a:solidFill>
                    <a:prstClr val="black"/>
                  </a:solidFill>
                </a:rPr>
                <a:t>DMOH Section </a:t>
              </a:r>
              <a:endParaRPr lang="en-US" sz="800" dirty="0">
                <a:solidFill>
                  <a:prstClr val="black"/>
                </a:solidFill>
              </a:endParaRPr>
            </a:p>
          </p:txBody>
        </p:sp>
        <p:sp>
          <p:nvSpPr>
            <p:cNvPr id="106" name="TextBox 105"/>
            <p:cNvSpPr txBox="1"/>
            <p:nvPr/>
          </p:nvSpPr>
          <p:spPr>
            <a:xfrm>
              <a:off x="2423033" y="5410200"/>
              <a:ext cx="762000" cy="338554"/>
            </a:xfrm>
            <a:prstGeom prst="rect">
              <a:avLst/>
            </a:prstGeom>
            <a:noFill/>
          </p:spPr>
          <p:txBody>
            <a:bodyPr wrap="square" rtlCol="0">
              <a:spAutoFit/>
            </a:bodyPr>
            <a:lstStyle/>
            <a:p>
              <a:pPr algn="ctr"/>
              <a:r>
                <a:rPr lang="en-US" sz="800" dirty="0" smtClean="0">
                  <a:solidFill>
                    <a:srgbClr val="FF0000"/>
                  </a:solidFill>
                </a:rPr>
                <a:t>R. Birth &amp; Death Section</a:t>
              </a:r>
              <a:endParaRPr lang="en-US" sz="800" dirty="0">
                <a:solidFill>
                  <a:srgbClr val="FF0000"/>
                </a:solidFill>
              </a:endParaRPr>
            </a:p>
          </p:txBody>
        </p:sp>
        <p:cxnSp>
          <p:nvCxnSpPr>
            <p:cNvPr id="107" name="Straight Connector 106"/>
            <p:cNvCxnSpPr/>
            <p:nvPr/>
          </p:nvCxnSpPr>
          <p:spPr>
            <a:xfrm>
              <a:off x="2133600" y="3886200"/>
              <a:ext cx="838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2396171" y="37873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3" name="Straight Connector 92"/>
            <p:cNvCxnSpPr/>
            <p:nvPr/>
          </p:nvCxnSpPr>
          <p:spPr>
            <a:xfrm rot="5400000">
              <a:off x="2076003"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p:nvPr/>
          </p:nvCxnSpPr>
          <p:spPr>
            <a:xfrm rot="5400000">
              <a:off x="2900061" y="39668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p:nvPr/>
          </p:nvCxnSpPr>
          <p:spPr>
            <a:xfrm rot="5400000">
              <a:off x="2586937"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08" name="TextBox 107"/>
            <p:cNvSpPr txBox="1"/>
            <p:nvPr/>
          </p:nvSpPr>
          <p:spPr>
            <a:xfrm>
              <a:off x="1954306" y="3982032"/>
              <a:ext cx="712694" cy="584775"/>
            </a:xfrm>
            <a:prstGeom prst="rect">
              <a:avLst/>
            </a:prstGeom>
            <a:noFill/>
          </p:spPr>
          <p:txBody>
            <a:bodyPr wrap="square" rtlCol="0">
              <a:spAutoFit/>
            </a:bodyPr>
            <a:lstStyle/>
            <a:p>
              <a:pPr algn="ctr"/>
              <a:r>
                <a:rPr lang="en-US" sz="800" dirty="0" smtClean="0">
                  <a:solidFill>
                    <a:prstClr val="black"/>
                  </a:solidFill>
                </a:rPr>
                <a:t>Building section (Works &amp; R. Housing)</a:t>
              </a:r>
              <a:endParaRPr lang="en-US" sz="800" dirty="0">
                <a:solidFill>
                  <a:prstClr val="black"/>
                </a:solidFill>
              </a:endParaRPr>
            </a:p>
          </p:txBody>
        </p:sp>
        <p:sp>
          <p:nvSpPr>
            <p:cNvPr id="111" name="TextBox 110"/>
            <p:cNvSpPr txBox="1"/>
            <p:nvPr/>
          </p:nvSpPr>
          <p:spPr>
            <a:xfrm>
              <a:off x="2438400" y="3982032"/>
              <a:ext cx="533400" cy="338554"/>
            </a:xfrm>
            <a:prstGeom prst="rect">
              <a:avLst/>
            </a:prstGeom>
            <a:noFill/>
          </p:spPr>
          <p:txBody>
            <a:bodyPr wrap="square" rtlCol="0">
              <a:spAutoFit/>
            </a:bodyPr>
            <a:lstStyle/>
            <a:p>
              <a:pPr algn="ctr"/>
              <a:r>
                <a:rPr lang="en-US" sz="800" dirty="0" smtClean="0">
                  <a:solidFill>
                    <a:prstClr val="black"/>
                  </a:solidFill>
                </a:rPr>
                <a:t>Water Section</a:t>
              </a:r>
              <a:endParaRPr lang="en-US" sz="800" dirty="0">
                <a:solidFill>
                  <a:prstClr val="black"/>
                </a:solidFill>
              </a:endParaRPr>
            </a:p>
          </p:txBody>
        </p:sp>
        <p:sp>
          <p:nvSpPr>
            <p:cNvPr id="114" name="TextBox 113"/>
            <p:cNvSpPr txBox="1"/>
            <p:nvPr/>
          </p:nvSpPr>
          <p:spPr>
            <a:xfrm>
              <a:off x="2840529" y="3982032"/>
              <a:ext cx="596155" cy="461665"/>
            </a:xfrm>
            <a:prstGeom prst="rect">
              <a:avLst/>
            </a:prstGeom>
            <a:noFill/>
          </p:spPr>
          <p:txBody>
            <a:bodyPr wrap="square" rtlCol="0">
              <a:spAutoFit/>
            </a:bodyPr>
            <a:lstStyle/>
            <a:p>
              <a:pPr algn="ctr"/>
              <a:r>
                <a:rPr lang="en-US" sz="800" dirty="0" smtClean="0">
                  <a:solidFill>
                    <a:prstClr val="black"/>
                  </a:solidFill>
                </a:rPr>
                <a:t>Feeder Roads Section</a:t>
              </a:r>
              <a:endParaRPr lang="en-US" sz="800" dirty="0">
                <a:solidFill>
                  <a:prstClr val="black"/>
                </a:solidFill>
              </a:endParaRPr>
            </a:p>
          </p:txBody>
        </p:sp>
        <p:cxnSp>
          <p:nvCxnSpPr>
            <p:cNvPr id="115" name="Straight Connector 114"/>
            <p:cNvCxnSpPr/>
            <p:nvPr/>
          </p:nvCxnSpPr>
          <p:spPr>
            <a:xfrm rot="5400000">
              <a:off x="2925704" y="4071648"/>
              <a:ext cx="852857"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16" name="Straight Connector 115"/>
            <p:cNvCxnSpPr>
              <a:endCxn id="126" idx="2"/>
            </p:cNvCxnSpPr>
            <p:nvPr/>
          </p:nvCxnSpPr>
          <p:spPr>
            <a:xfrm flipV="1">
              <a:off x="3106911" y="4481940"/>
              <a:ext cx="624370" cy="16804"/>
            </a:xfrm>
            <a:prstGeom prst="line">
              <a:avLst/>
            </a:prstGeom>
          </p:spPr>
          <p:style>
            <a:lnRef idx="1">
              <a:schemeClr val="accent1"/>
            </a:lnRef>
            <a:fillRef idx="0">
              <a:schemeClr val="accent1"/>
            </a:fillRef>
            <a:effectRef idx="0">
              <a:schemeClr val="accent1"/>
            </a:effectRef>
            <a:fontRef idx="minor">
              <a:schemeClr val="tx1"/>
            </a:fontRef>
          </p:style>
        </p:cxnSp>
        <p:cxnSp>
          <p:nvCxnSpPr>
            <p:cNvPr id="117" name="Straight Connector 116"/>
            <p:cNvCxnSpPr/>
            <p:nvPr/>
          </p:nvCxnSpPr>
          <p:spPr>
            <a:xfrm rot="5400000">
              <a:off x="3036507" y="45691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rot="5400000">
              <a:off x="3612809" y="45691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20" name="TextBox 119"/>
            <p:cNvSpPr txBox="1"/>
            <p:nvPr/>
          </p:nvSpPr>
          <p:spPr>
            <a:xfrm>
              <a:off x="2807233" y="4640886"/>
              <a:ext cx="555813" cy="338554"/>
            </a:xfrm>
            <a:prstGeom prst="rect">
              <a:avLst/>
            </a:prstGeom>
            <a:noFill/>
          </p:spPr>
          <p:txBody>
            <a:bodyPr wrap="square" rtlCol="0">
              <a:spAutoFit/>
            </a:bodyPr>
            <a:lstStyle/>
            <a:p>
              <a:pPr algn="ctr"/>
              <a:r>
                <a:rPr lang="en-US" sz="800" dirty="0" smtClean="0">
                  <a:solidFill>
                    <a:prstClr val="black"/>
                  </a:solidFill>
                </a:rPr>
                <a:t>T&amp;CP Section </a:t>
              </a:r>
              <a:endParaRPr lang="en-US" sz="800" dirty="0">
                <a:solidFill>
                  <a:prstClr val="black"/>
                </a:solidFill>
              </a:endParaRPr>
            </a:p>
          </p:txBody>
        </p:sp>
        <p:sp>
          <p:nvSpPr>
            <p:cNvPr id="121" name="TextBox 120"/>
            <p:cNvSpPr txBox="1"/>
            <p:nvPr/>
          </p:nvSpPr>
          <p:spPr>
            <a:xfrm>
              <a:off x="3363044" y="4640886"/>
              <a:ext cx="620515" cy="338554"/>
            </a:xfrm>
            <a:prstGeom prst="rect">
              <a:avLst/>
            </a:prstGeom>
            <a:noFill/>
          </p:spPr>
          <p:txBody>
            <a:bodyPr wrap="square" rtlCol="0">
              <a:spAutoFit/>
            </a:bodyPr>
            <a:lstStyle/>
            <a:p>
              <a:pPr algn="ctr"/>
              <a:r>
                <a:rPr lang="en-US" sz="800" dirty="0" smtClean="0">
                  <a:solidFill>
                    <a:prstClr val="black"/>
                  </a:solidFill>
                </a:rPr>
                <a:t>P&amp;G Section </a:t>
              </a:r>
              <a:endParaRPr lang="en-US" sz="800" dirty="0">
                <a:solidFill>
                  <a:prstClr val="black"/>
                </a:solidFill>
              </a:endParaRPr>
            </a:p>
          </p:txBody>
        </p:sp>
        <p:cxnSp>
          <p:nvCxnSpPr>
            <p:cNvPr id="122" name="Straight Connector 121"/>
            <p:cNvCxnSpPr/>
            <p:nvPr/>
          </p:nvCxnSpPr>
          <p:spPr>
            <a:xfrm>
              <a:off x="3683213" y="4001244"/>
              <a:ext cx="1102020" cy="37356"/>
            </a:xfrm>
            <a:prstGeom prst="line">
              <a:avLst/>
            </a:prstGeom>
          </p:spPr>
          <p:style>
            <a:lnRef idx="1">
              <a:schemeClr val="accent1"/>
            </a:lnRef>
            <a:fillRef idx="0">
              <a:schemeClr val="accent1"/>
            </a:fillRef>
            <a:effectRef idx="0">
              <a:schemeClr val="accent1"/>
            </a:effectRef>
            <a:fontRef idx="minor">
              <a:schemeClr val="tx1"/>
            </a:fontRef>
          </p:style>
        </p:cxnSp>
        <p:cxnSp>
          <p:nvCxnSpPr>
            <p:cNvPr id="123" name="Straight Connector 122"/>
            <p:cNvCxnSpPr/>
            <p:nvPr/>
          </p:nvCxnSpPr>
          <p:spPr>
            <a:xfrm rot="5400000">
              <a:off x="3612809" y="4071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24" name="Straight Connector 123"/>
            <p:cNvCxnSpPr/>
            <p:nvPr/>
          </p:nvCxnSpPr>
          <p:spPr>
            <a:xfrm rot="5400000">
              <a:off x="4123743" y="4071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25" name="Straight Connector 124"/>
            <p:cNvCxnSpPr/>
            <p:nvPr/>
          </p:nvCxnSpPr>
          <p:spPr>
            <a:xfrm rot="5400000">
              <a:off x="3848679" y="3899333"/>
              <a:ext cx="1800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26" name="TextBox 125"/>
            <p:cNvSpPr txBox="1"/>
            <p:nvPr/>
          </p:nvSpPr>
          <p:spPr>
            <a:xfrm>
              <a:off x="3427078" y="4143386"/>
              <a:ext cx="608406" cy="338554"/>
            </a:xfrm>
            <a:prstGeom prst="rect">
              <a:avLst/>
            </a:prstGeom>
            <a:noFill/>
          </p:spPr>
          <p:txBody>
            <a:bodyPr wrap="square" rtlCol="0">
              <a:spAutoFit/>
            </a:bodyPr>
            <a:lstStyle/>
            <a:p>
              <a:pPr algn="ctr"/>
              <a:r>
                <a:rPr lang="en-US" sz="800" dirty="0" smtClean="0">
                  <a:solidFill>
                    <a:prstClr val="black"/>
                  </a:solidFill>
                </a:rPr>
                <a:t>Coop Section </a:t>
              </a:r>
              <a:endParaRPr lang="en-US" sz="800" dirty="0">
                <a:solidFill>
                  <a:prstClr val="black"/>
                </a:solidFill>
              </a:endParaRPr>
            </a:p>
          </p:txBody>
        </p:sp>
        <p:sp>
          <p:nvSpPr>
            <p:cNvPr id="127" name="TextBox 126"/>
            <p:cNvSpPr txBox="1"/>
            <p:nvPr/>
          </p:nvSpPr>
          <p:spPr>
            <a:xfrm>
              <a:off x="3939348" y="4143386"/>
              <a:ext cx="632652" cy="461665"/>
            </a:xfrm>
            <a:prstGeom prst="rect">
              <a:avLst/>
            </a:prstGeom>
            <a:noFill/>
          </p:spPr>
          <p:txBody>
            <a:bodyPr wrap="square" rtlCol="0">
              <a:spAutoFit/>
            </a:bodyPr>
            <a:lstStyle/>
            <a:p>
              <a:pPr algn="ctr"/>
              <a:r>
                <a:rPr lang="en-US" sz="800" dirty="0" smtClean="0">
                  <a:solidFill>
                    <a:prstClr val="black"/>
                  </a:solidFill>
                </a:rPr>
                <a:t>Cottage Industry Section </a:t>
              </a:r>
              <a:endParaRPr lang="en-US" sz="800" dirty="0">
                <a:solidFill>
                  <a:prstClr val="black"/>
                </a:solidFill>
              </a:endParaRPr>
            </a:p>
          </p:txBody>
        </p:sp>
        <p:cxnSp>
          <p:nvCxnSpPr>
            <p:cNvPr id="128" name="Straight Connector 127"/>
            <p:cNvCxnSpPr/>
            <p:nvPr/>
          </p:nvCxnSpPr>
          <p:spPr>
            <a:xfrm rot="5400000">
              <a:off x="4260209" y="4356674"/>
              <a:ext cx="1279286" cy="1334"/>
            </a:xfrm>
            <a:prstGeom prst="line">
              <a:avLst/>
            </a:prstGeom>
          </p:spPr>
          <p:style>
            <a:lnRef idx="1">
              <a:schemeClr val="accent1"/>
            </a:lnRef>
            <a:fillRef idx="0">
              <a:schemeClr val="accent1"/>
            </a:fillRef>
            <a:effectRef idx="0">
              <a:schemeClr val="accent1"/>
            </a:effectRef>
            <a:fontRef idx="minor">
              <a:schemeClr val="tx1"/>
            </a:fontRef>
          </p:style>
        </p:cxnSp>
        <p:cxnSp>
          <p:nvCxnSpPr>
            <p:cNvPr id="133" name="Straight Connector 132"/>
            <p:cNvCxnSpPr/>
            <p:nvPr/>
          </p:nvCxnSpPr>
          <p:spPr>
            <a:xfrm rot="5400000">
              <a:off x="5248229" y="4413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36" name="TextBox 135"/>
            <p:cNvSpPr txBox="1"/>
            <p:nvPr/>
          </p:nvSpPr>
          <p:spPr>
            <a:xfrm>
              <a:off x="5775833" y="4462046"/>
              <a:ext cx="601276" cy="338554"/>
            </a:xfrm>
            <a:prstGeom prst="rect">
              <a:avLst/>
            </a:prstGeom>
            <a:noFill/>
          </p:spPr>
          <p:txBody>
            <a:bodyPr wrap="square" rtlCol="0">
              <a:spAutoFit/>
            </a:bodyPr>
            <a:lstStyle/>
            <a:p>
              <a:pPr algn="ctr"/>
              <a:r>
                <a:rPr lang="en-US" sz="800" dirty="0" smtClean="0">
                  <a:solidFill>
                    <a:prstClr val="black"/>
                  </a:solidFill>
                </a:rPr>
                <a:t>Refugee Section </a:t>
              </a:r>
              <a:endParaRPr lang="en-US" sz="800" dirty="0">
                <a:solidFill>
                  <a:prstClr val="black"/>
                </a:solidFill>
              </a:endParaRPr>
            </a:p>
          </p:txBody>
        </p:sp>
        <p:cxnSp>
          <p:nvCxnSpPr>
            <p:cNvPr id="138" name="Straight Connector 137"/>
            <p:cNvCxnSpPr/>
            <p:nvPr/>
          </p:nvCxnSpPr>
          <p:spPr>
            <a:xfrm rot="5400000">
              <a:off x="6152720" y="4463208"/>
              <a:ext cx="1208215"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40" name="Straight Connector 139"/>
            <p:cNvCxnSpPr/>
            <p:nvPr/>
          </p:nvCxnSpPr>
          <p:spPr>
            <a:xfrm>
              <a:off x="6500692" y="5065834"/>
              <a:ext cx="512269"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42" name="Straight Connector 141"/>
            <p:cNvCxnSpPr/>
            <p:nvPr/>
          </p:nvCxnSpPr>
          <p:spPr>
            <a:xfrm rot="5400000">
              <a:off x="6430288"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43" name="Straight Connector 142"/>
            <p:cNvCxnSpPr/>
            <p:nvPr/>
          </p:nvCxnSpPr>
          <p:spPr>
            <a:xfrm rot="5400000">
              <a:off x="6941222" y="5137719"/>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44" name="TextBox 143"/>
            <p:cNvSpPr txBox="1"/>
            <p:nvPr/>
          </p:nvSpPr>
          <p:spPr>
            <a:xfrm>
              <a:off x="6820861" y="5190246"/>
              <a:ext cx="832436" cy="461665"/>
            </a:xfrm>
            <a:prstGeom prst="rect">
              <a:avLst/>
            </a:prstGeom>
            <a:solidFill>
              <a:srgbClr val="FFC000"/>
            </a:solidFill>
            <a:ln>
              <a:solidFill>
                <a:schemeClr val="tx1">
                  <a:lumMod val="50000"/>
                  <a:lumOff val="50000"/>
                </a:schemeClr>
              </a:solidFill>
            </a:ln>
          </p:spPr>
          <p:txBody>
            <a:bodyPr wrap="square" rtlCol="0">
              <a:spAutoFit/>
            </a:bodyPr>
            <a:lstStyle/>
            <a:p>
              <a:pPr algn="ctr"/>
              <a:r>
                <a:rPr lang="en-US" sz="800" dirty="0" smtClean="0">
                  <a:solidFill>
                    <a:prstClr val="black"/>
                  </a:solidFill>
                </a:rPr>
                <a:t>Game &amp;</a:t>
              </a:r>
            </a:p>
            <a:p>
              <a:pPr algn="ctr"/>
              <a:r>
                <a:rPr lang="en-US" sz="800" dirty="0" smtClean="0">
                  <a:solidFill>
                    <a:prstClr val="black"/>
                  </a:solidFill>
                </a:rPr>
                <a:t>Wildlife Section </a:t>
              </a:r>
              <a:endParaRPr lang="en-US" sz="800" dirty="0">
                <a:solidFill>
                  <a:prstClr val="black"/>
                </a:solidFill>
              </a:endParaRPr>
            </a:p>
          </p:txBody>
        </p:sp>
        <p:sp>
          <p:nvSpPr>
            <p:cNvPr id="145" name="TextBox 144"/>
            <p:cNvSpPr txBox="1"/>
            <p:nvPr/>
          </p:nvSpPr>
          <p:spPr>
            <a:xfrm>
              <a:off x="6116491" y="5209458"/>
              <a:ext cx="576302" cy="338554"/>
            </a:xfrm>
            <a:prstGeom prst="rect">
              <a:avLst/>
            </a:prstGeom>
            <a:solidFill>
              <a:srgbClr val="FFC000"/>
            </a:solidFill>
            <a:ln>
              <a:solidFill>
                <a:schemeClr val="accent1"/>
              </a:solidFill>
            </a:ln>
          </p:spPr>
          <p:txBody>
            <a:bodyPr wrap="square" rtlCol="0">
              <a:spAutoFit/>
            </a:bodyPr>
            <a:lstStyle/>
            <a:p>
              <a:pPr algn="ctr"/>
              <a:r>
                <a:rPr lang="en-US" sz="800" dirty="0" smtClean="0">
                  <a:solidFill>
                    <a:prstClr val="black"/>
                  </a:solidFill>
                </a:rPr>
                <a:t>Forestry Section </a:t>
              </a:r>
              <a:endParaRPr lang="en-US" sz="800" dirty="0">
                <a:solidFill>
                  <a:prstClr val="black"/>
                </a:solidFill>
              </a:endParaRPr>
            </a:p>
          </p:txBody>
        </p:sp>
        <p:cxnSp>
          <p:nvCxnSpPr>
            <p:cNvPr id="148" name="Straight Connector 147"/>
            <p:cNvCxnSpPr/>
            <p:nvPr/>
          </p:nvCxnSpPr>
          <p:spPr>
            <a:xfrm flipV="1">
              <a:off x="3489833" y="4997726"/>
              <a:ext cx="2306490" cy="31474"/>
            </a:xfrm>
            <a:prstGeom prst="line">
              <a:avLst/>
            </a:prstGeom>
          </p:spPr>
          <p:style>
            <a:lnRef idx="1">
              <a:schemeClr val="accent1"/>
            </a:lnRef>
            <a:fillRef idx="0">
              <a:schemeClr val="accent1"/>
            </a:fillRef>
            <a:effectRef idx="0">
              <a:schemeClr val="accent1"/>
            </a:effectRef>
            <a:fontRef idx="minor">
              <a:schemeClr val="tx1"/>
            </a:fontRef>
          </p:style>
        </p:cxnSp>
        <p:cxnSp>
          <p:nvCxnSpPr>
            <p:cNvPr id="150" name="Straight Connector 149"/>
            <p:cNvCxnSpPr/>
            <p:nvPr/>
          </p:nvCxnSpPr>
          <p:spPr>
            <a:xfrm rot="5400000">
              <a:off x="4075467" y="5244326"/>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2" name="Straight Connector 151"/>
            <p:cNvCxnSpPr/>
            <p:nvPr/>
          </p:nvCxnSpPr>
          <p:spPr>
            <a:xfrm rot="5400000">
              <a:off x="4571979" y="5066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3" name="Straight Connector 152"/>
            <p:cNvCxnSpPr/>
            <p:nvPr/>
          </p:nvCxnSpPr>
          <p:spPr>
            <a:xfrm rot="5400000">
              <a:off x="4544495" y="5351674"/>
              <a:ext cx="710714"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4" name="Straight Connector 153"/>
            <p:cNvCxnSpPr/>
            <p:nvPr/>
          </p:nvCxnSpPr>
          <p:spPr>
            <a:xfrm rot="5400000">
              <a:off x="5276349" y="5066648"/>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55" name="Straight Connector 154"/>
            <p:cNvCxnSpPr/>
            <p:nvPr/>
          </p:nvCxnSpPr>
          <p:spPr>
            <a:xfrm rot="5400000">
              <a:off x="5548240" y="5244326"/>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56" name="TextBox 155"/>
            <p:cNvSpPr txBox="1"/>
            <p:nvPr/>
          </p:nvSpPr>
          <p:spPr>
            <a:xfrm>
              <a:off x="3683213" y="5471756"/>
              <a:ext cx="832437" cy="584775"/>
            </a:xfrm>
            <a:prstGeom prst="rect">
              <a:avLst/>
            </a:prstGeom>
            <a:noFill/>
          </p:spPr>
          <p:txBody>
            <a:bodyPr wrap="square" rtlCol="0">
              <a:spAutoFit/>
            </a:bodyPr>
            <a:lstStyle/>
            <a:p>
              <a:pPr algn="ctr"/>
              <a:r>
                <a:rPr lang="en-US" sz="800" dirty="0" smtClean="0">
                  <a:solidFill>
                    <a:prstClr val="black"/>
                  </a:solidFill>
                </a:rPr>
                <a:t>Animal Health and Production Section</a:t>
              </a:r>
              <a:endParaRPr lang="en-US" sz="800" dirty="0">
                <a:solidFill>
                  <a:prstClr val="black"/>
                </a:solidFill>
              </a:endParaRPr>
            </a:p>
          </p:txBody>
        </p:sp>
        <p:sp>
          <p:nvSpPr>
            <p:cNvPr id="157" name="TextBox 156"/>
            <p:cNvSpPr txBox="1"/>
            <p:nvPr/>
          </p:nvSpPr>
          <p:spPr>
            <a:xfrm>
              <a:off x="4387584" y="5120563"/>
              <a:ext cx="576302" cy="461665"/>
            </a:xfrm>
            <a:prstGeom prst="rect">
              <a:avLst/>
            </a:prstGeom>
            <a:noFill/>
          </p:spPr>
          <p:txBody>
            <a:bodyPr wrap="square" rtlCol="0">
              <a:spAutoFit/>
            </a:bodyPr>
            <a:lstStyle/>
            <a:p>
              <a:pPr algn="ctr"/>
              <a:r>
                <a:rPr lang="en-US" sz="800" dirty="0" smtClean="0">
                  <a:solidFill>
                    <a:prstClr val="black"/>
                  </a:solidFill>
                </a:rPr>
                <a:t>Crop</a:t>
              </a:r>
            </a:p>
            <a:p>
              <a:pPr algn="ctr"/>
              <a:r>
                <a:rPr lang="en-US" sz="800" dirty="0" smtClean="0">
                  <a:solidFill>
                    <a:prstClr val="black"/>
                  </a:solidFill>
                </a:rPr>
                <a:t>Services Section </a:t>
              </a:r>
              <a:endParaRPr lang="en-US" sz="800" dirty="0">
                <a:solidFill>
                  <a:prstClr val="black"/>
                </a:solidFill>
              </a:endParaRPr>
            </a:p>
          </p:txBody>
        </p:sp>
        <p:sp>
          <p:nvSpPr>
            <p:cNvPr id="159" name="TextBox 158"/>
            <p:cNvSpPr txBox="1"/>
            <p:nvPr/>
          </p:nvSpPr>
          <p:spPr>
            <a:xfrm>
              <a:off x="4643718" y="5683582"/>
              <a:ext cx="640336" cy="461665"/>
            </a:xfrm>
            <a:prstGeom prst="rect">
              <a:avLst/>
            </a:prstGeom>
            <a:noFill/>
          </p:spPr>
          <p:txBody>
            <a:bodyPr wrap="square" rtlCol="0">
              <a:spAutoFit/>
            </a:bodyPr>
            <a:lstStyle/>
            <a:p>
              <a:pPr algn="ctr"/>
              <a:r>
                <a:rPr lang="en-US" sz="800" dirty="0" smtClean="0">
                  <a:solidFill>
                    <a:prstClr val="black"/>
                  </a:solidFill>
                </a:rPr>
                <a:t>Agric Extension Section</a:t>
              </a:r>
              <a:endParaRPr lang="en-US" sz="800" dirty="0">
                <a:solidFill>
                  <a:prstClr val="black"/>
                </a:solidFill>
              </a:endParaRPr>
            </a:p>
          </p:txBody>
        </p:sp>
        <p:sp>
          <p:nvSpPr>
            <p:cNvPr id="160" name="TextBox 159"/>
            <p:cNvSpPr txBox="1"/>
            <p:nvPr/>
          </p:nvSpPr>
          <p:spPr>
            <a:xfrm>
              <a:off x="4963885" y="5117787"/>
              <a:ext cx="832437" cy="461665"/>
            </a:xfrm>
            <a:prstGeom prst="rect">
              <a:avLst/>
            </a:prstGeom>
            <a:noFill/>
          </p:spPr>
          <p:txBody>
            <a:bodyPr wrap="square" rtlCol="0">
              <a:spAutoFit/>
            </a:bodyPr>
            <a:lstStyle/>
            <a:p>
              <a:pPr algn="ctr"/>
              <a:r>
                <a:rPr lang="en-US" sz="800" dirty="0" smtClean="0">
                  <a:solidFill>
                    <a:prstClr val="black"/>
                  </a:solidFill>
                </a:rPr>
                <a:t>Agric Engineering Section</a:t>
              </a:r>
              <a:endParaRPr lang="en-US" sz="800" dirty="0">
                <a:solidFill>
                  <a:prstClr val="black"/>
                </a:solidFill>
              </a:endParaRPr>
            </a:p>
          </p:txBody>
        </p:sp>
        <p:sp>
          <p:nvSpPr>
            <p:cNvPr id="161" name="TextBox 160"/>
            <p:cNvSpPr txBox="1"/>
            <p:nvPr/>
          </p:nvSpPr>
          <p:spPr>
            <a:xfrm>
              <a:off x="5540187" y="5635887"/>
              <a:ext cx="640336" cy="338554"/>
            </a:xfrm>
            <a:prstGeom prst="rect">
              <a:avLst/>
            </a:prstGeom>
            <a:solidFill>
              <a:srgbClr val="FFC000"/>
            </a:solidFill>
            <a:ln>
              <a:solidFill>
                <a:schemeClr val="tx1">
                  <a:lumMod val="65000"/>
                  <a:lumOff val="35000"/>
                </a:schemeClr>
              </a:solidFill>
            </a:ln>
          </p:spPr>
          <p:txBody>
            <a:bodyPr wrap="square" rtlCol="0">
              <a:spAutoFit/>
            </a:bodyPr>
            <a:lstStyle/>
            <a:p>
              <a:pPr algn="ctr"/>
              <a:r>
                <a:rPr lang="en-US" sz="800" dirty="0" smtClean="0">
                  <a:solidFill>
                    <a:prstClr val="black"/>
                  </a:solidFill>
                </a:rPr>
                <a:t>Fisheries Section</a:t>
              </a:r>
              <a:endParaRPr lang="en-US" sz="800" dirty="0">
                <a:solidFill>
                  <a:prstClr val="black"/>
                </a:solidFill>
              </a:endParaRPr>
            </a:p>
          </p:txBody>
        </p:sp>
        <p:sp>
          <p:nvSpPr>
            <p:cNvPr id="164" name="TextBox 163"/>
            <p:cNvSpPr txBox="1"/>
            <p:nvPr/>
          </p:nvSpPr>
          <p:spPr>
            <a:xfrm>
              <a:off x="1002766" y="5528846"/>
              <a:ext cx="567340" cy="338554"/>
            </a:xfrm>
            <a:prstGeom prst="rect">
              <a:avLst/>
            </a:prstGeom>
            <a:noFill/>
          </p:spPr>
          <p:txBody>
            <a:bodyPr wrap="square" rtlCol="0">
              <a:spAutoFit/>
            </a:bodyPr>
            <a:lstStyle/>
            <a:p>
              <a:pPr algn="ctr"/>
              <a:r>
                <a:rPr lang="en-US" sz="800" dirty="0" smtClean="0">
                  <a:solidFill>
                    <a:prstClr val="black"/>
                  </a:solidFill>
                </a:rPr>
                <a:t>Youth Section</a:t>
              </a:r>
              <a:endParaRPr lang="en-US" sz="800" dirty="0">
                <a:solidFill>
                  <a:prstClr val="black"/>
                </a:solidFill>
              </a:endParaRPr>
            </a:p>
          </p:txBody>
        </p:sp>
        <p:cxnSp>
          <p:nvCxnSpPr>
            <p:cNvPr id="168" name="Straight Connector 167"/>
            <p:cNvCxnSpPr/>
            <p:nvPr/>
          </p:nvCxnSpPr>
          <p:spPr>
            <a:xfrm rot="5400000">
              <a:off x="822833" y="5791200"/>
              <a:ext cx="457200"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a:off x="920164" y="6019800"/>
              <a:ext cx="51226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0" name="Straight Connector 169"/>
            <p:cNvCxnSpPr/>
            <p:nvPr/>
          </p:nvCxnSpPr>
          <p:spPr>
            <a:xfrm rot="5400000">
              <a:off x="827294" y="61004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p:nvPr/>
          </p:nvCxnSpPr>
          <p:spPr>
            <a:xfrm rot="5400000">
              <a:off x="1360694" y="61004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4" name="TextBox 173"/>
            <p:cNvSpPr txBox="1"/>
            <p:nvPr/>
          </p:nvSpPr>
          <p:spPr>
            <a:xfrm>
              <a:off x="715897" y="6138446"/>
              <a:ext cx="640336" cy="461665"/>
            </a:xfrm>
            <a:prstGeom prst="rect">
              <a:avLst/>
            </a:prstGeom>
            <a:noFill/>
          </p:spPr>
          <p:txBody>
            <a:bodyPr wrap="square" rtlCol="0">
              <a:spAutoFit/>
            </a:bodyPr>
            <a:lstStyle/>
            <a:p>
              <a:pPr algn="ctr"/>
              <a:r>
                <a:rPr lang="en-US" sz="800" dirty="0" smtClean="0">
                  <a:solidFill>
                    <a:srgbClr val="FF0000"/>
                  </a:solidFill>
                </a:rPr>
                <a:t>Basic </a:t>
              </a:r>
              <a:r>
                <a:rPr lang="en-US" sz="800" dirty="0" smtClean="0">
                  <a:solidFill>
                    <a:prstClr val="black"/>
                  </a:solidFill>
                </a:rPr>
                <a:t>Education Unit</a:t>
              </a:r>
              <a:endParaRPr lang="en-US" sz="800" dirty="0">
                <a:solidFill>
                  <a:prstClr val="black"/>
                </a:solidFill>
              </a:endParaRPr>
            </a:p>
          </p:txBody>
        </p:sp>
        <p:sp>
          <p:nvSpPr>
            <p:cNvPr id="177" name="TextBox 176"/>
            <p:cNvSpPr txBox="1"/>
            <p:nvPr/>
          </p:nvSpPr>
          <p:spPr>
            <a:xfrm>
              <a:off x="1584833" y="5410200"/>
              <a:ext cx="512270" cy="338554"/>
            </a:xfrm>
            <a:prstGeom prst="rect">
              <a:avLst/>
            </a:prstGeom>
            <a:noFill/>
          </p:spPr>
          <p:txBody>
            <a:bodyPr wrap="square" rtlCol="0">
              <a:spAutoFit/>
            </a:bodyPr>
            <a:lstStyle/>
            <a:p>
              <a:pPr algn="ctr"/>
              <a:r>
                <a:rPr lang="en-US" sz="800" dirty="0" smtClean="0">
                  <a:solidFill>
                    <a:srgbClr val="FF0000"/>
                  </a:solidFill>
                </a:rPr>
                <a:t>Library section</a:t>
              </a:r>
              <a:endParaRPr lang="en-US" sz="800" dirty="0">
                <a:solidFill>
                  <a:srgbClr val="FF0000"/>
                </a:solidFill>
              </a:endParaRPr>
            </a:p>
          </p:txBody>
        </p:sp>
        <p:cxnSp>
          <p:nvCxnSpPr>
            <p:cNvPr id="139" name="Straight Connector 138"/>
            <p:cNvCxnSpPr/>
            <p:nvPr/>
          </p:nvCxnSpPr>
          <p:spPr>
            <a:xfrm rot="10800000">
              <a:off x="4387583" y="1981199"/>
              <a:ext cx="1216639" cy="1"/>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146" name="TextBox 145"/>
            <p:cNvSpPr txBox="1"/>
            <p:nvPr/>
          </p:nvSpPr>
          <p:spPr>
            <a:xfrm>
              <a:off x="2466575" y="3276600"/>
              <a:ext cx="512270" cy="461665"/>
            </a:xfrm>
            <a:prstGeom prst="rect">
              <a:avLst/>
            </a:prstGeom>
            <a:solidFill>
              <a:schemeClr val="accent2">
                <a:lumMod val="40000"/>
                <a:lumOff val="60000"/>
              </a:schemeClr>
            </a:solidFill>
          </p:spPr>
          <p:txBody>
            <a:bodyPr wrap="square" rtlCol="0">
              <a:spAutoFit/>
            </a:bodyPr>
            <a:lstStyle/>
            <a:p>
              <a:pPr algn="ctr"/>
              <a:r>
                <a:rPr lang="en-US" sz="800" dirty="0" smtClean="0">
                  <a:solidFill>
                    <a:srgbClr val="0E02A6"/>
                  </a:solidFill>
                </a:rPr>
                <a:t>Urban Roads Dept</a:t>
              </a:r>
              <a:r>
                <a:rPr lang="en-US" sz="800" dirty="0" smtClean="0">
                  <a:solidFill>
                    <a:prstClr val="black"/>
                  </a:solidFill>
                </a:rPr>
                <a:t>.</a:t>
              </a:r>
              <a:endParaRPr lang="en-US" sz="800" dirty="0">
                <a:solidFill>
                  <a:prstClr val="black"/>
                </a:solidFill>
              </a:endParaRPr>
            </a:p>
          </p:txBody>
        </p:sp>
        <p:cxnSp>
          <p:nvCxnSpPr>
            <p:cNvPr id="167" name="Straight Connector 166"/>
            <p:cNvCxnSpPr/>
            <p:nvPr/>
          </p:nvCxnSpPr>
          <p:spPr>
            <a:xfrm rot="5400000">
              <a:off x="7198692" y="3738261"/>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73" name="TextBox 172"/>
            <p:cNvSpPr txBox="1"/>
            <p:nvPr/>
          </p:nvSpPr>
          <p:spPr>
            <a:xfrm>
              <a:off x="6948928" y="3361600"/>
              <a:ext cx="576302" cy="338554"/>
            </a:xfrm>
            <a:prstGeom prst="rect">
              <a:avLst/>
            </a:prstGeom>
            <a:noFill/>
          </p:spPr>
          <p:txBody>
            <a:bodyPr wrap="square" rtlCol="0">
              <a:spAutoFit/>
            </a:bodyPr>
            <a:lstStyle/>
            <a:p>
              <a:r>
                <a:rPr lang="en-US" sz="800" dirty="0" smtClean="0">
                  <a:solidFill>
                    <a:srgbClr val="0E02A6"/>
                  </a:solidFill>
                </a:rPr>
                <a:t>Finance Dept.</a:t>
              </a:r>
              <a:endParaRPr lang="en-US" sz="800" dirty="0">
                <a:solidFill>
                  <a:srgbClr val="0E02A6"/>
                </a:solidFill>
              </a:endParaRPr>
            </a:p>
          </p:txBody>
        </p:sp>
        <p:sp>
          <p:nvSpPr>
            <p:cNvPr id="180" name="TextBox 179"/>
            <p:cNvSpPr txBox="1"/>
            <p:nvPr/>
          </p:nvSpPr>
          <p:spPr>
            <a:xfrm>
              <a:off x="4131449" y="3414848"/>
              <a:ext cx="640336" cy="338554"/>
            </a:xfrm>
            <a:prstGeom prst="rect">
              <a:avLst/>
            </a:prstGeom>
            <a:solidFill>
              <a:schemeClr val="accent2">
                <a:lumMod val="40000"/>
                <a:lumOff val="60000"/>
              </a:schemeClr>
            </a:solidFill>
          </p:spPr>
          <p:txBody>
            <a:bodyPr wrap="square" rtlCol="0">
              <a:spAutoFit/>
            </a:bodyPr>
            <a:lstStyle/>
            <a:p>
              <a:pPr algn="ctr"/>
              <a:r>
                <a:rPr lang="en-US" sz="800" dirty="0" smtClean="0">
                  <a:solidFill>
                    <a:srgbClr val="0E02A6"/>
                  </a:solidFill>
                </a:rPr>
                <a:t>Transport Dept.</a:t>
              </a:r>
              <a:endParaRPr lang="en-US" sz="800" dirty="0">
                <a:solidFill>
                  <a:srgbClr val="0E02A6"/>
                </a:solidFill>
              </a:endParaRPr>
            </a:p>
          </p:txBody>
        </p:sp>
        <p:cxnSp>
          <p:nvCxnSpPr>
            <p:cNvPr id="181" name="Straight Connector 180"/>
            <p:cNvCxnSpPr/>
            <p:nvPr/>
          </p:nvCxnSpPr>
          <p:spPr>
            <a:xfrm rot="5400000">
              <a:off x="4315845"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8" name="Straight Connector 197"/>
            <p:cNvCxnSpPr/>
            <p:nvPr/>
          </p:nvCxnSpPr>
          <p:spPr>
            <a:xfrm rot="5400000">
              <a:off x="7901727" y="3289862"/>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9" name="Straight Connector 198"/>
            <p:cNvCxnSpPr/>
            <p:nvPr/>
          </p:nvCxnSpPr>
          <p:spPr>
            <a:xfrm>
              <a:off x="7269096" y="3219458"/>
              <a:ext cx="704370" cy="1481"/>
            </a:xfrm>
            <a:prstGeom prst="line">
              <a:avLst/>
            </a:prstGeom>
          </p:spPr>
          <p:style>
            <a:lnRef idx="1">
              <a:schemeClr val="accent1"/>
            </a:lnRef>
            <a:fillRef idx="0">
              <a:schemeClr val="accent1"/>
            </a:fillRef>
            <a:effectRef idx="0">
              <a:schemeClr val="accent1"/>
            </a:effectRef>
            <a:fontRef idx="minor">
              <a:schemeClr val="tx1"/>
            </a:fontRef>
          </p:style>
        </p:cxnSp>
        <p:sp>
          <p:nvSpPr>
            <p:cNvPr id="201" name="TextBox 200"/>
            <p:cNvSpPr txBox="1"/>
            <p:nvPr/>
          </p:nvSpPr>
          <p:spPr>
            <a:xfrm>
              <a:off x="7473256" y="3343776"/>
              <a:ext cx="756344" cy="338554"/>
            </a:xfrm>
            <a:prstGeom prst="rect">
              <a:avLst/>
            </a:prstGeom>
            <a:solidFill>
              <a:schemeClr val="accent6">
                <a:lumMod val="60000"/>
                <a:lumOff val="40000"/>
              </a:schemeClr>
            </a:solidFill>
            <a:ln>
              <a:solidFill>
                <a:schemeClr val="bg1">
                  <a:lumMod val="85000"/>
                </a:schemeClr>
              </a:solidFill>
            </a:ln>
          </p:spPr>
          <p:txBody>
            <a:bodyPr wrap="square" rtlCol="0">
              <a:spAutoFit/>
            </a:bodyPr>
            <a:lstStyle/>
            <a:p>
              <a:r>
                <a:rPr lang="en-US" sz="800" dirty="0" smtClean="0">
                  <a:solidFill>
                    <a:srgbClr val="0E02A6"/>
                  </a:solidFill>
                </a:rPr>
                <a:t>Budget &amp; Rating Dept.</a:t>
              </a:r>
              <a:endParaRPr lang="en-US" sz="800" dirty="0">
                <a:solidFill>
                  <a:srgbClr val="0E02A6"/>
                </a:solidFill>
              </a:endParaRPr>
            </a:p>
          </p:txBody>
        </p:sp>
        <p:cxnSp>
          <p:nvCxnSpPr>
            <p:cNvPr id="202" name="Straight Connector 201"/>
            <p:cNvCxnSpPr/>
            <p:nvPr/>
          </p:nvCxnSpPr>
          <p:spPr>
            <a:xfrm rot="5400000">
              <a:off x="7582893" y="39295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7" name="Straight Connector 196"/>
            <p:cNvCxnSpPr/>
            <p:nvPr/>
          </p:nvCxnSpPr>
          <p:spPr>
            <a:xfrm>
              <a:off x="5318633" y="4341919"/>
              <a:ext cx="576303" cy="1481"/>
            </a:xfrm>
            <a:prstGeom prst="line">
              <a:avLst/>
            </a:prstGeom>
          </p:spPr>
          <p:style>
            <a:lnRef idx="1">
              <a:schemeClr val="accent1"/>
            </a:lnRef>
            <a:fillRef idx="0">
              <a:schemeClr val="accent1"/>
            </a:fillRef>
            <a:effectRef idx="0">
              <a:schemeClr val="accent1"/>
            </a:effectRef>
            <a:fontRef idx="minor">
              <a:schemeClr val="tx1"/>
            </a:fontRef>
          </p:style>
        </p:cxnSp>
        <p:sp>
          <p:nvSpPr>
            <p:cNvPr id="203" name="TextBox 202"/>
            <p:cNvSpPr txBox="1"/>
            <p:nvPr/>
          </p:nvSpPr>
          <p:spPr>
            <a:xfrm>
              <a:off x="5090033" y="4419600"/>
              <a:ext cx="718457" cy="338554"/>
            </a:xfrm>
            <a:prstGeom prst="rect">
              <a:avLst/>
            </a:prstGeom>
            <a:noFill/>
          </p:spPr>
          <p:txBody>
            <a:bodyPr wrap="square" rtlCol="0">
              <a:spAutoFit/>
            </a:bodyPr>
            <a:lstStyle/>
            <a:p>
              <a:pPr algn="ctr"/>
              <a:r>
                <a:rPr lang="en-US" sz="800" dirty="0" smtClean="0">
                  <a:solidFill>
                    <a:prstClr val="black"/>
                  </a:solidFill>
                </a:rPr>
                <a:t>Internal Disaster</a:t>
              </a:r>
              <a:endParaRPr lang="en-US" sz="800" dirty="0">
                <a:solidFill>
                  <a:prstClr val="black"/>
                </a:solidFill>
              </a:endParaRPr>
            </a:p>
          </p:txBody>
        </p:sp>
        <p:cxnSp>
          <p:nvCxnSpPr>
            <p:cNvPr id="204" name="Straight Connector 203"/>
            <p:cNvCxnSpPr/>
            <p:nvPr/>
          </p:nvCxnSpPr>
          <p:spPr>
            <a:xfrm>
              <a:off x="5471033" y="3733800"/>
              <a:ext cx="7183" cy="583978"/>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a:xfrm rot="5400000">
              <a:off x="4317179" y="1868433"/>
              <a:ext cx="142143" cy="1334"/>
            </a:xfrm>
            <a:prstGeom prst="line">
              <a:avLst/>
            </a:prstGeom>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a:off x="2338508" y="4711958"/>
              <a:ext cx="384202" cy="1481"/>
            </a:xfrm>
            <a:prstGeom prst="line">
              <a:avLst/>
            </a:prstGeom>
          </p:spPr>
          <p:style>
            <a:lnRef idx="1">
              <a:schemeClr val="accent1"/>
            </a:lnRef>
            <a:fillRef idx="0">
              <a:schemeClr val="accent1"/>
            </a:fillRef>
            <a:effectRef idx="0">
              <a:schemeClr val="accent1"/>
            </a:effectRef>
            <a:fontRef idx="minor">
              <a:schemeClr val="tx1"/>
            </a:fontRef>
          </p:style>
        </p:cxnSp>
        <p:cxnSp>
          <p:nvCxnSpPr>
            <p:cNvPr id="175" name="Straight Connector 174"/>
            <p:cNvCxnSpPr/>
            <p:nvPr/>
          </p:nvCxnSpPr>
          <p:spPr>
            <a:xfrm rot="16200000" flipH="1">
              <a:off x="2414249" y="5020417"/>
              <a:ext cx="622045" cy="5123"/>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85" name="TextBox 184"/>
            <p:cNvSpPr txBox="1"/>
            <p:nvPr/>
          </p:nvSpPr>
          <p:spPr>
            <a:xfrm>
              <a:off x="2215563" y="4919246"/>
              <a:ext cx="602502" cy="338554"/>
            </a:xfrm>
            <a:prstGeom prst="rect">
              <a:avLst/>
            </a:prstGeom>
            <a:noFill/>
            <a:ln>
              <a:noFill/>
            </a:ln>
          </p:spPr>
          <p:txBody>
            <a:bodyPr wrap="square" rtlCol="0">
              <a:spAutoFit/>
            </a:bodyPr>
            <a:lstStyle/>
            <a:p>
              <a:pPr algn="ctr"/>
              <a:r>
                <a:rPr lang="en-US" sz="800" dirty="0" smtClean="0">
                  <a:solidFill>
                    <a:srgbClr val="FF0000"/>
                  </a:solidFill>
                </a:rPr>
                <a:t>Environ Health</a:t>
              </a:r>
              <a:endParaRPr lang="en-US" sz="800" dirty="0">
                <a:solidFill>
                  <a:srgbClr val="FF0000"/>
                </a:solidFill>
              </a:endParaRPr>
            </a:p>
          </p:txBody>
        </p:sp>
        <p:cxnSp>
          <p:nvCxnSpPr>
            <p:cNvPr id="189" name="Straight Connector 188"/>
            <p:cNvCxnSpPr/>
            <p:nvPr/>
          </p:nvCxnSpPr>
          <p:spPr>
            <a:xfrm rot="5400000">
              <a:off x="1250283" y="5349023"/>
              <a:ext cx="639646" cy="1"/>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5400000">
              <a:off x="1260989" y="5276844"/>
              <a:ext cx="495288"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07" name="TextBox 206"/>
            <p:cNvSpPr txBox="1"/>
            <p:nvPr/>
          </p:nvSpPr>
          <p:spPr>
            <a:xfrm>
              <a:off x="0" y="3352800"/>
              <a:ext cx="640336" cy="461665"/>
            </a:xfrm>
            <a:prstGeom prst="rect">
              <a:avLst/>
            </a:prstGeom>
            <a:noFill/>
          </p:spPr>
          <p:txBody>
            <a:bodyPr wrap="square" rtlCol="0">
              <a:spAutoFit/>
            </a:bodyPr>
            <a:lstStyle/>
            <a:p>
              <a:pPr algn="ctr"/>
              <a:r>
                <a:rPr lang="en-US" sz="800" dirty="0" smtClean="0">
                  <a:solidFill>
                    <a:srgbClr val="0E02A6"/>
                  </a:solidFill>
                </a:rPr>
                <a:t>Central Administration Dept.</a:t>
              </a:r>
            </a:p>
          </p:txBody>
        </p:sp>
        <p:sp>
          <p:nvSpPr>
            <p:cNvPr id="208" name="TextBox 207"/>
            <p:cNvSpPr txBox="1"/>
            <p:nvPr/>
          </p:nvSpPr>
          <p:spPr>
            <a:xfrm>
              <a:off x="8287229" y="3352800"/>
              <a:ext cx="841403" cy="338554"/>
            </a:xfrm>
            <a:prstGeom prst="rect">
              <a:avLst/>
            </a:prstGeom>
            <a:solidFill>
              <a:schemeClr val="accent6">
                <a:lumMod val="60000"/>
                <a:lumOff val="40000"/>
              </a:schemeClr>
            </a:solidFill>
            <a:ln>
              <a:solidFill>
                <a:schemeClr val="bg1">
                  <a:lumMod val="85000"/>
                </a:schemeClr>
              </a:solidFill>
            </a:ln>
          </p:spPr>
          <p:txBody>
            <a:bodyPr wrap="square" rtlCol="0">
              <a:spAutoFit/>
            </a:bodyPr>
            <a:lstStyle/>
            <a:p>
              <a:pPr algn="ctr"/>
              <a:r>
                <a:rPr lang="en-US" sz="800" dirty="0" smtClean="0">
                  <a:solidFill>
                    <a:srgbClr val="0E02A6"/>
                  </a:solidFill>
                </a:rPr>
                <a:t>Legal Department</a:t>
              </a:r>
              <a:endParaRPr lang="en-US" sz="800" dirty="0">
                <a:solidFill>
                  <a:srgbClr val="0E02A6"/>
                </a:solidFill>
              </a:endParaRPr>
            </a:p>
          </p:txBody>
        </p:sp>
        <p:cxnSp>
          <p:nvCxnSpPr>
            <p:cNvPr id="209" name="Straight Connector 208"/>
            <p:cNvCxnSpPr/>
            <p:nvPr/>
          </p:nvCxnSpPr>
          <p:spPr>
            <a:xfrm rot="16200000" flipH="1">
              <a:off x="8275394" y="3002206"/>
              <a:ext cx="670416" cy="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p:nvCxnSpPr>
          <p:spPr>
            <a:xfrm rot="5400000">
              <a:off x="234396" y="3880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p:nvPr/>
          </p:nvCxnSpPr>
          <p:spPr>
            <a:xfrm>
              <a:off x="0" y="3276600"/>
              <a:ext cx="9128633" cy="0"/>
            </a:xfrm>
            <a:prstGeom prst="line">
              <a:avLst/>
            </a:prstGeom>
            <a:ln w="19050">
              <a:solidFill>
                <a:srgbClr val="00B050"/>
              </a:solidFill>
              <a:prstDash val="dashDot"/>
            </a:ln>
          </p:spPr>
          <p:style>
            <a:lnRef idx="1">
              <a:schemeClr val="accent1"/>
            </a:lnRef>
            <a:fillRef idx="0">
              <a:schemeClr val="accent1"/>
            </a:fillRef>
            <a:effectRef idx="0">
              <a:schemeClr val="accent1"/>
            </a:effectRef>
            <a:fontRef idx="minor">
              <a:schemeClr val="tx1"/>
            </a:fontRef>
          </p:style>
        </p:cxnSp>
        <p:cxnSp>
          <p:nvCxnSpPr>
            <p:cNvPr id="246" name="Straight Connector 245"/>
            <p:cNvCxnSpPr/>
            <p:nvPr/>
          </p:nvCxnSpPr>
          <p:spPr>
            <a:xfrm rot="5400000">
              <a:off x="5949396" y="3270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44" name="Cloud Callout 243"/>
            <p:cNvSpPr/>
            <p:nvPr/>
          </p:nvSpPr>
          <p:spPr>
            <a:xfrm>
              <a:off x="7620000" y="990600"/>
              <a:ext cx="1371600" cy="612648"/>
            </a:xfrm>
            <a:prstGeom prst="cloudCallout">
              <a:avLst>
                <a:gd name="adj1" fmla="val 47656"/>
                <a:gd name="adj2" fmla="val 324555"/>
              </a:avLst>
            </a:prstGeom>
            <a:solidFill>
              <a:srgbClr val="92D050"/>
            </a:solidFill>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sz="1400" b="1" dirty="0" smtClean="0">
                <a:solidFill>
                  <a:srgbClr val="0E02A6"/>
                </a:solidFill>
              </a:endParaRPr>
            </a:p>
            <a:p>
              <a:pPr algn="ctr"/>
              <a:r>
                <a:rPr lang="en-US" sz="1400" b="1" dirty="0" smtClean="0">
                  <a:solidFill>
                    <a:srgbClr val="0E02A6"/>
                  </a:solidFill>
                </a:rPr>
                <a:t>16 Depts.</a:t>
              </a:r>
              <a:endParaRPr lang="en-GB" sz="1400" b="1" dirty="0" smtClean="0">
                <a:solidFill>
                  <a:srgbClr val="0E02A6"/>
                </a:solidFill>
              </a:endParaRPr>
            </a:p>
            <a:p>
              <a:pPr algn="ctr"/>
              <a:endParaRPr lang="en-GB" dirty="0">
                <a:solidFill>
                  <a:prstClr val="black"/>
                </a:solidFill>
              </a:endParaRPr>
            </a:p>
          </p:txBody>
        </p:sp>
      </p:grpSp>
      <p:sp>
        <p:nvSpPr>
          <p:cNvPr id="158" name="Slide Number Placeholder 157"/>
          <p:cNvSpPr>
            <a:spLocks noGrp="1"/>
          </p:cNvSpPr>
          <p:nvPr>
            <p:ph type="sldNum" sz="quarter" idx="12"/>
          </p:nvPr>
        </p:nvSpPr>
        <p:spPr/>
        <p:txBody>
          <a:bodyPr/>
          <a:lstStyle/>
          <a:p>
            <a:fld id="{9BC08F75-9AD0-4048-9F57-8453A6270FE7}" type="slidenum">
              <a:rPr lang="en-US" smtClean="0">
                <a:solidFill>
                  <a:srgbClr val="DDDDDD"/>
                </a:solidFill>
              </a:rPr>
              <a:pPr/>
              <a:t>23</a:t>
            </a:fld>
            <a:endParaRPr lang="en-US">
              <a:solidFill>
                <a:srgbClr val="DDDDDD"/>
              </a:solidFill>
            </a:endParaRPr>
          </a:p>
        </p:txBody>
      </p:sp>
      <p:grpSp>
        <p:nvGrpSpPr>
          <p:cNvPr id="3" name="Group 165"/>
          <p:cNvGrpSpPr/>
          <p:nvPr/>
        </p:nvGrpSpPr>
        <p:grpSpPr>
          <a:xfrm>
            <a:off x="-129112" y="3962400"/>
            <a:ext cx="891112" cy="2637711"/>
            <a:chOff x="19407" y="3886199"/>
            <a:chExt cx="742594" cy="2637711"/>
          </a:xfrm>
        </p:grpSpPr>
        <p:sp>
          <p:nvSpPr>
            <p:cNvPr id="172" name="TextBox 171"/>
            <p:cNvSpPr txBox="1"/>
            <p:nvPr/>
          </p:nvSpPr>
          <p:spPr>
            <a:xfrm>
              <a:off x="76200" y="4114800"/>
              <a:ext cx="590193" cy="215444"/>
            </a:xfrm>
            <a:prstGeom prst="rect">
              <a:avLst/>
            </a:prstGeom>
            <a:noFill/>
          </p:spPr>
          <p:txBody>
            <a:bodyPr wrap="square" rtlCol="0">
              <a:spAutoFit/>
            </a:bodyPr>
            <a:lstStyle/>
            <a:p>
              <a:pPr algn="ctr"/>
              <a:r>
                <a:rPr lang="en-US" sz="800" i="1" dirty="0" smtClean="0">
                  <a:solidFill>
                    <a:prstClr val="black"/>
                  </a:solidFill>
                </a:rPr>
                <a:t>Estate, </a:t>
              </a:r>
              <a:endParaRPr lang="en-US" sz="800" i="1" dirty="0">
                <a:solidFill>
                  <a:prstClr val="black"/>
                </a:solidFill>
              </a:endParaRPr>
            </a:p>
          </p:txBody>
        </p:sp>
        <p:sp>
          <p:nvSpPr>
            <p:cNvPr id="178" name="TextBox 177"/>
            <p:cNvSpPr txBox="1"/>
            <p:nvPr/>
          </p:nvSpPr>
          <p:spPr>
            <a:xfrm>
              <a:off x="76200" y="4343400"/>
              <a:ext cx="590193" cy="215444"/>
            </a:xfrm>
            <a:prstGeom prst="rect">
              <a:avLst/>
            </a:prstGeom>
            <a:noFill/>
          </p:spPr>
          <p:txBody>
            <a:bodyPr wrap="square" rtlCol="0">
              <a:spAutoFit/>
            </a:bodyPr>
            <a:lstStyle/>
            <a:p>
              <a:pPr algn="ctr"/>
              <a:endParaRPr lang="en-US" sz="800" i="1" dirty="0">
                <a:solidFill>
                  <a:prstClr val="black"/>
                </a:solidFill>
              </a:endParaRPr>
            </a:p>
          </p:txBody>
        </p:sp>
        <p:sp>
          <p:nvSpPr>
            <p:cNvPr id="179" name="TextBox 178"/>
            <p:cNvSpPr txBox="1"/>
            <p:nvPr/>
          </p:nvSpPr>
          <p:spPr>
            <a:xfrm>
              <a:off x="76200" y="4267199"/>
              <a:ext cx="590193" cy="215444"/>
            </a:xfrm>
            <a:prstGeom prst="rect">
              <a:avLst/>
            </a:prstGeom>
            <a:noFill/>
          </p:spPr>
          <p:txBody>
            <a:bodyPr wrap="square" rtlCol="0">
              <a:spAutoFit/>
            </a:bodyPr>
            <a:lstStyle/>
            <a:p>
              <a:pPr algn="ctr"/>
              <a:r>
                <a:rPr lang="en-US" sz="800" i="1" dirty="0" smtClean="0">
                  <a:solidFill>
                    <a:prstClr val="black"/>
                  </a:solidFill>
                </a:rPr>
                <a:t>Loges</a:t>
              </a:r>
              <a:endParaRPr lang="en-US" sz="800" i="1" dirty="0">
                <a:solidFill>
                  <a:prstClr val="black"/>
                </a:solidFill>
              </a:endParaRPr>
            </a:p>
          </p:txBody>
        </p:sp>
        <p:sp>
          <p:nvSpPr>
            <p:cNvPr id="182" name="TextBox 181"/>
            <p:cNvSpPr txBox="1"/>
            <p:nvPr/>
          </p:nvSpPr>
          <p:spPr>
            <a:xfrm>
              <a:off x="76200" y="4571999"/>
              <a:ext cx="622301" cy="215444"/>
            </a:xfrm>
            <a:prstGeom prst="rect">
              <a:avLst/>
            </a:prstGeom>
            <a:noFill/>
          </p:spPr>
          <p:txBody>
            <a:bodyPr wrap="square" rtlCol="0">
              <a:spAutoFit/>
            </a:bodyPr>
            <a:lstStyle/>
            <a:p>
              <a:pPr algn="ctr"/>
              <a:r>
                <a:rPr lang="en-US" sz="800" b="1" i="1" dirty="0" smtClean="0">
                  <a:solidFill>
                    <a:prstClr val="black"/>
                  </a:solidFill>
                </a:rPr>
                <a:t>Procurement</a:t>
              </a:r>
              <a:endParaRPr lang="en-US" sz="800" i="1" dirty="0">
                <a:solidFill>
                  <a:prstClr val="black"/>
                </a:solidFill>
              </a:endParaRPr>
            </a:p>
          </p:txBody>
        </p:sp>
        <p:sp>
          <p:nvSpPr>
            <p:cNvPr id="183" name="TextBox 182"/>
            <p:cNvSpPr txBox="1"/>
            <p:nvPr/>
          </p:nvSpPr>
          <p:spPr>
            <a:xfrm>
              <a:off x="127000" y="5029199"/>
              <a:ext cx="482600" cy="338554"/>
            </a:xfrm>
            <a:prstGeom prst="rect">
              <a:avLst/>
            </a:prstGeom>
            <a:noFill/>
          </p:spPr>
          <p:txBody>
            <a:bodyPr wrap="square" rtlCol="0">
              <a:spAutoFit/>
            </a:bodyPr>
            <a:lstStyle/>
            <a:p>
              <a:pPr algn="ctr"/>
              <a:r>
                <a:rPr lang="en-US" sz="800" dirty="0" smtClean="0">
                  <a:solidFill>
                    <a:prstClr val="black"/>
                  </a:solidFill>
                </a:rPr>
                <a:t>Administration</a:t>
              </a:r>
              <a:endParaRPr lang="en-US" sz="800" i="1" dirty="0">
                <a:solidFill>
                  <a:prstClr val="black"/>
                </a:solidFill>
              </a:endParaRPr>
            </a:p>
          </p:txBody>
        </p:sp>
        <p:cxnSp>
          <p:nvCxnSpPr>
            <p:cNvPr id="184" name="Straight Connector 183"/>
            <p:cNvCxnSpPr/>
            <p:nvPr/>
          </p:nvCxnSpPr>
          <p:spPr>
            <a:xfrm flipH="1">
              <a:off x="761999" y="3886199"/>
              <a:ext cx="2" cy="263771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H="1">
              <a:off x="604747" y="3728948"/>
              <a:ext cx="1" cy="314504"/>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Straight Arrow Connector 187"/>
            <p:cNvCxnSpPr/>
            <p:nvPr/>
          </p:nvCxnSpPr>
          <p:spPr>
            <a:xfrm rot="10800000">
              <a:off x="552808" y="3962400"/>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1" name="Straight Arrow Connector 190"/>
            <p:cNvCxnSpPr/>
            <p:nvPr/>
          </p:nvCxnSpPr>
          <p:spPr>
            <a:xfrm rot="10800000">
              <a:off x="552808" y="5410199"/>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2" name="Straight Arrow Connector 191"/>
            <p:cNvCxnSpPr/>
            <p:nvPr/>
          </p:nvCxnSpPr>
          <p:spPr>
            <a:xfrm rot="10800000">
              <a:off x="552808" y="4191000"/>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3" name="Straight Arrow Connector 192"/>
            <p:cNvCxnSpPr/>
            <p:nvPr/>
          </p:nvCxnSpPr>
          <p:spPr>
            <a:xfrm rot="10800000" flipV="1">
              <a:off x="616308" y="4648199"/>
              <a:ext cx="145693" cy="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4" name="Straight Arrow Connector 193"/>
            <p:cNvCxnSpPr/>
            <p:nvPr/>
          </p:nvCxnSpPr>
          <p:spPr>
            <a:xfrm rot="10800000">
              <a:off x="552808" y="4876799"/>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5" name="Straight Arrow Connector 194"/>
            <p:cNvCxnSpPr/>
            <p:nvPr/>
          </p:nvCxnSpPr>
          <p:spPr>
            <a:xfrm rot="10800000">
              <a:off x="552808" y="5181599"/>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00" name="TextBox 199"/>
            <p:cNvSpPr txBox="1"/>
            <p:nvPr/>
          </p:nvSpPr>
          <p:spPr>
            <a:xfrm>
              <a:off x="19407" y="4800599"/>
              <a:ext cx="590193" cy="215444"/>
            </a:xfrm>
            <a:prstGeom prst="rect">
              <a:avLst/>
            </a:prstGeom>
            <a:noFill/>
          </p:spPr>
          <p:txBody>
            <a:bodyPr wrap="square" rtlCol="0">
              <a:spAutoFit/>
            </a:bodyPr>
            <a:lstStyle/>
            <a:p>
              <a:pPr algn="ctr"/>
              <a:r>
                <a:rPr lang="en-US" sz="800" b="1" i="1" dirty="0" smtClean="0">
                  <a:solidFill>
                    <a:prstClr val="black"/>
                  </a:solidFill>
                </a:rPr>
                <a:t>HR Mgt</a:t>
              </a:r>
              <a:endParaRPr lang="en-US" sz="800" i="1" dirty="0">
                <a:solidFill>
                  <a:prstClr val="black"/>
                </a:solidFill>
              </a:endParaRPr>
            </a:p>
          </p:txBody>
        </p:sp>
        <p:cxnSp>
          <p:nvCxnSpPr>
            <p:cNvPr id="205" name="Straight Arrow Connector 204"/>
            <p:cNvCxnSpPr/>
            <p:nvPr/>
          </p:nvCxnSpPr>
          <p:spPr>
            <a:xfrm rot="10800000">
              <a:off x="533401" y="4343399"/>
              <a:ext cx="20919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06" name="TextBox 205"/>
            <p:cNvSpPr txBox="1"/>
            <p:nvPr/>
          </p:nvSpPr>
          <p:spPr>
            <a:xfrm>
              <a:off x="108308" y="5333999"/>
              <a:ext cx="590193" cy="215444"/>
            </a:xfrm>
            <a:prstGeom prst="rect">
              <a:avLst/>
            </a:prstGeom>
            <a:noFill/>
          </p:spPr>
          <p:txBody>
            <a:bodyPr wrap="square" rtlCol="0">
              <a:spAutoFit/>
            </a:bodyPr>
            <a:lstStyle/>
            <a:p>
              <a:pPr algn="ctr"/>
              <a:r>
                <a:rPr lang="en-US" sz="800" i="1" dirty="0" smtClean="0">
                  <a:solidFill>
                    <a:prstClr val="black"/>
                  </a:solidFill>
                </a:rPr>
                <a:t>Store</a:t>
              </a:r>
              <a:endParaRPr lang="en-US" sz="800" i="1" dirty="0">
                <a:solidFill>
                  <a:prstClr val="black"/>
                </a:solidFill>
              </a:endParaRPr>
            </a:p>
          </p:txBody>
        </p:sp>
      </p:grpSp>
      <p:sp>
        <p:nvSpPr>
          <p:cNvPr id="222" name="TextBox 221"/>
          <p:cNvSpPr txBox="1"/>
          <p:nvPr/>
        </p:nvSpPr>
        <p:spPr>
          <a:xfrm>
            <a:off x="0" y="3975556"/>
            <a:ext cx="590193" cy="215444"/>
          </a:xfrm>
          <a:prstGeom prst="rect">
            <a:avLst/>
          </a:prstGeom>
          <a:noFill/>
        </p:spPr>
        <p:txBody>
          <a:bodyPr wrap="square" rtlCol="0">
            <a:spAutoFit/>
          </a:bodyPr>
          <a:lstStyle/>
          <a:p>
            <a:pPr algn="ctr"/>
            <a:r>
              <a:rPr lang="en-US" sz="800" i="1" dirty="0" smtClean="0">
                <a:solidFill>
                  <a:prstClr val="black"/>
                </a:solidFill>
              </a:rPr>
              <a:t>Records</a:t>
            </a:r>
            <a:endParaRPr lang="en-US" sz="800" i="1" dirty="0">
              <a:solidFill>
                <a:prstClr val="black"/>
              </a:solidFill>
            </a:endParaRPr>
          </a:p>
        </p:txBody>
      </p:sp>
      <p:cxnSp>
        <p:nvCxnSpPr>
          <p:cNvPr id="242" name="Straight Connector 241"/>
          <p:cNvCxnSpPr/>
          <p:nvPr/>
        </p:nvCxnSpPr>
        <p:spPr>
          <a:xfrm rot="10800000" flipH="1" flipV="1">
            <a:off x="1676400" y="5029200"/>
            <a:ext cx="1" cy="440322"/>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186" name="TextBox 185"/>
          <p:cNvSpPr txBox="1"/>
          <p:nvPr/>
        </p:nvSpPr>
        <p:spPr>
          <a:xfrm>
            <a:off x="-76200" y="5638800"/>
            <a:ext cx="708231" cy="215444"/>
          </a:xfrm>
          <a:prstGeom prst="rect">
            <a:avLst/>
          </a:prstGeom>
          <a:noFill/>
        </p:spPr>
        <p:txBody>
          <a:bodyPr wrap="square" rtlCol="0">
            <a:spAutoFit/>
          </a:bodyPr>
          <a:lstStyle/>
          <a:p>
            <a:pPr algn="ctr"/>
            <a:r>
              <a:rPr lang="en-US" sz="800" i="1" dirty="0" smtClean="0">
                <a:solidFill>
                  <a:prstClr val="black"/>
                </a:solidFill>
              </a:rPr>
              <a:t>Planning</a:t>
            </a:r>
            <a:endParaRPr lang="en-US" sz="800" i="1" dirty="0">
              <a:solidFill>
                <a:prstClr val="black"/>
              </a:solidFill>
            </a:endParaRPr>
          </a:p>
        </p:txBody>
      </p:sp>
      <p:cxnSp>
        <p:nvCxnSpPr>
          <p:cNvPr id="196" name="Straight Arrow Connector 195"/>
          <p:cNvCxnSpPr/>
          <p:nvPr/>
        </p:nvCxnSpPr>
        <p:spPr>
          <a:xfrm rot="10800000">
            <a:off x="510970" y="5791200"/>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10" name="TextBox 209"/>
          <p:cNvSpPr txBox="1"/>
          <p:nvPr/>
        </p:nvSpPr>
        <p:spPr>
          <a:xfrm>
            <a:off x="-76200" y="5791200"/>
            <a:ext cx="708231" cy="215444"/>
          </a:xfrm>
          <a:prstGeom prst="rect">
            <a:avLst/>
          </a:prstGeom>
          <a:noFill/>
        </p:spPr>
        <p:txBody>
          <a:bodyPr wrap="square" rtlCol="0">
            <a:spAutoFit/>
          </a:bodyPr>
          <a:lstStyle/>
          <a:p>
            <a:pPr algn="ctr"/>
            <a:r>
              <a:rPr lang="en-US" sz="800" i="1" dirty="0" smtClean="0">
                <a:solidFill>
                  <a:prstClr val="black"/>
                </a:solidFill>
              </a:rPr>
              <a:t>MIS</a:t>
            </a:r>
            <a:endParaRPr lang="en-US" sz="800" i="1" dirty="0">
              <a:solidFill>
                <a:prstClr val="black"/>
              </a:solidFill>
            </a:endParaRPr>
          </a:p>
        </p:txBody>
      </p:sp>
      <p:cxnSp>
        <p:nvCxnSpPr>
          <p:cNvPr id="211" name="Straight Arrow Connector 210"/>
          <p:cNvCxnSpPr/>
          <p:nvPr/>
        </p:nvCxnSpPr>
        <p:spPr>
          <a:xfrm rot="10800000">
            <a:off x="510970" y="5942012"/>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13" name="Straight Connector 212"/>
          <p:cNvCxnSpPr/>
          <p:nvPr/>
        </p:nvCxnSpPr>
        <p:spPr>
          <a:xfrm rot="10800000">
            <a:off x="4419600" y="2285998"/>
            <a:ext cx="1216639" cy="1"/>
          </a:xfrm>
          <a:prstGeom prst="line">
            <a:avLst/>
          </a:prstGeom>
          <a:ln w="15875">
            <a:prstDash val="sysDash"/>
          </a:ln>
        </p:spPr>
        <p:style>
          <a:lnRef idx="1">
            <a:schemeClr val="accent1"/>
          </a:lnRef>
          <a:fillRef idx="0">
            <a:schemeClr val="accent1"/>
          </a:fillRef>
          <a:effectRef idx="0">
            <a:schemeClr val="accent1"/>
          </a:effectRef>
          <a:fontRef idx="minor">
            <a:schemeClr val="tx1"/>
          </a:fontRef>
        </p:style>
      </p:cxnSp>
      <p:sp>
        <p:nvSpPr>
          <p:cNvPr id="214" name="TextBox 213"/>
          <p:cNvSpPr txBox="1"/>
          <p:nvPr/>
        </p:nvSpPr>
        <p:spPr>
          <a:xfrm>
            <a:off x="5257800" y="2145269"/>
            <a:ext cx="2590800" cy="646331"/>
          </a:xfrm>
          <a:prstGeom prst="rect">
            <a:avLst/>
          </a:prstGeom>
          <a:noFill/>
        </p:spPr>
        <p:txBody>
          <a:bodyPr wrap="square" rtlCol="0">
            <a:spAutoFit/>
          </a:bodyPr>
          <a:lstStyle/>
          <a:p>
            <a:pPr lvl="1"/>
            <a:r>
              <a:rPr lang="en-US" sz="1000" b="1" dirty="0" smtClean="0">
                <a:solidFill>
                  <a:srgbClr val="00B050"/>
                </a:solidFill>
              </a:rPr>
              <a:t>PAU (Public Affairs Unit)</a:t>
            </a:r>
            <a:endParaRPr lang="en-US" sz="1000" b="1" i="1" dirty="0" smtClean="0">
              <a:solidFill>
                <a:srgbClr val="00B050"/>
              </a:solidFill>
            </a:endParaRPr>
          </a:p>
          <a:p>
            <a:pPr lvl="1"/>
            <a:endParaRPr lang="en-US" sz="800" b="1" dirty="0" smtClean="0">
              <a:solidFill>
                <a:srgbClr val="00B050"/>
              </a:solidFill>
            </a:endParaRPr>
          </a:p>
          <a:p>
            <a:pPr lvl="1"/>
            <a:endParaRPr lang="en-US" sz="1000" b="1" i="1" dirty="0" smtClean="0">
              <a:solidFill>
                <a:srgbClr val="00B050"/>
              </a:solidFill>
            </a:endParaRPr>
          </a:p>
          <a:p>
            <a:pPr lvl="1"/>
            <a:endParaRPr lang="en-US" sz="800" b="1" dirty="0">
              <a:solidFill>
                <a:srgbClr val="00B050"/>
              </a:solidFill>
            </a:endParaRPr>
          </a:p>
        </p:txBody>
      </p:sp>
      <p:cxnSp>
        <p:nvCxnSpPr>
          <p:cNvPr id="212" name="Straight Connector 211"/>
          <p:cNvCxnSpPr/>
          <p:nvPr/>
        </p:nvCxnSpPr>
        <p:spPr>
          <a:xfrm rot="5400000">
            <a:off x="234396" y="27374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15" name="TextBox 214"/>
          <p:cNvSpPr txBox="1"/>
          <p:nvPr/>
        </p:nvSpPr>
        <p:spPr>
          <a:xfrm>
            <a:off x="0" y="2819400"/>
            <a:ext cx="1143000" cy="338554"/>
          </a:xfrm>
          <a:prstGeom prst="rect">
            <a:avLst/>
          </a:prstGeom>
          <a:noFill/>
        </p:spPr>
        <p:txBody>
          <a:bodyPr wrap="square" rtlCol="0">
            <a:spAutoFit/>
          </a:bodyPr>
          <a:lstStyle/>
          <a:p>
            <a:pPr algn="ctr"/>
            <a:r>
              <a:rPr lang="en-US" sz="800" dirty="0" smtClean="0">
                <a:solidFill>
                  <a:prstClr val="black"/>
                </a:solidFill>
              </a:rPr>
              <a:t>Admin, Plan. &amp; Budget Sectors</a:t>
            </a:r>
            <a:endParaRPr lang="en-US" sz="800" dirty="0">
              <a:solidFill>
                <a:srgbClr val="FF0000"/>
              </a:solidFill>
            </a:endParaRPr>
          </a:p>
        </p:txBody>
      </p:sp>
      <p:cxnSp>
        <p:nvCxnSpPr>
          <p:cNvPr id="217" name="Straight Connector 216"/>
          <p:cNvCxnSpPr/>
          <p:nvPr/>
        </p:nvCxnSpPr>
        <p:spPr>
          <a:xfrm rot="5400000">
            <a:off x="152400" y="3200400"/>
            <a:ext cx="304800" cy="0"/>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18" name="TextBox 217"/>
          <p:cNvSpPr txBox="1"/>
          <p:nvPr/>
        </p:nvSpPr>
        <p:spPr>
          <a:xfrm>
            <a:off x="3048000" y="5638800"/>
            <a:ext cx="833838" cy="338554"/>
          </a:xfrm>
          <a:prstGeom prst="rect">
            <a:avLst/>
          </a:prstGeom>
          <a:noFill/>
        </p:spPr>
        <p:txBody>
          <a:bodyPr wrap="square" rtlCol="0">
            <a:spAutoFit/>
          </a:bodyPr>
          <a:lstStyle/>
          <a:p>
            <a:pPr algn="ctr">
              <a:spcBef>
                <a:spcPct val="0"/>
              </a:spcBef>
            </a:pPr>
            <a:r>
              <a:rPr lang="en-US" altLang="en-US" sz="800" dirty="0">
                <a:solidFill>
                  <a:prstClr val="black"/>
                </a:solidFill>
              </a:rPr>
              <a:t>Women in Agric.</a:t>
            </a:r>
          </a:p>
        </p:txBody>
      </p:sp>
      <p:cxnSp>
        <p:nvCxnSpPr>
          <p:cNvPr id="223" name="Straight Connector 222"/>
          <p:cNvCxnSpPr/>
          <p:nvPr/>
        </p:nvCxnSpPr>
        <p:spPr>
          <a:xfrm rot="5400000">
            <a:off x="3257117" y="5277283"/>
            <a:ext cx="497500"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19" name="TextBox 218"/>
          <p:cNvSpPr txBox="1"/>
          <p:nvPr/>
        </p:nvSpPr>
        <p:spPr>
          <a:xfrm>
            <a:off x="4419600" y="4114800"/>
            <a:ext cx="589332" cy="338554"/>
          </a:xfrm>
          <a:prstGeom prst="rect">
            <a:avLst/>
          </a:prstGeom>
          <a:noFill/>
        </p:spPr>
        <p:txBody>
          <a:bodyPr wrap="square" rtlCol="0">
            <a:spAutoFit/>
          </a:bodyPr>
          <a:lstStyle/>
          <a:p>
            <a:pPr algn="ctr"/>
            <a:r>
              <a:rPr lang="en-US" sz="800" dirty="0" smtClean="0">
                <a:solidFill>
                  <a:prstClr val="black"/>
                </a:solidFill>
              </a:rPr>
              <a:t>Tourism Section </a:t>
            </a:r>
            <a:endParaRPr lang="en-US" sz="800" dirty="0">
              <a:solidFill>
                <a:prstClr val="black"/>
              </a:solidFill>
            </a:endParaRPr>
          </a:p>
        </p:txBody>
      </p:sp>
      <p:cxnSp>
        <p:nvCxnSpPr>
          <p:cNvPr id="220" name="Straight Connector 219"/>
          <p:cNvCxnSpPr/>
          <p:nvPr/>
        </p:nvCxnSpPr>
        <p:spPr>
          <a:xfrm rot="5400000">
            <a:off x="4728861" y="41090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
        <p:nvSpPr>
          <p:cNvPr id="224" name="TextBox 223"/>
          <p:cNvSpPr txBox="1"/>
          <p:nvPr/>
        </p:nvSpPr>
        <p:spPr>
          <a:xfrm>
            <a:off x="-76200" y="6019800"/>
            <a:ext cx="708232" cy="215444"/>
          </a:xfrm>
          <a:prstGeom prst="rect">
            <a:avLst/>
          </a:prstGeom>
          <a:noFill/>
        </p:spPr>
        <p:txBody>
          <a:bodyPr wrap="square" rtlCol="0">
            <a:spAutoFit/>
          </a:bodyPr>
          <a:lstStyle/>
          <a:p>
            <a:pPr algn="ctr"/>
            <a:r>
              <a:rPr lang="en-US" sz="800" i="1" dirty="0" smtClean="0">
                <a:solidFill>
                  <a:prstClr val="black"/>
                </a:solidFill>
              </a:rPr>
              <a:t>Statistics</a:t>
            </a:r>
            <a:endParaRPr lang="en-US" sz="800" i="1" dirty="0">
              <a:solidFill>
                <a:prstClr val="black"/>
              </a:solidFill>
            </a:endParaRPr>
          </a:p>
        </p:txBody>
      </p:sp>
      <p:sp>
        <p:nvSpPr>
          <p:cNvPr id="225" name="TextBox 224"/>
          <p:cNvSpPr txBox="1"/>
          <p:nvPr/>
        </p:nvSpPr>
        <p:spPr>
          <a:xfrm>
            <a:off x="-76200" y="6172200"/>
            <a:ext cx="708232" cy="215444"/>
          </a:xfrm>
          <a:prstGeom prst="rect">
            <a:avLst/>
          </a:prstGeom>
          <a:noFill/>
        </p:spPr>
        <p:txBody>
          <a:bodyPr wrap="square" rtlCol="0">
            <a:spAutoFit/>
          </a:bodyPr>
          <a:lstStyle/>
          <a:p>
            <a:pPr algn="ctr"/>
            <a:r>
              <a:rPr lang="en-US" sz="800" i="1" dirty="0" smtClean="0">
                <a:solidFill>
                  <a:prstClr val="black"/>
                </a:solidFill>
              </a:rPr>
              <a:t>Security</a:t>
            </a:r>
            <a:endParaRPr lang="en-US" sz="800" i="1" dirty="0">
              <a:solidFill>
                <a:prstClr val="black"/>
              </a:solidFill>
            </a:endParaRPr>
          </a:p>
        </p:txBody>
      </p:sp>
      <p:sp>
        <p:nvSpPr>
          <p:cNvPr id="226" name="TextBox 225"/>
          <p:cNvSpPr txBox="1"/>
          <p:nvPr/>
        </p:nvSpPr>
        <p:spPr>
          <a:xfrm>
            <a:off x="-76200" y="6324600"/>
            <a:ext cx="708232" cy="461665"/>
          </a:xfrm>
          <a:prstGeom prst="rect">
            <a:avLst/>
          </a:prstGeom>
          <a:noFill/>
        </p:spPr>
        <p:txBody>
          <a:bodyPr wrap="square" rtlCol="0">
            <a:spAutoFit/>
          </a:bodyPr>
          <a:lstStyle/>
          <a:p>
            <a:pPr algn="ctr"/>
            <a:r>
              <a:rPr lang="en-US" sz="800" i="1" dirty="0" smtClean="0">
                <a:solidFill>
                  <a:prstClr val="black"/>
                </a:solidFill>
              </a:rPr>
              <a:t>Transport (Ven. Eq. Mgt.</a:t>
            </a:r>
            <a:endParaRPr lang="en-US" sz="800" i="1" dirty="0">
              <a:solidFill>
                <a:prstClr val="black"/>
              </a:solidFill>
            </a:endParaRPr>
          </a:p>
        </p:txBody>
      </p:sp>
      <p:cxnSp>
        <p:nvCxnSpPr>
          <p:cNvPr id="228" name="Straight Arrow Connector 227"/>
          <p:cNvCxnSpPr/>
          <p:nvPr/>
        </p:nvCxnSpPr>
        <p:spPr>
          <a:xfrm rot="10800000">
            <a:off x="533400" y="6096000"/>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9" name="Straight Arrow Connector 228"/>
          <p:cNvCxnSpPr/>
          <p:nvPr/>
        </p:nvCxnSpPr>
        <p:spPr>
          <a:xfrm rot="10800000">
            <a:off x="533400" y="6399212"/>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0" name="Straight Arrow Connector 229"/>
          <p:cNvCxnSpPr/>
          <p:nvPr/>
        </p:nvCxnSpPr>
        <p:spPr>
          <a:xfrm rot="10800000">
            <a:off x="533400" y="6627812"/>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1" name="Straight Arrow Connector 230"/>
          <p:cNvCxnSpPr/>
          <p:nvPr/>
        </p:nvCxnSpPr>
        <p:spPr>
          <a:xfrm rot="10800000">
            <a:off x="533400" y="6248400"/>
            <a:ext cx="25103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p:nvPr/>
        </p:nvCxnSpPr>
        <p:spPr>
          <a:xfrm rot="5400000">
            <a:off x="5871861" y="4413805"/>
            <a:ext cx="142143" cy="1334"/>
          </a:xfrm>
          <a:prstGeom prst="line">
            <a:avLst/>
          </a:prstGeom>
          <a:ln>
            <a:tailEnd type="stealt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760949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1020" y="202039"/>
            <a:ext cx="8686800" cy="838200"/>
          </a:xfrm>
        </p:spPr>
        <p:txBody>
          <a:bodyPr>
            <a:noAutofit/>
          </a:bodyPr>
          <a:lstStyle/>
          <a:p>
            <a:pPr algn="ctr"/>
            <a:r>
              <a:rPr lang="en-US" sz="5400" dirty="0" smtClean="0">
                <a:solidFill>
                  <a:srgbClr val="FF0000"/>
                </a:solidFill>
              </a:rPr>
              <a:t>Part two - A</a:t>
            </a:r>
            <a:endParaRPr lang="en-US" sz="5400" dirty="0">
              <a:solidFill>
                <a:srgbClr val="FF0000"/>
              </a:solidFill>
            </a:endParaRPr>
          </a:p>
        </p:txBody>
      </p:sp>
      <p:sp>
        <p:nvSpPr>
          <p:cNvPr id="3" name="Content Placeholder 2"/>
          <p:cNvSpPr>
            <a:spLocks noGrp="1"/>
          </p:cNvSpPr>
          <p:nvPr>
            <p:ph idx="1"/>
          </p:nvPr>
        </p:nvSpPr>
        <p:spPr>
          <a:xfrm>
            <a:off x="304800" y="1079418"/>
            <a:ext cx="8686800" cy="5000707"/>
          </a:xfrm>
        </p:spPr>
        <p:txBody>
          <a:bodyPr>
            <a:normAutofit/>
          </a:bodyPr>
          <a:lstStyle/>
          <a:p>
            <a:pPr marL="0" indent="0" algn="ctr">
              <a:buNone/>
            </a:pPr>
            <a:r>
              <a:rPr lang="en-US" sz="4400" b="1" dirty="0" smtClean="0">
                <a:solidFill>
                  <a:srgbClr val="3D10E2"/>
                </a:solidFill>
              </a:rPr>
              <a:t>LGS – PROTOCOLS &amp; CHALLENGES</a:t>
            </a:r>
            <a:endParaRPr lang="en-US" sz="4400" b="1" dirty="0">
              <a:solidFill>
                <a:srgbClr val="3D10E2"/>
              </a:solidFill>
            </a:endParaRPr>
          </a:p>
        </p:txBody>
      </p:sp>
      <p:sp>
        <p:nvSpPr>
          <p:cNvPr id="4" name="Slide Number Placeholder 3"/>
          <p:cNvSpPr>
            <a:spLocks noGrp="1"/>
          </p:cNvSpPr>
          <p:nvPr>
            <p:ph type="sldNum" sz="quarter" idx="12"/>
          </p:nvPr>
        </p:nvSpPr>
        <p:spPr/>
        <p:txBody>
          <a:bodyPr/>
          <a:lstStyle/>
          <a:p>
            <a:fld id="{633B91F5-71B8-4AF0-AC35-4CB20F61C851}" type="slidenum">
              <a:rPr lang="en-US" smtClean="0"/>
              <a:pPr/>
              <a:t>24</a:t>
            </a:fld>
            <a:endParaRPr lang="en-US"/>
          </a:p>
        </p:txBody>
      </p:sp>
      <p:pic>
        <p:nvPicPr>
          <p:cNvPr id="5" name="Picture 4" descr="IMG_1919.JPG"/>
          <p:cNvPicPr>
            <a:picLocks noChangeAspect="1"/>
          </p:cNvPicPr>
          <p:nvPr/>
        </p:nvPicPr>
        <p:blipFill>
          <a:blip r:embed="rId2" cstate="print"/>
          <a:stretch>
            <a:fillRect/>
          </a:stretch>
        </p:blipFill>
        <p:spPr>
          <a:xfrm rot="1431268">
            <a:off x="464263" y="1847924"/>
            <a:ext cx="1581073" cy="2209800"/>
          </a:xfrm>
          <a:prstGeom prst="rect">
            <a:avLst/>
          </a:prstGeom>
        </p:spPr>
      </p:pic>
      <p:pic>
        <p:nvPicPr>
          <p:cNvPr id="6" name="Picture 2"/>
          <p:cNvPicPr>
            <a:picLocks noChangeAspect="1" noChangeArrowheads="1"/>
          </p:cNvPicPr>
          <p:nvPr/>
        </p:nvPicPr>
        <p:blipFill>
          <a:blip r:embed="rId3" cstate="print"/>
          <a:srcRect/>
          <a:stretch>
            <a:fillRect/>
          </a:stretch>
        </p:blipFill>
        <p:spPr bwMode="auto">
          <a:xfrm>
            <a:off x="2422886" y="1778785"/>
            <a:ext cx="1819526" cy="2604380"/>
          </a:xfrm>
          <a:prstGeom prst="rect">
            <a:avLst/>
          </a:prstGeom>
          <a:solidFill>
            <a:schemeClr val="accent1"/>
          </a:solidFill>
          <a:ln w="9525">
            <a:noFill/>
            <a:miter lim="800000"/>
            <a:headEnd/>
            <a:tailEnd/>
          </a:ln>
          <a:effectLst/>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12429" y="4475016"/>
            <a:ext cx="2125491" cy="1503053"/>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848023">
            <a:off x="4496315" y="1877473"/>
            <a:ext cx="1731690" cy="2514600"/>
          </a:xfrm>
          <a:prstGeom prst="rect">
            <a:avLst/>
          </a:prstGeom>
        </p:spPr>
      </p:pic>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0513491">
            <a:off x="6422995" y="1853015"/>
            <a:ext cx="1767932" cy="2349035"/>
          </a:xfrm>
          <a:prstGeom prst="rect">
            <a:avLst/>
          </a:prstGeom>
        </p:spPr>
      </p:pic>
      <p:pic>
        <p:nvPicPr>
          <p:cNvPr id="12" name="Picture 1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0965064">
            <a:off x="7246665" y="3437867"/>
            <a:ext cx="1638322" cy="2287182"/>
          </a:xfrm>
          <a:prstGeom prst="rect">
            <a:avLst/>
          </a:prstGeom>
        </p:spPr>
      </p:pic>
      <p:pic>
        <p:nvPicPr>
          <p:cNvPr id="13" name="Picture 1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779258" y="4565440"/>
            <a:ext cx="2367515" cy="1677545"/>
          </a:xfrm>
          <a:prstGeom prst="rect">
            <a:avLst/>
          </a:prstGeom>
        </p:spPr>
      </p:pic>
      <p:pic>
        <p:nvPicPr>
          <p:cNvPr id="8" name="Picture 7"/>
          <p:cNvPicPr>
            <a:picLocks noChangeAspect="1"/>
          </p:cNvPicPr>
          <p:nvPr/>
        </p:nvPicPr>
        <p:blipFill rotWithShape="1">
          <a:blip r:embed="rId9" cstate="print">
            <a:extLst>
              <a:ext uri="{28A0092B-C50C-407E-A947-70E740481C1C}">
                <a14:useLocalDpi xmlns:a14="http://schemas.microsoft.com/office/drawing/2010/main" val="0"/>
              </a:ext>
            </a:extLst>
          </a:blip>
          <a:srcRect l="9499" t="4796" r="2501" b="10274"/>
          <a:stretch/>
        </p:blipFill>
        <p:spPr>
          <a:xfrm rot="4437002">
            <a:off x="-46515" y="4696663"/>
            <a:ext cx="2132431" cy="1502395"/>
          </a:xfrm>
          <a:prstGeom prst="rect">
            <a:avLst/>
          </a:prstGeom>
        </p:spPr>
      </p:pic>
      <p:pic>
        <p:nvPicPr>
          <p:cNvPr id="11" name="Picture 10"/>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186647" y="4925034"/>
            <a:ext cx="1304792" cy="1861406"/>
          </a:xfrm>
          <a:prstGeom prst="rect">
            <a:avLst/>
          </a:prstGeom>
        </p:spPr>
      </p:pic>
    </p:spTree>
    <p:extLst>
      <p:ext uri="{BB962C8B-B14F-4D97-AF65-F5344CB8AC3E}">
        <p14:creationId xmlns:p14="http://schemas.microsoft.com/office/powerpoint/2010/main" val="145568594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8686800" cy="609600"/>
          </a:xfrm>
        </p:spPr>
        <p:txBody>
          <a:bodyPr>
            <a:normAutofit fontScale="90000"/>
          </a:bodyPr>
          <a:lstStyle/>
          <a:p>
            <a:r>
              <a:rPr lang="en-US" dirty="0" smtClean="0">
                <a:solidFill>
                  <a:srgbClr val="FF0000"/>
                </a:solidFill>
              </a:rPr>
              <a:t>4. LGS - protocols</a:t>
            </a:r>
            <a:endParaRPr lang="en-US" dirty="0">
              <a:solidFill>
                <a:srgbClr val="FF0000"/>
              </a:solidFill>
            </a:endParaRPr>
          </a:p>
        </p:txBody>
      </p:sp>
      <p:sp>
        <p:nvSpPr>
          <p:cNvPr id="3" name="Content Placeholder 2"/>
          <p:cNvSpPr>
            <a:spLocks noGrp="1"/>
          </p:cNvSpPr>
          <p:nvPr>
            <p:ph idx="1"/>
          </p:nvPr>
        </p:nvSpPr>
        <p:spPr>
          <a:xfrm>
            <a:off x="304800" y="1066800"/>
            <a:ext cx="8686800" cy="5407152"/>
          </a:xfrm>
        </p:spPr>
        <p:txBody>
          <a:bodyPr>
            <a:normAutofit lnSpcReduction="10000"/>
          </a:bodyPr>
          <a:lstStyle/>
          <a:p>
            <a:r>
              <a:rPr lang="en-US" sz="2400" dirty="0" smtClean="0">
                <a:solidFill>
                  <a:srgbClr val="4409E9"/>
                </a:solidFill>
              </a:rPr>
              <a:t>Scheme of Service (</a:t>
            </a:r>
            <a:r>
              <a:rPr lang="en-US" sz="2400" dirty="0" err="1" smtClean="0">
                <a:solidFill>
                  <a:srgbClr val="4409E9"/>
                </a:solidFill>
              </a:rPr>
              <a:t>SoS</a:t>
            </a:r>
            <a:r>
              <a:rPr lang="en-US" sz="2400" dirty="0" smtClean="0">
                <a:solidFill>
                  <a:srgbClr val="4409E9"/>
                </a:solidFill>
              </a:rPr>
              <a:t>)</a:t>
            </a:r>
          </a:p>
          <a:p>
            <a:r>
              <a:rPr lang="en-US" sz="2400" dirty="0" smtClean="0">
                <a:solidFill>
                  <a:srgbClr val="4409E9"/>
                </a:solidFill>
              </a:rPr>
              <a:t>Conditions of Service (</a:t>
            </a:r>
            <a:r>
              <a:rPr lang="en-US" sz="2400" dirty="0" err="1" smtClean="0">
                <a:solidFill>
                  <a:srgbClr val="4409E9"/>
                </a:solidFill>
              </a:rPr>
              <a:t>CoS</a:t>
            </a:r>
            <a:r>
              <a:rPr lang="en-US" sz="2400" dirty="0" smtClean="0">
                <a:solidFill>
                  <a:srgbClr val="4409E9"/>
                </a:solidFill>
              </a:rPr>
              <a:t>)</a:t>
            </a:r>
          </a:p>
          <a:p>
            <a:r>
              <a:rPr lang="en-US" sz="2400" dirty="0" smtClean="0">
                <a:solidFill>
                  <a:srgbClr val="4409E9"/>
                </a:solidFill>
              </a:rPr>
              <a:t>Staffing Norms (SN)</a:t>
            </a:r>
          </a:p>
          <a:p>
            <a:r>
              <a:rPr lang="en-US" sz="2400" dirty="0" smtClean="0">
                <a:solidFill>
                  <a:srgbClr val="4409E9"/>
                </a:solidFill>
              </a:rPr>
              <a:t>HR </a:t>
            </a:r>
            <a:r>
              <a:rPr lang="en-US" sz="2400" dirty="0" smtClean="0">
                <a:solidFill>
                  <a:schemeClr val="tx1"/>
                </a:solidFill>
              </a:rPr>
              <a:t>Operational</a:t>
            </a:r>
            <a:r>
              <a:rPr lang="en-US" sz="2400" dirty="0" smtClean="0">
                <a:solidFill>
                  <a:srgbClr val="4409E9"/>
                </a:solidFill>
              </a:rPr>
              <a:t> Manual (HROM)</a:t>
            </a:r>
          </a:p>
          <a:p>
            <a:r>
              <a:rPr lang="en-US" sz="2400" dirty="0" smtClean="0">
                <a:solidFill>
                  <a:srgbClr val="4409E9"/>
                </a:solidFill>
              </a:rPr>
              <a:t>Code of Conduct (</a:t>
            </a:r>
            <a:r>
              <a:rPr lang="en-US" sz="2400" dirty="0" err="1" smtClean="0">
                <a:solidFill>
                  <a:srgbClr val="4409E9"/>
                </a:solidFill>
              </a:rPr>
              <a:t>CoC</a:t>
            </a:r>
            <a:r>
              <a:rPr lang="en-US" sz="2400" dirty="0" smtClean="0">
                <a:solidFill>
                  <a:srgbClr val="4409E9"/>
                </a:solidFill>
              </a:rPr>
              <a:t>)</a:t>
            </a:r>
          </a:p>
          <a:p>
            <a:r>
              <a:rPr lang="en-US" sz="2400" dirty="0" smtClean="0">
                <a:solidFill>
                  <a:srgbClr val="4409E9"/>
                </a:solidFill>
              </a:rPr>
              <a:t>Reporting Relationship &amp; Administrative Procedures</a:t>
            </a:r>
          </a:p>
          <a:p>
            <a:r>
              <a:rPr lang="en-US" sz="2400" dirty="0" smtClean="0">
                <a:solidFill>
                  <a:srgbClr val="4409E9"/>
                </a:solidFill>
              </a:rPr>
              <a:t>Planning, Reporting and M&amp;E</a:t>
            </a:r>
          </a:p>
          <a:p>
            <a:r>
              <a:rPr lang="en-US" sz="2400" dirty="0">
                <a:solidFill>
                  <a:srgbClr val="4409E9"/>
                </a:solidFill>
              </a:rPr>
              <a:t>Service Delivery </a:t>
            </a:r>
            <a:r>
              <a:rPr lang="en-US" sz="2400" dirty="0" smtClean="0">
                <a:solidFill>
                  <a:srgbClr val="4409E9"/>
                </a:solidFill>
              </a:rPr>
              <a:t>Standards (SDS)</a:t>
            </a:r>
          </a:p>
          <a:p>
            <a:r>
              <a:rPr lang="en-US" sz="2400" dirty="0" smtClean="0">
                <a:solidFill>
                  <a:srgbClr val="4409E9"/>
                </a:solidFill>
              </a:rPr>
              <a:t>Performance Management System (PMS)</a:t>
            </a:r>
          </a:p>
          <a:p>
            <a:r>
              <a:rPr lang="en-US" sz="2400" dirty="0" smtClean="0">
                <a:solidFill>
                  <a:srgbClr val="4409E9"/>
                </a:solidFill>
              </a:rPr>
              <a:t>Inter-Service &amp; Sectoral Collaboration &amp; Cooperation System (ISCCS)</a:t>
            </a:r>
          </a:p>
          <a:p>
            <a:r>
              <a:rPr lang="en-US" sz="2400" dirty="0" smtClean="0">
                <a:solidFill>
                  <a:schemeClr val="tx1"/>
                </a:solidFill>
              </a:rPr>
              <a:t>Capacity Building Framework</a:t>
            </a:r>
          </a:p>
          <a:p>
            <a:r>
              <a:rPr lang="en-US" sz="2400" dirty="0" smtClean="0">
                <a:solidFill>
                  <a:schemeClr val="tx1"/>
                </a:solidFill>
              </a:rPr>
              <a:t>Communication Strategy</a:t>
            </a:r>
          </a:p>
          <a:p>
            <a:endParaRPr lang="en-US" dirty="0" smtClean="0">
              <a:solidFill>
                <a:srgbClr val="4409E9"/>
              </a:solidFill>
            </a:endParaRPr>
          </a:p>
          <a:p>
            <a:pPr marL="0" indent="0">
              <a:buNone/>
            </a:pPr>
            <a:endParaRPr lang="en-US" dirty="0">
              <a:solidFill>
                <a:srgbClr val="4409E9"/>
              </a:solidFill>
            </a:endParaRPr>
          </a:p>
          <a:p>
            <a:endParaRPr lang="en-US" dirty="0">
              <a:solidFill>
                <a:srgbClr val="4409E9"/>
              </a:solidFill>
            </a:endParaRPr>
          </a:p>
        </p:txBody>
      </p:sp>
      <p:sp>
        <p:nvSpPr>
          <p:cNvPr id="4" name="Slide Number Placeholder 3"/>
          <p:cNvSpPr>
            <a:spLocks noGrp="1"/>
          </p:cNvSpPr>
          <p:nvPr>
            <p:ph type="sldNum" sz="quarter" idx="12"/>
          </p:nvPr>
        </p:nvSpPr>
        <p:spPr/>
        <p:txBody>
          <a:bodyPr/>
          <a:lstStyle/>
          <a:p>
            <a:fld id="{633B91F5-71B8-4AF0-AC35-4CB20F61C851}" type="slidenum">
              <a:rPr lang="en-US" smtClean="0"/>
              <a:pPr/>
              <a:t>25</a:t>
            </a:fld>
            <a:endParaRPr lang="en-US"/>
          </a:p>
        </p:txBody>
      </p:sp>
    </p:spTree>
    <p:extLst>
      <p:ext uri="{BB962C8B-B14F-4D97-AF65-F5344CB8AC3E}">
        <p14:creationId xmlns:p14="http://schemas.microsoft.com/office/powerpoint/2010/main" val="257564096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228600"/>
            <a:ext cx="8229601" cy="762000"/>
          </a:xfrm>
        </p:spPr>
        <p:txBody>
          <a:bodyPr>
            <a:normAutofit fontScale="90000"/>
          </a:bodyPr>
          <a:lstStyle/>
          <a:p>
            <a:r>
              <a:rPr lang="en-US" b="1" dirty="0" smtClean="0">
                <a:solidFill>
                  <a:srgbClr val="FF0000"/>
                </a:solidFill>
              </a:rPr>
              <a:t>HR MANAGEMENT &amp; DEVELOPMENT ISSUES</a:t>
            </a:r>
            <a:endParaRPr lang="en-US" b="1" dirty="0">
              <a:solidFill>
                <a:srgbClr val="FF0000"/>
              </a:solidFill>
            </a:endParaRPr>
          </a:p>
        </p:txBody>
      </p:sp>
      <p:sp>
        <p:nvSpPr>
          <p:cNvPr id="3" name="Content Placeholder 2"/>
          <p:cNvSpPr>
            <a:spLocks noGrp="1"/>
          </p:cNvSpPr>
          <p:nvPr>
            <p:ph idx="1"/>
          </p:nvPr>
        </p:nvSpPr>
        <p:spPr>
          <a:xfrm>
            <a:off x="76199" y="762000"/>
            <a:ext cx="3581401" cy="6019800"/>
          </a:xfrm>
        </p:spPr>
        <p:txBody>
          <a:bodyPr>
            <a:noAutofit/>
          </a:bodyPr>
          <a:lstStyle/>
          <a:p>
            <a:pPr marL="0" indent="0">
              <a:buNone/>
            </a:pPr>
            <a:r>
              <a:rPr lang="en-US" sz="2000" b="1" dirty="0" smtClean="0">
                <a:solidFill>
                  <a:srgbClr val="0000CC"/>
                </a:solidFill>
              </a:rPr>
              <a:t>PROTOCOLS</a:t>
            </a:r>
          </a:p>
          <a:p>
            <a:r>
              <a:rPr lang="en-US" sz="2000" b="1" dirty="0" smtClean="0">
                <a:solidFill>
                  <a:schemeClr val="tx1"/>
                </a:solidFill>
              </a:rPr>
              <a:t>HR Policy</a:t>
            </a:r>
          </a:p>
          <a:p>
            <a:r>
              <a:rPr lang="en-US" sz="2000" b="1" dirty="0" smtClean="0">
                <a:solidFill>
                  <a:schemeClr val="tx1"/>
                </a:solidFill>
              </a:rPr>
              <a:t>Scheme of Service</a:t>
            </a:r>
          </a:p>
          <a:p>
            <a:r>
              <a:rPr lang="en-US" sz="2000" b="1" dirty="0" smtClean="0">
                <a:solidFill>
                  <a:schemeClr val="tx1"/>
                </a:solidFill>
              </a:rPr>
              <a:t>Conditions of Service</a:t>
            </a:r>
          </a:p>
          <a:p>
            <a:r>
              <a:rPr lang="en-US" sz="2000" b="1" dirty="0" smtClean="0">
                <a:solidFill>
                  <a:schemeClr val="tx1"/>
                </a:solidFill>
              </a:rPr>
              <a:t>Code of Conduct</a:t>
            </a:r>
          </a:p>
          <a:p>
            <a:r>
              <a:rPr lang="en-US" sz="2000" b="1" dirty="0" smtClean="0">
                <a:solidFill>
                  <a:schemeClr val="tx1"/>
                </a:solidFill>
              </a:rPr>
              <a:t>Staffing Norms</a:t>
            </a:r>
          </a:p>
          <a:p>
            <a:r>
              <a:rPr lang="en-US" sz="2000" b="1" dirty="0" smtClean="0">
                <a:solidFill>
                  <a:schemeClr val="tx1"/>
                </a:solidFill>
              </a:rPr>
              <a:t>Service Delivery Standards</a:t>
            </a:r>
          </a:p>
          <a:p>
            <a:r>
              <a:rPr lang="en-US" sz="2000" b="1" dirty="0" smtClean="0">
                <a:solidFill>
                  <a:schemeClr val="tx1"/>
                </a:solidFill>
              </a:rPr>
              <a:t>Performance Management System</a:t>
            </a:r>
          </a:p>
          <a:p>
            <a:r>
              <a:rPr lang="en-US" sz="2000" b="1" dirty="0">
                <a:solidFill>
                  <a:schemeClr val="tx1"/>
                </a:solidFill>
              </a:rPr>
              <a:t>HR Management Information </a:t>
            </a:r>
            <a:r>
              <a:rPr lang="en-US" sz="2000" b="1" dirty="0" smtClean="0">
                <a:solidFill>
                  <a:schemeClr val="tx1"/>
                </a:solidFill>
              </a:rPr>
              <a:t>System (</a:t>
            </a:r>
            <a:r>
              <a:rPr lang="en-US" sz="2000" b="1" dirty="0">
                <a:solidFill>
                  <a:schemeClr val="tx1"/>
                </a:solidFill>
              </a:rPr>
              <a:t>HRMIS</a:t>
            </a:r>
            <a:r>
              <a:rPr lang="en-US" sz="2000" b="1" dirty="0" smtClean="0">
                <a:solidFill>
                  <a:schemeClr val="tx1"/>
                </a:solidFill>
              </a:rPr>
              <a:t>)</a:t>
            </a:r>
          </a:p>
          <a:p>
            <a:r>
              <a:rPr lang="en-US" sz="2000" b="1" dirty="0" smtClean="0">
                <a:solidFill>
                  <a:schemeClr val="tx1"/>
                </a:solidFill>
              </a:rPr>
              <a:t>Reporting Relationship</a:t>
            </a:r>
          </a:p>
          <a:p>
            <a:r>
              <a:rPr lang="en-US" sz="2000" b="1" dirty="0" smtClean="0">
                <a:solidFill>
                  <a:schemeClr val="tx1"/>
                </a:solidFill>
              </a:rPr>
              <a:t>IT Policy</a:t>
            </a:r>
          </a:p>
          <a:p>
            <a:r>
              <a:rPr lang="en-US" sz="2000" b="1" dirty="0" smtClean="0">
                <a:solidFill>
                  <a:schemeClr val="tx1"/>
                </a:solidFill>
              </a:rPr>
              <a:t>Communication Strategy</a:t>
            </a:r>
          </a:p>
          <a:p>
            <a:r>
              <a:rPr lang="en-US" sz="2000" b="1" dirty="0" smtClean="0">
                <a:solidFill>
                  <a:schemeClr val="tx1"/>
                </a:solidFill>
              </a:rPr>
              <a:t>Inter-Service &amp; </a:t>
            </a:r>
            <a:r>
              <a:rPr lang="en-US" sz="2000" b="1" dirty="0" err="1" smtClean="0">
                <a:solidFill>
                  <a:schemeClr val="tx1"/>
                </a:solidFill>
              </a:rPr>
              <a:t>Sectoral</a:t>
            </a:r>
            <a:r>
              <a:rPr lang="en-US" sz="2000" b="1" dirty="0" smtClean="0">
                <a:solidFill>
                  <a:schemeClr val="tx1"/>
                </a:solidFill>
              </a:rPr>
              <a:t> Collaboration &amp; Cooperation</a:t>
            </a:r>
          </a:p>
          <a:p>
            <a:pPr marL="0" indent="0">
              <a:buNone/>
            </a:pPr>
            <a:r>
              <a:rPr lang="en-US" sz="2000" b="1" dirty="0" smtClean="0">
                <a:solidFill>
                  <a:schemeClr val="tx1"/>
                </a:solidFill>
              </a:rPr>
              <a:t>     System (ISCCS)</a:t>
            </a:r>
          </a:p>
          <a:p>
            <a:pPr marL="0" indent="0">
              <a:buNone/>
            </a:pPr>
            <a:endParaRPr lang="en-US" sz="2000" b="1" dirty="0">
              <a:solidFill>
                <a:schemeClr val="tx1"/>
              </a:solidFill>
            </a:endParaRPr>
          </a:p>
        </p:txBody>
      </p:sp>
      <p:sp>
        <p:nvSpPr>
          <p:cNvPr id="7" name="Content Placeholder 2"/>
          <p:cNvSpPr txBox="1">
            <a:spLocks/>
          </p:cNvSpPr>
          <p:nvPr/>
        </p:nvSpPr>
        <p:spPr>
          <a:xfrm>
            <a:off x="3962399" y="838200"/>
            <a:ext cx="4876801" cy="5867400"/>
          </a:xfrm>
          <a:prstGeom prst="rect">
            <a:avLst/>
          </a:prstGeom>
        </p:spPr>
        <p:txBody>
          <a:bodyPr vert="horz" lIns="91440" tIns="45720" rIns="91440" bIns="45720" rtlCol="0">
            <a:normAutofit fontScale="92500"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US" sz="2000" b="1" dirty="0" smtClean="0">
                <a:solidFill>
                  <a:srgbClr val="0000CC"/>
                </a:solidFill>
              </a:rPr>
              <a:t>HR MANAGEMENT OPERATIONAL MANUAL</a:t>
            </a:r>
          </a:p>
          <a:p>
            <a:r>
              <a:rPr lang="en-US" sz="2200" b="1" dirty="0" smtClean="0">
                <a:solidFill>
                  <a:schemeClr val="tx1"/>
                </a:solidFill>
              </a:rPr>
              <a:t>Recruitment</a:t>
            </a:r>
          </a:p>
          <a:p>
            <a:r>
              <a:rPr lang="en-US" sz="2200" b="1" dirty="0" smtClean="0">
                <a:solidFill>
                  <a:schemeClr val="tx1"/>
                </a:solidFill>
              </a:rPr>
              <a:t>Appointment / Filling Vacancies</a:t>
            </a:r>
          </a:p>
          <a:p>
            <a:r>
              <a:rPr lang="en-US" sz="2200" b="1" dirty="0" smtClean="0">
                <a:solidFill>
                  <a:schemeClr val="tx1"/>
                </a:solidFill>
              </a:rPr>
              <a:t>Posting &amp; Movements</a:t>
            </a:r>
          </a:p>
          <a:p>
            <a:r>
              <a:rPr lang="en-US" sz="2200" b="1" dirty="0" smtClean="0">
                <a:solidFill>
                  <a:schemeClr val="tx1"/>
                </a:solidFill>
              </a:rPr>
              <a:t>Transfer  and </a:t>
            </a:r>
            <a:r>
              <a:rPr lang="en-US" sz="2200" b="1" dirty="0" err="1" smtClean="0">
                <a:solidFill>
                  <a:schemeClr val="tx1"/>
                </a:solidFill>
              </a:rPr>
              <a:t>Secondments</a:t>
            </a:r>
            <a:endParaRPr lang="en-US" sz="2200" b="1" dirty="0" smtClean="0">
              <a:solidFill>
                <a:schemeClr val="tx1"/>
              </a:solidFill>
            </a:endParaRPr>
          </a:p>
          <a:p>
            <a:r>
              <a:rPr lang="en-US" sz="2200" b="1" dirty="0" smtClean="0">
                <a:solidFill>
                  <a:schemeClr val="tx1"/>
                </a:solidFill>
              </a:rPr>
              <a:t>Promotions</a:t>
            </a:r>
          </a:p>
          <a:p>
            <a:r>
              <a:rPr lang="en-US" sz="2200" b="1" dirty="0" smtClean="0">
                <a:solidFill>
                  <a:schemeClr val="tx1"/>
                </a:solidFill>
              </a:rPr>
              <a:t>Working Hours</a:t>
            </a:r>
          </a:p>
          <a:p>
            <a:r>
              <a:rPr lang="en-US" sz="2200" b="1" dirty="0" smtClean="0">
                <a:solidFill>
                  <a:schemeClr val="tx1"/>
                </a:solidFill>
              </a:rPr>
              <a:t>Leave / Study Leave</a:t>
            </a:r>
          </a:p>
          <a:p>
            <a:r>
              <a:rPr lang="en-US" sz="2200" b="1" dirty="0" smtClean="0">
                <a:solidFill>
                  <a:schemeClr val="tx1"/>
                </a:solidFill>
              </a:rPr>
              <a:t>Training &amp; Capacity Development</a:t>
            </a:r>
          </a:p>
          <a:p>
            <a:r>
              <a:rPr lang="en-US" sz="2200" b="1" dirty="0" smtClean="0">
                <a:solidFill>
                  <a:schemeClr val="tx1"/>
                </a:solidFill>
              </a:rPr>
              <a:t>Rewards &amp; Sanctions</a:t>
            </a:r>
          </a:p>
          <a:p>
            <a:r>
              <a:rPr lang="en-US" sz="2200" b="1" dirty="0" smtClean="0">
                <a:solidFill>
                  <a:schemeClr val="tx1"/>
                </a:solidFill>
              </a:rPr>
              <a:t>Points of Entry/Salary Structure</a:t>
            </a:r>
          </a:p>
          <a:p>
            <a:r>
              <a:rPr lang="en-US" sz="2200" b="1" dirty="0" smtClean="0">
                <a:solidFill>
                  <a:schemeClr val="tx1"/>
                </a:solidFill>
              </a:rPr>
              <a:t>Discipline</a:t>
            </a:r>
          </a:p>
          <a:p>
            <a:r>
              <a:rPr lang="en-US" sz="2200" b="1" dirty="0" smtClean="0">
                <a:solidFill>
                  <a:schemeClr val="tx1"/>
                </a:solidFill>
              </a:rPr>
              <a:t>Leaving the Service</a:t>
            </a:r>
          </a:p>
          <a:p>
            <a:r>
              <a:rPr lang="en-US" sz="2200" b="1" dirty="0" smtClean="0">
                <a:solidFill>
                  <a:schemeClr val="tx1"/>
                </a:solidFill>
              </a:rPr>
              <a:t>Retirements, etc.</a:t>
            </a:r>
          </a:p>
          <a:p>
            <a:pPr lvl="1"/>
            <a:endParaRPr lang="en-US" dirty="0" smtClean="0">
              <a:solidFill>
                <a:schemeClr val="tx1"/>
              </a:solidFill>
            </a:endParaRPr>
          </a:p>
          <a:p>
            <a:pPr lvl="1"/>
            <a:endParaRPr lang="en-US" dirty="0" smtClean="0"/>
          </a:p>
          <a:p>
            <a:pPr lvl="1"/>
            <a:endParaRPr lang="en-US" dirty="0" smtClean="0"/>
          </a:p>
          <a:p>
            <a:pPr lvl="1"/>
            <a:endParaRPr lang="en-US" dirty="0" smtClean="0"/>
          </a:p>
          <a:p>
            <a:pPr lvl="1"/>
            <a:endParaRPr lang="en-US" dirty="0"/>
          </a:p>
        </p:txBody>
      </p:sp>
    </p:spTree>
    <p:extLst>
      <p:ext uri="{BB962C8B-B14F-4D97-AF65-F5344CB8AC3E}">
        <p14:creationId xmlns:p14="http://schemas.microsoft.com/office/powerpoint/2010/main" val="278744605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solidFill>
                  <a:srgbClr val="FF0000"/>
                </a:solidFill>
              </a:rPr>
              <a:t>SCHEME OF SERVICE – LGS</a:t>
            </a:r>
            <a:br>
              <a:rPr lang="en-US" b="1" dirty="0" smtClean="0">
                <a:solidFill>
                  <a:srgbClr val="FF0000"/>
                </a:solidFill>
              </a:rPr>
            </a:br>
            <a:endParaRPr lang="en-GB" b="1" dirty="0">
              <a:solidFill>
                <a:srgbClr val="FF0000"/>
              </a:solidFill>
            </a:endParaRPr>
          </a:p>
        </p:txBody>
      </p:sp>
      <p:sp>
        <p:nvSpPr>
          <p:cNvPr id="3" name="Content Placeholder 2"/>
          <p:cNvSpPr>
            <a:spLocks noGrp="1"/>
          </p:cNvSpPr>
          <p:nvPr>
            <p:ph idx="1"/>
          </p:nvPr>
        </p:nvSpPr>
        <p:spPr/>
        <p:txBody>
          <a:bodyPr>
            <a:normAutofit/>
          </a:bodyPr>
          <a:lstStyle/>
          <a:p>
            <a:pPr>
              <a:buNone/>
            </a:pPr>
            <a:endParaRPr lang="en-US" b="1" dirty="0" smtClean="0">
              <a:solidFill>
                <a:srgbClr val="0000CC"/>
              </a:solidFill>
            </a:endParaRPr>
          </a:p>
          <a:p>
            <a:pPr>
              <a:buNone/>
            </a:pPr>
            <a:endParaRPr lang="en-US" b="1" dirty="0" smtClean="0">
              <a:solidFill>
                <a:srgbClr val="0000CC"/>
              </a:solidFill>
            </a:endParaRPr>
          </a:p>
          <a:p>
            <a:pPr>
              <a:buNone/>
            </a:pPr>
            <a:endParaRPr lang="en-US" b="1" dirty="0" smtClean="0">
              <a:solidFill>
                <a:srgbClr val="0000CC"/>
              </a:solidFill>
            </a:endParaRPr>
          </a:p>
          <a:p>
            <a:pPr>
              <a:buNone/>
            </a:pPr>
            <a:endParaRPr lang="en-US" b="1" dirty="0" smtClean="0">
              <a:solidFill>
                <a:srgbClr val="0000CC"/>
              </a:solidFill>
            </a:endParaRPr>
          </a:p>
          <a:p>
            <a:pPr>
              <a:buNone/>
            </a:pPr>
            <a:endParaRPr lang="en-US" b="1" dirty="0" smtClean="0">
              <a:solidFill>
                <a:srgbClr val="0000CC"/>
              </a:solidFill>
            </a:endParaRPr>
          </a:p>
          <a:p>
            <a:pPr>
              <a:buNone/>
            </a:pPr>
            <a:endParaRPr lang="en-US" b="1" dirty="0" smtClean="0">
              <a:solidFill>
                <a:srgbClr val="0000CC"/>
              </a:solidFill>
            </a:endParaRPr>
          </a:p>
          <a:p>
            <a:pPr>
              <a:buNone/>
            </a:pPr>
            <a:endParaRPr lang="en-US" b="1" dirty="0" smtClean="0">
              <a:solidFill>
                <a:srgbClr val="0000CC"/>
              </a:solidFill>
            </a:endParaRPr>
          </a:p>
          <a:p>
            <a:endParaRPr lang="en-GB" dirty="0"/>
          </a:p>
        </p:txBody>
      </p:sp>
      <p:sp>
        <p:nvSpPr>
          <p:cNvPr id="4" name="Slide Number Placeholder 3"/>
          <p:cNvSpPr>
            <a:spLocks noGrp="1"/>
          </p:cNvSpPr>
          <p:nvPr>
            <p:ph type="sldNum" sz="quarter" idx="12"/>
          </p:nvPr>
        </p:nvSpPr>
        <p:spPr/>
        <p:txBody>
          <a:bodyPr/>
          <a:lstStyle/>
          <a:p>
            <a:fld id="{4785CBA6-E715-4676-8805-A6A058F11D4B}" type="slidenum">
              <a:rPr lang="en-US" smtClean="0"/>
              <a:pPr/>
              <a:t>27</a:t>
            </a:fld>
            <a:endParaRPr lang="en-US"/>
          </a:p>
        </p:txBody>
      </p:sp>
      <p:pic>
        <p:nvPicPr>
          <p:cNvPr id="7" name="Picture 6" descr="IMG_1920.JPG"/>
          <p:cNvPicPr>
            <a:picLocks noChangeAspect="1"/>
          </p:cNvPicPr>
          <p:nvPr/>
        </p:nvPicPr>
        <p:blipFill>
          <a:blip r:embed="rId3" cstate="print"/>
          <a:stretch>
            <a:fillRect/>
          </a:stretch>
        </p:blipFill>
        <p:spPr>
          <a:xfrm>
            <a:off x="6248400" y="2667000"/>
            <a:ext cx="2780982" cy="3870599"/>
          </a:xfrm>
          <a:prstGeom prst="rect">
            <a:avLst/>
          </a:prstGeom>
        </p:spPr>
      </p:pic>
      <p:pic>
        <p:nvPicPr>
          <p:cNvPr id="6" name="Picture 5" descr="IMG_1919.JPG"/>
          <p:cNvPicPr>
            <a:picLocks noChangeAspect="1"/>
          </p:cNvPicPr>
          <p:nvPr/>
        </p:nvPicPr>
        <p:blipFill>
          <a:blip r:embed="rId4" cstate="print"/>
          <a:stretch>
            <a:fillRect/>
          </a:stretch>
        </p:blipFill>
        <p:spPr>
          <a:xfrm>
            <a:off x="1432811" y="2209800"/>
            <a:ext cx="2681989" cy="3748505"/>
          </a:xfrm>
          <a:prstGeom prst="rect">
            <a:avLst/>
          </a:prstGeom>
        </p:spPr>
      </p:pic>
      <p:pic>
        <p:nvPicPr>
          <p:cNvPr id="5" name="Picture 4" descr="IMG_1918.JPG"/>
          <p:cNvPicPr>
            <a:picLocks noChangeAspect="1"/>
          </p:cNvPicPr>
          <p:nvPr/>
        </p:nvPicPr>
        <p:blipFill>
          <a:blip r:embed="rId5" cstate="print"/>
          <a:stretch>
            <a:fillRect/>
          </a:stretch>
        </p:blipFill>
        <p:spPr>
          <a:xfrm>
            <a:off x="3962400" y="1066800"/>
            <a:ext cx="2759703" cy="3886200"/>
          </a:xfrm>
          <a:prstGeom prst="rect">
            <a:avLst/>
          </a:prstGeom>
        </p:spPr>
      </p:pic>
    </p:spTree>
    <p:extLst>
      <p:ext uri="{BB962C8B-B14F-4D97-AF65-F5344CB8AC3E}">
        <p14:creationId xmlns:p14="http://schemas.microsoft.com/office/powerpoint/2010/main" val="311133698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noFill/>
        </p:spPr>
        <p:txBody>
          <a:bodyPr>
            <a:normAutofit/>
          </a:bodyPr>
          <a:lstStyle/>
          <a:p>
            <a:r>
              <a:rPr lang="en-US" sz="2800" b="1" dirty="0" smtClean="0">
                <a:solidFill>
                  <a:srgbClr val="4409E9"/>
                </a:solidFill>
              </a:rPr>
              <a:t>OVERVIEW OF THE SCHEME OF SERVICE </a:t>
            </a:r>
            <a:endParaRPr lang="en-US" sz="2800" b="1" dirty="0">
              <a:solidFill>
                <a:srgbClr val="4409E9"/>
              </a:solidFill>
            </a:endParaRPr>
          </a:p>
        </p:txBody>
      </p:sp>
      <p:sp>
        <p:nvSpPr>
          <p:cNvPr id="3" name="Content Placeholder 2"/>
          <p:cNvSpPr>
            <a:spLocks noGrp="1"/>
          </p:cNvSpPr>
          <p:nvPr>
            <p:ph idx="1"/>
          </p:nvPr>
        </p:nvSpPr>
        <p:spPr>
          <a:xfrm>
            <a:off x="304800" y="1295400"/>
            <a:ext cx="8686800" cy="5178552"/>
          </a:xfrm>
        </p:spPr>
        <p:txBody>
          <a:bodyPr>
            <a:normAutofit fontScale="25000" lnSpcReduction="20000"/>
          </a:bodyPr>
          <a:lstStyle/>
          <a:p>
            <a:pPr>
              <a:buFont typeface="Wingdings" pitchFamily="2" charset="2"/>
              <a:buChar char="Ø"/>
            </a:pPr>
            <a:endParaRPr lang="en-US" sz="2800" dirty="0" smtClean="0"/>
          </a:p>
          <a:p>
            <a:pPr algn="just"/>
            <a:r>
              <a:rPr lang="en-US" sz="11200" dirty="0" smtClean="0"/>
              <a:t>The Scheme of Service is a management tool fashioned to provide a coherent framework to facilitate: </a:t>
            </a:r>
          </a:p>
          <a:p>
            <a:pPr lvl="1" algn="just"/>
            <a:r>
              <a:rPr lang="en-US" sz="11200" dirty="0" smtClean="0">
                <a:solidFill>
                  <a:srgbClr val="4409E9"/>
                </a:solidFill>
              </a:rPr>
              <a:t>recruitment </a:t>
            </a:r>
          </a:p>
          <a:p>
            <a:pPr lvl="1" algn="just"/>
            <a:r>
              <a:rPr lang="en-US" sz="11200" dirty="0" smtClean="0">
                <a:solidFill>
                  <a:srgbClr val="4409E9"/>
                </a:solidFill>
              </a:rPr>
              <a:t>Staff development and </a:t>
            </a:r>
          </a:p>
          <a:p>
            <a:pPr lvl="1" algn="just"/>
            <a:r>
              <a:rPr lang="en-US" sz="11200" dirty="0" smtClean="0">
                <a:solidFill>
                  <a:srgbClr val="4409E9"/>
                </a:solidFill>
              </a:rPr>
              <a:t>career progression</a:t>
            </a:r>
          </a:p>
          <a:p>
            <a:pPr algn="just"/>
            <a:r>
              <a:rPr lang="en-US" sz="11200" dirty="0" smtClean="0"/>
              <a:t>The relevance of such a document is so critical to the Local Government Service, as a distinct Public Service organization and in compliance with its mandate of ensuring administrative decentralization in the country.</a:t>
            </a:r>
            <a:endParaRPr lang="en-US" sz="11200" b="1" dirty="0" smtClean="0"/>
          </a:p>
          <a:p>
            <a:pPr algn="just">
              <a:buNone/>
            </a:pPr>
            <a:endParaRPr lang="en-US" sz="9600" dirty="0" smtClean="0"/>
          </a:p>
        </p:txBody>
      </p:sp>
      <p:sp>
        <p:nvSpPr>
          <p:cNvPr id="4" name="Slide Number Placeholder 3"/>
          <p:cNvSpPr>
            <a:spLocks noGrp="1"/>
          </p:cNvSpPr>
          <p:nvPr>
            <p:ph type="sldNum" sz="quarter" idx="12"/>
          </p:nvPr>
        </p:nvSpPr>
        <p:spPr/>
        <p:txBody>
          <a:bodyPr/>
          <a:lstStyle/>
          <a:p>
            <a:fld id="{4785CBA6-E715-4676-8805-A6A058F11D4B}" type="slidenum">
              <a:rPr lang="en-US" smtClean="0"/>
              <a:pPr/>
              <a:t>28</a:t>
            </a:fld>
            <a:endParaRPr lang="en-US"/>
          </a:p>
        </p:txBody>
      </p:sp>
    </p:spTree>
    <p:extLst>
      <p:ext uri="{BB962C8B-B14F-4D97-AF65-F5344CB8AC3E}">
        <p14:creationId xmlns:p14="http://schemas.microsoft.com/office/powerpoint/2010/main" val="309475113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74638"/>
            <a:ext cx="7467600" cy="792162"/>
          </a:xfrm>
        </p:spPr>
        <p:txBody>
          <a:bodyPr/>
          <a:lstStyle/>
          <a:p>
            <a:pPr>
              <a:defRPr/>
            </a:pPr>
            <a:r>
              <a:rPr lang="en-US" sz="2800" b="1" dirty="0" smtClean="0">
                <a:solidFill>
                  <a:srgbClr val="0000CC"/>
                </a:solidFill>
              </a:rPr>
              <a:t>PURPOSE OF SCHEME OF SERVICE </a:t>
            </a:r>
            <a:endParaRPr lang="en-US" sz="2800" b="1" dirty="0">
              <a:solidFill>
                <a:srgbClr val="0000CC"/>
              </a:solidFill>
            </a:endParaRPr>
          </a:p>
        </p:txBody>
      </p:sp>
      <p:sp>
        <p:nvSpPr>
          <p:cNvPr id="37891" name="Content Placeholder 1"/>
          <p:cNvSpPr>
            <a:spLocks noGrp="1"/>
          </p:cNvSpPr>
          <p:nvPr>
            <p:ph idx="1"/>
          </p:nvPr>
        </p:nvSpPr>
        <p:spPr>
          <a:xfrm>
            <a:off x="457200" y="1371600"/>
            <a:ext cx="7696200" cy="5102225"/>
          </a:xfrm>
        </p:spPr>
        <p:txBody>
          <a:bodyPr/>
          <a:lstStyle/>
          <a:p>
            <a:pPr algn="just">
              <a:buFont typeface="Wingdings 2" panose="05020102010507070707" pitchFamily="18" charset="2"/>
              <a:buNone/>
            </a:pPr>
            <a:r>
              <a:rPr lang="en-US" altLang="en-US" sz="2800" smtClean="0"/>
              <a:t>  The purpose of the Scheme of Service is to provide the Local Government Service with a policy guideline which will ensure that all staff are:</a:t>
            </a:r>
          </a:p>
          <a:p>
            <a:pPr lvl="1" algn="just"/>
            <a:r>
              <a:rPr lang="en-US" altLang="en-US" smtClean="0">
                <a:solidFill>
                  <a:srgbClr val="0000CC"/>
                </a:solidFill>
              </a:rPr>
              <a:t>Highly motivated</a:t>
            </a:r>
          </a:p>
          <a:p>
            <a:pPr lvl="1" algn="just"/>
            <a:r>
              <a:rPr lang="en-US" altLang="en-US" smtClean="0">
                <a:solidFill>
                  <a:srgbClr val="0000CC"/>
                </a:solidFill>
              </a:rPr>
              <a:t>Disciplined</a:t>
            </a:r>
          </a:p>
          <a:p>
            <a:pPr lvl="1" algn="just"/>
            <a:r>
              <a:rPr lang="en-US" altLang="en-US" smtClean="0">
                <a:solidFill>
                  <a:srgbClr val="0000CC"/>
                </a:solidFill>
              </a:rPr>
              <a:t>Loyal and equipped with the relevant          skills and knowledge. </a:t>
            </a:r>
          </a:p>
          <a:p>
            <a:endParaRPr lang="en-US" altLang="en-US" smtClean="0"/>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03E8D8EF-CA2D-43B7-A3E9-30EF32A9BC44}" type="slidenum">
              <a:rPr lang="en-US" altLang="en-US">
                <a:solidFill>
                  <a:srgbClr val="D38E27"/>
                </a:solidFill>
                <a:latin typeface="Franklin Gothic Book" panose="020B0503020102020204" pitchFamily="34" charset="0"/>
              </a:rPr>
              <a:pPr eaLnBrk="1" hangingPunct="1"/>
              <a:t>29</a:t>
            </a:fld>
            <a:endParaRPr lang="en-US" altLang="en-US">
              <a:solidFill>
                <a:srgbClr val="D38E27"/>
              </a:solidFill>
              <a:latin typeface="Franklin Gothic Book" panose="020B0503020102020204" pitchFamily="34" charset="0"/>
            </a:endParaRPr>
          </a:p>
        </p:txBody>
      </p:sp>
    </p:spTree>
    <p:extLst>
      <p:ext uri="{BB962C8B-B14F-4D97-AF65-F5344CB8AC3E}">
        <p14:creationId xmlns:p14="http://schemas.microsoft.com/office/powerpoint/2010/main" val="19393506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8686800" cy="609600"/>
          </a:xfrm>
        </p:spPr>
        <p:txBody>
          <a:bodyPr/>
          <a:lstStyle/>
          <a:p>
            <a:pPr>
              <a:defRPr/>
            </a:pPr>
            <a:r>
              <a:rPr lang="en-US" sz="2800" b="1" dirty="0" smtClean="0">
                <a:solidFill>
                  <a:srgbClr val="0000CC"/>
                </a:solidFill>
              </a:rPr>
              <a:t>CONTENTS OF A SCHEME OF SERVICE</a:t>
            </a:r>
            <a:endParaRPr lang="en-US" sz="2800" b="1" dirty="0">
              <a:solidFill>
                <a:srgbClr val="0000CC"/>
              </a:solidFill>
            </a:endParaRPr>
          </a:p>
        </p:txBody>
      </p:sp>
      <p:sp>
        <p:nvSpPr>
          <p:cNvPr id="3" name="Content Placeholder 2"/>
          <p:cNvSpPr>
            <a:spLocks noGrp="1"/>
          </p:cNvSpPr>
          <p:nvPr>
            <p:ph idx="1"/>
          </p:nvPr>
        </p:nvSpPr>
        <p:spPr>
          <a:xfrm>
            <a:off x="304800" y="1295400"/>
            <a:ext cx="8686800" cy="4784725"/>
          </a:xfrm>
        </p:spPr>
        <p:txBody>
          <a:bodyPr>
            <a:normAutofit lnSpcReduction="10000"/>
          </a:bodyPr>
          <a:lstStyle/>
          <a:p>
            <a:pPr>
              <a:buFont typeface="Wingdings" pitchFamily="2" charset="2"/>
              <a:buChar char="§"/>
              <a:defRPr/>
            </a:pPr>
            <a:r>
              <a:rPr lang="en-US" sz="2800" dirty="0" smtClean="0"/>
              <a:t>Occupational Groups &amp; Classes</a:t>
            </a:r>
          </a:p>
          <a:p>
            <a:pPr>
              <a:buFont typeface="Wingdings" pitchFamily="2" charset="2"/>
              <a:buChar char="§"/>
              <a:defRPr/>
            </a:pPr>
            <a:r>
              <a:rPr lang="en-US" sz="2800" dirty="0" smtClean="0">
                <a:solidFill>
                  <a:schemeClr val="tx1"/>
                </a:solidFill>
              </a:rPr>
              <a:t>Job title:</a:t>
            </a:r>
          </a:p>
          <a:p>
            <a:pPr>
              <a:buFont typeface="Wingdings" pitchFamily="2" charset="2"/>
              <a:buChar char="§"/>
              <a:defRPr/>
            </a:pPr>
            <a:r>
              <a:rPr lang="en-US" sz="2800" dirty="0" smtClean="0">
                <a:solidFill>
                  <a:schemeClr val="tx1"/>
                </a:solidFill>
              </a:rPr>
              <a:t>Grade level:</a:t>
            </a:r>
          </a:p>
          <a:p>
            <a:pPr>
              <a:buFont typeface="Wingdings" pitchFamily="2" charset="2"/>
              <a:buChar char="§"/>
              <a:defRPr/>
            </a:pPr>
            <a:r>
              <a:rPr lang="en-US" sz="2800" dirty="0" smtClean="0">
                <a:solidFill>
                  <a:schemeClr val="tx1"/>
                </a:solidFill>
              </a:rPr>
              <a:t>Job level:</a:t>
            </a:r>
          </a:p>
          <a:p>
            <a:pPr>
              <a:buFont typeface="Wingdings" pitchFamily="2" charset="2"/>
              <a:buChar char="§"/>
              <a:defRPr/>
            </a:pPr>
            <a:r>
              <a:rPr lang="en-US" sz="2800" dirty="0" smtClean="0">
                <a:solidFill>
                  <a:schemeClr val="tx1"/>
                </a:solidFill>
              </a:rPr>
              <a:t>Qualification and Experience:</a:t>
            </a:r>
          </a:p>
          <a:p>
            <a:pPr>
              <a:buFont typeface="Wingdings" pitchFamily="2" charset="2"/>
              <a:buChar char="§"/>
              <a:defRPr/>
            </a:pPr>
            <a:r>
              <a:rPr lang="en-GB" sz="2800" dirty="0" smtClean="0">
                <a:solidFill>
                  <a:schemeClr val="tx1"/>
                </a:solidFill>
              </a:rPr>
              <a:t>Competencies:</a:t>
            </a:r>
            <a:endParaRPr lang="en-US" sz="2800" dirty="0" smtClean="0">
              <a:solidFill>
                <a:schemeClr val="tx1"/>
              </a:solidFill>
            </a:endParaRPr>
          </a:p>
          <a:p>
            <a:pPr>
              <a:buFont typeface="Wingdings" pitchFamily="2" charset="2"/>
              <a:buChar char="§"/>
              <a:defRPr/>
            </a:pPr>
            <a:r>
              <a:rPr lang="en-US" sz="2800" dirty="0" smtClean="0">
                <a:solidFill>
                  <a:schemeClr val="tx1"/>
                </a:solidFill>
              </a:rPr>
              <a:t>Mode of Entering into the Service:</a:t>
            </a:r>
          </a:p>
          <a:p>
            <a:pPr lvl="1">
              <a:defRPr/>
            </a:pPr>
            <a:r>
              <a:rPr lang="en-US" sz="2500" dirty="0" smtClean="0"/>
              <a:t>Passive:  through the ranks, Career progression</a:t>
            </a:r>
          </a:p>
          <a:p>
            <a:pPr lvl="1">
              <a:defRPr/>
            </a:pPr>
            <a:r>
              <a:rPr lang="en-US" sz="2500" dirty="0" smtClean="0"/>
              <a:t>Direct  : through recruitment</a:t>
            </a:r>
          </a:p>
          <a:p>
            <a:pPr>
              <a:buFont typeface="Wingdings" pitchFamily="2" charset="2"/>
              <a:buChar char="§"/>
              <a:defRPr/>
            </a:pPr>
            <a:r>
              <a:rPr lang="en-US" sz="2800" dirty="0" smtClean="0">
                <a:solidFill>
                  <a:schemeClr val="tx1"/>
                </a:solidFill>
              </a:rPr>
              <a:t>Training Needs:</a:t>
            </a:r>
            <a:r>
              <a:rPr lang="en-US" sz="2800" dirty="0" smtClean="0">
                <a:solidFill>
                  <a:srgbClr val="0000CC"/>
                </a:solidFill>
              </a:rPr>
              <a:t>	</a:t>
            </a:r>
            <a:endParaRPr lang="en-US" sz="2800" dirty="0">
              <a:solidFill>
                <a:srgbClr val="0000CC"/>
              </a:solidFill>
            </a:endParaRPr>
          </a:p>
        </p:txBody>
      </p:sp>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5115207D-AAA3-4C86-A641-82BDA6AA18BA}" type="slidenum">
              <a:rPr lang="en-US" altLang="en-US">
                <a:solidFill>
                  <a:srgbClr val="D38E27"/>
                </a:solidFill>
                <a:latin typeface="Franklin Gothic Book" panose="020B0503020102020204" pitchFamily="34" charset="0"/>
              </a:rPr>
              <a:pPr eaLnBrk="1" hangingPunct="1"/>
              <a:t>30</a:t>
            </a:fld>
            <a:endParaRPr lang="en-US" altLang="en-US">
              <a:solidFill>
                <a:srgbClr val="D38E27"/>
              </a:solidFill>
              <a:latin typeface="Franklin Gothic Book" panose="020B0503020102020204" pitchFamily="34" charset="0"/>
            </a:endParaRPr>
          </a:p>
        </p:txBody>
      </p:sp>
    </p:spTree>
    <p:extLst>
      <p:ext uri="{BB962C8B-B14F-4D97-AF65-F5344CB8AC3E}">
        <p14:creationId xmlns:p14="http://schemas.microsoft.com/office/powerpoint/2010/main" val="308128644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8686800" cy="533400"/>
          </a:xfrm>
        </p:spPr>
        <p:txBody>
          <a:bodyPr>
            <a:normAutofit fontScale="90000"/>
          </a:bodyPr>
          <a:lstStyle/>
          <a:p>
            <a:pPr eaLnBrk="1" fontAlgn="auto" hangingPunct="1">
              <a:spcAft>
                <a:spcPts val="0"/>
              </a:spcAft>
              <a:defRPr/>
            </a:pPr>
            <a:r>
              <a:rPr lang="en-US" b="1" dirty="0" smtClean="0">
                <a:solidFill>
                  <a:srgbClr val="4409E9"/>
                </a:solidFill>
              </a:rPr>
              <a:t>Scheme of Services -  28 Classes</a:t>
            </a:r>
            <a:endParaRPr lang="en-GB" b="1" dirty="0">
              <a:solidFill>
                <a:srgbClr val="4409E9"/>
              </a:solidFill>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17889239"/>
              </p:ext>
            </p:extLst>
          </p:nvPr>
        </p:nvGraphicFramePr>
        <p:xfrm>
          <a:off x="152400" y="838200"/>
          <a:ext cx="8915400" cy="6019800"/>
        </p:xfrm>
        <a:graphic>
          <a:graphicData uri="http://schemas.openxmlformats.org/drawingml/2006/table">
            <a:tbl>
              <a:tblPr firstRow="1" bandRow="1">
                <a:tableStyleId>{5C22544A-7EE6-4342-B048-85BDC9FD1C3A}</a:tableStyleId>
              </a:tblPr>
              <a:tblGrid>
                <a:gridCol w="4457700"/>
                <a:gridCol w="4457700"/>
              </a:tblGrid>
              <a:tr h="6019800">
                <a:tc>
                  <a:txBody>
                    <a:bodyPr/>
                    <a:lstStyle/>
                    <a:p>
                      <a:pPr marL="342900" lvl="0" indent="-342900">
                        <a:buFont typeface="+mj-lt"/>
                        <a:buAutoNum type="alphaUcPeriod"/>
                      </a:pPr>
                      <a:r>
                        <a:rPr kumimoji="0" lang="en-US" sz="2000" b="1" kern="1200" dirty="0" smtClean="0">
                          <a:solidFill>
                            <a:srgbClr val="0000CC"/>
                          </a:solidFill>
                          <a:latin typeface="+mn-lt"/>
                          <a:ea typeface="+mn-ea"/>
                          <a:cs typeface="+mn-cs"/>
                        </a:rPr>
                        <a:t>Administrative Group </a:t>
                      </a:r>
                      <a:endParaRPr kumimoji="0" lang="en-GB" sz="2000" b="1" kern="1200" dirty="0" smtClean="0">
                        <a:solidFill>
                          <a:srgbClr val="0000CC"/>
                        </a:solidFill>
                        <a:latin typeface="+mn-lt"/>
                        <a:ea typeface="+mn-ea"/>
                        <a:cs typeface="+mn-cs"/>
                      </a:endParaRPr>
                    </a:p>
                    <a:p>
                      <a:pPr marL="800100" lvl="1" indent="-342900">
                        <a:buFont typeface="+mj-lt"/>
                        <a:buAutoNum type="arabicPeriod"/>
                      </a:pPr>
                      <a:r>
                        <a:rPr kumimoji="0" lang="en-US" sz="2000" b="1" u="none" strike="noStrike" kern="1200" dirty="0" smtClean="0">
                          <a:solidFill>
                            <a:schemeClr val="tx1"/>
                          </a:solidFill>
                          <a:latin typeface="+mn-lt"/>
                          <a:ea typeface="+mn-ea"/>
                          <a:cs typeface="+mn-cs"/>
                        </a:rPr>
                        <a:t>Administrative Class</a:t>
                      </a:r>
                      <a:endParaRPr kumimoji="0" lang="en-GB" sz="2000" b="1" u="none" strike="noStrike" kern="1200" dirty="0" smtClean="0">
                        <a:solidFill>
                          <a:schemeClr val="tx1"/>
                        </a:solidFill>
                        <a:latin typeface="+mn-lt"/>
                        <a:ea typeface="+mn-ea"/>
                        <a:cs typeface="+mn-cs"/>
                      </a:endParaRPr>
                    </a:p>
                    <a:p>
                      <a:pPr marL="800100" lvl="1" indent="-342900">
                        <a:buFont typeface="+mj-lt"/>
                        <a:buAutoNum type="arabicPeriod"/>
                      </a:pPr>
                      <a:r>
                        <a:rPr kumimoji="0" lang="en-US" sz="2000" b="1" u="none" strike="noStrike" kern="1200" dirty="0" smtClean="0">
                          <a:solidFill>
                            <a:schemeClr val="tx1"/>
                          </a:solidFill>
                          <a:latin typeface="+mn-lt"/>
                          <a:ea typeface="+mn-ea"/>
                          <a:cs typeface="+mn-cs"/>
                        </a:rPr>
                        <a:t>Human Resource Class </a:t>
                      </a:r>
                      <a:endParaRPr kumimoji="0" lang="en-GB" sz="2000" b="1" u="none" strike="noStrike" kern="1200" dirty="0" smtClean="0">
                        <a:solidFill>
                          <a:schemeClr val="tx1"/>
                        </a:solidFill>
                        <a:latin typeface="+mn-lt"/>
                        <a:ea typeface="+mn-ea"/>
                        <a:cs typeface="+mn-cs"/>
                      </a:endParaRPr>
                    </a:p>
                    <a:p>
                      <a:pPr marL="800100" lvl="1" indent="-342900">
                        <a:buFont typeface="+mj-lt"/>
                        <a:buAutoNum type="arabicPeriod"/>
                      </a:pPr>
                      <a:r>
                        <a:rPr kumimoji="0" lang="en-US" sz="2000" b="1" u="none" strike="noStrike" kern="1200" dirty="0" smtClean="0">
                          <a:solidFill>
                            <a:schemeClr val="tx1"/>
                          </a:solidFill>
                          <a:latin typeface="+mn-lt"/>
                          <a:ea typeface="+mn-ea"/>
                          <a:cs typeface="+mn-cs"/>
                        </a:rPr>
                        <a:t>Secretarial &amp; Receptionist Class </a:t>
                      </a:r>
                      <a:endParaRPr kumimoji="0" lang="en-GB" sz="2000" b="1" u="none" strike="noStrike" kern="1200" dirty="0" smtClean="0">
                        <a:solidFill>
                          <a:schemeClr val="tx1"/>
                        </a:solidFill>
                        <a:latin typeface="+mn-lt"/>
                        <a:ea typeface="+mn-ea"/>
                        <a:cs typeface="+mn-cs"/>
                      </a:endParaRPr>
                    </a:p>
                    <a:p>
                      <a:pPr marL="800100" lvl="1" indent="-342900">
                        <a:buFont typeface="+mj-lt"/>
                        <a:buAutoNum type="arabicPeriod"/>
                      </a:pPr>
                      <a:r>
                        <a:rPr kumimoji="0" lang="en-US" sz="2000" b="1" u="none" strike="noStrike" kern="1200" dirty="0" smtClean="0">
                          <a:solidFill>
                            <a:schemeClr val="tx1"/>
                          </a:solidFill>
                          <a:latin typeface="+mn-lt"/>
                          <a:ea typeface="+mn-ea"/>
                          <a:cs typeface="+mn-cs"/>
                        </a:rPr>
                        <a:t>Security Class </a:t>
                      </a:r>
                      <a:endParaRPr kumimoji="0" lang="en-GB" sz="2000" b="1" u="none" strike="noStrike" kern="1200" dirty="0" smtClean="0">
                        <a:solidFill>
                          <a:schemeClr val="tx1"/>
                        </a:solidFill>
                        <a:latin typeface="+mn-lt"/>
                        <a:ea typeface="+mn-ea"/>
                        <a:cs typeface="+mn-cs"/>
                      </a:endParaRPr>
                    </a:p>
                    <a:p>
                      <a:pPr marL="800100" lvl="1" indent="-342900">
                        <a:buFont typeface="+mj-lt"/>
                        <a:buAutoNum type="arabicPeriod"/>
                      </a:pPr>
                      <a:r>
                        <a:rPr kumimoji="0" lang="en-US" sz="2000" b="1" u="none" strike="noStrike" kern="1200" dirty="0" smtClean="0">
                          <a:solidFill>
                            <a:schemeClr val="tx1"/>
                          </a:solidFill>
                          <a:latin typeface="+mn-lt"/>
                          <a:ea typeface="+mn-ea"/>
                          <a:cs typeface="+mn-cs"/>
                        </a:rPr>
                        <a:t>Transport Class</a:t>
                      </a:r>
                      <a:endParaRPr kumimoji="0" lang="en-GB" sz="2000" b="1" u="none" strike="noStrike" kern="1200" dirty="0" smtClean="0">
                        <a:solidFill>
                          <a:schemeClr val="tx1"/>
                        </a:solidFill>
                        <a:latin typeface="+mn-lt"/>
                        <a:ea typeface="+mn-ea"/>
                        <a:cs typeface="+mn-cs"/>
                      </a:endParaRPr>
                    </a:p>
                    <a:p>
                      <a:pPr marL="800100" lvl="1" indent="-342900">
                        <a:buFont typeface="+mj-lt"/>
                        <a:buAutoNum type="arabicPeriod"/>
                      </a:pPr>
                      <a:r>
                        <a:rPr kumimoji="0" lang="en-US" sz="2000" b="1" u="none" strike="noStrike" kern="1200" dirty="0" smtClean="0">
                          <a:solidFill>
                            <a:schemeClr val="tx1"/>
                          </a:solidFill>
                          <a:latin typeface="+mn-lt"/>
                          <a:ea typeface="+mn-ea"/>
                          <a:cs typeface="+mn-cs"/>
                        </a:rPr>
                        <a:t>Auxiliary Class </a:t>
                      </a:r>
                    </a:p>
                    <a:p>
                      <a:pPr marL="800100" marR="0" lvl="1"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800" b="1" u="none" strike="noStrike" kern="1200" dirty="0" smtClean="0">
                          <a:solidFill>
                            <a:schemeClr val="tx1"/>
                          </a:solidFill>
                          <a:latin typeface="+mn-lt"/>
                          <a:ea typeface="+mn-ea"/>
                          <a:cs typeface="+mn-cs"/>
                        </a:rPr>
                        <a:t>Supply And Materials Class</a:t>
                      </a:r>
                      <a:endParaRPr kumimoji="0" lang="en-GB" sz="2000" b="1" u="none" strike="noStrike" kern="1200" dirty="0" smtClean="0">
                        <a:solidFill>
                          <a:schemeClr val="tx1"/>
                        </a:solidFill>
                        <a:latin typeface="+mn-lt"/>
                        <a:ea typeface="+mn-ea"/>
                        <a:cs typeface="+mn-cs"/>
                      </a:endParaRPr>
                    </a:p>
                    <a:p>
                      <a:pPr marL="457200" lvl="0" indent="-457200">
                        <a:buFont typeface="+mj-lt"/>
                        <a:buAutoNum type="arabicPeriod" startAt="8"/>
                      </a:pPr>
                      <a:r>
                        <a:rPr kumimoji="0" lang="en-US" sz="2000" b="1" u="sng" kern="1200" dirty="0" smtClean="0">
                          <a:solidFill>
                            <a:schemeClr val="tx1"/>
                          </a:solidFill>
                          <a:latin typeface="+mn-lt"/>
                          <a:ea typeface="+mn-ea"/>
                          <a:cs typeface="+mn-cs"/>
                        </a:rPr>
                        <a:t>Agricultural Class</a:t>
                      </a:r>
                      <a:endParaRPr kumimoji="0" lang="en-GB" sz="2000" b="1" u="sng" kern="1200" dirty="0" smtClean="0">
                        <a:solidFill>
                          <a:schemeClr val="tx1"/>
                        </a:solidFill>
                        <a:latin typeface="+mn-lt"/>
                        <a:ea typeface="+mn-ea"/>
                        <a:cs typeface="+mn-cs"/>
                      </a:endParaRPr>
                    </a:p>
                    <a:p>
                      <a:pPr marL="457200" lvl="0" indent="-457200">
                        <a:buFont typeface="+mj-lt"/>
                        <a:buAutoNum type="arabicPeriod" startAt="8"/>
                      </a:pPr>
                      <a:r>
                        <a:rPr kumimoji="0" lang="en-US" sz="2000" b="1" kern="1200" dirty="0" smtClean="0">
                          <a:solidFill>
                            <a:schemeClr val="tx1"/>
                          </a:solidFill>
                          <a:latin typeface="+mn-lt"/>
                          <a:ea typeface="+mn-ea"/>
                          <a:cs typeface="+mn-cs"/>
                        </a:rPr>
                        <a:t>Births &amp; Deaths Registry Class</a:t>
                      </a:r>
                      <a:endParaRPr kumimoji="0" lang="en-GB" sz="2000" b="1" kern="1200" dirty="0" smtClean="0">
                        <a:solidFill>
                          <a:schemeClr val="tx1"/>
                        </a:solidFill>
                        <a:latin typeface="+mn-lt"/>
                        <a:ea typeface="+mn-ea"/>
                        <a:cs typeface="+mn-cs"/>
                      </a:endParaRPr>
                    </a:p>
                    <a:p>
                      <a:pPr marL="457200" lvl="0" indent="-457200">
                        <a:buFont typeface="+mj-lt"/>
                        <a:buAutoNum type="arabicPeriod" startAt="8"/>
                      </a:pPr>
                      <a:r>
                        <a:rPr kumimoji="0" lang="en-US" sz="2000" b="1" kern="1200" dirty="0" smtClean="0">
                          <a:solidFill>
                            <a:schemeClr val="tx1"/>
                          </a:solidFill>
                          <a:latin typeface="+mn-lt"/>
                          <a:ea typeface="+mn-ea"/>
                          <a:cs typeface="+mn-cs"/>
                        </a:rPr>
                        <a:t>Cooperative Class</a:t>
                      </a:r>
                      <a:endParaRPr kumimoji="0" lang="en-GB" sz="2000" b="1" kern="1200" dirty="0" smtClean="0">
                        <a:solidFill>
                          <a:schemeClr val="tx1"/>
                        </a:solidFill>
                        <a:latin typeface="+mn-lt"/>
                        <a:ea typeface="+mn-ea"/>
                        <a:cs typeface="+mn-cs"/>
                      </a:endParaRPr>
                    </a:p>
                    <a:p>
                      <a:pPr marL="457200" lvl="0" indent="-457200">
                        <a:buFont typeface="+mj-lt"/>
                        <a:buAutoNum type="arabicPeriod" startAt="8"/>
                      </a:pPr>
                      <a:r>
                        <a:rPr kumimoji="0" lang="en-US" sz="2000" b="1" kern="1200" dirty="0" smtClean="0">
                          <a:solidFill>
                            <a:schemeClr val="tx1"/>
                          </a:solidFill>
                          <a:latin typeface="+mn-lt"/>
                          <a:ea typeface="+mn-ea"/>
                          <a:cs typeface="+mn-cs"/>
                        </a:rPr>
                        <a:t>Development Planning Class</a:t>
                      </a:r>
                      <a:endParaRPr kumimoji="0" lang="en-GB" sz="2000" b="1" kern="1200" dirty="0" smtClean="0">
                        <a:solidFill>
                          <a:schemeClr val="tx1"/>
                        </a:solidFill>
                        <a:latin typeface="+mn-lt"/>
                        <a:ea typeface="+mn-ea"/>
                        <a:cs typeface="+mn-cs"/>
                      </a:endParaRPr>
                    </a:p>
                    <a:p>
                      <a:pPr marL="342900" lvl="0" indent="-342900">
                        <a:buFont typeface="+mj-lt"/>
                        <a:buAutoNum type="alphaUcPeriod" startAt="2"/>
                      </a:pPr>
                      <a:r>
                        <a:rPr kumimoji="0" lang="en-US" sz="2000" b="1" kern="1200" dirty="0" smtClean="0">
                          <a:solidFill>
                            <a:srgbClr val="0000CC"/>
                          </a:solidFill>
                          <a:latin typeface="+mn-lt"/>
                          <a:ea typeface="+mn-ea"/>
                          <a:cs typeface="+mn-cs"/>
                        </a:rPr>
                        <a:t>Engineering Group **</a:t>
                      </a:r>
                      <a:endParaRPr kumimoji="0" lang="en-GB" sz="2000" b="1" kern="1200" dirty="0" smtClean="0">
                        <a:solidFill>
                          <a:srgbClr val="0000CC"/>
                        </a:solidFill>
                        <a:latin typeface="+mn-lt"/>
                        <a:ea typeface="+mn-ea"/>
                        <a:cs typeface="+mn-cs"/>
                      </a:endParaRPr>
                    </a:p>
                    <a:p>
                      <a:pPr marL="914400" lvl="1" indent="-457200">
                        <a:buFont typeface="+mj-lt"/>
                        <a:buAutoNum type="arabicPeriod" startAt="12"/>
                      </a:pPr>
                      <a:r>
                        <a:rPr kumimoji="0" lang="en-US" sz="2000" b="1" kern="1200" dirty="0" smtClean="0">
                          <a:solidFill>
                            <a:schemeClr val="tx1"/>
                          </a:solidFill>
                          <a:latin typeface="+mn-lt"/>
                          <a:ea typeface="+mn-ea"/>
                          <a:cs typeface="+mn-cs"/>
                        </a:rPr>
                        <a:t>Engineering Class</a:t>
                      </a:r>
                      <a:endParaRPr kumimoji="0" lang="en-GB" sz="2000" b="1" kern="1200" dirty="0" smtClean="0">
                        <a:solidFill>
                          <a:schemeClr val="tx1"/>
                        </a:solidFill>
                        <a:latin typeface="+mn-lt"/>
                        <a:ea typeface="+mn-ea"/>
                        <a:cs typeface="+mn-cs"/>
                      </a:endParaRPr>
                    </a:p>
                    <a:p>
                      <a:pPr marL="914400" lvl="1" indent="-457200">
                        <a:buFont typeface="+mj-lt"/>
                        <a:buAutoNum type="arabicPeriod" startAt="12"/>
                      </a:pPr>
                      <a:r>
                        <a:rPr kumimoji="0" lang="en-US" sz="2000" b="1" kern="1200" dirty="0" smtClean="0">
                          <a:solidFill>
                            <a:schemeClr val="tx1"/>
                          </a:solidFill>
                          <a:latin typeface="+mn-lt"/>
                          <a:ea typeface="+mn-ea"/>
                          <a:cs typeface="+mn-cs"/>
                        </a:rPr>
                        <a:t>Architects Class</a:t>
                      </a:r>
                    </a:p>
                    <a:p>
                      <a:pPr marL="914400" lvl="1" indent="-457200">
                        <a:buFont typeface="+mj-lt"/>
                        <a:buAutoNum type="arabicPeriod" startAt="12"/>
                      </a:pPr>
                      <a:r>
                        <a:rPr kumimoji="0" lang="en-US" sz="2000" b="1" kern="1200" dirty="0" smtClean="0">
                          <a:solidFill>
                            <a:schemeClr val="tx1"/>
                          </a:solidFill>
                          <a:latin typeface="+mn-lt"/>
                          <a:ea typeface="+mn-ea"/>
                          <a:cs typeface="+mn-cs"/>
                        </a:rPr>
                        <a:t>Estate Management Class</a:t>
                      </a:r>
                    </a:p>
                    <a:p>
                      <a:pPr marL="914400" lvl="1" indent="-457200">
                        <a:buFont typeface="+mj-lt"/>
                        <a:buAutoNum type="arabicPeriod" startAt="12"/>
                      </a:pPr>
                      <a:r>
                        <a:rPr kumimoji="0" lang="en-US" sz="2000" b="1" kern="1200" dirty="0" smtClean="0">
                          <a:solidFill>
                            <a:schemeClr val="tx1"/>
                          </a:solidFill>
                          <a:latin typeface="+mn-lt"/>
                          <a:ea typeface="+mn-ea"/>
                          <a:cs typeface="+mn-cs"/>
                        </a:rPr>
                        <a:t>Quantity Surveyor Class</a:t>
                      </a:r>
                    </a:p>
                    <a:p>
                      <a:pPr marL="914400" lvl="1" indent="-457200">
                        <a:buFont typeface="+mj-lt"/>
                        <a:buAutoNum type="arabicPeriod" startAt="12"/>
                      </a:pPr>
                      <a:r>
                        <a:rPr kumimoji="0" lang="en-US" sz="2000" b="1" kern="1200" dirty="0" smtClean="0">
                          <a:solidFill>
                            <a:schemeClr val="tx1"/>
                          </a:solidFill>
                          <a:latin typeface="+mn-lt"/>
                          <a:ea typeface="+mn-ea"/>
                          <a:cs typeface="+mn-cs"/>
                        </a:rPr>
                        <a:t>Technical Class</a:t>
                      </a:r>
                      <a:endParaRPr kumimoji="0" lang="en-GB" sz="2000" b="1" kern="1200" dirty="0" smtClean="0">
                        <a:solidFill>
                          <a:schemeClr val="tx1"/>
                        </a:solidFill>
                        <a:latin typeface="+mn-lt"/>
                        <a:ea typeface="+mn-ea"/>
                        <a:cs typeface="+mn-cs"/>
                      </a:endParaRPr>
                    </a:p>
                  </a:txBody>
                  <a:tcPr marT="45725" marB="45725">
                    <a:solidFill>
                      <a:schemeClr val="accent1">
                        <a:lumMod val="20000"/>
                        <a:lumOff val="80000"/>
                      </a:schemeClr>
                    </a:solidFill>
                  </a:tcPr>
                </a:tc>
                <a:tc>
                  <a:txBody>
                    <a:bodyPr/>
                    <a:lstStyle/>
                    <a:p>
                      <a:pPr marL="457200" lvl="0" indent="-457200">
                        <a:buFont typeface="+mj-lt"/>
                        <a:buAutoNum type="arabicPeriod" startAt="17"/>
                      </a:pPr>
                      <a:r>
                        <a:rPr kumimoji="0" lang="en-US" sz="2000" b="1" u="sng" kern="1200" dirty="0" smtClean="0">
                          <a:solidFill>
                            <a:schemeClr val="tx1"/>
                          </a:solidFill>
                          <a:latin typeface="+mn-lt"/>
                          <a:ea typeface="+mn-ea"/>
                          <a:cs typeface="+mn-cs"/>
                        </a:rPr>
                        <a:t>Environmental /Public Health Engineer Class</a:t>
                      </a:r>
                    </a:p>
                    <a:p>
                      <a:pPr marL="342900" lvl="0" indent="-342900">
                        <a:buFont typeface="+mj-lt"/>
                        <a:buAutoNum type="alphaUcPeriod" startAt="3"/>
                      </a:pPr>
                      <a:r>
                        <a:rPr kumimoji="0" lang="en-US" sz="2000" b="1" kern="1200" dirty="0" smtClean="0">
                          <a:solidFill>
                            <a:srgbClr val="0000CC"/>
                          </a:solidFill>
                          <a:latin typeface="+mn-lt"/>
                          <a:ea typeface="+mn-ea"/>
                          <a:cs typeface="+mn-cs"/>
                        </a:rPr>
                        <a:t>Finance Group </a:t>
                      </a:r>
                      <a:endParaRPr kumimoji="0" lang="en-GB" sz="2000" b="1" kern="1200" dirty="0" smtClean="0">
                        <a:solidFill>
                          <a:srgbClr val="0000CC"/>
                        </a:solidFill>
                        <a:latin typeface="+mn-lt"/>
                        <a:ea typeface="+mn-ea"/>
                        <a:cs typeface="+mn-cs"/>
                      </a:endParaRPr>
                    </a:p>
                    <a:p>
                      <a:pPr marL="914400" lvl="1" indent="-457200">
                        <a:buFont typeface="+mj-lt"/>
                        <a:buAutoNum type="arabicPeriod" startAt="18"/>
                      </a:pPr>
                      <a:r>
                        <a:rPr kumimoji="0" lang="en-US" sz="2000" b="1" kern="1200" dirty="0" smtClean="0">
                          <a:solidFill>
                            <a:schemeClr val="tx1"/>
                          </a:solidFill>
                          <a:latin typeface="+mn-lt"/>
                          <a:ea typeface="+mn-ea"/>
                          <a:cs typeface="+mn-cs"/>
                        </a:rPr>
                        <a:t>Accounting Class</a:t>
                      </a:r>
                      <a:endParaRPr kumimoji="0" lang="en-GB" sz="2000" b="1" kern="1200" dirty="0" smtClean="0">
                        <a:solidFill>
                          <a:schemeClr val="tx1"/>
                        </a:solidFill>
                        <a:latin typeface="+mn-lt"/>
                        <a:ea typeface="+mn-ea"/>
                        <a:cs typeface="+mn-cs"/>
                      </a:endParaRPr>
                    </a:p>
                    <a:p>
                      <a:pPr marL="914400" lvl="1" indent="-457200">
                        <a:buFont typeface="+mj-lt"/>
                        <a:buAutoNum type="arabicPeriod" startAt="18"/>
                      </a:pPr>
                      <a:r>
                        <a:rPr kumimoji="0" lang="en-US" sz="2000" b="1" kern="1200" dirty="0" smtClean="0">
                          <a:solidFill>
                            <a:schemeClr val="tx1"/>
                          </a:solidFill>
                          <a:latin typeface="+mn-lt"/>
                          <a:ea typeface="+mn-ea"/>
                          <a:cs typeface="+mn-cs"/>
                        </a:rPr>
                        <a:t>Budget Class</a:t>
                      </a:r>
                      <a:endParaRPr kumimoji="0" lang="en-GB" sz="2000" b="1" kern="1200" dirty="0" smtClean="0">
                        <a:solidFill>
                          <a:schemeClr val="tx1"/>
                        </a:solidFill>
                        <a:latin typeface="+mn-lt"/>
                        <a:ea typeface="+mn-ea"/>
                        <a:cs typeface="+mn-cs"/>
                      </a:endParaRPr>
                    </a:p>
                    <a:p>
                      <a:pPr marL="914400" lvl="1" indent="-457200">
                        <a:buFont typeface="+mj-lt"/>
                        <a:buAutoNum type="arabicPeriod" startAt="18"/>
                      </a:pPr>
                      <a:r>
                        <a:rPr kumimoji="0" lang="en-US" sz="2000" b="1" kern="1200" dirty="0" smtClean="0">
                          <a:solidFill>
                            <a:schemeClr val="tx1"/>
                          </a:solidFill>
                          <a:latin typeface="+mn-lt"/>
                          <a:ea typeface="+mn-ea"/>
                          <a:cs typeface="+mn-cs"/>
                        </a:rPr>
                        <a:t>Revenue Class</a:t>
                      </a:r>
                      <a:endParaRPr kumimoji="0" lang="en-GB" sz="2000" b="1" kern="1200" dirty="0" smtClean="0">
                        <a:solidFill>
                          <a:schemeClr val="tx1"/>
                        </a:solidFill>
                        <a:latin typeface="+mn-lt"/>
                        <a:ea typeface="+mn-ea"/>
                        <a:cs typeface="+mn-cs"/>
                      </a:endParaRPr>
                    </a:p>
                    <a:p>
                      <a:pPr marL="457200" lvl="0" indent="-457200">
                        <a:buFont typeface="+mj-lt"/>
                        <a:buAutoNum type="arabicPeriod" startAt="21"/>
                      </a:pPr>
                      <a:r>
                        <a:rPr kumimoji="0" lang="en-US" sz="2000" b="1" kern="1200" dirty="0" smtClean="0">
                          <a:solidFill>
                            <a:schemeClr val="tx1"/>
                          </a:solidFill>
                          <a:latin typeface="+mn-lt"/>
                          <a:ea typeface="+mn-ea"/>
                          <a:cs typeface="+mn-cs"/>
                        </a:rPr>
                        <a:t>Management Information System (MIS) Class</a:t>
                      </a:r>
                      <a:endParaRPr kumimoji="0" lang="en-GB" sz="2000" b="1" kern="1200" dirty="0" smtClean="0">
                        <a:solidFill>
                          <a:schemeClr val="tx1"/>
                        </a:solidFill>
                        <a:latin typeface="+mn-lt"/>
                        <a:ea typeface="+mn-ea"/>
                        <a:cs typeface="+mn-cs"/>
                      </a:endParaRPr>
                    </a:p>
                    <a:p>
                      <a:pPr marL="457200" lvl="0" indent="-457200">
                        <a:buFont typeface="+mj-lt"/>
                        <a:buAutoNum type="arabicPeriod" startAt="21"/>
                      </a:pPr>
                      <a:r>
                        <a:rPr kumimoji="0" lang="en-US" sz="2000" b="1" kern="1200" dirty="0" smtClean="0">
                          <a:solidFill>
                            <a:schemeClr val="tx1"/>
                          </a:solidFill>
                          <a:latin typeface="+mn-lt"/>
                          <a:ea typeface="+mn-ea"/>
                          <a:cs typeface="+mn-cs"/>
                        </a:rPr>
                        <a:t>Physical Planning Class</a:t>
                      </a:r>
                      <a:endParaRPr kumimoji="0" lang="en-GB" sz="2000" b="1" kern="1200" dirty="0" smtClean="0">
                        <a:solidFill>
                          <a:schemeClr val="tx1"/>
                        </a:solidFill>
                        <a:latin typeface="+mn-lt"/>
                        <a:ea typeface="+mn-ea"/>
                        <a:cs typeface="+mn-cs"/>
                      </a:endParaRPr>
                    </a:p>
                    <a:p>
                      <a:pPr marL="457200" lvl="0" indent="-457200">
                        <a:buFont typeface="+mj-lt"/>
                        <a:buAutoNum type="arabicPeriod" startAt="21"/>
                      </a:pPr>
                      <a:r>
                        <a:rPr kumimoji="0" lang="en-US" sz="2000" b="1" kern="1200" dirty="0" smtClean="0">
                          <a:solidFill>
                            <a:schemeClr val="tx1"/>
                          </a:solidFill>
                          <a:latin typeface="+mn-lt"/>
                          <a:ea typeface="+mn-ea"/>
                          <a:cs typeface="+mn-cs"/>
                        </a:rPr>
                        <a:t>Rural Housing Loan Officers Class</a:t>
                      </a:r>
                      <a:endParaRPr kumimoji="0" lang="en-GB" sz="2000" b="1" kern="1200" dirty="0" smtClean="0">
                        <a:solidFill>
                          <a:schemeClr val="tx1"/>
                        </a:solidFill>
                        <a:latin typeface="+mn-lt"/>
                        <a:ea typeface="+mn-ea"/>
                        <a:cs typeface="+mn-cs"/>
                      </a:endParaRPr>
                    </a:p>
                    <a:p>
                      <a:pPr marL="457200" lvl="0" indent="-457200">
                        <a:buFont typeface="+mj-lt"/>
                        <a:buAutoNum type="arabicPeriod" startAt="21"/>
                      </a:pPr>
                      <a:r>
                        <a:rPr kumimoji="0" lang="en-US" sz="2000" b="1" kern="1200" dirty="0" smtClean="0">
                          <a:solidFill>
                            <a:schemeClr val="tx1"/>
                          </a:solidFill>
                          <a:latin typeface="+mn-lt"/>
                          <a:ea typeface="+mn-ea"/>
                          <a:cs typeface="+mn-cs"/>
                        </a:rPr>
                        <a:t>Social Welfare &amp; Community Development Class</a:t>
                      </a:r>
                    </a:p>
                    <a:p>
                      <a:pPr marL="0" lvl="0" indent="0">
                        <a:buFont typeface="+mj-lt"/>
                        <a:buNone/>
                      </a:pPr>
                      <a:r>
                        <a:rPr kumimoji="0" lang="en-US" sz="2000" b="1" i="1" kern="1200" dirty="0" smtClean="0">
                          <a:solidFill>
                            <a:srgbClr val="006600"/>
                          </a:solidFill>
                          <a:latin typeface="+mn-lt"/>
                          <a:ea typeface="+mn-ea"/>
                          <a:cs typeface="+mn-cs"/>
                        </a:rPr>
                        <a:t>25. Statistics Class </a:t>
                      </a:r>
                    </a:p>
                    <a:p>
                      <a:pPr marL="0" lvl="0" indent="0">
                        <a:buFont typeface="+mj-lt"/>
                        <a:buNone/>
                      </a:pPr>
                      <a:r>
                        <a:rPr kumimoji="0" lang="en-US" sz="2000" b="1" i="1" kern="1200" dirty="0" smtClean="0">
                          <a:solidFill>
                            <a:srgbClr val="006600"/>
                          </a:solidFill>
                          <a:latin typeface="+mn-lt"/>
                          <a:ea typeface="+mn-ea"/>
                          <a:cs typeface="+mn-cs"/>
                        </a:rPr>
                        <a:t>26. Legal Class</a:t>
                      </a:r>
                    </a:p>
                    <a:p>
                      <a:pPr marL="0" lvl="0" indent="0">
                        <a:buFont typeface="+mj-lt"/>
                        <a:buNone/>
                      </a:pPr>
                      <a:r>
                        <a:rPr kumimoji="0" lang="en-US" sz="2000" b="1" i="1" kern="1200" dirty="0" smtClean="0">
                          <a:solidFill>
                            <a:srgbClr val="006600"/>
                          </a:solidFill>
                          <a:latin typeface="+mn-lt"/>
                          <a:ea typeface="+mn-ea"/>
                          <a:cs typeface="+mn-cs"/>
                        </a:rPr>
                        <a:t>27</a:t>
                      </a:r>
                      <a:r>
                        <a:rPr kumimoji="0" lang="en-US" sz="2000" b="1" i="1" u="sng" kern="1200" dirty="0" smtClean="0">
                          <a:solidFill>
                            <a:srgbClr val="00421E"/>
                          </a:solidFill>
                          <a:latin typeface="+mn-lt"/>
                          <a:ea typeface="+mn-ea"/>
                          <a:cs typeface="+mn-cs"/>
                        </a:rPr>
                        <a:t>. Environmental Health Class</a:t>
                      </a:r>
                    </a:p>
                    <a:p>
                      <a:pPr marL="0" lvl="0" indent="0">
                        <a:buFont typeface="+mj-lt"/>
                        <a:buNone/>
                      </a:pPr>
                      <a:r>
                        <a:rPr kumimoji="0" lang="en-US" sz="2000" b="1" i="1" kern="1200" dirty="0" smtClean="0">
                          <a:solidFill>
                            <a:srgbClr val="006600"/>
                          </a:solidFill>
                          <a:latin typeface="+mn-lt"/>
                          <a:ea typeface="+mn-ea"/>
                          <a:cs typeface="+mn-cs"/>
                        </a:rPr>
                        <a:t>28. Internal Audit Class</a:t>
                      </a:r>
                      <a:endParaRPr lang="en-GB" sz="2000" i="1" dirty="0">
                        <a:solidFill>
                          <a:srgbClr val="006600"/>
                        </a:solidFill>
                      </a:endParaRPr>
                    </a:p>
                  </a:txBody>
                  <a:tcPr marT="45725" marB="45725">
                    <a:solidFill>
                      <a:schemeClr val="accent1">
                        <a:lumMod val="20000"/>
                        <a:lumOff val="80000"/>
                      </a:schemeClr>
                    </a:solidFill>
                  </a:tcPr>
                </a:tc>
              </a:tr>
            </a:tbl>
          </a:graphicData>
        </a:graphic>
      </p:graphicFrame>
      <p:sp>
        <p:nvSpPr>
          <p:cNvPr id="4" name="Slide Number Placeholder 3"/>
          <p:cNvSpPr>
            <a:spLocks noGrp="1"/>
          </p:cNvSpPr>
          <p:nvPr>
            <p:ph type="sldNum" sz="quarter" idx="12"/>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AA1B54F4-8F56-43E2-8836-ADCE3AAD52B0}" type="slidenum">
              <a:rPr lang="en-US" altLang="en-US">
                <a:solidFill>
                  <a:srgbClr val="D38E27"/>
                </a:solidFill>
                <a:latin typeface="Franklin Gothic Book" panose="020B0503020102020204" pitchFamily="34" charset="0"/>
              </a:rPr>
              <a:pPr eaLnBrk="1" hangingPunct="1"/>
              <a:t>31</a:t>
            </a:fld>
            <a:endParaRPr lang="en-US" altLang="en-US">
              <a:solidFill>
                <a:srgbClr val="D38E27"/>
              </a:solidFill>
              <a:latin typeface="Franklin Gothic Book" panose="020B0503020102020204" pitchFamily="34" charset="0"/>
            </a:endParaRPr>
          </a:p>
        </p:txBody>
      </p:sp>
    </p:spTree>
    <p:extLst>
      <p:ext uri="{BB962C8B-B14F-4D97-AF65-F5344CB8AC3E}">
        <p14:creationId xmlns:p14="http://schemas.microsoft.com/office/powerpoint/2010/main" val="163570760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534399" cy="685800"/>
          </a:xfrm>
        </p:spPr>
        <p:txBody>
          <a:bodyPr>
            <a:normAutofit/>
          </a:bodyPr>
          <a:lstStyle/>
          <a:p>
            <a:pPr algn="ctr"/>
            <a:r>
              <a:rPr lang="en-US" b="1" dirty="0" smtClean="0">
                <a:solidFill>
                  <a:srgbClr val="FF0000"/>
                </a:solidFill>
              </a:rPr>
              <a:t>SOS – ENGINEERING GROUP</a:t>
            </a:r>
            <a:endParaRPr lang="en-US" b="1" dirty="0">
              <a:solidFill>
                <a:srgbClr val="FF0000"/>
              </a:solidFill>
            </a:endParaRPr>
          </a:p>
        </p:txBody>
      </p:sp>
      <p:sp>
        <p:nvSpPr>
          <p:cNvPr id="3" name="Content Placeholder 2"/>
          <p:cNvSpPr>
            <a:spLocks noGrp="1"/>
          </p:cNvSpPr>
          <p:nvPr>
            <p:ph idx="1"/>
          </p:nvPr>
        </p:nvSpPr>
        <p:spPr>
          <a:xfrm>
            <a:off x="228599" y="1143000"/>
            <a:ext cx="8686799" cy="5562600"/>
          </a:xfrm>
          <a:solidFill>
            <a:schemeClr val="bg2">
              <a:lumMod val="90000"/>
            </a:schemeClr>
          </a:solidFill>
        </p:spPr>
        <p:txBody>
          <a:bodyPr>
            <a:normAutofit fontScale="47500" lnSpcReduction="20000"/>
          </a:bodyPr>
          <a:lstStyle/>
          <a:p>
            <a:pPr marL="0" indent="0">
              <a:buNone/>
            </a:pPr>
            <a:r>
              <a:rPr lang="en-US" sz="6200" b="1" dirty="0" smtClean="0">
                <a:solidFill>
                  <a:srgbClr val="0000CC"/>
                </a:solidFill>
              </a:rPr>
              <a:t>Professional </a:t>
            </a:r>
            <a:r>
              <a:rPr lang="en-US" sz="6200" b="1" dirty="0">
                <a:solidFill>
                  <a:srgbClr val="0000CC"/>
                </a:solidFill>
              </a:rPr>
              <a:t>Class</a:t>
            </a:r>
            <a:endParaRPr lang="en-US" sz="6200" dirty="0">
              <a:solidFill>
                <a:srgbClr val="0000CC"/>
              </a:solidFill>
            </a:endParaRPr>
          </a:p>
          <a:p>
            <a:pPr lvl="0">
              <a:buFont typeface="Wingdings" panose="05000000000000000000" pitchFamily="2" charset="2"/>
              <a:buChar char="q"/>
            </a:pPr>
            <a:r>
              <a:rPr lang="en-US" sz="6200" dirty="0" smtClean="0"/>
              <a:t>Chief </a:t>
            </a:r>
            <a:r>
              <a:rPr lang="en-US" sz="6200" dirty="0" err="1"/>
              <a:t>Eng</a:t>
            </a:r>
            <a:r>
              <a:rPr lang="en-US" sz="6200" dirty="0"/>
              <a:t>/QS/Arch</a:t>
            </a:r>
          </a:p>
          <a:p>
            <a:pPr lvl="0">
              <a:buFont typeface="Wingdings" panose="05000000000000000000" pitchFamily="2" charset="2"/>
              <a:buChar char="q"/>
            </a:pPr>
            <a:r>
              <a:rPr lang="en-US" sz="6200" dirty="0" smtClean="0"/>
              <a:t>Prin. </a:t>
            </a:r>
            <a:r>
              <a:rPr lang="en-US" sz="6200" dirty="0" err="1"/>
              <a:t>Eng</a:t>
            </a:r>
            <a:r>
              <a:rPr lang="en-US" sz="6200" dirty="0"/>
              <a:t>/QS/Arch</a:t>
            </a:r>
          </a:p>
          <a:p>
            <a:pPr lvl="0">
              <a:buFont typeface="Wingdings" panose="05000000000000000000" pitchFamily="2" charset="2"/>
              <a:buChar char="q"/>
            </a:pPr>
            <a:r>
              <a:rPr lang="en-US" sz="6200" dirty="0" smtClean="0"/>
              <a:t>Senior </a:t>
            </a:r>
            <a:r>
              <a:rPr lang="en-US" sz="6200" dirty="0" err="1"/>
              <a:t>Eng</a:t>
            </a:r>
            <a:r>
              <a:rPr lang="en-US" sz="6200" dirty="0"/>
              <a:t>/QS/Arch</a:t>
            </a:r>
          </a:p>
          <a:p>
            <a:pPr lvl="0">
              <a:buFont typeface="Wingdings" panose="05000000000000000000" pitchFamily="2" charset="2"/>
              <a:buChar char="q"/>
            </a:pPr>
            <a:r>
              <a:rPr lang="en-US" sz="6200" dirty="0" err="1" smtClean="0"/>
              <a:t>Eng</a:t>
            </a:r>
            <a:r>
              <a:rPr lang="en-US" sz="6200" dirty="0" smtClean="0"/>
              <a:t>/QS/Arch</a:t>
            </a:r>
            <a:endParaRPr lang="en-US" sz="6200" dirty="0"/>
          </a:p>
          <a:p>
            <a:pPr lvl="0">
              <a:buFont typeface="Wingdings" panose="05000000000000000000" pitchFamily="2" charset="2"/>
              <a:buChar char="q"/>
            </a:pPr>
            <a:r>
              <a:rPr lang="en-US" sz="6200" dirty="0" smtClean="0"/>
              <a:t>Assist. </a:t>
            </a:r>
            <a:r>
              <a:rPr lang="en-US" sz="6200" dirty="0" err="1" smtClean="0"/>
              <a:t>Eng</a:t>
            </a:r>
            <a:r>
              <a:rPr lang="en-US" sz="6200" dirty="0" smtClean="0"/>
              <a:t>/QS/Arch</a:t>
            </a:r>
            <a:endParaRPr lang="en-US" sz="6200" dirty="0"/>
          </a:p>
          <a:p>
            <a:pPr marL="0" indent="0">
              <a:buNone/>
            </a:pPr>
            <a:r>
              <a:rPr lang="en-US" sz="6200" b="1" dirty="0" smtClean="0">
                <a:solidFill>
                  <a:srgbClr val="0000CC"/>
                </a:solidFill>
              </a:rPr>
              <a:t>Sub-Professional </a:t>
            </a:r>
            <a:r>
              <a:rPr lang="en-US" sz="6200" b="1" dirty="0">
                <a:solidFill>
                  <a:srgbClr val="0000CC"/>
                </a:solidFill>
              </a:rPr>
              <a:t>Class</a:t>
            </a:r>
            <a:endParaRPr lang="en-US" sz="6200" dirty="0">
              <a:solidFill>
                <a:srgbClr val="0000CC"/>
              </a:solidFill>
            </a:endParaRPr>
          </a:p>
          <a:p>
            <a:pPr lvl="0">
              <a:buFont typeface="Wingdings" panose="05000000000000000000" pitchFamily="2" charset="2"/>
              <a:buChar char="Ø"/>
            </a:pPr>
            <a:r>
              <a:rPr lang="en-US" sz="6200" dirty="0"/>
              <a:t>Chief Technician </a:t>
            </a:r>
            <a:r>
              <a:rPr lang="en-US" sz="6200" dirty="0" err="1"/>
              <a:t>Eng</a:t>
            </a:r>
            <a:endParaRPr lang="en-US" sz="6200" dirty="0"/>
          </a:p>
          <a:p>
            <a:pPr>
              <a:buFont typeface="Wingdings" panose="05000000000000000000" pitchFamily="2" charset="2"/>
              <a:buChar char="Ø"/>
            </a:pPr>
            <a:r>
              <a:rPr lang="en-GB" sz="6200" dirty="0" smtClean="0"/>
              <a:t>Asst. Chief </a:t>
            </a:r>
            <a:r>
              <a:rPr lang="en-US" sz="6200" dirty="0"/>
              <a:t>Technician </a:t>
            </a:r>
            <a:r>
              <a:rPr lang="en-US" sz="6200" dirty="0" err="1" smtClean="0"/>
              <a:t>Eng</a:t>
            </a:r>
            <a:endParaRPr lang="en-US" sz="6200" dirty="0"/>
          </a:p>
          <a:p>
            <a:pPr>
              <a:buFont typeface="Wingdings" panose="05000000000000000000" pitchFamily="2" charset="2"/>
              <a:buChar char="Ø"/>
            </a:pPr>
            <a:r>
              <a:rPr lang="en-US" sz="6200" dirty="0" smtClean="0"/>
              <a:t>Prin. </a:t>
            </a:r>
            <a:r>
              <a:rPr lang="en-US" sz="6200" dirty="0"/>
              <a:t>Technician </a:t>
            </a:r>
            <a:r>
              <a:rPr lang="en-US" sz="6200" dirty="0" err="1" smtClean="0"/>
              <a:t>Eng</a:t>
            </a:r>
            <a:endParaRPr lang="en-US" sz="6200" dirty="0"/>
          </a:p>
          <a:p>
            <a:pPr>
              <a:buFont typeface="Wingdings" panose="05000000000000000000" pitchFamily="2" charset="2"/>
              <a:buChar char="Ø"/>
            </a:pPr>
            <a:r>
              <a:rPr lang="en-US" sz="6200" dirty="0" smtClean="0"/>
              <a:t>Senior </a:t>
            </a:r>
            <a:r>
              <a:rPr lang="en-US" sz="6200" dirty="0"/>
              <a:t>Technician </a:t>
            </a:r>
            <a:r>
              <a:rPr lang="en-US" sz="6200" dirty="0" err="1" smtClean="0"/>
              <a:t>Eng</a:t>
            </a:r>
            <a:endParaRPr lang="en-US" sz="6200" dirty="0"/>
          </a:p>
          <a:p>
            <a:pPr lvl="0">
              <a:buFont typeface="Wingdings" panose="05000000000000000000" pitchFamily="2" charset="2"/>
              <a:buChar char="Ø"/>
            </a:pPr>
            <a:r>
              <a:rPr lang="en-US" sz="6200" dirty="0" smtClean="0"/>
              <a:t>Technician </a:t>
            </a:r>
            <a:r>
              <a:rPr lang="en-US" sz="6200" dirty="0" err="1" smtClean="0"/>
              <a:t>Eng</a:t>
            </a:r>
            <a:endParaRPr lang="en-US" sz="6200" dirty="0"/>
          </a:p>
          <a:p>
            <a:pPr marL="0" indent="0">
              <a:buNone/>
            </a:pPr>
            <a:endParaRPr lang="en-US" sz="5100" dirty="0"/>
          </a:p>
          <a:p>
            <a:endParaRPr lang="en-US" dirty="0"/>
          </a:p>
        </p:txBody>
      </p:sp>
    </p:spTree>
    <p:extLst>
      <p:ext uri="{BB962C8B-B14F-4D97-AF65-F5344CB8AC3E}">
        <p14:creationId xmlns:p14="http://schemas.microsoft.com/office/powerpoint/2010/main" val="366886037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28600"/>
            <a:ext cx="9144000" cy="838200"/>
          </a:xfrm>
        </p:spPr>
        <p:txBody>
          <a:bodyPr>
            <a:normAutofit/>
          </a:bodyPr>
          <a:lstStyle/>
          <a:p>
            <a:r>
              <a:rPr lang="en-US" dirty="0" smtClean="0">
                <a:solidFill>
                  <a:srgbClr val="FF0000"/>
                </a:solidFill>
              </a:rPr>
              <a:t>Job Summary (</a:t>
            </a:r>
            <a:r>
              <a:rPr lang="en-US" dirty="0" err="1" smtClean="0">
                <a:solidFill>
                  <a:srgbClr val="FF0000"/>
                </a:solidFill>
              </a:rPr>
              <a:t>SoS</a:t>
            </a:r>
            <a:r>
              <a:rPr lang="en-US" dirty="0" smtClean="0">
                <a:solidFill>
                  <a:srgbClr val="FF0000"/>
                </a:solidFill>
              </a:rPr>
              <a:t>) OF THE Eng. Class</a:t>
            </a:r>
            <a:endParaRPr lang="en-US" dirty="0">
              <a:solidFill>
                <a:srgbClr val="FF0000"/>
              </a:solidFill>
            </a:endParaRPr>
          </a:p>
        </p:txBody>
      </p:sp>
      <p:sp>
        <p:nvSpPr>
          <p:cNvPr id="3" name="Content Placeholder 2"/>
          <p:cNvSpPr>
            <a:spLocks noGrp="1"/>
          </p:cNvSpPr>
          <p:nvPr>
            <p:ph idx="1"/>
          </p:nvPr>
        </p:nvSpPr>
        <p:spPr>
          <a:xfrm>
            <a:off x="0" y="1066800"/>
            <a:ext cx="9220200" cy="5654040"/>
          </a:xfrm>
        </p:spPr>
        <p:txBody>
          <a:bodyPr>
            <a:normAutofit fontScale="55000" lnSpcReduction="20000"/>
          </a:bodyPr>
          <a:lstStyle/>
          <a:p>
            <a:endParaRPr lang="en-GB" sz="4400" dirty="0"/>
          </a:p>
          <a:p>
            <a:pPr marL="0" indent="0">
              <a:buNone/>
            </a:pPr>
            <a:r>
              <a:rPr lang="en-GB" sz="4400" dirty="0" smtClean="0"/>
              <a:t> Participates in the preparation of annual budgets for the OHLGS,RCC and MMDAs</a:t>
            </a:r>
          </a:p>
          <a:p>
            <a:pPr marL="0" indent="0">
              <a:buNone/>
            </a:pPr>
            <a:r>
              <a:rPr lang="en-GB" sz="4400" dirty="0" smtClean="0"/>
              <a:t> Formulates policies for the efficient management and administration of the class</a:t>
            </a:r>
          </a:p>
          <a:p>
            <a:pPr marL="0" indent="0">
              <a:buNone/>
            </a:pPr>
            <a:r>
              <a:rPr lang="en-GB" sz="4400" dirty="0" smtClean="0"/>
              <a:t> Heads the appropriate engineering department or unit</a:t>
            </a:r>
            <a:endParaRPr lang="en-GB" sz="4400" dirty="0"/>
          </a:p>
          <a:p>
            <a:pPr marL="0" indent="0">
              <a:buNone/>
            </a:pPr>
            <a:r>
              <a:rPr lang="en-GB" sz="4400" dirty="0"/>
              <a:t> </a:t>
            </a:r>
            <a:r>
              <a:rPr lang="en-GB" sz="4400" dirty="0" smtClean="0"/>
              <a:t>Evaluates technical and economic context of consultancy proposals submitted to the Service by both local and foreign consultants.</a:t>
            </a:r>
            <a:endParaRPr lang="en-GB" sz="4400" dirty="0"/>
          </a:p>
          <a:p>
            <a:pPr marL="0" indent="0">
              <a:buNone/>
            </a:pPr>
            <a:r>
              <a:rPr lang="en-GB" sz="4400" dirty="0"/>
              <a:t> </a:t>
            </a:r>
            <a:r>
              <a:rPr lang="en-GB" sz="4400" dirty="0" smtClean="0"/>
              <a:t>Advises on procurement of works, goods and services for the OHLGS, RCCs and MMDAs</a:t>
            </a:r>
            <a:endParaRPr lang="en-GB" sz="4400" dirty="0"/>
          </a:p>
          <a:p>
            <a:pPr marL="0" indent="0">
              <a:buNone/>
            </a:pPr>
            <a:r>
              <a:rPr lang="en-GB" sz="4400" dirty="0"/>
              <a:t> </a:t>
            </a:r>
            <a:r>
              <a:rPr lang="en-GB" sz="4400" dirty="0" smtClean="0"/>
              <a:t>Participates in the administration and management of contracts.</a:t>
            </a:r>
            <a:endParaRPr lang="en-GB" sz="4400" dirty="0"/>
          </a:p>
          <a:p>
            <a:pPr marL="0" indent="0">
              <a:buNone/>
            </a:pPr>
            <a:r>
              <a:rPr lang="en-GB" sz="4400" dirty="0"/>
              <a:t> </a:t>
            </a:r>
            <a:r>
              <a:rPr lang="en-GB" sz="4400" dirty="0" smtClean="0"/>
              <a:t>Provides technical backstopping for the OHLGS, RCC and MMDAs </a:t>
            </a:r>
            <a:endParaRPr lang="en-GB" sz="4400" dirty="0"/>
          </a:p>
          <a:p>
            <a:pPr marL="0" indent="0">
              <a:buNone/>
            </a:pPr>
            <a:r>
              <a:rPr lang="en-GB" sz="4400" dirty="0"/>
              <a:t> </a:t>
            </a:r>
            <a:r>
              <a:rPr lang="en-GB" sz="4400" dirty="0" smtClean="0"/>
              <a:t>Ensure the development of the capabilities, skills and knowledge of staff</a:t>
            </a:r>
            <a:endParaRPr lang="en-GB" sz="4400" dirty="0"/>
          </a:p>
          <a:p>
            <a:endParaRPr lang="en-US" dirty="0"/>
          </a:p>
        </p:txBody>
      </p:sp>
      <p:sp>
        <p:nvSpPr>
          <p:cNvPr id="4" name="Slide Number Placeholder 3"/>
          <p:cNvSpPr>
            <a:spLocks noGrp="1"/>
          </p:cNvSpPr>
          <p:nvPr>
            <p:ph type="sldNum" sz="quarter" idx="12"/>
          </p:nvPr>
        </p:nvSpPr>
        <p:spPr/>
        <p:txBody>
          <a:bodyPr/>
          <a:lstStyle/>
          <a:p>
            <a:fld id="{633B91F5-71B8-4AF0-AC35-4CB20F61C851}" type="slidenum">
              <a:rPr lang="en-US" smtClean="0"/>
              <a:pPr/>
              <a:t>33</a:t>
            </a:fld>
            <a:endParaRPr lang="en-US"/>
          </a:p>
        </p:txBody>
      </p:sp>
    </p:spTree>
    <p:extLst>
      <p:ext uri="{BB962C8B-B14F-4D97-AF65-F5344CB8AC3E}">
        <p14:creationId xmlns:p14="http://schemas.microsoft.com/office/powerpoint/2010/main" val="40144055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solidFill>
                  <a:srgbClr val="FF0000"/>
                </a:solidFill>
              </a:rPr>
              <a:t>CONDITIONS OF SERVICE - LGS</a:t>
            </a:r>
            <a:br>
              <a:rPr lang="en-US" b="1" dirty="0" smtClean="0">
                <a:solidFill>
                  <a:srgbClr val="FF0000"/>
                </a:solidFill>
              </a:rPr>
            </a:br>
            <a:endParaRPr lang="en-US" b="1" dirty="0">
              <a:solidFill>
                <a:srgbClr val="FF0000"/>
              </a:solidFill>
            </a:endParaRPr>
          </a:p>
        </p:txBody>
      </p:sp>
      <p:sp>
        <p:nvSpPr>
          <p:cNvPr id="4" name="Slide Number Placeholder 3"/>
          <p:cNvSpPr>
            <a:spLocks noGrp="1"/>
          </p:cNvSpPr>
          <p:nvPr>
            <p:ph type="sldNum" sz="quarter" idx="12"/>
          </p:nvPr>
        </p:nvSpPr>
        <p:spPr/>
        <p:txBody>
          <a:bodyPr/>
          <a:lstStyle/>
          <a:p>
            <a:fld id="{4785CBA6-E715-4676-8805-A6A058F11D4B}" type="slidenum">
              <a:rPr lang="en-US" smtClean="0"/>
              <a:pPr/>
              <a:t>34</a:t>
            </a:fld>
            <a:endParaRPr lang="en-US"/>
          </a:p>
        </p:txBody>
      </p:sp>
      <p:sp>
        <p:nvSpPr>
          <p:cNvPr id="7" name="Rounded Rectangle 6"/>
          <p:cNvSpPr/>
          <p:nvPr/>
        </p:nvSpPr>
        <p:spPr>
          <a:xfrm>
            <a:off x="2819400" y="1447800"/>
            <a:ext cx="3429000" cy="5029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45762" name="Picture 2"/>
          <p:cNvPicPr>
            <a:picLocks noGrp="1" noChangeAspect="1" noChangeArrowheads="1"/>
          </p:cNvPicPr>
          <p:nvPr>
            <p:ph idx="1"/>
          </p:nvPr>
        </p:nvPicPr>
        <p:blipFill>
          <a:blip r:embed="rId3" cstate="print"/>
          <a:srcRect/>
          <a:stretch>
            <a:fillRect/>
          </a:stretch>
        </p:blipFill>
        <p:spPr bwMode="auto">
          <a:xfrm>
            <a:off x="2971800" y="1676400"/>
            <a:ext cx="3162022" cy="4525962"/>
          </a:xfrm>
          <a:prstGeom prst="rect">
            <a:avLst/>
          </a:prstGeom>
          <a:noFill/>
          <a:ln w="9525">
            <a:noFill/>
            <a:miter lim="800000"/>
            <a:headEnd/>
            <a:tailEnd/>
          </a:ln>
          <a:effectLst/>
        </p:spPr>
      </p:pic>
      <p:sp>
        <p:nvSpPr>
          <p:cNvPr id="3" name="Rectangle 2"/>
          <p:cNvSpPr/>
          <p:nvPr/>
        </p:nvSpPr>
        <p:spPr>
          <a:xfrm>
            <a:off x="3695700" y="4419600"/>
            <a:ext cx="1676400" cy="228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8482774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8686800" cy="609600"/>
          </a:xfrm>
        </p:spPr>
        <p:txBody>
          <a:bodyPr>
            <a:normAutofit/>
          </a:bodyPr>
          <a:lstStyle/>
          <a:p>
            <a:r>
              <a:rPr lang="en-US" sz="3200" b="1" dirty="0" smtClean="0">
                <a:solidFill>
                  <a:srgbClr val="0000CC"/>
                </a:solidFill>
              </a:rPr>
              <a:t>CATEGORIES OF POSTS (COS)</a:t>
            </a:r>
            <a:endParaRPr lang="en-GB" sz="3200" dirty="0"/>
          </a:p>
        </p:txBody>
      </p:sp>
      <p:sp>
        <p:nvSpPr>
          <p:cNvPr id="3" name="Content Placeholder 2"/>
          <p:cNvSpPr>
            <a:spLocks noGrp="1"/>
          </p:cNvSpPr>
          <p:nvPr>
            <p:ph idx="1"/>
          </p:nvPr>
        </p:nvSpPr>
        <p:spPr>
          <a:xfrm>
            <a:off x="0" y="1066800"/>
            <a:ext cx="9144000" cy="5562600"/>
          </a:xfrm>
        </p:spPr>
        <p:txBody>
          <a:bodyPr/>
          <a:lstStyle/>
          <a:p>
            <a:r>
              <a:rPr lang="en-US" sz="2400" b="1" dirty="0" smtClean="0"/>
              <a:t>COS has been grouped into </a:t>
            </a:r>
            <a:r>
              <a:rPr lang="en-US" sz="2400" b="1" dirty="0" smtClean="0">
                <a:solidFill>
                  <a:srgbClr val="0000CC"/>
                </a:solidFill>
              </a:rPr>
              <a:t>six (6) main sections </a:t>
            </a:r>
            <a:r>
              <a:rPr lang="en-US" sz="2400" b="1" dirty="0" smtClean="0"/>
              <a:t>for ease of administration</a:t>
            </a:r>
          </a:p>
        </p:txBody>
      </p:sp>
      <p:sp>
        <p:nvSpPr>
          <p:cNvPr id="4" name="Slide Number Placeholder 3"/>
          <p:cNvSpPr>
            <a:spLocks noGrp="1"/>
          </p:cNvSpPr>
          <p:nvPr>
            <p:ph type="sldNum" sz="quarter" idx="12"/>
          </p:nvPr>
        </p:nvSpPr>
        <p:spPr/>
        <p:txBody>
          <a:bodyPr/>
          <a:lstStyle/>
          <a:p>
            <a:fld id="{4785CBA6-E715-4676-8805-A6A058F11D4B}" type="slidenum">
              <a:rPr lang="en-US" smtClean="0"/>
              <a:pPr/>
              <a:t>35</a:t>
            </a:fld>
            <a:endParaRPr lang="en-US"/>
          </a:p>
        </p:txBody>
      </p:sp>
      <p:graphicFrame>
        <p:nvGraphicFramePr>
          <p:cNvPr id="5" name="Table 4"/>
          <p:cNvGraphicFramePr>
            <a:graphicFrameLocks noGrp="1"/>
          </p:cNvGraphicFramePr>
          <p:nvPr>
            <p:extLst>
              <p:ext uri="{D42A27DB-BD31-4B8C-83A1-F6EECF244321}">
                <p14:modId xmlns:p14="http://schemas.microsoft.com/office/powerpoint/2010/main" val="665528248"/>
              </p:ext>
            </p:extLst>
          </p:nvPr>
        </p:nvGraphicFramePr>
        <p:xfrm>
          <a:off x="76200" y="1981200"/>
          <a:ext cx="8915400" cy="4648199"/>
        </p:xfrm>
        <a:graphic>
          <a:graphicData uri="http://schemas.openxmlformats.org/drawingml/2006/table">
            <a:tbl>
              <a:tblPr firstRow="1" bandRow="1">
                <a:tableStyleId>{5C22544A-7EE6-4342-B048-85BDC9FD1C3A}</a:tableStyleId>
              </a:tblPr>
              <a:tblGrid>
                <a:gridCol w="1524000"/>
                <a:gridCol w="7391400"/>
              </a:tblGrid>
              <a:tr h="466699">
                <a:tc>
                  <a:txBody>
                    <a:bodyPr/>
                    <a:lstStyle/>
                    <a:p>
                      <a:pPr algn="ctr"/>
                      <a:r>
                        <a:rPr lang="en-US" sz="2000" b="1" i="0" dirty="0" smtClean="0">
                          <a:solidFill>
                            <a:schemeClr val="tx1"/>
                          </a:solidFill>
                        </a:rPr>
                        <a:t>Categories </a:t>
                      </a:r>
                      <a:endParaRPr lang="en-GB" sz="2000" b="1" i="0" dirty="0">
                        <a:solidFill>
                          <a:schemeClr val="tx1"/>
                        </a:solidFill>
                      </a:endParaRPr>
                    </a:p>
                  </a:txBody>
                  <a:tcPr/>
                </a:tc>
                <a:tc>
                  <a:txBody>
                    <a:bodyPr/>
                    <a:lstStyle/>
                    <a:p>
                      <a:pPr algn="ctr"/>
                      <a:r>
                        <a:rPr lang="en-US" sz="2000" b="1" i="0" dirty="0" smtClean="0">
                          <a:solidFill>
                            <a:schemeClr val="tx1"/>
                          </a:solidFill>
                        </a:rPr>
                        <a:t>Grade of Staff</a:t>
                      </a:r>
                      <a:endParaRPr lang="en-GB" sz="2000" b="1" i="0" dirty="0">
                        <a:solidFill>
                          <a:schemeClr val="tx1"/>
                        </a:solidFill>
                      </a:endParaRPr>
                    </a:p>
                  </a:txBody>
                  <a:tcPr/>
                </a:tc>
              </a:tr>
              <a:tr h="663306">
                <a:tc>
                  <a:txBody>
                    <a:bodyPr/>
                    <a:lstStyle/>
                    <a:p>
                      <a:pPr algn="ctr"/>
                      <a:r>
                        <a:rPr lang="en-US" sz="2000" b="1" i="0" dirty="0" smtClean="0">
                          <a:solidFill>
                            <a:schemeClr val="tx1"/>
                          </a:solidFill>
                        </a:rPr>
                        <a:t>A1</a:t>
                      </a:r>
                      <a:endParaRPr lang="en-GB" sz="2000" b="1" i="0" dirty="0">
                        <a:solidFill>
                          <a:schemeClr val="tx1"/>
                        </a:solidFill>
                      </a:endParaRPr>
                    </a:p>
                  </a:txBody>
                  <a:tcPr/>
                </a:tc>
                <a:tc>
                  <a:txBody>
                    <a:bodyPr/>
                    <a:lstStyle/>
                    <a:p>
                      <a:r>
                        <a:rPr lang="en-US" sz="2000" b="1" dirty="0" smtClean="0"/>
                        <a:t>Head of Service, Chief Director, Regional Coordinating Directors</a:t>
                      </a:r>
                      <a:endParaRPr lang="en-GB" sz="2000" b="1" i="0" dirty="0">
                        <a:solidFill>
                          <a:schemeClr val="tx1"/>
                        </a:solidFill>
                      </a:endParaRPr>
                    </a:p>
                  </a:txBody>
                  <a:tcPr/>
                </a:tc>
              </a:tr>
              <a:tr h="825699">
                <a:tc>
                  <a:txBody>
                    <a:bodyPr/>
                    <a:lstStyle/>
                    <a:p>
                      <a:pPr algn="ctr"/>
                      <a:r>
                        <a:rPr lang="en-US" sz="2000" b="1" i="0" dirty="0" smtClean="0">
                          <a:solidFill>
                            <a:schemeClr val="tx1"/>
                          </a:solidFill>
                        </a:rPr>
                        <a:t>A2</a:t>
                      </a:r>
                      <a:endParaRPr lang="en-GB" sz="2000" b="1" i="0" dirty="0">
                        <a:solidFill>
                          <a:schemeClr val="tx1"/>
                        </a:solidFill>
                      </a:endParaRPr>
                    </a:p>
                  </a:txBody>
                  <a:tcPr/>
                </a:tc>
                <a:tc>
                  <a:txBody>
                    <a:bodyPr/>
                    <a:lstStyle/>
                    <a:p>
                      <a:r>
                        <a:rPr lang="en-US" sz="2000" b="1" dirty="0" smtClean="0"/>
                        <a:t>National Directors, Regional Directors, District Coordinating Directors, District Departmental Directors</a:t>
                      </a:r>
                      <a:endParaRPr lang="en-GB" sz="2000" b="1" i="0" dirty="0">
                        <a:solidFill>
                          <a:schemeClr val="tx1"/>
                        </a:solidFill>
                      </a:endParaRPr>
                    </a:p>
                  </a:txBody>
                  <a:tcPr/>
                </a:tc>
              </a:tr>
              <a:tr h="825699">
                <a:tc>
                  <a:txBody>
                    <a:bodyPr/>
                    <a:lstStyle/>
                    <a:p>
                      <a:pPr algn="ctr"/>
                      <a:r>
                        <a:rPr lang="en-US" sz="2000" b="1" i="0" dirty="0" smtClean="0">
                          <a:solidFill>
                            <a:schemeClr val="tx1"/>
                          </a:solidFill>
                        </a:rPr>
                        <a:t>B</a:t>
                      </a:r>
                      <a:endParaRPr lang="en-GB" sz="2000" b="1" i="0" dirty="0">
                        <a:solidFill>
                          <a:schemeClr val="tx1"/>
                        </a:solidFill>
                      </a:endParaRPr>
                    </a:p>
                  </a:txBody>
                  <a:tcPr/>
                </a:tc>
                <a:tc>
                  <a:txBody>
                    <a:bodyPr/>
                    <a:lstStyle/>
                    <a:p>
                      <a:r>
                        <a:rPr lang="en-US" sz="2000" b="1" dirty="0" smtClean="0"/>
                        <a:t>Deputy Directors and Analogous Grades at the National Headquarters, Regional and District levels</a:t>
                      </a:r>
                      <a:endParaRPr lang="en-GB" sz="2000" b="1" i="0" dirty="0">
                        <a:solidFill>
                          <a:schemeClr val="tx1"/>
                        </a:solidFill>
                      </a:endParaRPr>
                    </a:p>
                  </a:txBody>
                  <a:tcPr/>
                </a:tc>
              </a:tr>
              <a:tr h="466699">
                <a:tc>
                  <a:txBody>
                    <a:bodyPr/>
                    <a:lstStyle/>
                    <a:p>
                      <a:pPr algn="ctr"/>
                      <a:r>
                        <a:rPr lang="en-US" sz="2000" b="1" i="0" dirty="0" smtClean="0">
                          <a:solidFill>
                            <a:schemeClr val="tx1"/>
                          </a:solidFill>
                        </a:rPr>
                        <a:t>C</a:t>
                      </a:r>
                      <a:endParaRPr lang="en-GB" sz="2000" b="1" i="0" dirty="0">
                        <a:solidFill>
                          <a:schemeClr val="tx1"/>
                        </a:solidFill>
                      </a:endParaRPr>
                    </a:p>
                  </a:txBody>
                  <a:tcPr/>
                </a:tc>
                <a:tc>
                  <a:txBody>
                    <a:bodyPr/>
                    <a:lstStyle/>
                    <a:p>
                      <a:r>
                        <a:rPr lang="en-US" sz="2000" b="1" dirty="0" smtClean="0"/>
                        <a:t>Middle level management and support grades</a:t>
                      </a:r>
                      <a:endParaRPr lang="en-GB" sz="2000" b="1" i="0" dirty="0">
                        <a:solidFill>
                          <a:schemeClr val="tx1"/>
                        </a:solidFill>
                      </a:endParaRPr>
                    </a:p>
                  </a:txBody>
                  <a:tcPr/>
                </a:tc>
              </a:tr>
              <a:tr h="466699">
                <a:tc>
                  <a:txBody>
                    <a:bodyPr/>
                    <a:lstStyle/>
                    <a:p>
                      <a:pPr algn="ctr"/>
                      <a:r>
                        <a:rPr lang="en-US" sz="2000" b="1" i="0" dirty="0" smtClean="0">
                          <a:solidFill>
                            <a:schemeClr val="tx1"/>
                          </a:solidFill>
                        </a:rPr>
                        <a:t>D</a:t>
                      </a:r>
                      <a:endParaRPr lang="en-GB" sz="2000" b="1" i="0" dirty="0">
                        <a:solidFill>
                          <a:schemeClr val="tx1"/>
                        </a:solidFill>
                      </a:endParaRPr>
                    </a:p>
                  </a:txBody>
                  <a:tcPr/>
                </a:tc>
                <a:tc>
                  <a:txBody>
                    <a:bodyPr/>
                    <a:lstStyle/>
                    <a:p>
                      <a:r>
                        <a:rPr lang="en-US" sz="2000" b="1" dirty="0" smtClean="0"/>
                        <a:t>Junior support service staff</a:t>
                      </a:r>
                      <a:endParaRPr lang="en-GB" sz="2000" b="1" i="0" dirty="0">
                        <a:solidFill>
                          <a:schemeClr val="tx1"/>
                        </a:solidFill>
                      </a:endParaRPr>
                    </a:p>
                  </a:txBody>
                  <a:tcPr/>
                </a:tc>
              </a:tr>
              <a:tr h="466699">
                <a:tc>
                  <a:txBody>
                    <a:bodyPr/>
                    <a:lstStyle/>
                    <a:p>
                      <a:pPr algn="ctr"/>
                      <a:r>
                        <a:rPr lang="en-US" sz="2000" b="1" i="0" dirty="0" smtClean="0">
                          <a:solidFill>
                            <a:schemeClr val="tx1"/>
                          </a:solidFill>
                        </a:rPr>
                        <a:t>E</a:t>
                      </a:r>
                      <a:endParaRPr lang="en-GB" sz="2000" b="1" i="0" dirty="0">
                        <a:solidFill>
                          <a:schemeClr val="tx1"/>
                        </a:solidFill>
                      </a:endParaRPr>
                    </a:p>
                  </a:txBody>
                  <a:tcPr/>
                </a:tc>
                <a:tc>
                  <a:txBody>
                    <a:bodyPr/>
                    <a:lstStyle/>
                    <a:p>
                      <a:r>
                        <a:rPr lang="en-US" sz="2000" b="1" dirty="0" smtClean="0"/>
                        <a:t>Sub-technical/auxiliary grades</a:t>
                      </a:r>
                      <a:endParaRPr lang="en-GB" sz="2000" b="1" i="0" dirty="0">
                        <a:solidFill>
                          <a:schemeClr val="tx1"/>
                        </a:solidFill>
                      </a:endParaRPr>
                    </a:p>
                  </a:txBody>
                  <a:tcPr/>
                </a:tc>
              </a:tr>
              <a:tr h="466699">
                <a:tc>
                  <a:txBody>
                    <a:bodyPr/>
                    <a:lstStyle/>
                    <a:p>
                      <a:pPr algn="ctr"/>
                      <a:r>
                        <a:rPr lang="en-US" sz="2000" b="1" i="0" dirty="0" smtClean="0">
                          <a:solidFill>
                            <a:schemeClr val="tx1"/>
                          </a:solidFill>
                        </a:rPr>
                        <a:t>F</a:t>
                      </a:r>
                      <a:endParaRPr lang="en-GB" sz="2000" b="1" i="0" dirty="0">
                        <a:solidFill>
                          <a:schemeClr val="tx1"/>
                        </a:solidFill>
                      </a:endParaRPr>
                    </a:p>
                  </a:txBody>
                  <a:tcPr/>
                </a:tc>
                <a:tc>
                  <a:txBody>
                    <a:bodyPr/>
                    <a:lstStyle/>
                    <a:p>
                      <a:r>
                        <a:rPr lang="en-US" sz="2000" b="1" dirty="0" smtClean="0"/>
                        <a:t>Utility grades</a:t>
                      </a:r>
                      <a:endParaRPr lang="en-GB" sz="2000" b="1" i="0" dirty="0">
                        <a:solidFill>
                          <a:schemeClr val="tx1"/>
                        </a:solidFill>
                      </a:endParaRPr>
                    </a:p>
                  </a:txBody>
                  <a:tcPr/>
                </a:tc>
              </a:tr>
            </a:tbl>
          </a:graphicData>
        </a:graphic>
      </p:graphicFrame>
    </p:spTree>
    <p:extLst>
      <p:ext uri="{BB962C8B-B14F-4D97-AF65-F5344CB8AC3E}">
        <p14:creationId xmlns:p14="http://schemas.microsoft.com/office/powerpoint/2010/main" val="130820962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304800" y="457200"/>
            <a:ext cx="8686800" cy="533400"/>
          </a:xfrm>
        </p:spPr>
        <p:txBody>
          <a:bodyPr>
            <a:normAutofit fontScale="90000"/>
          </a:bodyPr>
          <a:lstStyle/>
          <a:p>
            <a:pPr eaLnBrk="1" fontAlgn="auto" hangingPunct="1">
              <a:spcAft>
                <a:spcPts val="0"/>
              </a:spcAft>
              <a:defRPr/>
            </a:pPr>
            <a:r>
              <a:rPr lang="en-US" b="1" dirty="0" smtClean="0">
                <a:solidFill>
                  <a:srgbClr val="4409E9"/>
                </a:solidFill>
              </a:rPr>
              <a:t>CONDITIONS OF SERVICE (COS)</a:t>
            </a:r>
            <a:endParaRPr lang="en-US" b="1" dirty="0">
              <a:solidFill>
                <a:srgbClr val="4409E9"/>
              </a:solidFill>
            </a:endParaRPr>
          </a:p>
        </p:txBody>
      </p:sp>
      <p:sp>
        <p:nvSpPr>
          <p:cNvPr id="25603" name="Rectangle 4"/>
          <p:cNvSpPr>
            <a:spLocks noGrp="1" noChangeArrowheads="1"/>
          </p:cNvSpPr>
          <p:nvPr>
            <p:ph idx="1"/>
          </p:nvPr>
        </p:nvSpPr>
        <p:spPr>
          <a:xfrm>
            <a:off x="304800" y="1143000"/>
            <a:ext cx="8686800" cy="5715000"/>
          </a:xfrm>
        </p:spPr>
        <p:txBody>
          <a:bodyPr>
            <a:normAutofit fontScale="92500" lnSpcReduction="20000"/>
          </a:bodyPr>
          <a:lstStyle/>
          <a:p>
            <a:pPr eaLnBrk="1" hangingPunct="1">
              <a:lnSpc>
                <a:spcPct val="90000"/>
              </a:lnSpc>
              <a:buFont typeface="Wingdings" panose="05000000000000000000" pitchFamily="2" charset="2"/>
              <a:buNone/>
            </a:pPr>
            <a:r>
              <a:rPr lang="en-US" altLang="en-US" sz="2800" b="1" dirty="0" smtClean="0">
                <a:solidFill>
                  <a:srgbClr val="4409E9"/>
                </a:solidFill>
              </a:rPr>
              <a:t>COS focuses on:</a:t>
            </a:r>
            <a:endParaRPr lang="en-US" altLang="en-US" sz="2400" dirty="0" smtClean="0">
              <a:solidFill>
                <a:srgbClr val="4409E9"/>
              </a:solidFill>
            </a:endParaRPr>
          </a:p>
          <a:p>
            <a:pPr eaLnBrk="1" hangingPunct="1">
              <a:lnSpc>
                <a:spcPct val="90000"/>
              </a:lnSpc>
              <a:buFont typeface="Wingdings" panose="05000000000000000000" pitchFamily="2" charset="2"/>
              <a:buNone/>
            </a:pPr>
            <a:r>
              <a:rPr lang="en-US" altLang="en-US" sz="2400" dirty="0" smtClean="0"/>
              <a:t>a)	</a:t>
            </a:r>
            <a:r>
              <a:rPr lang="en-US" altLang="en-US" sz="2800" dirty="0" smtClean="0"/>
              <a:t>Recruitment procedures for entry into the Service;</a:t>
            </a:r>
          </a:p>
          <a:p>
            <a:pPr eaLnBrk="1" hangingPunct="1">
              <a:lnSpc>
                <a:spcPct val="90000"/>
              </a:lnSpc>
              <a:buFont typeface="Wingdings" panose="05000000000000000000" pitchFamily="2" charset="2"/>
              <a:buNone/>
            </a:pPr>
            <a:r>
              <a:rPr lang="en-US" altLang="en-US" sz="2800" dirty="0" smtClean="0"/>
              <a:t>b)	Promotion procedures for officers of the Service;</a:t>
            </a:r>
          </a:p>
          <a:p>
            <a:pPr eaLnBrk="1" hangingPunct="1">
              <a:lnSpc>
                <a:spcPct val="90000"/>
              </a:lnSpc>
              <a:buFont typeface="Wingdings" panose="05000000000000000000" pitchFamily="2" charset="2"/>
              <a:buNone/>
            </a:pPr>
            <a:r>
              <a:rPr lang="en-US" altLang="en-US" sz="2800" dirty="0" smtClean="0"/>
              <a:t>c)	Disciplinary &amp; grievance procedures;</a:t>
            </a:r>
          </a:p>
          <a:p>
            <a:pPr eaLnBrk="1" hangingPunct="1">
              <a:lnSpc>
                <a:spcPct val="90000"/>
              </a:lnSpc>
              <a:buFont typeface="Wingdings" panose="05000000000000000000" pitchFamily="2" charset="2"/>
              <a:buNone/>
            </a:pPr>
            <a:r>
              <a:rPr lang="en-US" altLang="en-US" sz="2800" dirty="0" smtClean="0"/>
              <a:t>d)	Transfer and posting procedures for staff of the service.</a:t>
            </a:r>
          </a:p>
          <a:p>
            <a:pPr eaLnBrk="1" hangingPunct="1">
              <a:lnSpc>
                <a:spcPct val="90000"/>
              </a:lnSpc>
              <a:buFont typeface="Wingdings" panose="05000000000000000000" pitchFamily="2" charset="2"/>
              <a:buNone/>
            </a:pPr>
            <a:r>
              <a:rPr lang="en-US" altLang="en-US" sz="2800" dirty="0" smtClean="0"/>
              <a:t>e)	Institutional co-operation between the Local </a:t>
            </a:r>
          </a:p>
          <a:p>
            <a:pPr eaLnBrk="1" hangingPunct="1">
              <a:lnSpc>
                <a:spcPct val="90000"/>
              </a:lnSpc>
              <a:buFont typeface="Wingdings" panose="05000000000000000000" pitchFamily="2" charset="2"/>
              <a:buNone/>
            </a:pPr>
            <a:r>
              <a:rPr lang="en-US" altLang="en-US" sz="2800" dirty="0" smtClean="0"/>
              <a:t>    Government Service and other public services.</a:t>
            </a:r>
          </a:p>
          <a:p>
            <a:pPr eaLnBrk="1" hangingPunct="1">
              <a:lnSpc>
                <a:spcPct val="90000"/>
              </a:lnSpc>
              <a:buFont typeface="Wingdings" panose="05000000000000000000" pitchFamily="2" charset="2"/>
              <a:buNone/>
            </a:pPr>
            <a:r>
              <a:rPr lang="en-US" altLang="en-US" sz="2800" dirty="0" smtClean="0"/>
              <a:t>f) Learning, Training &amp; Development procedures</a:t>
            </a:r>
          </a:p>
          <a:p>
            <a:pPr eaLnBrk="1" hangingPunct="1">
              <a:lnSpc>
                <a:spcPct val="90000"/>
              </a:lnSpc>
              <a:buFont typeface="Wingdings" panose="05000000000000000000" pitchFamily="2" charset="2"/>
              <a:buNone/>
            </a:pPr>
            <a:r>
              <a:rPr lang="en-US" altLang="en-US" sz="2800" dirty="0" smtClean="0"/>
              <a:t>g) Leave, Staff Welfare, Remuneration etc.</a:t>
            </a:r>
          </a:p>
          <a:p>
            <a:pPr>
              <a:buNone/>
            </a:pPr>
            <a:endParaRPr lang="en-US" altLang="en-US" sz="2800" b="1" dirty="0" smtClean="0"/>
          </a:p>
          <a:p>
            <a:pPr>
              <a:buNone/>
            </a:pPr>
            <a:r>
              <a:rPr lang="en-US" altLang="en-US" sz="2800" b="1" dirty="0" err="1" smtClean="0">
                <a:solidFill>
                  <a:srgbClr val="4409E9"/>
                </a:solidFill>
              </a:rPr>
              <a:t>CoS</a:t>
            </a:r>
            <a:r>
              <a:rPr lang="en-US" altLang="en-US" sz="2800" b="1" dirty="0" smtClean="0">
                <a:solidFill>
                  <a:srgbClr val="4409E9"/>
                </a:solidFill>
              </a:rPr>
              <a:t> </a:t>
            </a:r>
            <a:r>
              <a:rPr lang="en-US" altLang="en-US" sz="2800" b="1" dirty="0">
                <a:solidFill>
                  <a:srgbClr val="4409E9"/>
                </a:solidFill>
              </a:rPr>
              <a:t>shall apply to</a:t>
            </a:r>
            <a:r>
              <a:rPr lang="en-US" altLang="en-US" sz="2800" dirty="0">
                <a:solidFill>
                  <a:srgbClr val="4409E9"/>
                </a:solidFill>
              </a:rPr>
              <a:t>:</a:t>
            </a:r>
          </a:p>
          <a:p>
            <a:r>
              <a:rPr lang="en-US" altLang="en-US" sz="2800" dirty="0"/>
              <a:t> </a:t>
            </a:r>
            <a:r>
              <a:rPr lang="en-US" altLang="en-US" sz="2800" dirty="0" smtClean="0"/>
              <a:t>All </a:t>
            </a:r>
            <a:r>
              <a:rPr lang="en-US" altLang="en-US" sz="2800" dirty="0"/>
              <a:t>Local Government Service Personnel,</a:t>
            </a:r>
          </a:p>
          <a:p>
            <a:r>
              <a:rPr lang="en-US" altLang="en-US" sz="2800" dirty="0"/>
              <a:t>Officers on </a:t>
            </a:r>
            <a:r>
              <a:rPr lang="en-US" altLang="en-US" sz="2800" dirty="0" err="1"/>
              <a:t>secondment</a:t>
            </a:r>
            <a:r>
              <a:rPr lang="en-US" altLang="en-US" sz="2800" dirty="0"/>
              <a:t>, </a:t>
            </a:r>
          </a:p>
          <a:p>
            <a:r>
              <a:rPr lang="en-US" altLang="en-US" sz="2800" dirty="0"/>
              <a:t>Attachment.</a:t>
            </a:r>
          </a:p>
          <a:p>
            <a:pPr eaLnBrk="1" hangingPunct="1">
              <a:lnSpc>
                <a:spcPct val="90000"/>
              </a:lnSpc>
              <a:buFont typeface="Wingdings" panose="05000000000000000000" pitchFamily="2" charset="2"/>
              <a:buNone/>
            </a:pPr>
            <a:endParaRPr lang="en-US" altLang="en-US" sz="2800" dirty="0" smtClean="0"/>
          </a:p>
        </p:txBody>
      </p:sp>
    </p:spTree>
    <p:extLst>
      <p:ext uri="{BB962C8B-B14F-4D97-AF65-F5344CB8AC3E}">
        <p14:creationId xmlns:p14="http://schemas.microsoft.com/office/powerpoint/2010/main" val="3321188804"/>
      </p:ext>
    </p:extLst>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ChangeArrowheads="1"/>
          </p:cNvSpPr>
          <p:nvPr>
            <p:ph type="title"/>
          </p:nvPr>
        </p:nvSpPr>
        <p:spPr>
          <a:xfrm>
            <a:off x="304800" y="76200"/>
            <a:ext cx="8686800" cy="990600"/>
          </a:xfrm>
        </p:spPr>
        <p:txBody>
          <a:bodyPr/>
          <a:lstStyle/>
          <a:p>
            <a:pPr eaLnBrk="1" fontAlgn="auto" hangingPunct="1">
              <a:spcAft>
                <a:spcPts val="0"/>
              </a:spcAft>
              <a:defRPr/>
            </a:pPr>
            <a:r>
              <a:rPr lang="en-US" sz="2800" b="1" dirty="0">
                <a:solidFill>
                  <a:srgbClr val="4409E9"/>
                </a:solidFill>
              </a:rPr>
              <a:t>APPOINTMENTS AND </a:t>
            </a:r>
            <a:r>
              <a:rPr lang="en-US" sz="2800" b="1" dirty="0" smtClean="0">
                <a:solidFill>
                  <a:srgbClr val="4409E9"/>
                </a:solidFill>
              </a:rPr>
              <a:t>ACTING POSITION</a:t>
            </a:r>
            <a:endParaRPr lang="en-US" sz="2800" b="1" dirty="0">
              <a:solidFill>
                <a:srgbClr val="4409E9"/>
              </a:solidFill>
            </a:endParaRPr>
          </a:p>
        </p:txBody>
      </p:sp>
      <p:sp>
        <p:nvSpPr>
          <p:cNvPr id="30723" name="Rectangle 3"/>
          <p:cNvSpPr>
            <a:spLocks noGrp="1" noChangeArrowheads="1"/>
          </p:cNvSpPr>
          <p:nvPr>
            <p:ph idx="1"/>
          </p:nvPr>
        </p:nvSpPr>
        <p:spPr>
          <a:xfrm>
            <a:off x="0" y="1066800"/>
            <a:ext cx="8991600" cy="5638800"/>
          </a:xfrm>
        </p:spPr>
        <p:txBody>
          <a:bodyPr>
            <a:normAutofit fontScale="92500" lnSpcReduction="10000"/>
          </a:bodyPr>
          <a:lstStyle/>
          <a:p>
            <a:pPr eaLnBrk="1" hangingPunct="1">
              <a:lnSpc>
                <a:spcPct val="80000"/>
              </a:lnSpc>
              <a:buFont typeface="Wingdings" panose="05000000000000000000" pitchFamily="2" charset="2"/>
              <a:buNone/>
            </a:pPr>
            <a:r>
              <a:rPr lang="en-US" altLang="en-US" sz="2600" b="1" dirty="0" smtClean="0">
                <a:solidFill>
                  <a:srgbClr val="4409E9"/>
                </a:solidFill>
              </a:rPr>
              <a:t>Conditions for acting assignment are as follows:</a:t>
            </a:r>
          </a:p>
          <a:p>
            <a:pPr>
              <a:lnSpc>
                <a:spcPct val="80000"/>
              </a:lnSpc>
            </a:pPr>
            <a:r>
              <a:rPr lang="en-US" altLang="en-US" sz="2400" b="1" dirty="0" smtClean="0"/>
              <a:t>No officer </a:t>
            </a:r>
            <a:r>
              <a:rPr lang="en-US" altLang="en-US" sz="2400" dirty="0" smtClean="0"/>
              <a:t>shall be appointed to act in a position which </a:t>
            </a:r>
            <a:r>
              <a:rPr lang="en-US" altLang="en-US" sz="2400" b="1" dirty="0" smtClean="0">
                <a:solidFill>
                  <a:schemeClr val="tx1"/>
                </a:solidFill>
              </a:rPr>
              <a:t>is more than one step above</a:t>
            </a:r>
            <a:r>
              <a:rPr lang="en-US" altLang="en-US" sz="2400" dirty="0" smtClean="0"/>
              <a:t> his/her present grade;</a:t>
            </a:r>
          </a:p>
          <a:p>
            <a:pPr>
              <a:lnSpc>
                <a:spcPct val="80000"/>
              </a:lnSpc>
            </a:pPr>
            <a:r>
              <a:rPr lang="en-US" altLang="en-US" sz="2400" dirty="0" smtClean="0"/>
              <a:t>The officer holding the acting assignment </a:t>
            </a:r>
            <a:r>
              <a:rPr lang="en-US" altLang="en-US" sz="2400" b="1" dirty="0" smtClean="0"/>
              <a:t>shall be paid the difference between his/her salary and the entry salary point of the grade </a:t>
            </a:r>
            <a:r>
              <a:rPr lang="en-US" altLang="en-US" sz="2400" dirty="0" smtClean="0"/>
              <a:t>for which he/she has been appointed to act;</a:t>
            </a:r>
          </a:p>
          <a:p>
            <a:pPr>
              <a:lnSpc>
                <a:spcPct val="80000"/>
              </a:lnSpc>
            </a:pPr>
            <a:r>
              <a:rPr lang="en-US" altLang="en-US" sz="2400" b="1" dirty="0" smtClean="0"/>
              <a:t>No acting assignment </a:t>
            </a:r>
            <a:r>
              <a:rPr lang="en-US" altLang="en-US" sz="2400" dirty="0" smtClean="0"/>
              <a:t>shall </a:t>
            </a:r>
            <a:r>
              <a:rPr lang="en-US" altLang="en-US" sz="2400" b="1" dirty="0" smtClean="0"/>
              <a:t>exceed a period of one year</a:t>
            </a:r>
            <a:r>
              <a:rPr lang="en-US" altLang="en-US" sz="2400" dirty="0" smtClean="0"/>
              <a:t>;</a:t>
            </a:r>
          </a:p>
          <a:p>
            <a:pPr>
              <a:lnSpc>
                <a:spcPct val="80000"/>
              </a:lnSpc>
            </a:pPr>
            <a:r>
              <a:rPr lang="en-GB" altLang="en-US" sz="2400" dirty="0" smtClean="0"/>
              <a:t>An acting assignment </a:t>
            </a:r>
            <a:r>
              <a:rPr lang="en-GB" altLang="en-US" sz="2400" b="1" dirty="0" smtClean="0"/>
              <a:t>is not subject to confirmation</a:t>
            </a:r>
            <a:r>
              <a:rPr lang="en-US" altLang="en-US" sz="2400" dirty="0" smtClean="0"/>
              <a:t>;</a:t>
            </a:r>
          </a:p>
          <a:p>
            <a:pPr>
              <a:lnSpc>
                <a:spcPct val="80000"/>
              </a:lnSpc>
            </a:pPr>
            <a:r>
              <a:rPr lang="en-US" altLang="en-US" sz="2400" b="1" dirty="0" smtClean="0"/>
              <a:t>Allowances/benefits</a:t>
            </a:r>
            <a:r>
              <a:rPr lang="en-US" altLang="en-US" sz="2400" dirty="0" smtClean="0"/>
              <a:t> attached to the position shall be paid to </a:t>
            </a:r>
            <a:r>
              <a:rPr lang="en-US" altLang="en-US" sz="2400" b="1" dirty="0" smtClean="0"/>
              <a:t>the officer occupying the acting position</a:t>
            </a:r>
            <a:r>
              <a:rPr lang="en-US" altLang="en-US" sz="2400" dirty="0" smtClean="0"/>
              <a:t>.</a:t>
            </a:r>
          </a:p>
          <a:p>
            <a:pPr>
              <a:lnSpc>
                <a:spcPct val="90000"/>
              </a:lnSpc>
              <a:buNone/>
            </a:pPr>
            <a:endParaRPr lang="en-US" altLang="en-US" sz="2400" b="1" dirty="0" smtClean="0">
              <a:solidFill>
                <a:srgbClr val="4409E9"/>
              </a:solidFill>
            </a:endParaRPr>
          </a:p>
          <a:p>
            <a:pPr>
              <a:lnSpc>
                <a:spcPct val="90000"/>
              </a:lnSpc>
              <a:buNone/>
            </a:pPr>
            <a:r>
              <a:rPr lang="en-US" altLang="en-US" sz="2600" b="1" dirty="0" smtClean="0">
                <a:solidFill>
                  <a:srgbClr val="4409E9"/>
                </a:solidFill>
              </a:rPr>
              <a:t>Acting </a:t>
            </a:r>
            <a:r>
              <a:rPr lang="en-US" altLang="en-US" sz="2600" b="1" dirty="0">
                <a:solidFill>
                  <a:srgbClr val="4409E9"/>
                </a:solidFill>
              </a:rPr>
              <a:t>position may be made under the following circumstances:</a:t>
            </a:r>
          </a:p>
          <a:p>
            <a:pPr>
              <a:lnSpc>
                <a:spcPct val="90000"/>
              </a:lnSpc>
            </a:pPr>
            <a:r>
              <a:rPr lang="en-US" altLang="en-US" sz="2400" b="1" dirty="0" smtClean="0"/>
              <a:t>Upon </a:t>
            </a:r>
            <a:r>
              <a:rPr lang="en-US" altLang="en-US" sz="2400" b="1" dirty="0"/>
              <a:t>the death </a:t>
            </a:r>
            <a:r>
              <a:rPr lang="en-US" altLang="en-US" sz="2400" dirty="0"/>
              <a:t>of the substantive officer;</a:t>
            </a:r>
          </a:p>
          <a:p>
            <a:pPr>
              <a:lnSpc>
                <a:spcPct val="90000"/>
              </a:lnSpc>
            </a:pPr>
            <a:r>
              <a:rPr lang="en-US" altLang="en-US" sz="2400" dirty="0" smtClean="0"/>
              <a:t>When </a:t>
            </a:r>
            <a:r>
              <a:rPr lang="en-US" altLang="en-US" sz="2400" dirty="0"/>
              <a:t>the substantive officer </a:t>
            </a:r>
            <a:r>
              <a:rPr lang="en-US" altLang="en-US" sz="2400" b="1" dirty="0"/>
              <a:t>resigns, or retires, or vacates </a:t>
            </a:r>
            <a:r>
              <a:rPr lang="en-US" altLang="en-US" sz="2400" dirty="0"/>
              <a:t>his/her post;</a:t>
            </a:r>
          </a:p>
          <a:p>
            <a:pPr>
              <a:lnSpc>
                <a:spcPct val="90000"/>
              </a:lnSpc>
            </a:pPr>
            <a:r>
              <a:rPr lang="en-US" altLang="en-US" sz="2400" dirty="0" smtClean="0"/>
              <a:t>When </a:t>
            </a:r>
            <a:r>
              <a:rPr lang="en-US" altLang="en-US" sz="2400" dirty="0"/>
              <a:t>the substantive officer proceeds </a:t>
            </a:r>
            <a:r>
              <a:rPr lang="en-US" altLang="en-US" sz="2400" b="1" dirty="0"/>
              <a:t>on course, duty overseas or leave </a:t>
            </a:r>
            <a:r>
              <a:rPr lang="en-US" altLang="en-US" sz="2400" dirty="0"/>
              <a:t>without pay;</a:t>
            </a:r>
          </a:p>
          <a:p>
            <a:pPr>
              <a:lnSpc>
                <a:spcPct val="90000"/>
              </a:lnSpc>
            </a:pPr>
            <a:r>
              <a:rPr lang="en-US" altLang="en-US" sz="2400" dirty="0" smtClean="0"/>
              <a:t>When </a:t>
            </a:r>
            <a:r>
              <a:rPr lang="en-US" altLang="en-US" sz="2400" dirty="0"/>
              <a:t>the substantive officer </a:t>
            </a:r>
            <a:r>
              <a:rPr lang="en-US" altLang="en-US" sz="2400" b="1" dirty="0"/>
              <a:t>is dismissed, removed, suspended or interdicted</a:t>
            </a:r>
            <a:r>
              <a:rPr lang="en-US" altLang="en-US" sz="2400" dirty="0"/>
              <a:t> from duty.</a:t>
            </a:r>
          </a:p>
          <a:p>
            <a:pPr eaLnBrk="1" hangingPunct="1">
              <a:lnSpc>
                <a:spcPct val="80000"/>
              </a:lnSpc>
              <a:buFont typeface="Wingdings" panose="05000000000000000000" pitchFamily="2" charset="2"/>
              <a:buNone/>
            </a:pPr>
            <a:endParaRPr lang="en-US" altLang="en-US" sz="2400" dirty="0" smtClean="0"/>
          </a:p>
        </p:txBody>
      </p:sp>
    </p:spTree>
    <p:extLst>
      <p:ext uri="{BB962C8B-B14F-4D97-AF65-F5344CB8AC3E}">
        <p14:creationId xmlns:p14="http://schemas.microsoft.com/office/powerpoint/2010/main" val="184144663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Grp="1" noChangeArrowheads="1"/>
          </p:cNvSpPr>
          <p:nvPr>
            <p:ph type="title"/>
          </p:nvPr>
        </p:nvSpPr>
        <p:spPr>
          <a:xfrm>
            <a:off x="304800" y="152400"/>
            <a:ext cx="8686800" cy="914400"/>
          </a:xfrm>
        </p:spPr>
        <p:txBody>
          <a:bodyPr>
            <a:normAutofit/>
          </a:bodyPr>
          <a:lstStyle/>
          <a:p>
            <a:pPr>
              <a:lnSpc>
                <a:spcPct val="90000"/>
              </a:lnSpc>
            </a:pPr>
            <a:r>
              <a:rPr lang="en-US" altLang="en-US" sz="2800" b="1" dirty="0">
                <a:solidFill>
                  <a:srgbClr val="4409E9"/>
                </a:solidFill>
              </a:rPr>
              <a:t>DEPARTMENTAL AND GRADE TRANSFERS</a:t>
            </a:r>
            <a:endParaRPr lang="en-US" altLang="en-US" sz="2800" dirty="0">
              <a:solidFill>
                <a:srgbClr val="4409E9"/>
              </a:solidFill>
            </a:endParaRPr>
          </a:p>
        </p:txBody>
      </p:sp>
      <p:sp>
        <p:nvSpPr>
          <p:cNvPr id="32771" name="Rectangle 3"/>
          <p:cNvSpPr>
            <a:spLocks noGrp="1" noChangeArrowheads="1"/>
          </p:cNvSpPr>
          <p:nvPr>
            <p:ph idx="1"/>
          </p:nvPr>
        </p:nvSpPr>
        <p:spPr>
          <a:xfrm>
            <a:off x="76200" y="1066800"/>
            <a:ext cx="8991600" cy="5562600"/>
          </a:xfrm>
        </p:spPr>
        <p:txBody>
          <a:bodyPr/>
          <a:lstStyle/>
          <a:p>
            <a:pPr eaLnBrk="1" hangingPunct="1">
              <a:lnSpc>
                <a:spcPct val="90000"/>
              </a:lnSpc>
              <a:buFont typeface="Wingdings" panose="05000000000000000000" pitchFamily="2" charset="2"/>
              <a:buNone/>
            </a:pPr>
            <a:r>
              <a:rPr lang="en-US" altLang="en-US" sz="2400" dirty="0" smtClean="0"/>
              <a:t>	</a:t>
            </a:r>
            <a:r>
              <a:rPr lang="en-US" altLang="en-US" sz="2800" dirty="0" smtClean="0"/>
              <a:t>Transfer of officers in the Service from </a:t>
            </a:r>
            <a:r>
              <a:rPr lang="en-US" altLang="en-US" sz="2800" smtClean="0"/>
              <a:t>one Class to </a:t>
            </a:r>
            <a:r>
              <a:rPr lang="en-US" altLang="en-US" sz="2800" dirty="0" smtClean="0"/>
              <a:t>another (</a:t>
            </a:r>
            <a:r>
              <a:rPr lang="en-US" altLang="en-US" sz="2800" b="1" u="sng" dirty="0" smtClean="0"/>
              <a:t>conversion</a:t>
            </a:r>
            <a:r>
              <a:rPr lang="en-US" altLang="en-US" sz="2800" dirty="0" smtClean="0"/>
              <a:t>)or the transfer of officers from one cadre in the same occupational group to another cadre (</a:t>
            </a:r>
            <a:r>
              <a:rPr lang="en-US" altLang="en-US" sz="2800" b="1" u="sng" dirty="0" smtClean="0"/>
              <a:t>upgrading</a:t>
            </a:r>
            <a:r>
              <a:rPr lang="en-US" altLang="en-US" sz="2800" dirty="0" smtClean="0"/>
              <a:t>) may be considered by the relevant appointing authority. </a:t>
            </a:r>
          </a:p>
          <a:p>
            <a:pPr eaLnBrk="1" hangingPunct="1">
              <a:lnSpc>
                <a:spcPct val="90000"/>
              </a:lnSpc>
              <a:buFont typeface="Wingdings" panose="05000000000000000000" pitchFamily="2" charset="2"/>
              <a:buNone/>
            </a:pPr>
            <a:r>
              <a:rPr lang="en-US" altLang="en-US" sz="2800" dirty="0" smtClean="0"/>
              <a:t> </a:t>
            </a:r>
          </a:p>
          <a:p>
            <a:pPr eaLnBrk="1" hangingPunct="1">
              <a:lnSpc>
                <a:spcPct val="90000"/>
              </a:lnSpc>
              <a:buFont typeface="Wingdings" panose="05000000000000000000" pitchFamily="2" charset="2"/>
              <a:buNone/>
            </a:pPr>
            <a:r>
              <a:rPr lang="en-US" altLang="en-US" sz="2800" dirty="0" smtClean="0"/>
              <a:t>    Officers requesting for </a:t>
            </a:r>
            <a:r>
              <a:rPr lang="en-US" altLang="en-US" sz="2800" b="1" u="sng" dirty="0" smtClean="0"/>
              <a:t>UPGRADING  or CONVERSION </a:t>
            </a:r>
            <a:r>
              <a:rPr lang="en-US" altLang="en-US" sz="2800" dirty="0" smtClean="0"/>
              <a:t>may after obtaining the necessary clearance from their Head of Department or occupational group shall submit an application to the Head of Service through their Assembly and the relevant RCC for consideration. </a:t>
            </a:r>
          </a:p>
        </p:txBody>
      </p:sp>
    </p:spTree>
    <p:extLst>
      <p:ext uri="{BB962C8B-B14F-4D97-AF65-F5344CB8AC3E}">
        <p14:creationId xmlns:p14="http://schemas.microsoft.com/office/powerpoint/2010/main" val="116889752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ChangeArrowheads="1"/>
          </p:cNvSpPr>
          <p:nvPr>
            <p:ph type="title"/>
          </p:nvPr>
        </p:nvSpPr>
        <p:spPr>
          <a:xfrm>
            <a:off x="304800" y="152400"/>
            <a:ext cx="8686800" cy="838200"/>
          </a:xfrm>
        </p:spPr>
        <p:txBody>
          <a:bodyPr>
            <a:normAutofit/>
          </a:bodyPr>
          <a:lstStyle/>
          <a:p>
            <a:r>
              <a:rPr lang="en-US" altLang="en-US" sz="4000" b="1" dirty="0">
                <a:solidFill>
                  <a:srgbClr val="4409E9"/>
                </a:solidFill>
              </a:rPr>
              <a:t>HOURS OF WORK</a:t>
            </a:r>
            <a:endParaRPr lang="en-US" altLang="en-US" sz="4000" dirty="0">
              <a:solidFill>
                <a:srgbClr val="4409E9"/>
              </a:solidFill>
            </a:endParaRPr>
          </a:p>
        </p:txBody>
      </p:sp>
      <p:sp>
        <p:nvSpPr>
          <p:cNvPr id="36867" name="Rectangle 3"/>
          <p:cNvSpPr>
            <a:spLocks noGrp="1" noChangeArrowheads="1"/>
          </p:cNvSpPr>
          <p:nvPr>
            <p:ph idx="1"/>
          </p:nvPr>
        </p:nvSpPr>
        <p:spPr>
          <a:xfrm>
            <a:off x="304800" y="990600"/>
            <a:ext cx="8686800" cy="5486400"/>
          </a:xfrm>
        </p:spPr>
        <p:txBody>
          <a:bodyPr/>
          <a:lstStyle/>
          <a:p>
            <a:pPr eaLnBrk="1" hangingPunct="1">
              <a:buFont typeface="Wingdings" panose="05000000000000000000" pitchFamily="2" charset="2"/>
              <a:buNone/>
            </a:pPr>
            <a:r>
              <a:rPr lang="en-US" altLang="en-US" sz="2800" dirty="0" smtClean="0"/>
              <a:t>The standard working hours shall be:</a:t>
            </a:r>
          </a:p>
          <a:p>
            <a:pPr eaLnBrk="1" hangingPunct="1">
              <a:buFont typeface="Wingdings" panose="05000000000000000000" pitchFamily="2" charset="2"/>
              <a:buChar char="§"/>
            </a:pPr>
            <a:r>
              <a:rPr lang="en-US" altLang="en-US" sz="2800" dirty="0" smtClean="0"/>
              <a:t>Forty (40) hours per week </a:t>
            </a:r>
          </a:p>
          <a:p>
            <a:pPr eaLnBrk="1" hangingPunct="1">
              <a:buFont typeface="Wingdings" panose="05000000000000000000" pitchFamily="2" charset="2"/>
              <a:buChar char="§"/>
            </a:pPr>
            <a:r>
              <a:rPr lang="en-US" altLang="en-US" sz="2800" dirty="0" smtClean="0"/>
              <a:t>Eight (8) hours a day.  </a:t>
            </a:r>
          </a:p>
          <a:p>
            <a:pPr eaLnBrk="1" hangingPunct="1">
              <a:buFont typeface="Wingdings" panose="05000000000000000000" pitchFamily="2" charset="2"/>
              <a:buChar char="§"/>
            </a:pPr>
            <a:r>
              <a:rPr lang="en-US" altLang="en-US" sz="2800" dirty="0" smtClean="0"/>
              <a:t>Working hours starts from 8:00 am to 5:00 pm </a:t>
            </a:r>
          </a:p>
          <a:p>
            <a:pPr eaLnBrk="1" hangingPunct="1">
              <a:buFont typeface="Wingdings" panose="05000000000000000000" pitchFamily="2" charset="2"/>
              <a:buChar char="§"/>
            </a:pPr>
            <a:r>
              <a:rPr lang="en-US" altLang="en-US" sz="2800" dirty="0" smtClean="0"/>
              <a:t>with a one (1) hour break 12:30pm &amp; 1:30pm</a:t>
            </a:r>
            <a:endParaRPr lang="en-GB" altLang="en-US" sz="2800" dirty="0" smtClean="0"/>
          </a:p>
          <a:p>
            <a:pPr eaLnBrk="1" hangingPunct="1">
              <a:buFont typeface="Wingdings" panose="05000000000000000000" pitchFamily="2" charset="2"/>
              <a:buChar char="§"/>
            </a:pPr>
            <a:r>
              <a:rPr lang="en-US" altLang="en-US" sz="2800" dirty="0" smtClean="0"/>
              <a:t>Senior staff may be required to work beyond normal working hours if need be.  This extra work will not attract overtime allowance.</a:t>
            </a:r>
          </a:p>
        </p:txBody>
      </p:sp>
    </p:spTree>
    <p:extLst>
      <p:ext uri="{BB962C8B-B14F-4D97-AF65-F5344CB8AC3E}">
        <p14:creationId xmlns:p14="http://schemas.microsoft.com/office/powerpoint/2010/main" val="40345738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304800" y="304800"/>
            <a:ext cx="8686800" cy="762000"/>
          </a:xfrm>
        </p:spPr>
        <p:txBody>
          <a:bodyPr>
            <a:normAutofit/>
          </a:bodyPr>
          <a:lstStyle/>
          <a:p>
            <a:pPr eaLnBrk="1" fontAlgn="auto" hangingPunct="1">
              <a:spcAft>
                <a:spcPts val="0"/>
              </a:spcAft>
              <a:defRPr/>
            </a:pPr>
            <a:r>
              <a:rPr lang="en-US" b="1" dirty="0"/>
              <a:t> </a:t>
            </a:r>
            <a:r>
              <a:rPr lang="en-US" b="1" dirty="0" smtClean="0">
                <a:solidFill>
                  <a:srgbClr val="4409E9"/>
                </a:solidFill>
              </a:rPr>
              <a:t>PROMOTIONS</a:t>
            </a:r>
            <a:endParaRPr lang="en-US" dirty="0">
              <a:solidFill>
                <a:srgbClr val="4409E9"/>
              </a:solidFill>
            </a:endParaRPr>
          </a:p>
        </p:txBody>
      </p:sp>
      <p:sp>
        <p:nvSpPr>
          <p:cNvPr id="37891" name="Rectangle 3"/>
          <p:cNvSpPr>
            <a:spLocks noGrp="1" noChangeArrowheads="1"/>
          </p:cNvSpPr>
          <p:nvPr>
            <p:ph idx="1"/>
          </p:nvPr>
        </p:nvSpPr>
        <p:spPr>
          <a:xfrm>
            <a:off x="0" y="1066800"/>
            <a:ext cx="8991600" cy="5562599"/>
          </a:xfrm>
        </p:spPr>
        <p:txBody>
          <a:bodyPr>
            <a:normAutofit fontScale="92500" lnSpcReduction="20000"/>
          </a:bodyPr>
          <a:lstStyle/>
          <a:p>
            <a:pPr eaLnBrk="1" hangingPunct="1">
              <a:buFont typeface="Wingdings" panose="05000000000000000000" pitchFamily="2" charset="2"/>
              <a:buNone/>
            </a:pPr>
            <a:r>
              <a:rPr lang="en-US" altLang="en-US" dirty="0" smtClean="0"/>
              <a:t>  </a:t>
            </a:r>
            <a:r>
              <a:rPr lang="en-US" altLang="en-US" b="1" dirty="0" smtClean="0"/>
              <a:t>General Conditions For Promotions:</a:t>
            </a:r>
            <a:r>
              <a:rPr lang="en-US" altLang="en-US" dirty="0" smtClean="0"/>
              <a:t> </a:t>
            </a:r>
          </a:p>
          <a:p>
            <a:pPr algn="just"/>
            <a:r>
              <a:rPr lang="en-US" altLang="en-US" dirty="0" smtClean="0"/>
              <a:t>The procedure for promotions shall be in accordance with the relevant Scheme of Service and subject to the availability of vacancies in the grade. </a:t>
            </a:r>
          </a:p>
          <a:p>
            <a:pPr algn="just"/>
            <a:r>
              <a:rPr lang="en-US" altLang="en-US" dirty="0" smtClean="0"/>
              <a:t>Promotions shall be </a:t>
            </a:r>
            <a:r>
              <a:rPr lang="en-US" altLang="en-US" b="1" dirty="0" smtClean="0">
                <a:solidFill>
                  <a:schemeClr val="tx1"/>
                </a:solidFill>
              </a:rPr>
              <a:t>based on merit </a:t>
            </a:r>
            <a:r>
              <a:rPr lang="en-US" altLang="en-US" dirty="0" smtClean="0"/>
              <a:t>and in accordance with the approved Scheme of Service: </a:t>
            </a:r>
          </a:p>
          <a:p>
            <a:pPr lvl="1">
              <a:lnSpc>
                <a:spcPct val="90000"/>
              </a:lnSpc>
            </a:pPr>
            <a:r>
              <a:rPr lang="en-US" altLang="en-US" i="1" dirty="0"/>
              <a:t>efficiency;</a:t>
            </a:r>
          </a:p>
          <a:p>
            <a:pPr lvl="1">
              <a:lnSpc>
                <a:spcPct val="90000"/>
              </a:lnSpc>
            </a:pPr>
            <a:r>
              <a:rPr lang="en-US" altLang="en-US" i="1" dirty="0"/>
              <a:t>qualification and experience in the area of work;</a:t>
            </a:r>
          </a:p>
          <a:p>
            <a:pPr lvl="1">
              <a:lnSpc>
                <a:spcPct val="90000"/>
              </a:lnSpc>
            </a:pPr>
            <a:r>
              <a:rPr lang="en-GB" altLang="en-US" i="1" dirty="0"/>
              <a:t>attitude towards work and general behaviour;</a:t>
            </a:r>
          </a:p>
          <a:p>
            <a:pPr lvl="1">
              <a:lnSpc>
                <a:spcPct val="90000"/>
              </a:lnSpc>
            </a:pPr>
            <a:r>
              <a:rPr lang="en-US" altLang="en-US" i="1" dirty="0"/>
              <a:t>leadership qualities and satisfactory performance;</a:t>
            </a:r>
          </a:p>
          <a:p>
            <a:pPr lvl="1">
              <a:lnSpc>
                <a:spcPct val="90000"/>
              </a:lnSpc>
            </a:pPr>
            <a:r>
              <a:rPr lang="en-US" altLang="en-US" i="1" dirty="0"/>
              <a:t>seniority shall be taken into consideration when all  things taken are the same.</a:t>
            </a:r>
          </a:p>
          <a:p>
            <a:pPr lvl="1">
              <a:lnSpc>
                <a:spcPct val="90000"/>
              </a:lnSpc>
            </a:pPr>
            <a:r>
              <a:rPr lang="en-US" altLang="en-US" i="1" dirty="0"/>
              <a:t>Availability of vacancy and </a:t>
            </a:r>
            <a:r>
              <a:rPr lang="en-US" altLang="en-US" i="1" dirty="0" smtClean="0"/>
              <a:t>funds</a:t>
            </a:r>
          </a:p>
          <a:p>
            <a:pPr lvl="1">
              <a:lnSpc>
                <a:spcPct val="90000"/>
              </a:lnSpc>
            </a:pPr>
            <a:r>
              <a:rPr lang="en-US" altLang="en-US" i="1" dirty="0"/>
              <a:t>m</a:t>
            </a:r>
            <a:r>
              <a:rPr lang="en-US" altLang="en-US" i="1" dirty="0" smtClean="0"/>
              <a:t>inimum number of years on current grade</a:t>
            </a:r>
            <a:endParaRPr lang="en-US" altLang="en-US" i="1" dirty="0"/>
          </a:p>
          <a:p>
            <a:pPr marL="0" indent="0" algn="just">
              <a:buNone/>
            </a:pPr>
            <a:endParaRPr lang="en-US" altLang="en-US" dirty="0" smtClean="0"/>
          </a:p>
        </p:txBody>
      </p:sp>
    </p:spTree>
    <p:extLst>
      <p:ext uri="{BB962C8B-B14F-4D97-AF65-F5344CB8AC3E}">
        <p14:creationId xmlns:p14="http://schemas.microsoft.com/office/powerpoint/2010/main" val="2212346627"/>
      </p:ext>
    </p:extLst>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457200" y="381000"/>
            <a:ext cx="8229600" cy="762000"/>
          </a:xfrm>
        </p:spPr>
        <p:txBody>
          <a:bodyPr>
            <a:normAutofit/>
          </a:bodyPr>
          <a:lstStyle/>
          <a:p>
            <a:pPr eaLnBrk="1" fontAlgn="auto" hangingPunct="1">
              <a:spcAft>
                <a:spcPts val="0"/>
              </a:spcAft>
              <a:defRPr/>
            </a:pPr>
            <a:r>
              <a:rPr lang="en-US" b="1" dirty="0">
                <a:solidFill>
                  <a:srgbClr val="4409E9"/>
                </a:solidFill>
              </a:rPr>
              <a:t>TRAINING AND DEVELOPMENT</a:t>
            </a:r>
          </a:p>
        </p:txBody>
      </p:sp>
      <p:sp>
        <p:nvSpPr>
          <p:cNvPr id="39939" name="Rectangle 3"/>
          <p:cNvSpPr>
            <a:spLocks noGrp="1" noChangeArrowheads="1"/>
          </p:cNvSpPr>
          <p:nvPr>
            <p:ph idx="1"/>
          </p:nvPr>
        </p:nvSpPr>
        <p:spPr>
          <a:xfrm>
            <a:off x="0" y="1143000"/>
            <a:ext cx="9144000" cy="6400800"/>
          </a:xfrm>
        </p:spPr>
        <p:txBody>
          <a:bodyPr>
            <a:normAutofit fontScale="77500" lnSpcReduction="20000"/>
          </a:bodyPr>
          <a:lstStyle/>
          <a:p>
            <a:pPr eaLnBrk="1" hangingPunct="1">
              <a:lnSpc>
                <a:spcPct val="80000"/>
              </a:lnSpc>
              <a:buFont typeface="Wingdings" panose="05000000000000000000" pitchFamily="2" charset="2"/>
              <a:buNone/>
            </a:pPr>
            <a:r>
              <a:rPr lang="en-US" altLang="en-US" sz="2000" b="1" dirty="0" smtClean="0"/>
              <a:t>   </a:t>
            </a:r>
          </a:p>
          <a:p>
            <a:pPr eaLnBrk="1" hangingPunct="1">
              <a:lnSpc>
                <a:spcPct val="80000"/>
              </a:lnSpc>
              <a:buFont typeface="Wingdings" panose="05000000000000000000" pitchFamily="2" charset="2"/>
              <a:buNone/>
            </a:pPr>
            <a:endParaRPr lang="en-US" altLang="en-US" sz="2000" b="1" dirty="0" smtClean="0"/>
          </a:p>
          <a:p>
            <a:pPr algn="just">
              <a:lnSpc>
                <a:spcPct val="80000"/>
              </a:lnSpc>
            </a:pPr>
            <a:r>
              <a:rPr lang="en-US" altLang="en-US" dirty="0" smtClean="0"/>
              <a:t>The Service has structured </a:t>
            </a:r>
            <a:r>
              <a:rPr lang="en-US" altLang="en-US" dirty="0" smtClean="0">
                <a:solidFill>
                  <a:srgbClr val="4409E9"/>
                </a:solidFill>
              </a:rPr>
              <a:t>in-service training </a:t>
            </a:r>
            <a:r>
              <a:rPr lang="en-US" altLang="en-US" dirty="0" err="1" smtClean="0">
                <a:solidFill>
                  <a:srgbClr val="4409E9"/>
                </a:solidFill>
              </a:rPr>
              <a:t>programmes</a:t>
            </a:r>
            <a:r>
              <a:rPr lang="en-US" altLang="en-US" dirty="0" smtClean="0">
                <a:solidFill>
                  <a:srgbClr val="4409E9"/>
                </a:solidFill>
              </a:rPr>
              <a:t> </a:t>
            </a:r>
            <a:r>
              <a:rPr lang="en-US" altLang="en-US" dirty="0" smtClean="0"/>
              <a:t>at all levels with a view to promoting sustained improvement in quality of services by nurturing a high level of performance. </a:t>
            </a:r>
          </a:p>
          <a:p>
            <a:pPr algn="just">
              <a:lnSpc>
                <a:spcPct val="80000"/>
              </a:lnSpc>
            </a:pPr>
            <a:endParaRPr lang="en-US" altLang="en-US" dirty="0" smtClean="0"/>
          </a:p>
          <a:p>
            <a:pPr algn="just">
              <a:lnSpc>
                <a:spcPct val="80000"/>
              </a:lnSpc>
            </a:pPr>
            <a:r>
              <a:rPr lang="en-US" altLang="en-US" dirty="0">
                <a:solidFill>
                  <a:srgbClr val="4409E9"/>
                </a:solidFill>
              </a:rPr>
              <a:t>Sponsorship</a:t>
            </a:r>
            <a:r>
              <a:rPr lang="en-US" altLang="en-US" dirty="0"/>
              <a:t> for training shall cover </a:t>
            </a:r>
            <a:r>
              <a:rPr lang="en-US" altLang="en-US" dirty="0" smtClean="0"/>
              <a:t>both in-service </a:t>
            </a:r>
            <a:r>
              <a:rPr lang="en-US" altLang="en-US" dirty="0"/>
              <a:t>training and post </a:t>
            </a:r>
            <a:r>
              <a:rPr lang="en-US" altLang="en-US" dirty="0" smtClean="0"/>
              <a:t>basic/post-graduate training </a:t>
            </a:r>
            <a:r>
              <a:rPr lang="en-US" altLang="en-US" dirty="0" err="1"/>
              <a:t>programmes</a:t>
            </a:r>
            <a:r>
              <a:rPr lang="en-US" altLang="en-US" dirty="0"/>
              <a:t> approved by the Service</a:t>
            </a:r>
            <a:r>
              <a:rPr lang="en-US" altLang="en-US" dirty="0" smtClean="0"/>
              <a:t>.</a:t>
            </a:r>
          </a:p>
          <a:p>
            <a:pPr algn="just">
              <a:lnSpc>
                <a:spcPct val="80000"/>
              </a:lnSpc>
            </a:pPr>
            <a:endParaRPr lang="en-US" altLang="en-US" dirty="0"/>
          </a:p>
          <a:p>
            <a:pPr algn="just">
              <a:lnSpc>
                <a:spcPct val="80000"/>
              </a:lnSpc>
            </a:pPr>
            <a:r>
              <a:rPr lang="en-US" altLang="en-US" dirty="0"/>
              <a:t>It will also cover both approved </a:t>
            </a:r>
            <a:r>
              <a:rPr lang="en-US" altLang="en-US" dirty="0">
                <a:solidFill>
                  <a:srgbClr val="4409E9"/>
                </a:solidFill>
              </a:rPr>
              <a:t>local and </a:t>
            </a:r>
            <a:r>
              <a:rPr lang="en-US" altLang="en-US" dirty="0" smtClean="0">
                <a:solidFill>
                  <a:srgbClr val="4409E9"/>
                </a:solidFill>
              </a:rPr>
              <a:t>external training </a:t>
            </a:r>
            <a:r>
              <a:rPr lang="en-US" altLang="en-US" dirty="0" err="1"/>
              <a:t>programmes</a:t>
            </a:r>
            <a:r>
              <a:rPr lang="en-US" altLang="en-US" dirty="0"/>
              <a:t> as defined in the </a:t>
            </a:r>
            <a:r>
              <a:rPr lang="en-US" altLang="en-US" dirty="0" smtClean="0"/>
              <a:t>approved Service </a:t>
            </a:r>
            <a:r>
              <a:rPr lang="en-US" altLang="en-US" dirty="0"/>
              <a:t>Training Priorities and Plans</a:t>
            </a:r>
            <a:r>
              <a:rPr lang="en-US" altLang="en-US" dirty="0" smtClean="0"/>
              <a:t>.</a:t>
            </a:r>
          </a:p>
          <a:p>
            <a:pPr algn="just">
              <a:lnSpc>
                <a:spcPct val="80000"/>
              </a:lnSpc>
            </a:pPr>
            <a:endParaRPr lang="en-US" altLang="en-US" dirty="0" smtClean="0"/>
          </a:p>
          <a:p>
            <a:pPr algn="just">
              <a:lnSpc>
                <a:spcPct val="80000"/>
              </a:lnSpc>
            </a:pPr>
            <a:r>
              <a:rPr lang="en-US" dirty="0"/>
              <a:t>Officers who are sponsored for training </a:t>
            </a:r>
            <a:r>
              <a:rPr lang="en-US" dirty="0" err="1"/>
              <a:t>programmes</a:t>
            </a:r>
            <a:r>
              <a:rPr lang="en-US" dirty="0"/>
              <a:t> including those on study leave with pay lasting beyond six (6) months shall enter into bonds to complete the courses and return to the Service to serve in any establishment they may be posted for the periods specified in their </a:t>
            </a:r>
            <a:r>
              <a:rPr lang="en-US" dirty="0">
                <a:solidFill>
                  <a:srgbClr val="4409E9"/>
                </a:solidFill>
              </a:rPr>
              <a:t>bonds</a:t>
            </a:r>
            <a:r>
              <a:rPr lang="en-US" dirty="0"/>
              <a:t>.</a:t>
            </a:r>
            <a:endParaRPr lang="en-US" altLang="en-US" dirty="0"/>
          </a:p>
          <a:p>
            <a:pPr algn="just">
              <a:lnSpc>
                <a:spcPct val="80000"/>
              </a:lnSpc>
            </a:pPr>
            <a:endParaRPr lang="en-US" altLang="en-US" dirty="0" smtClean="0"/>
          </a:p>
          <a:p>
            <a:pPr algn="just" eaLnBrk="1" hangingPunct="1">
              <a:lnSpc>
                <a:spcPct val="80000"/>
              </a:lnSpc>
              <a:buFont typeface="Wingdings" panose="05000000000000000000" pitchFamily="2" charset="2"/>
              <a:buNone/>
            </a:pPr>
            <a:r>
              <a:rPr lang="en-US" altLang="en-US" dirty="0" smtClean="0"/>
              <a:t>  </a:t>
            </a:r>
          </a:p>
          <a:p>
            <a:pPr algn="just" eaLnBrk="1" hangingPunct="1">
              <a:lnSpc>
                <a:spcPct val="80000"/>
              </a:lnSpc>
              <a:buFont typeface="Wingdings" panose="05000000000000000000" pitchFamily="2" charset="2"/>
              <a:buNone/>
            </a:pPr>
            <a:r>
              <a:rPr lang="en-US" altLang="en-US" b="1" dirty="0" smtClean="0"/>
              <a:t>   </a:t>
            </a:r>
          </a:p>
          <a:p>
            <a:pPr eaLnBrk="1" hangingPunct="1">
              <a:lnSpc>
                <a:spcPct val="80000"/>
              </a:lnSpc>
              <a:buFont typeface="Wingdings" panose="05000000000000000000" pitchFamily="2" charset="2"/>
              <a:buNone/>
            </a:pPr>
            <a:r>
              <a:rPr lang="en-US" altLang="en-US" sz="2000" b="1" dirty="0" smtClean="0"/>
              <a:t>   </a:t>
            </a:r>
            <a:endParaRPr lang="en-US" altLang="en-US" sz="2000" dirty="0" smtClean="0"/>
          </a:p>
          <a:p>
            <a:pPr eaLnBrk="1" hangingPunct="1">
              <a:lnSpc>
                <a:spcPct val="80000"/>
              </a:lnSpc>
              <a:buFont typeface="Wingdings" panose="05000000000000000000" pitchFamily="2" charset="2"/>
              <a:buNone/>
            </a:pPr>
            <a:r>
              <a:rPr lang="en-US" altLang="en-US" sz="2000" b="1" dirty="0" smtClean="0"/>
              <a:t>   </a:t>
            </a:r>
          </a:p>
          <a:p>
            <a:pPr eaLnBrk="1" hangingPunct="1">
              <a:lnSpc>
                <a:spcPct val="80000"/>
              </a:lnSpc>
              <a:buFont typeface="Wingdings" panose="05000000000000000000" pitchFamily="2" charset="2"/>
              <a:buNone/>
            </a:pPr>
            <a:r>
              <a:rPr lang="en-US" altLang="en-US" sz="2000" b="1" dirty="0" smtClean="0"/>
              <a:t>    </a:t>
            </a:r>
            <a:endParaRPr lang="en-US" altLang="en-US" sz="2000" dirty="0" smtClean="0"/>
          </a:p>
          <a:p>
            <a:pPr eaLnBrk="1" hangingPunct="1">
              <a:lnSpc>
                <a:spcPct val="80000"/>
              </a:lnSpc>
              <a:buFont typeface="Wingdings" panose="05000000000000000000" pitchFamily="2" charset="2"/>
              <a:buNone/>
            </a:pPr>
            <a:endParaRPr lang="en-US" altLang="en-US" sz="2000" dirty="0" smtClean="0"/>
          </a:p>
        </p:txBody>
      </p:sp>
    </p:spTree>
    <p:extLst>
      <p:ext uri="{BB962C8B-B14F-4D97-AF65-F5344CB8AC3E}">
        <p14:creationId xmlns:p14="http://schemas.microsoft.com/office/powerpoint/2010/main" val="2427981473"/>
      </p:ext>
    </p:extLst>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smtClean="0">
                <a:solidFill>
                  <a:srgbClr val="4409E9"/>
                </a:solidFill>
              </a:rPr>
              <a:t>STUDY LEAVE WITH PAY (BOND PERIODS)</a:t>
            </a:r>
            <a:endParaRPr lang="en-GB" dirty="0">
              <a:solidFill>
                <a:srgbClr val="4409E9"/>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435212960"/>
              </p:ext>
            </p:extLst>
          </p:nvPr>
        </p:nvGraphicFramePr>
        <p:xfrm>
          <a:off x="304800" y="1371600"/>
          <a:ext cx="8686800" cy="5181600"/>
        </p:xfrm>
        <a:graphic>
          <a:graphicData uri="http://schemas.openxmlformats.org/drawingml/2006/table">
            <a:tbl>
              <a:tblPr firstRow="1" bandRow="1">
                <a:tableStyleId>{5C22544A-7EE6-4342-B048-85BDC9FD1C3A}</a:tableStyleId>
              </a:tblPr>
              <a:tblGrid>
                <a:gridCol w="3553691"/>
                <a:gridCol w="2685011"/>
                <a:gridCol w="2448098"/>
              </a:tblGrid>
              <a:tr h="621792">
                <a:tc>
                  <a:txBody>
                    <a:bodyPr/>
                    <a:lstStyle/>
                    <a:p>
                      <a:pPr algn="just">
                        <a:spcAft>
                          <a:spcPts val="0"/>
                        </a:spcAft>
                        <a:tabLst>
                          <a:tab pos="723900" algn="l"/>
                        </a:tabLst>
                      </a:pPr>
                      <a:endParaRPr lang="en-GB" sz="1800" dirty="0">
                        <a:latin typeface="Times New Roman"/>
                        <a:ea typeface="Times New Roman"/>
                        <a:cs typeface="Times New Roman"/>
                      </a:endParaRPr>
                    </a:p>
                    <a:p>
                      <a:pPr algn="just">
                        <a:spcAft>
                          <a:spcPts val="0"/>
                        </a:spcAft>
                        <a:tabLst>
                          <a:tab pos="723900" algn="l"/>
                        </a:tabLst>
                      </a:pPr>
                      <a:r>
                        <a:rPr lang="en-US" sz="1800" b="1" dirty="0">
                          <a:latin typeface="Book Antiqua"/>
                          <a:ea typeface="Times New Roman"/>
                          <a:cs typeface="Tahoma"/>
                        </a:rPr>
                        <a:t>COURSE DURATION</a:t>
                      </a:r>
                      <a:endParaRPr lang="en-GB" sz="18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r>
                        <a:rPr lang="en-US" sz="1800" b="1" dirty="0">
                          <a:latin typeface="Book Antiqua"/>
                          <a:ea typeface="Times New Roman"/>
                          <a:cs typeface="Tahoma"/>
                        </a:rPr>
                        <a:t>BOND PERIOD</a:t>
                      </a:r>
                      <a:endParaRPr lang="en-GB" sz="1800" dirty="0">
                        <a:latin typeface="Times New Roman"/>
                        <a:ea typeface="Times New Roman"/>
                        <a:cs typeface="Times New Roman"/>
                      </a:endParaRPr>
                    </a:p>
                    <a:p>
                      <a:pPr algn="just">
                        <a:spcAft>
                          <a:spcPts val="0"/>
                        </a:spcAft>
                        <a:tabLst>
                          <a:tab pos="723900" algn="l"/>
                        </a:tabLst>
                      </a:pPr>
                      <a:r>
                        <a:rPr lang="en-US" sz="1800" b="1" dirty="0">
                          <a:latin typeface="Book Antiqua"/>
                          <a:ea typeface="Times New Roman"/>
                          <a:cs typeface="Tahoma"/>
                        </a:rPr>
                        <a:t>(LOCAL PROG.)</a:t>
                      </a:r>
                      <a:endParaRPr lang="en-GB" sz="18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r>
                        <a:rPr lang="en-US" sz="1800" b="1" dirty="0">
                          <a:latin typeface="Book Antiqua"/>
                          <a:ea typeface="Times New Roman"/>
                          <a:cs typeface="Tahoma"/>
                        </a:rPr>
                        <a:t>BOND PERIOD</a:t>
                      </a:r>
                      <a:endParaRPr lang="en-GB" sz="1800" dirty="0">
                        <a:latin typeface="Times New Roman"/>
                        <a:ea typeface="Times New Roman"/>
                        <a:cs typeface="Times New Roman"/>
                      </a:endParaRPr>
                    </a:p>
                    <a:p>
                      <a:pPr algn="just">
                        <a:spcAft>
                          <a:spcPts val="0"/>
                        </a:spcAft>
                        <a:tabLst>
                          <a:tab pos="723900" algn="l"/>
                        </a:tabLst>
                      </a:pPr>
                      <a:r>
                        <a:rPr lang="en-US" sz="1800" b="1" dirty="0">
                          <a:latin typeface="Book Antiqua"/>
                          <a:ea typeface="Times New Roman"/>
                          <a:cs typeface="Tahoma"/>
                        </a:rPr>
                        <a:t>(FOREIGN PROG.)</a:t>
                      </a:r>
                      <a:endParaRPr lang="en-GB" sz="1800" dirty="0">
                        <a:latin typeface="Times New Roman"/>
                        <a:ea typeface="Times New Roman"/>
                        <a:cs typeface="Times New Roman"/>
                      </a:endParaRPr>
                    </a:p>
                  </a:txBody>
                  <a:tcPr marL="68580" marR="68580" marT="0" marB="0"/>
                </a:tc>
              </a:tr>
              <a:tr h="1243584">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Less </a:t>
                      </a:r>
                      <a:r>
                        <a:rPr lang="en-US" sz="2400" dirty="0">
                          <a:latin typeface="Book Antiqua"/>
                          <a:ea typeface="Times New Roman"/>
                          <a:cs typeface="Tahoma"/>
                        </a:rPr>
                        <a:t>than one (1) year</a:t>
                      </a:r>
                      <a:endParaRPr lang="en-GB" sz="24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12 </a:t>
                      </a:r>
                      <a:r>
                        <a:rPr lang="en-US" sz="2400" dirty="0">
                          <a:latin typeface="Book Antiqua"/>
                          <a:ea typeface="Times New Roman"/>
                          <a:cs typeface="Tahoma"/>
                        </a:rPr>
                        <a:t>Months</a:t>
                      </a:r>
                      <a:endParaRPr lang="en-GB" sz="24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18 </a:t>
                      </a:r>
                      <a:r>
                        <a:rPr lang="en-US" sz="2400" dirty="0">
                          <a:latin typeface="Book Antiqua"/>
                          <a:ea typeface="Times New Roman"/>
                          <a:cs typeface="Tahoma"/>
                        </a:rPr>
                        <a:t>Months </a:t>
                      </a:r>
                      <a:endParaRPr lang="en-US" sz="2400" dirty="0" smtClean="0">
                        <a:latin typeface="Book Antiqua"/>
                        <a:ea typeface="Times New Roman"/>
                        <a:cs typeface="Tahoma"/>
                      </a:endParaRPr>
                    </a:p>
                    <a:p>
                      <a:pPr algn="just">
                        <a:spcAft>
                          <a:spcPts val="0"/>
                        </a:spcAft>
                        <a:tabLst>
                          <a:tab pos="723900" algn="l"/>
                        </a:tabLst>
                      </a:pPr>
                      <a:endParaRPr lang="en-GB" sz="2400" dirty="0">
                        <a:latin typeface="Times New Roman"/>
                        <a:ea typeface="Times New Roman"/>
                        <a:cs typeface="Times New Roman"/>
                      </a:endParaRPr>
                    </a:p>
                  </a:txBody>
                  <a:tcPr marL="68580" marR="68580" marT="0" marB="0"/>
                </a:tc>
              </a:tr>
              <a:tr h="829056">
                <a:tc>
                  <a:txBody>
                    <a:bodyPr/>
                    <a:lstStyle/>
                    <a:p>
                      <a:pPr algn="just">
                        <a:spcAft>
                          <a:spcPts val="0"/>
                        </a:spcAft>
                        <a:tabLst>
                          <a:tab pos="723900" algn="l"/>
                        </a:tabLst>
                      </a:pPr>
                      <a:r>
                        <a:rPr lang="en-US" sz="2400">
                          <a:latin typeface="Book Antiqua"/>
                          <a:ea typeface="Times New Roman"/>
                          <a:cs typeface="Tahoma"/>
                        </a:rPr>
                        <a:t>One year but less than two (2) years</a:t>
                      </a:r>
                      <a:endParaRPr lang="en-GB" sz="2400">
                        <a:latin typeface="Times New Roman"/>
                        <a:ea typeface="Times New Roman"/>
                        <a:cs typeface="Times New Roman"/>
                      </a:endParaRPr>
                    </a:p>
                  </a:txBody>
                  <a:tcPr marL="68580" marR="68580" marT="0" marB="0"/>
                </a:tc>
                <a:tc>
                  <a:txBody>
                    <a:bodyPr/>
                    <a:lstStyle/>
                    <a:p>
                      <a:pPr algn="just">
                        <a:spcAft>
                          <a:spcPts val="0"/>
                        </a:spcAft>
                        <a:tabLst>
                          <a:tab pos="723900" algn="l"/>
                        </a:tabLst>
                      </a:pPr>
                      <a:r>
                        <a:rPr lang="en-US" sz="2400">
                          <a:latin typeface="Book Antiqua"/>
                          <a:ea typeface="Times New Roman"/>
                          <a:cs typeface="Tahoma"/>
                        </a:rPr>
                        <a:t>24 Months</a:t>
                      </a:r>
                      <a:endParaRPr lang="en-GB" sz="2400">
                        <a:latin typeface="Times New Roman"/>
                        <a:ea typeface="Times New Roman"/>
                        <a:cs typeface="Times New Roman"/>
                      </a:endParaRPr>
                    </a:p>
                  </a:txBody>
                  <a:tcPr marL="68580" marR="68580" marT="0" marB="0"/>
                </a:tc>
                <a:tc>
                  <a:txBody>
                    <a:bodyPr/>
                    <a:lstStyle/>
                    <a:p>
                      <a:pPr algn="just">
                        <a:spcAft>
                          <a:spcPts val="0"/>
                        </a:spcAft>
                        <a:tabLst>
                          <a:tab pos="723900" algn="l"/>
                        </a:tabLst>
                      </a:pPr>
                      <a:r>
                        <a:rPr lang="en-US" sz="2400" dirty="0">
                          <a:latin typeface="Book Antiqua"/>
                          <a:ea typeface="Times New Roman"/>
                          <a:cs typeface="Tahoma"/>
                        </a:rPr>
                        <a:t>30 </a:t>
                      </a:r>
                      <a:r>
                        <a:rPr lang="en-US" sz="2400" dirty="0" smtClean="0">
                          <a:latin typeface="Book Antiqua"/>
                          <a:ea typeface="Times New Roman"/>
                          <a:cs typeface="Tahoma"/>
                        </a:rPr>
                        <a:t>Months</a:t>
                      </a:r>
                    </a:p>
                    <a:p>
                      <a:pPr algn="just">
                        <a:spcAft>
                          <a:spcPts val="0"/>
                        </a:spcAft>
                        <a:tabLst>
                          <a:tab pos="723900" algn="l"/>
                        </a:tabLst>
                      </a:pPr>
                      <a:endParaRPr lang="en-US" sz="2400" dirty="0" smtClean="0">
                        <a:latin typeface="Book Antiqua"/>
                        <a:ea typeface="Times New Roman"/>
                        <a:cs typeface="Tahoma"/>
                      </a:endParaRPr>
                    </a:p>
                  </a:txBody>
                  <a:tcPr marL="68580" marR="68580" marT="0" marB="0"/>
                </a:tc>
              </a:tr>
              <a:tr h="1243584">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Two </a:t>
                      </a:r>
                      <a:r>
                        <a:rPr lang="en-US" sz="2400" dirty="0">
                          <a:latin typeface="Book Antiqua"/>
                          <a:ea typeface="Times New Roman"/>
                          <a:cs typeface="Tahoma"/>
                        </a:rPr>
                        <a:t>(2) years or more</a:t>
                      </a:r>
                      <a:endParaRPr lang="en-GB" sz="24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48 </a:t>
                      </a:r>
                      <a:r>
                        <a:rPr lang="en-US" sz="2400" dirty="0">
                          <a:latin typeface="Book Antiqua"/>
                          <a:ea typeface="Times New Roman"/>
                          <a:cs typeface="Tahoma"/>
                        </a:rPr>
                        <a:t>Months</a:t>
                      </a:r>
                      <a:endParaRPr lang="en-GB" sz="24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60 Months</a:t>
                      </a:r>
                    </a:p>
                    <a:p>
                      <a:pPr algn="just">
                        <a:spcAft>
                          <a:spcPts val="0"/>
                        </a:spcAft>
                        <a:tabLst>
                          <a:tab pos="723900" algn="l"/>
                        </a:tabLst>
                      </a:pPr>
                      <a:endParaRPr lang="en-GB" sz="2400" dirty="0">
                        <a:latin typeface="Times New Roman"/>
                        <a:ea typeface="Times New Roman"/>
                        <a:cs typeface="Times New Roman"/>
                      </a:endParaRPr>
                    </a:p>
                  </a:txBody>
                  <a:tcPr marL="68580" marR="68580" marT="0" marB="0"/>
                </a:tc>
              </a:tr>
              <a:tr h="1243584">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Three </a:t>
                      </a:r>
                      <a:r>
                        <a:rPr lang="en-US" sz="2400" dirty="0">
                          <a:latin typeface="Book Antiqua"/>
                          <a:ea typeface="Times New Roman"/>
                          <a:cs typeface="Tahoma"/>
                        </a:rPr>
                        <a:t>(3) years</a:t>
                      </a:r>
                      <a:endParaRPr lang="en-GB" sz="24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72 </a:t>
                      </a:r>
                      <a:r>
                        <a:rPr lang="en-US" sz="2400" dirty="0">
                          <a:latin typeface="Book Antiqua"/>
                          <a:ea typeface="Times New Roman"/>
                          <a:cs typeface="Tahoma"/>
                        </a:rPr>
                        <a:t>Months</a:t>
                      </a:r>
                      <a:endParaRPr lang="en-GB" sz="2400" dirty="0">
                        <a:latin typeface="Times New Roman"/>
                        <a:ea typeface="Times New Roman"/>
                        <a:cs typeface="Times New Roman"/>
                      </a:endParaRPr>
                    </a:p>
                  </a:txBody>
                  <a:tcPr marL="68580" marR="68580" marT="0" marB="0"/>
                </a:tc>
                <a:tc>
                  <a:txBody>
                    <a:bodyPr/>
                    <a:lstStyle/>
                    <a:p>
                      <a:pPr algn="just">
                        <a:spcAft>
                          <a:spcPts val="0"/>
                        </a:spcAft>
                        <a:tabLst>
                          <a:tab pos="723900" algn="l"/>
                        </a:tabLst>
                      </a:pPr>
                      <a:endParaRPr lang="en-US" sz="2400" dirty="0" smtClean="0">
                        <a:latin typeface="Book Antiqua"/>
                        <a:ea typeface="Times New Roman"/>
                        <a:cs typeface="Tahoma"/>
                      </a:endParaRPr>
                    </a:p>
                    <a:p>
                      <a:pPr algn="just">
                        <a:spcAft>
                          <a:spcPts val="0"/>
                        </a:spcAft>
                        <a:tabLst>
                          <a:tab pos="723900" algn="l"/>
                        </a:tabLst>
                      </a:pPr>
                      <a:r>
                        <a:rPr lang="en-US" sz="2400" dirty="0" smtClean="0">
                          <a:latin typeface="Book Antiqua"/>
                          <a:ea typeface="Times New Roman"/>
                          <a:cs typeface="Tahoma"/>
                        </a:rPr>
                        <a:t>84 Months</a:t>
                      </a:r>
                    </a:p>
                    <a:p>
                      <a:pPr algn="just">
                        <a:spcAft>
                          <a:spcPts val="0"/>
                        </a:spcAft>
                        <a:tabLst>
                          <a:tab pos="723900" algn="l"/>
                        </a:tabLst>
                      </a:pPr>
                      <a:endParaRPr lang="en-GB" sz="2400" dirty="0">
                        <a:latin typeface="Times New Roman"/>
                        <a:ea typeface="Times New Roman"/>
                        <a:cs typeface="Times New Roman"/>
                      </a:endParaRPr>
                    </a:p>
                  </a:txBody>
                  <a:tcPr marL="68580" marR="68580" marT="0" marB="0"/>
                </a:tc>
              </a:tr>
            </a:tbl>
          </a:graphicData>
        </a:graphic>
      </p:graphicFrame>
    </p:spTree>
    <p:extLst>
      <p:ext uri="{BB962C8B-B14F-4D97-AF65-F5344CB8AC3E}">
        <p14:creationId xmlns:p14="http://schemas.microsoft.com/office/powerpoint/2010/main" val="267172556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304800" y="457200"/>
            <a:ext cx="8686800" cy="609600"/>
          </a:xfrm>
        </p:spPr>
        <p:txBody>
          <a:bodyPr>
            <a:normAutofit/>
          </a:bodyPr>
          <a:lstStyle/>
          <a:p>
            <a:pPr eaLnBrk="1" fontAlgn="auto" hangingPunct="1">
              <a:spcAft>
                <a:spcPts val="0"/>
              </a:spcAft>
              <a:defRPr/>
            </a:pPr>
            <a:r>
              <a:rPr lang="en-US" sz="2800" b="1" dirty="0">
                <a:solidFill>
                  <a:srgbClr val="4409E9"/>
                </a:solidFill>
              </a:rPr>
              <a:t>POSTINGS AND MOVEMENTS WITHIN THE SERVICE</a:t>
            </a:r>
          </a:p>
        </p:txBody>
      </p:sp>
      <p:sp>
        <p:nvSpPr>
          <p:cNvPr id="46083" name="Rectangle 3"/>
          <p:cNvSpPr>
            <a:spLocks noGrp="1" noChangeArrowheads="1"/>
          </p:cNvSpPr>
          <p:nvPr>
            <p:ph idx="1"/>
          </p:nvPr>
        </p:nvSpPr>
        <p:spPr>
          <a:xfrm>
            <a:off x="304800" y="1066800"/>
            <a:ext cx="8686800" cy="5410200"/>
          </a:xfrm>
        </p:spPr>
        <p:txBody>
          <a:bodyPr/>
          <a:lstStyle/>
          <a:p>
            <a:pPr marL="0" indent="0">
              <a:lnSpc>
                <a:spcPct val="90000"/>
              </a:lnSpc>
              <a:buNone/>
            </a:pPr>
            <a:r>
              <a:rPr lang="en-US" altLang="en-US" sz="2800" dirty="0" smtClean="0"/>
              <a:t>Generally all grades of staff within the Local Government Service shall be subject to </a:t>
            </a:r>
            <a:r>
              <a:rPr lang="en-US" altLang="en-US" sz="3600" b="1" dirty="0" smtClean="0">
                <a:solidFill>
                  <a:srgbClr val="FF0000"/>
                </a:solidFill>
              </a:rPr>
              <a:t>posting to any part of the country subject to the exigencies of the Service</a:t>
            </a:r>
            <a:r>
              <a:rPr lang="en-US" altLang="en-US" sz="2800" dirty="0" smtClean="0"/>
              <a:t>.</a:t>
            </a:r>
          </a:p>
          <a:p>
            <a:pPr eaLnBrk="1" hangingPunct="1">
              <a:lnSpc>
                <a:spcPct val="90000"/>
              </a:lnSpc>
              <a:buFont typeface="Wingdings" panose="05000000000000000000" pitchFamily="2" charset="2"/>
              <a:buNone/>
            </a:pPr>
            <a:endParaRPr lang="en-US" altLang="en-US" sz="2800" b="1" dirty="0" smtClean="0"/>
          </a:p>
          <a:p>
            <a:pPr eaLnBrk="1" hangingPunct="1">
              <a:lnSpc>
                <a:spcPct val="90000"/>
              </a:lnSpc>
              <a:buFont typeface="Wingdings" panose="05000000000000000000" pitchFamily="2" charset="2"/>
              <a:buNone/>
            </a:pPr>
            <a:r>
              <a:rPr lang="en-US" altLang="en-US" sz="2800" b="1" dirty="0" smtClean="0"/>
              <a:t>Forms/Types of Postings:</a:t>
            </a:r>
          </a:p>
          <a:p>
            <a:pPr eaLnBrk="1" hangingPunct="1">
              <a:lnSpc>
                <a:spcPct val="90000"/>
              </a:lnSpc>
              <a:buFont typeface="Wingdings" panose="05000000000000000000" pitchFamily="2" charset="2"/>
              <a:buChar char="Ø"/>
            </a:pPr>
            <a:r>
              <a:rPr lang="en-US" altLang="en-US" sz="2800" dirty="0" smtClean="0"/>
              <a:t>Inter-regional postings</a:t>
            </a:r>
          </a:p>
          <a:p>
            <a:pPr eaLnBrk="1" hangingPunct="1">
              <a:lnSpc>
                <a:spcPct val="90000"/>
              </a:lnSpc>
              <a:buFont typeface="Wingdings" panose="05000000000000000000" pitchFamily="2" charset="2"/>
              <a:buChar char="Ø"/>
            </a:pPr>
            <a:r>
              <a:rPr lang="en-US" altLang="en-US" sz="2800" dirty="0" smtClean="0"/>
              <a:t>Intra-regional postings</a:t>
            </a:r>
          </a:p>
          <a:p>
            <a:pPr eaLnBrk="1" hangingPunct="1">
              <a:lnSpc>
                <a:spcPct val="90000"/>
              </a:lnSpc>
              <a:buFont typeface="Wingdings" panose="05000000000000000000" pitchFamily="2" charset="2"/>
              <a:buChar char="Ø"/>
            </a:pPr>
            <a:r>
              <a:rPr lang="en-US" altLang="en-US" sz="2800" dirty="0" smtClean="0"/>
              <a:t>Intra-district/municipal/metropolitan assembly postings</a:t>
            </a:r>
          </a:p>
          <a:p>
            <a:pPr eaLnBrk="1" hangingPunct="1">
              <a:lnSpc>
                <a:spcPct val="90000"/>
              </a:lnSpc>
              <a:buFont typeface="Wingdings" panose="05000000000000000000" pitchFamily="2" charset="2"/>
              <a:buNone/>
            </a:pPr>
            <a:endParaRPr lang="en-US" altLang="en-US" sz="2400" b="1" dirty="0" smtClean="0"/>
          </a:p>
          <a:p>
            <a:pPr eaLnBrk="1" hangingPunct="1">
              <a:lnSpc>
                <a:spcPct val="90000"/>
              </a:lnSpc>
              <a:buFont typeface="Wingdings" panose="05000000000000000000" pitchFamily="2" charset="2"/>
              <a:buNone/>
            </a:pPr>
            <a:endParaRPr lang="en-US" altLang="en-US" sz="2400" dirty="0" smtClean="0"/>
          </a:p>
        </p:txBody>
      </p:sp>
    </p:spTree>
    <p:extLst>
      <p:ext uri="{BB962C8B-B14F-4D97-AF65-F5344CB8AC3E}">
        <p14:creationId xmlns:p14="http://schemas.microsoft.com/office/powerpoint/2010/main" val="2390914312"/>
      </p:ext>
    </p:extLst>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2"/>
          <p:cNvSpPr>
            <a:spLocks noGrp="1" noChangeArrowheads="1"/>
          </p:cNvSpPr>
          <p:nvPr>
            <p:ph type="title"/>
          </p:nvPr>
        </p:nvSpPr>
        <p:spPr>
          <a:xfrm>
            <a:off x="381000" y="228600"/>
            <a:ext cx="8229600" cy="838200"/>
          </a:xfrm>
        </p:spPr>
        <p:txBody>
          <a:bodyPr>
            <a:normAutofit/>
          </a:bodyPr>
          <a:lstStyle/>
          <a:p>
            <a:pPr eaLnBrk="1" fontAlgn="auto" hangingPunct="1">
              <a:spcAft>
                <a:spcPts val="0"/>
              </a:spcAft>
              <a:defRPr/>
            </a:pPr>
            <a:r>
              <a:rPr lang="en-US" sz="4000" b="1" dirty="0">
                <a:solidFill>
                  <a:srgbClr val="4409E9"/>
                </a:solidFill>
              </a:rPr>
              <a:t>TRANSFER AND SECONDMENT</a:t>
            </a:r>
          </a:p>
        </p:txBody>
      </p:sp>
      <p:sp>
        <p:nvSpPr>
          <p:cNvPr id="47107" name="Rectangle 3"/>
          <p:cNvSpPr>
            <a:spLocks noGrp="1" noChangeArrowheads="1"/>
          </p:cNvSpPr>
          <p:nvPr>
            <p:ph idx="1"/>
          </p:nvPr>
        </p:nvSpPr>
        <p:spPr>
          <a:xfrm>
            <a:off x="0" y="1066800"/>
            <a:ext cx="9144000" cy="5791200"/>
          </a:xfrm>
        </p:spPr>
        <p:txBody>
          <a:bodyPr>
            <a:normAutofit lnSpcReduction="10000"/>
          </a:bodyPr>
          <a:lstStyle/>
          <a:p>
            <a:pPr eaLnBrk="1" hangingPunct="1">
              <a:lnSpc>
                <a:spcPct val="80000"/>
              </a:lnSpc>
              <a:buFont typeface="Wingdings" pitchFamily="2" charset="2"/>
              <a:buNone/>
              <a:defRPr/>
            </a:pPr>
            <a:r>
              <a:rPr lang="en-US" sz="1800" b="1" dirty="0" smtClean="0"/>
              <a:t>     </a:t>
            </a:r>
          </a:p>
          <a:p>
            <a:pPr eaLnBrk="1" hangingPunct="1">
              <a:lnSpc>
                <a:spcPct val="80000"/>
              </a:lnSpc>
              <a:buFont typeface="Wingdings" pitchFamily="2" charset="2"/>
              <a:buNone/>
              <a:defRPr/>
            </a:pPr>
            <a:r>
              <a:rPr lang="en-US" b="1" u="sng" dirty="0" smtClean="0"/>
              <a:t>Eligibility and Conditions for Transfer from the Local</a:t>
            </a:r>
          </a:p>
          <a:p>
            <a:pPr algn="just" eaLnBrk="1" hangingPunct="1">
              <a:lnSpc>
                <a:spcPct val="80000"/>
              </a:lnSpc>
              <a:buFont typeface="Wingdings" pitchFamily="2" charset="2"/>
              <a:buNone/>
              <a:defRPr/>
            </a:pPr>
            <a:r>
              <a:rPr lang="en-US" b="1" u="sng" dirty="0" smtClean="0"/>
              <a:t>Government Service:</a:t>
            </a:r>
          </a:p>
          <a:p>
            <a:pPr marL="0" indent="0" algn="just">
              <a:lnSpc>
                <a:spcPct val="80000"/>
              </a:lnSpc>
              <a:buNone/>
              <a:defRPr/>
            </a:pPr>
            <a:r>
              <a:rPr lang="en-US" sz="2400" dirty="0" smtClean="0"/>
              <a:t>Consideration for transfer of personnel of the Local Government Service into any of the Public Services of Ghana may be given subject to the following conditions:</a:t>
            </a:r>
          </a:p>
          <a:p>
            <a:pPr marL="457200" indent="-457200" eaLnBrk="1" hangingPunct="1">
              <a:lnSpc>
                <a:spcPct val="80000"/>
              </a:lnSpc>
              <a:buFont typeface="+mj-lt"/>
              <a:buAutoNum type="alphaLcParenR"/>
              <a:defRPr/>
            </a:pPr>
            <a:r>
              <a:rPr lang="en-US" sz="2400" dirty="0" smtClean="0"/>
              <a:t>the applicant shall have done at least five (5) years in the Local Government  Service;</a:t>
            </a:r>
          </a:p>
          <a:p>
            <a:pPr marL="457200" indent="-457200" eaLnBrk="1" hangingPunct="1">
              <a:lnSpc>
                <a:spcPct val="80000"/>
              </a:lnSpc>
              <a:buFont typeface="+mj-lt"/>
              <a:buAutoNum type="alphaLcParenR"/>
              <a:defRPr/>
            </a:pPr>
            <a:r>
              <a:rPr lang="en-US" sz="2400" dirty="0" smtClean="0"/>
              <a:t>the organization to which the applicant wishes to transfer shall be responsible for the salary and other conditions of the transferred member of staff;</a:t>
            </a:r>
          </a:p>
          <a:p>
            <a:pPr marL="457200" indent="-457200" eaLnBrk="1" hangingPunct="1">
              <a:lnSpc>
                <a:spcPct val="80000"/>
              </a:lnSpc>
              <a:buFont typeface="+mj-lt"/>
              <a:buAutoNum type="alphaLcParenR"/>
              <a:defRPr/>
            </a:pPr>
            <a:r>
              <a:rPr lang="en-US" sz="2400" dirty="0" smtClean="0"/>
              <a:t>while on transfer, the officer will not be eligible for promotion within the Local Government Service;</a:t>
            </a:r>
          </a:p>
          <a:p>
            <a:pPr marL="457200" indent="-457200" algn="just" eaLnBrk="1" hangingPunct="1">
              <a:lnSpc>
                <a:spcPct val="80000"/>
              </a:lnSpc>
              <a:buFont typeface="+mj-lt"/>
              <a:buAutoNum type="alphaLcParenR"/>
              <a:defRPr/>
            </a:pPr>
            <a:r>
              <a:rPr lang="en-US" sz="2400" dirty="0" smtClean="0"/>
              <a:t>an officer returning from transfer shall apply for re-entry into the Service through his/her Head of Department.  Such an application for re-entry shall be forwarded to the appropriate appointing authority </a:t>
            </a:r>
          </a:p>
          <a:p>
            <a:pPr eaLnBrk="1" hangingPunct="1">
              <a:lnSpc>
                <a:spcPct val="80000"/>
              </a:lnSpc>
              <a:buFont typeface="Wingdings" pitchFamily="2" charset="2"/>
              <a:buNone/>
              <a:defRPr/>
            </a:pPr>
            <a:r>
              <a:rPr lang="en-US" sz="1800" b="1" dirty="0" smtClean="0"/>
              <a:t>     </a:t>
            </a:r>
          </a:p>
          <a:p>
            <a:pPr algn="just" eaLnBrk="1" hangingPunct="1">
              <a:lnSpc>
                <a:spcPct val="80000"/>
              </a:lnSpc>
              <a:buFont typeface="Wingdings" pitchFamily="2" charset="2"/>
              <a:buNone/>
              <a:defRPr/>
            </a:pPr>
            <a:r>
              <a:rPr lang="en-US" sz="1800" b="1" dirty="0" smtClean="0"/>
              <a:t>     </a:t>
            </a:r>
            <a:endParaRPr lang="en-US" sz="1800" dirty="0" smtClean="0"/>
          </a:p>
        </p:txBody>
      </p:sp>
    </p:spTree>
    <p:extLst>
      <p:ext uri="{BB962C8B-B14F-4D97-AF65-F5344CB8AC3E}">
        <p14:creationId xmlns:p14="http://schemas.microsoft.com/office/powerpoint/2010/main" val="31369419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304800" y="457200"/>
            <a:ext cx="8686800" cy="609600"/>
          </a:xfrm>
        </p:spPr>
        <p:txBody>
          <a:bodyPr>
            <a:normAutofit fontScale="90000"/>
          </a:bodyPr>
          <a:lstStyle/>
          <a:p>
            <a:pPr eaLnBrk="1" fontAlgn="auto" hangingPunct="1">
              <a:spcAft>
                <a:spcPts val="0"/>
              </a:spcAft>
              <a:defRPr/>
            </a:pPr>
            <a:r>
              <a:rPr lang="en-US" sz="4000" b="1" dirty="0">
                <a:solidFill>
                  <a:srgbClr val="4409E9"/>
                </a:solidFill>
              </a:rPr>
              <a:t>POINTS OF ENTRY/SALARY </a:t>
            </a:r>
            <a:r>
              <a:rPr lang="en-US" sz="4000" b="1" dirty="0" smtClean="0">
                <a:solidFill>
                  <a:srgbClr val="4409E9"/>
                </a:solidFill>
              </a:rPr>
              <a:t>STRUCTURE</a:t>
            </a:r>
            <a:endParaRPr lang="en-US" sz="4000" dirty="0">
              <a:solidFill>
                <a:srgbClr val="4409E9"/>
              </a:solidFill>
            </a:endParaRPr>
          </a:p>
        </p:txBody>
      </p:sp>
      <p:sp>
        <p:nvSpPr>
          <p:cNvPr id="62467" name="Rectangle 3"/>
          <p:cNvSpPr>
            <a:spLocks noGrp="1" noChangeArrowheads="1"/>
          </p:cNvSpPr>
          <p:nvPr>
            <p:ph idx="1"/>
          </p:nvPr>
        </p:nvSpPr>
        <p:spPr>
          <a:xfrm>
            <a:off x="304800" y="1066800"/>
            <a:ext cx="8686800" cy="5562600"/>
          </a:xfrm>
        </p:spPr>
        <p:txBody>
          <a:bodyPr/>
          <a:lstStyle/>
          <a:p>
            <a:pPr eaLnBrk="1" hangingPunct="1">
              <a:lnSpc>
                <a:spcPct val="80000"/>
              </a:lnSpc>
            </a:pPr>
            <a:r>
              <a:rPr lang="en-US" altLang="en-US" sz="2400" dirty="0" smtClean="0"/>
              <a:t>The</a:t>
            </a:r>
            <a:r>
              <a:rPr lang="en-US" altLang="en-US" sz="2400" b="1" dirty="0" smtClean="0"/>
              <a:t> </a:t>
            </a:r>
            <a:r>
              <a:rPr lang="en-US" altLang="en-US" sz="2400" dirty="0" smtClean="0"/>
              <a:t>salary payable to any employee shall be in accordance with the approved salary structure in this case the Single Spine Salary  Structure (SSSS); </a:t>
            </a:r>
          </a:p>
          <a:p>
            <a:pPr eaLnBrk="1" hangingPunct="1">
              <a:lnSpc>
                <a:spcPct val="80000"/>
              </a:lnSpc>
            </a:pPr>
            <a:r>
              <a:rPr lang="en-US" altLang="en-US" sz="2400" dirty="0" smtClean="0"/>
              <a:t>The point of entry in the salary structure of a newly appointed staff shall be fixed by the Local Government Service and the Fair Wages and Salaries Commission (FWSC); </a:t>
            </a:r>
          </a:p>
          <a:p>
            <a:pPr eaLnBrk="1" hangingPunct="1">
              <a:lnSpc>
                <a:spcPct val="80000"/>
              </a:lnSpc>
            </a:pPr>
            <a:r>
              <a:rPr lang="en-US" altLang="en-US" sz="2400" dirty="0" smtClean="0"/>
              <a:t>In determining the point of entry, experience and qualifications relevant to the post shall be taken into account as defined in the Scheme of Service; </a:t>
            </a:r>
          </a:p>
          <a:p>
            <a:pPr eaLnBrk="1" hangingPunct="1">
              <a:lnSpc>
                <a:spcPct val="80000"/>
              </a:lnSpc>
            </a:pPr>
            <a:r>
              <a:rPr lang="en-US" altLang="en-US" sz="2400" dirty="0" smtClean="0"/>
              <a:t>All salaries shall be paid monthly direct into any bank in Ghana nominated by the employee; </a:t>
            </a:r>
          </a:p>
          <a:p>
            <a:pPr eaLnBrk="1" hangingPunct="1">
              <a:lnSpc>
                <a:spcPct val="80000"/>
              </a:lnSpc>
            </a:pPr>
            <a:r>
              <a:rPr lang="en-US" altLang="en-US" sz="2400" dirty="0" smtClean="0"/>
              <a:t>Remittances or allotments to home countries outside Ghana shall be made at the employee’s own expense and in accordance with the government regulation in force.</a:t>
            </a:r>
          </a:p>
          <a:p>
            <a:pPr eaLnBrk="1" hangingPunct="1">
              <a:lnSpc>
                <a:spcPct val="80000"/>
              </a:lnSpc>
            </a:pPr>
            <a:endParaRPr lang="en-US" altLang="en-US" sz="2400" dirty="0" smtClean="0"/>
          </a:p>
        </p:txBody>
      </p:sp>
    </p:spTree>
    <p:extLst>
      <p:ext uri="{BB962C8B-B14F-4D97-AF65-F5344CB8AC3E}">
        <p14:creationId xmlns:p14="http://schemas.microsoft.com/office/powerpoint/2010/main" val="2010472273"/>
      </p:ext>
    </p:extLst>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eaLnBrk="1" fontAlgn="auto" hangingPunct="1">
              <a:spcAft>
                <a:spcPts val="0"/>
              </a:spcAft>
              <a:defRPr/>
            </a:pPr>
            <a:r>
              <a:rPr lang="en-US" b="1" dirty="0">
                <a:solidFill>
                  <a:srgbClr val="4409E9"/>
                </a:solidFill>
              </a:rPr>
              <a:t>LEAVE</a:t>
            </a:r>
          </a:p>
        </p:txBody>
      </p:sp>
      <p:sp>
        <p:nvSpPr>
          <p:cNvPr id="63491" name="Rectangle 3"/>
          <p:cNvSpPr>
            <a:spLocks noGrp="1" noChangeArrowheads="1"/>
          </p:cNvSpPr>
          <p:nvPr>
            <p:ph idx="1"/>
          </p:nvPr>
        </p:nvSpPr>
        <p:spPr>
          <a:xfrm>
            <a:off x="304800" y="1295400"/>
            <a:ext cx="8686800" cy="5029200"/>
          </a:xfrm>
        </p:spPr>
        <p:txBody>
          <a:bodyPr/>
          <a:lstStyle/>
          <a:p>
            <a:pPr eaLnBrk="1" hangingPunct="1">
              <a:lnSpc>
                <a:spcPct val="90000"/>
              </a:lnSpc>
              <a:buFont typeface="Wingdings" panose="05000000000000000000" pitchFamily="2" charset="2"/>
              <a:buNone/>
            </a:pPr>
            <a:r>
              <a:rPr lang="en-US" altLang="en-US" sz="2800" b="1" dirty="0" smtClean="0"/>
              <a:t>Types of leave:</a:t>
            </a:r>
          </a:p>
          <a:p>
            <a:pPr eaLnBrk="1" hangingPunct="1">
              <a:lnSpc>
                <a:spcPct val="90000"/>
              </a:lnSpc>
              <a:buFont typeface="Wingdings" panose="05000000000000000000" pitchFamily="2" charset="2"/>
              <a:buChar char="Ø"/>
            </a:pPr>
            <a:r>
              <a:rPr lang="en-US" altLang="en-US" sz="2800" b="1" dirty="0" smtClean="0"/>
              <a:t>Annual Vacation Leave</a:t>
            </a:r>
          </a:p>
          <a:p>
            <a:pPr eaLnBrk="1" hangingPunct="1">
              <a:lnSpc>
                <a:spcPct val="90000"/>
              </a:lnSpc>
              <a:buFont typeface="Wingdings" panose="05000000000000000000" pitchFamily="2" charset="2"/>
              <a:buChar char="Ø"/>
            </a:pPr>
            <a:r>
              <a:rPr lang="en-US" altLang="en-US" sz="2800" b="1" dirty="0" smtClean="0"/>
              <a:t>Maternity Leave</a:t>
            </a:r>
            <a:r>
              <a:rPr lang="en-US" altLang="en-US" sz="2800" dirty="0" smtClean="0"/>
              <a:t> </a:t>
            </a:r>
          </a:p>
          <a:p>
            <a:pPr eaLnBrk="1" hangingPunct="1">
              <a:lnSpc>
                <a:spcPct val="90000"/>
              </a:lnSpc>
              <a:buFont typeface="Wingdings" panose="05000000000000000000" pitchFamily="2" charset="2"/>
              <a:buChar char="Ø"/>
            </a:pPr>
            <a:r>
              <a:rPr lang="en-US" altLang="en-US" sz="2800" b="1" dirty="0" smtClean="0"/>
              <a:t>Sick Leave</a:t>
            </a:r>
          </a:p>
          <a:p>
            <a:pPr eaLnBrk="1" hangingPunct="1">
              <a:lnSpc>
                <a:spcPct val="90000"/>
              </a:lnSpc>
              <a:buFont typeface="Wingdings" panose="05000000000000000000" pitchFamily="2" charset="2"/>
              <a:buChar char="Ø"/>
            </a:pPr>
            <a:r>
              <a:rPr lang="en-US" altLang="en-US" sz="2800" b="1" dirty="0" smtClean="0"/>
              <a:t>Study Leave (with/without pay)</a:t>
            </a:r>
          </a:p>
          <a:p>
            <a:pPr eaLnBrk="1" hangingPunct="1">
              <a:lnSpc>
                <a:spcPct val="90000"/>
              </a:lnSpc>
              <a:buFont typeface="Wingdings" panose="05000000000000000000" pitchFamily="2" charset="2"/>
              <a:buChar char="Ø"/>
            </a:pPr>
            <a:r>
              <a:rPr lang="en-US" altLang="en-US" sz="2800" b="1" dirty="0" smtClean="0"/>
              <a:t>Disembarkation Leave</a:t>
            </a:r>
          </a:p>
          <a:p>
            <a:pPr eaLnBrk="1" hangingPunct="1">
              <a:lnSpc>
                <a:spcPct val="90000"/>
              </a:lnSpc>
              <a:buFont typeface="Wingdings" panose="05000000000000000000" pitchFamily="2" charset="2"/>
              <a:buChar char="Ø"/>
            </a:pPr>
            <a:r>
              <a:rPr lang="en-US" altLang="en-US" sz="2800" b="1" dirty="0" smtClean="0"/>
              <a:t>Casual Leave</a:t>
            </a:r>
          </a:p>
          <a:p>
            <a:pPr eaLnBrk="1" hangingPunct="1">
              <a:lnSpc>
                <a:spcPct val="90000"/>
              </a:lnSpc>
              <a:buFont typeface="Wingdings" panose="05000000000000000000" pitchFamily="2" charset="2"/>
              <a:buChar char="Ø"/>
            </a:pPr>
            <a:r>
              <a:rPr lang="en-US" altLang="en-US" sz="2800" b="1" dirty="0" smtClean="0"/>
              <a:t>Compassionate Leave</a:t>
            </a:r>
          </a:p>
          <a:p>
            <a:pPr eaLnBrk="1" hangingPunct="1">
              <a:lnSpc>
                <a:spcPct val="90000"/>
              </a:lnSpc>
              <a:buFont typeface="Wingdings" panose="05000000000000000000" pitchFamily="2" charset="2"/>
              <a:buChar char="Ø"/>
            </a:pPr>
            <a:r>
              <a:rPr lang="en-US" altLang="en-US" sz="2800" b="1" dirty="0" smtClean="0"/>
              <a:t>Examination Leave</a:t>
            </a:r>
          </a:p>
          <a:p>
            <a:pPr eaLnBrk="1" hangingPunct="1">
              <a:lnSpc>
                <a:spcPct val="90000"/>
              </a:lnSpc>
              <a:buFont typeface="Wingdings" panose="05000000000000000000" pitchFamily="2" charset="2"/>
              <a:buChar char="Ø"/>
            </a:pPr>
            <a:r>
              <a:rPr lang="en-US" altLang="en-US" sz="2400" b="1" dirty="0" smtClean="0">
                <a:solidFill>
                  <a:srgbClr val="2C2CC6"/>
                </a:solidFill>
              </a:rPr>
              <a:t>(Refer to LGS - WEBSITE: HR Operational Manual)</a:t>
            </a:r>
          </a:p>
          <a:p>
            <a:pPr eaLnBrk="1" hangingPunct="1">
              <a:lnSpc>
                <a:spcPct val="90000"/>
              </a:lnSpc>
            </a:pPr>
            <a:endParaRPr lang="en-US" altLang="en-US" sz="2400" dirty="0" smtClean="0"/>
          </a:p>
          <a:p>
            <a:pPr algn="ctr">
              <a:lnSpc>
                <a:spcPct val="90000"/>
              </a:lnSpc>
              <a:spcBef>
                <a:spcPct val="0"/>
              </a:spcBef>
              <a:buFont typeface="Wingdings" panose="05000000000000000000" pitchFamily="2" charset="2"/>
              <a:buNone/>
            </a:pPr>
            <a:endParaRPr lang="en-US" altLang="en-US" sz="2400" b="1" dirty="0" smtClean="0"/>
          </a:p>
          <a:p>
            <a:pPr eaLnBrk="1" hangingPunct="1">
              <a:lnSpc>
                <a:spcPct val="90000"/>
              </a:lnSpc>
            </a:pPr>
            <a:endParaRPr lang="en-US" altLang="en-US" sz="2400" b="1" dirty="0" smtClean="0"/>
          </a:p>
          <a:p>
            <a:pPr eaLnBrk="1" hangingPunct="1">
              <a:lnSpc>
                <a:spcPct val="90000"/>
              </a:lnSpc>
            </a:pPr>
            <a:endParaRPr lang="en-US" altLang="en-US" sz="2400" b="1" dirty="0" smtClean="0"/>
          </a:p>
        </p:txBody>
      </p:sp>
    </p:spTree>
    <p:extLst>
      <p:ext uri="{BB962C8B-B14F-4D97-AF65-F5344CB8AC3E}">
        <p14:creationId xmlns:p14="http://schemas.microsoft.com/office/powerpoint/2010/main" val="505604461"/>
      </p:ext>
    </p:extLst>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409433" y="0"/>
            <a:ext cx="8277367" cy="685800"/>
          </a:xfrm>
        </p:spPr>
        <p:txBody>
          <a:bodyPr/>
          <a:lstStyle/>
          <a:p>
            <a:pPr eaLnBrk="1" fontAlgn="auto" hangingPunct="1">
              <a:spcAft>
                <a:spcPts val="0"/>
              </a:spcAft>
              <a:defRPr/>
            </a:pPr>
            <a:r>
              <a:rPr lang="en-US" b="1" dirty="0">
                <a:solidFill>
                  <a:srgbClr val="4409E9"/>
                </a:solidFill>
              </a:rPr>
              <a:t>DISCIPLINE</a:t>
            </a:r>
          </a:p>
        </p:txBody>
      </p:sp>
      <p:sp>
        <p:nvSpPr>
          <p:cNvPr id="54275" name="Rectangle 3"/>
          <p:cNvSpPr>
            <a:spLocks noGrp="1" noChangeArrowheads="1"/>
          </p:cNvSpPr>
          <p:nvPr>
            <p:ph idx="1"/>
          </p:nvPr>
        </p:nvSpPr>
        <p:spPr>
          <a:xfrm>
            <a:off x="0" y="685800"/>
            <a:ext cx="9144000" cy="6172200"/>
          </a:xfrm>
        </p:spPr>
        <p:txBody>
          <a:bodyPr>
            <a:normAutofit/>
          </a:bodyPr>
          <a:lstStyle/>
          <a:p>
            <a:pPr eaLnBrk="1" hangingPunct="1">
              <a:lnSpc>
                <a:spcPct val="90000"/>
              </a:lnSpc>
              <a:buFont typeface="Wingdings" panose="05000000000000000000" pitchFamily="2" charset="2"/>
              <a:buNone/>
            </a:pPr>
            <a:r>
              <a:rPr lang="en-US" altLang="en-US" sz="2400" b="1" dirty="0" smtClean="0">
                <a:solidFill>
                  <a:srgbClr val="4409E9"/>
                </a:solidFill>
              </a:rPr>
              <a:t>POLICY:</a:t>
            </a:r>
            <a:endParaRPr lang="en-US" altLang="en-US" sz="2400" dirty="0" smtClean="0">
              <a:solidFill>
                <a:srgbClr val="4409E9"/>
              </a:solidFill>
            </a:endParaRPr>
          </a:p>
          <a:p>
            <a:pPr>
              <a:lnSpc>
                <a:spcPct val="90000"/>
              </a:lnSpc>
            </a:pPr>
            <a:r>
              <a:rPr lang="en-US" altLang="en-US" sz="2200" dirty="0" smtClean="0"/>
              <a:t>The policy of the Service on discipline is to deter employees from committing infractions of rules and to reform them in order to effect improvement in their conduct and make them more productive thereafter.</a:t>
            </a:r>
          </a:p>
          <a:p>
            <a:pPr>
              <a:lnSpc>
                <a:spcPct val="90000"/>
              </a:lnSpc>
            </a:pPr>
            <a:r>
              <a:rPr lang="en-US" altLang="en-US" sz="2200" dirty="0" smtClean="0"/>
              <a:t> Personnel of the Local Government Service shall obey the rules of conduct and procedures established within the Service. </a:t>
            </a:r>
            <a:endParaRPr lang="en-US" altLang="en-US" sz="2200" b="1" dirty="0" smtClean="0"/>
          </a:p>
          <a:p>
            <a:pPr eaLnBrk="1" hangingPunct="1">
              <a:lnSpc>
                <a:spcPct val="90000"/>
              </a:lnSpc>
              <a:buFont typeface="Wingdings" panose="05000000000000000000" pitchFamily="2" charset="2"/>
              <a:buNone/>
            </a:pPr>
            <a:r>
              <a:rPr lang="en-US" altLang="en-US" sz="2400" b="1" dirty="0" smtClean="0">
                <a:solidFill>
                  <a:srgbClr val="4409E9"/>
                </a:solidFill>
              </a:rPr>
              <a:t>MISCONDUCT:</a:t>
            </a:r>
            <a:endParaRPr lang="en-US" altLang="en-US" sz="2400" dirty="0" smtClean="0">
              <a:solidFill>
                <a:srgbClr val="4409E9"/>
              </a:solidFill>
            </a:endParaRPr>
          </a:p>
          <a:p>
            <a:pPr marL="0" indent="0">
              <a:lnSpc>
                <a:spcPct val="90000"/>
              </a:lnSpc>
              <a:buNone/>
            </a:pPr>
            <a:r>
              <a:rPr lang="en-US" altLang="en-US" sz="2400" dirty="0" smtClean="0"/>
              <a:t>Any act done by an employee without reasonable cause constitutes misconduct if it:</a:t>
            </a:r>
          </a:p>
          <a:p>
            <a:pPr>
              <a:lnSpc>
                <a:spcPct val="90000"/>
              </a:lnSpc>
            </a:pPr>
            <a:r>
              <a:rPr lang="en-US" altLang="en-US" sz="2200" dirty="0" smtClean="0"/>
              <a:t>amounts to failure to perform in a proper manner any duty imposed on him/her; or</a:t>
            </a:r>
          </a:p>
          <a:p>
            <a:pPr>
              <a:lnSpc>
                <a:spcPct val="90000"/>
              </a:lnSpc>
            </a:pPr>
            <a:r>
              <a:rPr lang="en-US" altLang="en-US" sz="2200" dirty="0" smtClean="0"/>
              <a:t>contravenes any enactment relating to the Local Government Service; or</a:t>
            </a:r>
          </a:p>
          <a:p>
            <a:pPr>
              <a:lnSpc>
                <a:spcPct val="90000"/>
              </a:lnSpc>
            </a:pPr>
            <a:r>
              <a:rPr lang="en-US" altLang="en-US" sz="2200" dirty="0" smtClean="0"/>
              <a:t>is otherwise prejudicial to the efficient conduct of the functions of the Local Government Service; or </a:t>
            </a:r>
          </a:p>
          <a:p>
            <a:pPr>
              <a:lnSpc>
                <a:spcPct val="90000"/>
              </a:lnSpc>
            </a:pPr>
            <a:r>
              <a:rPr lang="en-US" altLang="en-US" sz="2200" dirty="0" smtClean="0"/>
              <a:t>tends to bring the image of the Local Government Service into disrepute.</a:t>
            </a:r>
            <a:endParaRPr lang="en-US" altLang="en-US" sz="2200" b="1" dirty="0" smtClean="0"/>
          </a:p>
        </p:txBody>
      </p:sp>
    </p:spTree>
    <p:extLst>
      <p:ext uri="{BB962C8B-B14F-4D97-AF65-F5344CB8AC3E}">
        <p14:creationId xmlns:p14="http://schemas.microsoft.com/office/powerpoint/2010/main" val="2227734013"/>
      </p:ext>
    </p:extLst>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304800" y="457200"/>
            <a:ext cx="8686800" cy="609600"/>
          </a:xfrm>
        </p:spPr>
        <p:txBody>
          <a:bodyPr>
            <a:normAutofit fontScale="90000"/>
          </a:bodyPr>
          <a:lstStyle/>
          <a:p>
            <a:pPr eaLnBrk="1" fontAlgn="auto" hangingPunct="1">
              <a:spcAft>
                <a:spcPts val="0"/>
              </a:spcAft>
              <a:defRPr/>
            </a:pPr>
            <a:r>
              <a:rPr lang="en-US" sz="4000" b="1" dirty="0">
                <a:solidFill>
                  <a:srgbClr val="4409E9"/>
                </a:solidFill>
              </a:rPr>
              <a:t>LEAVING THE </a:t>
            </a:r>
            <a:r>
              <a:rPr lang="en-US" sz="4000" b="1" dirty="0" smtClean="0">
                <a:solidFill>
                  <a:srgbClr val="4409E9"/>
                </a:solidFill>
              </a:rPr>
              <a:t>SERVICE</a:t>
            </a:r>
            <a:endParaRPr lang="en-US" sz="4000" b="1" dirty="0">
              <a:solidFill>
                <a:srgbClr val="4409E9"/>
              </a:solidFill>
            </a:endParaRPr>
          </a:p>
        </p:txBody>
      </p:sp>
      <p:sp>
        <p:nvSpPr>
          <p:cNvPr id="64515" name="Rectangle 3"/>
          <p:cNvSpPr>
            <a:spLocks noGrp="1" noChangeArrowheads="1"/>
          </p:cNvSpPr>
          <p:nvPr>
            <p:ph idx="1"/>
          </p:nvPr>
        </p:nvSpPr>
        <p:spPr>
          <a:xfrm>
            <a:off x="304800" y="1295400"/>
            <a:ext cx="8686800" cy="5257800"/>
          </a:xfrm>
        </p:spPr>
        <p:txBody>
          <a:bodyPr>
            <a:normAutofit/>
          </a:bodyPr>
          <a:lstStyle/>
          <a:p>
            <a:pPr marL="0" indent="0">
              <a:lnSpc>
                <a:spcPct val="90000"/>
              </a:lnSpc>
              <a:buNone/>
            </a:pPr>
            <a:r>
              <a:rPr lang="en-US" altLang="en-US" sz="2800" dirty="0" smtClean="0"/>
              <a:t>Employees of the Service may leave the service under the following circumstances:</a:t>
            </a:r>
          </a:p>
          <a:p>
            <a:pPr>
              <a:lnSpc>
                <a:spcPct val="90000"/>
              </a:lnSpc>
            </a:pPr>
            <a:r>
              <a:rPr lang="en-US" altLang="en-US" sz="2800" dirty="0" smtClean="0"/>
              <a:t>Retirement on medical grounds</a:t>
            </a:r>
          </a:p>
          <a:p>
            <a:pPr>
              <a:lnSpc>
                <a:spcPct val="90000"/>
              </a:lnSpc>
            </a:pPr>
            <a:r>
              <a:rPr lang="en-US" altLang="en-US" sz="2800" dirty="0" smtClean="0"/>
              <a:t>Premature retirement</a:t>
            </a:r>
          </a:p>
          <a:p>
            <a:pPr>
              <a:lnSpc>
                <a:spcPct val="90000"/>
              </a:lnSpc>
            </a:pPr>
            <a:r>
              <a:rPr lang="en-US" altLang="en-US" sz="2800" dirty="0" smtClean="0"/>
              <a:t>Compulsory retirement</a:t>
            </a:r>
          </a:p>
          <a:p>
            <a:pPr>
              <a:lnSpc>
                <a:spcPct val="90000"/>
              </a:lnSpc>
            </a:pPr>
            <a:r>
              <a:rPr lang="en-US" altLang="en-US" sz="2800" dirty="0" smtClean="0"/>
              <a:t>Termination of appointment</a:t>
            </a:r>
          </a:p>
          <a:p>
            <a:pPr>
              <a:lnSpc>
                <a:spcPct val="90000"/>
              </a:lnSpc>
            </a:pPr>
            <a:r>
              <a:rPr lang="en-US" altLang="en-US" sz="2800" dirty="0" smtClean="0"/>
              <a:t>Dismissal</a:t>
            </a:r>
          </a:p>
          <a:p>
            <a:pPr>
              <a:lnSpc>
                <a:spcPct val="90000"/>
              </a:lnSpc>
            </a:pPr>
            <a:r>
              <a:rPr lang="en-US" altLang="en-US" sz="2800" dirty="0" smtClean="0"/>
              <a:t>Resignation/resignation without approval</a:t>
            </a:r>
          </a:p>
          <a:p>
            <a:pPr>
              <a:lnSpc>
                <a:spcPct val="90000"/>
              </a:lnSpc>
            </a:pPr>
            <a:r>
              <a:rPr lang="en-US" altLang="en-US" sz="2800" dirty="0" smtClean="0"/>
              <a:t>Vacation of post</a:t>
            </a:r>
          </a:p>
          <a:p>
            <a:pPr>
              <a:lnSpc>
                <a:spcPct val="90000"/>
              </a:lnSpc>
            </a:pPr>
            <a:r>
              <a:rPr lang="en-US" altLang="en-US" sz="2800" dirty="0" smtClean="0"/>
              <a:t>Death</a:t>
            </a:r>
          </a:p>
        </p:txBody>
      </p:sp>
    </p:spTree>
    <p:extLst>
      <p:ext uri="{BB962C8B-B14F-4D97-AF65-F5344CB8AC3E}">
        <p14:creationId xmlns:p14="http://schemas.microsoft.com/office/powerpoint/2010/main" val="1477274866"/>
      </p:ext>
    </p:extLst>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
            <a:ext cx="8686800" cy="914400"/>
          </a:xfrm>
        </p:spPr>
        <p:txBody>
          <a:bodyPr>
            <a:normAutofit/>
          </a:bodyPr>
          <a:lstStyle/>
          <a:p>
            <a:r>
              <a:rPr lang="en-US" b="1" dirty="0" smtClean="0">
                <a:solidFill>
                  <a:srgbClr val="FF0000"/>
                </a:solidFill>
              </a:rPr>
              <a:t>Staffing norms </a:t>
            </a:r>
            <a:endParaRPr lang="en-US" dirty="0">
              <a:solidFill>
                <a:srgbClr val="FF0000"/>
              </a:solidFill>
            </a:endParaRPr>
          </a:p>
        </p:txBody>
      </p:sp>
      <p:sp>
        <p:nvSpPr>
          <p:cNvPr id="3" name="Content Placeholder 2"/>
          <p:cNvSpPr>
            <a:spLocks noGrp="1"/>
          </p:cNvSpPr>
          <p:nvPr>
            <p:ph idx="1"/>
          </p:nvPr>
        </p:nvSpPr>
        <p:spPr>
          <a:xfrm>
            <a:off x="304800" y="990600"/>
            <a:ext cx="8686800" cy="5483352"/>
          </a:xfrm>
        </p:spPr>
        <p:txBody>
          <a:bodyPr>
            <a:normAutofit fontScale="92500" lnSpcReduction="20000"/>
          </a:bodyPr>
          <a:lstStyle/>
          <a:p>
            <a:r>
              <a:rPr lang="en-US" dirty="0"/>
              <a:t>The Staffing Norms for LGS i</a:t>
            </a:r>
            <a:r>
              <a:rPr lang="en-US" dirty="0" smtClean="0"/>
              <a:t>s </a:t>
            </a:r>
            <a:r>
              <a:rPr lang="en-US" dirty="0"/>
              <a:t>based on the following:</a:t>
            </a:r>
            <a:endParaRPr lang="en-US" sz="2800" dirty="0"/>
          </a:p>
          <a:p>
            <a:pPr lvl="0"/>
            <a:r>
              <a:rPr lang="en-US" dirty="0"/>
              <a:t>Ensuring that staffing at all levels is in line with: </a:t>
            </a:r>
            <a:endParaRPr lang="en-US" sz="2800" dirty="0"/>
          </a:p>
          <a:p>
            <a:pPr lvl="1"/>
            <a:r>
              <a:rPr lang="en-US" dirty="0" smtClean="0"/>
              <a:t>LGS </a:t>
            </a:r>
            <a:r>
              <a:rPr lang="en-US" dirty="0"/>
              <a:t>Act </a:t>
            </a:r>
            <a:r>
              <a:rPr lang="en-US" dirty="0" smtClean="0"/>
              <a:t>936 </a:t>
            </a:r>
            <a:r>
              <a:rPr lang="en-US" dirty="0"/>
              <a:t>and L.I 1961; </a:t>
            </a:r>
            <a:endParaRPr lang="en-US" sz="2400" dirty="0"/>
          </a:p>
          <a:p>
            <a:pPr lvl="1"/>
            <a:r>
              <a:rPr lang="en-US" dirty="0"/>
              <a:t>Organizational </a:t>
            </a:r>
            <a:r>
              <a:rPr lang="en-US" dirty="0" smtClean="0"/>
              <a:t>Structures; </a:t>
            </a:r>
            <a:r>
              <a:rPr lang="en-US" dirty="0"/>
              <a:t>and </a:t>
            </a:r>
            <a:endParaRPr lang="en-US" sz="2400" dirty="0"/>
          </a:p>
          <a:p>
            <a:pPr lvl="1"/>
            <a:r>
              <a:rPr lang="en-US" dirty="0"/>
              <a:t>Scheme of Service (</a:t>
            </a:r>
            <a:r>
              <a:rPr lang="en-US" dirty="0" err="1"/>
              <a:t>SoS</a:t>
            </a:r>
            <a:r>
              <a:rPr lang="en-US" dirty="0"/>
              <a:t>);</a:t>
            </a:r>
            <a:endParaRPr lang="en-US" sz="2400" dirty="0"/>
          </a:p>
          <a:p>
            <a:pPr lvl="0"/>
            <a:r>
              <a:rPr lang="en-US" dirty="0"/>
              <a:t>Ensuring that staff are effectively utilized taking into account the workload;</a:t>
            </a:r>
            <a:endParaRPr lang="en-US" sz="2800" dirty="0"/>
          </a:p>
          <a:p>
            <a:pPr lvl="0"/>
            <a:r>
              <a:rPr lang="en-US" dirty="0"/>
              <a:t>Ensuring that all levels have the requisite personnel with the right mix and skills;</a:t>
            </a:r>
            <a:endParaRPr lang="en-US" sz="2800" dirty="0"/>
          </a:p>
          <a:p>
            <a:pPr lvl="0"/>
            <a:r>
              <a:rPr lang="en-US" dirty="0" smtClean="0"/>
              <a:t>Distributing </a:t>
            </a:r>
            <a:r>
              <a:rPr lang="en-US" dirty="0"/>
              <a:t>available staff equitably between urban and rural areas;</a:t>
            </a:r>
            <a:endParaRPr lang="en-US" sz="2800" dirty="0"/>
          </a:p>
          <a:p>
            <a:pPr lvl="0"/>
            <a:r>
              <a:rPr lang="en-US" dirty="0" smtClean="0"/>
              <a:t>Enhancing </a:t>
            </a:r>
            <a:r>
              <a:rPr lang="en-US" dirty="0"/>
              <a:t>HR Management &amp; Development.</a:t>
            </a:r>
            <a:endParaRPr lang="en-US" sz="2800" dirty="0"/>
          </a:p>
          <a:p>
            <a:endParaRPr lang="en-US" dirty="0"/>
          </a:p>
        </p:txBody>
      </p:sp>
      <p:sp>
        <p:nvSpPr>
          <p:cNvPr id="4" name="Slide Number Placeholder 3"/>
          <p:cNvSpPr>
            <a:spLocks noGrp="1"/>
          </p:cNvSpPr>
          <p:nvPr>
            <p:ph type="sldNum" sz="quarter" idx="12"/>
          </p:nvPr>
        </p:nvSpPr>
        <p:spPr/>
        <p:txBody>
          <a:bodyPr/>
          <a:lstStyle/>
          <a:p>
            <a:fld id="{633B91F5-71B8-4AF0-AC35-4CB20F61C851}" type="slidenum">
              <a:rPr lang="en-US" smtClean="0"/>
              <a:pPr/>
              <a:t>49</a:t>
            </a:fld>
            <a:endParaRPr lang="en-US"/>
          </a:p>
        </p:txBody>
      </p:sp>
    </p:spTree>
    <p:extLst>
      <p:ext uri="{BB962C8B-B14F-4D97-AF65-F5344CB8AC3E}">
        <p14:creationId xmlns:p14="http://schemas.microsoft.com/office/powerpoint/2010/main" val="62334673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391400" cy="1143000"/>
          </a:xfrm>
        </p:spPr>
        <p:txBody>
          <a:bodyPr>
            <a:normAutofit/>
          </a:bodyPr>
          <a:lstStyle/>
          <a:p>
            <a:r>
              <a:rPr lang="en-US" dirty="0" smtClean="0">
                <a:solidFill>
                  <a:srgbClr val="4409E9"/>
                </a:solidFill>
              </a:rPr>
              <a:t>The need for a code of conduct</a:t>
            </a:r>
            <a:endParaRPr lang="en-US" dirty="0">
              <a:solidFill>
                <a:srgbClr val="4409E9"/>
              </a:solidFill>
            </a:endParaRPr>
          </a:p>
        </p:txBody>
      </p:sp>
      <p:sp>
        <p:nvSpPr>
          <p:cNvPr id="3" name="Content Placeholder 2"/>
          <p:cNvSpPr>
            <a:spLocks noGrp="1"/>
          </p:cNvSpPr>
          <p:nvPr>
            <p:ph idx="1"/>
          </p:nvPr>
        </p:nvSpPr>
        <p:spPr/>
        <p:txBody>
          <a:bodyPr>
            <a:normAutofit lnSpcReduction="10000"/>
          </a:bodyPr>
          <a:lstStyle/>
          <a:p>
            <a:pPr marL="0" indent="0">
              <a:buNone/>
            </a:pPr>
            <a:r>
              <a:rPr lang="en-US" dirty="0" smtClean="0"/>
              <a:t>The Code of Conduct for public officers including the LGS staff has the following benefits:</a:t>
            </a:r>
          </a:p>
          <a:p>
            <a:r>
              <a:rPr lang="en-US" dirty="0" smtClean="0"/>
              <a:t>Increases the probability of public office holders to behave in certain acceptable ways;</a:t>
            </a:r>
          </a:p>
          <a:p>
            <a:r>
              <a:rPr lang="en-US" dirty="0" smtClean="0"/>
              <a:t>Focuses public officers on actions that result in doing the right things for the right reasons;</a:t>
            </a:r>
          </a:p>
          <a:p>
            <a:r>
              <a:rPr lang="en-US" dirty="0" smtClean="0"/>
              <a:t>Calls public officers to a greater purpose of committing to specific sets of moral principles and standards</a:t>
            </a:r>
            <a:endParaRPr lang="en-US" dirty="0"/>
          </a:p>
        </p:txBody>
      </p:sp>
    </p:spTree>
    <p:extLst>
      <p:ext uri="{BB962C8B-B14F-4D97-AF65-F5344CB8AC3E}">
        <p14:creationId xmlns:p14="http://schemas.microsoft.com/office/powerpoint/2010/main" val="42847957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4409E9"/>
                </a:solidFill>
              </a:rPr>
              <a:t>What is Public Office?</a:t>
            </a:r>
            <a:endParaRPr lang="en-US" dirty="0">
              <a:solidFill>
                <a:srgbClr val="4409E9"/>
              </a:solidFill>
            </a:endParaRPr>
          </a:p>
        </p:txBody>
      </p:sp>
      <p:sp>
        <p:nvSpPr>
          <p:cNvPr id="3" name="Content Placeholder 2"/>
          <p:cNvSpPr>
            <a:spLocks noGrp="1"/>
          </p:cNvSpPr>
          <p:nvPr>
            <p:ph idx="1"/>
          </p:nvPr>
        </p:nvSpPr>
        <p:spPr/>
        <p:txBody>
          <a:bodyPr>
            <a:normAutofit fontScale="92500" lnSpcReduction="20000"/>
          </a:bodyPr>
          <a:lstStyle/>
          <a:p>
            <a:r>
              <a:rPr lang="en-US" dirty="0" smtClean="0"/>
              <a:t>A position of authority or service involving responsibility to the public, especially within the government. </a:t>
            </a:r>
          </a:p>
          <a:p>
            <a:pPr marL="0" indent="0">
              <a:buNone/>
            </a:pPr>
            <a:endParaRPr lang="en-US" dirty="0" smtClean="0"/>
          </a:p>
          <a:p>
            <a:r>
              <a:rPr lang="en-US" dirty="0" smtClean="0"/>
              <a:t>By inference as a staff of LGS you hold a public office and hence a public servant.</a:t>
            </a:r>
          </a:p>
          <a:p>
            <a:pPr marL="0" indent="0">
              <a:buNone/>
            </a:pPr>
            <a:endParaRPr lang="en-US" dirty="0" smtClean="0"/>
          </a:p>
          <a:p>
            <a:r>
              <a:rPr lang="en-US" dirty="0" smtClean="0"/>
              <a:t>Therefore, the ultimate loyalty of such officers shall be to the public interests of their country as expressed through the democratic institutions and government.</a:t>
            </a:r>
          </a:p>
          <a:p>
            <a:endParaRPr lang="en-US" dirty="0"/>
          </a:p>
        </p:txBody>
      </p:sp>
    </p:spTree>
    <p:extLst>
      <p:ext uri="{BB962C8B-B14F-4D97-AF65-F5344CB8AC3E}">
        <p14:creationId xmlns:p14="http://schemas.microsoft.com/office/powerpoint/2010/main" val="39388457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solidFill>
                  <a:srgbClr val="4409E9"/>
                </a:solidFill>
              </a:rPr>
              <a:t>THE CODE of conduct document</a:t>
            </a:r>
            <a:endParaRPr lang="en-US" dirty="0">
              <a:solidFill>
                <a:srgbClr val="4409E9"/>
              </a:solidFill>
            </a:endParaRPr>
          </a:p>
        </p:txBody>
      </p:sp>
      <p:sp>
        <p:nvSpPr>
          <p:cNvPr id="3" name="Content Placeholder 2"/>
          <p:cNvSpPr>
            <a:spLocks noGrp="1"/>
          </p:cNvSpPr>
          <p:nvPr>
            <p:ph idx="1"/>
          </p:nvPr>
        </p:nvSpPr>
        <p:spPr/>
        <p:txBody>
          <a:bodyPr>
            <a:normAutofit fontScale="92500" lnSpcReduction="10000"/>
          </a:bodyPr>
          <a:lstStyle/>
          <a:p>
            <a:pPr marL="0" indent="0" algn="just">
              <a:buNone/>
            </a:pPr>
            <a:r>
              <a:rPr lang="en-US" dirty="0"/>
              <a:t>T</a:t>
            </a:r>
            <a:r>
              <a:rPr lang="en-US" dirty="0" smtClean="0"/>
              <a:t>he code of conduct document </a:t>
            </a:r>
            <a:r>
              <a:rPr lang="en-US" dirty="0"/>
              <a:t>is the </a:t>
            </a:r>
            <a:r>
              <a:rPr lang="en-US" dirty="0" smtClean="0"/>
              <a:t>expression </a:t>
            </a:r>
            <a:r>
              <a:rPr lang="en-US" dirty="0"/>
              <a:t>in behavioral terms </a:t>
            </a:r>
            <a:r>
              <a:rPr lang="en-US" dirty="0" smtClean="0"/>
              <a:t>the values, vision and motto of the Service. </a:t>
            </a:r>
          </a:p>
          <a:p>
            <a:pPr marL="0" indent="0" algn="just">
              <a:buNone/>
            </a:pPr>
            <a:r>
              <a:rPr lang="en-US" dirty="0" smtClean="0"/>
              <a:t>It seeks  among others: </a:t>
            </a:r>
          </a:p>
          <a:p>
            <a:pPr algn="just"/>
            <a:r>
              <a:rPr lang="en-US" dirty="0" smtClean="0"/>
              <a:t>To contribute to the promotion of a high standard of ethics in the LGS;</a:t>
            </a:r>
          </a:p>
          <a:p>
            <a:pPr algn="just"/>
            <a:r>
              <a:rPr lang="en-US" dirty="0" smtClean="0"/>
              <a:t>To ensure that officers are accountable to the people and shall discharge their duties with utmost responsibility, integrity, competence and loyalty.</a:t>
            </a:r>
          </a:p>
          <a:p>
            <a:pPr marL="0" indent="0" algn="just">
              <a:buNone/>
            </a:pPr>
            <a:endParaRPr lang="en-US" dirty="0"/>
          </a:p>
        </p:txBody>
      </p:sp>
    </p:spTree>
    <p:extLst>
      <p:ext uri="{BB962C8B-B14F-4D97-AF65-F5344CB8AC3E}">
        <p14:creationId xmlns:p14="http://schemas.microsoft.com/office/powerpoint/2010/main" val="971045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solidFill>
                  <a:srgbClr val="4409E9"/>
                </a:solidFill>
              </a:rPr>
              <a:t>Uniqueness of the </a:t>
            </a:r>
            <a:r>
              <a:rPr lang="en-US" dirty="0" err="1" smtClean="0">
                <a:solidFill>
                  <a:srgbClr val="4409E9"/>
                </a:solidFill>
              </a:rPr>
              <a:t>lgs</a:t>
            </a:r>
            <a:r>
              <a:rPr lang="en-US" dirty="0" smtClean="0">
                <a:solidFill>
                  <a:srgbClr val="4409E9"/>
                </a:solidFill>
              </a:rPr>
              <a:t> code of conduct</a:t>
            </a:r>
            <a:endParaRPr lang="en-US" dirty="0">
              <a:solidFill>
                <a:srgbClr val="4409E9"/>
              </a:solidFill>
            </a:endParaRPr>
          </a:p>
        </p:txBody>
      </p:sp>
      <p:sp>
        <p:nvSpPr>
          <p:cNvPr id="3" name="Content Placeholder 2"/>
          <p:cNvSpPr>
            <a:spLocks noGrp="1"/>
          </p:cNvSpPr>
          <p:nvPr>
            <p:ph idx="1"/>
          </p:nvPr>
        </p:nvSpPr>
        <p:spPr/>
        <p:txBody>
          <a:bodyPr>
            <a:normAutofit fontScale="92500" lnSpcReduction="20000"/>
          </a:bodyPr>
          <a:lstStyle/>
          <a:p>
            <a:r>
              <a:rPr lang="en-US" dirty="0" smtClean="0"/>
              <a:t>The LGS Code of Conduct is customized and different;</a:t>
            </a:r>
          </a:p>
          <a:p>
            <a:endParaRPr lang="en-US" dirty="0"/>
          </a:p>
          <a:p>
            <a:pPr algn="just"/>
            <a:r>
              <a:rPr lang="en-US" dirty="0" smtClean="0"/>
              <a:t>The Code takes its source from the </a:t>
            </a:r>
            <a:r>
              <a:rPr lang="en-US" dirty="0" smtClean="0">
                <a:solidFill>
                  <a:srgbClr val="4409E9"/>
                </a:solidFill>
              </a:rPr>
              <a:t>1992 Republican Constitution of Ghana</a:t>
            </a:r>
            <a:r>
              <a:rPr lang="en-US" dirty="0" smtClean="0"/>
              <a:t>, the </a:t>
            </a:r>
            <a:r>
              <a:rPr lang="en-US" dirty="0" smtClean="0">
                <a:solidFill>
                  <a:srgbClr val="4409E9"/>
                </a:solidFill>
              </a:rPr>
              <a:t>values of the Service </a:t>
            </a:r>
            <a:r>
              <a:rPr lang="en-US" dirty="0" smtClean="0"/>
              <a:t>and the </a:t>
            </a:r>
            <a:r>
              <a:rPr lang="en-US" dirty="0" smtClean="0">
                <a:solidFill>
                  <a:srgbClr val="4409E9"/>
                </a:solidFill>
              </a:rPr>
              <a:t>generic code of conduct developed by the CHRAJ </a:t>
            </a:r>
            <a:r>
              <a:rPr lang="en-US" dirty="0" smtClean="0"/>
              <a:t>for Public Service Workers;</a:t>
            </a:r>
          </a:p>
          <a:p>
            <a:pPr marL="0" indent="0" algn="just">
              <a:buNone/>
            </a:pPr>
            <a:endParaRPr lang="en-US" dirty="0" smtClean="0"/>
          </a:p>
          <a:p>
            <a:pPr marL="0" indent="0">
              <a:buNone/>
            </a:pPr>
            <a:r>
              <a:rPr lang="en-US" dirty="0" smtClean="0">
                <a:solidFill>
                  <a:srgbClr val="FF0000"/>
                </a:solidFill>
              </a:rPr>
              <a:t> </a:t>
            </a:r>
            <a:endParaRPr lang="en-US" dirty="0">
              <a:solidFill>
                <a:srgbClr val="FF0000"/>
              </a:solidFill>
            </a:endParaRPr>
          </a:p>
        </p:txBody>
      </p:sp>
    </p:spTree>
    <p:extLst>
      <p:ext uri="{BB962C8B-B14F-4D97-AF65-F5344CB8AC3E}">
        <p14:creationId xmlns:p14="http://schemas.microsoft.com/office/powerpoint/2010/main" val="23951003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382000" cy="838200"/>
          </a:xfrm>
        </p:spPr>
        <p:txBody>
          <a:bodyPr>
            <a:normAutofit fontScale="90000"/>
          </a:bodyPr>
          <a:lstStyle/>
          <a:p>
            <a:pPr algn="ctr"/>
            <a:r>
              <a:rPr lang="en-US" dirty="0" smtClean="0"/>
              <a:t/>
            </a:r>
            <a:br>
              <a:rPr lang="en-US" dirty="0" smtClean="0"/>
            </a:br>
            <a:r>
              <a:rPr lang="en-US" dirty="0" smtClean="0">
                <a:solidFill>
                  <a:srgbClr val="4409E9"/>
                </a:solidFill>
              </a:rPr>
              <a:t>Content of the code conduct document</a:t>
            </a:r>
            <a:r>
              <a:rPr lang="en-US" dirty="0" smtClean="0"/>
              <a:t/>
            </a:r>
            <a:br>
              <a:rPr lang="en-US" dirty="0" smtClean="0"/>
            </a:br>
            <a:endParaRPr lang="en-US" dirty="0"/>
          </a:p>
        </p:txBody>
      </p:sp>
      <p:sp>
        <p:nvSpPr>
          <p:cNvPr id="3" name="Content Placeholder 2"/>
          <p:cNvSpPr>
            <a:spLocks noGrp="1"/>
          </p:cNvSpPr>
          <p:nvPr>
            <p:ph idx="1"/>
          </p:nvPr>
        </p:nvSpPr>
        <p:spPr>
          <a:xfrm>
            <a:off x="304800" y="1066800"/>
            <a:ext cx="8686800" cy="5562600"/>
          </a:xfrm>
        </p:spPr>
        <p:txBody>
          <a:bodyPr>
            <a:normAutofit fontScale="62500" lnSpcReduction="20000"/>
          </a:bodyPr>
          <a:lstStyle/>
          <a:p>
            <a:pPr>
              <a:buNone/>
            </a:pPr>
            <a:endParaRPr lang="en-US" dirty="0"/>
          </a:p>
          <a:p>
            <a:pPr>
              <a:lnSpc>
                <a:spcPct val="120000"/>
              </a:lnSpc>
            </a:pPr>
            <a:r>
              <a:rPr lang="en-US" sz="4000" b="1" dirty="0"/>
              <a:t>Part I	</a:t>
            </a:r>
            <a:r>
              <a:rPr lang="en-US" sz="4000" b="1" dirty="0" smtClean="0"/>
              <a:t>Canons (Principles)</a:t>
            </a:r>
            <a:endParaRPr lang="en-US" sz="4000" dirty="0"/>
          </a:p>
          <a:p>
            <a:pPr>
              <a:lnSpc>
                <a:spcPct val="120000"/>
              </a:lnSpc>
            </a:pPr>
            <a:r>
              <a:rPr lang="en-US" sz="4000" b="1" dirty="0"/>
              <a:t>Part II	</a:t>
            </a:r>
            <a:r>
              <a:rPr lang="en-US" sz="4000" b="1" dirty="0" smtClean="0"/>
              <a:t>Statement </a:t>
            </a:r>
            <a:r>
              <a:rPr lang="en-US" sz="4000" b="1" dirty="0"/>
              <a:t>of Principles/Standards of </a:t>
            </a:r>
            <a:r>
              <a:rPr lang="en-US" sz="4000" b="1" dirty="0" smtClean="0"/>
              <a:t>Conduct</a:t>
            </a:r>
            <a:endParaRPr lang="en-US" sz="4000" dirty="0"/>
          </a:p>
          <a:p>
            <a:pPr>
              <a:lnSpc>
                <a:spcPct val="120000"/>
              </a:lnSpc>
            </a:pPr>
            <a:r>
              <a:rPr lang="en-US" sz="4000" b="1" dirty="0"/>
              <a:t>Part III 	Reporting </a:t>
            </a:r>
            <a:r>
              <a:rPr lang="en-US" sz="4000" b="1" dirty="0" smtClean="0"/>
              <a:t>Procedures</a:t>
            </a:r>
            <a:endParaRPr lang="en-US" sz="4000" dirty="0"/>
          </a:p>
          <a:p>
            <a:pPr>
              <a:lnSpc>
                <a:spcPct val="120000"/>
              </a:lnSpc>
            </a:pPr>
            <a:r>
              <a:rPr lang="en-US" sz="4000" b="1" dirty="0"/>
              <a:t>Part IV	Disciplinary </a:t>
            </a:r>
            <a:r>
              <a:rPr lang="en-US" sz="4000" b="1" dirty="0" smtClean="0"/>
              <a:t>Procedures/Penalties</a:t>
            </a:r>
            <a:endParaRPr lang="en-US" sz="4000" dirty="0"/>
          </a:p>
          <a:p>
            <a:pPr>
              <a:lnSpc>
                <a:spcPct val="120000"/>
              </a:lnSpc>
            </a:pPr>
            <a:r>
              <a:rPr lang="en-US" sz="4000" b="1" dirty="0"/>
              <a:t>Part V	I</a:t>
            </a:r>
            <a:r>
              <a:rPr lang="en-US" sz="4000" b="1" dirty="0" smtClean="0"/>
              <a:t>nterpretation of Legal and other Provisions                           		relating to the Code of Conduct</a:t>
            </a:r>
          </a:p>
          <a:p>
            <a:pPr>
              <a:lnSpc>
                <a:spcPct val="120000"/>
              </a:lnSpc>
            </a:pPr>
            <a:r>
              <a:rPr lang="en-US" sz="4000" b="1" dirty="0"/>
              <a:t>PART </a:t>
            </a:r>
            <a:r>
              <a:rPr lang="en-US" sz="4000" b="1" dirty="0" smtClean="0"/>
              <a:t>VI</a:t>
            </a:r>
            <a:r>
              <a:rPr lang="en-US" sz="4000" dirty="0" smtClean="0"/>
              <a:t>	</a:t>
            </a:r>
            <a:r>
              <a:rPr lang="en-US" sz="4000" b="1" dirty="0" smtClean="0"/>
              <a:t>Protocol for Relations Between District 				Assembly Members and Employees in District 			Assemblies</a:t>
            </a:r>
            <a:endParaRPr lang="en-US" sz="4000" dirty="0" smtClean="0"/>
          </a:p>
          <a:p>
            <a:endParaRPr lang="en-US" dirty="0"/>
          </a:p>
          <a:p>
            <a:pPr>
              <a:buNone/>
            </a:pPr>
            <a:r>
              <a:rPr lang="en-US" dirty="0"/>
              <a:t> </a:t>
            </a:r>
          </a:p>
          <a:p>
            <a:endParaRPr lang="en-US" dirty="0"/>
          </a:p>
        </p:txBody>
      </p:sp>
    </p:spTree>
    <p:extLst>
      <p:ext uri="{BB962C8B-B14F-4D97-AF65-F5344CB8AC3E}">
        <p14:creationId xmlns:p14="http://schemas.microsoft.com/office/powerpoint/2010/main" val="20036629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7772400" cy="1143000"/>
          </a:xfrm>
        </p:spPr>
        <p:txBody>
          <a:bodyPr>
            <a:normAutofit fontScale="90000"/>
          </a:bodyPr>
          <a:lstStyle/>
          <a:p>
            <a:pPr algn="ctr"/>
            <a:r>
              <a:rPr lang="en-US" sz="3600" b="1" dirty="0" smtClean="0"/>
              <a:t/>
            </a:r>
            <a:br>
              <a:rPr lang="en-US" sz="3600" b="1" dirty="0" smtClean="0"/>
            </a:br>
            <a:r>
              <a:rPr lang="en-US" sz="3600" b="1" dirty="0"/>
              <a:t/>
            </a:r>
            <a:br>
              <a:rPr lang="en-US" sz="3600" b="1" dirty="0"/>
            </a:br>
            <a:r>
              <a:rPr lang="en-US" sz="3600" b="1" dirty="0" smtClean="0"/>
              <a:t/>
            </a:r>
            <a:br>
              <a:rPr lang="en-US" sz="3600" b="1" dirty="0" smtClean="0"/>
            </a:br>
            <a:r>
              <a:rPr lang="en-US" sz="3600" dirty="0" smtClean="0"/>
              <a:t/>
            </a:r>
            <a:br>
              <a:rPr lang="en-US" sz="3600" dirty="0" smtClean="0"/>
            </a:br>
            <a:r>
              <a:rPr lang="en-US" sz="3600" dirty="0" smtClean="0"/>
              <a:t/>
            </a:r>
            <a:br>
              <a:rPr lang="en-US" sz="3600" dirty="0" smtClean="0"/>
            </a:br>
            <a:r>
              <a:rPr lang="en-US" sz="4400" dirty="0">
                <a:solidFill>
                  <a:srgbClr val="4409E9"/>
                </a:solidFill>
              </a:rPr>
              <a:t>CANONS </a:t>
            </a:r>
            <a:r>
              <a:rPr lang="en-US" sz="4400" dirty="0" smtClean="0">
                <a:solidFill>
                  <a:srgbClr val="4409E9"/>
                </a:solidFill>
              </a:rPr>
              <a:t>(PRINCIPLES)OF </a:t>
            </a:r>
            <a:r>
              <a:rPr lang="en-US" sz="4400" dirty="0">
                <a:solidFill>
                  <a:srgbClr val="4409E9"/>
                </a:solidFill>
              </a:rPr>
              <a:t>THE </a:t>
            </a:r>
            <a:r>
              <a:rPr lang="en-US" sz="4400" dirty="0" smtClean="0">
                <a:solidFill>
                  <a:srgbClr val="4409E9"/>
                </a:solidFill>
              </a:rPr>
              <a:t>CODE. </a:t>
            </a:r>
            <a:r>
              <a:rPr lang="en-US" sz="4400" dirty="0">
                <a:solidFill>
                  <a:srgbClr val="FF0000"/>
                </a:solidFill>
              </a:rPr>
              <a:t/>
            </a:r>
            <a:br>
              <a:rPr lang="en-US" sz="4400" dirty="0">
                <a:solidFill>
                  <a:srgbClr val="FF0000"/>
                </a:solidFill>
              </a:rPr>
            </a:br>
            <a:r>
              <a:rPr lang="en-US" sz="3600" dirty="0" smtClean="0"/>
              <a:t/>
            </a:r>
            <a:br>
              <a:rPr lang="en-US" sz="3600" dirty="0" smtClean="0"/>
            </a:br>
            <a:r>
              <a:rPr lang="en-US" sz="3600" dirty="0"/>
              <a:t/>
            </a:r>
            <a:br>
              <a:rPr lang="en-US" sz="3600" dirty="0"/>
            </a:br>
            <a:r>
              <a:rPr lang="en-US" sz="3600" dirty="0" smtClean="0"/>
              <a:t/>
            </a:r>
            <a:br>
              <a:rPr lang="en-US" sz="3600" dirty="0" smtClean="0"/>
            </a:br>
            <a:r>
              <a:rPr lang="en-US" sz="3600" b="1" dirty="0" smtClean="0"/>
              <a:t> </a:t>
            </a:r>
            <a:r>
              <a:rPr lang="en-US" sz="3600" dirty="0" smtClean="0"/>
              <a:t/>
            </a:r>
            <a:br>
              <a:rPr lang="en-US" sz="3600" dirty="0" smtClean="0"/>
            </a:br>
            <a:endParaRPr lang="en-US" dirty="0"/>
          </a:p>
        </p:txBody>
      </p:sp>
      <p:sp>
        <p:nvSpPr>
          <p:cNvPr id="3" name="Content Placeholder 2"/>
          <p:cNvSpPr>
            <a:spLocks noGrp="1"/>
          </p:cNvSpPr>
          <p:nvPr>
            <p:ph idx="1"/>
          </p:nvPr>
        </p:nvSpPr>
        <p:spPr>
          <a:xfrm>
            <a:off x="152400" y="1371600"/>
            <a:ext cx="8686800" cy="5105400"/>
          </a:xfrm>
        </p:spPr>
        <p:txBody>
          <a:bodyPr>
            <a:normAutofit fontScale="55000" lnSpcReduction="20000"/>
          </a:bodyPr>
          <a:lstStyle/>
          <a:p>
            <a:pPr>
              <a:buNone/>
            </a:pPr>
            <a:endParaRPr lang="en-US" dirty="0"/>
          </a:p>
          <a:p>
            <a:pPr lvl="0"/>
            <a:r>
              <a:rPr lang="en-US" sz="6500" b="1" dirty="0"/>
              <a:t>Anonymity and </a:t>
            </a:r>
            <a:r>
              <a:rPr lang="en-US" sz="6500" b="1" dirty="0" smtClean="0"/>
              <a:t>Permanence</a:t>
            </a:r>
            <a:endParaRPr lang="en-US" sz="6500" dirty="0" smtClean="0"/>
          </a:p>
          <a:p>
            <a:pPr lvl="0"/>
            <a:r>
              <a:rPr lang="en-US" sz="6500" b="1" dirty="0" smtClean="0"/>
              <a:t>Client-orientation, Loyalty and Commitment</a:t>
            </a:r>
            <a:endParaRPr lang="en-US" sz="6500" dirty="0"/>
          </a:p>
          <a:p>
            <a:pPr lvl="0"/>
            <a:r>
              <a:rPr lang="en-US" sz="6500" b="1" dirty="0"/>
              <a:t>Transparency and </a:t>
            </a:r>
            <a:r>
              <a:rPr lang="en-US" sz="6500" b="1" dirty="0" smtClean="0"/>
              <a:t>accountability</a:t>
            </a:r>
            <a:endParaRPr lang="en-US" sz="6500" dirty="0"/>
          </a:p>
          <a:p>
            <a:pPr lvl="0"/>
            <a:r>
              <a:rPr lang="en-US" sz="6500" b="1" dirty="0"/>
              <a:t>Diligence, Discipline and </a:t>
            </a:r>
            <a:r>
              <a:rPr lang="en-US" sz="6500" b="1" dirty="0" smtClean="0"/>
              <a:t>Timeliness</a:t>
            </a:r>
            <a:endParaRPr lang="en-US" sz="6500" dirty="0"/>
          </a:p>
          <a:p>
            <a:pPr lvl="0"/>
            <a:r>
              <a:rPr lang="en-US" sz="6500" b="1" dirty="0"/>
              <a:t>Creativity and </a:t>
            </a:r>
            <a:r>
              <a:rPr lang="en-US" sz="6500" b="1" dirty="0" smtClean="0"/>
              <a:t>Innovativeness</a:t>
            </a:r>
            <a:endParaRPr lang="en-US" sz="6500" dirty="0"/>
          </a:p>
          <a:p>
            <a:pPr lvl="0"/>
            <a:r>
              <a:rPr lang="en-US" sz="6500" b="1" dirty="0"/>
              <a:t>Equity and </a:t>
            </a:r>
            <a:r>
              <a:rPr lang="en-US" sz="6500" b="1" dirty="0" smtClean="0"/>
              <a:t>Impartiality</a:t>
            </a:r>
            <a:endParaRPr lang="en-US" sz="6500" dirty="0"/>
          </a:p>
          <a:p>
            <a:pPr lvl="0"/>
            <a:r>
              <a:rPr lang="en-US" sz="6500" b="1" dirty="0"/>
              <a:t>Integrity</a:t>
            </a:r>
            <a:endParaRPr lang="en-US" sz="6500" dirty="0"/>
          </a:p>
          <a:p>
            <a:pPr>
              <a:buNone/>
            </a:pPr>
            <a:r>
              <a:rPr lang="en-US" sz="5000" b="1" dirty="0"/>
              <a:t> </a:t>
            </a:r>
            <a:endParaRPr lang="en-US" sz="5000" dirty="0"/>
          </a:p>
          <a:p>
            <a:endParaRPr lang="en-US" dirty="0"/>
          </a:p>
        </p:txBody>
      </p:sp>
    </p:spTree>
    <p:extLst>
      <p:ext uri="{BB962C8B-B14F-4D97-AF65-F5344CB8AC3E}">
        <p14:creationId xmlns:p14="http://schemas.microsoft.com/office/powerpoint/2010/main" val="29542086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buNone/>
            </a:pPr>
            <a:r>
              <a:rPr lang="en-US" b="1" dirty="0" smtClean="0"/>
              <a:t>Under every canon in this code of conduct, there are three major areas:</a:t>
            </a:r>
          </a:p>
          <a:p>
            <a:endParaRPr lang="en-US" dirty="0"/>
          </a:p>
          <a:p>
            <a:pPr marL="514350" indent="-514350">
              <a:buNone/>
            </a:pPr>
            <a:r>
              <a:rPr lang="en-US" b="1" dirty="0" smtClean="0"/>
              <a:t>1. STATEMENT </a:t>
            </a:r>
            <a:r>
              <a:rPr lang="en-US" b="1" dirty="0"/>
              <a:t>OF </a:t>
            </a:r>
            <a:r>
              <a:rPr lang="en-US" b="1" dirty="0" smtClean="0"/>
              <a:t>PRINCIPLE</a:t>
            </a:r>
          </a:p>
          <a:p>
            <a:pPr marL="514350" indent="-514350">
              <a:buNone/>
            </a:pPr>
            <a:endParaRPr lang="en-US" b="1" dirty="0"/>
          </a:p>
          <a:p>
            <a:pPr marL="514350" indent="-514350">
              <a:buNone/>
            </a:pPr>
            <a:r>
              <a:rPr lang="en-US" b="1" dirty="0" smtClean="0"/>
              <a:t>2. MINIMUM </a:t>
            </a:r>
            <a:r>
              <a:rPr lang="en-US" b="1" dirty="0"/>
              <a:t>STANDARDS OF </a:t>
            </a:r>
            <a:r>
              <a:rPr lang="en-US" b="1" dirty="0" smtClean="0"/>
              <a:t>CONDUCT</a:t>
            </a:r>
          </a:p>
          <a:p>
            <a:pPr marL="514350" indent="-514350">
              <a:buNone/>
            </a:pPr>
            <a:endParaRPr lang="en-US" b="1" dirty="0"/>
          </a:p>
          <a:p>
            <a:pPr marL="514350" indent="-514350">
              <a:buNone/>
            </a:pPr>
            <a:r>
              <a:rPr lang="en-US" b="1" dirty="0" smtClean="0"/>
              <a:t>3. THE TEST TO THE CANON</a:t>
            </a:r>
            <a:endParaRPr lang="en-US" b="1" dirty="0"/>
          </a:p>
        </p:txBody>
      </p:sp>
      <p:sp>
        <p:nvSpPr>
          <p:cNvPr id="2" name="Rectangle 1"/>
          <p:cNvSpPr/>
          <p:nvPr/>
        </p:nvSpPr>
        <p:spPr>
          <a:xfrm>
            <a:off x="533400" y="457200"/>
            <a:ext cx="8458200" cy="523220"/>
          </a:xfrm>
          <a:prstGeom prst="rect">
            <a:avLst/>
          </a:prstGeom>
        </p:spPr>
        <p:txBody>
          <a:bodyPr wrap="square">
            <a:spAutoFit/>
          </a:bodyPr>
          <a:lstStyle/>
          <a:p>
            <a:r>
              <a:rPr lang="en-US" sz="2800" b="1" dirty="0" smtClean="0">
                <a:solidFill>
                  <a:srgbClr val="4409E9"/>
                </a:solidFill>
              </a:rPr>
              <a:t>THREE MAJOR AREAS</a:t>
            </a:r>
            <a:endParaRPr lang="en-US" sz="2800" b="1" dirty="0">
              <a:solidFill>
                <a:srgbClr val="4409E9"/>
              </a:solidFill>
            </a:endParaRPr>
          </a:p>
        </p:txBody>
      </p:sp>
    </p:spTree>
    <p:extLst>
      <p:ext uri="{BB962C8B-B14F-4D97-AF65-F5344CB8AC3E}">
        <p14:creationId xmlns:p14="http://schemas.microsoft.com/office/powerpoint/2010/main" val="4264781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6200"/>
            <a:ext cx="8991600" cy="990600"/>
          </a:xfrm>
        </p:spPr>
        <p:txBody>
          <a:bodyPr>
            <a:normAutofit fontScale="90000"/>
          </a:bodyPr>
          <a:lstStyle/>
          <a:p>
            <a:pPr algn="ctr">
              <a:defRPr/>
            </a:pPr>
            <a:r>
              <a:rPr lang="en-US" b="1" dirty="0">
                <a:solidFill>
                  <a:srgbClr val="3D10E2"/>
                </a:solidFill>
              </a:rPr>
              <a:t>CANON ONE (1): </a:t>
            </a:r>
            <a:r>
              <a:rPr lang="en-US" b="1" dirty="0" smtClean="0">
                <a:solidFill>
                  <a:srgbClr val="3D10E2"/>
                </a:solidFill>
              </a:rPr>
              <a:t>ANONYMITY </a:t>
            </a:r>
            <a:r>
              <a:rPr lang="en-US" b="1" dirty="0">
                <a:solidFill>
                  <a:srgbClr val="3D10E2"/>
                </a:solidFill>
              </a:rPr>
              <a:t>AND </a:t>
            </a:r>
            <a:r>
              <a:rPr lang="en-US" b="1" dirty="0" smtClean="0">
                <a:solidFill>
                  <a:srgbClr val="3D10E2"/>
                </a:solidFill>
              </a:rPr>
              <a:t>PERMANENCE</a:t>
            </a:r>
            <a:endParaRPr lang="en-US" dirty="0"/>
          </a:p>
        </p:txBody>
      </p:sp>
      <p:sp>
        <p:nvSpPr>
          <p:cNvPr id="74755" name="Content Placeholder 2"/>
          <p:cNvSpPr>
            <a:spLocks noGrp="1"/>
          </p:cNvSpPr>
          <p:nvPr>
            <p:ph idx="1"/>
          </p:nvPr>
        </p:nvSpPr>
        <p:spPr>
          <a:xfrm>
            <a:off x="304800" y="1066800"/>
            <a:ext cx="8686800" cy="5562600"/>
          </a:xfrm>
        </p:spPr>
        <p:txBody>
          <a:bodyPr>
            <a:normAutofit/>
          </a:bodyPr>
          <a:lstStyle/>
          <a:p>
            <a:r>
              <a:rPr lang="en-US" altLang="en-US" b="1" dirty="0" smtClean="0">
                <a:solidFill>
                  <a:srgbClr val="3D10E2"/>
                </a:solidFill>
              </a:rPr>
              <a:t>ANONIMITY TEST </a:t>
            </a:r>
            <a:r>
              <a:rPr lang="en-US" altLang="en-US" dirty="0" smtClean="0"/>
              <a:t>– </a:t>
            </a:r>
            <a:r>
              <a:rPr lang="en-US" altLang="en-US" b="1" i="1" dirty="0" smtClean="0"/>
              <a:t>In the discharge of your duties, do you draw attention to your contribution by styling your designations in written or oral communications beyond your official capacity for discharging the said duty; and would it appear to any reasonable mind that you wish to be acknowledged as having been the author of the said work or the brain behind the achievement of outcomes?</a:t>
            </a:r>
            <a:endParaRPr lang="en-US" altLang="en-US" dirty="0" smtClean="0"/>
          </a:p>
          <a:p>
            <a:pPr>
              <a:buFont typeface="Wingdings 2" panose="05020102010507070707" pitchFamily="18" charset="2"/>
              <a:buNone/>
            </a:pPr>
            <a:r>
              <a:rPr lang="en-US" altLang="en-US" dirty="0" smtClean="0"/>
              <a:t> </a:t>
            </a:r>
          </a:p>
          <a:p>
            <a:endParaRPr lang="en-US" altLang="en-US" dirty="0" smtClean="0"/>
          </a:p>
        </p:txBody>
      </p:sp>
    </p:spTree>
    <p:extLst>
      <p:ext uri="{BB962C8B-B14F-4D97-AF65-F5344CB8AC3E}">
        <p14:creationId xmlns:p14="http://schemas.microsoft.com/office/powerpoint/2010/main" val="1200278666"/>
      </p:ext>
    </p:extLst>
  </p:cSld>
  <p:clrMapOvr>
    <a:masterClrMapping/>
  </p:clrMapOvr>
  <p:transition spd="slow"/>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686800" cy="838200"/>
          </a:xfrm>
        </p:spPr>
        <p:txBody>
          <a:bodyPr/>
          <a:lstStyle/>
          <a:p>
            <a:pPr>
              <a:defRPr/>
            </a:pPr>
            <a:r>
              <a:rPr lang="en-US" dirty="0" smtClean="0">
                <a:solidFill>
                  <a:srgbClr val="3D10E2"/>
                </a:solidFill>
              </a:rPr>
              <a:t>PERMANENCE TEST –</a:t>
            </a:r>
            <a:endParaRPr lang="en-US" dirty="0">
              <a:solidFill>
                <a:srgbClr val="3D10E2"/>
              </a:solidFill>
            </a:endParaRPr>
          </a:p>
        </p:txBody>
      </p:sp>
      <p:sp>
        <p:nvSpPr>
          <p:cNvPr id="3" name="Content Placeholder 2"/>
          <p:cNvSpPr>
            <a:spLocks noGrp="1"/>
          </p:cNvSpPr>
          <p:nvPr>
            <p:ph idx="1"/>
          </p:nvPr>
        </p:nvSpPr>
        <p:spPr>
          <a:xfrm>
            <a:off x="76200" y="1096851"/>
            <a:ext cx="9053848" cy="5608749"/>
          </a:xfrm>
        </p:spPr>
        <p:txBody>
          <a:bodyPr>
            <a:normAutofit fontScale="92500" lnSpcReduction="10000"/>
          </a:bodyPr>
          <a:lstStyle/>
          <a:p>
            <a:pPr>
              <a:defRPr/>
            </a:pPr>
            <a:r>
              <a:rPr lang="en-US" b="1" i="1" dirty="0" smtClean="0"/>
              <a:t>Do you discharge your functions, roles and tasks in such a way as to deepen the systems, functions, objectives and image of the Local Government Service as a public service institution or would your conduct create the perception in reasonable minds that the Local Government Service exists to support the interest of any political, social, ethnic or other group other than the interest of only the state and the entire community? </a:t>
            </a:r>
          </a:p>
          <a:p>
            <a:pPr>
              <a:defRPr/>
            </a:pPr>
            <a:r>
              <a:rPr lang="en-US" b="1" i="1" dirty="0" smtClean="0"/>
              <a:t>Would your action or inaction create the perception that the Local Government Service would lose effectiveness and relevance if an interest group lost its influence or power in the society?</a:t>
            </a:r>
            <a:endParaRPr lang="en-US" dirty="0" smtClean="0"/>
          </a:p>
          <a:p>
            <a:pPr>
              <a:defRPr/>
            </a:pPr>
            <a:endParaRPr lang="en-US" dirty="0"/>
          </a:p>
        </p:txBody>
      </p:sp>
    </p:spTree>
    <p:extLst>
      <p:ext uri="{BB962C8B-B14F-4D97-AF65-F5344CB8AC3E}">
        <p14:creationId xmlns:p14="http://schemas.microsoft.com/office/powerpoint/2010/main" val="3125226762"/>
      </p:ext>
    </p:extLst>
  </p:cSld>
  <p:clrMapOvr>
    <a:masterClrMapping/>
  </p:clrMapOvr>
  <p:transition spd="slow"/>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304800"/>
            <a:ext cx="8915400" cy="838200"/>
          </a:xfrm>
        </p:spPr>
        <p:txBody>
          <a:bodyPr>
            <a:normAutofit fontScale="90000"/>
          </a:bodyPr>
          <a:lstStyle/>
          <a:p>
            <a:pPr>
              <a:defRPr/>
            </a:pPr>
            <a:r>
              <a:rPr lang="en-US" sz="4000" dirty="0">
                <a:solidFill>
                  <a:srgbClr val="3D10E2"/>
                </a:solidFill>
              </a:rPr>
              <a:t>CANON TWO (2): </a:t>
            </a:r>
            <a:r>
              <a:rPr lang="en-US" sz="4000" dirty="0" smtClean="0">
                <a:solidFill>
                  <a:srgbClr val="3D10E2"/>
                </a:solidFill>
              </a:rPr>
              <a:t>client orientation test</a:t>
            </a:r>
            <a:endParaRPr lang="en-US" dirty="0">
              <a:solidFill>
                <a:srgbClr val="3D10E2"/>
              </a:solidFill>
            </a:endParaRPr>
          </a:p>
        </p:txBody>
      </p:sp>
      <p:sp>
        <p:nvSpPr>
          <p:cNvPr id="76803" name="Content Placeholder 2"/>
          <p:cNvSpPr>
            <a:spLocks noGrp="1"/>
          </p:cNvSpPr>
          <p:nvPr>
            <p:ph idx="1"/>
          </p:nvPr>
        </p:nvSpPr>
        <p:spPr/>
        <p:txBody>
          <a:bodyPr/>
          <a:lstStyle/>
          <a:p>
            <a:pPr marL="0" indent="0">
              <a:buFont typeface="Wingdings 2" panose="05020102010507070707" pitchFamily="18" charset="2"/>
              <a:buNone/>
            </a:pPr>
            <a:endParaRPr lang="en-US" altLang="en-US" i="1" dirty="0" smtClean="0"/>
          </a:p>
          <a:p>
            <a:pPr marL="0" indent="0">
              <a:buFont typeface="Wingdings 2" panose="05020102010507070707" pitchFamily="18" charset="2"/>
              <a:buNone/>
            </a:pPr>
            <a:r>
              <a:rPr lang="en-US" altLang="en-US" i="1" dirty="0" smtClean="0"/>
              <a:t>Would your conduct create an impression in the minds of neutral parties that you have selectively provided a better service to one resident of the community than another in the discharge of your official duties?</a:t>
            </a:r>
          </a:p>
        </p:txBody>
      </p:sp>
    </p:spTree>
    <p:extLst>
      <p:ext uri="{BB962C8B-B14F-4D97-AF65-F5344CB8AC3E}">
        <p14:creationId xmlns:p14="http://schemas.microsoft.com/office/powerpoint/2010/main" val="1840331373"/>
      </p:ext>
    </p:extLst>
  </p:cSld>
  <p:clrMapOvr>
    <a:masterClrMapping/>
  </p:clrMapOvr>
  <p:transition spd="slow"/>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8686800" cy="914400"/>
          </a:xfrm>
        </p:spPr>
        <p:txBody>
          <a:bodyPr>
            <a:normAutofit/>
          </a:bodyPr>
          <a:lstStyle/>
          <a:p>
            <a:pPr algn="ctr">
              <a:defRPr/>
            </a:pPr>
            <a:r>
              <a:rPr lang="en-US" sz="5400" dirty="0">
                <a:solidFill>
                  <a:srgbClr val="FF0000"/>
                </a:solidFill>
              </a:rPr>
              <a:t>Part two </a:t>
            </a:r>
            <a:r>
              <a:rPr lang="en-US" sz="5400" dirty="0" smtClean="0">
                <a:solidFill>
                  <a:srgbClr val="FF0000"/>
                </a:solidFill>
              </a:rPr>
              <a:t>– B</a:t>
            </a:r>
            <a:endParaRPr lang="en-US" sz="5400" dirty="0">
              <a:solidFill>
                <a:srgbClr val="FF0000"/>
              </a:solidFill>
            </a:endParaRPr>
          </a:p>
        </p:txBody>
      </p:sp>
      <p:sp>
        <p:nvSpPr>
          <p:cNvPr id="3" name="Content Placeholder 2"/>
          <p:cNvSpPr>
            <a:spLocks noGrp="1"/>
          </p:cNvSpPr>
          <p:nvPr>
            <p:ph idx="1"/>
          </p:nvPr>
        </p:nvSpPr>
        <p:spPr>
          <a:xfrm>
            <a:off x="0" y="1066800"/>
            <a:ext cx="9025450" cy="5791200"/>
          </a:xfrm>
        </p:spPr>
        <p:txBody>
          <a:bodyPr>
            <a:normAutofit/>
          </a:bodyPr>
          <a:lstStyle/>
          <a:p>
            <a:pPr>
              <a:buFont typeface="Wingdings" panose="05000000000000000000" pitchFamily="2" charset="2"/>
              <a:buChar char="q"/>
              <a:defRPr/>
            </a:pPr>
            <a:r>
              <a:rPr lang="en-US" b="1" dirty="0" smtClean="0">
                <a:solidFill>
                  <a:srgbClr val="FF0000"/>
                </a:solidFill>
              </a:rPr>
              <a:t>LGS - REPORTING RELATIONSHIP</a:t>
            </a:r>
            <a:endParaRPr lang="en-US" b="1" dirty="0" smtClean="0">
              <a:solidFill>
                <a:srgbClr val="3D10E2"/>
              </a:solidFill>
            </a:endParaRPr>
          </a:p>
          <a:p>
            <a:pPr lvl="1">
              <a:defRPr/>
            </a:pPr>
            <a:r>
              <a:rPr lang="en-US" b="1" dirty="0" smtClean="0">
                <a:solidFill>
                  <a:srgbClr val="3D10E2"/>
                </a:solidFill>
              </a:rPr>
              <a:t>PERSONNEL </a:t>
            </a:r>
            <a:r>
              <a:rPr lang="en-US" b="1" dirty="0">
                <a:solidFill>
                  <a:srgbClr val="3D10E2"/>
                </a:solidFill>
              </a:rPr>
              <a:t>REPORTING LINES :</a:t>
            </a:r>
            <a:r>
              <a:rPr lang="en-US" b="1" dirty="0" smtClean="0">
                <a:solidFill>
                  <a:srgbClr val="3D10E2"/>
                </a:solidFill>
              </a:rPr>
              <a:t>INTRA-MMDA</a:t>
            </a:r>
          </a:p>
          <a:p>
            <a:pPr lvl="1">
              <a:defRPr/>
            </a:pPr>
            <a:r>
              <a:rPr lang="en-US" b="1" dirty="0">
                <a:solidFill>
                  <a:srgbClr val="3D10E2"/>
                </a:solidFill>
              </a:rPr>
              <a:t>MMDA &amp; THE STRUCTURES AT REGIONAL AND NATIONAL LEVEL</a:t>
            </a:r>
            <a:r>
              <a:rPr lang="en-US" b="1" dirty="0" smtClean="0">
                <a:solidFill>
                  <a:srgbClr val="3D10E2"/>
                </a:solidFill>
              </a:rPr>
              <a:t> </a:t>
            </a:r>
          </a:p>
          <a:p>
            <a:pPr lvl="1">
              <a:defRPr/>
            </a:pPr>
            <a:r>
              <a:rPr lang="en-US" b="1" dirty="0">
                <a:solidFill>
                  <a:srgbClr val="3D10E2"/>
                </a:solidFill>
              </a:rPr>
              <a:t>CHANNEL OF </a:t>
            </a:r>
            <a:r>
              <a:rPr lang="en-US" b="1" dirty="0" smtClean="0">
                <a:solidFill>
                  <a:srgbClr val="3D10E2"/>
                </a:solidFill>
              </a:rPr>
              <a:t>COMMUNICATION</a:t>
            </a:r>
          </a:p>
          <a:p>
            <a:pPr lvl="1">
              <a:defRPr/>
            </a:pPr>
            <a:r>
              <a:rPr lang="en-GB" b="1" dirty="0">
                <a:solidFill>
                  <a:srgbClr val="3D10E2"/>
                </a:solidFill>
                <a:latin typeface="Book Antiqua" pitchFamily="18" charset="0"/>
                <a:ea typeface="Times New Roman" pitchFamily="18" charset="0"/>
                <a:cs typeface="Arial" pitchFamily="34" charset="0"/>
              </a:rPr>
              <a:t>REPORTING RELATIONSHIP:  EXAMPLE</a:t>
            </a:r>
            <a:br>
              <a:rPr lang="en-GB" b="1" dirty="0">
                <a:solidFill>
                  <a:srgbClr val="3D10E2"/>
                </a:solidFill>
                <a:latin typeface="Book Antiqua" pitchFamily="18" charset="0"/>
                <a:ea typeface="Times New Roman" pitchFamily="18" charset="0"/>
                <a:cs typeface="Arial" pitchFamily="34" charset="0"/>
              </a:rPr>
            </a:br>
            <a:r>
              <a:rPr lang="en-GB" b="1" dirty="0" smtClean="0">
                <a:solidFill>
                  <a:srgbClr val="3D10E2"/>
                </a:solidFill>
                <a:latin typeface="Book Antiqua" pitchFamily="18" charset="0"/>
                <a:ea typeface="Times New Roman" pitchFamily="18" charset="0"/>
                <a:cs typeface="Arial" pitchFamily="34" charset="0"/>
              </a:rPr>
              <a:t>(AGRICULTURAL DEPARTMENT)</a:t>
            </a:r>
          </a:p>
          <a:p>
            <a:pPr>
              <a:buFont typeface="Wingdings" panose="05000000000000000000" pitchFamily="2" charset="2"/>
              <a:buChar char="q"/>
              <a:defRPr/>
            </a:pPr>
            <a:r>
              <a:rPr lang="en-GB" b="1" dirty="0" smtClean="0">
                <a:solidFill>
                  <a:srgbClr val="FF0000"/>
                </a:solidFill>
                <a:latin typeface="Book Antiqua" pitchFamily="18" charset="0"/>
                <a:cs typeface="Arial" pitchFamily="34" charset="0"/>
              </a:rPr>
              <a:t>SERVICE DELIVERY STANDARDS &amp; PMS</a:t>
            </a:r>
          </a:p>
          <a:p>
            <a:pPr>
              <a:buFont typeface="Wingdings" panose="05000000000000000000" pitchFamily="2" charset="2"/>
              <a:buChar char="q"/>
              <a:defRPr/>
            </a:pPr>
            <a:r>
              <a:rPr lang="en-GB" b="1" dirty="0" smtClean="0">
                <a:solidFill>
                  <a:srgbClr val="FF0000"/>
                </a:solidFill>
                <a:latin typeface="Book Antiqua" pitchFamily="18" charset="0"/>
                <a:cs typeface="Arial" pitchFamily="34" charset="0"/>
              </a:rPr>
              <a:t>ISCCS</a:t>
            </a:r>
          </a:p>
          <a:p>
            <a:pPr>
              <a:buFont typeface="Wingdings" panose="05000000000000000000" pitchFamily="2" charset="2"/>
              <a:buChar char="q"/>
              <a:defRPr/>
            </a:pPr>
            <a:r>
              <a:rPr lang="en-GB" b="1" dirty="0" smtClean="0">
                <a:solidFill>
                  <a:srgbClr val="FF0000"/>
                </a:solidFill>
                <a:latin typeface="Book Antiqua" pitchFamily="18" charset="0"/>
                <a:cs typeface="Arial" pitchFamily="34" charset="0"/>
              </a:rPr>
              <a:t>Challenges</a:t>
            </a:r>
            <a:endParaRPr lang="en-US" dirty="0">
              <a:solidFill>
                <a:srgbClr val="FF0000"/>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55877" y="5029554"/>
            <a:ext cx="2125491" cy="1503053"/>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12725" y="5110277"/>
            <a:ext cx="1899070" cy="1345620"/>
          </a:xfrm>
          <a:prstGeom prst="rect">
            <a:avLst/>
          </a:prstGeom>
        </p:spPr>
      </p:pic>
      <p:pic>
        <p:nvPicPr>
          <p:cNvPr id="6" name="Picture 5"/>
          <p:cNvPicPr>
            <a:picLocks noChangeAspect="1"/>
          </p:cNvPicPr>
          <p:nvPr/>
        </p:nvPicPr>
        <p:blipFill rotWithShape="1">
          <a:blip r:embed="rId4" cstate="print">
            <a:extLst>
              <a:ext uri="{28A0092B-C50C-407E-A947-70E740481C1C}">
                <a14:useLocalDpi xmlns:a14="http://schemas.microsoft.com/office/drawing/2010/main" val="0"/>
              </a:ext>
            </a:extLst>
          </a:blip>
          <a:srcRect l="-7707" r="7707"/>
          <a:stretch/>
        </p:blipFill>
        <p:spPr>
          <a:xfrm rot="1750729">
            <a:off x="2721007" y="5066278"/>
            <a:ext cx="1578204" cy="1529829"/>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899482287"/>
      </p:ext>
    </p:extLst>
  </p:cSld>
  <p:clrMapOvr>
    <a:masterClrMapping/>
  </p:clrMapOvr>
  <p:transition spd="slow"/>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1" y="228600"/>
            <a:ext cx="8367506" cy="762000"/>
          </a:xfrm>
        </p:spPr>
        <p:txBody>
          <a:bodyPr>
            <a:normAutofit fontScale="90000"/>
          </a:bodyPr>
          <a:lstStyle/>
          <a:p>
            <a:r>
              <a:rPr lang="en-US" b="1" dirty="0" smtClean="0">
                <a:solidFill>
                  <a:srgbClr val="FF0000"/>
                </a:solidFill>
              </a:rPr>
              <a:t>PERSONNEL REPORTING LINES :INTRA-MMDA </a:t>
            </a:r>
            <a:endParaRPr lang="en-US" b="1" dirty="0">
              <a:solidFill>
                <a:srgbClr val="FF0000"/>
              </a:solidFill>
            </a:endParaRPr>
          </a:p>
        </p:txBody>
      </p:sp>
      <p:sp>
        <p:nvSpPr>
          <p:cNvPr id="3" name="Content Placeholder 2"/>
          <p:cNvSpPr>
            <a:spLocks noGrp="1"/>
          </p:cNvSpPr>
          <p:nvPr>
            <p:ph idx="1"/>
          </p:nvPr>
        </p:nvSpPr>
        <p:spPr>
          <a:xfrm>
            <a:off x="304800" y="990600"/>
            <a:ext cx="8610600" cy="5562600"/>
          </a:xfrm>
        </p:spPr>
        <p:txBody>
          <a:bodyPr>
            <a:normAutofit/>
          </a:bodyPr>
          <a:lstStyle/>
          <a:p>
            <a:pPr>
              <a:buClr>
                <a:srgbClr val="7030A0"/>
              </a:buClr>
            </a:pPr>
            <a:endParaRPr lang="en-US" sz="2800" dirty="0" smtClean="0"/>
          </a:p>
          <a:p>
            <a:pPr>
              <a:buClr>
                <a:srgbClr val="7030A0"/>
              </a:buClr>
            </a:pPr>
            <a:r>
              <a:rPr lang="en-US" sz="2800" dirty="0" smtClean="0"/>
              <a:t>The Departments functions shall be channeled through the Metropolitan/Municipal/District Coordinating Director (MMDCD) to the Metropolitan/Municipal/District Chief Executive (MMDCE). </a:t>
            </a:r>
          </a:p>
          <a:p>
            <a:pPr>
              <a:buClr>
                <a:srgbClr val="7030A0"/>
              </a:buClr>
            </a:pPr>
            <a:r>
              <a:rPr lang="en-US" sz="2800" dirty="0" smtClean="0"/>
              <a:t>The MMDCE is the Political &amp; Administrative Head of the Assembly.</a:t>
            </a:r>
          </a:p>
        </p:txBody>
      </p:sp>
    </p:spTree>
    <p:extLst>
      <p:ext uri="{BB962C8B-B14F-4D97-AF65-F5344CB8AC3E}">
        <p14:creationId xmlns:p14="http://schemas.microsoft.com/office/powerpoint/2010/main" val="4217215070"/>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633B91F5-71B8-4AF0-AC35-4CB20F61C851}" type="slidenum">
              <a:rPr lang="en-US" smtClean="0"/>
              <a:pPr/>
              <a:t>62</a:t>
            </a:fld>
            <a:endParaRPr lang="en-US"/>
          </a:p>
        </p:txBody>
      </p:sp>
      <p:sp>
        <p:nvSpPr>
          <p:cNvPr id="5" name="AutoShape 19"/>
          <p:cNvSpPr>
            <a:spLocks noChangeShapeType="1"/>
          </p:cNvSpPr>
          <p:nvPr/>
        </p:nvSpPr>
        <p:spPr bwMode="auto">
          <a:xfrm flipH="1">
            <a:off x="5980111" y="1505863"/>
            <a:ext cx="876935" cy="982712"/>
          </a:xfrm>
          <a:prstGeom prst="straightConnector1">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 name="Slide Number Placeholder 3"/>
          <p:cNvSpPr txBox="1">
            <a:spLocks/>
          </p:cNvSpPr>
          <p:nvPr/>
        </p:nvSpPr>
        <p:spPr>
          <a:xfrm>
            <a:off x="7929880" y="6431758"/>
            <a:ext cx="582966" cy="274320"/>
          </a:xfrm>
          <a:prstGeom prst="rect">
            <a:avLst/>
          </a:prstGeom>
        </p:spPr>
        <p:txBody>
          <a:bodyPr vert="horz"/>
          <a:lstStyle>
            <a:defPPr>
              <a:defRPr lang="en-US"/>
            </a:defPPr>
            <a:lvl1pPr marL="0" algn="r" defTabSz="914400" rtl="0" eaLnBrk="1" latinLnBrk="0" hangingPunct="1">
              <a:defRPr kumimoji="0" sz="1200" kern="1200">
                <a:solidFill>
                  <a:schemeClr val="accent1">
                    <a:shade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33B91F5-71B8-4AF0-AC35-4CB20F61C851}" type="slidenum">
              <a:rPr lang="en-US" smtClean="0">
                <a:solidFill>
                  <a:srgbClr val="F0A22E">
                    <a:shade val="75000"/>
                  </a:srgbClr>
                </a:solidFill>
              </a:rPr>
              <a:pPr/>
              <a:t>1</a:t>
            </a:fld>
            <a:endParaRPr lang="en-US">
              <a:solidFill>
                <a:srgbClr val="F0A22E">
                  <a:shade val="75000"/>
                </a:srgbClr>
              </a:solidFill>
            </a:endParaRPr>
          </a:p>
        </p:txBody>
      </p:sp>
      <p:grpSp>
        <p:nvGrpSpPr>
          <p:cNvPr id="7" name="Group 1"/>
          <p:cNvGrpSpPr>
            <a:grpSpLocks/>
          </p:cNvGrpSpPr>
          <p:nvPr/>
        </p:nvGrpSpPr>
        <p:grpSpPr bwMode="auto">
          <a:xfrm>
            <a:off x="190182" y="1158241"/>
            <a:ext cx="8613140" cy="5562599"/>
            <a:chOff x="1680" y="3313"/>
            <a:chExt cx="13564" cy="6782"/>
          </a:xfrm>
        </p:grpSpPr>
        <p:sp>
          <p:nvSpPr>
            <p:cNvPr id="8" name="AutoShape 47"/>
            <p:cNvSpPr>
              <a:spLocks noChangeShapeType="1"/>
            </p:cNvSpPr>
            <p:nvPr/>
          </p:nvSpPr>
          <p:spPr bwMode="auto">
            <a:xfrm>
              <a:off x="2656" y="7130"/>
              <a:ext cx="1" cy="300"/>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9" name="Rectangle 46"/>
            <p:cNvSpPr>
              <a:spLocks noChangeArrowheads="1"/>
            </p:cNvSpPr>
            <p:nvPr/>
          </p:nvSpPr>
          <p:spPr bwMode="auto">
            <a:xfrm>
              <a:off x="2475" y="3313"/>
              <a:ext cx="4005" cy="878"/>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algn="ctr"/>
              <a:r>
                <a:rPr lang="da-DK" sz="1400" dirty="0">
                  <a:solidFill>
                    <a:prstClr val="black"/>
                  </a:solidFill>
                </a:rPr>
                <a:t>(MMDA)</a:t>
              </a:r>
              <a:endParaRPr lang="en-US" sz="1400" dirty="0">
                <a:solidFill>
                  <a:prstClr val="black"/>
                </a:solidFill>
              </a:endParaRPr>
            </a:p>
            <a:p>
              <a:pPr algn="ctr"/>
              <a:r>
                <a:rPr lang="en-GB" sz="1400" b="1" dirty="0">
                  <a:solidFill>
                    <a:prstClr val="black"/>
                  </a:solidFill>
                </a:rPr>
                <a:t>Metropolitan, Municipal &amp; District Assembly</a:t>
              </a:r>
              <a:endParaRPr lang="en-GB" sz="1400" dirty="0">
                <a:solidFill>
                  <a:prstClr val="black"/>
                </a:solidFill>
                <a:latin typeface="Arial" pitchFamily="34" charset="0"/>
                <a:cs typeface="Arial" pitchFamily="34" charset="0"/>
              </a:endParaRPr>
            </a:p>
          </p:txBody>
        </p:sp>
        <p:sp>
          <p:nvSpPr>
            <p:cNvPr id="10" name="Rectangle 45"/>
            <p:cNvSpPr>
              <a:spLocks noChangeArrowheads="1"/>
            </p:cNvSpPr>
            <p:nvPr/>
          </p:nvSpPr>
          <p:spPr bwMode="auto">
            <a:xfrm>
              <a:off x="5619" y="7430"/>
              <a:ext cx="2293" cy="900"/>
            </a:xfrm>
            <a:prstGeom prst="rect">
              <a:avLst/>
            </a:prstGeom>
            <a:solidFill>
              <a:srgbClr val="92CDDC"/>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algn="ctr"/>
              <a:r>
                <a:rPr lang="da-DK" sz="1200" b="1" dirty="0">
                  <a:solidFill>
                    <a:prstClr val="black"/>
                  </a:solidFill>
                </a:rPr>
                <a:t>Head, </a:t>
              </a:r>
              <a:r>
                <a:rPr lang="da-DK" sz="1200" b="1" dirty="0" smtClean="0">
                  <a:solidFill>
                    <a:prstClr val="black"/>
                  </a:solidFill>
                </a:rPr>
                <a:t>Works Department </a:t>
              </a:r>
              <a:endParaRPr lang="da-DK" sz="1200" b="1" dirty="0">
                <a:solidFill>
                  <a:prstClr val="black"/>
                </a:solidFill>
              </a:endParaRPr>
            </a:p>
          </p:txBody>
        </p:sp>
        <p:sp>
          <p:nvSpPr>
            <p:cNvPr id="11" name="Rectangle 44"/>
            <p:cNvSpPr>
              <a:spLocks noChangeArrowheads="1"/>
            </p:cNvSpPr>
            <p:nvPr/>
          </p:nvSpPr>
          <p:spPr bwMode="auto">
            <a:xfrm>
              <a:off x="3193" y="4404"/>
              <a:ext cx="2345" cy="94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algn="ctr"/>
              <a:r>
                <a:rPr lang="da-DK" sz="1400" b="1" dirty="0">
                  <a:solidFill>
                    <a:prstClr val="black"/>
                  </a:solidFill>
                </a:rPr>
                <a:t>Chief Executive (MMDCE)</a:t>
              </a:r>
              <a:endParaRPr lang="en-US" sz="1400" dirty="0">
                <a:solidFill>
                  <a:prstClr val="black"/>
                </a:solidFill>
              </a:endParaRPr>
            </a:p>
          </p:txBody>
        </p:sp>
        <p:sp>
          <p:nvSpPr>
            <p:cNvPr id="12" name="Rectangle 43"/>
            <p:cNvSpPr>
              <a:spLocks noChangeArrowheads="1"/>
            </p:cNvSpPr>
            <p:nvPr/>
          </p:nvSpPr>
          <p:spPr bwMode="auto">
            <a:xfrm>
              <a:off x="3079" y="5925"/>
              <a:ext cx="2519" cy="79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algn="ctr"/>
              <a:r>
                <a:rPr lang="da-DK" sz="1400" b="1" dirty="0">
                  <a:solidFill>
                    <a:prstClr val="black"/>
                  </a:solidFill>
                </a:rPr>
                <a:t>Coordinating Director (MMDCD)</a:t>
              </a:r>
              <a:endParaRPr lang="en-US" sz="1400" dirty="0">
                <a:solidFill>
                  <a:prstClr val="black"/>
                </a:solidFill>
              </a:endParaRPr>
            </a:p>
          </p:txBody>
        </p:sp>
        <p:sp>
          <p:nvSpPr>
            <p:cNvPr id="13" name="Rectangle 42"/>
            <p:cNvSpPr>
              <a:spLocks noChangeArrowheads="1"/>
            </p:cNvSpPr>
            <p:nvPr/>
          </p:nvSpPr>
          <p:spPr bwMode="auto">
            <a:xfrm>
              <a:off x="3061" y="9172"/>
              <a:ext cx="2102" cy="923"/>
            </a:xfrm>
            <a:prstGeom prst="rect">
              <a:avLst/>
            </a:prstGeom>
            <a:solidFill>
              <a:srgbClr val="FBD4B4"/>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algn="ctr"/>
              <a:r>
                <a:rPr lang="da-DK" sz="1400" b="1" dirty="0" smtClean="0">
                  <a:solidFill>
                    <a:prstClr val="black"/>
                  </a:solidFill>
                </a:rPr>
                <a:t>Building Section</a:t>
              </a:r>
              <a:endParaRPr lang="en-US" sz="1400" dirty="0">
                <a:solidFill>
                  <a:prstClr val="black"/>
                </a:solidFill>
              </a:endParaRPr>
            </a:p>
          </p:txBody>
        </p:sp>
        <p:sp>
          <p:nvSpPr>
            <p:cNvPr id="14" name="Rectangle 41"/>
            <p:cNvSpPr>
              <a:spLocks noChangeArrowheads="1"/>
            </p:cNvSpPr>
            <p:nvPr/>
          </p:nvSpPr>
          <p:spPr bwMode="auto">
            <a:xfrm>
              <a:off x="7861" y="9172"/>
              <a:ext cx="2102" cy="923"/>
            </a:xfrm>
            <a:prstGeom prst="rect">
              <a:avLst/>
            </a:prstGeom>
            <a:solidFill>
              <a:srgbClr val="FBD4B4"/>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algn="ctr" fontAlgn="base">
                <a:spcBef>
                  <a:spcPct val="0"/>
                </a:spcBef>
                <a:spcAft>
                  <a:spcPct val="0"/>
                </a:spcAft>
              </a:pPr>
              <a:r>
                <a:rPr lang="da-DK" sz="1400" b="1" dirty="0" smtClean="0">
                  <a:solidFill>
                    <a:prstClr val="black"/>
                  </a:solidFill>
                </a:rPr>
                <a:t>Water</a:t>
              </a:r>
            </a:p>
            <a:p>
              <a:pPr algn="ctr" fontAlgn="base">
                <a:spcBef>
                  <a:spcPct val="0"/>
                </a:spcBef>
                <a:spcAft>
                  <a:spcPct val="0"/>
                </a:spcAft>
              </a:pPr>
              <a:r>
                <a:rPr lang="da-DK" sz="1400" b="1" dirty="0" smtClean="0">
                  <a:solidFill>
                    <a:prstClr val="black"/>
                  </a:solidFill>
                </a:rPr>
                <a:t>Section</a:t>
              </a:r>
              <a:endParaRPr lang="da-DK" sz="1400" dirty="0">
                <a:solidFill>
                  <a:prstClr val="black"/>
                </a:solidFill>
                <a:latin typeface="Arial" pitchFamily="34" charset="0"/>
                <a:cs typeface="Arial" pitchFamily="34" charset="0"/>
              </a:endParaRPr>
            </a:p>
          </p:txBody>
        </p:sp>
        <p:sp>
          <p:nvSpPr>
            <p:cNvPr id="15" name="AutoShape 38"/>
            <p:cNvSpPr>
              <a:spLocks noChangeShapeType="1"/>
            </p:cNvSpPr>
            <p:nvPr/>
          </p:nvSpPr>
          <p:spPr bwMode="auto">
            <a:xfrm>
              <a:off x="4141" y="8691"/>
              <a:ext cx="0" cy="482"/>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16" name="AutoShape 37"/>
            <p:cNvSpPr>
              <a:spLocks noChangeShapeType="1"/>
            </p:cNvSpPr>
            <p:nvPr/>
          </p:nvSpPr>
          <p:spPr bwMode="auto">
            <a:xfrm>
              <a:off x="4443" y="5344"/>
              <a:ext cx="0" cy="581"/>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17" name="Rectangle 36"/>
            <p:cNvSpPr>
              <a:spLocks noChangeArrowheads="1"/>
            </p:cNvSpPr>
            <p:nvPr/>
          </p:nvSpPr>
          <p:spPr bwMode="auto">
            <a:xfrm>
              <a:off x="1680" y="7420"/>
              <a:ext cx="2102" cy="79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algn="ctr" fontAlgn="base">
                <a:spcBef>
                  <a:spcPct val="0"/>
                </a:spcBef>
                <a:spcAft>
                  <a:spcPct val="0"/>
                </a:spcAft>
              </a:pPr>
              <a:r>
                <a:rPr lang="da-DK" sz="1200" b="1" dirty="0">
                  <a:solidFill>
                    <a:prstClr val="black"/>
                  </a:solidFill>
                  <a:latin typeface="Arial" pitchFamily="34" charset="0"/>
                  <a:ea typeface="Times New Roman" pitchFamily="18" charset="0"/>
                  <a:cs typeface="Arial" pitchFamily="34" charset="0"/>
                </a:rPr>
                <a:t>Other MMDA Departments</a:t>
              </a:r>
              <a:endParaRPr lang="da-DK" sz="1200" dirty="0">
                <a:solidFill>
                  <a:prstClr val="black"/>
                </a:solidFill>
                <a:latin typeface="Arial" pitchFamily="34" charset="0"/>
                <a:cs typeface="Arial" pitchFamily="34" charset="0"/>
              </a:endParaRPr>
            </a:p>
          </p:txBody>
        </p:sp>
        <p:sp>
          <p:nvSpPr>
            <p:cNvPr id="18" name="AutoShape 35"/>
            <p:cNvSpPr>
              <a:spLocks noChangeShapeType="1"/>
            </p:cNvSpPr>
            <p:nvPr/>
          </p:nvSpPr>
          <p:spPr bwMode="auto">
            <a:xfrm rot="60000" flipV="1">
              <a:off x="4141" y="8637"/>
              <a:ext cx="4680" cy="56"/>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19" name="Rectangle 34"/>
            <p:cNvSpPr>
              <a:spLocks noChangeArrowheads="1"/>
            </p:cNvSpPr>
            <p:nvPr/>
          </p:nvSpPr>
          <p:spPr bwMode="auto">
            <a:xfrm>
              <a:off x="8259" y="3327"/>
              <a:ext cx="2613" cy="79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algn="ctr" fontAlgn="base">
                <a:spcBef>
                  <a:spcPct val="0"/>
                </a:spcBef>
                <a:spcAft>
                  <a:spcPct val="0"/>
                </a:spcAft>
              </a:pPr>
              <a:r>
                <a:rPr lang="da-DK" sz="1200" b="1" dirty="0">
                  <a:solidFill>
                    <a:srgbClr val="FF0000"/>
                  </a:solidFill>
                  <a:latin typeface="Arial" pitchFamily="34" charset="0"/>
                  <a:ea typeface="Times New Roman" pitchFamily="18" charset="0"/>
                  <a:cs typeface="Arial" pitchFamily="34" charset="0"/>
                </a:rPr>
                <a:t>Regional Coordinating Council</a:t>
              </a:r>
              <a:endParaRPr lang="da-DK" dirty="0">
                <a:solidFill>
                  <a:srgbClr val="FF0000"/>
                </a:solidFill>
                <a:latin typeface="Arial" pitchFamily="34" charset="0"/>
                <a:cs typeface="Arial" pitchFamily="34" charset="0"/>
              </a:endParaRPr>
            </a:p>
          </p:txBody>
        </p:sp>
        <p:sp>
          <p:nvSpPr>
            <p:cNvPr id="20" name="AutoShape 33"/>
            <p:cNvSpPr>
              <a:spLocks noChangeShapeType="1"/>
            </p:cNvSpPr>
            <p:nvPr/>
          </p:nvSpPr>
          <p:spPr bwMode="auto">
            <a:xfrm>
              <a:off x="9699" y="4100"/>
              <a:ext cx="0" cy="804"/>
            </a:xfrm>
            <a:prstGeom prst="straightConnector1">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21" name="AutoShape 32"/>
            <p:cNvSpPr>
              <a:spLocks noChangeShapeType="1"/>
            </p:cNvSpPr>
            <p:nvPr/>
          </p:nvSpPr>
          <p:spPr bwMode="auto">
            <a:xfrm>
              <a:off x="6906" y="7130"/>
              <a:ext cx="1" cy="300"/>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22" name="AutoShape 31"/>
            <p:cNvSpPr>
              <a:spLocks noChangeShapeType="1"/>
            </p:cNvSpPr>
            <p:nvPr/>
          </p:nvSpPr>
          <p:spPr bwMode="auto">
            <a:xfrm>
              <a:off x="2656" y="7130"/>
              <a:ext cx="0" cy="0"/>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23" name="AutoShape 30"/>
            <p:cNvSpPr>
              <a:spLocks noChangeShapeType="1"/>
            </p:cNvSpPr>
            <p:nvPr/>
          </p:nvSpPr>
          <p:spPr bwMode="auto">
            <a:xfrm>
              <a:off x="2656" y="7130"/>
              <a:ext cx="4250" cy="0"/>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24" name="AutoShape 29"/>
            <p:cNvSpPr>
              <a:spLocks noChangeArrowheads="1"/>
            </p:cNvSpPr>
            <p:nvPr/>
          </p:nvSpPr>
          <p:spPr bwMode="auto">
            <a:xfrm>
              <a:off x="10798" y="5344"/>
              <a:ext cx="1326" cy="889"/>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algn="ctr" fontAlgn="base">
                <a:spcBef>
                  <a:spcPct val="0"/>
                </a:spcBef>
                <a:spcAft>
                  <a:spcPct val="0"/>
                </a:spcAft>
              </a:pPr>
              <a:r>
                <a:rPr lang="en-GB" sz="1000" dirty="0" smtClean="0">
                  <a:solidFill>
                    <a:srgbClr val="FF0000"/>
                  </a:solidFill>
                  <a:latin typeface="Arial" pitchFamily="34" charset="0"/>
                  <a:cs typeface="Arial" pitchFamily="34" charset="0"/>
                </a:rPr>
                <a:t>PWD</a:t>
              </a:r>
              <a:endParaRPr lang="en-GB" sz="800" dirty="0">
                <a:solidFill>
                  <a:srgbClr val="FF0000"/>
                </a:solidFill>
                <a:latin typeface="Arial" pitchFamily="34" charset="0"/>
                <a:cs typeface="Arial" pitchFamily="34" charset="0"/>
              </a:endParaRPr>
            </a:p>
            <a:p>
              <a:pPr algn="ctr" eaLnBrk="0" fontAlgn="base" hangingPunct="0">
                <a:spcBef>
                  <a:spcPct val="0"/>
                </a:spcBef>
                <a:spcAft>
                  <a:spcPct val="0"/>
                </a:spcAft>
              </a:pPr>
              <a:r>
                <a:rPr lang="en-GB" sz="1000" dirty="0">
                  <a:solidFill>
                    <a:srgbClr val="FF0000"/>
                  </a:solidFill>
                  <a:latin typeface="Arial" pitchFamily="34" charset="0"/>
                  <a:ea typeface="Times New Roman" pitchFamily="18" charset="0"/>
                  <a:cs typeface="Arial" pitchFamily="34" charset="0"/>
                </a:rPr>
                <a:t>Regional Offices</a:t>
              </a:r>
              <a:endParaRPr lang="en-GB" dirty="0">
                <a:solidFill>
                  <a:srgbClr val="FF0000"/>
                </a:solidFill>
                <a:latin typeface="Arial" pitchFamily="34" charset="0"/>
                <a:cs typeface="Arial" pitchFamily="34" charset="0"/>
              </a:endParaRPr>
            </a:p>
          </p:txBody>
        </p:sp>
        <p:sp>
          <p:nvSpPr>
            <p:cNvPr id="25" name="AutoShape 28"/>
            <p:cNvSpPr>
              <a:spLocks noChangeArrowheads="1"/>
            </p:cNvSpPr>
            <p:nvPr/>
          </p:nvSpPr>
          <p:spPr bwMode="auto">
            <a:xfrm>
              <a:off x="5952" y="5344"/>
              <a:ext cx="1614" cy="889"/>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algn="ctr" fontAlgn="base">
                <a:spcBef>
                  <a:spcPct val="0"/>
                </a:spcBef>
                <a:spcAft>
                  <a:spcPct val="0"/>
                </a:spcAft>
              </a:pPr>
              <a:r>
                <a:rPr lang="da-DK" sz="1100" b="1" dirty="0" smtClean="0">
                  <a:solidFill>
                    <a:srgbClr val="FF0000"/>
                  </a:solidFill>
                  <a:latin typeface="Arial" pitchFamily="34" charset="0"/>
                  <a:ea typeface="Times New Roman" pitchFamily="18" charset="0"/>
                  <a:cs typeface="Arial" pitchFamily="34" charset="0"/>
                </a:rPr>
                <a:t>Feeder Roads </a:t>
              </a:r>
              <a:r>
                <a:rPr lang="da-DK" sz="1100" b="1" dirty="0">
                  <a:solidFill>
                    <a:srgbClr val="FF0000"/>
                  </a:solidFill>
                  <a:latin typeface="Arial" pitchFamily="34" charset="0"/>
                  <a:ea typeface="Times New Roman" pitchFamily="18" charset="0"/>
                  <a:cs typeface="Arial" pitchFamily="34" charset="0"/>
                </a:rPr>
                <a:t>Regional Office</a:t>
              </a:r>
              <a:endParaRPr lang="da-DK" sz="1100" b="1" dirty="0">
                <a:solidFill>
                  <a:srgbClr val="FF0000"/>
                </a:solidFill>
                <a:latin typeface="Arial" pitchFamily="34" charset="0"/>
                <a:cs typeface="Arial" pitchFamily="34" charset="0"/>
              </a:endParaRPr>
            </a:p>
            <a:p>
              <a:pPr eaLnBrk="0" fontAlgn="base" hangingPunct="0">
                <a:spcBef>
                  <a:spcPct val="0"/>
                </a:spcBef>
                <a:spcAft>
                  <a:spcPct val="0"/>
                </a:spcAft>
              </a:pPr>
              <a:endParaRPr lang="da-DK" dirty="0">
                <a:solidFill>
                  <a:prstClr val="black"/>
                </a:solidFill>
                <a:latin typeface="Arial" pitchFamily="34" charset="0"/>
                <a:cs typeface="Arial" pitchFamily="34" charset="0"/>
              </a:endParaRPr>
            </a:p>
          </p:txBody>
        </p:sp>
        <p:sp>
          <p:nvSpPr>
            <p:cNvPr id="26" name="AutoShape 27"/>
            <p:cNvSpPr>
              <a:spLocks noChangeArrowheads="1"/>
            </p:cNvSpPr>
            <p:nvPr/>
          </p:nvSpPr>
          <p:spPr bwMode="auto">
            <a:xfrm>
              <a:off x="12242" y="5344"/>
              <a:ext cx="1442" cy="889"/>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algn="ctr" fontAlgn="base">
                <a:spcBef>
                  <a:spcPct val="0"/>
                </a:spcBef>
                <a:spcAft>
                  <a:spcPct val="0"/>
                </a:spcAft>
              </a:pPr>
              <a:r>
                <a:rPr lang="en-GB" sz="1000" dirty="0" smtClean="0">
                  <a:solidFill>
                    <a:srgbClr val="FF0000"/>
                  </a:solidFill>
                  <a:latin typeface="Arial" pitchFamily="34" charset="0"/>
                  <a:cs typeface="Arial" pitchFamily="34" charset="0"/>
                </a:rPr>
                <a:t>DUR</a:t>
              </a:r>
              <a:endParaRPr lang="en-GB" sz="800" dirty="0">
                <a:solidFill>
                  <a:srgbClr val="FF0000"/>
                </a:solidFill>
                <a:latin typeface="Arial" pitchFamily="34" charset="0"/>
                <a:cs typeface="Arial" pitchFamily="34" charset="0"/>
              </a:endParaRPr>
            </a:p>
            <a:p>
              <a:pPr algn="ctr" eaLnBrk="0" fontAlgn="base" hangingPunct="0">
                <a:spcBef>
                  <a:spcPct val="0"/>
                </a:spcBef>
                <a:spcAft>
                  <a:spcPct val="0"/>
                </a:spcAft>
              </a:pPr>
              <a:r>
                <a:rPr lang="en-GB" sz="1000" dirty="0">
                  <a:solidFill>
                    <a:srgbClr val="FF0000"/>
                  </a:solidFill>
                  <a:latin typeface="Arial" pitchFamily="34" charset="0"/>
                  <a:ea typeface="Times New Roman" pitchFamily="18" charset="0"/>
                  <a:cs typeface="Arial" pitchFamily="34" charset="0"/>
                </a:rPr>
                <a:t>Regional Offices</a:t>
              </a:r>
              <a:endParaRPr lang="en-GB" dirty="0">
                <a:solidFill>
                  <a:srgbClr val="FF0000"/>
                </a:solidFill>
                <a:latin typeface="Arial" pitchFamily="34" charset="0"/>
                <a:cs typeface="Arial" pitchFamily="34" charset="0"/>
              </a:endParaRPr>
            </a:p>
            <a:p>
              <a:pPr eaLnBrk="0" fontAlgn="base" hangingPunct="0">
                <a:spcBef>
                  <a:spcPct val="0"/>
                </a:spcBef>
                <a:spcAft>
                  <a:spcPct val="0"/>
                </a:spcAft>
              </a:pPr>
              <a:endParaRPr lang="en-GB" dirty="0">
                <a:solidFill>
                  <a:prstClr val="black"/>
                </a:solidFill>
                <a:latin typeface="Arial" pitchFamily="34" charset="0"/>
                <a:cs typeface="Arial" pitchFamily="34" charset="0"/>
              </a:endParaRPr>
            </a:p>
          </p:txBody>
        </p:sp>
        <p:sp>
          <p:nvSpPr>
            <p:cNvPr id="27" name="AutoShape 26"/>
            <p:cNvSpPr>
              <a:spLocks noChangeArrowheads="1"/>
            </p:cNvSpPr>
            <p:nvPr/>
          </p:nvSpPr>
          <p:spPr bwMode="auto">
            <a:xfrm>
              <a:off x="7684" y="5362"/>
              <a:ext cx="1443" cy="871"/>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algn="ctr"/>
              <a:r>
                <a:rPr lang="en-GB" sz="1100" b="1" dirty="0" smtClean="0">
                  <a:solidFill>
                    <a:srgbClr val="FF0000"/>
                  </a:solidFill>
                  <a:latin typeface="Arial" panose="020B0604020202020204" pitchFamily="34" charset="0"/>
                  <a:cs typeface="Arial" panose="020B0604020202020204" pitchFamily="34" charset="0"/>
                </a:rPr>
                <a:t>CWSA </a:t>
              </a:r>
              <a:r>
                <a:rPr lang="en-GB" sz="1100" b="1" dirty="0">
                  <a:solidFill>
                    <a:srgbClr val="FF0000"/>
                  </a:solidFill>
                  <a:latin typeface="Arial" panose="020B0604020202020204" pitchFamily="34" charset="0"/>
                  <a:cs typeface="Arial" panose="020B0604020202020204" pitchFamily="34" charset="0"/>
                </a:rPr>
                <a:t>Regional Office</a:t>
              </a:r>
              <a:endParaRPr lang="en-US" sz="1100" b="1" dirty="0">
                <a:solidFill>
                  <a:srgbClr val="FF0000"/>
                </a:solidFill>
                <a:latin typeface="Arial" panose="020B0604020202020204" pitchFamily="34" charset="0"/>
                <a:cs typeface="Arial" panose="020B0604020202020204" pitchFamily="34" charset="0"/>
              </a:endParaRPr>
            </a:p>
          </p:txBody>
        </p:sp>
        <p:sp>
          <p:nvSpPr>
            <p:cNvPr id="28" name="AutoShape 25"/>
            <p:cNvSpPr>
              <a:spLocks noChangeArrowheads="1"/>
            </p:cNvSpPr>
            <p:nvPr/>
          </p:nvSpPr>
          <p:spPr bwMode="auto">
            <a:xfrm>
              <a:off x="13801" y="5313"/>
              <a:ext cx="1443" cy="920"/>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algn="ctr" fontAlgn="base">
                <a:spcBef>
                  <a:spcPct val="0"/>
                </a:spcBef>
                <a:spcAft>
                  <a:spcPct val="0"/>
                </a:spcAft>
              </a:pPr>
              <a:r>
                <a:rPr lang="en-GB" sz="1000" dirty="0">
                  <a:solidFill>
                    <a:srgbClr val="FF0000"/>
                  </a:solidFill>
                  <a:latin typeface="Arial" pitchFamily="34" charset="0"/>
                  <a:ea typeface="Times New Roman" pitchFamily="18" charset="0"/>
                  <a:cs typeface="Arial" pitchFamily="34" charset="0"/>
                </a:rPr>
                <a:t>Other</a:t>
              </a:r>
              <a:endParaRPr lang="en-GB" sz="800" dirty="0">
                <a:solidFill>
                  <a:srgbClr val="FF0000"/>
                </a:solidFill>
                <a:latin typeface="Arial" pitchFamily="34" charset="0"/>
                <a:cs typeface="Arial" pitchFamily="34" charset="0"/>
              </a:endParaRPr>
            </a:p>
            <a:p>
              <a:pPr algn="ctr" eaLnBrk="0" fontAlgn="base" hangingPunct="0">
                <a:spcBef>
                  <a:spcPct val="0"/>
                </a:spcBef>
                <a:spcAft>
                  <a:spcPct val="0"/>
                </a:spcAft>
              </a:pPr>
              <a:r>
                <a:rPr lang="en-GB" sz="1000" dirty="0">
                  <a:solidFill>
                    <a:srgbClr val="FF0000"/>
                  </a:solidFill>
                  <a:latin typeface="Arial" pitchFamily="34" charset="0"/>
                  <a:ea typeface="Times New Roman" pitchFamily="18" charset="0"/>
                  <a:cs typeface="Arial" pitchFamily="34" charset="0"/>
                </a:rPr>
                <a:t>Regional Offices</a:t>
              </a:r>
              <a:endParaRPr lang="en-GB" dirty="0">
                <a:solidFill>
                  <a:srgbClr val="FF0000"/>
                </a:solidFill>
                <a:latin typeface="Arial" pitchFamily="34" charset="0"/>
                <a:cs typeface="Arial" pitchFamily="34" charset="0"/>
              </a:endParaRPr>
            </a:p>
          </p:txBody>
        </p:sp>
        <p:sp>
          <p:nvSpPr>
            <p:cNvPr id="29" name="AutoShape 23"/>
            <p:cNvSpPr>
              <a:spLocks noChangeShapeType="1"/>
            </p:cNvSpPr>
            <p:nvPr/>
          </p:nvSpPr>
          <p:spPr bwMode="auto">
            <a:xfrm>
              <a:off x="6965" y="4867"/>
              <a:ext cx="7598" cy="56"/>
            </a:xfrm>
            <a:prstGeom prst="straightConnector1">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30" name="AutoShape 22"/>
            <p:cNvSpPr>
              <a:spLocks noChangeShapeType="1"/>
            </p:cNvSpPr>
            <p:nvPr/>
          </p:nvSpPr>
          <p:spPr bwMode="auto">
            <a:xfrm>
              <a:off x="6964" y="4927"/>
              <a:ext cx="0" cy="450"/>
            </a:xfrm>
            <a:prstGeom prst="straightConnector1">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31" name="AutoShape 21"/>
            <p:cNvSpPr>
              <a:spLocks noChangeShapeType="1"/>
            </p:cNvSpPr>
            <p:nvPr/>
          </p:nvSpPr>
          <p:spPr bwMode="auto">
            <a:xfrm>
              <a:off x="12964" y="4927"/>
              <a:ext cx="0" cy="383"/>
            </a:xfrm>
            <a:prstGeom prst="straightConnector1">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32" name="AutoShape 20"/>
            <p:cNvSpPr>
              <a:spLocks noChangeShapeType="1"/>
            </p:cNvSpPr>
            <p:nvPr/>
          </p:nvSpPr>
          <p:spPr bwMode="auto">
            <a:xfrm>
              <a:off x="11523" y="4927"/>
              <a:ext cx="1" cy="368"/>
            </a:xfrm>
            <a:prstGeom prst="straightConnector1">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33" name="AutoShape 19"/>
            <p:cNvSpPr>
              <a:spLocks noChangeShapeType="1"/>
            </p:cNvSpPr>
            <p:nvPr/>
          </p:nvSpPr>
          <p:spPr bwMode="auto">
            <a:xfrm>
              <a:off x="14524" y="4910"/>
              <a:ext cx="0" cy="429"/>
            </a:xfrm>
            <a:prstGeom prst="straightConnector1">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34" name="AutoShape 18"/>
            <p:cNvSpPr>
              <a:spLocks noChangeShapeType="1"/>
            </p:cNvSpPr>
            <p:nvPr/>
          </p:nvSpPr>
          <p:spPr bwMode="auto">
            <a:xfrm>
              <a:off x="8524" y="4976"/>
              <a:ext cx="1" cy="368"/>
            </a:xfrm>
            <a:prstGeom prst="straightConnector1">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35" name="AutoShape 17"/>
            <p:cNvSpPr>
              <a:spLocks noChangeShapeType="1"/>
            </p:cNvSpPr>
            <p:nvPr/>
          </p:nvSpPr>
          <p:spPr bwMode="auto">
            <a:xfrm>
              <a:off x="8821" y="8690"/>
              <a:ext cx="0" cy="482"/>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36" name="AutoShape 16"/>
            <p:cNvSpPr>
              <a:spLocks noChangeShapeType="1"/>
            </p:cNvSpPr>
            <p:nvPr/>
          </p:nvSpPr>
          <p:spPr bwMode="auto">
            <a:xfrm>
              <a:off x="5538" y="4638"/>
              <a:ext cx="3282" cy="0"/>
            </a:xfrm>
            <a:prstGeom prst="straightConnector1">
              <a:avLst/>
            </a:prstGeom>
            <a:noFill/>
            <a:ln w="38100">
              <a:solidFill>
                <a:srgbClr val="0070C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28398" dir="3806097" algn="ctr" rotWithShape="0">
                      <a:srgbClr val="7F7F7F">
                        <a:alpha val="50000"/>
                      </a:srgbClr>
                    </a:outerShdw>
                  </a:effectLst>
                </a14:hiddenEffects>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37" name="AutoShape 15"/>
            <p:cNvSpPr>
              <a:spLocks noChangeShapeType="1"/>
            </p:cNvSpPr>
            <p:nvPr/>
          </p:nvSpPr>
          <p:spPr bwMode="auto">
            <a:xfrm flipV="1">
              <a:off x="6982" y="7045"/>
              <a:ext cx="1" cy="375"/>
            </a:xfrm>
            <a:prstGeom prst="straightConnector1">
              <a:avLst/>
            </a:prstGeom>
            <a:noFill/>
            <a:ln w="38100">
              <a:solidFill>
                <a:srgbClr val="0070C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28398" dir="3806097" algn="ctr" rotWithShape="0">
                      <a:srgbClr val="243F60">
                        <a:alpha val="50000"/>
                      </a:srgbClr>
                    </a:outerShdw>
                  </a:effectLst>
                </a14:hiddenEffects>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38" name="AutoShape 14"/>
            <p:cNvSpPr>
              <a:spLocks noChangeShapeType="1"/>
            </p:cNvSpPr>
            <p:nvPr/>
          </p:nvSpPr>
          <p:spPr bwMode="auto">
            <a:xfrm flipH="1">
              <a:off x="4443" y="7045"/>
              <a:ext cx="2584" cy="0"/>
            </a:xfrm>
            <a:prstGeom prst="straightConnector1">
              <a:avLst/>
            </a:prstGeom>
            <a:noFill/>
            <a:ln w="38100">
              <a:solidFill>
                <a:srgbClr val="0070C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28398" dir="3806097" algn="ctr" rotWithShape="0">
                      <a:srgbClr val="243F60">
                        <a:alpha val="50000"/>
                      </a:srgbClr>
                    </a:outerShdw>
                  </a:effectLst>
                </a14:hiddenEffects>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39" name="AutoShape 13"/>
            <p:cNvSpPr>
              <a:spLocks noChangeShapeType="1"/>
            </p:cNvSpPr>
            <p:nvPr/>
          </p:nvSpPr>
          <p:spPr bwMode="auto">
            <a:xfrm flipV="1">
              <a:off x="4518" y="6722"/>
              <a:ext cx="0" cy="323"/>
            </a:xfrm>
            <a:prstGeom prst="straightConnector1">
              <a:avLst/>
            </a:prstGeom>
            <a:noFill/>
            <a:ln w="38100">
              <a:solidFill>
                <a:srgbClr val="4F81BD"/>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28398" dir="3806097" algn="ctr" rotWithShape="0">
                      <a:srgbClr val="243F60">
                        <a:alpha val="50000"/>
                      </a:srgbClr>
                    </a:outerShdw>
                  </a:effectLst>
                </a14:hiddenEffects>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0" name="AutoShape 12"/>
            <p:cNvSpPr>
              <a:spLocks noChangeShapeType="1"/>
            </p:cNvSpPr>
            <p:nvPr/>
          </p:nvSpPr>
          <p:spPr bwMode="auto">
            <a:xfrm flipV="1">
              <a:off x="4548" y="5377"/>
              <a:ext cx="0" cy="464"/>
            </a:xfrm>
            <a:prstGeom prst="straightConnector1">
              <a:avLst/>
            </a:prstGeom>
            <a:noFill/>
            <a:ln w="38100">
              <a:solidFill>
                <a:srgbClr val="0070C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28398" dir="3806097" algn="ctr" rotWithShape="0">
                      <a:srgbClr val="243F60">
                        <a:alpha val="50000"/>
                      </a:srgbClr>
                    </a:outerShdw>
                  </a:effectLst>
                </a14:hiddenEffects>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1" name="AutoShape 11"/>
            <p:cNvSpPr>
              <a:spLocks noChangeShapeType="1"/>
            </p:cNvSpPr>
            <p:nvPr/>
          </p:nvSpPr>
          <p:spPr bwMode="auto">
            <a:xfrm>
              <a:off x="4413" y="6722"/>
              <a:ext cx="1" cy="408"/>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2" name="AutoShape 10"/>
            <p:cNvSpPr>
              <a:spLocks noChangeShapeType="1"/>
            </p:cNvSpPr>
            <p:nvPr/>
          </p:nvSpPr>
          <p:spPr bwMode="auto">
            <a:xfrm flipV="1">
              <a:off x="13084" y="8330"/>
              <a:ext cx="0" cy="463"/>
            </a:xfrm>
            <a:prstGeom prst="straightConnector1">
              <a:avLst/>
            </a:prstGeom>
            <a:noFill/>
            <a:ln w="63500">
              <a:solidFill>
                <a:srgbClr val="0070C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28398" dir="3806097" algn="ctr" rotWithShape="0">
                      <a:srgbClr val="243F60">
                        <a:alpha val="50000"/>
                      </a:srgbClr>
                    </a:outerShdw>
                  </a:effectLst>
                </a14:hiddenEffects>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3" name="AutoShape 9"/>
            <p:cNvSpPr>
              <a:spLocks noChangeArrowheads="1"/>
            </p:cNvSpPr>
            <p:nvPr/>
          </p:nvSpPr>
          <p:spPr bwMode="auto">
            <a:xfrm>
              <a:off x="13254" y="8227"/>
              <a:ext cx="1990" cy="1254"/>
            </a:xfrm>
            <a:prstGeom prst="roundRect">
              <a:avLst>
                <a:gd name="adj" fmla="val 0"/>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171450" indent="-171450" fontAlgn="base">
                <a:spcBef>
                  <a:spcPct val="0"/>
                </a:spcBef>
                <a:spcAft>
                  <a:spcPct val="0"/>
                </a:spcAft>
                <a:buFont typeface="Arial" pitchFamily="34" charset="0"/>
                <a:buChar char="•"/>
              </a:pPr>
              <a:r>
                <a:rPr lang="en-GB" sz="1200" dirty="0">
                  <a:solidFill>
                    <a:prstClr val="black"/>
                  </a:solidFill>
                  <a:latin typeface="Arial" pitchFamily="34" charset="0"/>
                  <a:ea typeface="Times New Roman" pitchFamily="18" charset="0"/>
                  <a:cs typeface="Arial" pitchFamily="34" charset="0"/>
                </a:rPr>
                <a:t>Reporting Direction</a:t>
              </a:r>
            </a:p>
            <a:p>
              <a:pPr marL="171450" indent="-171450" fontAlgn="base">
                <a:spcBef>
                  <a:spcPct val="0"/>
                </a:spcBef>
                <a:spcAft>
                  <a:spcPct val="0"/>
                </a:spcAft>
                <a:buFont typeface="Arial" pitchFamily="34" charset="0"/>
                <a:buChar char="•"/>
              </a:pPr>
              <a:endParaRPr lang="en-GB" sz="1200" dirty="0">
                <a:solidFill>
                  <a:prstClr val="black"/>
                </a:solidFill>
                <a:latin typeface="Arial" pitchFamily="34" charset="0"/>
                <a:ea typeface="Times New Roman" pitchFamily="18" charset="0"/>
                <a:cs typeface="Arial" pitchFamily="34" charset="0"/>
              </a:endParaRPr>
            </a:p>
            <a:p>
              <a:pPr marL="171450" indent="-171450" fontAlgn="base">
                <a:spcBef>
                  <a:spcPct val="0"/>
                </a:spcBef>
                <a:spcAft>
                  <a:spcPct val="0"/>
                </a:spcAft>
                <a:buFont typeface="Arial" pitchFamily="34" charset="0"/>
                <a:buChar char="•"/>
              </a:pPr>
              <a:r>
                <a:rPr lang="en-GB" sz="1200" dirty="0">
                  <a:solidFill>
                    <a:srgbClr val="FF0000"/>
                  </a:solidFill>
                  <a:latin typeface="Arial" pitchFamily="34" charset="0"/>
                  <a:cs typeface="Arial" pitchFamily="34" charset="0"/>
                </a:rPr>
                <a:t>Tech. Backstop.</a:t>
              </a:r>
            </a:p>
          </p:txBody>
        </p:sp>
        <p:sp>
          <p:nvSpPr>
            <p:cNvPr id="44" name="AutoShape 8"/>
            <p:cNvSpPr>
              <a:spLocks noChangeShapeType="1"/>
            </p:cNvSpPr>
            <p:nvPr/>
          </p:nvSpPr>
          <p:spPr bwMode="auto">
            <a:xfrm flipV="1">
              <a:off x="8701" y="4124"/>
              <a:ext cx="0" cy="559"/>
            </a:xfrm>
            <a:prstGeom prst="straightConnector1">
              <a:avLst/>
            </a:prstGeom>
            <a:noFill/>
            <a:ln w="38100">
              <a:solidFill>
                <a:srgbClr val="0070C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28398" dir="3806097" algn="ctr" rotWithShape="0">
                      <a:srgbClr val="243F60">
                        <a:alpha val="50000"/>
                      </a:srgbClr>
                    </a:outerShdw>
                  </a:effectLst>
                </a14:hiddenEffects>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5" name="AutoShape 7"/>
            <p:cNvSpPr>
              <a:spLocks noChangeShapeType="1"/>
            </p:cNvSpPr>
            <p:nvPr/>
          </p:nvSpPr>
          <p:spPr bwMode="auto">
            <a:xfrm>
              <a:off x="8835" y="4620"/>
              <a:ext cx="1470" cy="0"/>
            </a:xfrm>
            <a:prstGeom prst="straightConnector1">
              <a:avLst/>
            </a:prstGeom>
            <a:noFill/>
            <a:ln w="38100">
              <a:solidFill>
                <a:srgbClr val="0070C0"/>
              </a:solidFill>
              <a:prstDash val="sys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28398" dir="3806097" algn="ctr" rotWithShape="0">
                      <a:srgbClr val="7F7F7F">
                        <a:alpha val="50000"/>
                      </a:srgbClr>
                    </a:outerShdw>
                  </a:effectLst>
                </a14:hiddenEffects>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6" name="AutoShape 5"/>
            <p:cNvSpPr>
              <a:spLocks noChangeShapeType="1"/>
            </p:cNvSpPr>
            <p:nvPr/>
          </p:nvSpPr>
          <p:spPr bwMode="auto">
            <a:xfrm flipV="1">
              <a:off x="4621" y="8691"/>
              <a:ext cx="0" cy="481"/>
            </a:xfrm>
            <a:prstGeom prst="straightConnector1">
              <a:avLst/>
            </a:prstGeom>
            <a:noFill/>
            <a:ln w="38100">
              <a:solidFill>
                <a:srgbClr val="0070C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28398" dir="3806097" algn="ctr" rotWithShape="0">
                      <a:srgbClr val="243F60">
                        <a:alpha val="50000"/>
                      </a:srgbClr>
                    </a:outerShdw>
                  </a:effectLst>
                </a14:hiddenEffects>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7" name="AutoShape 3"/>
            <p:cNvSpPr>
              <a:spLocks noChangeShapeType="1"/>
            </p:cNvSpPr>
            <p:nvPr/>
          </p:nvSpPr>
          <p:spPr bwMode="auto">
            <a:xfrm flipH="1" flipV="1">
              <a:off x="8581" y="8691"/>
              <a:ext cx="1" cy="481"/>
            </a:xfrm>
            <a:prstGeom prst="straightConnector1">
              <a:avLst/>
            </a:prstGeom>
            <a:noFill/>
            <a:ln w="38100">
              <a:solidFill>
                <a:srgbClr val="0070C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28398" dir="3806097" algn="ctr" rotWithShape="0">
                      <a:srgbClr val="243F60">
                        <a:alpha val="50000"/>
                      </a:srgbClr>
                    </a:outerShdw>
                  </a:effectLst>
                </a14:hiddenEffects>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8" name="AutoShape 2"/>
            <p:cNvSpPr>
              <a:spLocks noChangeShapeType="1"/>
            </p:cNvSpPr>
            <p:nvPr/>
          </p:nvSpPr>
          <p:spPr bwMode="auto">
            <a:xfrm flipV="1">
              <a:off x="6695" y="8227"/>
              <a:ext cx="0" cy="464"/>
            </a:xfrm>
            <a:prstGeom prst="straightConnector1">
              <a:avLst/>
            </a:prstGeom>
            <a:noFill/>
            <a:ln w="38100">
              <a:solidFill>
                <a:srgbClr val="0070C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28398" dir="3806097" algn="ctr" rotWithShape="0">
                      <a:srgbClr val="243F60">
                        <a:alpha val="50000"/>
                      </a:srgbClr>
                    </a:outerShdw>
                  </a:effectLst>
                </a14:hiddenEffects>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49" name="AutoShape 6"/>
            <p:cNvSpPr>
              <a:spLocks noChangeArrowheads="1"/>
            </p:cNvSpPr>
            <p:nvPr/>
          </p:nvSpPr>
          <p:spPr bwMode="auto">
            <a:xfrm>
              <a:off x="10305" y="4240"/>
              <a:ext cx="4545" cy="559"/>
            </a:xfrm>
            <a:prstGeom prst="roundRect">
              <a:avLst>
                <a:gd name="adj" fmla="val 16667"/>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algn="ctr" fontAlgn="base">
                <a:spcBef>
                  <a:spcPct val="0"/>
                </a:spcBef>
                <a:spcAft>
                  <a:spcPct val="0"/>
                </a:spcAft>
              </a:pPr>
              <a:r>
                <a:rPr lang="en-GB" sz="1200" b="1" dirty="0">
                  <a:solidFill>
                    <a:prstClr val="black"/>
                  </a:solidFill>
                  <a:latin typeface="Arial" pitchFamily="34" charset="0"/>
                  <a:ea typeface="Times New Roman" pitchFamily="18" charset="0"/>
                  <a:cs typeface="Arial" pitchFamily="34" charset="0"/>
                </a:rPr>
                <a:t>Copies of reports to National &amp; other respective institutions (MDAs)</a:t>
              </a:r>
              <a:endParaRPr lang="en-GB" sz="1200" dirty="0">
                <a:solidFill>
                  <a:prstClr val="black"/>
                </a:solidFill>
                <a:latin typeface="Arial" pitchFamily="34" charset="0"/>
                <a:cs typeface="Arial" pitchFamily="34" charset="0"/>
              </a:endParaRPr>
            </a:p>
          </p:txBody>
        </p:sp>
      </p:grpSp>
      <p:sp>
        <p:nvSpPr>
          <p:cNvPr id="50" name="Rectangle 66"/>
          <p:cNvSpPr>
            <a:spLocks noChangeArrowheads="1"/>
          </p:cNvSpPr>
          <p:nvPr/>
        </p:nvSpPr>
        <p:spPr bwMode="auto">
          <a:xfrm>
            <a:off x="-304800" y="53387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fontAlgn="base">
              <a:spcBef>
                <a:spcPct val="0"/>
              </a:spcBef>
              <a:spcAft>
                <a:spcPct val="0"/>
              </a:spcAft>
            </a:pPr>
            <a:endParaRPr lang="en-US">
              <a:solidFill>
                <a:prstClr val="black"/>
              </a:solidFill>
              <a:latin typeface="Arial" pitchFamily="34" charset="0"/>
              <a:cs typeface="Arial" pitchFamily="34" charset="0"/>
            </a:endParaRPr>
          </a:p>
        </p:txBody>
      </p:sp>
      <p:sp>
        <p:nvSpPr>
          <p:cNvPr id="51" name="Rounded Rectangle 50"/>
          <p:cNvSpPr/>
          <p:nvPr/>
        </p:nvSpPr>
        <p:spPr>
          <a:xfrm>
            <a:off x="3957321" y="3843403"/>
            <a:ext cx="4405630" cy="45720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i="1" dirty="0">
                <a:solidFill>
                  <a:prstClr val="black"/>
                </a:solidFill>
              </a:rPr>
              <a:t>Regional levels to at MMDA upon the request by the department through MMDCD &amp; MMDCE</a:t>
            </a:r>
            <a:endParaRPr lang="en-US" sz="1400" b="1" dirty="0">
              <a:solidFill>
                <a:prstClr val="black"/>
              </a:solidFill>
            </a:endParaRPr>
          </a:p>
        </p:txBody>
      </p:sp>
      <p:sp>
        <p:nvSpPr>
          <p:cNvPr id="52" name="AutoShape 29"/>
          <p:cNvSpPr>
            <a:spLocks noChangeArrowheads="1"/>
          </p:cNvSpPr>
          <p:nvPr/>
        </p:nvSpPr>
        <p:spPr bwMode="auto">
          <a:xfrm>
            <a:off x="4953000" y="2805204"/>
            <a:ext cx="915670" cy="729158"/>
          </a:xfrm>
          <a:prstGeom prst="roundRect">
            <a:avLst>
              <a:gd name="adj" fmla="val 16667"/>
            </a:avLst>
          </a:prstGeom>
          <a:solidFill>
            <a:schemeClr val="bg1"/>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algn="ctr"/>
            <a:r>
              <a:rPr lang="en-GB" sz="1100" b="1" dirty="0" smtClean="0">
                <a:solidFill>
                  <a:srgbClr val="FF0000"/>
                </a:solidFill>
                <a:latin typeface="Arial" panose="020B0604020202020204" pitchFamily="34" charset="0"/>
                <a:cs typeface="Arial" panose="020B0604020202020204" pitchFamily="34" charset="0"/>
              </a:rPr>
              <a:t>DRH</a:t>
            </a:r>
          </a:p>
          <a:p>
            <a:pPr algn="ctr"/>
            <a:r>
              <a:rPr lang="en-GB" sz="1100" b="1" dirty="0" smtClean="0">
                <a:solidFill>
                  <a:srgbClr val="FF0000"/>
                </a:solidFill>
                <a:latin typeface="Arial" panose="020B0604020202020204" pitchFamily="34" charset="0"/>
                <a:cs typeface="Arial" panose="020B0604020202020204" pitchFamily="34" charset="0"/>
              </a:rPr>
              <a:t>Regional </a:t>
            </a:r>
            <a:r>
              <a:rPr lang="en-GB" sz="1100" b="1" dirty="0">
                <a:solidFill>
                  <a:srgbClr val="FF0000"/>
                </a:solidFill>
                <a:latin typeface="Arial" panose="020B0604020202020204" pitchFamily="34" charset="0"/>
                <a:cs typeface="Arial" panose="020B0604020202020204" pitchFamily="34" charset="0"/>
              </a:rPr>
              <a:t>Office</a:t>
            </a:r>
            <a:endParaRPr lang="en-US" sz="1100" b="1" dirty="0">
              <a:solidFill>
                <a:srgbClr val="FF0000"/>
              </a:solidFill>
              <a:latin typeface="Arial" panose="020B0604020202020204" pitchFamily="34" charset="0"/>
              <a:cs typeface="Arial" panose="020B0604020202020204" pitchFamily="34" charset="0"/>
            </a:endParaRPr>
          </a:p>
        </p:txBody>
      </p:sp>
      <p:sp>
        <p:nvSpPr>
          <p:cNvPr id="53" name="Down Arrow 52"/>
          <p:cNvSpPr/>
          <p:nvPr/>
        </p:nvSpPr>
        <p:spPr>
          <a:xfrm>
            <a:off x="5025129" y="3421710"/>
            <a:ext cx="853440" cy="462593"/>
          </a:xfrm>
          <a:prstGeom prst="downArrow">
            <a:avLst/>
          </a:prstGeom>
          <a:solidFill>
            <a:schemeClr val="bg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4" name="Rectangle 34"/>
          <p:cNvSpPr>
            <a:spLocks noChangeArrowheads="1"/>
          </p:cNvSpPr>
          <p:nvPr/>
        </p:nvSpPr>
        <p:spPr bwMode="auto">
          <a:xfrm>
            <a:off x="6671672" y="852163"/>
            <a:ext cx="1881460" cy="871232"/>
          </a:xfrm>
          <a:prstGeom prst="rect">
            <a:avLst/>
          </a:prstGeom>
          <a:solidFill>
            <a:srgbClr val="FFFF0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algn="ctr"/>
            <a:r>
              <a:rPr lang="da-DK" sz="1200" b="1" dirty="0">
                <a:solidFill>
                  <a:prstClr val="black"/>
                </a:solidFill>
              </a:rPr>
              <a:t>National Level</a:t>
            </a:r>
            <a:endParaRPr lang="en-US" sz="1200" b="1" dirty="0">
              <a:solidFill>
                <a:prstClr val="black"/>
              </a:solidFill>
            </a:endParaRPr>
          </a:p>
          <a:p>
            <a:pPr algn="ctr"/>
            <a:r>
              <a:rPr lang="da-DK" sz="1200" b="1" dirty="0">
                <a:solidFill>
                  <a:prstClr val="black"/>
                </a:solidFill>
              </a:rPr>
              <a:t>(MLGRD, </a:t>
            </a:r>
            <a:r>
              <a:rPr lang="da-DK" sz="1200" b="1" dirty="0" smtClean="0">
                <a:solidFill>
                  <a:prstClr val="black"/>
                </a:solidFill>
              </a:rPr>
              <a:t>DFR, </a:t>
            </a:r>
            <a:r>
              <a:rPr lang="da-DK" sz="1200" b="1" dirty="0">
                <a:solidFill>
                  <a:prstClr val="black"/>
                </a:solidFill>
              </a:rPr>
              <a:t>CWSA, </a:t>
            </a:r>
            <a:r>
              <a:rPr lang="da-DK" sz="1200" b="1" dirty="0" smtClean="0">
                <a:solidFill>
                  <a:prstClr val="black"/>
                </a:solidFill>
              </a:rPr>
              <a:t>MRH, PWD, DUR,OHLGS, MWH, DRH </a:t>
            </a:r>
            <a:r>
              <a:rPr lang="da-DK" sz="1200" b="1" dirty="0">
                <a:solidFill>
                  <a:prstClr val="black"/>
                </a:solidFill>
              </a:rPr>
              <a:t>etc.)</a:t>
            </a:r>
            <a:endParaRPr lang="en-US" sz="1200" b="1" dirty="0">
              <a:solidFill>
                <a:prstClr val="black"/>
              </a:solidFill>
            </a:endParaRPr>
          </a:p>
        </p:txBody>
      </p:sp>
      <p:sp>
        <p:nvSpPr>
          <p:cNvPr id="55" name="AutoShape 18"/>
          <p:cNvSpPr>
            <a:spLocks noChangeShapeType="1"/>
          </p:cNvSpPr>
          <p:nvPr/>
        </p:nvSpPr>
        <p:spPr bwMode="auto">
          <a:xfrm>
            <a:off x="5257165" y="2515078"/>
            <a:ext cx="635" cy="301834"/>
          </a:xfrm>
          <a:prstGeom prst="straightConnector1">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56" name="Left Arrow 55"/>
          <p:cNvSpPr/>
          <p:nvPr/>
        </p:nvSpPr>
        <p:spPr>
          <a:xfrm>
            <a:off x="5854085" y="1154961"/>
            <a:ext cx="927715" cy="484632"/>
          </a:xfrm>
          <a:prstGeom prst="leftArrow">
            <a:avLst/>
          </a:prstGeom>
          <a:solidFill>
            <a:schemeClr val="bg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7" name="Rectangle 56"/>
          <p:cNvSpPr/>
          <p:nvPr/>
        </p:nvSpPr>
        <p:spPr>
          <a:xfrm>
            <a:off x="5181600" y="4316880"/>
            <a:ext cx="394019" cy="636598"/>
          </a:xfrm>
          <a:prstGeom prst="rect">
            <a:avLst/>
          </a:prstGeom>
          <a:solidFill>
            <a:schemeClr val="bg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8" name="Left Arrow 57"/>
          <p:cNvSpPr/>
          <p:nvPr/>
        </p:nvSpPr>
        <p:spPr>
          <a:xfrm>
            <a:off x="4058667" y="4572478"/>
            <a:ext cx="1122933" cy="484632"/>
          </a:xfrm>
          <a:prstGeom prst="leftArrow">
            <a:avLst/>
          </a:prstGeom>
          <a:solidFill>
            <a:schemeClr val="bg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9" name="AutoShape 18"/>
          <p:cNvSpPr>
            <a:spLocks noChangeShapeType="1"/>
          </p:cNvSpPr>
          <p:nvPr/>
        </p:nvSpPr>
        <p:spPr bwMode="auto">
          <a:xfrm>
            <a:off x="7391717" y="5885603"/>
            <a:ext cx="635" cy="301834"/>
          </a:xfrm>
          <a:prstGeom prst="straightConnector1">
            <a:avLst/>
          </a:prstGeom>
          <a:noFill/>
          <a:ln w="25400" cmpd="sng">
            <a:solidFill>
              <a:srgbClr val="000000"/>
            </a:solidFill>
            <a:prstDash val="dash"/>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solidFill>
                <a:prstClr val="black"/>
              </a:solidFill>
            </a:endParaRPr>
          </a:p>
        </p:txBody>
      </p:sp>
      <p:sp>
        <p:nvSpPr>
          <p:cNvPr id="60" name="AutoShape 10"/>
          <p:cNvSpPr>
            <a:spLocks noChangeShapeType="1"/>
          </p:cNvSpPr>
          <p:nvPr/>
        </p:nvSpPr>
        <p:spPr bwMode="auto">
          <a:xfrm flipH="1">
            <a:off x="7130441" y="5885603"/>
            <a:ext cx="108558" cy="366241"/>
          </a:xfrm>
          <a:prstGeom prst="straightConnector1">
            <a:avLst/>
          </a:prstGeom>
          <a:noFill/>
          <a:ln w="63500">
            <a:solidFill>
              <a:schemeClr val="bg2">
                <a:lumMod val="50000"/>
              </a:schemeClr>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28398" dir="3806097" algn="ctr" rotWithShape="0">
                    <a:srgbClr val="243F60">
                      <a:alpha val="50000"/>
                    </a:srgbClr>
                  </a:outerShdw>
                </a:effectLst>
              </a14:hiddenEffects>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1" name="AutoShape 12"/>
          <p:cNvSpPr>
            <a:spLocks noChangeShapeType="1"/>
          </p:cNvSpPr>
          <p:nvPr/>
        </p:nvSpPr>
        <p:spPr bwMode="auto">
          <a:xfrm flipV="1">
            <a:off x="3622992" y="2418069"/>
            <a:ext cx="0" cy="380573"/>
          </a:xfrm>
          <a:prstGeom prst="straightConnector1">
            <a:avLst/>
          </a:prstGeom>
          <a:noFill/>
          <a:ln w="38100">
            <a:solidFill>
              <a:srgbClr val="FF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28398" dir="3806097" algn="ctr" rotWithShape="0">
                    <a:srgbClr val="243F60">
                      <a:alpha val="50000"/>
                    </a:srgbClr>
                  </a:outerShdw>
                </a:effectLst>
              </a14:hiddenEffects>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2" name="AutoShape 12"/>
          <p:cNvSpPr>
            <a:spLocks noChangeShapeType="1"/>
          </p:cNvSpPr>
          <p:nvPr/>
        </p:nvSpPr>
        <p:spPr bwMode="auto">
          <a:xfrm flipV="1">
            <a:off x="4424997" y="2438878"/>
            <a:ext cx="0" cy="380573"/>
          </a:xfrm>
          <a:prstGeom prst="straightConnector1">
            <a:avLst/>
          </a:prstGeom>
          <a:noFill/>
          <a:ln w="38100">
            <a:solidFill>
              <a:srgbClr val="FF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28398" dir="3806097" algn="ctr" rotWithShape="0">
                    <a:srgbClr val="243F60">
                      <a:alpha val="50000"/>
                    </a:srgbClr>
                  </a:outerShdw>
                </a:effectLst>
              </a14:hiddenEffects>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3" name="AutoShape 12"/>
          <p:cNvSpPr>
            <a:spLocks noChangeShapeType="1"/>
          </p:cNvSpPr>
          <p:nvPr/>
        </p:nvSpPr>
        <p:spPr bwMode="auto">
          <a:xfrm flipV="1">
            <a:off x="5413013" y="2463216"/>
            <a:ext cx="0" cy="380573"/>
          </a:xfrm>
          <a:prstGeom prst="straightConnector1">
            <a:avLst/>
          </a:prstGeom>
          <a:noFill/>
          <a:ln w="38100">
            <a:solidFill>
              <a:srgbClr val="FF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28398" dir="3806097" algn="ctr" rotWithShape="0">
                    <a:srgbClr val="243F60">
                      <a:alpha val="50000"/>
                    </a:srgbClr>
                  </a:outerShdw>
                </a:effectLst>
              </a14:hiddenEffects>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4" name="AutoShape 12"/>
          <p:cNvSpPr>
            <a:spLocks noChangeShapeType="1"/>
          </p:cNvSpPr>
          <p:nvPr/>
        </p:nvSpPr>
        <p:spPr bwMode="auto">
          <a:xfrm flipV="1">
            <a:off x="6317942" y="2458259"/>
            <a:ext cx="0" cy="380573"/>
          </a:xfrm>
          <a:prstGeom prst="straightConnector1">
            <a:avLst/>
          </a:prstGeom>
          <a:noFill/>
          <a:ln w="38100">
            <a:solidFill>
              <a:srgbClr val="FF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28398" dir="3806097" algn="ctr" rotWithShape="0">
                    <a:srgbClr val="243F60">
                      <a:alpha val="50000"/>
                    </a:srgbClr>
                  </a:outerShdw>
                </a:effectLst>
              </a14:hiddenEffects>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5" name="AutoShape 12"/>
          <p:cNvSpPr>
            <a:spLocks noChangeShapeType="1"/>
          </p:cNvSpPr>
          <p:nvPr/>
        </p:nvSpPr>
        <p:spPr bwMode="auto">
          <a:xfrm flipV="1">
            <a:off x="7239000" y="2438878"/>
            <a:ext cx="0" cy="380573"/>
          </a:xfrm>
          <a:prstGeom prst="straightConnector1">
            <a:avLst/>
          </a:prstGeom>
          <a:noFill/>
          <a:ln w="38100">
            <a:solidFill>
              <a:srgbClr val="FF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28398" dir="3806097" algn="ctr" rotWithShape="0">
                    <a:srgbClr val="243F60">
                      <a:alpha val="50000"/>
                    </a:srgbClr>
                  </a:outerShdw>
                </a:effectLst>
              </a14:hiddenEffects>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6" name="AutoShape 12"/>
          <p:cNvSpPr>
            <a:spLocks noChangeShapeType="1"/>
          </p:cNvSpPr>
          <p:nvPr/>
        </p:nvSpPr>
        <p:spPr bwMode="auto">
          <a:xfrm flipV="1">
            <a:off x="8229600" y="2463216"/>
            <a:ext cx="0" cy="380573"/>
          </a:xfrm>
          <a:prstGeom prst="straightConnector1">
            <a:avLst/>
          </a:prstGeom>
          <a:noFill/>
          <a:ln w="38100">
            <a:solidFill>
              <a:srgbClr val="FF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28398" dir="3806097" algn="ctr" rotWithShape="0">
                    <a:srgbClr val="243F60">
                      <a:alpha val="50000"/>
                    </a:srgbClr>
                  </a:outerShdw>
                </a:effectLst>
              </a14:hiddenEffects>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7" name="Up Arrow 66"/>
          <p:cNvSpPr/>
          <p:nvPr/>
        </p:nvSpPr>
        <p:spPr>
          <a:xfrm>
            <a:off x="4984114" y="1740685"/>
            <a:ext cx="273685" cy="698193"/>
          </a:xfrm>
          <a:prstGeom prst="upArrow">
            <a:avLst/>
          </a:prstGeom>
          <a:solidFill>
            <a:srgbClr val="FF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8" name="AutoShape 12"/>
          <p:cNvSpPr>
            <a:spLocks noChangeShapeType="1"/>
          </p:cNvSpPr>
          <p:nvPr/>
        </p:nvSpPr>
        <p:spPr bwMode="auto">
          <a:xfrm flipV="1">
            <a:off x="7239000" y="5258278"/>
            <a:ext cx="0" cy="380573"/>
          </a:xfrm>
          <a:prstGeom prst="straightConnector1">
            <a:avLst/>
          </a:prstGeom>
          <a:noFill/>
          <a:ln w="38100">
            <a:solidFill>
              <a:srgbClr val="FF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28398" dir="3806097" algn="ctr" rotWithShape="0">
                    <a:srgbClr val="243F60">
                      <a:alpha val="50000"/>
                    </a:srgbClr>
                  </a:outerShdw>
                </a:effectLst>
              </a14:hiddenEffects>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69" name="Right Arrow 68"/>
          <p:cNvSpPr/>
          <p:nvPr/>
        </p:nvSpPr>
        <p:spPr>
          <a:xfrm>
            <a:off x="5098600" y="2254797"/>
            <a:ext cx="501841" cy="202590"/>
          </a:xfrm>
          <a:prstGeom prst="rightArrow">
            <a:avLst/>
          </a:prstGeom>
          <a:solidFill>
            <a:srgbClr val="FF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0" name="Down Arrow 69"/>
          <p:cNvSpPr/>
          <p:nvPr/>
        </p:nvSpPr>
        <p:spPr>
          <a:xfrm rot="20313984">
            <a:off x="3361993" y="3456299"/>
            <a:ext cx="853440" cy="462593"/>
          </a:xfrm>
          <a:prstGeom prst="downArrow">
            <a:avLst/>
          </a:prstGeom>
          <a:solidFill>
            <a:schemeClr val="bg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1" name="Down Arrow 70"/>
          <p:cNvSpPr/>
          <p:nvPr/>
        </p:nvSpPr>
        <p:spPr>
          <a:xfrm>
            <a:off x="4198675" y="3447959"/>
            <a:ext cx="853440" cy="462593"/>
          </a:xfrm>
          <a:prstGeom prst="downArrow">
            <a:avLst/>
          </a:prstGeom>
          <a:solidFill>
            <a:schemeClr val="bg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2" name="Down Arrow 71"/>
          <p:cNvSpPr/>
          <p:nvPr/>
        </p:nvSpPr>
        <p:spPr>
          <a:xfrm>
            <a:off x="6049010" y="3364533"/>
            <a:ext cx="853440" cy="462593"/>
          </a:xfrm>
          <a:prstGeom prst="downArrow">
            <a:avLst/>
          </a:prstGeom>
          <a:solidFill>
            <a:schemeClr val="bg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3" name="Down Arrow 72"/>
          <p:cNvSpPr/>
          <p:nvPr/>
        </p:nvSpPr>
        <p:spPr>
          <a:xfrm>
            <a:off x="7754990" y="3406696"/>
            <a:ext cx="853440" cy="462593"/>
          </a:xfrm>
          <a:prstGeom prst="downArrow">
            <a:avLst/>
          </a:prstGeom>
          <a:solidFill>
            <a:schemeClr val="bg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4" name="Down Arrow 73"/>
          <p:cNvSpPr/>
          <p:nvPr/>
        </p:nvSpPr>
        <p:spPr>
          <a:xfrm>
            <a:off x="6964997" y="3389837"/>
            <a:ext cx="853440" cy="462593"/>
          </a:xfrm>
          <a:prstGeom prst="downArrow">
            <a:avLst/>
          </a:prstGeom>
          <a:solidFill>
            <a:schemeClr val="bg2">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5" name="AutoShape 7"/>
          <p:cNvSpPr>
            <a:spLocks noChangeShapeType="1"/>
          </p:cNvSpPr>
          <p:nvPr/>
        </p:nvSpPr>
        <p:spPr bwMode="auto">
          <a:xfrm>
            <a:off x="4729163" y="2230243"/>
            <a:ext cx="147637" cy="287211"/>
          </a:xfrm>
          <a:prstGeom prst="straightConnector1">
            <a:avLst/>
          </a:prstGeom>
          <a:noFill/>
          <a:ln w="38100">
            <a:solidFill>
              <a:srgbClr val="0070C0"/>
            </a:solidFill>
            <a:prstDash val="sys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28398" dir="3806097" algn="ctr" rotWithShape="0">
                    <a:srgbClr val="7F7F7F">
                      <a:alpha val="50000"/>
                    </a:srgbClr>
                  </a:outerShdw>
                </a:effectLst>
              </a14:hiddenEffects>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6" name="AutoShape 7"/>
          <p:cNvSpPr>
            <a:spLocks noChangeShapeType="1"/>
          </p:cNvSpPr>
          <p:nvPr/>
        </p:nvSpPr>
        <p:spPr bwMode="auto">
          <a:xfrm flipH="1">
            <a:off x="7010398" y="5273186"/>
            <a:ext cx="45719" cy="392057"/>
          </a:xfrm>
          <a:prstGeom prst="straightConnector1">
            <a:avLst/>
          </a:prstGeom>
          <a:noFill/>
          <a:ln w="38100">
            <a:solidFill>
              <a:srgbClr val="0070C0"/>
            </a:solidFill>
            <a:prstDash val="sys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28398" dir="3806097" algn="ctr" rotWithShape="0">
                    <a:srgbClr val="7F7F7F">
                      <a:alpha val="50000"/>
                    </a:srgbClr>
                  </a:outerShdw>
                </a:effectLst>
              </a14:hiddenEffects>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7" name="AutoShape 7"/>
          <p:cNvSpPr>
            <a:spLocks noChangeShapeType="1"/>
          </p:cNvSpPr>
          <p:nvPr/>
        </p:nvSpPr>
        <p:spPr bwMode="auto">
          <a:xfrm flipV="1">
            <a:off x="6933247" y="1730849"/>
            <a:ext cx="991553" cy="734335"/>
          </a:xfrm>
          <a:prstGeom prst="straightConnector1">
            <a:avLst/>
          </a:prstGeom>
          <a:noFill/>
          <a:ln w="38100">
            <a:solidFill>
              <a:srgbClr val="0070C0"/>
            </a:solidFill>
            <a:prstDash val="sys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28398" dir="3806097" algn="ctr" rotWithShape="0">
                    <a:srgbClr val="7F7F7F">
                      <a:alpha val="50000"/>
                    </a:srgbClr>
                  </a:outerShdw>
                </a:effectLst>
              </a14:hiddenEffects>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
        <p:nvSpPr>
          <p:cNvPr id="78" name="Rectangle 77"/>
          <p:cNvSpPr/>
          <p:nvPr/>
        </p:nvSpPr>
        <p:spPr>
          <a:xfrm>
            <a:off x="538225" y="407384"/>
            <a:ext cx="5672963" cy="523220"/>
          </a:xfrm>
          <a:prstGeom prst="rect">
            <a:avLst/>
          </a:prstGeom>
        </p:spPr>
        <p:txBody>
          <a:bodyPr wrap="square">
            <a:spAutoFit/>
          </a:bodyPr>
          <a:lstStyle/>
          <a:p>
            <a:r>
              <a:rPr lang="en-GB" sz="2800" b="1" dirty="0">
                <a:latin typeface="Book Antiqua" pitchFamily="18" charset="0"/>
                <a:ea typeface="Times New Roman" pitchFamily="18" charset="0"/>
                <a:cs typeface="Arial" pitchFamily="34" charset="0"/>
              </a:rPr>
              <a:t>REPORTING RELATIONSHIP</a:t>
            </a:r>
            <a:endParaRPr lang="en-US" sz="2800" dirty="0"/>
          </a:p>
        </p:txBody>
      </p:sp>
      <p:sp>
        <p:nvSpPr>
          <p:cNvPr id="79" name="Rectangle 42"/>
          <p:cNvSpPr>
            <a:spLocks noChangeArrowheads="1"/>
          </p:cNvSpPr>
          <p:nvPr/>
        </p:nvSpPr>
        <p:spPr bwMode="auto">
          <a:xfrm>
            <a:off x="2562543" y="5942471"/>
            <a:ext cx="1334770" cy="757045"/>
          </a:xfrm>
          <a:prstGeom prst="rect">
            <a:avLst/>
          </a:prstGeom>
          <a:solidFill>
            <a:srgbClr val="FBD4B4"/>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algn="ctr"/>
            <a:r>
              <a:rPr lang="da-DK" sz="1400" b="1" dirty="0" smtClean="0">
                <a:solidFill>
                  <a:prstClr val="black"/>
                </a:solidFill>
              </a:rPr>
              <a:t>Feeder Roads Section</a:t>
            </a:r>
            <a:endParaRPr lang="en-US" sz="1400" dirty="0">
              <a:solidFill>
                <a:prstClr val="black"/>
              </a:solidFill>
            </a:endParaRPr>
          </a:p>
        </p:txBody>
      </p:sp>
      <p:sp>
        <p:nvSpPr>
          <p:cNvPr id="80" name="AutoShape 5"/>
          <p:cNvSpPr>
            <a:spLocks noChangeShapeType="1"/>
          </p:cNvSpPr>
          <p:nvPr/>
        </p:nvSpPr>
        <p:spPr bwMode="auto">
          <a:xfrm flipV="1">
            <a:off x="3369657" y="5568458"/>
            <a:ext cx="0" cy="394516"/>
          </a:xfrm>
          <a:prstGeom prst="straightConnector1">
            <a:avLst/>
          </a:prstGeom>
          <a:noFill/>
          <a:ln w="38100">
            <a:solidFill>
              <a:srgbClr val="0070C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28398" dir="3806097" algn="ctr" rotWithShape="0">
                    <a:srgbClr val="243F60">
                      <a:alpha val="50000"/>
                    </a:srgbClr>
                  </a:outerShdw>
                </a:effectLst>
              </a14:hiddenEffects>
            </a:ext>
          </a:extLst>
        </p:spPr>
        <p:txBody>
          <a:bodyPr vert="horz" wrap="square" lIns="91440" tIns="45720" rIns="91440" bIns="45720" numCol="1" anchor="t" anchorCtr="0" compatLnSpc="1">
            <a:prstTxWarp prst="textNoShape">
              <a:avLst/>
            </a:prstTxWarp>
          </a:bodyPr>
          <a:lstStyle/>
          <a:p>
            <a:endParaRPr lang="en-US">
              <a:solidFill>
                <a:prstClr val="black"/>
              </a:solidFill>
            </a:endParaRPr>
          </a:p>
        </p:txBody>
      </p:sp>
    </p:spTree>
    <p:extLst>
      <p:ext uri="{BB962C8B-B14F-4D97-AF65-F5344CB8AC3E}">
        <p14:creationId xmlns:p14="http://schemas.microsoft.com/office/powerpoint/2010/main" val="44218804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839199" cy="990600"/>
          </a:xfrm>
        </p:spPr>
        <p:txBody>
          <a:bodyPr>
            <a:normAutofit fontScale="90000"/>
          </a:bodyPr>
          <a:lstStyle/>
          <a:p>
            <a:r>
              <a:rPr lang="en-US" b="1" dirty="0" smtClean="0">
                <a:solidFill>
                  <a:srgbClr val="FF0000"/>
                </a:solidFill>
              </a:rPr>
              <a:t>MMDA &amp; THE STRUCTURES AT REGIONAL AND NATIONAL LEVEL</a:t>
            </a:r>
            <a:endParaRPr lang="en-US" b="1" dirty="0">
              <a:solidFill>
                <a:srgbClr val="FF0000"/>
              </a:solidFill>
            </a:endParaRPr>
          </a:p>
        </p:txBody>
      </p:sp>
      <p:sp>
        <p:nvSpPr>
          <p:cNvPr id="3" name="Content Placeholder 2"/>
          <p:cNvSpPr>
            <a:spLocks noGrp="1"/>
          </p:cNvSpPr>
          <p:nvPr>
            <p:ph idx="1"/>
          </p:nvPr>
        </p:nvSpPr>
        <p:spPr>
          <a:xfrm>
            <a:off x="152400" y="1219200"/>
            <a:ext cx="8839200" cy="5410200"/>
          </a:xfrm>
        </p:spPr>
        <p:txBody>
          <a:bodyPr>
            <a:normAutofit/>
          </a:bodyPr>
          <a:lstStyle/>
          <a:p>
            <a:pPr lvl="0">
              <a:buClr>
                <a:srgbClr val="7030A0"/>
              </a:buClr>
            </a:pPr>
            <a:r>
              <a:rPr lang="en-US" sz="2800" dirty="0" smtClean="0"/>
              <a:t>Matters relating to human resource management and development (including personnel administration), capacity-building, </a:t>
            </a:r>
            <a:r>
              <a:rPr lang="en-US" sz="2800" dirty="0"/>
              <a:t>P</a:t>
            </a:r>
            <a:r>
              <a:rPr lang="en-US" sz="2800" dirty="0" smtClean="0"/>
              <a:t>erformance Management/ Service Delivery Standards reporting, MMDAs shall, acting through the MMDCE, report to the OHLGS through the RCCs.</a:t>
            </a:r>
          </a:p>
          <a:p>
            <a:pPr>
              <a:buClr>
                <a:srgbClr val="7030A0"/>
              </a:buClr>
            </a:pPr>
            <a:r>
              <a:rPr lang="en-US" sz="2800" dirty="0" smtClean="0"/>
              <a:t>On issues relating to inter-Service and </a:t>
            </a:r>
            <a:r>
              <a:rPr lang="en-US" sz="2800" dirty="0" err="1" smtClean="0"/>
              <a:t>Sectoral</a:t>
            </a:r>
            <a:r>
              <a:rPr lang="en-US" sz="2800" dirty="0" smtClean="0"/>
              <a:t> collaboration and cooperation, MMDAs shall, acting through the MMDCE, report to the OHLGS through the RCCs.</a:t>
            </a:r>
          </a:p>
          <a:p>
            <a:pPr lvl="0"/>
            <a:endParaRPr lang="en-US" dirty="0" smtClean="0"/>
          </a:p>
          <a:p>
            <a:endParaRPr lang="en-US" dirty="0"/>
          </a:p>
        </p:txBody>
      </p:sp>
    </p:spTree>
    <p:extLst>
      <p:ext uri="{BB962C8B-B14F-4D97-AF65-F5344CB8AC3E}">
        <p14:creationId xmlns:p14="http://schemas.microsoft.com/office/powerpoint/2010/main" val="1023624589"/>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normAutofit fontScale="90000"/>
          </a:bodyPr>
          <a:lstStyle/>
          <a:p>
            <a:r>
              <a:rPr lang="en-US" b="1" dirty="0" smtClean="0">
                <a:solidFill>
                  <a:srgbClr val="FF0000"/>
                </a:solidFill>
              </a:rPr>
              <a:t>MMDA</a:t>
            </a:r>
            <a:r>
              <a:rPr lang="en-US" sz="2700" b="1" dirty="0" smtClean="0">
                <a:solidFill>
                  <a:srgbClr val="FF0000"/>
                </a:solidFill>
              </a:rPr>
              <a:t>s</a:t>
            </a:r>
            <a:r>
              <a:rPr lang="en-US" b="1" dirty="0" smtClean="0">
                <a:solidFill>
                  <a:srgbClr val="FF0000"/>
                </a:solidFill>
              </a:rPr>
              <a:t> AND THE REGIONAL/NATIONAL STRUCTURES CONT.</a:t>
            </a:r>
            <a:endParaRPr lang="en-US" b="1" dirty="0">
              <a:solidFill>
                <a:srgbClr val="FF0000"/>
              </a:solidFill>
            </a:endParaRPr>
          </a:p>
        </p:txBody>
      </p:sp>
      <p:sp>
        <p:nvSpPr>
          <p:cNvPr id="3" name="Content Placeholder 2"/>
          <p:cNvSpPr>
            <a:spLocks noGrp="1"/>
          </p:cNvSpPr>
          <p:nvPr>
            <p:ph idx="1"/>
          </p:nvPr>
        </p:nvSpPr>
        <p:spPr>
          <a:xfrm>
            <a:off x="228600" y="1295400"/>
            <a:ext cx="8763000" cy="4876800"/>
          </a:xfrm>
        </p:spPr>
        <p:txBody>
          <a:bodyPr>
            <a:noAutofit/>
          </a:bodyPr>
          <a:lstStyle/>
          <a:p>
            <a:pPr lvl="0">
              <a:buClr>
                <a:srgbClr val="7030A0"/>
              </a:buClr>
            </a:pPr>
            <a:r>
              <a:rPr lang="en-US" sz="2600" dirty="0" smtClean="0"/>
              <a:t>In matters relating to district development plans and budget, as and when required, MMDAs shall, acting through the MMDCE, report to the NDPC through the RCCs.</a:t>
            </a:r>
          </a:p>
          <a:p>
            <a:pPr lvl="0">
              <a:buClr>
                <a:srgbClr val="7030A0"/>
              </a:buClr>
            </a:pPr>
            <a:r>
              <a:rPr lang="en-US" sz="2600" dirty="0" smtClean="0"/>
              <a:t>In matters relating to  Sector Policy, RCC (</a:t>
            </a:r>
            <a:r>
              <a:rPr lang="en-US" sz="2600" dirty="0" err="1" smtClean="0"/>
              <a:t>HoD</a:t>
            </a:r>
            <a:r>
              <a:rPr lang="en-US" sz="2600" dirty="0" smtClean="0"/>
              <a:t>) will collate and report to the appropriate MDA  through the MMDCE as case may be.</a:t>
            </a:r>
          </a:p>
          <a:p>
            <a:pPr>
              <a:buClr>
                <a:srgbClr val="7030A0"/>
              </a:buClr>
            </a:pPr>
            <a:r>
              <a:rPr lang="en-US" sz="2600" dirty="0" smtClean="0"/>
              <a:t>In matters relating to local government and decentralization policy, legislation and finance, including the district composite budget, as and when required, MMDAs shall, acting through the MMDCE, submit reports to the MLGRD, </a:t>
            </a:r>
            <a:r>
              <a:rPr lang="en-US" sz="2600" dirty="0" err="1" smtClean="0"/>
              <a:t>MoF</a:t>
            </a:r>
            <a:r>
              <a:rPr lang="en-US" sz="2600" dirty="0" smtClean="0"/>
              <a:t> and OHLGS through the RCCs</a:t>
            </a:r>
            <a:endParaRPr lang="en-US" sz="2600" dirty="0"/>
          </a:p>
        </p:txBody>
      </p:sp>
    </p:spTree>
    <p:extLst>
      <p:ext uri="{BB962C8B-B14F-4D97-AF65-F5344CB8AC3E}">
        <p14:creationId xmlns:p14="http://schemas.microsoft.com/office/powerpoint/2010/main" val="2564414514"/>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4638"/>
            <a:ext cx="7848600" cy="563562"/>
          </a:xfrm>
        </p:spPr>
        <p:txBody>
          <a:bodyPr>
            <a:normAutofit fontScale="90000"/>
          </a:bodyPr>
          <a:lstStyle/>
          <a:p>
            <a:r>
              <a:rPr lang="en-US" b="1" dirty="0" smtClean="0">
                <a:solidFill>
                  <a:srgbClr val="FF0000"/>
                </a:solidFill>
              </a:rPr>
              <a:t>CHANNEL OF COMMUNICATION</a:t>
            </a:r>
            <a:endParaRPr lang="en-US" b="1" dirty="0">
              <a:solidFill>
                <a:srgbClr val="FF0000"/>
              </a:solidFill>
            </a:endParaRPr>
          </a:p>
        </p:txBody>
      </p:sp>
      <p:sp>
        <p:nvSpPr>
          <p:cNvPr id="3" name="Content Placeholder 2"/>
          <p:cNvSpPr>
            <a:spLocks noGrp="1"/>
          </p:cNvSpPr>
          <p:nvPr>
            <p:ph idx="1"/>
          </p:nvPr>
        </p:nvSpPr>
        <p:spPr>
          <a:xfrm>
            <a:off x="0" y="838200"/>
            <a:ext cx="9067800" cy="6096000"/>
          </a:xfrm>
        </p:spPr>
        <p:txBody>
          <a:bodyPr>
            <a:noAutofit/>
          </a:bodyPr>
          <a:lstStyle/>
          <a:p>
            <a:pPr algn="just">
              <a:buClr>
                <a:srgbClr val="7030A0"/>
              </a:buClr>
            </a:pPr>
            <a:r>
              <a:rPr lang="en-US" sz="2600" dirty="0" smtClean="0"/>
              <a:t>Communication from Heads of Ministries, Departments and Agencies at the national intended for the Departments of the MMDAs shall be addressed to  the RCC (</a:t>
            </a:r>
            <a:r>
              <a:rPr lang="en-US" sz="2600" dirty="0" err="1" smtClean="0"/>
              <a:t>Decentralised</a:t>
            </a:r>
            <a:r>
              <a:rPr lang="en-US" sz="2600" dirty="0" smtClean="0"/>
              <a:t> Regional Department) where it relates to policy, operational and management issues as the case may be.</a:t>
            </a:r>
          </a:p>
          <a:p>
            <a:pPr algn="just">
              <a:buClr>
                <a:srgbClr val="7030A0"/>
              </a:buClr>
            </a:pPr>
            <a:r>
              <a:rPr lang="en-US" sz="2600" dirty="0" smtClean="0"/>
              <a:t>Such communication shall then be forwarded to the relevant MMDCEs by the RCC( </a:t>
            </a:r>
            <a:r>
              <a:rPr lang="en-US" sz="2600" dirty="0" err="1" smtClean="0"/>
              <a:t>Decentralised</a:t>
            </a:r>
            <a:r>
              <a:rPr lang="en-US" sz="2600" dirty="0" smtClean="0"/>
              <a:t> Department)</a:t>
            </a:r>
          </a:p>
          <a:p>
            <a:pPr algn="just">
              <a:buClr>
                <a:srgbClr val="7030A0"/>
              </a:buClr>
            </a:pPr>
            <a:r>
              <a:rPr lang="en-US" sz="2600" dirty="0" smtClean="0"/>
              <a:t>Copies of such communication shall be addressed to the Metropolitan/ Municipal/ District Head in charge of the relevant Department. The MMDCE shall issue directives indicating the appropriate course of action to be taken.</a:t>
            </a:r>
            <a:endParaRPr lang="en-US" sz="2600" dirty="0"/>
          </a:p>
        </p:txBody>
      </p:sp>
    </p:spTree>
    <p:extLst>
      <p:ext uri="{BB962C8B-B14F-4D97-AF65-F5344CB8AC3E}">
        <p14:creationId xmlns:p14="http://schemas.microsoft.com/office/powerpoint/2010/main" val="838697191"/>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90600"/>
          </a:xfrm>
        </p:spPr>
        <p:txBody>
          <a:bodyPr/>
          <a:lstStyle/>
          <a:p>
            <a:r>
              <a:rPr lang="en-US" b="1" dirty="0" smtClean="0">
                <a:solidFill>
                  <a:srgbClr val="FF0000"/>
                </a:solidFill>
              </a:rPr>
              <a:t>CHANNEL OF COMMUNICATION CONT</a:t>
            </a:r>
            <a:endParaRPr lang="en-US" b="1" dirty="0">
              <a:solidFill>
                <a:srgbClr val="FF0000"/>
              </a:solidFill>
            </a:endParaRPr>
          </a:p>
        </p:txBody>
      </p:sp>
      <p:sp>
        <p:nvSpPr>
          <p:cNvPr id="3" name="Content Placeholder 2"/>
          <p:cNvSpPr>
            <a:spLocks noGrp="1"/>
          </p:cNvSpPr>
          <p:nvPr>
            <p:ph idx="1"/>
          </p:nvPr>
        </p:nvSpPr>
        <p:spPr>
          <a:xfrm>
            <a:off x="0" y="1066800"/>
            <a:ext cx="9144000" cy="5562600"/>
          </a:xfrm>
        </p:spPr>
        <p:txBody>
          <a:bodyPr>
            <a:normAutofit fontScale="92500"/>
          </a:bodyPr>
          <a:lstStyle/>
          <a:p>
            <a:pPr lvl="0" algn="just">
              <a:buClr>
                <a:srgbClr val="7030A0"/>
              </a:buClr>
            </a:pPr>
            <a:r>
              <a:rPr lang="en-US" sz="2800" dirty="0" smtClean="0"/>
              <a:t>To enable the MMDCE harmonize the activities of the de-concentrated departments, state-owned organizations and other central government agencies in the district with those of the MMDA, all communication addressed to the District Officer in charge of those non-MMDA Departments shall be copied to the MMDCE for his information.</a:t>
            </a:r>
          </a:p>
          <a:p>
            <a:pPr algn="just">
              <a:buClr>
                <a:srgbClr val="7030A0"/>
              </a:buClr>
            </a:pPr>
            <a:r>
              <a:rPr lang="en-US" sz="2800" dirty="0"/>
              <a:t>In matters relating to a specific Assembly or Assemblies and areas where the MDAs ask for reports, statistical data and related information, communication will be addressed directly to the MMDCEs and copied to the RCCs</a:t>
            </a:r>
          </a:p>
          <a:p>
            <a:pPr algn="just">
              <a:buClr>
                <a:srgbClr val="7030A0"/>
              </a:buClr>
            </a:pPr>
            <a:r>
              <a:rPr lang="en-US" sz="2800" dirty="0"/>
              <a:t>The MMDCE will, in such cases, address the responses direct to the MDA with a copy to the </a:t>
            </a:r>
            <a:r>
              <a:rPr lang="en-US" sz="2800" dirty="0" smtClean="0"/>
              <a:t>RCC.</a:t>
            </a:r>
            <a:endParaRPr lang="en-US" sz="2800" dirty="0"/>
          </a:p>
          <a:p>
            <a:pPr lvl="0"/>
            <a:endParaRPr lang="en-US" sz="2800" dirty="0" smtClean="0"/>
          </a:p>
          <a:p>
            <a:pPr>
              <a:buNone/>
            </a:pPr>
            <a:endParaRPr lang="en-US" dirty="0"/>
          </a:p>
        </p:txBody>
      </p:sp>
    </p:spTree>
    <p:extLst>
      <p:ext uri="{BB962C8B-B14F-4D97-AF65-F5344CB8AC3E}">
        <p14:creationId xmlns:p14="http://schemas.microsoft.com/office/powerpoint/2010/main" val="3643575711"/>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Grp="1" noChangeArrowheads="1"/>
          </p:cNvSpPr>
          <p:nvPr>
            <p:ph type="title"/>
          </p:nvPr>
        </p:nvSpPr>
        <p:spPr>
          <a:xfrm>
            <a:off x="457200" y="152400"/>
            <a:ext cx="8077200" cy="762000"/>
          </a:xfrm>
        </p:spPr>
        <p:txBody>
          <a:bodyPr>
            <a:normAutofit/>
          </a:bodyPr>
          <a:lstStyle/>
          <a:p>
            <a:pPr algn="ctr" eaLnBrk="1" hangingPunct="1"/>
            <a:r>
              <a:rPr lang="en-US" sz="3200" b="1" dirty="0" smtClean="0">
                <a:solidFill>
                  <a:srgbClr val="FF0000"/>
                </a:solidFill>
              </a:rPr>
              <a:t>PLANNING, Reporting &amp; M&amp;E  (GENERAL)</a:t>
            </a:r>
            <a:endParaRPr lang="da-DK" sz="3200" b="1" dirty="0" smtClean="0">
              <a:solidFill>
                <a:srgbClr val="FF0000"/>
              </a:solidFill>
            </a:endParaRPr>
          </a:p>
        </p:txBody>
      </p:sp>
      <p:sp>
        <p:nvSpPr>
          <p:cNvPr id="5" name="Slide Number Placeholder 4"/>
          <p:cNvSpPr>
            <a:spLocks noGrp="1"/>
          </p:cNvSpPr>
          <p:nvPr>
            <p:ph type="sldNum" sz="quarter" idx="11"/>
          </p:nvPr>
        </p:nvSpPr>
        <p:spPr/>
        <p:txBody>
          <a:bodyPr/>
          <a:lstStyle/>
          <a:p>
            <a:pPr>
              <a:defRPr/>
            </a:pPr>
            <a:fld id="{D0D4196A-62C1-4FE8-82A0-DF8EEB990582}" type="slidenum">
              <a:rPr lang="en-US" smtClean="0"/>
              <a:pPr>
                <a:defRPr/>
              </a:pPr>
              <a:t>67</a:t>
            </a:fld>
            <a:endParaRPr lang="en-US"/>
          </a:p>
        </p:txBody>
      </p:sp>
      <p:sp>
        <p:nvSpPr>
          <p:cNvPr id="7" name="Rectangle 3"/>
          <p:cNvSpPr txBox="1">
            <a:spLocks noChangeArrowheads="1"/>
          </p:cNvSpPr>
          <p:nvPr/>
        </p:nvSpPr>
        <p:spPr bwMode="auto">
          <a:xfrm>
            <a:off x="304800" y="1143000"/>
            <a:ext cx="8420100" cy="5410200"/>
          </a:xfrm>
          <a:prstGeom prst="rect">
            <a:avLst/>
          </a:prstGeom>
          <a:noFill/>
          <a:ln w="9525">
            <a:noFill/>
            <a:miter lim="800000"/>
            <a:headEnd/>
            <a:tailEnd/>
          </a:ln>
        </p:spPr>
        <p:txBody>
          <a:bodyPr>
            <a:normAutofit fontScale="70000" lnSpcReduction="20000"/>
          </a:bodyPr>
          <a:lstStyle/>
          <a:p>
            <a:pPr algn="l">
              <a:spcBef>
                <a:spcPct val="20000"/>
              </a:spcBef>
              <a:buClr>
                <a:srgbClr val="0BD0D9"/>
              </a:buClr>
              <a:buSzPct val="95000"/>
              <a:defRPr/>
            </a:pPr>
            <a:r>
              <a:rPr lang="en-US" sz="4000" b="1" u="sng" dirty="0" err="1" smtClean="0">
                <a:latin typeface="+mn-lt"/>
              </a:rPr>
              <a:t>HoD</a:t>
            </a:r>
            <a:r>
              <a:rPr lang="en-US" sz="4000" b="1" u="sng" dirty="0" smtClean="0">
                <a:latin typeface="+mn-lt"/>
              </a:rPr>
              <a:t> - to understand and carry out periodically:</a:t>
            </a:r>
          </a:p>
          <a:p>
            <a:pPr algn="l">
              <a:spcBef>
                <a:spcPct val="20000"/>
              </a:spcBef>
              <a:buClr>
                <a:srgbClr val="0BD0D9"/>
              </a:buClr>
              <a:buSzPct val="95000"/>
              <a:defRPr/>
            </a:pPr>
            <a:endParaRPr lang="en-US" sz="4000" dirty="0" smtClean="0">
              <a:latin typeface="+mn-lt"/>
            </a:endParaRPr>
          </a:p>
          <a:p>
            <a:pPr marL="273050" indent="-273050" algn="l">
              <a:spcBef>
                <a:spcPct val="20000"/>
              </a:spcBef>
              <a:buClr>
                <a:srgbClr val="0BD0D9"/>
              </a:buClr>
              <a:buSzPct val="95000"/>
              <a:buFont typeface="Wingdings 2" pitchFamily="18" charset="2"/>
              <a:buChar char=""/>
              <a:defRPr/>
            </a:pPr>
            <a:r>
              <a:rPr lang="en-US" sz="4000" dirty="0" smtClean="0">
                <a:latin typeface="+mn-lt"/>
              </a:rPr>
              <a:t>Planning (</a:t>
            </a:r>
            <a:r>
              <a:rPr lang="en-US" sz="4000" dirty="0" err="1" smtClean="0">
                <a:latin typeface="+mn-lt"/>
              </a:rPr>
              <a:t>GoG</a:t>
            </a:r>
            <a:r>
              <a:rPr lang="en-US" sz="4000" dirty="0" smtClean="0">
                <a:latin typeface="+mn-lt"/>
              </a:rPr>
              <a:t>- NDPC </a:t>
            </a:r>
            <a:r>
              <a:rPr lang="en-US" sz="4000" dirty="0" smtClean="0"/>
              <a:t>Guidelines</a:t>
            </a:r>
            <a:r>
              <a:rPr lang="en-US" sz="4000" dirty="0" smtClean="0">
                <a:latin typeface="+mn-lt"/>
              </a:rPr>
              <a:t>)</a:t>
            </a:r>
          </a:p>
          <a:p>
            <a:pPr marL="730250" lvl="1" indent="-273050">
              <a:spcBef>
                <a:spcPct val="20000"/>
              </a:spcBef>
              <a:buClr>
                <a:srgbClr val="0BD0D9"/>
              </a:buClr>
              <a:buSzPct val="95000"/>
              <a:buFont typeface="Wingdings 2" pitchFamily="18" charset="2"/>
              <a:buChar char=""/>
              <a:defRPr/>
            </a:pPr>
            <a:r>
              <a:rPr lang="en-US" sz="4000" dirty="0" smtClean="0">
                <a:latin typeface="+mn-lt"/>
              </a:rPr>
              <a:t>MTDPs </a:t>
            </a:r>
            <a:endParaRPr lang="en-US" sz="4000" i="1" dirty="0" smtClean="0">
              <a:latin typeface="+mn-lt"/>
            </a:endParaRPr>
          </a:p>
          <a:p>
            <a:pPr marL="730250" lvl="1" indent="-273050">
              <a:spcBef>
                <a:spcPct val="20000"/>
              </a:spcBef>
              <a:buClr>
                <a:srgbClr val="0BD0D9"/>
              </a:buClr>
              <a:buSzPct val="95000"/>
              <a:buFont typeface="Wingdings 2" pitchFamily="18" charset="2"/>
              <a:buChar char=""/>
              <a:defRPr/>
            </a:pPr>
            <a:r>
              <a:rPr lang="en-US" sz="4000" dirty="0" smtClean="0">
                <a:latin typeface="+mn-lt"/>
              </a:rPr>
              <a:t>Composite </a:t>
            </a:r>
            <a:r>
              <a:rPr lang="en-US" sz="4000" dirty="0" smtClean="0"/>
              <a:t>Budgeting </a:t>
            </a:r>
            <a:endParaRPr lang="en-US" sz="4000" i="1" dirty="0" smtClean="0">
              <a:latin typeface="+mn-lt"/>
            </a:endParaRPr>
          </a:p>
          <a:p>
            <a:pPr marL="730250" lvl="1" indent="-273050">
              <a:spcBef>
                <a:spcPct val="20000"/>
              </a:spcBef>
              <a:buClr>
                <a:srgbClr val="0BD0D9"/>
              </a:buClr>
              <a:buSzPct val="95000"/>
              <a:buFont typeface="Wingdings 2" pitchFamily="18" charset="2"/>
              <a:buChar char=""/>
              <a:defRPr/>
            </a:pPr>
            <a:r>
              <a:rPr lang="en-US" sz="4000" dirty="0" smtClean="0">
                <a:latin typeface="+mn-lt"/>
              </a:rPr>
              <a:t>Annual Action Plans </a:t>
            </a:r>
            <a:r>
              <a:rPr lang="en-US" sz="4000" i="1" dirty="0" smtClean="0">
                <a:latin typeface="+mn-lt"/>
              </a:rPr>
              <a:t>(Department, Section, Unit)</a:t>
            </a:r>
            <a:endParaRPr lang="en-US" sz="4000" i="1" dirty="0">
              <a:latin typeface="+mn-lt"/>
            </a:endParaRPr>
          </a:p>
          <a:p>
            <a:pPr marL="730250" lvl="1" indent="-273050">
              <a:spcBef>
                <a:spcPct val="20000"/>
              </a:spcBef>
              <a:buClr>
                <a:srgbClr val="0BD0D9"/>
              </a:buClr>
              <a:buSzPct val="95000"/>
              <a:buFont typeface="Wingdings 2" pitchFamily="18" charset="2"/>
              <a:buChar char=""/>
              <a:defRPr/>
            </a:pPr>
            <a:r>
              <a:rPr lang="en-US" sz="4000" dirty="0">
                <a:latin typeface="+mn-lt"/>
              </a:rPr>
              <a:t>Monthly work </a:t>
            </a:r>
            <a:r>
              <a:rPr lang="en-US" sz="4000" dirty="0" smtClean="0"/>
              <a:t>plans </a:t>
            </a:r>
            <a:r>
              <a:rPr lang="en-US" sz="4000" i="1" dirty="0" smtClean="0"/>
              <a:t>(Department, Section, Unit)</a:t>
            </a:r>
            <a:endParaRPr lang="en-US" sz="4000" i="1" dirty="0">
              <a:latin typeface="+mn-lt"/>
            </a:endParaRPr>
          </a:p>
          <a:p>
            <a:pPr marL="730250" lvl="1" indent="-273050">
              <a:spcBef>
                <a:spcPct val="20000"/>
              </a:spcBef>
              <a:buClr>
                <a:srgbClr val="0BD0D9"/>
              </a:buClr>
              <a:buSzPct val="95000"/>
              <a:buFont typeface="Wingdings 2" pitchFamily="18" charset="2"/>
              <a:buChar char=""/>
              <a:defRPr/>
            </a:pPr>
            <a:r>
              <a:rPr lang="en-US" sz="4000" dirty="0">
                <a:latin typeface="+mn-lt"/>
              </a:rPr>
              <a:t>Weekly work </a:t>
            </a:r>
            <a:r>
              <a:rPr lang="en-US" sz="4000" dirty="0" smtClean="0">
                <a:latin typeface="+mn-lt"/>
              </a:rPr>
              <a:t>plans </a:t>
            </a:r>
            <a:r>
              <a:rPr lang="en-US" sz="4000" i="1" dirty="0" smtClean="0"/>
              <a:t>(Department, Section, Unit)</a:t>
            </a:r>
          </a:p>
          <a:p>
            <a:pPr marL="273050" indent="-273050">
              <a:spcBef>
                <a:spcPct val="20000"/>
              </a:spcBef>
              <a:buClr>
                <a:srgbClr val="0BD0D9"/>
              </a:buClr>
              <a:buSzPct val="95000"/>
              <a:buFont typeface="Wingdings 2" pitchFamily="18" charset="2"/>
              <a:buChar char=""/>
              <a:defRPr/>
            </a:pPr>
            <a:r>
              <a:rPr lang="en-US" sz="4000" dirty="0" smtClean="0"/>
              <a:t>Reporting – Progress &amp; Financial Reports (</a:t>
            </a:r>
            <a:r>
              <a:rPr lang="en-US" sz="4000" dirty="0" err="1" smtClean="0"/>
              <a:t>GoG</a:t>
            </a:r>
            <a:r>
              <a:rPr lang="en-US" sz="4000" dirty="0" smtClean="0"/>
              <a:t> Procedure)</a:t>
            </a:r>
          </a:p>
          <a:p>
            <a:pPr marL="273050" indent="-273050">
              <a:spcBef>
                <a:spcPct val="20000"/>
              </a:spcBef>
              <a:buClr>
                <a:srgbClr val="0BD0D9"/>
              </a:buClr>
              <a:buSzPct val="95000"/>
              <a:buFont typeface="Wingdings 2" pitchFamily="18" charset="2"/>
              <a:buChar char=""/>
              <a:defRPr/>
            </a:pPr>
            <a:r>
              <a:rPr lang="en-US" sz="4000" dirty="0" smtClean="0"/>
              <a:t>M&amp;E (</a:t>
            </a:r>
            <a:r>
              <a:rPr lang="en-US" sz="4000" dirty="0" err="1" smtClean="0"/>
              <a:t>GoG</a:t>
            </a:r>
            <a:r>
              <a:rPr lang="en-US" sz="4000" dirty="0" smtClean="0"/>
              <a:t> – NDPC Guidelines)</a:t>
            </a:r>
            <a:endParaRPr lang="da-DK" sz="4400" dirty="0"/>
          </a:p>
        </p:txBody>
      </p:sp>
    </p:spTree>
    <p:extLst>
      <p:ext uri="{BB962C8B-B14F-4D97-AF65-F5344CB8AC3E}">
        <p14:creationId xmlns:p14="http://schemas.microsoft.com/office/powerpoint/2010/main" val="2851023736"/>
      </p:ext>
    </p:extLst>
  </p:cSld>
  <p:clrMapOvr>
    <a:masterClrMapping/>
  </p:clrMapOvr>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marL="0" indent="0" algn="just">
              <a:buNone/>
              <a:defRPr/>
            </a:pPr>
            <a:r>
              <a:rPr lang="en-GB" dirty="0">
                <a:solidFill>
                  <a:schemeClr val="tx1"/>
                </a:solidFill>
              </a:rPr>
              <a:t>Composite Budget is </a:t>
            </a:r>
            <a:r>
              <a:rPr lang="en-GB" b="1" dirty="0">
                <a:solidFill>
                  <a:srgbClr val="0000CC"/>
                </a:solidFill>
              </a:rPr>
              <a:t>an aggregation of projected revenue and expenditure of the Departments and institutions of the MMDAs. It has been defined under </a:t>
            </a:r>
            <a:r>
              <a:rPr lang="en-US" b="1" dirty="0" smtClean="0">
                <a:solidFill>
                  <a:schemeClr val="tx1"/>
                </a:solidFill>
              </a:rPr>
              <a:t>“</a:t>
            </a:r>
            <a:r>
              <a:rPr lang="en-US" b="1" dirty="0">
                <a:solidFill>
                  <a:srgbClr val="0000CC"/>
                </a:solidFill>
              </a:rPr>
              <a:t>Section 122 (a) (b) of the Local Governance Act, Act 963, 2016”</a:t>
            </a:r>
          </a:p>
          <a:p>
            <a:pPr algn="just">
              <a:buFont typeface="Arial" pitchFamily="34" charset="0"/>
              <a:buChar char="•"/>
              <a:defRPr/>
            </a:pPr>
            <a:r>
              <a:rPr lang="en-US" b="1" i="1" dirty="0" smtClean="0">
                <a:solidFill>
                  <a:schemeClr val="tx1"/>
                </a:solidFill>
              </a:rPr>
              <a:t>(a) ‘the </a:t>
            </a:r>
            <a:r>
              <a:rPr lang="en-US" b="1" i="1" dirty="0">
                <a:solidFill>
                  <a:schemeClr val="tx1"/>
                </a:solidFill>
              </a:rPr>
              <a:t>aggregate revenue and expenditure </a:t>
            </a:r>
            <a:r>
              <a:rPr lang="en-US" b="1" i="1" dirty="0" smtClean="0">
                <a:solidFill>
                  <a:schemeClr val="tx1"/>
                </a:solidFill>
              </a:rPr>
              <a:t>of the Office of the District Assembly, the Departments of the District Assembly; </a:t>
            </a:r>
            <a:r>
              <a:rPr lang="en-US" b="1" i="1" dirty="0">
                <a:solidFill>
                  <a:schemeClr val="tx1"/>
                </a:solidFill>
              </a:rPr>
              <a:t>and </a:t>
            </a:r>
            <a:endParaRPr lang="en-US" b="1" i="1" dirty="0" smtClean="0">
              <a:solidFill>
                <a:schemeClr val="tx1"/>
              </a:solidFill>
            </a:endParaRPr>
          </a:p>
          <a:p>
            <a:pPr algn="just">
              <a:buFont typeface="Arial" pitchFamily="34" charset="0"/>
              <a:buChar char="•"/>
              <a:defRPr/>
            </a:pPr>
            <a:r>
              <a:rPr lang="en-US" b="1" i="1" dirty="0" smtClean="0">
                <a:solidFill>
                  <a:schemeClr val="tx1"/>
                </a:solidFill>
              </a:rPr>
              <a:t>(b) ‘the budget of the annual development plans and programs of the Departments of the  </a:t>
            </a:r>
            <a:r>
              <a:rPr lang="en-US" b="1" i="1" dirty="0">
                <a:solidFill>
                  <a:schemeClr val="tx1"/>
                </a:solidFill>
              </a:rPr>
              <a:t>District </a:t>
            </a:r>
            <a:r>
              <a:rPr lang="en-US" b="1" i="1" dirty="0" smtClean="0">
                <a:solidFill>
                  <a:schemeClr val="tx1"/>
                </a:solidFill>
              </a:rPr>
              <a:t>Assembly</a:t>
            </a:r>
            <a:r>
              <a:rPr lang="en-US" b="1" dirty="0" smtClean="0">
                <a:solidFill>
                  <a:schemeClr val="tx1"/>
                </a:solidFill>
              </a:rPr>
              <a:t>.’</a:t>
            </a:r>
            <a:endParaRPr lang="en-US" b="1" dirty="0">
              <a:solidFill>
                <a:schemeClr val="tx1"/>
              </a:solidFill>
            </a:endParaRPr>
          </a:p>
        </p:txBody>
      </p:sp>
      <p:sp>
        <p:nvSpPr>
          <p:cNvPr id="4" name="Slide Number Placeholder 3"/>
          <p:cNvSpPr>
            <a:spLocks noGrp="1"/>
          </p:cNvSpPr>
          <p:nvPr>
            <p:ph type="sldNum" sz="quarter" idx="12"/>
          </p:nvPr>
        </p:nvSpPr>
        <p:spPr/>
        <p:txBody>
          <a:bodyPr/>
          <a:lstStyle/>
          <a:p>
            <a:fld id="{633B91F5-71B8-4AF0-AC35-4CB20F61C851}" type="slidenum">
              <a:rPr lang="en-US" smtClean="0"/>
              <a:pPr/>
              <a:t>68</a:t>
            </a:fld>
            <a:endParaRPr lang="en-US"/>
          </a:p>
        </p:txBody>
      </p:sp>
      <p:sp>
        <p:nvSpPr>
          <p:cNvPr id="5" name="Title 1"/>
          <p:cNvSpPr>
            <a:spLocks noGrp="1"/>
          </p:cNvSpPr>
          <p:nvPr>
            <p:ph type="title"/>
          </p:nvPr>
        </p:nvSpPr>
        <p:spPr/>
        <p:txBody>
          <a:bodyPr>
            <a:noAutofit/>
          </a:bodyPr>
          <a:lstStyle/>
          <a:p>
            <a:pPr algn="ctr"/>
            <a:r>
              <a:rPr lang="en-US" sz="3200" b="1" dirty="0" smtClean="0">
                <a:solidFill>
                  <a:srgbClr val="FF0000"/>
                </a:solidFill>
              </a:rPr>
              <a:t>COMPOSITE BUDGET </a:t>
            </a:r>
            <a:endParaRPr lang="en-US" sz="3200" b="1" dirty="0" smtClean="0">
              <a:solidFill>
                <a:srgbClr val="0070C0"/>
              </a:solidFill>
            </a:endParaRPr>
          </a:p>
        </p:txBody>
      </p:sp>
    </p:spTree>
    <p:extLst>
      <p:ext uri="{BB962C8B-B14F-4D97-AF65-F5344CB8AC3E}">
        <p14:creationId xmlns:p14="http://schemas.microsoft.com/office/powerpoint/2010/main" val="88320230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2045" y="207264"/>
            <a:ext cx="6518816" cy="762000"/>
          </a:xfrm>
        </p:spPr>
        <p:txBody>
          <a:bodyPr>
            <a:normAutofit/>
          </a:bodyPr>
          <a:lstStyle/>
          <a:p>
            <a:r>
              <a:rPr lang="en-US" sz="2800" dirty="0">
                <a:solidFill>
                  <a:srgbClr val="FF0000"/>
                </a:solidFill>
              </a:rPr>
              <a:t>LGS- Service delivery standards</a:t>
            </a:r>
            <a:endParaRPr lang="en-US" sz="2800" b="1" dirty="0">
              <a:solidFill>
                <a:srgbClr val="FF0000"/>
              </a:solidFill>
            </a:endParaRPr>
          </a:p>
        </p:txBody>
      </p:sp>
      <mc:AlternateContent xmlns:mc="http://schemas.openxmlformats.org/markup-compatibility/2006" xmlns:a14="http://schemas.microsoft.com/office/drawing/2010/main">
        <mc:Choice Requires="a14">
          <p:sp>
            <p:nvSpPr>
              <p:cNvPr id="3" name="Content Placeholder 2"/>
              <p:cNvSpPr>
                <a:spLocks noGrp="1"/>
              </p:cNvSpPr>
              <p:nvPr>
                <p:ph sz="quarter" idx="4294967295"/>
              </p:nvPr>
            </p:nvSpPr>
            <p:spPr>
              <a:xfrm>
                <a:off x="192045" y="1066800"/>
                <a:ext cx="4078406" cy="3428365"/>
              </a:xfrm>
              <a:prstGeom prst="rect">
                <a:avLst/>
              </a:prstGeom>
            </p:spPr>
            <p:txBody>
              <a:bodyPr>
                <a:normAutofit fontScale="62500" lnSpcReduction="20000"/>
              </a:bodyPr>
              <a:lstStyle/>
              <a:p>
                <a:pPr marL="0" indent="0">
                  <a:buNone/>
                </a:pPr>
                <a14:m>
                  <m:oMathPara xmlns:m="http://schemas.openxmlformats.org/officeDocument/2006/math">
                    <m:oMathParaPr>
                      <m:jc m:val="left"/>
                    </m:oMathParaPr>
                    <m:oMath xmlns:m="http://schemas.openxmlformats.org/officeDocument/2006/math">
                      <m:sSup>
                        <m:sSupPr>
                          <m:ctrlPr>
                            <a:rPr lang="en-US" sz="5700" b="1" i="1">
                              <a:solidFill>
                                <a:srgbClr val="0000CC"/>
                              </a:solidFill>
                              <a:latin typeface="Cambria Math" panose="02040503050406030204" pitchFamily="18" charset="0"/>
                            </a:rPr>
                          </m:ctrlPr>
                        </m:sSupPr>
                        <m:e>
                          <m:r>
                            <a:rPr lang="en-US" sz="5700" b="1" i="1">
                              <a:solidFill>
                                <a:srgbClr val="0000CC"/>
                              </a:solidFill>
                              <a:latin typeface="Cambria Math" panose="02040503050406030204" pitchFamily="18" charset="0"/>
                            </a:rPr>
                            <m:t>       </m:t>
                          </m:r>
                          <m:r>
                            <a:rPr lang="en-US" sz="5700" b="1" i="1">
                              <a:solidFill>
                                <a:srgbClr val="0000CC"/>
                              </a:solidFill>
                              <a:latin typeface="Cambria Math" panose="02040503050406030204" pitchFamily="18" charset="0"/>
                            </a:rPr>
                            <m:t>𝑷</m:t>
                          </m:r>
                        </m:e>
                        <m:sup>
                          <m:r>
                            <a:rPr lang="en-US" sz="5700" b="1" i="1">
                              <a:solidFill>
                                <a:srgbClr val="0000CC"/>
                              </a:solidFill>
                              <a:latin typeface="Cambria Math" panose="02040503050406030204" pitchFamily="18" charset="0"/>
                            </a:rPr>
                            <m:t>𝟐</m:t>
                          </m:r>
                        </m:sup>
                      </m:sSup>
                      <m:sSup>
                        <m:sSupPr>
                          <m:ctrlPr>
                            <a:rPr lang="en-US" sz="5700" b="1" i="1">
                              <a:solidFill>
                                <a:srgbClr val="0000CC"/>
                              </a:solidFill>
                              <a:latin typeface="Cambria Math" panose="02040503050406030204" pitchFamily="18" charset="0"/>
                            </a:rPr>
                          </m:ctrlPr>
                        </m:sSupPr>
                        <m:e>
                          <m:r>
                            <a:rPr lang="en-US" sz="5700" b="1" i="1">
                              <a:solidFill>
                                <a:srgbClr val="0000CC"/>
                              </a:solidFill>
                              <a:latin typeface="Cambria Math" panose="02040503050406030204" pitchFamily="18" charset="0"/>
                            </a:rPr>
                            <m:t>𝑬</m:t>
                          </m:r>
                        </m:e>
                        <m:sup>
                          <m:r>
                            <a:rPr lang="en-US" sz="5700" b="1" i="1">
                              <a:solidFill>
                                <a:srgbClr val="0000CC"/>
                              </a:solidFill>
                              <a:latin typeface="Cambria Math" panose="02040503050406030204" pitchFamily="18" charset="0"/>
                            </a:rPr>
                            <m:t>𝟐</m:t>
                          </m:r>
                        </m:sup>
                      </m:sSup>
                      <m:r>
                        <a:rPr lang="en-US" sz="5700" b="1" i="1">
                          <a:solidFill>
                            <a:srgbClr val="0000CC"/>
                          </a:solidFill>
                          <a:latin typeface="Cambria Math" panose="02040503050406030204" pitchFamily="18" charset="0"/>
                        </a:rPr>
                        <m:t>𝑪𝑨𝑻</m:t>
                      </m:r>
                    </m:oMath>
                  </m:oMathPara>
                </a14:m>
                <a:endParaRPr lang="en-US" sz="5700" b="1" dirty="0">
                  <a:solidFill>
                    <a:srgbClr val="0000CC"/>
                  </a:solidFill>
                </a:endParaRPr>
              </a:p>
              <a:p>
                <a:pPr marL="557213" indent="-557213">
                  <a:buFont typeface="+mj-lt"/>
                  <a:buAutoNum type="arabicPeriod"/>
                </a:pPr>
                <a:r>
                  <a:rPr lang="en-US" sz="3300" b="1" dirty="0">
                    <a:solidFill>
                      <a:srgbClr val="0000CC"/>
                    </a:solidFill>
                  </a:rPr>
                  <a:t>P</a:t>
                </a:r>
                <a:r>
                  <a:rPr lang="en-US" sz="3300" b="1" dirty="0"/>
                  <a:t>articipation</a:t>
                </a:r>
              </a:p>
              <a:p>
                <a:pPr marL="557213" indent="-557213">
                  <a:buFont typeface="+mj-lt"/>
                  <a:buAutoNum type="arabicPeriod"/>
                </a:pPr>
                <a:r>
                  <a:rPr lang="en-US" sz="3300" b="1" dirty="0">
                    <a:solidFill>
                      <a:srgbClr val="0000CC"/>
                    </a:solidFill>
                  </a:rPr>
                  <a:t>P</a:t>
                </a:r>
                <a:r>
                  <a:rPr lang="en-US" sz="3300" b="1" dirty="0"/>
                  <a:t>rofessionalism</a:t>
                </a:r>
              </a:p>
              <a:p>
                <a:pPr marL="557213" indent="-557213">
                  <a:buFont typeface="+mj-lt"/>
                  <a:buAutoNum type="arabicPeriod"/>
                </a:pPr>
                <a:r>
                  <a:rPr lang="en-US" sz="3300" b="1" dirty="0">
                    <a:solidFill>
                      <a:srgbClr val="0000CC"/>
                    </a:solidFill>
                  </a:rPr>
                  <a:t>E</a:t>
                </a:r>
                <a:r>
                  <a:rPr lang="en-US" sz="3300" b="1" dirty="0"/>
                  <a:t>fficient and </a:t>
                </a:r>
                <a:r>
                  <a:rPr lang="en-US" sz="3300" b="1" dirty="0">
                    <a:solidFill>
                      <a:srgbClr val="0000CC"/>
                    </a:solidFill>
                  </a:rPr>
                  <a:t>e</a:t>
                </a:r>
                <a:r>
                  <a:rPr lang="en-US" sz="3300" b="1" dirty="0"/>
                  <a:t>ffective use of resources</a:t>
                </a:r>
              </a:p>
              <a:p>
                <a:pPr marL="557213" indent="-557213">
                  <a:buFont typeface="+mj-lt"/>
                  <a:buAutoNum type="arabicPeriod"/>
                </a:pPr>
                <a:r>
                  <a:rPr lang="en-US" sz="3300" b="1" dirty="0">
                    <a:solidFill>
                      <a:srgbClr val="0000CC"/>
                    </a:solidFill>
                  </a:rPr>
                  <a:t>C</a:t>
                </a:r>
                <a:r>
                  <a:rPr lang="en-US" sz="3300" b="1" dirty="0"/>
                  <a:t>lient focus</a:t>
                </a:r>
              </a:p>
              <a:p>
                <a:pPr marL="557213" indent="-557213">
                  <a:buFont typeface="+mj-lt"/>
                  <a:buAutoNum type="arabicPeriod"/>
                </a:pPr>
                <a:r>
                  <a:rPr lang="en-US" sz="3300" b="1" dirty="0">
                    <a:solidFill>
                      <a:srgbClr val="0000CC"/>
                    </a:solidFill>
                  </a:rPr>
                  <a:t>A</a:t>
                </a:r>
                <a:r>
                  <a:rPr lang="en-US" sz="3300" b="1" dirty="0"/>
                  <a:t>ccountability</a:t>
                </a:r>
              </a:p>
              <a:p>
                <a:pPr marL="557213" indent="-557213">
                  <a:buFont typeface="+mj-lt"/>
                  <a:buAutoNum type="arabicPeriod"/>
                </a:pPr>
                <a:r>
                  <a:rPr lang="en-US" sz="3300" b="1" dirty="0">
                    <a:solidFill>
                      <a:srgbClr val="0000CC"/>
                    </a:solidFill>
                  </a:rPr>
                  <a:t>T</a:t>
                </a:r>
                <a:r>
                  <a:rPr lang="en-US" sz="3300" b="1" dirty="0"/>
                  <a:t>ransparency</a:t>
                </a:r>
              </a:p>
              <a:p>
                <a:pPr marL="0" indent="0">
                  <a:buNone/>
                </a:pPr>
                <a:endParaRPr lang="en-US" sz="1800" b="1" dirty="0"/>
              </a:p>
              <a:p>
                <a:pPr marL="0" indent="0">
                  <a:buNone/>
                </a:pPr>
                <a:r>
                  <a:rPr lang="en-US" sz="1800" b="1" dirty="0"/>
                  <a:t/>
                </a:r>
                <a:br>
                  <a:rPr lang="en-US" sz="1800" b="1" dirty="0"/>
                </a:br>
                <a:endParaRPr lang="en-US" sz="1800" dirty="0"/>
              </a:p>
            </p:txBody>
          </p:sp>
        </mc:Choice>
        <mc:Fallback xmlns="">
          <p:sp>
            <p:nvSpPr>
              <p:cNvPr id="3" name="Content Placeholder 2"/>
              <p:cNvSpPr>
                <a:spLocks noGrp="1" noRot="1" noChangeAspect="1" noMove="1" noResize="1" noEditPoints="1" noAdjustHandles="1" noChangeArrowheads="1" noChangeShapeType="1" noTextEdit="1"/>
              </p:cNvSpPr>
              <p:nvPr>
                <p:ph sz="quarter" idx="4294967295"/>
              </p:nvPr>
            </p:nvSpPr>
            <p:spPr>
              <a:xfrm>
                <a:off x="192045" y="1066800"/>
                <a:ext cx="4078406" cy="3428365"/>
              </a:xfrm>
              <a:prstGeom prst="rect">
                <a:avLst/>
              </a:prstGeom>
              <a:blipFill rotWithShape="0">
                <a:blip r:embed="rId2" cstate="print"/>
                <a:stretch>
                  <a:fillRect l="-448" r="-299"/>
                </a:stretch>
              </a:blipFill>
            </p:spPr>
            <p:txBody>
              <a:bodyPr/>
              <a:lstStyle/>
              <a:p>
                <a:r>
                  <a:rPr lang="en-US">
                    <a:noFill/>
                  </a:rPr>
                  <a:t> </a:t>
                </a:r>
              </a:p>
            </p:txBody>
          </p:sp>
        </mc:Fallback>
      </mc:AlternateContent>
      <p:graphicFrame>
        <p:nvGraphicFramePr>
          <p:cNvPr id="5" name="Diagram 4"/>
          <p:cNvGraphicFramePr/>
          <p:nvPr>
            <p:extLst>
              <p:ext uri="{D42A27DB-BD31-4B8C-83A1-F6EECF244321}">
                <p14:modId xmlns:p14="http://schemas.microsoft.com/office/powerpoint/2010/main" val="2191916692"/>
              </p:ext>
            </p:extLst>
          </p:nvPr>
        </p:nvGraphicFramePr>
        <p:xfrm>
          <a:off x="3740956" y="1691640"/>
          <a:ext cx="5276573" cy="5029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p:cNvSpPr>
            <a:spLocks noGrp="1"/>
          </p:cNvSpPr>
          <p:nvPr>
            <p:ph type="sldNum" sz="quarter" idx="12"/>
          </p:nvPr>
        </p:nvSpPr>
        <p:spPr/>
        <p:txBody>
          <a:bodyPr/>
          <a:lstStyle/>
          <a:p>
            <a:fld id="{730775E5-FA01-485D-B85B-51701825F06C}" type="slidenum">
              <a:rPr lang="en-US" smtClean="0"/>
              <a:pPr/>
              <a:t>69</a:t>
            </a:fld>
            <a:endParaRPr lang="en-US"/>
          </a:p>
        </p:txBody>
      </p:sp>
      <p:sp>
        <p:nvSpPr>
          <p:cNvPr id="7" name="Rectangle 6"/>
          <p:cNvSpPr/>
          <p:nvPr/>
        </p:nvSpPr>
        <p:spPr>
          <a:xfrm>
            <a:off x="192045" y="4495165"/>
            <a:ext cx="4078406" cy="22256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000" dirty="0">
                <a:solidFill>
                  <a:srgbClr val="0000CC"/>
                </a:solidFill>
                <a:latin typeface="Verdana" pitchFamily="34" charset="0"/>
              </a:rPr>
              <a:t>“Service Delivery Standards are the minimum level of expected services in terms of </a:t>
            </a:r>
            <a:r>
              <a:rPr lang="en-US" sz="2000" b="1" i="1" dirty="0">
                <a:solidFill>
                  <a:srgbClr val="0000CC"/>
                </a:solidFill>
                <a:latin typeface="Verdana" pitchFamily="34" charset="0"/>
              </a:rPr>
              <a:t>quality</a:t>
            </a:r>
            <a:r>
              <a:rPr lang="en-US" sz="2000" dirty="0">
                <a:solidFill>
                  <a:srgbClr val="0000CC"/>
                </a:solidFill>
                <a:latin typeface="Verdana" pitchFamily="34" charset="0"/>
              </a:rPr>
              <a:t>, </a:t>
            </a:r>
            <a:r>
              <a:rPr lang="en-US" sz="2000" b="1" i="1" dirty="0">
                <a:solidFill>
                  <a:srgbClr val="0000CC"/>
                </a:solidFill>
                <a:latin typeface="Verdana" pitchFamily="34" charset="0"/>
              </a:rPr>
              <a:t>time</a:t>
            </a:r>
            <a:r>
              <a:rPr lang="en-US" sz="2000" dirty="0">
                <a:solidFill>
                  <a:srgbClr val="0000CC"/>
                </a:solidFill>
                <a:latin typeface="Verdana" pitchFamily="34" charset="0"/>
              </a:rPr>
              <a:t> and </a:t>
            </a:r>
            <a:r>
              <a:rPr lang="en-US" sz="2000" b="1" i="1" dirty="0">
                <a:solidFill>
                  <a:srgbClr val="0000CC"/>
                </a:solidFill>
                <a:latin typeface="Verdana" pitchFamily="34" charset="0"/>
              </a:rPr>
              <a:t>cost</a:t>
            </a:r>
            <a:r>
              <a:rPr lang="en-US" sz="2000" dirty="0">
                <a:solidFill>
                  <a:srgbClr val="0000CC"/>
                </a:solidFill>
                <a:latin typeface="Verdana" pitchFamily="34" charset="0"/>
              </a:rPr>
              <a:t> that the Service Provider commits to deliver to its clients” </a:t>
            </a:r>
          </a:p>
          <a:p>
            <a:endParaRPr lang="en-US" dirty="0"/>
          </a:p>
        </p:txBody>
      </p:sp>
      <p:pic>
        <p:nvPicPr>
          <p:cNvPr id="8" name="Picture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58000" y="-48039"/>
            <a:ext cx="1941913" cy="137323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226182198"/>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8509" y="406583"/>
            <a:ext cx="7773338" cy="597626"/>
          </a:xfrm>
        </p:spPr>
        <p:txBody>
          <a:bodyPr>
            <a:noAutofit/>
          </a:bodyPr>
          <a:lstStyle/>
          <a:p>
            <a:pPr lvl="1" algn="ctr" rtl="0">
              <a:lnSpc>
                <a:spcPct val="90000"/>
              </a:lnSpc>
              <a:spcBef>
                <a:spcPct val="0"/>
              </a:spcBef>
            </a:pPr>
            <a:r>
              <a:rPr lang="en-ZA" sz="2400" b="1" dirty="0">
                <a:solidFill>
                  <a:srgbClr val="FF0000"/>
                </a:solidFill>
              </a:rPr>
              <a:t>1. PARTICIPATION</a:t>
            </a:r>
            <a:endParaRPr lang="en-US" sz="2400" dirty="0">
              <a:solidFill>
                <a:srgbClr val="FF0000"/>
              </a:solidFill>
            </a:endParaRPr>
          </a:p>
        </p:txBody>
      </p:sp>
      <p:sp>
        <p:nvSpPr>
          <p:cNvPr id="3" name="Content Placeholder 2"/>
          <p:cNvSpPr>
            <a:spLocks noGrp="1"/>
          </p:cNvSpPr>
          <p:nvPr>
            <p:ph sz="quarter" idx="4294967295"/>
          </p:nvPr>
        </p:nvSpPr>
        <p:spPr>
          <a:xfrm>
            <a:off x="166552" y="1154104"/>
            <a:ext cx="8821999" cy="1589096"/>
          </a:xfrm>
          <a:prstGeom prst="rect">
            <a:avLst/>
          </a:prstGeom>
        </p:spPr>
        <p:txBody>
          <a:bodyPr>
            <a:noAutofit/>
          </a:bodyPr>
          <a:lstStyle/>
          <a:p>
            <a:pPr marL="0" indent="0" algn="just">
              <a:buNone/>
            </a:pPr>
            <a:r>
              <a:rPr lang="en-ZA" sz="2400" b="1" i="1" dirty="0">
                <a:solidFill>
                  <a:srgbClr val="0000CC"/>
                </a:solidFill>
              </a:rPr>
              <a:t>Participation</a:t>
            </a:r>
            <a:r>
              <a:rPr lang="en-ZA" sz="2400" i="1" dirty="0">
                <a:solidFill>
                  <a:srgbClr val="0000CC"/>
                </a:solidFill>
              </a:rPr>
              <a:t> is the involvement of relevant stakeholders including Civil Society Groups, Media, NGOs, Private Sector and Community Members in the planning, implementation, monitoring and evaluation of service </a:t>
            </a:r>
            <a:r>
              <a:rPr lang="en-ZA" sz="2400" i="1" dirty="0" smtClean="0">
                <a:solidFill>
                  <a:srgbClr val="0000CC"/>
                </a:solidFill>
              </a:rPr>
              <a:t>delivery.</a:t>
            </a:r>
            <a:endParaRPr lang="en-US" sz="2400" dirty="0">
              <a:solidFill>
                <a:srgbClr val="0000CC"/>
              </a:solidFill>
            </a:endParaRPr>
          </a:p>
        </p:txBody>
      </p:sp>
      <p:sp>
        <p:nvSpPr>
          <p:cNvPr id="5" name="Rectangle 4"/>
          <p:cNvSpPr/>
          <p:nvPr/>
        </p:nvSpPr>
        <p:spPr>
          <a:xfrm>
            <a:off x="2148536" y="2743200"/>
            <a:ext cx="6840016" cy="3730752"/>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ZA" sz="2000" b="1" i="1" dirty="0">
                <a:solidFill>
                  <a:srgbClr val="0000CC"/>
                </a:solidFill>
              </a:rPr>
              <a:t>Measurement of Participation:</a:t>
            </a:r>
            <a:endParaRPr lang="en-US" sz="2000" b="1" i="1" dirty="0">
              <a:solidFill>
                <a:srgbClr val="0000CC"/>
              </a:solidFill>
            </a:endParaRPr>
          </a:p>
          <a:p>
            <a:r>
              <a:rPr lang="en-ZA" sz="2000" dirty="0">
                <a:solidFill>
                  <a:schemeClr val="tx1"/>
                </a:solidFill>
              </a:rPr>
              <a:t>Some measurement indicators for assessing “Participation” include ensuring that MMDAs:</a:t>
            </a:r>
            <a:endParaRPr lang="en-US" sz="2000" dirty="0">
              <a:solidFill>
                <a:schemeClr val="tx1"/>
              </a:solidFill>
            </a:endParaRPr>
          </a:p>
          <a:p>
            <a:pPr marL="257175" indent="-257175">
              <a:buFont typeface="Arial" panose="020B0604020202020204" pitchFamily="34" charset="0"/>
              <a:buChar char="•"/>
            </a:pPr>
            <a:r>
              <a:rPr lang="en-ZA" sz="2000" dirty="0">
                <a:solidFill>
                  <a:schemeClr val="tx1"/>
                </a:solidFill>
              </a:rPr>
              <a:t>involve all stakeholders in the annual fee-fixing resolutions;</a:t>
            </a:r>
            <a:endParaRPr lang="en-US" sz="2000" dirty="0">
              <a:solidFill>
                <a:schemeClr val="tx1"/>
              </a:solidFill>
            </a:endParaRPr>
          </a:p>
          <a:p>
            <a:pPr marL="257175" indent="-257175">
              <a:buFont typeface="Arial" panose="020B0604020202020204" pitchFamily="34" charset="0"/>
              <a:buChar char="•"/>
            </a:pPr>
            <a:r>
              <a:rPr lang="en-ZA" sz="2000" dirty="0">
                <a:solidFill>
                  <a:schemeClr val="tx1"/>
                </a:solidFill>
              </a:rPr>
              <a:t>organize community hearings to include the views of all stakeholders during the planning and budgeting process;</a:t>
            </a:r>
            <a:endParaRPr lang="en-US" sz="2000" dirty="0">
              <a:solidFill>
                <a:schemeClr val="tx1"/>
              </a:solidFill>
            </a:endParaRPr>
          </a:p>
          <a:p>
            <a:pPr marL="257175" indent="-257175">
              <a:buFont typeface="Arial" panose="020B0604020202020204" pitchFamily="34" charset="0"/>
              <a:buChar char="•"/>
            </a:pPr>
            <a:r>
              <a:rPr lang="en-ZA" sz="2000" dirty="0">
                <a:solidFill>
                  <a:schemeClr val="tx1"/>
                </a:solidFill>
              </a:rPr>
              <a:t>conduct annual surveys to ascertain the level of community knowledge on agreements reached during service delivery consultations;</a:t>
            </a:r>
            <a:endParaRPr lang="en-US" sz="2000" dirty="0">
              <a:solidFill>
                <a:schemeClr val="tx1"/>
              </a:solidFill>
            </a:endParaRPr>
          </a:p>
          <a:p>
            <a:pPr marL="257175" indent="-257175">
              <a:buFont typeface="Arial" panose="020B0604020202020204" pitchFamily="34" charset="0"/>
              <a:buChar char="•"/>
            </a:pPr>
            <a:r>
              <a:rPr lang="en-ZA" sz="2000" dirty="0">
                <a:solidFill>
                  <a:schemeClr val="tx1"/>
                </a:solidFill>
              </a:rPr>
              <a:t>involve relevant stakeholders, beneficiary departments and communities in quarterly and annual monitoring of projects. </a:t>
            </a:r>
            <a:endParaRPr lang="en-US" sz="2000" dirty="0">
              <a:solidFill>
                <a:schemeClr val="tx1"/>
              </a:solidFill>
            </a:endParaRPr>
          </a:p>
        </p:txBody>
      </p:sp>
      <p:pic>
        <p:nvPicPr>
          <p:cNvPr id="6" name="Picture 5"/>
          <p:cNvPicPr/>
          <p:nvPr/>
        </p:nvPicPr>
        <p:blipFill>
          <a:blip r:embed="rId2" cstate="print">
            <a:extLst>
              <a:ext uri="{28A0092B-C50C-407E-A947-70E740481C1C}">
                <a14:useLocalDpi xmlns:a14="http://schemas.microsoft.com/office/drawing/2010/main" val="0"/>
              </a:ext>
            </a:extLst>
          </a:blip>
          <a:stretch>
            <a:fillRect/>
          </a:stretch>
        </p:blipFill>
        <p:spPr>
          <a:xfrm>
            <a:off x="30707" y="3352800"/>
            <a:ext cx="1981983" cy="1835833"/>
          </a:xfrm>
          <a:prstGeom prst="rect">
            <a:avLst/>
          </a:prstGeom>
        </p:spPr>
      </p:pic>
      <p:sp>
        <p:nvSpPr>
          <p:cNvPr id="4" name="Slide Number Placeholder 3"/>
          <p:cNvSpPr>
            <a:spLocks noGrp="1"/>
          </p:cNvSpPr>
          <p:nvPr>
            <p:ph type="sldNum" sz="quarter" idx="12"/>
          </p:nvPr>
        </p:nvSpPr>
        <p:spPr/>
        <p:txBody>
          <a:bodyPr/>
          <a:lstStyle/>
          <a:p>
            <a:fld id="{730775E5-FA01-485D-B85B-51701825F06C}" type="slidenum">
              <a:rPr lang="en-US" smtClean="0"/>
              <a:pPr/>
              <a:t>70</a:t>
            </a:fld>
            <a:endParaRPr lang="en-US"/>
          </a:p>
        </p:txBody>
      </p:sp>
    </p:spTree>
    <p:extLst>
      <p:ext uri="{BB962C8B-B14F-4D97-AF65-F5344CB8AC3E}">
        <p14:creationId xmlns:p14="http://schemas.microsoft.com/office/powerpoint/2010/main" val="2284820197"/>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5738" y="465403"/>
            <a:ext cx="7773338" cy="499655"/>
          </a:xfrm>
        </p:spPr>
        <p:txBody>
          <a:bodyPr>
            <a:normAutofit/>
          </a:bodyPr>
          <a:lstStyle/>
          <a:p>
            <a:pPr lvl="1" algn="ctr" rtl="0">
              <a:lnSpc>
                <a:spcPct val="90000"/>
              </a:lnSpc>
              <a:spcBef>
                <a:spcPct val="0"/>
              </a:spcBef>
            </a:pPr>
            <a:r>
              <a:rPr lang="en-US" sz="2400" b="1" dirty="0">
                <a:solidFill>
                  <a:srgbClr val="FF0000"/>
                </a:solidFill>
              </a:rPr>
              <a:t>2. PROFESSIONALISM</a:t>
            </a:r>
            <a:endParaRPr lang="en-US" sz="2400" dirty="0">
              <a:solidFill>
                <a:srgbClr val="FF0000"/>
              </a:solidFill>
            </a:endParaRPr>
          </a:p>
        </p:txBody>
      </p:sp>
      <p:sp>
        <p:nvSpPr>
          <p:cNvPr id="3" name="Content Placeholder 2"/>
          <p:cNvSpPr>
            <a:spLocks noGrp="1"/>
          </p:cNvSpPr>
          <p:nvPr>
            <p:ph sz="quarter" idx="4294967295"/>
          </p:nvPr>
        </p:nvSpPr>
        <p:spPr>
          <a:xfrm>
            <a:off x="381000" y="1136432"/>
            <a:ext cx="8451166" cy="1327550"/>
          </a:xfrm>
          <a:prstGeom prst="rect">
            <a:avLst/>
          </a:prstGeom>
        </p:spPr>
        <p:txBody>
          <a:bodyPr>
            <a:normAutofit fontScale="77500" lnSpcReduction="20000"/>
          </a:bodyPr>
          <a:lstStyle/>
          <a:p>
            <a:pPr marL="0" indent="0">
              <a:buNone/>
            </a:pPr>
            <a:r>
              <a:rPr lang="en-ZA" b="1" i="1" dirty="0">
                <a:solidFill>
                  <a:srgbClr val="0000CC"/>
                </a:solidFill>
              </a:rPr>
              <a:t>Professionalism</a:t>
            </a:r>
            <a:r>
              <a:rPr lang="en-ZA" i="1" dirty="0">
                <a:solidFill>
                  <a:srgbClr val="0000CC"/>
                </a:solidFill>
              </a:rPr>
              <a:t> is the demonstration of requisite skills and competencies, and the ability to adapt best practices in the delivery of services to the satisfaction of the client whilst adhering to ethical standards </a:t>
            </a:r>
            <a:endParaRPr lang="en-US" dirty="0">
              <a:solidFill>
                <a:srgbClr val="0000CC"/>
              </a:solidFill>
            </a:endParaRPr>
          </a:p>
          <a:p>
            <a:endParaRPr lang="en-US" dirty="0"/>
          </a:p>
        </p:txBody>
      </p:sp>
      <p:sp>
        <p:nvSpPr>
          <p:cNvPr id="5" name="Rectangle 4"/>
          <p:cNvSpPr/>
          <p:nvPr/>
        </p:nvSpPr>
        <p:spPr>
          <a:xfrm>
            <a:off x="2173459" y="2463982"/>
            <a:ext cx="6856241" cy="4009970"/>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ZA" b="1" i="1" dirty="0">
                <a:solidFill>
                  <a:srgbClr val="0000CC"/>
                </a:solidFill>
              </a:rPr>
              <a:t>Measurement of Professionalism:</a:t>
            </a:r>
            <a:endParaRPr lang="en-US" b="1" i="1" dirty="0">
              <a:solidFill>
                <a:srgbClr val="0000CC"/>
              </a:solidFill>
            </a:endParaRPr>
          </a:p>
          <a:p>
            <a:r>
              <a:rPr lang="en-ZA" dirty="0">
                <a:solidFill>
                  <a:schemeClr val="tx1"/>
                </a:solidFill>
              </a:rPr>
              <a:t>Some measurement indicators for assessing “Professionalism” include ensuring that MMDAs:</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conduct Performance Appraisals with staff within intervals of six months or yearly;</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prepare and implement staff development plan for staff on an annual basis;</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ensure that the output of staff is measured  in reference to standards stipulated in the Code of Conduct for the Service bi-annually; </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conduct annual in-service training for the professional development of staff;</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establish annual award schemes for staff who demonstrate professionalism in the performance  of their duties. </a:t>
            </a:r>
            <a:endParaRPr lang="en-US" dirty="0">
              <a:solidFill>
                <a:schemeClr val="tx1"/>
              </a:solidFill>
            </a:endParaRPr>
          </a:p>
        </p:txBody>
      </p:sp>
      <p:pic>
        <p:nvPicPr>
          <p:cNvPr id="6" name="Picture 5"/>
          <p:cNvPicPr/>
          <p:nvPr/>
        </p:nvPicPr>
        <p:blipFill>
          <a:blip r:embed="rId2" cstate="print">
            <a:extLst>
              <a:ext uri="{28A0092B-C50C-407E-A947-70E740481C1C}">
                <a14:useLocalDpi xmlns:a14="http://schemas.microsoft.com/office/drawing/2010/main" val="0"/>
              </a:ext>
            </a:extLst>
          </a:blip>
          <a:stretch>
            <a:fillRect/>
          </a:stretch>
        </p:blipFill>
        <p:spPr>
          <a:xfrm>
            <a:off x="94957" y="3200401"/>
            <a:ext cx="2078502" cy="1997282"/>
          </a:xfrm>
          <a:prstGeom prst="rect">
            <a:avLst/>
          </a:prstGeom>
        </p:spPr>
      </p:pic>
      <p:sp>
        <p:nvSpPr>
          <p:cNvPr id="4" name="Slide Number Placeholder 3"/>
          <p:cNvSpPr>
            <a:spLocks noGrp="1"/>
          </p:cNvSpPr>
          <p:nvPr>
            <p:ph type="sldNum" sz="quarter" idx="12"/>
          </p:nvPr>
        </p:nvSpPr>
        <p:spPr/>
        <p:txBody>
          <a:bodyPr/>
          <a:lstStyle/>
          <a:p>
            <a:fld id="{730775E5-FA01-485D-B85B-51701825F06C}" type="slidenum">
              <a:rPr lang="en-US" smtClean="0"/>
              <a:pPr/>
              <a:t>71</a:t>
            </a:fld>
            <a:endParaRPr lang="en-US"/>
          </a:p>
        </p:txBody>
      </p:sp>
    </p:spTree>
    <p:extLst>
      <p:ext uri="{BB962C8B-B14F-4D97-AF65-F5344CB8AC3E}">
        <p14:creationId xmlns:p14="http://schemas.microsoft.com/office/powerpoint/2010/main" val="318515316"/>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332" y="451720"/>
            <a:ext cx="7773338" cy="607423"/>
          </a:xfrm>
        </p:spPr>
        <p:txBody>
          <a:bodyPr>
            <a:normAutofit/>
          </a:bodyPr>
          <a:lstStyle/>
          <a:p>
            <a:pPr lvl="1" algn="ctr" rtl="0">
              <a:lnSpc>
                <a:spcPct val="90000"/>
              </a:lnSpc>
              <a:spcBef>
                <a:spcPct val="0"/>
              </a:spcBef>
            </a:pPr>
            <a:r>
              <a:rPr lang="en-US" sz="2400" b="1" dirty="0">
                <a:solidFill>
                  <a:srgbClr val="FF0000"/>
                </a:solidFill>
              </a:rPr>
              <a:t>3. CLIENT FOCUS</a:t>
            </a:r>
            <a:endParaRPr lang="en-US" sz="2400" dirty="0">
              <a:solidFill>
                <a:srgbClr val="FF0000"/>
              </a:solidFill>
            </a:endParaRPr>
          </a:p>
        </p:txBody>
      </p:sp>
      <p:sp>
        <p:nvSpPr>
          <p:cNvPr id="3" name="Content Placeholder 2"/>
          <p:cNvSpPr>
            <a:spLocks noGrp="1"/>
          </p:cNvSpPr>
          <p:nvPr>
            <p:ph sz="quarter" idx="4294967295"/>
          </p:nvPr>
        </p:nvSpPr>
        <p:spPr>
          <a:xfrm>
            <a:off x="152400" y="1087488"/>
            <a:ext cx="8619276" cy="1287368"/>
          </a:xfrm>
          <a:prstGeom prst="rect">
            <a:avLst/>
          </a:prstGeom>
        </p:spPr>
        <p:txBody>
          <a:bodyPr/>
          <a:lstStyle/>
          <a:p>
            <a:pPr marL="0" indent="0">
              <a:buNone/>
            </a:pPr>
            <a:r>
              <a:rPr lang="en-ZA" sz="2400" b="1" i="1" dirty="0">
                <a:solidFill>
                  <a:srgbClr val="0000CC"/>
                </a:solidFill>
              </a:rPr>
              <a:t>Client focus </a:t>
            </a:r>
            <a:r>
              <a:rPr lang="en-ZA" sz="2400" i="1" dirty="0">
                <a:solidFill>
                  <a:srgbClr val="0000CC"/>
                </a:solidFill>
              </a:rPr>
              <a:t>is using client requirements to prioritize and consistently develop affordable and accessible Services in a timely manner.</a:t>
            </a:r>
            <a:endParaRPr lang="en-US" sz="2400" dirty="0">
              <a:solidFill>
                <a:srgbClr val="0000CC"/>
              </a:solidFill>
            </a:endParaRPr>
          </a:p>
          <a:p>
            <a:pPr marL="0" indent="0">
              <a:buNone/>
            </a:pPr>
            <a:endParaRPr lang="en-US" dirty="0"/>
          </a:p>
        </p:txBody>
      </p:sp>
      <p:sp>
        <p:nvSpPr>
          <p:cNvPr id="5" name="Rectangle 4"/>
          <p:cNvSpPr/>
          <p:nvPr/>
        </p:nvSpPr>
        <p:spPr>
          <a:xfrm>
            <a:off x="304800" y="2221928"/>
            <a:ext cx="6266655" cy="4380103"/>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ZA" b="1" i="1" dirty="0">
                <a:solidFill>
                  <a:srgbClr val="0000CC"/>
                </a:solidFill>
              </a:rPr>
              <a:t>Measurement of Client Focus:</a:t>
            </a:r>
            <a:endParaRPr lang="en-US" b="1" i="1" dirty="0">
              <a:solidFill>
                <a:srgbClr val="0000CC"/>
              </a:solidFill>
            </a:endParaRPr>
          </a:p>
          <a:p>
            <a:r>
              <a:rPr lang="en-ZA" dirty="0">
                <a:solidFill>
                  <a:schemeClr val="tx1"/>
                </a:solidFill>
              </a:rPr>
              <a:t>Some measurement indicators for assessing “Client Focus” include: </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establish functional Client Service Centres in all MMDAs by mid 2015;</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publish and disseminate a Client Service Charter by the end 2015;</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establish a mechanism (suggestion box, etc.) for the receipt of complaints from clients on a weekly basis and to provide feedback to clients effectively within five (5) working days of the receipt of a complaint;</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acknowledge and respond to correspondences effectively within Seven (7) working days upon receipt;</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organise annual beneficiary surveys.</a:t>
            </a:r>
            <a:endParaRPr lang="en-US" dirty="0">
              <a:solidFill>
                <a:schemeClr val="tx1"/>
              </a:solidFill>
            </a:endParaRPr>
          </a:p>
        </p:txBody>
      </p:sp>
      <p:pic>
        <p:nvPicPr>
          <p:cNvPr id="6" name="Picture 5"/>
          <p:cNvPicPr/>
          <p:nvPr/>
        </p:nvPicPr>
        <p:blipFill>
          <a:blip r:embed="rId2" cstate="print">
            <a:extLst>
              <a:ext uri="{28A0092B-C50C-407E-A947-70E740481C1C}">
                <a14:useLocalDpi xmlns:a14="http://schemas.microsoft.com/office/drawing/2010/main" val="0"/>
              </a:ext>
            </a:extLst>
          </a:blip>
          <a:stretch>
            <a:fillRect/>
          </a:stretch>
        </p:blipFill>
        <p:spPr>
          <a:xfrm>
            <a:off x="6699988" y="2652216"/>
            <a:ext cx="2071688" cy="1243013"/>
          </a:xfrm>
          <a:prstGeom prst="rect">
            <a:avLst/>
          </a:prstGeom>
        </p:spPr>
      </p:pic>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6699988" y="3993192"/>
            <a:ext cx="2071688" cy="1635919"/>
          </a:xfrm>
          <a:prstGeom prst="rect">
            <a:avLst/>
          </a:prstGeom>
        </p:spPr>
      </p:pic>
      <p:sp>
        <p:nvSpPr>
          <p:cNvPr id="4" name="Slide Number Placeholder 3"/>
          <p:cNvSpPr>
            <a:spLocks noGrp="1"/>
          </p:cNvSpPr>
          <p:nvPr>
            <p:ph type="sldNum" sz="quarter" idx="12"/>
          </p:nvPr>
        </p:nvSpPr>
        <p:spPr/>
        <p:txBody>
          <a:bodyPr/>
          <a:lstStyle/>
          <a:p>
            <a:fld id="{730775E5-FA01-485D-B85B-51701825F06C}" type="slidenum">
              <a:rPr lang="en-US" smtClean="0"/>
              <a:pPr/>
              <a:t>72</a:t>
            </a:fld>
            <a:endParaRPr lang="en-US"/>
          </a:p>
        </p:txBody>
      </p:sp>
    </p:spTree>
    <p:extLst>
      <p:ext uri="{BB962C8B-B14F-4D97-AF65-F5344CB8AC3E}">
        <p14:creationId xmlns:p14="http://schemas.microsoft.com/office/powerpoint/2010/main" val="2530870113"/>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7134" y="429192"/>
            <a:ext cx="7773338" cy="561947"/>
          </a:xfrm>
        </p:spPr>
        <p:txBody>
          <a:bodyPr>
            <a:normAutofit/>
          </a:bodyPr>
          <a:lstStyle/>
          <a:p>
            <a:pPr lvl="1" algn="ctr" rtl="0">
              <a:lnSpc>
                <a:spcPct val="90000"/>
              </a:lnSpc>
              <a:spcBef>
                <a:spcPct val="0"/>
              </a:spcBef>
            </a:pPr>
            <a:r>
              <a:rPr lang="en-US" sz="2400" b="1" dirty="0">
                <a:solidFill>
                  <a:srgbClr val="FF0000"/>
                </a:solidFill>
              </a:rPr>
              <a:t>4. TRANSPARENCY</a:t>
            </a:r>
            <a:endParaRPr lang="en-US" sz="2400" dirty="0">
              <a:solidFill>
                <a:srgbClr val="FF0000"/>
              </a:solidFill>
            </a:endParaRPr>
          </a:p>
        </p:txBody>
      </p:sp>
      <p:sp>
        <p:nvSpPr>
          <p:cNvPr id="3" name="Content Placeholder 2"/>
          <p:cNvSpPr>
            <a:spLocks noGrp="1"/>
          </p:cNvSpPr>
          <p:nvPr>
            <p:ph sz="quarter" idx="4294967295"/>
          </p:nvPr>
        </p:nvSpPr>
        <p:spPr>
          <a:xfrm>
            <a:off x="0" y="1084643"/>
            <a:ext cx="8988552" cy="1582357"/>
          </a:xfrm>
          <a:prstGeom prst="rect">
            <a:avLst/>
          </a:prstGeom>
        </p:spPr>
        <p:txBody>
          <a:bodyPr/>
          <a:lstStyle/>
          <a:p>
            <a:pPr marL="0" indent="0">
              <a:buNone/>
            </a:pPr>
            <a:r>
              <a:rPr lang="en-ZA" sz="2400" b="1" i="1" dirty="0">
                <a:solidFill>
                  <a:srgbClr val="0000CC"/>
                </a:solidFill>
              </a:rPr>
              <a:t>Transparency</a:t>
            </a:r>
            <a:r>
              <a:rPr lang="en-ZA" sz="2400" i="1" dirty="0">
                <a:solidFill>
                  <a:srgbClr val="0000CC"/>
                </a:solidFill>
              </a:rPr>
              <a:t> is providing all stakeholders with the understanding of how LGS operates, and furnishing them with easy access to adequate and timely information regarding decisions and actions taken by the Service.</a:t>
            </a:r>
            <a:endParaRPr lang="en-US" sz="2400" dirty="0">
              <a:solidFill>
                <a:srgbClr val="0000CC"/>
              </a:solidFill>
            </a:endParaRPr>
          </a:p>
          <a:p>
            <a:pPr marL="0" indent="0">
              <a:buNone/>
            </a:pPr>
            <a:endParaRPr lang="en-US" dirty="0"/>
          </a:p>
        </p:txBody>
      </p:sp>
      <p:sp>
        <p:nvSpPr>
          <p:cNvPr id="5" name="Rectangle 4"/>
          <p:cNvSpPr/>
          <p:nvPr/>
        </p:nvSpPr>
        <p:spPr>
          <a:xfrm>
            <a:off x="114939" y="2667000"/>
            <a:ext cx="7353362" cy="4053839"/>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ZA" sz="1600" b="1" i="1" dirty="0">
                <a:solidFill>
                  <a:srgbClr val="0000CC"/>
                </a:solidFill>
              </a:rPr>
              <a:t>Measurement of Transparency:</a:t>
            </a:r>
            <a:endParaRPr lang="en-US" sz="1600" b="1" i="1" dirty="0">
              <a:solidFill>
                <a:srgbClr val="0000CC"/>
              </a:solidFill>
            </a:endParaRPr>
          </a:p>
          <a:p>
            <a:r>
              <a:rPr lang="en-ZA" sz="1600" dirty="0">
                <a:solidFill>
                  <a:schemeClr val="tx1"/>
                </a:solidFill>
              </a:rPr>
              <a:t>Some measurement indicators for assessing “Transparency” include:</a:t>
            </a:r>
            <a:endParaRPr lang="en-US" sz="1600" dirty="0">
              <a:solidFill>
                <a:schemeClr val="tx1"/>
              </a:solidFill>
            </a:endParaRPr>
          </a:p>
          <a:p>
            <a:pPr marL="257175" indent="-257175">
              <a:buFont typeface="Arial" panose="020B0604020202020204" pitchFamily="34" charset="0"/>
              <a:buChar char="•"/>
            </a:pPr>
            <a:r>
              <a:rPr lang="en-ZA" sz="1600" dirty="0">
                <a:solidFill>
                  <a:schemeClr val="tx1"/>
                </a:solidFill>
              </a:rPr>
              <a:t>establish a Procurement Committee and ensure that all procurement activities are carried out in conformity with the Public Procurement Act, Act 663;</a:t>
            </a:r>
            <a:endParaRPr lang="en-US" sz="1600" dirty="0">
              <a:solidFill>
                <a:schemeClr val="tx1"/>
              </a:solidFill>
            </a:endParaRPr>
          </a:p>
          <a:p>
            <a:pPr marL="257175" indent="-257175">
              <a:buFont typeface="Arial" panose="020B0604020202020204" pitchFamily="34" charset="0"/>
              <a:buChar char="•"/>
            </a:pPr>
            <a:r>
              <a:rPr lang="en-ZA" sz="1600" dirty="0">
                <a:solidFill>
                  <a:schemeClr val="tx1"/>
                </a:solidFill>
              </a:rPr>
              <a:t>update and display monthly revenue and expenditure charts on MMDAs’ notice boards and at other vantage places;</a:t>
            </a:r>
            <a:endParaRPr lang="en-US" sz="1600" dirty="0">
              <a:solidFill>
                <a:schemeClr val="tx1"/>
              </a:solidFill>
            </a:endParaRPr>
          </a:p>
          <a:p>
            <a:pPr marL="257175" indent="-257175">
              <a:buFont typeface="Arial" panose="020B0604020202020204" pitchFamily="34" charset="0"/>
              <a:buChar char="•"/>
            </a:pPr>
            <a:r>
              <a:rPr lang="en-ZA" sz="1600" dirty="0">
                <a:solidFill>
                  <a:schemeClr val="tx1"/>
                </a:solidFill>
              </a:rPr>
              <a:t>publish and display MMDAs’ audit report on Assembly’s and Area Councils’ notice boards within one week of receipt of the report; </a:t>
            </a:r>
            <a:endParaRPr lang="en-US" sz="1600" dirty="0">
              <a:solidFill>
                <a:schemeClr val="tx1"/>
              </a:solidFill>
            </a:endParaRPr>
          </a:p>
          <a:p>
            <a:pPr marL="257175" indent="-257175">
              <a:buFont typeface="Arial" panose="020B0604020202020204" pitchFamily="34" charset="0"/>
              <a:buChar char="•"/>
            </a:pPr>
            <a:r>
              <a:rPr lang="en-ZA" sz="1600" dirty="0">
                <a:solidFill>
                  <a:schemeClr val="tx1"/>
                </a:solidFill>
              </a:rPr>
              <a:t>disseminate draft budget estimates to Assembly members two weeks before the General Assembly meeting and publish the approved budget on the Assembly’s notice boards;</a:t>
            </a:r>
            <a:endParaRPr lang="en-US" sz="1600" dirty="0">
              <a:solidFill>
                <a:schemeClr val="tx1"/>
              </a:solidFill>
            </a:endParaRPr>
          </a:p>
          <a:p>
            <a:pPr marL="257175" indent="-257175">
              <a:buFont typeface="Arial" panose="020B0604020202020204" pitchFamily="34" charset="0"/>
              <a:buChar char="•"/>
            </a:pPr>
            <a:r>
              <a:rPr lang="en-ZA" sz="1600" dirty="0">
                <a:solidFill>
                  <a:schemeClr val="tx1"/>
                </a:solidFill>
              </a:rPr>
              <a:t>adopt the Social and Public Expenditure Financial Accountability (SPEFA) format for reporting on MMDA to key stakeholders yearly;</a:t>
            </a:r>
          </a:p>
          <a:p>
            <a:pPr marL="257175" indent="-257175">
              <a:buFont typeface="Arial" panose="020B0604020202020204" pitchFamily="34" charset="0"/>
              <a:buChar char="•"/>
            </a:pPr>
            <a:r>
              <a:rPr lang="en-ZA" sz="1600" dirty="0">
                <a:solidFill>
                  <a:schemeClr val="tx1"/>
                </a:solidFill>
              </a:rPr>
              <a:t>publish General Assembly meeting minutes on Community notice boards and other public designated areas (such as the reception) in the MMDA quarterly.</a:t>
            </a:r>
            <a:endParaRPr lang="en-US" sz="1600" dirty="0">
              <a:solidFill>
                <a:schemeClr val="tx1"/>
              </a:solidFill>
            </a:endParaRPr>
          </a:p>
          <a:p>
            <a:pPr marL="257175" indent="-257175">
              <a:buFont typeface="Arial" panose="020B0604020202020204" pitchFamily="34" charset="0"/>
              <a:buChar char="•"/>
            </a:pPr>
            <a:endParaRPr lang="en-US" sz="1500" dirty="0">
              <a:solidFill>
                <a:schemeClr val="tx1"/>
              </a:solidFill>
            </a:endParaRPr>
          </a:p>
        </p:txBody>
      </p:sp>
      <p:pic>
        <p:nvPicPr>
          <p:cNvPr id="11" name="Picture 10"/>
          <p:cNvPicPr/>
          <p:nvPr/>
        </p:nvPicPr>
        <p:blipFill>
          <a:blip r:embed="rId2" cstate="print">
            <a:extLst>
              <a:ext uri="{28A0092B-C50C-407E-A947-70E740481C1C}">
                <a14:useLocalDpi xmlns:a14="http://schemas.microsoft.com/office/drawing/2010/main" val="0"/>
              </a:ext>
            </a:extLst>
          </a:blip>
          <a:stretch>
            <a:fillRect/>
          </a:stretch>
        </p:blipFill>
        <p:spPr>
          <a:xfrm>
            <a:off x="7491047" y="3023181"/>
            <a:ext cx="1573823" cy="1104809"/>
          </a:xfrm>
          <a:prstGeom prst="rect">
            <a:avLst/>
          </a:prstGeom>
        </p:spPr>
      </p:pic>
      <p:pic>
        <p:nvPicPr>
          <p:cNvPr id="12" name="Picture 11"/>
          <p:cNvPicPr/>
          <p:nvPr/>
        </p:nvPicPr>
        <p:blipFill>
          <a:blip r:embed="rId3" cstate="print">
            <a:extLst>
              <a:ext uri="{28A0092B-C50C-407E-A947-70E740481C1C}">
                <a14:useLocalDpi xmlns:a14="http://schemas.microsoft.com/office/drawing/2010/main" val="0"/>
              </a:ext>
            </a:extLst>
          </a:blip>
          <a:stretch>
            <a:fillRect/>
          </a:stretch>
        </p:blipFill>
        <p:spPr>
          <a:xfrm>
            <a:off x="7491047" y="4328454"/>
            <a:ext cx="1531619" cy="1285436"/>
          </a:xfrm>
          <a:prstGeom prst="rect">
            <a:avLst/>
          </a:prstGeom>
        </p:spPr>
      </p:pic>
      <p:sp>
        <p:nvSpPr>
          <p:cNvPr id="4" name="Slide Number Placeholder 3"/>
          <p:cNvSpPr>
            <a:spLocks noGrp="1"/>
          </p:cNvSpPr>
          <p:nvPr>
            <p:ph type="sldNum" sz="quarter" idx="12"/>
          </p:nvPr>
        </p:nvSpPr>
        <p:spPr/>
        <p:txBody>
          <a:bodyPr/>
          <a:lstStyle/>
          <a:p>
            <a:fld id="{730775E5-FA01-485D-B85B-51701825F06C}" type="slidenum">
              <a:rPr lang="en-US" smtClean="0"/>
              <a:pPr/>
              <a:t>73</a:t>
            </a:fld>
            <a:endParaRPr lang="en-US"/>
          </a:p>
        </p:txBody>
      </p:sp>
    </p:spTree>
    <p:extLst>
      <p:ext uri="{BB962C8B-B14F-4D97-AF65-F5344CB8AC3E}">
        <p14:creationId xmlns:p14="http://schemas.microsoft.com/office/powerpoint/2010/main" val="3451457851"/>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0953" y="499386"/>
            <a:ext cx="8316728" cy="457710"/>
          </a:xfrm>
        </p:spPr>
        <p:txBody>
          <a:bodyPr>
            <a:normAutofit fontScale="90000"/>
          </a:bodyPr>
          <a:lstStyle/>
          <a:p>
            <a:pPr lvl="1" algn="ctr" rtl="0">
              <a:lnSpc>
                <a:spcPct val="90000"/>
              </a:lnSpc>
              <a:spcBef>
                <a:spcPct val="0"/>
              </a:spcBef>
            </a:pPr>
            <a:r>
              <a:rPr lang="en-ZA" sz="2700" b="1" dirty="0">
                <a:solidFill>
                  <a:srgbClr val="FF0000"/>
                </a:solidFill>
              </a:rPr>
              <a:t>5. EFFICIENT AND EFFECTIVE USE OF </a:t>
            </a:r>
            <a:r>
              <a:rPr lang="en-ZA" sz="2700" b="1" dirty="0" smtClean="0">
                <a:solidFill>
                  <a:srgbClr val="FF0000"/>
                </a:solidFill>
              </a:rPr>
              <a:t>RESOURCES</a:t>
            </a:r>
            <a:endParaRPr lang="en-US" dirty="0"/>
          </a:p>
        </p:txBody>
      </p:sp>
      <p:sp>
        <p:nvSpPr>
          <p:cNvPr id="3" name="Content Placeholder 2"/>
          <p:cNvSpPr>
            <a:spLocks noGrp="1"/>
          </p:cNvSpPr>
          <p:nvPr>
            <p:ph sz="quarter" idx="4294967295"/>
          </p:nvPr>
        </p:nvSpPr>
        <p:spPr>
          <a:xfrm>
            <a:off x="210663" y="1089153"/>
            <a:ext cx="8746043" cy="1404377"/>
          </a:xfrm>
          <a:prstGeom prst="rect">
            <a:avLst/>
          </a:prstGeom>
        </p:spPr>
        <p:txBody>
          <a:bodyPr>
            <a:noAutofit/>
          </a:bodyPr>
          <a:lstStyle/>
          <a:p>
            <a:pPr marL="0" indent="0">
              <a:buNone/>
            </a:pPr>
            <a:r>
              <a:rPr lang="en-ZA" sz="2000" b="1" i="1" dirty="0">
                <a:solidFill>
                  <a:srgbClr val="0000CC"/>
                </a:solidFill>
              </a:rPr>
              <a:t>Efficient and Effective use of Resources</a:t>
            </a:r>
            <a:r>
              <a:rPr lang="en-ZA" sz="2000" i="1" dirty="0">
                <a:solidFill>
                  <a:srgbClr val="0000CC"/>
                </a:solidFill>
              </a:rPr>
              <a:t> is the optimal use of resources (including time, human resources, natural resources, financial resources, etc.) to provide services and products that satisfy the requirements of users in a timely manner. </a:t>
            </a:r>
            <a:endParaRPr lang="en-US" sz="2000" dirty="0">
              <a:solidFill>
                <a:srgbClr val="0000CC"/>
              </a:solidFill>
            </a:endParaRPr>
          </a:p>
          <a:p>
            <a:pPr marL="0" indent="0">
              <a:buNone/>
            </a:pPr>
            <a:endParaRPr lang="en-US" sz="2000" dirty="0"/>
          </a:p>
        </p:txBody>
      </p:sp>
      <p:sp>
        <p:nvSpPr>
          <p:cNvPr id="5" name="Rectangle 4"/>
          <p:cNvSpPr/>
          <p:nvPr/>
        </p:nvSpPr>
        <p:spPr>
          <a:xfrm>
            <a:off x="1845489" y="2493530"/>
            <a:ext cx="7111218" cy="3980422"/>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ZA" b="1" i="1" dirty="0">
                <a:solidFill>
                  <a:srgbClr val="0000CC"/>
                </a:solidFill>
                <a:latin typeface="+mj-lt"/>
              </a:rPr>
              <a:t>Measurement of Efficient and Effective use of Resources:</a:t>
            </a:r>
            <a:endParaRPr lang="en-US" b="1" i="1" dirty="0">
              <a:solidFill>
                <a:srgbClr val="0000CC"/>
              </a:solidFill>
              <a:latin typeface="+mj-lt"/>
            </a:endParaRPr>
          </a:p>
          <a:p>
            <a:r>
              <a:rPr lang="en-ZA" dirty="0">
                <a:solidFill>
                  <a:schemeClr val="tx1"/>
                </a:solidFill>
                <a:latin typeface="+mj-lt"/>
              </a:rPr>
              <a:t>Some measurement indicators as presented for assessing “Efficient and Effective use of Resources” include:</a:t>
            </a:r>
          </a:p>
          <a:p>
            <a:pPr marL="257175" indent="-257175" eaLnBrk="0" fontAlgn="base" hangingPunct="0">
              <a:spcBef>
                <a:spcPct val="0"/>
              </a:spcBef>
              <a:spcAft>
                <a:spcPct val="0"/>
              </a:spcAft>
              <a:buFont typeface="Arial" panose="020B0604020202020204" pitchFamily="34" charset="0"/>
              <a:buChar char="•"/>
            </a:pPr>
            <a:r>
              <a:rPr lang="en-ZA" altLang="en-US" dirty="0">
                <a:solidFill>
                  <a:schemeClr val="tx1"/>
                </a:solidFill>
                <a:latin typeface="+mj-lt"/>
                <a:ea typeface="Times New Roman" panose="02020603050405020304" pitchFamily="18" charset="0"/>
                <a:cs typeface="Arial" panose="020B0604020202020204" pitchFamily="34" charset="0"/>
              </a:rPr>
              <a:t>procure goods, works and services in conformity with the Public Procurement Act and on time;</a:t>
            </a:r>
            <a:endParaRPr lang="en-US" altLang="en-US" dirty="0">
              <a:solidFill>
                <a:schemeClr val="tx1"/>
              </a:solidFill>
              <a:latin typeface="+mj-lt"/>
            </a:endParaRPr>
          </a:p>
          <a:p>
            <a:pPr marL="257175" indent="-257175" eaLnBrk="0" fontAlgn="base" hangingPunct="0">
              <a:spcBef>
                <a:spcPct val="0"/>
              </a:spcBef>
              <a:spcAft>
                <a:spcPct val="0"/>
              </a:spcAft>
              <a:buFont typeface="Arial" panose="020B0604020202020204" pitchFamily="34" charset="0"/>
              <a:buChar char="•"/>
            </a:pPr>
            <a:r>
              <a:rPr lang="en-ZA" altLang="en-US" dirty="0">
                <a:solidFill>
                  <a:schemeClr val="tx1"/>
                </a:solidFill>
                <a:latin typeface="+mj-lt"/>
                <a:ea typeface="Times New Roman" panose="02020603050405020304" pitchFamily="18" charset="0"/>
                <a:cs typeface="Arial" panose="020B0604020202020204" pitchFamily="34" charset="0"/>
              </a:rPr>
              <a:t>ensure that financial transactions are in line with the Financial Administration Act, Financial Regulations and the Financial Memoranda and that transactions are done in a timely manner;</a:t>
            </a:r>
            <a:endParaRPr lang="en-US" altLang="en-US" dirty="0">
              <a:solidFill>
                <a:schemeClr val="tx1"/>
              </a:solidFill>
              <a:latin typeface="+mj-lt"/>
            </a:endParaRPr>
          </a:p>
          <a:p>
            <a:pPr marL="257175" indent="-257175" eaLnBrk="0" fontAlgn="base" hangingPunct="0">
              <a:spcBef>
                <a:spcPct val="0"/>
              </a:spcBef>
              <a:spcAft>
                <a:spcPct val="0"/>
              </a:spcAft>
              <a:buFont typeface="Arial" panose="020B0604020202020204" pitchFamily="34" charset="0"/>
              <a:buChar char="•"/>
            </a:pPr>
            <a:r>
              <a:rPr lang="en-ZA" altLang="en-US" dirty="0">
                <a:solidFill>
                  <a:schemeClr val="tx1"/>
                </a:solidFill>
                <a:latin typeface="+mj-lt"/>
                <a:ea typeface="Times New Roman" panose="02020603050405020304" pitchFamily="18" charset="0"/>
                <a:cs typeface="Arial" panose="020B0604020202020204" pitchFamily="34" charset="0"/>
              </a:rPr>
              <a:t>organise monthly Financial &amp; Audit review meetings to discuss the financial transactions of the Assembly;</a:t>
            </a:r>
            <a:endParaRPr lang="en-US" altLang="en-US" dirty="0">
              <a:solidFill>
                <a:schemeClr val="tx1"/>
              </a:solidFill>
              <a:latin typeface="+mj-lt"/>
            </a:endParaRPr>
          </a:p>
          <a:p>
            <a:pPr marL="257175" indent="-257175" eaLnBrk="0" fontAlgn="base" hangingPunct="0">
              <a:spcBef>
                <a:spcPct val="0"/>
              </a:spcBef>
              <a:spcAft>
                <a:spcPct val="0"/>
              </a:spcAft>
              <a:buFont typeface="Arial" panose="020B0604020202020204" pitchFamily="34" charset="0"/>
              <a:buChar char="•"/>
            </a:pPr>
            <a:r>
              <a:rPr lang="en-ZA" altLang="en-US" dirty="0">
                <a:solidFill>
                  <a:schemeClr val="tx1"/>
                </a:solidFill>
                <a:latin typeface="+mj-lt"/>
                <a:ea typeface="Times New Roman" panose="02020603050405020304" pitchFamily="18" charset="0"/>
                <a:cs typeface="Arial" panose="020B0604020202020204" pitchFamily="34" charset="0"/>
              </a:rPr>
              <a:t>ensure that at least 90% of activities, projects and programmes implemented are within the Annual Action Plan and Budget;</a:t>
            </a:r>
            <a:endParaRPr lang="en-US" altLang="en-US" dirty="0">
              <a:solidFill>
                <a:schemeClr val="tx1"/>
              </a:solidFill>
              <a:latin typeface="+mj-lt"/>
            </a:endParaRPr>
          </a:p>
          <a:p>
            <a:pPr marL="257175" indent="-257175" eaLnBrk="0" fontAlgn="base" hangingPunct="0">
              <a:spcBef>
                <a:spcPct val="0"/>
              </a:spcBef>
              <a:spcAft>
                <a:spcPct val="0"/>
              </a:spcAft>
              <a:buFont typeface="Arial" panose="020B0604020202020204" pitchFamily="34" charset="0"/>
              <a:buChar char="•"/>
            </a:pPr>
            <a:r>
              <a:rPr lang="en-ZA" altLang="en-US" dirty="0">
                <a:solidFill>
                  <a:schemeClr val="tx1"/>
                </a:solidFill>
                <a:latin typeface="+mj-lt"/>
                <a:ea typeface="Times New Roman" panose="02020603050405020304" pitchFamily="18" charset="0"/>
                <a:cs typeface="Arial" panose="020B0604020202020204" pitchFamily="34" charset="0"/>
              </a:rPr>
              <a:t>provide all clients with timely services. </a:t>
            </a:r>
            <a:endParaRPr lang="en-ZA" dirty="0"/>
          </a:p>
          <a:p>
            <a:endParaRPr lang="en-US" sz="1350" dirty="0"/>
          </a:p>
        </p:txBody>
      </p:sp>
      <p:pic>
        <p:nvPicPr>
          <p:cNvPr id="6" name="Picture 5"/>
          <p:cNvPicPr/>
          <p:nvPr/>
        </p:nvPicPr>
        <p:blipFill>
          <a:blip r:embed="rId2" cstate="print">
            <a:extLst>
              <a:ext uri="{28A0092B-C50C-407E-A947-70E740481C1C}">
                <a14:useLocalDpi xmlns:a14="http://schemas.microsoft.com/office/drawing/2010/main" val="0"/>
              </a:ext>
            </a:extLst>
          </a:blip>
          <a:stretch>
            <a:fillRect/>
          </a:stretch>
        </p:blipFill>
        <p:spPr>
          <a:xfrm>
            <a:off x="87264" y="2703634"/>
            <a:ext cx="1563712" cy="1557338"/>
          </a:xfrm>
          <a:prstGeom prst="rect">
            <a:avLst/>
          </a:prstGeom>
        </p:spPr>
      </p:pic>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87264" y="4260972"/>
            <a:ext cx="1563711" cy="1476613"/>
          </a:xfrm>
          <a:prstGeom prst="rect">
            <a:avLst/>
          </a:prstGeom>
        </p:spPr>
      </p:pic>
      <p:sp>
        <p:nvSpPr>
          <p:cNvPr id="10" name="Rectangle 5"/>
          <p:cNvSpPr>
            <a:spLocks noChangeArrowheads="1"/>
          </p:cNvSpPr>
          <p:nvPr/>
        </p:nvSpPr>
        <p:spPr bwMode="auto">
          <a:xfrm>
            <a:off x="1" y="890201"/>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eaLnBrk="0" fontAlgn="base" hangingPunct="0">
              <a:spcBef>
                <a:spcPct val="0"/>
              </a:spcBef>
              <a:spcAft>
                <a:spcPct val="0"/>
              </a:spcAft>
            </a:pPr>
            <a:endParaRPr lang="en-ZA" altLang="en-US" sz="1350">
              <a:latin typeface="Arial" panose="020B0604020202020204" pitchFamily="34" charset="0"/>
            </a:endParaRPr>
          </a:p>
        </p:txBody>
      </p:sp>
      <p:sp>
        <p:nvSpPr>
          <p:cNvPr id="4" name="Slide Number Placeholder 3"/>
          <p:cNvSpPr>
            <a:spLocks noGrp="1"/>
          </p:cNvSpPr>
          <p:nvPr>
            <p:ph type="sldNum" sz="quarter" idx="12"/>
          </p:nvPr>
        </p:nvSpPr>
        <p:spPr/>
        <p:txBody>
          <a:bodyPr/>
          <a:lstStyle/>
          <a:p>
            <a:fld id="{730775E5-FA01-485D-B85B-51701825F06C}" type="slidenum">
              <a:rPr lang="en-US" smtClean="0"/>
              <a:pPr/>
              <a:t>74</a:t>
            </a:fld>
            <a:endParaRPr lang="en-US"/>
          </a:p>
        </p:txBody>
      </p:sp>
    </p:spTree>
    <p:extLst>
      <p:ext uri="{BB962C8B-B14F-4D97-AF65-F5344CB8AC3E}">
        <p14:creationId xmlns:p14="http://schemas.microsoft.com/office/powerpoint/2010/main" val="3447791217"/>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332" y="564464"/>
            <a:ext cx="7773338" cy="450668"/>
          </a:xfrm>
        </p:spPr>
        <p:txBody>
          <a:bodyPr>
            <a:normAutofit/>
          </a:bodyPr>
          <a:lstStyle/>
          <a:p>
            <a:pPr lvl="1" algn="ctr" rtl="0">
              <a:lnSpc>
                <a:spcPct val="90000"/>
              </a:lnSpc>
              <a:spcBef>
                <a:spcPct val="0"/>
              </a:spcBef>
            </a:pPr>
            <a:r>
              <a:rPr lang="en-US" sz="2400" b="1" dirty="0">
                <a:solidFill>
                  <a:srgbClr val="FF0000"/>
                </a:solidFill>
              </a:rPr>
              <a:t>6. ACCOUNTABILITY</a:t>
            </a:r>
            <a:endParaRPr lang="en-US" sz="2400" dirty="0">
              <a:solidFill>
                <a:srgbClr val="FF0000"/>
              </a:solidFill>
            </a:endParaRPr>
          </a:p>
        </p:txBody>
      </p:sp>
      <p:sp>
        <p:nvSpPr>
          <p:cNvPr id="3" name="Content Placeholder 2"/>
          <p:cNvSpPr>
            <a:spLocks noGrp="1"/>
          </p:cNvSpPr>
          <p:nvPr>
            <p:ph sz="quarter" idx="4294967295"/>
          </p:nvPr>
        </p:nvSpPr>
        <p:spPr>
          <a:xfrm>
            <a:off x="152400" y="1111078"/>
            <a:ext cx="8836152" cy="1174922"/>
          </a:xfrm>
          <a:prstGeom prst="rect">
            <a:avLst/>
          </a:prstGeom>
        </p:spPr>
        <p:txBody>
          <a:bodyPr>
            <a:normAutofit lnSpcReduction="10000"/>
          </a:bodyPr>
          <a:lstStyle/>
          <a:p>
            <a:pPr marL="0" indent="0">
              <a:buNone/>
            </a:pPr>
            <a:r>
              <a:rPr lang="en-ZA" sz="2400" b="1" i="1" dirty="0">
                <a:solidFill>
                  <a:srgbClr val="0000CC"/>
                </a:solidFill>
              </a:rPr>
              <a:t>Accountability</a:t>
            </a:r>
            <a:r>
              <a:rPr lang="en-ZA" sz="2400" i="1" dirty="0">
                <a:solidFill>
                  <a:srgbClr val="0000CC"/>
                </a:solidFill>
              </a:rPr>
              <a:t> is taking responsibility for one’s actions and/or in-actions in rendering services and informing citizens on the use of public resources</a:t>
            </a:r>
            <a:r>
              <a:rPr lang="en-ZA" sz="2400" i="1" dirty="0" smtClean="0">
                <a:solidFill>
                  <a:srgbClr val="0000CC"/>
                </a:solidFill>
              </a:rPr>
              <a:t>.</a:t>
            </a:r>
            <a:endParaRPr lang="en-US" sz="2400" dirty="0">
              <a:solidFill>
                <a:srgbClr val="0000CC"/>
              </a:solidFill>
            </a:endParaRPr>
          </a:p>
        </p:txBody>
      </p:sp>
      <p:sp>
        <p:nvSpPr>
          <p:cNvPr id="5" name="Rectangle 4"/>
          <p:cNvSpPr/>
          <p:nvPr/>
        </p:nvSpPr>
        <p:spPr>
          <a:xfrm>
            <a:off x="152400" y="2286000"/>
            <a:ext cx="6934200" cy="4434840"/>
          </a:xfrm>
          <a:prstGeom prst="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ZA" b="1" i="1" dirty="0">
                <a:solidFill>
                  <a:srgbClr val="0000CC"/>
                </a:solidFill>
              </a:rPr>
              <a:t>Measurement of Accountability:</a:t>
            </a:r>
            <a:endParaRPr lang="en-US" b="1" i="1" dirty="0">
              <a:solidFill>
                <a:srgbClr val="0000CC"/>
              </a:solidFill>
            </a:endParaRPr>
          </a:p>
          <a:p>
            <a:r>
              <a:rPr lang="en-ZA" dirty="0">
                <a:solidFill>
                  <a:schemeClr val="tx1"/>
                </a:solidFill>
              </a:rPr>
              <a:t>Some measurement indicators for assessing “Accountability” include: </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organize stakeholders’ public budget hearing in the local dialect most widely spoken within an Assembly (Twi, </a:t>
            </a:r>
            <a:r>
              <a:rPr lang="en-ZA" dirty="0" err="1">
                <a:solidFill>
                  <a:schemeClr val="tx1"/>
                </a:solidFill>
              </a:rPr>
              <a:t>Gonja</a:t>
            </a:r>
            <a:r>
              <a:rPr lang="en-ZA" dirty="0">
                <a:solidFill>
                  <a:schemeClr val="tx1"/>
                </a:solidFill>
              </a:rPr>
              <a:t>, </a:t>
            </a:r>
            <a:r>
              <a:rPr lang="en-ZA" dirty="0" err="1">
                <a:solidFill>
                  <a:schemeClr val="tx1"/>
                </a:solidFill>
              </a:rPr>
              <a:t>Dagbane</a:t>
            </a:r>
            <a:r>
              <a:rPr lang="en-ZA" dirty="0">
                <a:solidFill>
                  <a:schemeClr val="tx1"/>
                </a:solidFill>
              </a:rPr>
              <a:t>, Ga, etc.) on an annual basis;</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publish and implement comments contained in the annual Audit Reports within two weeks of receipt;</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publish monthly financial statements by the 20</a:t>
            </a:r>
            <a:r>
              <a:rPr lang="en-ZA" baseline="30000" dirty="0">
                <a:solidFill>
                  <a:schemeClr val="tx1"/>
                </a:solidFill>
              </a:rPr>
              <a:t>th</a:t>
            </a:r>
            <a:r>
              <a:rPr lang="en-ZA" dirty="0">
                <a:solidFill>
                  <a:schemeClr val="tx1"/>
                </a:solidFill>
              </a:rPr>
              <a:t> of the ensuing month on MMDAs ‘notice boards, Community Information Centres, etc.;</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provide information on programmes, projects, revenue and expenditure to the public using local radio/FM stations on a monthly basis;</a:t>
            </a:r>
            <a:endParaRPr lang="en-US" dirty="0">
              <a:solidFill>
                <a:schemeClr val="tx1"/>
              </a:solidFill>
            </a:endParaRPr>
          </a:p>
          <a:p>
            <a:pPr marL="257175" indent="-257175">
              <a:buFont typeface="Arial" panose="020B0604020202020204" pitchFamily="34" charset="0"/>
              <a:buChar char="•"/>
            </a:pPr>
            <a:r>
              <a:rPr lang="en-ZA" dirty="0">
                <a:solidFill>
                  <a:schemeClr val="tx1"/>
                </a:solidFill>
              </a:rPr>
              <a:t>organise four (4) quarterly Audit Report Implementation Committee (ARIC) meetings to discuss and act on Audit Reports. </a:t>
            </a:r>
            <a:endParaRPr lang="en-US" dirty="0">
              <a:solidFill>
                <a:schemeClr val="tx1"/>
              </a:solidFill>
            </a:endParaRPr>
          </a:p>
        </p:txBody>
      </p:sp>
      <p:pic>
        <p:nvPicPr>
          <p:cNvPr id="6" name="Picture 5"/>
          <p:cNvPicPr/>
          <p:nvPr/>
        </p:nvPicPr>
        <p:blipFill>
          <a:blip r:embed="rId2" cstate="print">
            <a:extLst>
              <a:ext uri="{28A0092B-C50C-407E-A947-70E740481C1C}">
                <a14:useLocalDpi xmlns:a14="http://schemas.microsoft.com/office/drawing/2010/main" val="0"/>
              </a:ext>
            </a:extLst>
          </a:blip>
          <a:stretch>
            <a:fillRect/>
          </a:stretch>
        </p:blipFill>
        <p:spPr>
          <a:xfrm>
            <a:off x="7194085" y="2709899"/>
            <a:ext cx="1821656" cy="1243013"/>
          </a:xfrm>
          <a:prstGeom prst="rect">
            <a:avLst/>
          </a:prstGeom>
        </p:spPr>
      </p:pic>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7194084" y="4048858"/>
            <a:ext cx="1821656" cy="1407319"/>
          </a:xfrm>
          <a:prstGeom prst="rect">
            <a:avLst/>
          </a:prstGeom>
        </p:spPr>
      </p:pic>
      <p:sp>
        <p:nvSpPr>
          <p:cNvPr id="4" name="Slide Number Placeholder 3"/>
          <p:cNvSpPr>
            <a:spLocks noGrp="1"/>
          </p:cNvSpPr>
          <p:nvPr>
            <p:ph type="sldNum" sz="quarter" idx="12"/>
          </p:nvPr>
        </p:nvSpPr>
        <p:spPr/>
        <p:txBody>
          <a:bodyPr/>
          <a:lstStyle/>
          <a:p>
            <a:fld id="{730775E5-FA01-485D-B85B-51701825F06C}" type="slidenum">
              <a:rPr lang="en-US" smtClean="0"/>
              <a:pPr/>
              <a:t>75</a:t>
            </a:fld>
            <a:endParaRPr lang="en-US"/>
          </a:p>
        </p:txBody>
      </p:sp>
    </p:spTree>
    <p:extLst>
      <p:ext uri="{BB962C8B-B14F-4D97-AF65-F5344CB8AC3E}">
        <p14:creationId xmlns:p14="http://schemas.microsoft.com/office/powerpoint/2010/main" val="3865536167"/>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228" y="137587"/>
            <a:ext cx="8853324" cy="869477"/>
          </a:xfrm>
        </p:spPr>
        <p:txBody>
          <a:bodyPr>
            <a:normAutofit fontScale="90000"/>
          </a:bodyPr>
          <a:lstStyle/>
          <a:p>
            <a:r>
              <a:rPr lang="en-ZA" b="1" u="sng" dirty="0" smtClean="0">
                <a:solidFill>
                  <a:srgbClr val="FF0000"/>
                </a:solidFill>
              </a:rPr>
              <a:t>Performance Management Systems (PMS)</a:t>
            </a:r>
            <a:endParaRPr lang="en-GB" b="1" u="sng" dirty="0">
              <a:solidFill>
                <a:srgbClr val="FF0000"/>
              </a:solidFill>
            </a:endParaRPr>
          </a:p>
        </p:txBody>
      </p:sp>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l="-7707" r="7707"/>
          <a:stretch/>
        </p:blipFill>
        <p:spPr>
          <a:xfrm rot="1750729">
            <a:off x="5509865" y="839478"/>
            <a:ext cx="2421926" cy="234769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4" name="Rectangle 3"/>
          <p:cNvSpPr/>
          <p:nvPr/>
        </p:nvSpPr>
        <p:spPr>
          <a:xfrm>
            <a:off x="4800600" y="2895600"/>
            <a:ext cx="4035380" cy="3578352"/>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sz="2100" dirty="0">
                <a:solidFill>
                  <a:srgbClr val="0000CC"/>
                </a:solidFill>
                <a:latin typeface="Verdana" pitchFamily="34" charset="0"/>
              </a:rPr>
              <a:t>The overall </a:t>
            </a:r>
            <a:r>
              <a:rPr lang="en-ZA" sz="2100" u="sng" dirty="0">
                <a:solidFill>
                  <a:srgbClr val="0000CC"/>
                </a:solidFill>
                <a:latin typeface="Verdana" pitchFamily="34" charset="0"/>
              </a:rPr>
              <a:t>objective</a:t>
            </a:r>
            <a:r>
              <a:rPr lang="en-ZA" sz="2100" dirty="0">
                <a:solidFill>
                  <a:srgbClr val="0000CC"/>
                </a:solidFill>
                <a:latin typeface="Verdana" pitchFamily="34" charset="0"/>
              </a:rPr>
              <a:t> of PMS is to create a </a:t>
            </a:r>
            <a:r>
              <a:rPr lang="en-ZA" sz="2100" b="1" i="1" dirty="0">
                <a:solidFill>
                  <a:srgbClr val="0000CC"/>
                </a:solidFill>
                <a:latin typeface="Verdana" pitchFamily="34" charset="0"/>
              </a:rPr>
              <a:t>high performance culture</a:t>
            </a:r>
            <a:r>
              <a:rPr lang="en-ZA" sz="2100" dirty="0">
                <a:solidFill>
                  <a:srgbClr val="0000CC"/>
                </a:solidFill>
                <a:latin typeface="Verdana" pitchFamily="34" charset="0"/>
              </a:rPr>
              <a:t> where staff are aware of the need to perform well and behave accordingly in order to meet or exceed expectations</a:t>
            </a:r>
            <a:endParaRPr lang="en-US" sz="2100" dirty="0"/>
          </a:p>
        </p:txBody>
      </p:sp>
      <p:sp>
        <p:nvSpPr>
          <p:cNvPr id="3" name="Slide Number Placeholder 2"/>
          <p:cNvSpPr>
            <a:spLocks noGrp="1"/>
          </p:cNvSpPr>
          <p:nvPr>
            <p:ph type="sldNum" sz="quarter" idx="12"/>
          </p:nvPr>
        </p:nvSpPr>
        <p:spPr/>
        <p:txBody>
          <a:bodyPr/>
          <a:lstStyle/>
          <a:p>
            <a:fld id="{730775E5-FA01-485D-B85B-51701825F06C}" type="slidenum">
              <a:rPr lang="en-US" smtClean="0"/>
              <a:pPr/>
              <a:t>76</a:t>
            </a:fld>
            <a:endParaRPr lang="en-US"/>
          </a:p>
        </p:txBody>
      </p:sp>
      <p:sp>
        <p:nvSpPr>
          <p:cNvPr id="8" name="Rectangle 7"/>
          <p:cNvSpPr/>
          <p:nvPr/>
        </p:nvSpPr>
        <p:spPr>
          <a:xfrm>
            <a:off x="119129" y="1138926"/>
            <a:ext cx="4495800" cy="558191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rgbClr val="0000CC"/>
                </a:solidFill>
                <a:latin typeface="Verdana" pitchFamily="34" charset="0"/>
              </a:rPr>
              <a:t>A systematic </a:t>
            </a:r>
            <a:r>
              <a:rPr lang="en-GB" sz="2400" b="1" u="sng" dirty="0">
                <a:solidFill>
                  <a:srgbClr val="0000CC"/>
                </a:solidFill>
                <a:latin typeface="Verdana" pitchFamily="34" charset="0"/>
              </a:rPr>
              <a:t>process</a:t>
            </a:r>
            <a:r>
              <a:rPr lang="en-GB" sz="2400" dirty="0">
                <a:solidFill>
                  <a:srgbClr val="0000CC"/>
                </a:solidFill>
                <a:latin typeface="Verdana" pitchFamily="34" charset="0"/>
              </a:rPr>
              <a:t> for improving performance by developing the performance of individuals and teams. </a:t>
            </a:r>
            <a:endParaRPr lang="en-GB" sz="2400" dirty="0" smtClean="0">
              <a:solidFill>
                <a:srgbClr val="0000CC"/>
              </a:solidFill>
              <a:latin typeface="Verdana" pitchFamily="34" charset="0"/>
            </a:endParaRPr>
          </a:p>
          <a:p>
            <a:r>
              <a:rPr lang="en-GB" sz="2400" dirty="0" smtClean="0">
                <a:solidFill>
                  <a:srgbClr val="0000CC"/>
                </a:solidFill>
                <a:latin typeface="Verdana" pitchFamily="34" charset="0"/>
              </a:rPr>
              <a:t>It </a:t>
            </a:r>
            <a:r>
              <a:rPr lang="en-GB" sz="2400" dirty="0">
                <a:solidFill>
                  <a:srgbClr val="0000CC"/>
                </a:solidFill>
                <a:latin typeface="Verdana" pitchFamily="34" charset="0"/>
              </a:rPr>
              <a:t>aims at having in place </a:t>
            </a:r>
            <a:r>
              <a:rPr lang="en-GB" sz="2400" b="1" u="sng" dirty="0">
                <a:solidFill>
                  <a:srgbClr val="0000CC"/>
                </a:solidFill>
                <a:latin typeface="Verdana" pitchFamily="34" charset="0"/>
              </a:rPr>
              <a:t>predictable</a:t>
            </a:r>
            <a:r>
              <a:rPr lang="en-GB" sz="2400" dirty="0">
                <a:solidFill>
                  <a:srgbClr val="0000CC"/>
                </a:solidFill>
                <a:latin typeface="Verdana" pitchFamily="34" charset="0"/>
              </a:rPr>
              <a:t>, </a:t>
            </a:r>
            <a:r>
              <a:rPr lang="en-GB" sz="2400" b="1" u="sng" dirty="0">
                <a:solidFill>
                  <a:srgbClr val="0000CC"/>
                </a:solidFill>
                <a:latin typeface="Verdana" pitchFamily="34" charset="0"/>
              </a:rPr>
              <a:t>effective</a:t>
            </a:r>
            <a:r>
              <a:rPr lang="en-GB" sz="2400" dirty="0">
                <a:solidFill>
                  <a:srgbClr val="0000CC"/>
                </a:solidFill>
                <a:latin typeface="Verdana" pitchFamily="34" charset="0"/>
              </a:rPr>
              <a:t> and </a:t>
            </a:r>
            <a:r>
              <a:rPr lang="en-GB" sz="2400" b="1" u="sng" dirty="0">
                <a:solidFill>
                  <a:srgbClr val="0000CC"/>
                </a:solidFill>
                <a:latin typeface="Verdana" pitchFamily="34" charset="0"/>
              </a:rPr>
              <a:t>efficient</a:t>
            </a:r>
            <a:r>
              <a:rPr lang="en-GB" sz="2400" dirty="0">
                <a:solidFill>
                  <a:srgbClr val="0000CC"/>
                </a:solidFill>
                <a:latin typeface="Verdana" pitchFamily="34" charset="0"/>
              </a:rPr>
              <a:t> systems for </a:t>
            </a:r>
            <a:r>
              <a:rPr lang="en-GB" sz="2400" b="1" u="sng" dirty="0">
                <a:solidFill>
                  <a:srgbClr val="0000CC"/>
                </a:solidFill>
                <a:latin typeface="Verdana" pitchFamily="34" charset="0"/>
              </a:rPr>
              <a:t>planning</a:t>
            </a:r>
            <a:r>
              <a:rPr lang="en-GB" sz="2400" dirty="0">
                <a:solidFill>
                  <a:srgbClr val="0000CC"/>
                </a:solidFill>
                <a:latin typeface="Verdana" pitchFamily="34" charset="0"/>
              </a:rPr>
              <a:t>, </a:t>
            </a:r>
            <a:r>
              <a:rPr lang="en-GB" sz="2400" b="1" u="sng" dirty="0">
                <a:solidFill>
                  <a:srgbClr val="0000CC"/>
                </a:solidFill>
                <a:latin typeface="Verdana" pitchFamily="34" charset="0"/>
              </a:rPr>
              <a:t>implementation</a:t>
            </a:r>
            <a:r>
              <a:rPr lang="en-GB" sz="2400" dirty="0">
                <a:solidFill>
                  <a:srgbClr val="0000CC"/>
                </a:solidFill>
                <a:latin typeface="Verdana" pitchFamily="34" charset="0"/>
              </a:rPr>
              <a:t>, </a:t>
            </a:r>
            <a:r>
              <a:rPr lang="en-GB" sz="2400" b="1" u="sng" dirty="0">
                <a:solidFill>
                  <a:srgbClr val="0000CC"/>
                </a:solidFill>
                <a:latin typeface="Verdana" pitchFamily="34" charset="0"/>
              </a:rPr>
              <a:t>monitoring</a:t>
            </a:r>
            <a:r>
              <a:rPr lang="en-GB" sz="2400" dirty="0">
                <a:solidFill>
                  <a:srgbClr val="0000CC"/>
                </a:solidFill>
                <a:latin typeface="Verdana" pitchFamily="34" charset="0"/>
              </a:rPr>
              <a:t>, </a:t>
            </a:r>
            <a:r>
              <a:rPr lang="en-GB" sz="2400" b="1" u="sng" dirty="0">
                <a:solidFill>
                  <a:srgbClr val="0000CC"/>
                </a:solidFill>
                <a:latin typeface="Verdana" pitchFamily="34" charset="0"/>
              </a:rPr>
              <a:t>evaluation</a:t>
            </a:r>
            <a:r>
              <a:rPr lang="en-GB" sz="2400" dirty="0">
                <a:solidFill>
                  <a:srgbClr val="0000CC"/>
                </a:solidFill>
                <a:latin typeface="Verdana" pitchFamily="34" charset="0"/>
              </a:rPr>
              <a:t> and </a:t>
            </a:r>
            <a:r>
              <a:rPr lang="en-GB" sz="2400" b="1" u="sng" dirty="0">
                <a:solidFill>
                  <a:srgbClr val="0000CC"/>
                </a:solidFill>
                <a:latin typeface="Verdana" pitchFamily="34" charset="0"/>
              </a:rPr>
              <a:t>reporting</a:t>
            </a:r>
            <a:r>
              <a:rPr lang="en-GB" sz="2400" dirty="0">
                <a:solidFill>
                  <a:srgbClr val="0000CC"/>
                </a:solidFill>
                <a:latin typeface="Verdana" pitchFamily="34" charset="0"/>
              </a:rPr>
              <a:t> on employees’ performance. </a:t>
            </a:r>
          </a:p>
          <a:p>
            <a:endParaRPr lang="en-US" sz="2400" dirty="0">
              <a:solidFill>
                <a:srgbClr val="0000CC"/>
              </a:solidFill>
            </a:endParaRPr>
          </a:p>
        </p:txBody>
      </p:sp>
    </p:spTree>
    <p:extLst>
      <p:ext uri="{BB962C8B-B14F-4D97-AF65-F5344CB8AC3E}">
        <p14:creationId xmlns:p14="http://schemas.microsoft.com/office/powerpoint/2010/main" val="253391413"/>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7601" y="526985"/>
            <a:ext cx="8120599" cy="559983"/>
          </a:xfrm>
        </p:spPr>
        <p:txBody>
          <a:bodyPr>
            <a:normAutofit/>
          </a:bodyPr>
          <a:lstStyle/>
          <a:p>
            <a:r>
              <a:rPr lang="en-US" sz="2400" b="1" dirty="0" smtClean="0">
                <a:solidFill>
                  <a:srgbClr val="FF0000"/>
                </a:solidFill>
              </a:rPr>
              <a:t>Performance contract &amp; </a:t>
            </a:r>
            <a:r>
              <a:rPr lang="en-US" sz="2400" b="1" dirty="0">
                <a:solidFill>
                  <a:srgbClr val="FF0000"/>
                </a:solidFill>
              </a:rPr>
              <a:t>Performance appraisal</a:t>
            </a:r>
          </a:p>
        </p:txBody>
      </p:sp>
      <p:sp>
        <p:nvSpPr>
          <p:cNvPr id="3" name="Content Placeholder 2"/>
          <p:cNvSpPr>
            <a:spLocks noGrp="1"/>
          </p:cNvSpPr>
          <p:nvPr>
            <p:ph sz="quarter" idx="4294967295"/>
          </p:nvPr>
        </p:nvSpPr>
        <p:spPr>
          <a:xfrm>
            <a:off x="338071" y="1086968"/>
            <a:ext cx="8650481" cy="5633872"/>
          </a:xfrm>
          <a:prstGeom prst="rect">
            <a:avLst/>
          </a:prstGeom>
        </p:spPr>
        <p:txBody>
          <a:bodyPr>
            <a:normAutofit/>
          </a:bodyPr>
          <a:lstStyle/>
          <a:p>
            <a:pPr marL="0" indent="0">
              <a:buNone/>
            </a:pPr>
            <a:r>
              <a:rPr lang="en-US" sz="2800" b="1" dirty="0"/>
              <a:t>LGS-PMS will use the following documents (PC &amp; PA):</a:t>
            </a:r>
          </a:p>
          <a:p>
            <a:r>
              <a:rPr lang="en-US" sz="2800" b="1" dirty="0">
                <a:solidFill>
                  <a:srgbClr val="FF0000"/>
                </a:solidFill>
              </a:rPr>
              <a:t>Performance </a:t>
            </a:r>
            <a:r>
              <a:rPr lang="en-US" sz="2800" b="1" dirty="0" smtClean="0">
                <a:solidFill>
                  <a:srgbClr val="FF0000"/>
                </a:solidFill>
              </a:rPr>
              <a:t>Contract </a:t>
            </a:r>
            <a:r>
              <a:rPr lang="en-US" sz="2800" b="1" dirty="0">
                <a:solidFill>
                  <a:srgbClr val="FF0000"/>
                </a:solidFill>
              </a:rPr>
              <a:t>(PC): </a:t>
            </a:r>
          </a:p>
          <a:p>
            <a:pPr lvl="1"/>
            <a:r>
              <a:rPr lang="en-US" b="1" dirty="0">
                <a:solidFill>
                  <a:srgbClr val="0000CC"/>
                </a:solidFill>
              </a:rPr>
              <a:t>Between Hon. Reg. </a:t>
            </a:r>
            <a:r>
              <a:rPr lang="en-US" b="1" dirty="0" smtClean="0">
                <a:solidFill>
                  <a:srgbClr val="0000CC"/>
                </a:solidFill>
              </a:rPr>
              <a:t>Ministers </a:t>
            </a:r>
            <a:r>
              <a:rPr lang="en-US" b="1" dirty="0">
                <a:solidFill>
                  <a:srgbClr val="0000CC"/>
                </a:solidFill>
              </a:rPr>
              <a:t>&amp; </a:t>
            </a:r>
            <a:r>
              <a:rPr lang="en-US" b="1" dirty="0" smtClean="0">
                <a:solidFill>
                  <a:srgbClr val="0000CC"/>
                </a:solidFill>
              </a:rPr>
              <a:t>RCDS / CDS</a:t>
            </a:r>
          </a:p>
          <a:p>
            <a:pPr lvl="1"/>
            <a:r>
              <a:rPr lang="en-US" b="1" dirty="0" smtClean="0">
                <a:solidFill>
                  <a:srgbClr val="0000CC"/>
                </a:solidFill>
              </a:rPr>
              <a:t>Between MMDCES &amp; MMDCDS</a:t>
            </a:r>
          </a:p>
          <a:p>
            <a:pPr lvl="1"/>
            <a:r>
              <a:rPr lang="en-US" b="1" dirty="0" smtClean="0">
                <a:solidFill>
                  <a:srgbClr val="0000CC"/>
                </a:solidFill>
              </a:rPr>
              <a:t>Between HOS &amp; CD, DIRECTORS</a:t>
            </a:r>
            <a:endParaRPr lang="en-US" b="1" dirty="0">
              <a:solidFill>
                <a:srgbClr val="0000CC"/>
              </a:solidFill>
            </a:endParaRPr>
          </a:p>
          <a:p>
            <a:r>
              <a:rPr lang="en-US" sz="2800" b="1" dirty="0" smtClean="0">
                <a:solidFill>
                  <a:srgbClr val="FF0000"/>
                </a:solidFill>
              </a:rPr>
              <a:t>Performance Appraisal (</a:t>
            </a:r>
            <a:r>
              <a:rPr lang="en-US" sz="2800" b="1" dirty="0">
                <a:solidFill>
                  <a:srgbClr val="FF0000"/>
                </a:solidFill>
              </a:rPr>
              <a:t>PA):</a:t>
            </a:r>
          </a:p>
          <a:p>
            <a:pPr lvl="1"/>
            <a:r>
              <a:rPr lang="en-US" b="1" dirty="0">
                <a:solidFill>
                  <a:srgbClr val="0000CC"/>
                </a:solidFill>
              </a:rPr>
              <a:t>All </a:t>
            </a:r>
            <a:r>
              <a:rPr lang="en-US" b="1" dirty="0" smtClean="0">
                <a:solidFill>
                  <a:srgbClr val="0000CC"/>
                </a:solidFill>
              </a:rPr>
              <a:t>LGS staff </a:t>
            </a:r>
            <a:r>
              <a:rPr lang="en-US" b="1" dirty="0">
                <a:solidFill>
                  <a:srgbClr val="0000CC"/>
                </a:solidFill>
              </a:rPr>
              <a:t>except </a:t>
            </a:r>
            <a:r>
              <a:rPr lang="en-US" b="1" dirty="0" smtClean="0">
                <a:solidFill>
                  <a:srgbClr val="0000CC"/>
                </a:solidFill>
              </a:rPr>
              <a:t>above</a:t>
            </a:r>
          </a:p>
          <a:p>
            <a:r>
              <a:rPr lang="en-US" sz="2800" b="1" dirty="0" smtClean="0">
                <a:solidFill>
                  <a:srgbClr val="FF0000"/>
                </a:solidFill>
              </a:rPr>
              <a:t>Element of PC &amp; PA:</a:t>
            </a:r>
          </a:p>
          <a:p>
            <a:pPr lvl="1"/>
            <a:r>
              <a:rPr lang="en-US" b="1" dirty="0" smtClean="0">
                <a:solidFill>
                  <a:srgbClr val="0000CC"/>
                </a:solidFill>
              </a:rPr>
              <a:t>Key Performance Area (KPA), Key Performance Indicator (KPI), Weighting, Service Delivery Standard (SDS), Competency &amp; Rating Scales. </a:t>
            </a:r>
            <a:endParaRPr lang="en-US" b="1" dirty="0">
              <a:solidFill>
                <a:srgbClr val="0000CC"/>
              </a:solidFill>
            </a:endParaRPr>
          </a:p>
        </p:txBody>
      </p:sp>
      <p:sp>
        <p:nvSpPr>
          <p:cNvPr id="4" name="Slide Number Placeholder 3"/>
          <p:cNvSpPr>
            <a:spLocks noGrp="1"/>
          </p:cNvSpPr>
          <p:nvPr>
            <p:ph type="sldNum" sz="quarter" idx="12"/>
          </p:nvPr>
        </p:nvSpPr>
        <p:spPr/>
        <p:txBody>
          <a:bodyPr/>
          <a:lstStyle/>
          <a:p>
            <a:fld id="{730775E5-FA01-485D-B85B-51701825F06C}" type="slidenum">
              <a:rPr lang="en-US" smtClean="0"/>
              <a:pPr/>
              <a:t>77</a:t>
            </a:fld>
            <a:endParaRPr lang="en-US"/>
          </a:p>
        </p:txBody>
      </p:sp>
    </p:spTree>
    <p:extLst>
      <p:ext uri="{BB962C8B-B14F-4D97-AF65-F5344CB8AC3E}">
        <p14:creationId xmlns:p14="http://schemas.microsoft.com/office/powerpoint/2010/main" val="3994432378"/>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251" y="0"/>
            <a:ext cx="8712558" cy="990600"/>
          </a:xfrm>
        </p:spPr>
        <p:txBody>
          <a:bodyPr>
            <a:normAutofit/>
          </a:bodyPr>
          <a:lstStyle/>
          <a:p>
            <a:r>
              <a:rPr lang="en-US" sz="2800" b="1" dirty="0" smtClean="0">
                <a:solidFill>
                  <a:srgbClr val="FF0000"/>
                </a:solidFill>
              </a:rPr>
              <a:t>Performance Appraisal: Four phases of performance management process</a:t>
            </a:r>
            <a:endParaRPr lang="en-US" sz="2800" b="1" dirty="0">
              <a:solidFill>
                <a:srgbClr val="FF0000"/>
              </a:solidFill>
            </a:endParaRPr>
          </a:p>
        </p:txBody>
      </p:sp>
      <p:sp>
        <p:nvSpPr>
          <p:cNvPr id="3" name="Content Placeholder 2"/>
          <p:cNvSpPr>
            <a:spLocks noGrp="1"/>
          </p:cNvSpPr>
          <p:nvPr>
            <p:ph sz="quarter" idx="4294967295"/>
          </p:nvPr>
        </p:nvSpPr>
        <p:spPr>
          <a:xfrm>
            <a:off x="106251" y="1066800"/>
            <a:ext cx="8818808" cy="5654040"/>
          </a:xfrm>
          <a:prstGeom prst="rect">
            <a:avLst/>
          </a:prstGeom>
        </p:spPr>
        <p:txBody>
          <a:bodyPr>
            <a:normAutofit fontScale="55000" lnSpcReduction="20000"/>
          </a:bodyPr>
          <a:lstStyle/>
          <a:p>
            <a:pPr marL="0" indent="0">
              <a:buNone/>
            </a:pPr>
            <a:r>
              <a:rPr lang="en-US" sz="3800" b="1" u="sng" dirty="0">
                <a:solidFill>
                  <a:srgbClr val="0000CC"/>
                </a:solidFill>
              </a:rPr>
              <a:t>Phase One – Performance </a:t>
            </a:r>
            <a:r>
              <a:rPr lang="en-US" sz="3800" b="1" u="sng" dirty="0" smtClean="0">
                <a:solidFill>
                  <a:srgbClr val="0000CC"/>
                </a:solidFill>
              </a:rPr>
              <a:t>Planning </a:t>
            </a:r>
            <a:r>
              <a:rPr lang="en-US" sz="3800" b="1" u="sng" dirty="0" smtClean="0">
                <a:solidFill>
                  <a:srgbClr val="00B050"/>
                </a:solidFill>
              </a:rPr>
              <a:t>(Plan, Agree &amp; DO)</a:t>
            </a:r>
            <a:endParaRPr lang="en-US" sz="3800" b="1" dirty="0">
              <a:solidFill>
                <a:srgbClr val="00B050"/>
              </a:solidFill>
            </a:endParaRPr>
          </a:p>
          <a:p>
            <a:r>
              <a:rPr lang="en-US" sz="3800" dirty="0"/>
              <a:t>Planning and setting of individual performance targets through work plans derived from the LGSS’s/ RCC’s/ MMDA’s   Strategic Plans and objectives set at the directorate, departmental and unit levels. The indicators /target setting process must be a top-down approach; preferably </a:t>
            </a:r>
            <a:r>
              <a:rPr lang="en-US" sz="3800" u="sng" dirty="0"/>
              <a:t>the first two weeks in January</a:t>
            </a:r>
            <a:r>
              <a:rPr lang="en-US" sz="3800" dirty="0"/>
              <a:t> should serve as the period for setting of targets for the year.  </a:t>
            </a:r>
          </a:p>
          <a:p>
            <a:pPr marL="0" indent="0">
              <a:buNone/>
            </a:pPr>
            <a:r>
              <a:rPr lang="en-US" sz="3800" dirty="0" smtClean="0"/>
              <a:t> </a:t>
            </a:r>
            <a:r>
              <a:rPr lang="en-US" sz="3800" b="1" u="sng" dirty="0" smtClean="0">
                <a:solidFill>
                  <a:srgbClr val="0000CC"/>
                </a:solidFill>
              </a:rPr>
              <a:t>Phase </a:t>
            </a:r>
            <a:r>
              <a:rPr lang="en-US" sz="3800" b="1" u="sng" dirty="0">
                <a:solidFill>
                  <a:srgbClr val="0000CC"/>
                </a:solidFill>
              </a:rPr>
              <a:t>Two – Progress </a:t>
            </a:r>
            <a:r>
              <a:rPr lang="en-US" sz="3800" b="1" u="sng" dirty="0" smtClean="0">
                <a:solidFill>
                  <a:srgbClr val="0000CC"/>
                </a:solidFill>
              </a:rPr>
              <a:t>Reviews (mid-year review) </a:t>
            </a:r>
            <a:r>
              <a:rPr lang="en-US" sz="3800" b="1" u="sng" dirty="0" smtClean="0">
                <a:solidFill>
                  <a:srgbClr val="00B050"/>
                </a:solidFill>
              </a:rPr>
              <a:t>(Check, Monitor &amp; Review)</a:t>
            </a:r>
            <a:endParaRPr lang="en-US" sz="3800" b="1" dirty="0">
              <a:solidFill>
                <a:srgbClr val="00B050"/>
              </a:solidFill>
            </a:endParaRPr>
          </a:p>
          <a:p>
            <a:r>
              <a:rPr lang="en-US" sz="3800" dirty="0"/>
              <a:t>Discussion and communication between appraiser and </a:t>
            </a:r>
            <a:r>
              <a:rPr lang="en-US" sz="3800" dirty="0" err="1"/>
              <a:t>Appraisee</a:t>
            </a:r>
            <a:r>
              <a:rPr lang="en-US" sz="3800" dirty="0"/>
              <a:t> on progress of work, and adjustment of indicators /targets if necessary, through the provision of formal feedback. </a:t>
            </a:r>
          </a:p>
          <a:p>
            <a:pPr marL="0" indent="0">
              <a:buNone/>
            </a:pPr>
            <a:r>
              <a:rPr lang="en-US" sz="3800" b="1" u="sng" dirty="0" smtClean="0">
                <a:solidFill>
                  <a:srgbClr val="0000CC"/>
                </a:solidFill>
              </a:rPr>
              <a:t>Phase </a:t>
            </a:r>
            <a:r>
              <a:rPr lang="en-US" sz="3800" b="1" u="sng" dirty="0">
                <a:solidFill>
                  <a:srgbClr val="0000CC"/>
                </a:solidFill>
              </a:rPr>
              <a:t>Three – Review and </a:t>
            </a:r>
            <a:r>
              <a:rPr lang="en-US" sz="3800" b="1" u="sng" dirty="0" smtClean="0">
                <a:solidFill>
                  <a:srgbClr val="0000CC"/>
                </a:solidFill>
              </a:rPr>
              <a:t>Appraisal end of year evaluation) </a:t>
            </a:r>
            <a:r>
              <a:rPr lang="en-US" sz="3800" b="1" u="sng" dirty="0" smtClean="0">
                <a:solidFill>
                  <a:srgbClr val="00B050"/>
                </a:solidFill>
              </a:rPr>
              <a:t>(Act &amp; Evaluate)</a:t>
            </a:r>
            <a:endParaRPr lang="en-US" sz="3800" b="1" dirty="0">
              <a:solidFill>
                <a:srgbClr val="00B050"/>
              </a:solidFill>
            </a:endParaRPr>
          </a:p>
          <a:p>
            <a:r>
              <a:rPr lang="en-US" sz="3800" dirty="0"/>
              <a:t>Evaluation of </a:t>
            </a:r>
            <a:r>
              <a:rPr lang="en-US" sz="3800" dirty="0" err="1"/>
              <a:t>Appraisee’s</a:t>
            </a:r>
            <a:r>
              <a:rPr lang="en-US" sz="3800" dirty="0"/>
              <a:t> performance at the end of the performance management period. </a:t>
            </a:r>
          </a:p>
          <a:p>
            <a:pPr marL="0" indent="0">
              <a:buNone/>
            </a:pPr>
            <a:r>
              <a:rPr lang="en-US" sz="3800" b="1" u="sng" dirty="0" smtClean="0">
                <a:solidFill>
                  <a:srgbClr val="0000CC"/>
                </a:solidFill>
              </a:rPr>
              <a:t>Phase </a:t>
            </a:r>
            <a:r>
              <a:rPr lang="en-US" sz="3800" b="1" u="sng" dirty="0">
                <a:solidFill>
                  <a:srgbClr val="0000CC"/>
                </a:solidFill>
              </a:rPr>
              <a:t>Four- </a:t>
            </a:r>
            <a:r>
              <a:rPr lang="en-US" sz="3800" b="1" u="sng" dirty="0" smtClean="0">
                <a:solidFill>
                  <a:srgbClr val="0000CC"/>
                </a:solidFill>
              </a:rPr>
              <a:t>Decision–Making </a:t>
            </a:r>
            <a:r>
              <a:rPr lang="en-US" sz="3800" b="1" u="sng" dirty="0" smtClean="0">
                <a:solidFill>
                  <a:srgbClr val="00B050"/>
                </a:solidFill>
              </a:rPr>
              <a:t>(Report &amp; Decision)</a:t>
            </a:r>
            <a:endParaRPr lang="en-US" sz="3800" b="1" dirty="0">
              <a:solidFill>
                <a:srgbClr val="00B050"/>
              </a:solidFill>
            </a:endParaRPr>
          </a:p>
          <a:p>
            <a:r>
              <a:rPr lang="en-US" sz="3800" dirty="0"/>
              <a:t>Deciding on courses of action, i.e. recognition/reward, training plans, promotion prospects, career development plans, counselling and sanctions. </a:t>
            </a:r>
            <a:endParaRPr lang="en-US" sz="3800" dirty="0" smtClean="0"/>
          </a:p>
          <a:p>
            <a:pPr marL="0" indent="0" algn="ctr">
              <a:buNone/>
            </a:pPr>
            <a:r>
              <a:rPr lang="en-US" sz="5100" b="1" dirty="0" smtClean="0">
                <a:solidFill>
                  <a:srgbClr val="00B050"/>
                </a:solidFill>
              </a:rPr>
              <a:t>“All phases are operating within the PMS Cycle”</a:t>
            </a:r>
            <a:endParaRPr lang="en-US" sz="5100" b="1" dirty="0">
              <a:solidFill>
                <a:srgbClr val="00B050"/>
              </a:solidFill>
            </a:endParaRPr>
          </a:p>
          <a:p>
            <a:pPr algn="ctr"/>
            <a:endParaRPr lang="en-US" sz="2250" b="1" dirty="0">
              <a:solidFill>
                <a:srgbClr val="00B050"/>
              </a:solidFill>
            </a:endParaRPr>
          </a:p>
        </p:txBody>
      </p:sp>
      <p:sp>
        <p:nvSpPr>
          <p:cNvPr id="4" name="Slide Number Placeholder 3"/>
          <p:cNvSpPr>
            <a:spLocks noGrp="1"/>
          </p:cNvSpPr>
          <p:nvPr>
            <p:ph type="sldNum" sz="quarter" idx="12"/>
          </p:nvPr>
        </p:nvSpPr>
        <p:spPr/>
        <p:txBody>
          <a:bodyPr/>
          <a:lstStyle/>
          <a:p>
            <a:fld id="{730775E5-FA01-485D-B85B-51701825F06C}" type="slidenum">
              <a:rPr lang="en-US" smtClean="0"/>
              <a:pPr/>
              <a:t>78</a:t>
            </a:fld>
            <a:endParaRPr lang="en-US"/>
          </a:p>
        </p:txBody>
      </p:sp>
    </p:spTree>
    <p:extLst>
      <p:ext uri="{BB962C8B-B14F-4D97-AF65-F5344CB8AC3E}">
        <p14:creationId xmlns:p14="http://schemas.microsoft.com/office/powerpoint/2010/main" val="3232689466"/>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200602"/>
            <a:ext cx="6837607" cy="837221"/>
          </a:xfrm>
        </p:spPr>
        <p:txBody>
          <a:bodyPr>
            <a:noAutofit/>
          </a:bodyPr>
          <a:lstStyle/>
          <a:p>
            <a:r>
              <a:rPr lang="en-ZA" sz="2400" b="1" dirty="0" smtClean="0">
                <a:solidFill>
                  <a:srgbClr val="FF0000"/>
                </a:solidFill>
                <a:effectLst>
                  <a:outerShdw blurRad="38100" dist="38100" dir="2700000" algn="tl">
                    <a:srgbClr val="000000">
                      <a:alpha val="43137"/>
                    </a:srgbClr>
                  </a:outerShdw>
                </a:effectLst>
                <a:latin typeface="Verdana" pitchFamily="34" charset="0"/>
              </a:rPr>
              <a:t>Performance </a:t>
            </a:r>
            <a:r>
              <a:rPr lang="en-ZA" sz="2400" b="1" dirty="0">
                <a:solidFill>
                  <a:srgbClr val="FF0000"/>
                </a:solidFill>
                <a:effectLst>
                  <a:outerShdw blurRad="38100" dist="38100" dir="2700000" algn="tl">
                    <a:srgbClr val="000000">
                      <a:alpha val="43137"/>
                    </a:srgbClr>
                  </a:outerShdw>
                </a:effectLst>
                <a:latin typeface="Verdana" pitchFamily="34" charset="0"/>
              </a:rPr>
              <a:t>Management </a:t>
            </a:r>
            <a:r>
              <a:rPr lang="en-ZA" sz="2400" b="1" dirty="0" smtClean="0">
                <a:solidFill>
                  <a:srgbClr val="FF0000"/>
                </a:solidFill>
                <a:effectLst>
                  <a:outerShdw blurRad="38100" dist="38100" dir="2700000" algn="tl">
                    <a:srgbClr val="000000">
                      <a:alpha val="43137"/>
                    </a:srgbClr>
                  </a:outerShdw>
                </a:effectLst>
                <a:latin typeface="Verdana" pitchFamily="34" charset="0"/>
              </a:rPr>
              <a:t>Cycle </a:t>
            </a:r>
            <a:endParaRPr lang="en-GB" sz="2400" b="1" dirty="0">
              <a:solidFill>
                <a:srgbClr val="FF0000"/>
              </a:solidFill>
              <a:effectLst>
                <a:outerShdw blurRad="38100" dist="38100" dir="2700000" algn="tl">
                  <a:srgbClr val="000000">
                    <a:alpha val="43137"/>
                  </a:srgbClr>
                </a:outerShdw>
              </a:effectLst>
              <a:latin typeface="Verdana" pitchFamily="34" charset="0"/>
            </a:endParaRPr>
          </a:p>
        </p:txBody>
      </p:sp>
      <p:sp>
        <p:nvSpPr>
          <p:cNvPr id="3" name="Content Placeholder 2"/>
          <p:cNvSpPr>
            <a:spLocks noGrp="1"/>
          </p:cNvSpPr>
          <p:nvPr>
            <p:ph idx="4294967295"/>
          </p:nvPr>
        </p:nvSpPr>
        <p:spPr>
          <a:xfrm>
            <a:off x="96592" y="1066800"/>
            <a:ext cx="4856407" cy="5791200"/>
          </a:xfrm>
          <a:prstGeom prst="rect">
            <a:avLst/>
          </a:prstGeom>
        </p:spPr>
        <p:txBody>
          <a:bodyPr>
            <a:noAutofit/>
          </a:bodyPr>
          <a:lstStyle/>
          <a:p>
            <a:pPr>
              <a:spcBef>
                <a:spcPts val="0"/>
              </a:spcBef>
              <a:spcAft>
                <a:spcPts val="450"/>
              </a:spcAft>
            </a:pPr>
            <a:r>
              <a:rPr lang="en-GB" sz="2000" b="1" dirty="0">
                <a:solidFill>
                  <a:srgbClr val="0000CC"/>
                </a:solidFill>
                <a:latin typeface="Verdana" pitchFamily="34" charset="0"/>
              </a:rPr>
              <a:t>Plan</a:t>
            </a:r>
            <a:r>
              <a:rPr lang="en-GB" sz="2000" dirty="0">
                <a:solidFill>
                  <a:srgbClr val="00B050"/>
                </a:solidFill>
                <a:latin typeface="Verdana" pitchFamily="34" charset="0"/>
              </a:rPr>
              <a:t> </a:t>
            </a:r>
            <a:r>
              <a:rPr lang="en-GB" sz="2000" dirty="0">
                <a:latin typeface="Verdana" pitchFamily="34" charset="0"/>
              </a:rPr>
              <a:t>and </a:t>
            </a:r>
            <a:r>
              <a:rPr lang="en-GB" sz="2000" b="1" dirty="0">
                <a:solidFill>
                  <a:srgbClr val="0000CC"/>
                </a:solidFill>
                <a:latin typeface="Verdana" pitchFamily="34" charset="0"/>
              </a:rPr>
              <a:t>agree</a:t>
            </a:r>
            <a:r>
              <a:rPr lang="en-GB" sz="2000" dirty="0">
                <a:solidFill>
                  <a:srgbClr val="00B050"/>
                </a:solidFill>
                <a:latin typeface="Verdana" pitchFamily="34" charset="0"/>
              </a:rPr>
              <a:t> </a:t>
            </a:r>
            <a:r>
              <a:rPr lang="en-GB" sz="2000" dirty="0">
                <a:latin typeface="Verdana" pitchFamily="34" charset="0"/>
              </a:rPr>
              <a:t>on what needs to be done </a:t>
            </a:r>
            <a:r>
              <a:rPr lang="en-GB" sz="2000" i="1" dirty="0">
                <a:latin typeface="Verdana" pitchFamily="34" charset="0"/>
              </a:rPr>
              <a:t>(this is viewed as performance contracting);</a:t>
            </a:r>
          </a:p>
          <a:p>
            <a:pPr>
              <a:spcBef>
                <a:spcPts val="0"/>
              </a:spcBef>
              <a:spcAft>
                <a:spcPts val="450"/>
              </a:spcAft>
            </a:pPr>
            <a:r>
              <a:rPr lang="en-GB" sz="2000" b="1" dirty="0">
                <a:solidFill>
                  <a:srgbClr val="0000CC"/>
                </a:solidFill>
                <a:latin typeface="Verdana" pitchFamily="34" charset="0"/>
              </a:rPr>
              <a:t>Doing</a:t>
            </a:r>
            <a:r>
              <a:rPr lang="en-GB" sz="2000" b="1" dirty="0">
                <a:solidFill>
                  <a:srgbClr val="00B050"/>
                </a:solidFill>
                <a:latin typeface="Verdana" pitchFamily="34" charset="0"/>
              </a:rPr>
              <a:t> </a:t>
            </a:r>
            <a:r>
              <a:rPr lang="en-GB" sz="2000" dirty="0">
                <a:latin typeface="Verdana" pitchFamily="34" charset="0"/>
              </a:rPr>
              <a:t>what has been agreed upon;</a:t>
            </a:r>
          </a:p>
          <a:p>
            <a:pPr>
              <a:spcBef>
                <a:spcPts val="0"/>
              </a:spcBef>
              <a:spcAft>
                <a:spcPts val="450"/>
              </a:spcAft>
            </a:pPr>
            <a:r>
              <a:rPr lang="en-GB" sz="2000" b="1" dirty="0">
                <a:solidFill>
                  <a:srgbClr val="0000CC"/>
                </a:solidFill>
                <a:latin typeface="Verdana" pitchFamily="34" charset="0"/>
              </a:rPr>
              <a:t>Check</a:t>
            </a:r>
            <a:r>
              <a:rPr lang="en-GB" sz="2000" dirty="0">
                <a:solidFill>
                  <a:srgbClr val="00B050"/>
                </a:solidFill>
                <a:latin typeface="Verdana" pitchFamily="34" charset="0"/>
              </a:rPr>
              <a:t> </a:t>
            </a:r>
            <a:r>
              <a:rPr lang="en-GB" sz="2000" dirty="0">
                <a:latin typeface="Verdana" pitchFamily="34" charset="0"/>
              </a:rPr>
              <a:t>and </a:t>
            </a:r>
            <a:r>
              <a:rPr lang="en-GB" sz="2000" b="1" dirty="0">
                <a:solidFill>
                  <a:srgbClr val="0000CC"/>
                </a:solidFill>
                <a:latin typeface="Verdana" pitchFamily="34" charset="0"/>
              </a:rPr>
              <a:t>Monitor</a:t>
            </a:r>
            <a:r>
              <a:rPr lang="en-GB" sz="2000" b="1" dirty="0">
                <a:solidFill>
                  <a:srgbClr val="00B050"/>
                </a:solidFill>
                <a:latin typeface="Verdana" pitchFamily="34" charset="0"/>
              </a:rPr>
              <a:t> </a:t>
            </a:r>
            <a:r>
              <a:rPr lang="en-GB" sz="2000" dirty="0">
                <a:latin typeface="Verdana" pitchFamily="34" charset="0"/>
              </a:rPr>
              <a:t>performance information and identifying opportunities for improvement;</a:t>
            </a:r>
          </a:p>
          <a:p>
            <a:pPr>
              <a:spcBef>
                <a:spcPts val="0"/>
              </a:spcBef>
              <a:spcAft>
                <a:spcPts val="450"/>
              </a:spcAft>
            </a:pPr>
            <a:r>
              <a:rPr lang="en-GB" sz="2000" b="1" dirty="0">
                <a:solidFill>
                  <a:srgbClr val="0000CC"/>
                </a:solidFill>
                <a:latin typeface="Verdana" pitchFamily="34" charset="0"/>
              </a:rPr>
              <a:t>Review</a:t>
            </a:r>
            <a:r>
              <a:rPr lang="en-GB" sz="2000" dirty="0">
                <a:solidFill>
                  <a:srgbClr val="00B050"/>
                </a:solidFill>
                <a:latin typeface="Verdana" pitchFamily="34" charset="0"/>
              </a:rPr>
              <a:t> </a:t>
            </a:r>
            <a:r>
              <a:rPr lang="en-GB" sz="2000" dirty="0">
                <a:latin typeface="Verdana" pitchFamily="34" charset="0"/>
              </a:rPr>
              <a:t>what has gone well,  and not so well; what needs to be developed</a:t>
            </a:r>
          </a:p>
          <a:p>
            <a:pPr>
              <a:spcBef>
                <a:spcPts val="0"/>
              </a:spcBef>
              <a:spcAft>
                <a:spcPts val="450"/>
              </a:spcAft>
            </a:pPr>
            <a:r>
              <a:rPr lang="en-GB" sz="2000" b="1" dirty="0">
                <a:solidFill>
                  <a:srgbClr val="0000CC"/>
                </a:solidFill>
                <a:latin typeface="Verdana" pitchFamily="34" charset="0"/>
              </a:rPr>
              <a:t>Act</a:t>
            </a:r>
            <a:r>
              <a:rPr lang="en-GB" sz="2000" dirty="0">
                <a:solidFill>
                  <a:srgbClr val="00B050"/>
                </a:solidFill>
                <a:latin typeface="Verdana" pitchFamily="34" charset="0"/>
              </a:rPr>
              <a:t> </a:t>
            </a:r>
            <a:r>
              <a:rPr lang="en-GB" sz="2000" dirty="0">
                <a:latin typeface="Verdana" pitchFamily="34" charset="0"/>
              </a:rPr>
              <a:t>on the information and making any necessary changes; and; </a:t>
            </a:r>
          </a:p>
          <a:p>
            <a:pPr>
              <a:spcBef>
                <a:spcPts val="0"/>
              </a:spcBef>
              <a:spcAft>
                <a:spcPts val="450"/>
              </a:spcAft>
            </a:pPr>
            <a:r>
              <a:rPr lang="en-GB" sz="2000" b="1" dirty="0">
                <a:solidFill>
                  <a:srgbClr val="0000CC"/>
                </a:solidFill>
                <a:latin typeface="Verdana" pitchFamily="34" charset="0"/>
              </a:rPr>
              <a:t>Report</a:t>
            </a:r>
            <a:r>
              <a:rPr lang="en-GB" sz="2000" dirty="0">
                <a:latin typeface="Verdana" pitchFamily="34" charset="0"/>
              </a:rPr>
              <a:t>  on the progress and outcomes.</a:t>
            </a:r>
          </a:p>
        </p:txBody>
      </p:sp>
      <p:pic>
        <p:nvPicPr>
          <p:cNvPr id="54274" name="Picture 2" descr="Stock Illustration - Employee evaluation form with business man selecting the choice. Fotosearch - Search EPS Clipart, Drawings, Decorative Prints, Illustrations, and Vector Graphics Images"/>
          <p:cNvPicPr>
            <a:picLocks noChangeAspect="1" noChangeArrowheads="1"/>
          </p:cNvPicPr>
          <p:nvPr/>
        </p:nvPicPr>
        <p:blipFill>
          <a:blip r:embed="rId2" cstate="print">
            <a:clrChange>
              <a:clrFrom>
                <a:srgbClr val="FFFFFF"/>
              </a:clrFrom>
              <a:clrTo>
                <a:srgbClr val="FFFFFF">
                  <a:alpha val="0"/>
                </a:srgbClr>
              </a:clrTo>
            </a:clrChange>
          </a:blip>
          <a:srcRect l="6480" r="9281" b="10099"/>
          <a:stretch>
            <a:fillRect/>
          </a:stretch>
        </p:blipFill>
        <p:spPr bwMode="auto">
          <a:xfrm>
            <a:off x="-1647564" y="1970838"/>
            <a:ext cx="1178520" cy="1329612"/>
          </a:xfrm>
          <a:prstGeom prst="rect">
            <a:avLst/>
          </a:prstGeom>
          <a:noFill/>
        </p:spPr>
      </p:pic>
      <p:graphicFrame>
        <p:nvGraphicFramePr>
          <p:cNvPr id="7" name="Diagram 6"/>
          <p:cNvGraphicFramePr/>
          <p:nvPr>
            <p:extLst>
              <p:ext uri="{D42A27DB-BD31-4B8C-83A1-F6EECF244321}">
                <p14:modId xmlns:p14="http://schemas.microsoft.com/office/powerpoint/2010/main" val="2409636362"/>
              </p:ext>
            </p:extLst>
          </p:nvPr>
        </p:nvGraphicFramePr>
        <p:xfrm>
          <a:off x="4952999" y="1066800"/>
          <a:ext cx="4035553" cy="5257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p:cNvSpPr>
            <a:spLocks noGrp="1"/>
          </p:cNvSpPr>
          <p:nvPr>
            <p:ph type="sldNum" sz="quarter" idx="12"/>
          </p:nvPr>
        </p:nvSpPr>
        <p:spPr/>
        <p:txBody>
          <a:bodyPr/>
          <a:lstStyle/>
          <a:p>
            <a:fld id="{730775E5-FA01-485D-B85B-51701825F06C}" type="slidenum">
              <a:rPr lang="en-US" smtClean="0"/>
              <a:pPr/>
              <a:t>79</a:t>
            </a:fld>
            <a:endParaRPr lang="en-US"/>
          </a:p>
        </p:txBody>
      </p:sp>
    </p:spTree>
    <p:extLst>
      <p:ext uri="{BB962C8B-B14F-4D97-AF65-F5344CB8AC3E}">
        <p14:creationId xmlns:p14="http://schemas.microsoft.com/office/powerpoint/2010/main" val="1821141378"/>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 name="Content Placeholder 43"/>
          <p:cNvGraphicFramePr>
            <a:graphicFrameLocks noGrp="1"/>
          </p:cNvGraphicFramePr>
          <p:nvPr>
            <p:ph sz="quarter" idx="4294967295"/>
            <p:extLst>
              <p:ext uri="{D42A27DB-BD31-4B8C-83A1-F6EECF244321}">
                <p14:modId xmlns:p14="http://schemas.microsoft.com/office/powerpoint/2010/main" val="2813871357"/>
              </p:ext>
            </p:extLst>
          </p:nvPr>
        </p:nvGraphicFramePr>
        <p:xfrm>
          <a:off x="240578" y="189942"/>
          <a:ext cx="8741535" cy="6416040"/>
        </p:xfrm>
        <a:graphic>
          <a:graphicData uri="http://schemas.openxmlformats.org/drawingml/2006/table">
            <a:tbl>
              <a:tblPr firstRow="1" firstCol="1" bandRow="1">
                <a:tableStyleId>{5C22544A-7EE6-4342-B048-85BDC9FD1C3A}</a:tableStyleId>
              </a:tblPr>
              <a:tblGrid>
                <a:gridCol w="8741535"/>
              </a:tblGrid>
              <a:tr h="516540">
                <a:tc>
                  <a:txBody>
                    <a:bodyPr/>
                    <a:lstStyle/>
                    <a:p>
                      <a:pPr marL="6350" marR="0" indent="-6350">
                        <a:lnSpc>
                          <a:spcPct val="107000"/>
                        </a:lnSpc>
                        <a:spcBef>
                          <a:spcPts val="0"/>
                        </a:spcBef>
                        <a:spcAft>
                          <a:spcPts val="0"/>
                        </a:spcAft>
                      </a:pPr>
                      <a:r>
                        <a:rPr lang="en-US" sz="2400" dirty="0" smtClean="0">
                          <a:solidFill>
                            <a:srgbClr val="FF0000"/>
                          </a:solidFill>
                          <a:effectLst/>
                        </a:rPr>
                        <a:t>ANNUAL ASSESSMENT </a:t>
                      </a:r>
                      <a:r>
                        <a:rPr lang="en-US" sz="2400" dirty="0">
                          <a:solidFill>
                            <a:srgbClr val="FF0000"/>
                          </a:solidFill>
                          <a:effectLst/>
                        </a:rPr>
                        <a:t>DECISION (BY  APPRAISER </a:t>
                      </a:r>
                      <a:r>
                        <a:rPr lang="en-US" sz="2400" dirty="0" smtClean="0">
                          <a:solidFill>
                            <a:srgbClr val="FF0000"/>
                          </a:solidFill>
                          <a:effectLst/>
                        </a:rPr>
                        <a:t>&amp; </a:t>
                      </a:r>
                      <a:r>
                        <a:rPr lang="en-US" sz="2400" dirty="0">
                          <a:solidFill>
                            <a:srgbClr val="FF0000"/>
                          </a:solidFill>
                          <a:effectLst/>
                        </a:rPr>
                        <a:t>APPRAISEE</a:t>
                      </a:r>
                      <a:r>
                        <a:rPr lang="en-US" sz="2400" dirty="0" smtClean="0">
                          <a:solidFill>
                            <a:srgbClr val="FF0000"/>
                          </a:solidFill>
                          <a:effectLst/>
                        </a:rPr>
                        <a:t>)</a:t>
                      </a:r>
                      <a:endParaRPr lang="en-US" sz="2400" dirty="0">
                        <a:solidFill>
                          <a:srgbClr val="FF0000"/>
                        </a:solidFill>
                        <a:effectLst/>
                      </a:endParaRPr>
                    </a:p>
                  </a:txBody>
                  <a:tcPr marL="51435" marR="51435" marT="0" marB="0">
                    <a:solidFill>
                      <a:schemeClr val="accent6">
                        <a:lumMod val="20000"/>
                        <a:lumOff val="80000"/>
                      </a:schemeClr>
                    </a:solidFill>
                  </a:tcPr>
                </a:tc>
              </a:tr>
              <a:tr h="5899500">
                <a:tc>
                  <a:txBody>
                    <a:bodyPr/>
                    <a:lstStyle/>
                    <a:p>
                      <a:pPr marL="18415" marR="0" lvl="0" indent="0">
                        <a:lnSpc>
                          <a:spcPct val="107000"/>
                        </a:lnSpc>
                        <a:spcBef>
                          <a:spcPts val="0"/>
                        </a:spcBef>
                        <a:spcAft>
                          <a:spcPts val="0"/>
                        </a:spcAft>
                      </a:pPr>
                      <a:r>
                        <a:rPr lang="en-US" sz="1800" dirty="0" smtClean="0">
                          <a:solidFill>
                            <a:srgbClr val="0000CC"/>
                          </a:solidFill>
                          <a:effectLst/>
                        </a:rPr>
                        <a:t>EXPLANATION </a:t>
                      </a:r>
                      <a:r>
                        <a:rPr lang="en-US" sz="1800" dirty="0">
                          <a:solidFill>
                            <a:srgbClr val="0000CC"/>
                          </a:solidFill>
                          <a:effectLst/>
                        </a:rPr>
                        <a:t>ON CRITERIA FOR RATING OVERALL PERFORMANCE</a:t>
                      </a:r>
                    </a:p>
                    <a:p>
                      <a:pPr marL="6350" marR="0" lvl="0" indent="-6350" algn="just">
                        <a:lnSpc>
                          <a:spcPct val="107000"/>
                        </a:lnSpc>
                        <a:spcBef>
                          <a:spcPts val="0"/>
                        </a:spcBef>
                        <a:spcAft>
                          <a:spcPts val="0"/>
                        </a:spcAft>
                      </a:pPr>
                      <a:r>
                        <a:rPr lang="en-US" sz="1800" dirty="0">
                          <a:solidFill>
                            <a:srgbClr val="0000CC"/>
                          </a:solidFill>
                          <a:effectLst/>
                        </a:rPr>
                        <a:t>The following criteria will be used to rate the overall performance of the </a:t>
                      </a:r>
                      <a:r>
                        <a:rPr lang="en-US" sz="1800" dirty="0" err="1" smtClean="0">
                          <a:solidFill>
                            <a:srgbClr val="0000CC"/>
                          </a:solidFill>
                          <a:effectLst/>
                        </a:rPr>
                        <a:t>Appraisee</a:t>
                      </a:r>
                      <a:r>
                        <a:rPr lang="en-US" sz="1800" dirty="0" smtClean="0">
                          <a:solidFill>
                            <a:srgbClr val="0000CC"/>
                          </a:solidFill>
                          <a:effectLst/>
                        </a:rPr>
                        <a:t>: </a:t>
                      </a:r>
                    </a:p>
                    <a:p>
                      <a:pPr marL="6350" marR="0" lvl="0" indent="-6350" algn="just">
                        <a:lnSpc>
                          <a:spcPct val="107000"/>
                        </a:lnSpc>
                        <a:spcBef>
                          <a:spcPts val="0"/>
                        </a:spcBef>
                        <a:spcAft>
                          <a:spcPts val="0"/>
                        </a:spcAft>
                      </a:pPr>
                      <a:r>
                        <a:rPr lang="en-US" sz="1800" dirty="0" smtClean="0">
                          <a:solidFill>
                            <a:srgbClr val="0000CC"/>
                          </a:solidFill>
                          <a:effectLst/>
                        </a:rPr>
                        <a:t>Mark </a:t>
                      </a:r>
                      <a:r>
                        <a:rPr lang="en-US" sz="1800" dirty="0">
                          <a:solidFill>
                            <a:srgbClr val="0000CC"/>
                          </a:solidFill>
                          <a:effectLst/>
                        </a:rPr>
                        <a:t>“X” in the appropriate box </a:t>
                      </a:r>
                      <a:endParaRPr lang="en-US" sz="1800" dirty="0" smtClean="0">
                        <a:solidFill>
                          <a:srgbClr val="0000CC"/>
                        </a:solidFill>
                        <a:effectLst/>
                      </a:endParaRPr>
                    </a:p>
                    <a:p>
                      <a:pPr marL="6350" marR="0" lvl="0" indent="-6350" algn="just">
                        <a:lnSpc>
                          <a:spcPct val="107000"/>
                        </a:lnSpc>
                        <a:spcBef>
                          <a:spcPts val="0"/>
                        </a:spcBef>
                        <a:spcAft>
                          <a:spcPts val="0"/>
                        </a:spcAft>
                      </a:pPr>
                      <a:endParaRPr lang="en-US" sz="1600" dirty="0">
                        <a:solidFill>
                          <a:srgbClr val="0000CC"/>
                        </a:solidFill>
                        <a:effectLst/>
                      </a:endParaRPr>
                    </a:p>
                    <a:p>
                      <a:pPr marL="546100" marR="0" lvl="1" indent="-6350" algn="just">
                        <a:lnSpc>
                          <a:spcPct val="107000"/>
                        </a:lnSpc>
                        <a:spcBef>
                          <a:spcPts val="0"/>
                        </a:spcBef>
                        <a:spcAft>
                          <a:spcPts val="0"/>
                        </a:spcAft>
                      </a:pPr>
                      <a:r>
                        <a:rPr lang="en-US" sz="1600" dirty="0">
                          <a:effectLst/>
                        </a:rPr>
                        <a:t> </a:t>
                      </a:r>
                      <a:r>
                        <a:rPr lang="en-US" sz="1600" dirty="0">
                          <a:solidFill>
                            <a:srgbClr val="0000CC"/>
                          </a:solidFill>
                          <a:effectLst/>
                        </a:rPr>
                        <a:t>Excellent (4): 80-100% (Outstanding)</a:t>
                      </a:r>
                    </a:p>
                    <a:p>
                      <a:pPr marL="546100" marR="0" lvl="1" indent="-6350" algn="just">
                        <a:lnSpc>
                          <a:spcPct val="107000"/>
                        </a:lnSpc>
                        <a:spcBef>
                          <a:spcPts val="0"/>
                        </a:spcBef>
                        <a:spcAft>
                          <a:spcPts val="0"/>
                        </a:spcAft>
                      </a:pPr>
                      <a:r>
                        <a:rPr lang="en-US" sz="1600" dirty="0" err="1">
                          <a:solidFill>
                            <a:schemeClr val="tx1"/>
                          </a:solidFill>
                          <a:effectLst/>
                        </a:rPr>
                        <a:t>Appraisee</a:t>
                      </a:r>
                      <a:r>
                        <a:rPr lang="en-US" sz="1600" dirty="0">
                          <a:solidFill>
                            <a:schemeClr val="tx1"/>
                          </a:solidFill>
                          <a:effectLst/>
                        </a:rPr>
                        <a:t> has fully met and exceeded the agreed indicators and time lines and has produced results of excellent quality. The Officer is a model of excellence in terms of the results achieved and the means by which they were achieved. (publicize his/her outstanding performance and recommend him/her for appropriate reward)</a:t>
                      </a:r>
                    </a:p>
                    <a:p>
                      <a:pPr marL="546100" marR="0" lvl="1" indent="-6350" algn="just">
                        <a:lnSpc>
                          <a:spcPct val="107000"/>
                        </a:lnSpc>
                        <a:spcBef>
                          <a:spcPts val="0"/>
                        </a:spcBef>
                        <a:spcAft>
                          <a:spcPts val="0"/>
                        </a:spcAft>
                      </a:pPr>
                      <a:r>
                        <a:rPr lang="en-US" sz="1600" dirty="0">
                          <a:solidFill>
                            <a:schemeClr val="tx1"/>
                          </a:solidFill>
                          <a:effectLst/>
                        </a:rPr>
                        <a:t> </a:t>
                      </a:r>
                      <a:r>
                        <a:rPr lang="en-US" sz="1600" dirty="0">
                          <a:solidFill>
                            <a:srgbClr val="0000CC"/>
                          </a:solidFill>
                          <a:effectLst/>
                        </a:rPr>
                        <a:t>Very Good (3): 70-79% (Exceeds the requirement)</a:t>
                      </a:r>
                    </a:p>
                    <a:p>
                      <a:pPr marL="546100" marR="0" lvl="1" indent="-6350" algn="just">
                        <a:lnSpc>
                          <a:spcPct val="107000"/>
                        </a:lnSpc>
                        <a:spcBef>
                          <a:spcPts val="0"/>
                        </a:spcBef>
                        <a:spcAft>
                          <a:spcPts val="0"/>
                        </a:spcAft>
                      </a:pPr>
                      <a:r>
                        <a:rPr lang="en-US" sz="1600" dirty="0" err="1">
                          <a:solidFill>
                            <a:schemeClr val="tx1"/>
                          </a:solidFill>
                          <a:effectLst/>
                        </a:rPr>
                        <a:t>Appraisee</a:t>
                      </a:r>
                      <a:r>
                        <a:rPr lang="en-US" sz="1600" dirty="0">
                          <a:solidFill>
                            <a:schemeClr val="tx1"/>
                          </a:solidFill>
                          <a:effectLst/>
                        </a:rPr>
                        <a:t> has achieved most of the agreed indicators and has produced results of good quality within agreed time lines. (Recognize his/her very good performance &amp; encourage him/her through Coaching, Mentoring, training, etc.)</a:t>
                      </a:r>
                    </a:p>
                    <a:p>
                      <a:pPr marL="546100" marR="0" lvl="1" indent="-6350" algn="just">
                        <a:lnSpc>
                          <a:spcPct val="107000"/>
                        </a:lnSpc>
                        <a:spcBef>
                          <a:spcPts val="0"/>
                        </a:spcBef>
                        <a:spcAft>
                          <a:spcPts val="0"/>
                        </a:spcAft>
                      </a:pPr>
                      <a:r>
                        <a:rPr lang="en-US" sz="1600" dirty="0">
                          <a:solidFill>
                            <a:schemeClr val="tx1"/>
                          </a:solidFill>
                          <a:effectLst/>
                        </a:rPr>
                        <a:t> </a:t>
                      </a:r>
                      <a:r>
                        <a:rPr lang="en-US" sz="1600" dirty="0">
                          <a:solidFill>
                            <a:srgbClr val="0000CC"/>
                          </a:solidFill>
                          <a:effectLst/>
                        </a:rPr>
                        <a:t>Good (2): 60-69% (Meets the requirement= 60%)</a:t>
                      </a:r>
                    </a:p>
                    <a:p>
                      <a:pPr marL="546100" marR="0" lvl="1" indent="-6350" algn="just">
                        <a:lnSpc>
                          <a:spcPct val="107000"/>
                        </a:lnSpc>
                        <a:spcBef>
                          <a:spcPts val="0"/>
                        </a:spcBef>
                        <a:spcAft>
                          <a:spcPts val="0"/>
                        </a:spcAft>
                      </a:pPr>
                      <a:r>
                        <a:rPr lang="en-US" sz="1600" dirty="0" err="1">
                          <a:solidFill>
                            <a:schemeClr val="tx1"/>
                          </a:solidFill>
                          <a:effectLst/>
                        </a:rPr>
                        <a:t>Appraisee</a:t>
                      </a:r>
                      <a:r>
                        <a:rPr lang="en-US" sz="1600" dirty="0">
                          <a:solidFill>
                            <a:schemeClr val="tx1"/>
                          </a:solidFill>
                          <a:effectLst/>
                        </a:rPr>
                        <a:t> has achieved the minimum number of agreed indicators and provided adequate supporting rationale/reasons for not achieving all of the specified targets. (Encourage him/her through Coaching, Mentoring, training, etc. for further improvement</a:t>
                      </a:r>
                      <a:r>
                        <a:rPr lang="en-US" sz="1600" dirty="0" smtClean="0">
                          <a:solidFill>
                            <a:schemeClr val="tx1"/>
                          </a:solidFill>
                          <a:effectLst/>
                        </a:rPr>
                        <a:t>)</a:t>
                      </a:r>
                    </a:p>
                    <a:p>
                      <a:pPr marL="546100" marR="0" lvl="1" indent="-6350" algn="just">
                        <a:lnSpc>
                          <a:spcPct val="107000"/>
                        </a:lnSpc>
                        <a:spcBef>
                          <a:spcPts val="0"/>
                        </a:spcBef>
                        <a:spcAft>
                          <a:spcPts val="0"/>
                        </a:spcAft>
                      </a:pPr>
                      <a:r>
                        <a:rPr lang="en-US" sz="1600" dirty="0" smtClean="0">
                          <a:solidFill>
                            <a:schemeClr val="tx1"/>
                          </a:solidFill>
                          <a:effectLst/>
                        </a:rPr>
                        <a:t> </a:t>
                      </a:r>
                      <a:r>
                        <a:rPr lang="en-US" sz="1600" dirty="0" smtClean="0">
                          <a:solidFill>
                            <a:srgbClr val="0000CC"/>
                          </a:solidFill>
                          <a:effectLst/>
                        </a:rPr>
                        <a:t>Unsatisfactory (1): Below 60% (Does not meet the requirement)</a:t>
                      </a:r>
                    </a:p>
                    <a:p>
                      <a:pPr marL="546100" marR="0" lvl="1" indent="-6350" algn="just">
                        <a:lnSpc>
                          <a:spcPct val="107000"/>
                        </a:lnSpc>
                        <a:spcBef>
                          <a:spcPts val="0"/>
                        </a:spcBef>
                        <a:spcAft>
                          <a:spcPts val="0"/>
                        </a:spcAft>
                      </a:pPr>
                      <a:r>
                        <a:rPr lang="en-US" sz="1600" dirty="0" err="1" smtClean="0">
                          <a:solidFill>
                            <a:schemeClr val="tx1"/>
                          </a:solidFill>
                          <a:effectLst/>
                        </a:rPr>
                        <a:t>Appraisee’s</a:t>
                      </a:r>
                      <a:r>
                        <a:rPr lang="en-US" sz="1600" dirty="0" smtClean="0">
                          <a:solidFill>
                            <a:schemeClr val="tx1"/>
                          </a:solidFill>
                          <a:effectLst/>
                        </a:rPr>
                        <a:t> </a:t>
                      </a:r>
                      <a:r>
                        <a:rPr lang="en-US" sz="1600" dirty="0">
                          <a:solidFill>
                            <a:schemeClr val="tx1"/>
                          </a:solidFill>
                          <a:effectLst/>
                        </a:rPr>
                        <a:t>performance does not meet the standard expected for the job i.e. </a:t>
                      </a:r>
                      <a:r>
                        <a:rPr lang="en-US" sz="1600" dirty="0" err="1">
                          <a:solidFill>
                            <a:schemeClr val="tx1"/>
                          </a:solidFill>
                          <a:effectLst/>
                        </a:rPr>
                        <a:t>Appraisee</a:t>
                      </a:r>
                      <a:r>
                        <a:rPr lang="en-US" sz="1600" dirty="0">
                          <a:solidFill>
                            <a:schemeClr val="tx1"/>
                          </a:solidFill>
                          <a:effectLst/>
                        </a:rPr>
                        <a:t> has not achieved most of the agreed indicators within the time frame provided and is unable to provide reasons or provides unacceptable reasons for unachieved targets. (Apply appropriate sanction and necessary counseling</a:t>
                      </a:r>
                      <a:r>
                        <a:rPr lang="en-US" sz="1600" dirty="0" smtClean="0">
                          <a:solidFill>
                            <a:schemeClr val="tx1"/>
                          </a:solidFill>
                          <a:effectLst/>
                        </a:rPr>
                        <a:t>)</a:t>
                      </a:r>
                      <a:endParaRPr lang="en-US" sz="1600" dirty="0">
                        <a:solidFill>
                          <a:srgbClr val="000000"/>
                        </a:solidFill>
                        <a:effectLst/>
                        <a:latin typeface="Franklin Gothic Book" panose="020B0503020102020204" pitchFamily="34" charset="0"/>
                        <a:ea typeface="Franklin Gothic Book" panose="020B0503020102020204" pitchFamily="34" charset="0"/>
                        <a:cs typeface="Franklin Gothic Book" panose="020B0503020102020204" pitchFamily="34" charset="0"/>
                      </a:endParaRPr>
                    </a:p>
                  </a:txBody>
                  <a:tcPr marL="51435" marR="51435" marT="0" marB="0">
                    <a:solidFill>
                      <a:schemeClr val="accent6">
                        <a:lumMod val="20000"/>
                        <a:lumOff val="80000"/>
                      </a:schemeClr>
                    </a:solidFill>
                  </a:tcPr>
                </a:tc>
              </a:tr>
            </a:tbl>
          </a:graphicData>
        </a:graphic>
      </p:graphicFrame>
      <p:sp>
        <p:nvSpPr>
          <p:cNvPr id="4" name="Slide Number Placeholder 3"/>
          <p:cNvSpPr>
            <a:spLocks noGrp="1"/>
          </p:cNvSpPr>
          <p:nvPr>
            <p:ph type="sldNum" sz="quarter" idx="12"/>
          </p:nvPr>
        </p:nvSpPr>
        <p:spPr/>
        <p:txBody>
          <a:bodyPr/>
          <a:lstStyle/>
          <a:p>
            <a:fld id="{730775E5-FA01-485D-B85B-51701825F06C}" type="slidenum">
              <a:rPr lang="en-US" smtClean="0"/>
              <a:pPr/>
              <a:t>80</a:t>
            </a:fld>
            <a:endParaRPr lang="en-US"/>
          </a:p>
        </p:txBody>
      </p:sp>
      <p:grpSp>
        <p:nvGrpSpPr>
          <p:cNvPr id="45" name="Group 44"/>
          <p:cNvGrpSpPr>
            <a:grpSpLocks/>
          </p:cNvGrpSpPr>
          <p:nvPr/>
        </p:nvGrpSpPr>
        <p:grpSpPr bwMode="auto">
          <a:xfrm>
            <a:off x="330125" y="5239332"/>
            <a:ext cx="355675" cy="475668"/>
            <a:chOff x="0" y="0"/>
            <a:chExt cx="114300" cy="114300"/>
          </a:xfrm>
          <a:solidFill>
            <a:schemeClr val="accent2">
              <a:lumMod val="60000"/>
              <a:lumOff val="40000"/>
            </a:schemeClr>
          </a:solidFill>
        </p:grpSpPr>
        <p:sp>
          <p:nvSpPr>
            <p:cNvPr id="46" name="Shape 4983"/>
            <p:cNvSpPr>
              <a:spLocks/>
            </p:cNvSpPr>
            <p:nvPr/>
          </p:nvSpPr>
          <p:spPr bwMode="auto">
            <a:xfrm>
              <a:off x="0" y="0"/>
              <a:ext cx="114300" cy="114300"/>
            </a:xfrm>
            <a:custGeom>
              <a:avLst/>
              <a:gdLst>
                <a:gd name="T0" fmla="*/ 0 w 114300"/>
                <a:gd name="T1" fmla="*/ 114300 h 114300"/>
                <a:gd name="T2" fmla="*/ 114300 w 114300"/>
                <a:gd name="T3" fmla="*/ 114300 h 114300"/>
                <a:gd name="T4" fmla="*/ 114300 w 114300"/>
                <a:gd name="T5" fmla="*/ 0 h 114300"/>
                <a:gd name="T6" fmla="*/ 0 w 114300"/>
                <a:gd name="T7" fmla="*/ 0 h 114300"/>
                <a:gd name="T8" fmla="*/ 0 w 114300"/>
                <a:gd name="T9" fmla="*/ 114300 h 114300"/>
                <a:gd name="T10" fmla="*/ 0 w 114300"/>
                <a:gd name="T11" fmla="*/ 0 h 114300"/>
                <a:gd name="T12" fmla="*/ 114300 w 114300"/>
                <a:gd name="T13" fmla="*/ 114300 h 114300"/>
              </a:gdLst>
              <a:ahLst/>
              <a:cxnLst>
                <a:cxn ang="0">
                  <a:pos x="T0" y="T1"/>
                </a:cxn>
                <a:cxn ang="0">
                  <a:pos x="T2" y="T3"/>
                </a:cxn>
                <a:cxn ang="0">
                  <a:pos x="T4" y="T5"/>
                </a:cxn>
                <a:cxn ang="0">
                  <a:pos x="T6" y="T7"/>
                </a:cxn>
                <a:cxn ang="0">
                  <a:pos x="T8" y="T9"/>
                </a:cxn>
              </a:cxnLst>
              <a:rect l="T10" t="T11" r="T12" b="T13"/>
              <a:pathLst>
                <a:path w="114300" h="114300">
                  <a:moveTo>
                    <a:pt x="0" y="114300"/>
                  </a:moveTo>
                  <a:lnTo>
                    <a:pt x="114300" y="114300"/>
                  </a:lnTo>
                  <a:lnTo>
                    <a:pt x="114300" y="0"/>
                  </a:lnTo>
                  <a:lnTo>
                    <a:pt x="0" y="0"/>
                  </a:lnTo>
                  <a:lnTo>
                    <a:pt x="0" y="114300"/>
                  </a:lnTo>
                  <a:close/>
                </a:path>
              </a:pathLst>
            </a:custGeom>
            <a:grpFill/>
            <a:ln w="9144">
              <a:solidFill>
                <a:srgbClr val="000000"/>
              </a:solidFill>
              <a:round/>
              <a:headEnd/>
              <a:tailEnd/>
            </a:ln>
            <a:extLst/>
          </p:spPr>
          <p:txBody>
            <a:bodyPr rot="0" vert="horz" wrap="square" lIns="68580" tIns="34290" rIns="68580" bIns="34290" anchor="t" anchorCtr="0" upright="1">
              <a:noAutofit/>
            </a:bodyPr>
            <a:lstStyle/>
            <a:p>
              <a:endParaRPr lang="en-US" sz="1350"/>
            </a:p>
          </p:txBody>
        </p:sp>
      </p:grpSp>
      <p:grpSp>
        <p:nvGrpSpPr>
          <p:cNvPr id="12" name="Group 11"/>
          <p:cNvGrpSpPr>
            <a:grpSpLocks/>
          </p:cNvGrpSpPr>
          <p:nvPr/>
        </p:nvGrpSpPr>
        <p:grpSpPr bwMode="auto">
          <a:xfrm>
            <a:off x="330124" y="4110516"/>
            <a:ext cx="355675" cy="475668"/>
            <a:chOff x="0" y="0"/>
            <a:chExt cx="114300" cy="114300"/>
          </a:xfrm>
          <a:solidFill>
            <a:schemeClr val="accent2">
              <a:lumMod val="60000"/>
              <a:lumOff val="40000"/>
            </a:schemeClr>
          </a:solidFill>
        </p:grpSpPr>
        <p:sp>
          <p:nvSpPr>
            <p:cNvPr id="13" name="Shape 4983"/>
            <p:cNvSpPr>
              <a:spLocks/>
            </p:cNvSpPr>
            <p:nvPr/>
          </p:nvSpPr>
          <p:spPr bwMode="auto">
            <a:xfrm>
              <a:off x="0" y="0"/>
              <a:ext cx="114300" cy="114300"/>
            </a:xfrm>
            <a:custGeom>
              <a:avLst/>
              <a:gdLst>
                <a:gd name="T0" fmla="*/ 0 w 114300"/>
                <a:gd name="T1" fmla="*/ 114300 h 114300"/>
                <a:gd name="T2" fmla="*/ 114300 w 114300"/>
                <a:gd name="T3" fmla="*/ 114300 h 114300"/>
                <a:gd name="T4" fmla="*/ 114300 w 114300"/>
                <a:gd name="T5" fmla="*/ 0 h 114300"/>
                <a:gd name="T6" fmla="*/ 0 w 114300"/>
                <a:gd name="T7" fmla="*/ 0 h 114300"/>
                <a:gd name="T8" fmla="*/ 0 w 114300"/>
                <a:gd name="T9" fmla="*/ 114300 h 114300"/>
                <a:gd name="T10" fmla="*/ 0 w 114300"/>
                <a:gd name="T11" fmla="*/ 0 h 114300"/>
                <a:gd name="T12" fmla="*/ 114300 w 114300"/>
                <a:gd name="T13" fmla="*/ 114300 h 114300"/>
              </a:gdLst>
              <a:ahLst/>
              <a:cxnLst>
                <a:cxn ang="0">
                  <a:pos x="T0" y="T1"/>
                </a:cxn>
                <a:cxn ang="0">
                  <a:pos x="T2" y="T3"/>
                </a:cxn>
                <a:cxn ang="0">
                  <a:pos x="T4" y="T5"/>
                </a:cxn>
                <a:cxn ang="0">
                  <a:pos x="T6" y="T7"/>
                </a:cxn>
                <a:cxn ang="0">
                  <a:pos x="T8" y="T9"/>
                </a:cxn>
              </a:cxnLst>
              <a:rect l="T10" t="T11" r="T12" b="T13"/>
              <a:pathLst>
                <a:path w="114300" h="114300">
                  <a:moveTo>
                    <a:pt x="0" y="114300"/>
                  </a:moveTo>
                  <a:lnTo>
                    <a:pt x="114300" y="114300"/>
                  </a:lnTo>
                  <a:lnTo>
                    <a:pt x="114300" y="0"/>
                  </a:lnTo>
                  <a:lnTo>
                    <a:pt x="0" y="0"/>
                  </a:lnTo>
                  <a:lnTo>
                    <a:pt x="0" y="114300"/>
                  </a:lnTo>
                  <a:close/>
                </a:path>
              </a:pathLst>
            </a:custGeom>
            <a:grpFill/>
            <a:ln w="9144">
              <a:solidFill>
                <a:srgbClr val="000000"/>
              </a:solidFill>
              <a:round/>
              <a:headEnd/>
              <a:tailEnd/>
            </a:ln>
            <a:extLst/>
          </p:spPr>
          <p:txBody>
            <a:bodyPr rot="0" vert="horz" wrap="square" lIns="68580" tIns="34290" rIns="68580" bIns="34290" anchor="t" anchorCtr="0" upright="1">
              <a:noAutofit/>
            </a:bodyPr>
            <a:lstStyle/>
            <a:p>
              <a:endParaRPr lang="en-US" sz="1350"/>
            </a:p>
          </p:txBody>
        </p:sp>
      </p:grpSp>
      <p:grpSp>
        <p:nvGrpSpPr>
          <p:cNvPr id="14" name="Group 13"/>
          <p:cNvGrpSpPr>
            <a:grpSpLocks/>
          </p:cNvGrpSpPr>
          <p:nvPr/>
        </p:nvGrpSpPr>
        <p:grpSpPr bwMode="auto">
          <a:xfrm>
            <a:off x="318959" y="3135443"/>
            <a:ext cx="355675" cy="475668"/>
            <a:chOff x="0" y="0"/>
            <a:chExt cx="114300" cy="114300"/>
          </a:xfrm>
          <a:solidFill>
            <a:schemeClr val="accent2">
              <a:lumMod val="60000"/>
              <a:lumOff val="40000"/>
            </a:schemeClr>
          </a:solidFill>
        </p:grpSpPr>
        <p:sp>
          <p:nvSpPr>
            <p:cNvPr id="15" name="Shape 4983"/>
            <p:cNvSpPr>
              <a:spLocks/>
            </p:cNvSpPr>
            <p:nvPr/>
          </p:nvSpPr>
          <p:spPr bwMode="auto">
            <a:xfrm>
              <a:off x="0" y="0"/>
              <a:ext cx="114300" cy="114300"/>
            </a:xfrm>
            <a:custGeom>
              <a:avLst/>
              <a:gdLst>
                <a:gd name="T0" fmla="*/ 0 w 114300"/>
                <a:gd name="T1" fmla="*/ 114300 h 114300"/>
                <a:gd name="T2" fmla="*/ 114300 w 114300"/>
                <a:gd name="T3" fmla="*/ 114300 h 114300"/>
                <a:gd name="T4" fmla="*/ 114300 w 114300"/>
                <a:gd name="T5" fmla="*/ 0 h 114300"/>
                <a:gd name="T6" fmla="*/ 0 w 114300"/>
                <a:gd name="T7" fmla="*/ 0 h 114300"/>
                <a:gd name="T8" fmla="*/ 0 w 114300"/>
                <a:gd name="T9" fmla="*/ 114300 h 114300"/>
                <a:gd name="T10" fmla="*/ 0 w 114300"/>
                <a:gd name="T11" fmla="*/ 0 h 114300"/>
                <a:gd name="T12" fmla="*/ 114300 w 114300"/>
                <a:gd name="T13" fmla="*/ 114300 h 114300"/>
              </a:gdLst>
              <a:ahLst/>
              <a:cxnLst>
                <a:cxn ang="0">
                  <a:pos x="T0" y="T1"/>
                </a:cxn>
                <a:cxn ang="0">
                  <a:pos x="T2" y="T3"/>
                </a:cxn>
                <a:cxn ang="0">
                  <a:pos x="T4" y="T5"/>
                </a:cxn>
                <a:cxn ang="0">
                  <a:pos x="T6" y="T7"/>
                </a:cxn>
                <a:cxn ang="0">
                  <a:pos x="T8" y="T9"/>
                </a:cxn>
              </a:cxnLst>
              <a:rect l="T10" t="T11" r="T12" b="T13"/>
              <a:pathLst>
                <a:path w="114300" h="114300">
                  <a:moveTo>
                    <a:pt x="0" y="114300"/>
                  </a:moveTo>
                  <a:lnTo>
                    <a:pt x="114300" y="114300"/>
                  </a:lnTo>
                  <a:lnTo>
                    <a:pt x="114300" y="0"/>
                  </a:lnTo>
                  <a:lnTo>
                    <a:pt x="0" y="0"/>
                  </a:lnTo>
                  <a:lnTo>
                    <a:pt x="0" y="114300"/>
                  </a:lnTo>
                  <a:close/>
                </a:path>
              </a:pathLst>
            </a:custGeom>
            <a:grpFill/>
            <a:ln w="9144">
              <a:solidFill>
                <a:srgbClr val="000000"/>
              </a:solidFill>
              <a:round/>
              <a:headEnd/>
              <a:tailEnd/>
            </a:ln>
            <a:extLst/>
          </p:spPr>
          <p:txBody>
            <a:bodyPr rot="0" vert="horz" wrap="square" lIns="68580" tIns="34290" rIns="68580" bIns="34290" anchor="t" anchorCtr="0" upright="1">
              <a:noAutofit/>
            </a:bodyPr>
            <a:lstStyle/>
            <a:p>
              <a:endParaRPr lang="en-US" sz="1350"/>
            </a:p>
          </p:txBody>
        </p:sp>
      </p:grpSp>
      <p:grpSp>
        <p:nvGrpSpPr>
          <p:cNvPr id="16" name="Group 15"/>
          <p:cNvGrpSpPr>
            <a:grpSpLocks/>
          </p:cNvGrpSpPr>
          <p:nvPr/>
        </p:nvGrpSpPr>
        <p:grpSpPr bwMode="auto">
          <a:xfrm>
            <a:off x="354810" y="1830490"/>
            <a:ext cx="355675" cy="475668"/>
            <a:chOff x="0" y="0"/>
            <a:chExt cx="114300" cy="114300"/>
          </a:xfrm>
          <a:solidFill>
            <a:schemeClr val="accent2">
              <a:lumMod val="60000"/>
              <a:lumOff val="40000"/>
            </a:schemeClr>
          </a:solidFill>
        </p:grpSpPr>
        <p:sp>
          <p:nvSpPr>
            <p:cNvPr id="17" name="Shape 4983"/>
            <p:cNvSpPr>
              <a:spLocks/>
            </p:cNvSpPr>
            <p:nvPr/>
          </p:nvSpPr>
          <p:spPr bwMode="auto">
            <a:xfrm>
              <a:off x="0" y="0"/>
              <a:ext cx="114300" cy="114300"/>
            </a:xfrm>
            <a:custGeom>
              <a:avLst/>
              <a:gdLst>
                <a:gd name="T0" fmla="*/ 0 w 114300"/>
                <a:gd name="T1" fmla="*/ 114300 h 114300"/>
                <a:gd name="T2" fmla="*/ 114300 w 114300"/>
                <a:gd name="T3" fmla="*/ 114300 h 114300"/>
                <a:gd name="T4" fmla="*/ 114300 w 114300"/>
                <a:gd name="T5" fmla="*/ 0 h 114300"/>
                <a:gd name="T6" fmla="*/ 0 w 114300"/>
                <a:gd name="T7" fmla="*/ 0 h 114300"/>
                <a:gd name="T8" fmla="*/ 0 w 114300"/>
                <a:gd name="T9" fmla="*/ 114300 h 114300"/>
                <a:gd name="T10" fmla="*/ 0 w 114300"/>
                <a:gd name="T11" fmla="*/ 0 h 114300"/>
                <a:gd name="T12" fmla="*/ 114300 w 114300"/>
                <a:gd name="T13" fmla="*/ 114300 h 114300"/>
              </a:gdLst>
              <a:ahLst/>
              <a:cxnLst>
                <a:cxn ang="0">
                  <a:pos x="T0" y="T1"/>
                </a:cxn>
                <a:cxn ang="0">
                  <a:pos x="T2" y="T3"/>
                </a:cxn>
                <a:cxn ang="0">
                  <a:pos x="T4" y="T5"/>
                </a:cxn>
                <a:cxn ang="0">
                  <a:pos x="T6" y="T7"/>
                </a:cxn>
                <a:cxn ang="0">
                  <a:pos x="T8" y="T9"/>
                </a:cxn>
              </a:cxnLst>
              <a:rect l="T10" t="T11" r="T12" b="T13"/>
              <a:pathLst>
                <a:path w="114300" h="114300">
                  <a:moveTo>
                    <a:pt x="0" y="114300"/>
                  </a:moveTo>
                  <a:lnTo>
                    <a:pt x="114300" y="114300"/>
                  </a:lnTo>
                  <a:lnTo>
                    <a:pt x="114300" y="0"/>
                  </a:lnTo>
                  <a:lnTo>
                    <a:pt x="0" y="0"/>
                  </a:lnTo>
                  <a:lnTo>
                    <a:pt x="0" y="114300"/>
                  </a:lnTo>
                  <a:close/>
                </a:path>
              </a:pathLst>
            </a:custGeom>
            <a:grpFill/>
            <a:ln w="9144">
              <a:solidFill>
                <a:srgbClr val="000000"/>
              </a:solidFill>
              <a:round/>
              <a:headEnd/>
              <a:tailEnd/>
            </a:ln>
            <a:extLst/>
          </p:spPr>
          <p:txBody>
            <a:bodyPr rot="0" vert="horz" wrap="square" lIns="68580" tIns="34290" rIns="68580" bIns="34290" anchor="t" anchorCtr="0" upright="1">
              <a:noAutofit/>
            </a:bodyPr>
            <a:lstStyle/>
            <a:p>
              <a:endParaRPr lang="en-US" sz="1350"/>
            </a:p>
          </p:txBody>
        </p:sp>
      </p:grpSp>
    </p:spTree>
    <p:extLst>
      <p:ext uri="{BB962C8B-B14F-4D97-AF65-F5344CB8AC3E}">
        <p14:creationId xmlns:p14="http://schemas.microsoft.com/office/powerpoint/2010/main" val="1208271554"/>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32722" y="4554614"/>
            <a:ext cx="3276354" cy="2099471"/>
          </a:xfrm>
          <a:prstGeom prst="rect">
            <a:avLst/>
          </a:prstGeom>
        </p:spPr>
      </p:pic>
      <p:sp>
        <p:nvSpPr>
          <p:cNvPr id="2" name="Title 1"/>
          <p:cNvSpPr>
            <a:spLocks noGrp="1"/>
          </p:cNvSpPr>
          <p:nvPr>
            <p:ph type="title"/>
          </p:nvPr>
        </p:nvSpPr>
        <p:spPr>
          <a:xfrm>
            <a:off x="141195" y="85166"/>
            <a:ext cx="8774205" cy="981634"/>
          </a:xfrm>
        </p:spPr>
        <p:txBody>
          <a:bodyPr>
            <a:noAutofit/>
          </a:bodyPr>
          <a:lstStyle/>
          <a:p>
            <a:pPr lvl="0"/>
            <a:r>
              <a:rPr lang="en-US" sz="2400" b="1" dirty="0">
                <a:solidFill>
                  <a:srgbClr val="FF0000"/>
                </a:solidFill>
              </a:rPr>
              <a:t>Inter-Service &amp; sectoral collaboration &amp; cooperation system (ISCCS</a:t>
            </a:r>
            <a:r>
              <a:rPr lang="en-US" sz="2400" b="1" dirty="0" smtClean="0">
                <a:solidFill>
                  <a:srgbClr val="FF0000"/>
                </a:solidFill>
              </a:rPr>
              <a:t>): Basic Principles And Focus Areas</a:t>
            </a:r>
            <a:endParaRPr lang="en-US" sz="2400" dirty="0">
              <a:solidFill>
                <a:srgbClr val="FF0000"/>
              </a:solidFill>
            </a:endParaRPr>
          </a:p>
        </p:txBody>
      </p:sp>
      <p:sp>
        <p:nvSpPr>
          <p:cNvPr id="3" name="Content Placeholder 2"/>
          <p:cNvSpPr>
            <a:spLocks noGrp="1"/>
          </p:cNvSpPr>
          <p:nvPr>
            <p:ph idx="1"/>
          </p:nvPr>
        </p:nvSpPr>
        <p:spPr>
          <a:xfrm>
            <a:off x="141194" y="1066800"/>
            <a:ext cx="9002805" cy="5562600"/>
          </a:xfrm>
        </p:spPr>
        <p:txBody>
          <a:bodyPr>
            <a:normAutofit fontScale="77500" lnSpcReduction="20000"/>
          </a:bodyPr>
          <a:lstStyle/>
          <a:p>
            <a:pPr marL="0" indent="0">
              <a:buNone/>
            </a:pPr>
            <a:r>
              <a:rPr lang="en-US" b="1" dirty="0" smtClean="0">
                <a:solidFill>
                  <a:srgbClr val="0000CC"/>
                </a:solidFill>
              </a:rPr>
              <a:t>Vision:</a:t>
            </a:r>
          </a:p>
          <a:p>
            <a:r>
              <a:rPr lang="en-US" dirty="0" smtClean="0"/>
              <a:t>Excellent </a:t>
            </a:r>
            <a:r>
              <a:rPr lang="en-US" dirty="0"/>
              <a:t>and sustainable collaboration among key stakeholders for effective and efficient service </a:t>
            </a:r>
            <a:r>
              <a:rPr lang="en-US" dirty="0" smtClean="0"/>
              <a:t>delivery.</a:t>
            </a:r>
            <a:endParaRPr lang="en-US" sz="1800" dirty="0"/>
          </a:p>
          <a:p>
            <a:pPr marL="0" indent="0">
              <a:buNone/>
            </a:pPr>
            <a:r>
              <a:rPr lang="en-US" b="1" dirty="0" smtClean="0">
                <a:solidFill>
                  <a:srgbClr val="0000CC"/>
                </a:solidFill>
              </a:rPr>
              <a:t>Purpose </a:t>
            </a:r>
            <a:r>
              <a:rPr lang="en-US" b="1" dirty="0">
                <a:solidFill>
                  <a:srgbClr val="0000CC"/>
                </a:solidFill>
              </a:rPr>
              <a:t>for the Collaborative </a:t>
            </a:r>
            <a:r>
              <a:rPr lang="en-US" b="1" dirty="0" smtClean="0">
                <a:solidFill>
                  <a:srgbClr val="0000CC"/>
                </a:solidFill>
              </a:rPr>
              <a:t>Effort:</a:t>
            </a:r>
            <a:endParaRPr lang="en-US" sz="2100" b="1" dirty="0">
              <a:solidFill>
                <a:srgbClr val="0000CC"/>
              </a:solidFill>
            </a:endParaRPr>
          </a:p>
          <a:p>
            <a:r>
              <a:rPr lang="en-US" dirty="0" smtClean="0"/>
              <a:t>to </a:t>
            </a:r>
            <a:r>
              <a:rPr lang="en-US" dirty="0"/>
              <a:t>facilitate unity of effort, achieve common objectives, provide common understanding and development of an effective local platform to </a:t>
            </a:r>
            <a:r>
              <a:rPr lang="en-US" dirty="0" smtClean="0"/>
              <a:t>work.</a:t>
            </a:r>
            <a:endParaRPr lang="en-US" sz="1800" dirty="0"/>
          </a:p>
          <a:p>
            <a:pPr marL="0" indent="0">
              <a:buNone/>
            </a:pPr>
            <a:r>
              <a:rPr lang="en-US" b="1" dirty="0" smtClean="0">
                <a:solidFill>
                  <a:srgbClr val="0000CC"/>
                </a:solidFill>
              </a:rPr>
              <a:t>Guiding Principles:</a:t>
            </a:r>
            <a:endParaRPr lang="en-US" sz="2100" b="1" dirty="0">
              <a:solidFill>
                <a:srgbClr val="0000CC"/>
              </a:solidFill>
            </a:endParaRPr>
          </a:p>
          <a:p>
            <a:pPr lvl="0"/>
            <a:r>
              <a:rPr lang="en-US" dirty="0" smtClean="0"/>
              <a:t>closer </a:t>
            </a:r>
            <a:r>
              <a:rPr lang="en-US" dirty="0"/>
              <a:t>working relationships characterized by interdependence, commitment, mutual understanding, trust and respect;</a:t>
            </a:r>
            <a:endParaRPr lang="en-US" sz="1800" dirty="0"/>
          </a:p>
          <a:p>
            <a:pPr lvl="0"/>
            <a:r>
              <a:rPr lang="en-US" dirty="0"/>
              <a:t>participatory decision making;</a:t>
            </a:r>
            <a:endParaRPr lang="en-US" sz="1800" dirty="0"/>
          </a:p>
          <a:p>
            <a:pPr lvl="0"/>
            <a:r>
              <a:rPr lang="en-US" dirty="0"/>
              <a:t>open and frequent communication;</a:t>
            </a:r>
            <a:endParaRPr lang="en-US" sz="1800" dirty="0"/>
          </a:p>
          <a:p>
            <a:pPr lvl="0"/>
            <a:r>
              <a:rPr lang="en-US" dirty="0"/>
              <a:t>complementarity in terms of resources and skills;</a:t>
            </a:r>
            <a:endParaRPr lang="en-US" sz="1800" dirty="0"/>
          </a:p>
          <a:p>
            <a:pPr lvl="0"/>
            <a:r>
              <a:rPr lang="en-US" dirty="0"/>
              <a:t>strong and shared leadership.</a:t>
            </a:r>
            <a:endParaRPr lang="en-US" sz="1800" dirty="0"/>
          </a:p>
          <a:p>
            <a:endParaRPr lang="en-US" dirty="0"/>
          </a:p>
        </p:txBody>
      </p:sp>
      <p:sp>
        <p:nvSpPr>
          <p:cNvPr id="4" name="Slide Number Placeholder 3"/>
          <p:cNvSpPr>
            <a:spLocks noGrp="1"/>
          </p:cNvSpPr>
          <p:nvPr>
            <p:ph type="sldNum" sz="quarter" idx="12"/>
          </p:nvPr>
        </p:nvSpPr>
        <p:spPr/>
        <p:txBody>
          <a:bodyPr/>
          <a:lstStyle/>
          <a:p>
            <a:fld id="{37D7D810-AFF7-441E-BDAD-3EBC45F12FF2}" type="slidenum">
              <a:rPr lang="en-US" smtClean="0"/>
              <a:pPr/>
              <a:t>81</a:t>
            </a:fld>
            <a:endParaRPr lang="en-US"/>
          </a:p>
        </p:txBody>
      </p:sp>
    </p:spTree>
    <p:extLst>
      <p:ext uri="{BB962C8B-B14F-4D97-AF65-F5344CB8AC3E}">
        <p14:creationId xmlns:p14="http://schemas.microsoft.com/office/powerpoint/2010/main" val="3952639604"/>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183" y="388532"/>
            <a:ext cx="8169088" cy="838200"/>
          </a:xfrm>
        </p:spPr>
        <p:txBody>
          <a:bodyPr>
            <a:normAutofit fontScale="90000"/>
          </a:bodyPr>
          <a:lstStyle/>
          <a:p>
            <a:pPr lvl="1" algn="l" rtl="0">
              <a:lnSpc>
                <a:spcPct val="90000"/>
              </a:lnSpc>
              <a:spcBef>
                <a:spcPct val="0"/>
              </a:spcBef>
            </a:pPr>
            <a:r>
              <a:rPr lang="en-US" sz="2800" b="1" dirty="0" smtClean="0">
                <a:solidFill>
                  <a:srgbClr val="FF0000"/>
                </a:solidFill>
              </a:rPr>
              <a:t>Inter-Service &amp; sectoral collaboration &amp; cooperation system (ISCCS): Focus </a:t>
            </a:r>
            <a:r>
              <a:rPr lang="en-US" sz="2800" b="1" dirty="0">
                <a:solidFill>
                  <a:srgbClr val="FF0000"/>
                </a:solidFill>
              </a:rPr>
              <a:t>Areas</a:t>
            </a:r>
            <a:endParaRPr lang="en-US" sz="2800" dirty="0">
              <a:solidFill>
                <a:srgbClr val="FF0000"/>
              </a:solidFill>
            </a:endParaRPr>
          </a:p>
        </p:txBody>
      </p:sp>
      <p:sp>
        <p:nvSpPr>
          <p:cNvPr id="3" name="Content Placeholder 2"/>
          <p:cNvSpPr>
            <a:spLocks noGrp="1"/>
          </p:cNvSpPr>
          <p:nvPr>
            <p:ph idx="1"/>
          </p:nvPr>
        </p:nvSpPr>
        <p:spPr>
          <a:xfrm>
            <a:off x="152400" y="1226732"/>
            <a:ext cx="8836152" cy="5402668"/>
          </a:xfrm>
        </p:spPr>
        <p:txBody>
          <a:bodyPr>
            <a:normAutofit lnSpcReduction="10000"/>
          </a:bodyPr>
          <a:lstStyle/>
          <a:p>
            <a:pPr marL="385763" indent="-385763" algn="just">
              <a:buClr>
                <a:srgbClr val="C00000"/>
              </a:buClr>
              <a:buFont typeface="+mj-lt"/>
              <a:buAutoNum type="arabicPeriod"/>
            </a:pPr>
            <a:r>
              <a:rPr lang="en-US" sz="2800" b="1" dirty="0"/>
              <a:t>Organogram for the Operation of the </a:t>
            </a:r>
            <a:r>
              <a:rPr lang="en-US" sz="2800" b="1" dirty="0" err="1"/>
              <a:t>Decentralised</a:t>
            </a:r>
            <a:r>
              <a:rPr lang="en-US" sz="2800" b="1" dirty="0"/>
              <a:t> Departments and </a:t>
            </a:r>
            <a:r>
              <a:rPr lang="en-US" sz="2800" b="1" dirty="0">
                <a:solidFill>
                  <a:srgbClr val="0000CC"/>
                </a:solidFill>
              </a:rPr>
              <a:t>Reporting Relationships with MMDAs</a:t>
            </a:r>
            <a:r>
              <a:rPr lang="en-US" sz="2800" b="1" dirty="0"/>
              <a:t>;</a:t>
            </a:r>
          </a:p>
          <a:p>
            <a:pPr marL="385763" indent="-385763" algn="just">
              <a:buClr>
                <a:srgbClr val="C00000"/>
              </a:buClr>
              <a:buFont typeface="+mj-lt"/>
              <a:buAutoNum type="arabicPeriod"/>
            </a:pPr>
            <a:r>
              <a:rPr lang="en-GB" sz="2800" b="1" dirty="0"/>
              <a:t>System of Work and Relationships of the Decentralised / De-concentrated / </a:t>
            </a:r>
            <a:r>
              <a:rPr lang="en-US" sz="2800" b="1" dirty="0"/>
              <a:t>Non-</a:t>
            </a:r>
            <a:r>
              <a:rPr lang="en-US" sz="2800" b="1" dirty="0" err="1"/>
              <a:t>decentralised</a:t>
            </a:r>
            <a:r>
              <a:rPr lang="en-US" sz="2800" b="1" dirty="0"/>
              <a:t> Departments, State-Owned Enterprises (SOEs) and </a:t>
            </a:r>
            <a:r>
              <a:rPr lang="en-GB" sz="2800" b="1" dirty="0"/>
              <a:t>Public Corporations at the </a:t>
            </a:r>
            <a:r>
              <a:rPr lang="en-GB" sz="2800" b="1" dirty="0">
                <a:solidFill>
                  <a:srgbClr val="0000CC"/>
                </a:solidFill>
              </a:rPr>
              <a:t>District Level</a:t>
            </a:r>
            <a:r>
              <a:rPr lang="en-GB" sz="2800" b="1" dirty="0"/>
              <a:t>; </a:t>
            </a:r>
            <a:endParaRPr lang="en-US" sz="2800" b="1" dirty="0"/>
          </a:p>
          <a:p>
            <a:pPr marL="385763" indent="-385763" algn="just">
              <a:buClr>
                <a:srgbClr val="C00000"/>
              </a:buClr>
              <a:buFont typeface="+mj-lt"/>
              <a:buAutoNum type="arabicPeriod"/>
            </a:pPr>
            <a:r>
              <a:rPr lang="en-GB" sz="2800" b="1" dirty="0"/>
              <a:t>System of work and relationships of the Decentralised / De-concentrated / Non-decentralised Departments, SOEs and Public Corporations at the </a:t>
            </a:r>
            <a:r>
              <a:rPr lang="en-GB" sz="2800" b="1" dirty="0">
                <a:solidFill>
                  <a:srgbClr val="0000CC"/>
                </a:solidFill>
              </a:rPr>
              <a:t>Regional Level</a:t>
            </a:r>
            <a:r>
              <a:rPr lang="en-GB" sz="2800" b="1" dirty="0"/>
              <a:t>;</a:t>
            </a:r>
            <a:endParaRPr lang="en-US" sz="2800" b="1" dirty="0"/>
          </a:p>
          <a:p>
            <a:pPr marL="385763" indent="-385763" algn="just">
              <a:buClr>
                <a:srgbClr val="C00000"/>
              </a:buClr>
              <a:buFont typeface="+mj-lt"/>
              <a:buAutoNum type="arabicPeriod"/>
            </a:pPr>
            <a:r>
              <a:rPr lang="en-GB" sz="2800" b="1" dirty="0"/>
              <a:t>System of work and relationships of the Decentralised / De-concentrated / Non-decentralised Departments, SOEs and Public Corporations at the </a:t>
            </a:r>
            <a:r>
              <a:rPr lang="en-GB" sz="2800" b="1" dirty="0">
                <a:solidFill>
                  <a:srgbClr val="0000CC"/>
                </a:solidFill>
              </a:rPr>
              <a:t>National Level</a:t>
            </a:r>
            <a:r>
              <a:rPr lang="en-GB" sz="2800" b="1" dirty="0"/>
              <a:t>.</a:t>
            </a:r>
            <a:endParaRPr lang="en-US" sz="2800" b="1" dirty="0"/>
          </a:p>
          <a:p>
            <a:pPr marL="0" indent="0">
              <a:buNone/>
            </a:pPr>
            <a:endParaRPr lang="en-US" dirty="0"/>
          </a:p>
        </p:txBody>
      </p:sp>
      <p:sp>
        <p:nvSpPr>
          <p:cNvPr id="4" name="Slide Number Placeholder 3"/>
          <p:cNvSpPr>
            <a:spLocks noGrp="1"/>
          </p:cNvSpPr>
          <p:nvPr>
            <p:ph type="sldNum" sz="quarter" idx="12"/>
          </p:nvPr>
        </p:nvSpPr>
        <p:spPr/>
        <p:txBody>
          <a:bodyPr/>
          <a:lstStyle/>
          <a:p>
            <a:fld id="{37D7D810-AFF7-441E-BDAD-3EBC45F12FF2}" type="slidenum">
              <a:rPr lang="en-US" smtClean="0"/>
              <a:pPr/>
              <a:t>82</a:t>
            </a:fld>
            <a:endParaRPr lang="en-US"/>
          </a:p>
        </p:txBody>
      </p:sp>
    </p:spTree>
    <p:extLst>
      <p:ext uri="{BB962C8B-B14F-4D97-AF65-F5344CB8AC3E}">
        <p14:creationId xmlns:p14="http://schemas.microsoft.com/office/powerpoint/2010/main" val="1263792733"/>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762000"/>
          </a:xfrm>
        </p:spPr>
        <p:style>
          <a:lnRef idx="1">
            <a:schemeClr val="accent3"/>
          </a:lnRef>
          <a:fillRef idx="2">
            <a:schemeClr val="accent3"/>
          </a:fillRef>
          <a:effectRef idx="1">
            <a:schemeClr val="accent3"/>
          </a:effectRef>
          <a:fontRef idx="minor">
            <a:schemeClr val="dk1"/>
          </a:fontRef>
        </p:style>
        <p:txBody>
          <a:bodyPr/>
          <a:lstStyle/>
          <a:p>
            <a:r>
              <a:rPr lang="en-US" sz="3600" b="1" dirty="0" smtClean="0">
                <a:solidFill>
                  <a:srgbClr val="FF0000"/>
                </a:solidFill>
              </a:rPr>
              <a:t>5. General CHALLENGES</a:t>
            </a:r>
            <a:endParaRPr lang="en-US" sz="3600" b="1" dirty="0">
              <a:solidFill>
                <a:srgbClr val="FF0000"/>
              </a:solidFill>
            </a:endParaRPr>
          </a:p>
        </p:txBody>
      </p:sp>
      <p:sp>
        <p:nvSpPr>
          <p:cNvPr id="3" name="Content Placeholder 2"/>
          <p:cNvSpPr>
            <a:spLocks noGrp="1"/>
          </p:cNvSpPr>
          <p:nvPr>
            <p:ph idx="1"/>
          </p:nvPr>
        </p:nvSpPr>
        <p:spPr>
          <a:xfrm>
            <a:off x="152400" y="1295400"/>
            <a:ext cx="8839200" cy="5410200"/>
          </a:xfrm>
        </p:spPr>
        <p:txBody>
          <a:bodyPr>
            <a:normAutofit lnSpcReduction="10000"/>
          </a:bodyPr>
          <a:lstStyle/>
          <a:p>
            <a:pPr>
              <a:buFont typeface="Wingdings" pitchFamily="2" charset="2"/>
              <a:buChar char="q"/>
            </a:pPr>
            <a:r>
              <a:rPr lang="en-US" sz="2800" b="1" dirty="0">
                <a:solidFill>
                  <a:srgbClr val="5E0AF4"/>
                </a:solidFill>
              </a:rPr>
              <a:t>Attitudinal</a:t>
            </a:r>
            <a:r>
              <a:rPr lang="en-US" sz="2800" dirty="0"/>
              <a:t> </a:t>
            </a:r>
            <a:r>
              <a:rPr lang="en-US" sz="2800" dirty="0">
                <a:solidFill>
                  <a:schemeClr val="tx1"/>
                </a:solidFill>
              </a:rPr>
              <a:t>/ Bureaucratic Resistance to Change</a:t>
            </a:r>
          </a:p>
          <a:p>
            <a:pPr>
              <a:buFont typeface="Wingdings" pitchFamily="2" charset="2"/>
              <a:buChar char="q"/>
            </a:pPr>
            <a:r>
              <a:rPr lang="en-US" sz="2800" b="1" dirty="0" smtClean="0">
                <a:solidFill>
                  <a:srgbClr val="5E0AF4"/>
                </a:solidFill>
              </a:rPr>
              <a:t>Resources </a:t>
            </a:r>
            <a:r>
              <a:rPr lang="en-US" sz="2800" b="1" dirty="0">
                <a:solidFill>
                  <a:srgbClr val="5E0AF4"/>
                </a:solidFill>
              </a:rPr>
              <a:t>for </a:t>
            </a:r>
            <a:r>
              <a:rPr lang="en-US" sz="2800" b="1" dirty="0">
                <a:solidFill>
                  <a:srgbClr val="7030A0"/>
                </a:solidFill>
              </a:rPr>
              <a:t>MMDA Level Capacity </a:t>
            </a:r>
            <a:r>
              <a:rPr lang="en-US" sz="2800" dirty="0">
                <a:solidFill>
                  <a:schemeClr val="tx1"/>
                </a:solidFill>
              </a:rPr>
              <a:t>– </a:t>
            </a:r>
            <a:r>
              <a:rPr lang="en-US" sz="2800" dirty="0" smtClean="0">
                <a:solidFill>
                  <a:schemeClr val="tx1"/>
                </a:solidFill>
              </a:rPr>
              <a:t>Infrastructure (offices), Human &amp; Logistics/Finance </a:t>
            </a:r>
            <a:r>
              <a:rPr lang="en-US" sz="2800" dirty="0" err="1" smtClean="0">
                <a:solidFill>
                  <a:schemeClr val="tx1"/>
                </a:solidFill>
              </a:rPr>
              <a:t>etc</a:t>
            </a:r>
            <a:endParaRPr lang="en-US" sz="2800" dirty="0">
              <a:solidFill>
                <a:schemeClr val="tx1"/>
              </a:solidFill>
            </a:endParaRPr>
          </a:p>
          <a:p>
            <a:pPr>
              <a:buFont typeface="Wingdings" pitchFamily="2" charset="2"/>
              <a:buChar char="q"/>
            </a:pPr>
            <a:r>
              <a:rPr lang="en-US" sz="2800" dirty="0" smtClean="0">
                <a:solidFill>
                  <a:schemeClr val="tx1"/>
                </a:solidFill>
              </a:rPr>
              <a:t>Implementation </a:t>
            </a:r>
            <a:r>
              <a:rPr lang="en-US" sz="2800" dirty="0">
                <a:solidFill>
                  <a:schemeClr val="tx1"/>
                </a:solidFill>
              </a:rPr>
              <a:t>of the establishment of departments for MMDAs under </a:t>
            </a:r>
            <a:r>
              <a:rPr lang="en-US" sz="2800" b="1" dirty="0">
                <a:solidFill>
                  <a:srgbClr val="5E0AF4"/>
                </a:solidFill>
              </a:rPr>
              <a:t>LI 1961 </a:t>
            </a:r>
          </a:p>
          <a:p>
            <a:pPr>
              <a:buFont typeface="Wingdings" pitchFamily="2" charset="2"/>
              <a:buChar char="q"/>
            </a:pPr>
            <a:r>
              <a:rPr lang="en-US" sz="2800" b="1" dirty="0" smtClean="0">
                <a:solidFill>
                  <a:srgbClr val="5E0AF4"/>
                </a:solidFill>
              </a:rPr>
              <a:t>Inadequate </a:t>
            </a:r>
            <a:r>
              <a:rPr lang="en-US" sz="2800" b="1" dirty="0">
                <a:solidFill>
                  <a:srgbClr val="5E0AF4"/>
                </a:solidFill>
              </a:rPr>
              <a:t>HR </a:t>
            </a:r>
            <a:r>
              <a:rPr lang="en-US" sz="2800" dirty="0">
                <a:solidFill>
                  <a:schemeClr val="tx1"/>
                </a:solidFill>
              </a:rPr>
              <a:t>(Managerial and Technical) capacity at the MMDA level</a:t>
            </a:r>
          </a:p>
          <a:p>
            <a:pPr>
              <a:buFont typeface="Wingdings" pitchFamily="2" charset="2"/>
              <a:buChar char="q"/>
            </a:pPr>
            <a:r>
              <a:rPr lang="en-US" sz="2800" b="1" dirty="0">
                <a:solidFill>
                  <a:srgbClr val="5E0AF4"/>
                </a:solidFill>
              </a:rPr>
              <a:t>Stakeholders have different interests</a:t>
            </a:r>
            <a:r>
              <a:rPr lang="en-US" sz="2800" dirty="0"/>
              <a:t>: (</a:t>
            </a:r>
            <a:r>
              <a:rPr lang="en-US" sz="2800" dirty="0">
                <a:solidFill>
                  <a:schemeClr val="tx1"/>
                </a:solidFill>
              </a:rPr>
              <a:t>Ministries, Departments and Agencies, DPs, bureaucrats and public sector workers)</a:t>
            </a:r>
          </a:p>
          <a:p>
            <a:pPr>
              <a:buFont typeface="Wingdings" pitchFamily="2" charset="2"/>
              <a:buChar char="q"/>
            </a:pPr>
            <a:r>
              <a:rPr lang="en-US" sz="2800" dirty="0">
                <a:solidFill>
                  <a:schemeClr val="tx1"/>
                </a:solidFill>
              </a:rPr>
              <a:t>Implementing the Integrated District Budget </a:t>
            </a:r>
            <a:r>
              <a:rPr lang="en-US" sz="2800" b="1" dirty="0"/>
              <a:t>(</a:t>
            </a:r>
            <a:r>
              <a:rPr lang="en-US" sz="2800" b="1" dirty="0">
                <a:solidFill>
                  <a:srgbClr val="5E0AF4"/>
                </a:solidFill>
              </a:rPr>
              <a:t>Composite Budget</a:t>
            </a:r>
            <a:r>
              <a:rPr lang="en-US" sz="2800" b="1" dirty="0" smtClean="0"/>
              <a:t>)</a:t>
            </a:r>
          </a:p>
        </p:txBody>
      </p:sp>
      <p:sp>
        <p:nvSpPr>
          <p:cNvPr id="4" name="Lightning Bolt 3"/>
          <p:cNvSpPr/>
          <p:nvPr/>
        </p:nvSpPr>
        <p:spPr>
          <a:xfrm>
            <a:off x="6477000" y="228600"/>
            <a:ext cx="2133600" cy="762000"/>
          </a:xfrm>
          <a:prstGeom prst="lightningBol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Slide Number Placeholder 4"/>
          <p:cNvSpPr>
            <a:spLocks noGrp="1"/>
          </p:cNvSpPr>
          <p:nvPr>
            <p:ph type="sldNum" sz="quarter" idx="12"/>
          </p:nvPr>
        </p:nvSpPr>
        <p:spPr/>
        <p:txBody>
          <a:bodyPr/>
          <a:lstStyle/>
          <a:p>
            <a:fld id="{5A475B7E-458C-48E0-AA69-D60696EFD728}" type="slidenum">
              <a:rPr lang="en-US" smtClean="0"/>
              <a:pPr/>
              <a:t>83</a:t>
            </a:fld>
            <a:endParaRPr lang="en-US"/>
          </a:p>
        </p:txBody>
      </p:sp>
    </p:spTree>
    <p:extLst>
      <p:ext uri="{BB962C8B-B14F-4D97-AF65-F5344CB8AC3E}">
        <p14:creationId xmlns:p14="http://schemas.microsoft.com/office/powerpoint/2010/main" val="1977901596"/>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2"/>
          <p:cNvGraphicFramePr>
            <a:graphicFrameLocks noChangeAspect="1"/>
          </p:cNvGraphicFramePr>
          <p:nvPr>
            <p:extLst>
              <p:ext uri="{D42A27DB-BD31-4B8C-83A1-F6EECF244321}">
                <p14:modId xmlns:p14="http://schemas.microsoft.com/office/powerpoint/2010/main" val="3256898564"/>
              </p:ext>
            </p:extLst>
          </p:nvPr>
        </p:nvGraphicFramePr>
        <p:xfrm>
          <a:off x="6248400" y="160338"/>
          <a:ext cx="2667000" cy="2595245"/>
        </p:xfrm>
        <a:graphic>
          <a:graphicData uri="http://schemas.openxmlformats.org/presentationml/2006/ole">
            <mc:AlternateContent xmlns:mc="http://schemas.openxmlformats.org/markup-compatibility/2006">
              <mc:Choice xmlns:v="urn:schemas-microsoft-com:vml" Requires="v">
                <p:oleObj spid="_x0000_s8361" name="CorelDRAW" r:id="rId4" imgW="4557240" imgH="4694040" progId="">
                  <p:embed/>
                </p:oleObj>
              </mc:Choice>
              <mc:Fallback>
                <p:oleObj name="CorelDRAW" r:id="rId4" imgW="4557240" imgH="4694040" progId="">
                  <p:embed/>
                  <p:pic>
                    <p:nvPicPr>
                      <p:cNvPr id="0" name="Picture 116"/>
                      <p:cNvPicPr>
                        <a:picLocks noChangeAspect="1" noChangeArrowheads="1"/>
                      </p:cNvPicPr>
                      <p:nvPr/>
                    </p:nvPicPr>
                    <p:blipFill>
                      <a:blip r:embed="rId5">
                        <a:lum bright="64000" contrast="40000"/>
                        <a:extLst>
                          <a:ext uri="{28A0092B-C50C-407E-A947-70E740481C1C}">
                            <a14:useLocalDpi xmlns:a14="http://schemas.microsoft.com/office/drawing/2010/main" val="0"/>
                          </a:ext>
                        </a:extLst>
                      </a:blip>
                      <a:srcRect/>
                      <a:stretch>
                        <a:fillRect/>
                      </a:stretch>
                    </p:blipFill>
                    <p:spPr bwMode="auto">
                      <a:xfrm>
                        <a:off x="6248400" y="160338"/>
                        <a:ext cx="2667000" cy="259524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Title 1"/>
          <p:cNvSpPr>
            <a:spLocks noGrp="1"/>
          </p:cNvSpPr>
          <p:nvPr>
            <p:ph type="title"/>
          </p:nvPr>
        </p:nvSpPr>
        <p:spPr>
          <a:xfrm>
            <a:off x="152400" y="78024"/>
            <a:ext cx="5715001" cy="894390"/>
          </a:xfrm>
        </p:spPr>
        <p:txBody>
          <a:bodyPr>
            <a:normAutofit/>
          </a:bodyPr>
          <a:lstStyle/>
          <a:p>
            <a:pPr algn="ctr"/>
            <a:r>
              <a:rPr lang="en-US" sz="4000" b="1" dirty="0" smtClean="0">
                <a:solidFill>
                  <a:srgbClr val="FF0000"/>
                </a:solidFill>
              </a:rPr>
              <a:t>END OF PRESENTATION</a:t>
            </a:r>
            <a:endParaRPr lang="en-US" sz="4000" b="1" dirty="0">
              <a:solidFill>
                <a:srgbClr val="FF0000"/>
              </a:solidFill>
            </a:endParaRPr>
          </a:p>
        </p:txBody>
      </p:sp>
      <p:sp>
        <p:nvSpPr>
          <p:cNvPr id="6" name="Rounded Rectangle 5"/>
          <p:cNvSpPr/>
          <p:nvPr/>
        </p:nvSpPr>
        <p:spPr>
          <a:xfrm>
            <a:off x="304799" y="3733800"/>
            <a:ext cx="8686800" cy="2965844"/>
          </a:xfrm>
          <a:prstGeom prst="roundRect">
            <a:avLst/>
          </a:prstGeom>
          <a:solidFill>
            <a:srgbClr val="FF99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4000" b="1" dirty="0" smtClean="0">
                <a:solidFill>
                  <a:srgbClr val="FF0000"/>
                </a:solidFill>
              </a:rPr>
              <a:t>TEL:   </a:t>
            </a:r>
            <a:r>
              <a:rPr lang="en-GB" sz="4000" dirty="0" smtClean="0">
                <a:solidFill>
                  <a:schemeClr val="tx1"/>
                </a:solidFill>
              </a:rPr>
              <a:t>+ 233 – 302 – 677929 </a:t>
            </a:r>
          </a:p>
          <a:p>
            <a:pPr lvl="0"/>
            <a:r>
              <a:rPr lang="en-GB" sz="4000" b="1" dirty="0" smtClean="0">
                <a:solidFill>
                  <a:srgbClr val="FF0000"/>
                </a:solidFill>
              </a:rPr>
              <a:t>FAX:    </a:t>
            </a:r>
            <a:r>
              <a:rPr lang="en-GB" sz="4000" dirty="0" smtClean="0">
                <a:solidFill>
                  <a:schemeClr val="tx1"/>
                </a:solidFill>
              </a:rPr>
              <a:t>+ 233 – 302 – 662799 </a:t>
            </a:r>
          </a:p>
          <a:p>
            <a:r>
              <a:rPr lang="en-US" sz="4000" b="1" dirty="0" smtClean="0">
                <a:solidFill>
                  <a:srgbClr val="FF0000"/>
                </a:solidFill>
              </a:rPr>
              <a:t>EMAIL</a:t>
            </a:r>
            <a:r>
              <a:rPr lang="en-US" sz="4000" dirty="0" smtClean="0">
                <a:solidFill>
                  <a:srgbClr val="FF0000"/>
                </a:solidFill>
              </a:rPr>
              <a:t>:</a:t>
            </a:r>
            <a:r>
              <a:rPr lang="en-US" sz="4000" dirty="0" smtClean="0">
                <a:solidFill>
                  <a:srgbClr val="C00000"/>
                </a:solidFill>
              </a:rPr>
              <a:t> ohlgs</a:t>
            </a:r>
            <a:r>
              <a:rPr lang="en-US" sz="4000" dirty="0" smtClean="0">
                <a:solidFill>
                  <a:srgbClr val="0000CC"/>
                </a:solidFill>
                <a:hlinkClick r:id="rId6"/>
              </a:rPr>
              <a:t>@lgs.gov.gh</a:t>
            </a:r>
            <a:r>
              <a:rPr lang="en-US" sz="4000" dirty="0" smtClean="0">
                <a:solidFill>
                  <a:srgbClr val="0000CC"/>
                </a:solidFill>
              </a:rPr>
              <a:t> </a:t>
            </a:r>
          </a:p>
          <a:p>
            <a:r>
              <a:rPr lang="en-US" sz="4000" b="1" dirty="0" smtClean="0">
                <a:solidFill>
                  <a:srgbClr val="FF0000"/>
                </a:solidFill>
              </a:rPr>
              <a:t>WEB:   </a:t>
            </a:r>
            <a:r>
              <a:rPr lang="en-US" sz="4000" b="1" dirty="0" smtClean="0">
                <a:solidFill>
                  <a:srgbClr val="0000CC"/>
                </a:solidFill>
                <a:hlinkClick r:id="rId7"/>
              </a:rPr>
              <a:t>http://www.lgs.gov.gh/</a:t>
            </a:r>
            <a:endParaRPr lang="en-US" sz="4000" b="1" dirty="0" smtClean="0">
              <a:solidFill>
                <a:srgbClr val="0000CC"/>
              </a:solidFill>
            </a:endParaRPr>
          </a:p>
          <a:p>
            <a:pPr lvl="0" algn="ctr"/>
            <a:endParaRPr lang="en-GB" sz="1400" dirty="0" smtClean="0">
              <a:solidFill>
                <a:schemeClr val="tx1"/>
              </a:solidFill>
            </a:endParaRPr>
          </a:p>
        </p:txBody>
      </p:sp>
      <p:sp>
        <p:nvSpPr>
          <p:cNvPr id="8" name="Smiley Face 7"/>
          <p:cNvSpPr/>
          <p:nvPr/>
        </p:nvSpPr>
        <p:spPr>
          <a:xfrm>
            <a:off x="7745030" y="4876800"/>
            <a:ext cx="941770" cy="907130"/>
          </a:xfrm>
          <a:prstGeom prst="smileyFace">
            <a:avLst/>
          </a:prstGeom>
          <a:solidFill>
            <a:srgbClr val="F991E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AutoShape 62" descr="Image result for images for waste management"/>
          <p:cNvSpPr>
            <a:spLocks noChangeAspect="1" noChangeArrowheads="1"/>
          </p:cNvSpPr>
          <p:nvPr/>
        </p:nvSpPr>
        <p:spPr bwMode="auto">
          <a:xfrm>
            <a:off x="6350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9" name="Content Placeholder 3" descr="http://www.funmunch.com/comments/thank_you/thank_you_comment_graphic_01.gif"/>
          <p:cNvPicPr>
            <a:picLocks noGrp="1"/>
          </p:cNvPicPr>
          <p:nvPr>
            <p:ph idx="1"/>
          </p:nvPr>
        </p:nvPicPr>
        <p:blipFill>
          <a:blip r:embed="rId8" cstate="print">
            <a:extLst>
              <a:ext uri="{28A0092B-C50C-407E-A947-70E740481C1C}">
                <a14:useLocalDpi xmlns:a14="http://schemas.microsoft.com/office/drawing/2010/main" val="0"/>
              </a:ext>
            </a:extLst>
          </a:blip>
          <a:srcRect/>
          <a:stretch>
            <a:fillRect/>
          </a:stretch>
        </p:blipFill>
        <p:spPr>
          <a:xfrm>
            <a:off x="3468711" y="964901"/>
            <a:ext cx="2779689" cy="2436250"/>
          </a:xfrm>
          <a:prstGeom prst="ellipse">
            <a:avLst/>
          </a:prstGeom>
          <a:ln>
            <a:noFill/>
          </a:ln>
          <a:effectLst>
            <a:softEdge rad="112500"/>
          </a:effectLst>
        </p:spPr>
      </p:pic>
      <p:pic>
        <p:nvPicPr>
          <p:cNvPr id="7" name="Picture 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89560" y="1132199"/>
            <a:ext cx="3291840" cy="2601601"/>
          </a:xfrm>
          <a:prstGeom prst="ellipse">
            <a:avLst/>
          </a:prstGeom>
          <a:ln>
            <a:noFill/>
          </a:ln>
          <a:effectLst>
            <a:softEdge rad="112500"/>
          </a:effectLst>
        </p:spPr>
      </p:pic>
    </p:spTree>
    <p:extLst>
      <p:ext uri="{BB962C8B-B14F-4D97-AF65-F5344CB8AC3E}">
        <p14:creationId xmlns:p14="http://schemas.microsoft.com/office/powerpoint/2010/main" val="3697669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verb" presetSubtype="0" fill="hold" nodeType="afterEffect">
                                  <p:stCondLst>
                                    <p:cond delay="0"/>
                                  </p:stCondLst>
                                  <p:childTnLst>
                                    <p:cmd type="verb" cmd="0">
                                      <p:cBhvr>
                                        <p:cTn id="6" dur="1" fill="hold"/>
                                        <p:tgtEl>
                                          <p:spTgt spid="5"/>
                                        </p:tgtEl>
                                      </p:cBhvr>
                                    </p:cmd>
                                  </p:childTnLst>
                                </p:cTn>
                              </p:par>
                            </p:childTnLst>
                          </p:cTn>
                        </p:par>
                        <p:par>
                          <p:cTn id="7" fill="hold">
                            <p:stCondLst>
                              <p:cond delay="0"/>
                            </p:stCondLst>
                            <p:childTnLst>
                              <p:par>
                                <p:cTn id="8" presetID="8" presetClass="entr" presetSubtype="16" fill="hold" nodeType="after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in)">
                                      <p:cBhvr>
                                        <p:cTn id="10" dur="2000"/>
                                        <p:tgtEl>
                                          <p:spTgt spid="5"/>
                                        </p:tgtEl>
                                      </p:cBhvr>
                                    </p:animEffect>
                                  </p:childTnLst>
                                </p:cTn>
                              </p:par>
                            </p:childTnLst>
                          </p:cTn>
                        </p:par>
                        <p:par>
                          <p:cTn id="11" fill="hold">
                            <p:stCondLst>
                              <p:cond delay="2000"/>
                            </p:stCondLst>
                            <p:childTnLst>
                              <p:par>
                                <p:cTn id="12" presetID="8" presetClass="emph" presetSubtype="0" fill="hold" nodeType="afterEffect">
                                  <p:stCondLst>
                                    <p:cond delay="0"/>
                                  </p:stCondLst>
                                  <p:childTnLst>
                                    <p:animRot by="21600000">
                                      <p:cBhvr>
                                        <p:cTn id="13" dur="2000" fill="hold"/>
                                        <p:tgtEl>
                                          <p:spTgt spid="5"/>
                                        </p:tgtEl>
                                        <p:attrNameLst>
                                          <p:attrName>r</p:attrName>
                                        </p:attrNameLst>
                                      </p:cBhvr>
                                    </p:animRot>
                                  </p:childTnLst>
                                </p:cTn>
                              </p:par>
                            </p:childTnLst>
                          </p:cTn>
                        </p:par>
                        <p:par>
                          <p:cTn id="14" fill="hold">
                            <p:stCondLst>
                              <p:cond delay="4000"/>
                            </p:stCondLst>
                            <p:childTnLst>
                              <p:par>
                                <p:cTn id="15" presetID="0" presetClass="verb" presetSubtype="0" fill="hold" nodeType="afterEffect">
                                  <p:stCondLst>
                                    <p:cond delay="0"/>
                                  </p:stCondLst>
                                  <p:childTnLst>
                                    <p:cmd type="verb" cmd="0">
                                      <p:cBhvr>
                                        <p:cTn id="16" dur="1" fill="hold"/>
                                        <p:tgtEl>
                                          <p:spTgt spid="5"/>
                                        </p:tgtEl>
                                      </p:cBhvr>
                                    </p:cmd>
                                  </p:childTnLst>
                                  <p:subTnLst>
                                    <p:set>
                                      <p:cBhvr>
                                        <p:cTn presetID="0" presetClass="entr" presetSubtype="0" dur="1" fill="hold" display="0" masterRel="sameClick">
                                          <p:stCondLst>
                                            <p:cond evt="begin" delay="0">
                                              <p:tn val="15"/>
                                            </p:cond>
                                          </p:stCondLst>
                                        </p:cTn>
                                        <p:tgtEl>
                                          <p:spTgt spid="5"/>
                                        </p:tgtEl>
                                        <p:attrNameLst>
                                          <p:attrName>style.visibility</p:attrName>
                                        </p:attrNameLst>
                                      </p:cBhvr>
                                      <p:to>
                                        <p:strVal val="visible"/>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5515</TotalTime>
  <Words>7097</Words>
  <Application>Microsoft Office PowerPoint</Application>
  <PresentationFormat>On-screen Show (4:3)</PresentationFormat>
  <Paragraphs>1156</Paragraphs>
  <Slides>84</Slides>
  <Notes>31</Notes>
  <HiddenSlides>0</HiddenSlides>
  <MMClips>0</MMClips>
  <ScaleCrop>false</ScaleCrop>
  <HeadingPairs>
    <vt:vector size="8" baseType="variant">
      <vt:variant>
        <vt:lpstr>Fonts Used</vt:lpstr>
      </vt:variant>
      <vt:variant>
        <vt:i4>14</vt:i4>
      </vt:variant>
      <vt:variant>
        <vt:lpstr>Theme</vt:lpstr>
      </vt:variant>
      <vt:variant>
        <vt:i4>1</vt:i4>
      </vt:variant>
      <vt:variant>
        <vt:lpstr>Embedded OLE Servers</vt:lpstr>
      </vt:variant>
      <vt:variant>
        <vt:i4>1</vt:i4>
      </vt:variant>
      <vt:variant>
        <vt:lpstr>Slide Titles</vt:lpstr>
      </vt:variant>
      <vt:variant>
        <vt:i4>84</vt:i4>
      </vt:variant>
    </vt:vector>
  </HeadingPairs>
  <TitlesOfParts>
    <vt:vector size="100" baseType="lpstr">
      <vt:lpstr>Albertus</vt:lpstr>
      <vt:lpstr>Arial</vt:lpstr>
      <vt:lpstr>Arial Rounded MT Bold</vt:lpstr>
      <vt:lpstr>Book Antiqua</vt:lpstr>
      <vt:lpstr>Calibri</vt:lpstr>
      <vt:lpstr>Cambria Math</vt:lpstr>
      <vt:lpstr>Franklin Gothic Book</vt:lpstr>
      <vt:lpstr>Franklin Gothic Medium</vt:lpstr>
      <vt:lpstr>Tahoma</vt:lpstr>
      <vt:lpstr>Times New Roman</vt:lpstr>
      <vt:lpstr>Verdana</vt:lpstr>
      <vt:lpstr>Wingdings</vt:lpstr>
      <vt:lpstr>Wingdings 2</vt:lpstr>
      <vt:lpstr>Wingdings 3</vt:lpstr>
      <vt:lpstr>Trek</vt:lpstr>
      <vt:lpstr>CorelDRAW</vt:lpstr>
      <vt:lpstr>     LOCAL GOVERNMENT SERVICE (LGS)</vt:lpstr>
      <vt:lpstr>Presentation OUTLINE</vt:lpstr>
      <vt:lpstr>Part one</vt:lpstr>
      <vt:lpstr>      WHAT IS DECENTRALIZATION?     </vt:lpstr>
      <vt:lpstr>Decentralization Policy Frame work  (FIVE main inter-related pillars)</vt:lpstr>
      <vt:lpstr>ADMINISTRATIVE DECENTRALIZATION </vt:lpstr>
      <vt:lpstr>LOCAL GOVERNMENT Service</vt:lpstr>
      <vt:lpstr>HISTORY OF THE LOCAL GOVERNMENT SERVICE (LOCAL GOVERNANCE ACT, 2016 ACT 936 )</vt:lpstr>
      <vt:lpstr>OBJECTIVE FOR THE ESTABLISHMENT OF THE LOCAL GOVERNMENT SERVICE (LGS)</vt:lpstr>
      <vt:lpstr>   </vt:lpstr>
      <vt:lpstr>MEMBERSHIP OF LGS</vt:lpstr>
      <vt:lpstr>STRATEGIC DIRECTION OF LGS</vt:lpstr>
      <vt:lpstr>FUNCTIONS OF THE SERVICE</vt:lpstr>
      <vt:lpstr>PowerPoint Presentation</vt:lpstr>
      <vt:lpstr>RCC: ORGN. CHART OF REG. COORDINATING COUNCILS</vt:lpstr>
      <vt:lpstr>COMPOSITION OF THE REGIONAL CO-ORDINATING COUNCILS</vt:lpstr>
      <vt:lpstr>ROLE OF THE RCC</vt:lpstr>
      <vt:lpstr>KEY FUNCTIONS OF MMDAs</vt:lpstr>
      <vt:lpstr>3. LEGAL BACKGROUND &amp; THE ESTABLISHMENT OF THE DECENTRALIZED DEPARTMENTS AT MMDA</vt:lpstr>
      <vt:lpstr>PowerPoint Presentation</vt:lpstr>
      <vt:lpstr>PowerPoint Presentation</vt:lpstr>
      <vt:lpstr>PowerPoint Presentation</vt:lpstr>
      <vt:lpstr>PowerPoint Presentation</vt:lpstr>
      <vt:lpstr>Part two - A</vt:lpstr>
      <vt:lpstr>4. LGS - protocols</vt:lpstr>
      <vt:lpstr>HR MANAGEMENT &amp; DEVELOPMENT ISSUES</vt:lpstr>
      <vt:lpstr>SCHEME OF SERVICE – LGS </vt:lpstr>
      <vt:lpstr>OVERVIEW OF THE SCHEME OF SERVICE </vt:lpstr>
      <vt:lpstr>PURPOSE OF SCHEME OF SERVICE </vt:lpstr>
      <vt:lpstr>CONTENTS OF A SCHEME OF SERVICE</vt:lpstr>
      <vt:lpstr>Scheme of Services -  28 Classes</vt:lpstr>
      <vt:lpstr>SOS – ENGINEERING GROUP</vt:lpstr>
      <vt:lpstr>Job Summary (SoS) OF THE Eng. Class</vt:lpstr>
      <vt:lpstr>CONDITIONS OF SERVICE - LGS </vt:lpstr>
      <vt:lpstr>CATEGORIES OF POSTS (COS)</vt:lpstr>
      <vt:lpstr>CONDITIONS OF SERVICE (COS)</vt:lpstr>
      <vt:lpstr>APPOINTMENTS AND ACTING POSITION</vt:lpstr>
      <vt:lpstr>DEPARTMENTAL AND GRADE TRANSFERS</vt:lpstr>
      <vt:lpstr>HOURS OF WORK</vt:lpstr>
      <vt:lpstr> PROMOTIONS</vt:lpstr>
      <vt:lpstr>TRAINING AND DEVELOPMENT</vt:lpstr>
      <vt:lpstr>STUDY LEAVE WITH PAY (BOND PERIODS)</vt:lpstr>
      <vt:lpstr>POSTINGS AND MOVEMENTS WITHIN THE SERVICE</vt:lpstr>
      <vt:lpstr>TRANSFER AND SECONDMENT</vt:lpstr>
      <vt:lpstr>POINTS OF ENTRY/SALARY STRUCTURE</vt:lpstr>
      <vt:lpstr>LEAVE</vt:lpstr>
      <vt:lpstr>DISCIPLINE</vt:lpstr>
      <vt:lpstr>LEAVING THE SERVICE</vt:lpstr>
      <vt:lpstr>Staffing norms </vt:lpstr>
      <vt:lpstr>The need for a code of conduct</vt:lpstr>
      <vt:lpstr>What is Public Office?</vt:lpstr>
      <vt:lpstr>THE CODE of conduct document</vt:lpstr>
      <vt:lpstr>Uniqueness of the lgs code of conduct</vt:lpstr>
      <vt:lpstr> Content of the code conduct document </vt:lpstr>
      <vt:lpstr>     CANONS (PRINCIPLES)OF THE CODE.       </vt:lpstr>
      <vt:lpstr>PowerPoint Presentation</vt:lpstr>
      <vt:lpstr>CANON ONE (1): ANONYMITY AND PERMANENCE</vt:lpstr>
      <vt:lpstr>PERMANENCE TEST –</vt:lpstr>
      <vt:lpstr>CANON TWO (2): client orientation test</vt:lpstr>
      <vt:lpstr>Part two – B</vt:lpstr>
      <vt:lpstr>PERSONNEL REPORTING LINES :INTRA-MMDA </vt:lpstr>
      <vt:lpstr>PowerPoint Presentation</vt:lpstr>
      <vt:lpstr>MMDA &amp; THE STRUCTURES AT REGIONAL AND NATIONAL LEVEL</vt:lpstr>
      <vt:lpstr>MMDAs AND THE REGIONAL/NATIONAL STRUCTURES CONT.</vt:lpstr>
      <vt:lpstr>CHANNEL OF COMMUNICATION</vt:lpstr>
      <vt:lpstr>CHANNEL OF COMMUNICATION CONT</vt:lpstr>
      <vt:lpstr>PLANNING, Reporting &amp; M&amp;E  (GENERAL)</vt:lpstr>
      <vt:lpstr>COMPOSITE BUDGET </vt:lpstr>
      <vt:lpstr>LGS- Service delivery standards</vt:lpstr>
      <vt:lpstr>1. PARTICIPATION</vt:lpstr>
      <vt:lpstr>2. PROFESSIONALISM</vt:lpstr>
      <vt:lpstr>3. CLIENT FOCUS</vt:lpstr>
      <vt:lpstr>4. TRANSPARENCY</vt:lpstr>
      <vt:lpstr>5. EFFICIENT AND EFFECTIVE USE OF RESOURCES</vt:lpstr>
      <vt:lpstr>6. ACCOUNTABILITY</vt:lpstr>
      <vt:lpstr>Performance Management Systems (PMS)</vt:lpstr>
      <vt:lpstr>Performance contract &amp; Performance appraisal</vt:lpstr>
      <vt:lpstr>Performance Appraisal: Four phases of performance management process</vt:lpstr>
      <vt:lpstr>Performance Management Cycle </vt:lpstr>
      <vt:lpstr>PowerPoint Presentation</vt:lpstr>
      <vt:lpstr>Inter-Service &amp; sectoral collaboration &amp; cooperation system (ISCCS): Basic Principles And Focus Areas</vt:lpstr>
      <vt:lpstr>Inter-Service &amp; sectoral collaboration &amp; cooperation system (ISCCS): Focus Areas</vt:lpstr>
      <vt:lpstr>5. General CHALLENGES</vt:lpstr>
      <vt:lpstr>END OF PRESENTATION</vt:lpstr>
    </vt:vector>
  </TitlesOfParts>
  <Company>HP</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LOCAL GOVERNMENT SERVICE SECRETARIAT</dc:title>
  <dc:creator>LGSProbook2</dc:creator>
  <cp:lastModifiedBy>RSIM</cp:lastModifiedBy>
  <cp:revision>371</cp:revision>
  <cp:lastPrinted>2018-09-28T16:54:03Z</cp:lastPrinted>
  <dcterms:created xsi:type="dcterms:W3CDTF">2013-04-29T07:46:16Z</dcterms:created>
  <dcterms:modified xsi:type="dcterms:W3CDTF">2018-10-02T11:27:43Z</dcterms:modified>
</cp:coreProperties>
</file>