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44" r:id="rId4"/>
    <p:sldId id="305" r:id="rId5"/>
    <p:sldId id="257" r:id="rId6"/>
    <p:sldId id="317" r:id="rId7"/>
    <p:sldId id="309" r:id="rId8"/>
    <p:sldId id="304" r:id="rId9"/>
    <p:sldId id="323" r:id="rId10"/>
    <p:sldId id="320" r:id="rId11"/>
    <p:sldId id="311" r:id="rId12"/>
    <p:sldId id="259" r:id="rId13"/>
    <p:sldId id="310" r:id="rId14"/>
    <p:sldId id="312" r:id="rId15"/>
    <p:sldId id="324" r:id="rId16"/>
    <p:sldId id="325" r:id="rId17"/>
    <p:sldId id="343" r:id="rId18"/>
    <p:sldId id="326" r:id="rId19"/>
    <p:sldId id="342" r:id="rId20"/>
    <p:sldId id="327" r:id="rId21"/>
    <p:sldId id="260" r:id="rId22"/>
    <p:sldId id="297" r:id="rId23"/>
    <p:sldId id="278" r:id="rId24"/>
    <p:sldId id="318" r:id="rId25"/>
    <p:sldId id="328" r:id="rId26"/>
    <p:sldId id="298" r:id="rId27"/>
    <p:sldId id="300" r:id="rId28"/>
    <p:sldId id="341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CB3112-60A0-44DF-A875-FF947B6A47E9}" type="doc">
      <dgm:prSet loTypeId="urn:microsoft.com/office/officeart/2005/8/layout/gear1" loCatId="cycle" qsTypeId="urn:microsoft.com/office/officeart/2005/8/quickstyle/simple2" qsCatId="simple" csTypeId="urn:microsoft.com/office/officeart/2005/8/colors/accent2_1" csCatId="accent2" phldr="1"/>
      <dgm:spPr/>
    </dgm:pt>
    <dgm:pt modelId="{08ED658E-FE64-45D9-A2AF-8111D44D3DEE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2400" b="1" dirty="0">
              <a:solidFill>
                <a:srgbClr val="FFFF00"/>
              </a:solidFill>
            </a:rPr>
            <a:t>Social  and Behavior change</a:t>
          </a:r>
        </a:p>
      </dgm:t>
    </dgm:pt>
    <dgm:pt modelId="{AFCDB4ED-A369-43FB-956D-109A9B051087}" type="parTrans" cxnId="{DEB44C98-5623-4E3D-9980-01719665DF54}">
      <dgm:prSet/>
      <dgm:spPr/>
      <dgm:t>
        <a:bodyPr/>
        <a:lstStyle/>
        <a:p>
          <a:endParaRPr lang="en-US"/>
        </a:p>
      </dgm:t>
    </dgm:pt>
    <dgm:pt modelId="{0604F117-0B02-435D-98A3-C3725D65563B}" type="sibTrans" cxnId="{DEB44C98-5623-4E3D-9980-01719665DF54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124EAF13-C314-453D-BB85-1D22834FD86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800" b="1" dirty="0">
              <a:solidFill>
                <a:srgbClr val="FFFF00"/>
              </a:solidFill>
            </a:rPr>
            <a:t>Child and Family Welfare and Justice Services</a:t>
          </a:r>
        </a:p>
      </dgm:t>
    </dgm:pt>
    <dgm:pt modelId="{00DDFEC4-BFBF-47DE-AEE1-450BC7779E04}" type="parTrans" cxnId="{852F2D2E-5984-410F-856D-1CF4545EDF8C}">
      <dgm:prSet/>
      <dgm:spPr/>
      <dgm:t>
        <a:bodyPr/>
        <a:lstStyle/>
        <a:p>
          <a:endParaRPr lang="en-US"/>
        </a:p>
      </dgm:t>
    </dgm:pt>
    <dgm:pt modelId="{8CCA58AD-2481-4568-A9B9-5573BB232353}" type="sibTrans" cxnId="{852F2D2E-5984-410F-856D-1CF4545EDF8C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A3A89E62-B78E-4083-B9C9-53C20997A294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800" b="1" dirty="0">
              <a:solidFill>
                <a:srgbClr val="FFFF00"/>
              </a:solidFill>
            </a:rPr>
            <a:t>Laws and policies</a:t>
          </a:r>
        </a:p>
      </dgm:t>
    </dgm:pt>
    <dgm:pt modelId="{492E83AD-AEFF-4C59-9C03-381B04E8FC1F}" type="parTrans" cxnId="{DCBA93F3-54BE-4B79-93E6-65158FEECF89}">
      <dgm:prSet/>
      <dgm:spPr/>
      <dgm:t>
        <a:bodyPr/>
        <a:lstStyle/>
        <a:p>
          <a:endParaRPr lang="en-US"/>
        </a:p>
      </dgm:t>
    </dgm:pt>
    <dgm:pt modelId="{FFB82C90-3C7F-46C0-8E88-262DBB0D778E}" type="sibTrans" cxnId="{DCBA93F3-54BE-4B79-93E6-65158FEECF89}">
      <dgm:prSet/>
      <dgm:spPr>
        <a:solidFill>
          <a:srgbClr val="FFFF00"/>
        </a:solidFill>
      </dgm:spPr>
      <dgm:t>
        <a:bodyPr/>
        <a:lstStyle/>
        <a:p>
          <a:endParaRPr lang="en-US"/>
        </a:p>
      </dgm:t>
    </dgm:pt>
    <dgm:pt modelId="{8B2B9380-6A9F-4D76-8669-5FFE4B6014A4}" type="pres">
      <dgm:prSet presAssocID="{24CB3112-60A0-44DF-A875-FF947B6A47E9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4816915-64F8-451E-9289-8B2F13B83919}" type="pres">
      <dgm:prSet presAssocID="{08ED658E-FE64-45D9-A2AF-8111D44D3DEE}" presName="gear1" presStyleLbl="node1" presStyleIdx="0" presStyleCnt="3" custScaleX="122727" custLinFactNeighborX="4392" custLinFactNeighborY="10767">
        <dgm:presLayoutVars>
          <dgm:chMax val="1"/>
          <dgm:bulletEnabled val="1"/>
        </dgm:presLayoutVars>
      </dgm:prSet>
      <dgm:spPr/>
    </dgm:pt>
    <dgm:pt modelId="{288A1ED5-9DFC-4710-A401-0402C361C000}" type="pres">
      <dgm:prSet presAssocID="{08ED658E-FE64-45D9-A2AF-8111D44D3DEE}" presName="gear1srcNode" presStyleLbl="node1" presStyleIdx="0" presStyleCnt="3"/>
      <dgm:spPr/>
    </dgm:pt>
    <dgm:pt modelId="{CE86EA69-4D9B-4916-9A95-B205B0F60BCD}" type="pres">
      <dgm:prSet presAssocID="{08ED658E-FE64-45D9-A2AF-8111D44D3DEE}" presName="gear1dstNode" presStyleLbl="node1" presStyleIdx="0" presStyleCnt="3"/>
      <dgm:spPr/>
    </dgm:pt>
    <dgm:pt modelId="{DBA6465A-8F3D-4E8D-BE7D-9CDF8825A7D2}" type="pres">
      <dgm:prSet presAssocID="{124EAF13-C314-453D-BB85-1D22834FD866}" presName="gear2" presStyleLbl="node1" presStyleIdx="1" presStyleCnt="3" custScaleX="124375">
        <dgm:presLayoutVars>
          <dgm:chMax val="1"/>
          <dgm:bulletEnabled val="1"/>
        </dgm:presLayoutVars>
      </dgm:prSet>
      <dgm:spPr/>
    </dgm:pt>
    <dgm:pt modelId="{CFF8E2E7-8A91-41C9-BB6C-D2D62C673032}" type="pres">
      <dgm:prSet presAssocID="{124EAF13-C314-453D-BB85-1D22834FD866}" presName="gear2srcNode" presStyleLbl="node1" presStyleIdx="1" presStyleCnt="3"/>
      <dgm:spPr/>
    </dgm:pt>
    <dgm:pt modelId="{E8FA0A92-DE57-41E4-B4AF-8E1239CD0FA6}" type="pres">
      <dgm:prSet presAssocID="{124EAF13-C314-453D-BB85-1D22834FD866}" presName="gear2dstNode" presStyleLbl="node1" presStyleIdx="1" presStyleCnt="3"/>
      <dgm:spPr/>
    </dgm:pt>
    <dgm:pt modelId="{18BC5666-D75E-4ECA-B379-7333A63132C8}" type="pres">
      <dgm:prSet presAssocID="{A3A89E62-B78E-4083-B9C9-53C20997A294}" presName="gear3" presStyleLbl="node1" presStyleIdx="2" presStyleCnt="3"/>
      <dgm:spPr/>
    </dgm:pt>
    <dgm:pt modelId="{7F87A937-462D-4212-B82A-A857C90F61C5}" type="pres">
      <dgm:prSet presAssocID="{A3A89E62-B78E-4083-B9C9-53C20997A29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989EF86D-2FE1-4CC0-9491-75AEC286C446}" type="pres">
      <dgm:prSet presAssocID="{A3A89E62-B78E-4083-B9C9-53C20997A294}" presName="gear3srcNode" presStyleLbl="node1" presStyleIdx="2" presStyleCnt="3"/>
      <dgm:spPr/>
    </dgm:pt>
    <dgm:pt modelId="{90998EFF-866D-43AD-BDDE-F1FF0F1483FF}" type="pres">
      <dgm:prSet presAssocID="{A3A89E62-B78E-4083-B9C9-53C20997A294}" presName="gear3dstNode" presStyleLbl="node1" presStyleIdx="2" presStyleCnt="3"/>
      <dgm:spPr/>
    </dgm:pt>
    <dgm:pt modelId="{3A0840A6-58E8-4D8D-97AA-F338B85B019F}" type="pres">
      <dgm:prSet presAssocID="{0604F117-0B02-435D-98A3-C3725D65563B}" presName="connector1" presStyleLbl="sibTrans2D1" presStyleIdx="0" presStyleCnt="3" custScaleX="110978"/>
      <dgm:spPr/>
    </dgm:pt>
    <dgm:pt modelId="{71790781-B3BA-45C6-B6BA-6C69DE346C79}" type="pres">
      <dgm:prSet presAssocID="{8CCA58AD-2481-4568-A9B9-5573BB232353}" presName="connector2" presStyleLbl="sibTrans2D1" presStyleIdx="1" presStyleCnt="3" custScaleX="120689"/>
      <dgm:spPr/>
    </dgm:pt>
    <dgm:pt modelId="{26D46906-C32B-484A-8C1B-391812C0CFE5}" type="pres">
      <dgm:prSet presAssocID="{FFB82C90-3C7F-46C0-8E88-262DBB0D778E}" presName="connector3" presStyleLbl="sibTrans2D1" presStyleIdx="2" presStyleCnt="3"/>
      <dgm:spPr/>
    </dgm:pt>
  </dgm:ptLst>
  <dgm:cxnLst>
    <dgm:cxn modelId="{DA855700-93B7-47F4-94A5-2C751219F07C}" type="presOf" srcId="{08ED658E-FE64-45D9-A2AF-8111D44D3DEE}" destId="{CE86EA69-4D9B-4916-9A95-B205B0F60BCD}" srcOrd="2" destOrd="0" presId="urn:microsoft.com/office/officeart/2005/8/layout/gear1"/>
    <dgm:cxn modelId="{852F2D2E-5984-410F-856D-1CF4545EDF8C}" srcId="{24CB3112-60A0-44DF-A875-FF947B6A47E9}" destId="{124EAF13-C314-453D-BB85-1D22834FD866}" srcOrd="1" destOrd="0" parTransId="{00DDFEC4-BFBF-47DE-AEE1-450BC7779E04}" sibTransId="{8CCA58AD-2481-4568-A9B9-5573BB232353}"/>
    <dgm:cxn modelId="{4B6F6E3A-BC4F-401C-BA28-F9C6A6A23D53}" type="presOf" srcId="{FFB82C90-3C7F-46C0-8E88-262DBB0D778E}" destId="{26D46906-C32B-484A-8C1B-391812C0CFE5}" srcOrd="0" destOrd="0" presId="urn:microsoft.com/office/officeart/2005/8/layout/gear1"/>
    <dgm:cxn modelId="{E6CA0849-E768-461E-A3A2-68824DACE0AF}" type="presOf" srcId="{124EAF13-C314-453D-BB85-1D22834FD866}" destId="{E8FA0A92-DE57-41E4-B4AF-8E1239CD0FA6}" srcOrd="2" destOrd="0" presId="urn:microsoft.com/office/officeart/2005/8/layout/gear1"/>
    <dgm:cxn modelId="{F5ACAA4E-0C21-4EEA-A5E7-CBF35DACBE35}" type="presOf" srcId="{A3A89E62-B78E-4083-B9C9-53C20997A294}" destId="{90998EFF-866D-43AD-BDDE-F1FF0F1483FF}" srcOrd="3" destOrd="0" presId="urn:microsoft.com/office/officeart/2005/8/layout/gear1"/>
    <dgm:cxn modelId="{E688D47D-6E7D-4ABC-B94C-14E3DC441D5B}" type="presOf" srcId="{24CB3112-60A0-44DF-A875-FF947B6A47E9}" destId="{8B2B9380-6A9F-4D76-8669-5FFE4B6014A4}" srcOrd="0" destOrd="0" presId="urn:microsoft.com/office/officeart/2005/8/layout/gear1"/>
    <dgm:cxn modelId="{76B90D7E-E528-4026-991A-C9EA79892EA3}" type="presOf" srcId="{A3A89E62-B78E-4083-B9C9-53C20997A294}" destId="{989EF86D-2FE1-4CC0-9491-75AEC286C446}" srcOrd="2" destOrd="0" presId="urn:microsoft.com/office/officeart/2005/8/layout/gear1"/>
    <dgm:cxn modelId="{46171280-A15B-4420-A64D-E715961B77C7}" type="presOf" srcId="{124EAF13-C314-453D-BB85-1D22834FD866}" destId="{CFF8E2E7-8A91-41C9-BB6C-D2D62C673032}" srcOrd="1" destOrd="0" presId="urn:microsoft.com/office/officeart/2005/8/layout/gear1"/>
    <dgm:cxn modelId="{33821981-5543-4C20-BE02-468B9D9FBAC5}" type="presOf" srcId="{8CCA58AD-2481-4568-A9B9-5573BB232353}" destId="{71790781-B3BA-45C6-B6BA-6C69DE346C79}" srcOrd="0" destOrd="0" presId="urn:microsoft.com/office/officeart/2005/8/layout/gear1"/>
    <dgm:cxn modelId="{DEB44C98-5623-4E3D-9980-01719665DF54}" srcId="{24CB3112-60A0-44DF-A875-FF947B6A47E9}" destId="{08ED658E-FE64-45D9-A2AF-8111D44D3DEE}" srcOrd="0" destOrd="0" parTransId="{AFCDB4ED-A369-43FB-956D-109A9B051087}" sibTransId="{0604F117-0B02-435D-98A3-C3725D65563B}"/>
    <dgm:cxn modelId="{EFB1B9C5-545A-446C-BCA0-FD53130C263B}" type="presOf" srcId="{08ED658E-FE64-45D9-A2AF-8111D44D3DEE}" destId="{14816915-64F8-451E-9289-8B2F13B83919}" srcOrd="0" destOrd="0" presId="urn:microsoft.com/office/officeart/2005/8/layout/gear1"/>
    <dgm:cxn modelId="{BE2B93E4-EE4F-45E7-B497-024F42B2CEAE}" type="presOf" srcId="{A3A89E62-B78E-4083-B9C9-53C20997A294}" destId="{7F87A937-462D-4212-B82A-A857C90F61C5}" srcOrd="1" destOrd="0" presId="urn:microsoft.com/office/officeart/2005/8/layout/gear1"/>
    <dgm:cxn modelId="{7EF6FAE7-2484-41C3-86AC-09140FD18402}" type="presOf" srcId="{0604F117-0B02-435D-98A3-C3725D65563B}" destId="{3A0840A6-58E8-4D8D-97AA-F338B85B019F}" srcOrd="0" destOrd="0" presId="urn:microsoft.com/office/officeart/2005/8/layout/gear1"/>
    <dgm:cxn modelId="{9486CFE9-A75C-4DFC-8A6D-18A0F44B47FA}" type="presOf" srcId="{08ED658E-FE64-45D9-A2AF-8111D44D3DEE}" destId="{288A1ED5-9DFC-4710-A401-0402C361C000}" srcOrd="1" destOrd="0" presId="urn:microsoft.com/office/officeart/2005/8/layout/gear1"/>
    <dgm:cxn modelId="{0013D0EE-1D7D-4997-9517-4160BB0F3EE5}" type="presOf" srcId="{A3A89E62-B78E-4083-B9C9-53C20997A294}" destId="{18BC5666-D75E-4ECA-B379-7333A63132C8}" srcOrd="0" destOrd="0" presId="urn:microsoft.com/office/officeart/2005/8/layout/gear1"/>
    <dgm:cxn modelId="{DCBA93F3-54BE-4B79-93E6-65158FEECF89}" srcId="{24CB3112-60A0-44DF-A875-FF947B6A47E9}" destId="{A3A89E62-B78E-4083-B9C9-53C20997A294}" srcOrd="2" destOrd="0" parTransId="{492E83AD-AEFF-4C59-9C03-381B04E8FC1F}" sibTransId="{FFB82C90-3C7F-46C0-8E88-262DBB0D778E}"/>
    <dgm:cxn modelId="{063460FA-E580-4922-8DDA-AE89B41DF304}" type="presOf" srcId="{124EAF13-C314-453D-BB85-1D22834FD866}" destId="{DBA6465A-8F3D-4E8D-BE7D-9CDF8825A7D2}" srcOrd="0" destOrd="0" presId="urn:microsoft.com/office/officeart/2005/8/layout/gear1"/>
    <dgm:cxn modelId="{F510C338-029D-4977-B286-8E7BA7EF4D81}" type="presParOf" srcId="{8B2B9380-6A9F-4D76-8669-5FFE4B6014A4}" destId="{14816915-64F8-451E-9289-8B2F13B83919}" srcOrd="0" destOrd="0" presId="urn:microsoft.com/office/officeart/2005/8/layout/gear1"/>
    <dgm:cxn modelId="{E30863B0-646A-4A69-BCE3-9AC12AA19E38}" type="presParOf" srcId="{8B2B9380-6A9F-4D76-8669-5FFE4B6014A4}" destId="{288A1ED5-9DFC-4710-A401-0402C361C000}" srcOrd="1" destOrd="0" presId="urn:microsoft.com/office/officeart/2005/8/layout/gear1"/>
    <dgm:cxn modelId="{8412E1FC-374E-4D7F-9331-94D4329C74D7}" type="presParOf" srcId="{8B2B9380-6A9F-4D76-8669-5FFE4B6014A4}" destId="{CE86EA69-4D9B-4916-9A95-B205B0F60BCD}" srcOrd="2" destOrd="0" presId="urn:microsoft.com/office/officeart/2005/8/layout/gear1"/>
    <dgm:cxn modelId="{1B111A76-D000-4C18-A835-355E4575194E}" type="presParOf" srcId="{8B2B9380-6A9F-4D76-8669-5FFE4B6014A4}" destId="{DBA6465A-8F3D-4E8D-BE7D-9CDF8825A7D2}" srcOrd="3" destOrd="0" presId="urn:microsoft.com/office/officeart/2005/8/layout/gear1"/>
    <dgm:cxn modelId="{25AA04AD-5520-46C0-8E59-B28EA4B6F6B5}" type="presParOf" srcId="{8B2B9380-6A9F-4D76-8669-5FFE4B6014A4}" destId="{CFF8E2E7-8A91-41C9-BB6C-D2D62C673032}" srcOrd="4" destOrd="0" presId="urn:microsoft.com/office/officeart/2005/8/layout/gear1"/>
    <dgm:cxn modelId="{9A81BB35-3E5B-4AF9-8B9F-8E17F4D524BB}" type="presParOf" srcId="{8B2B9380-6A9F-4D76-8669-5FFE4B6014A4}" destId="{E8FA0A92-DE57-41E4-B4AF-8E1239CD0FA6}" srcOrd="5" destOrd="0" presId="urn:microsoft.com/office/officeart/2005/8/layout/gear1"/>
    <dgm:cxn modelId="{17518D88-6BCA-411A-98EC-C35F362C881D}" type="presParOf" srcId="{8B2B9380-6A9F-4D76-8669-5FFE4B6014A4}" destId="{18BC5666-D75E-4ECA-B379-7333A63132C8}" srcOrd="6" destOrd="0" presId="urn:microsoft.com/office/officeart/2005/8/layout/gear1"/>
    <dgm:cxn modelId="{CD7FA59A-D578-46B8-BC42-40B3BC45FF20}" type="presParOf" srcId="{8B2B9380-6A9F-4D76-8669-5FFE4B6014A4}" destId="{7F87A937-462D-4212-B82A-A857C90F61C5}" srcOrd="7" destOrd="0" presId="urn:microsoft.com/office/officeart/2005/8/layout/gear1"/>
    <dgm:cxn modelId="{302C8241-1B9E-4F9D-BFC9-D0DF27DE3437}" type="presParOf" srcId="{8B2B9380-6A9F-4D76-8669-5FFE4B6014A4}" destId="{989EF86D-2FE1-4CC0-9491-75AEC286C446}" srcOrd="8" destOrd="0" presId="urn:microsoft.com/office/officeart/2005/8/layout/gear1"/>
    <dgm:cxn modelId="{9573EFA1-786D-4274-B984-DE860378A6BB}" type="presParOf" srcId="{8B2B9380-6A9F-4D76-8669-5FFE4B6014A4}" destId="{90998EFF-866D-43AD-BDDE-F1FF0F1483FF}" srcOrd="9" destOrd="0" presId="urn:microsoft.com/office/officeart/2005/8/layout/gear1"/>
    <dgm:cxn modelId="{DB188A9C-91FA-422D-A5F5-69802CDC03AA}" type="presParOf" srcId="{8B2B9380-6A9F-4D76-8669-5FFE4B6014A4}" destId="{3A0840A6-58E8-4D8D-97AA-F338B85B019F}" srcOrd="10" destOrd="0" presId="urn:microsoft.com/office/officeart/2005/8/layout/gear1"/>
    <dgm:cxn modelId="{7DF03DF8-8128-4183-BC6E-738243A030AD}" type="presParOf" srcId="{8B2B9380-6A9F-4D76-8669-5FFE4B6014A4}" destId="{71790781-B3BA-45C6-B6BA-6C69DE346C79}" srcOrd="11" destOrd="0" presId="urn:microsoft.com/office/officeart/2005/8/layout/gear1"/>
    <dgm:cxn modelId="{6E10ABD1-5EC6-495F-A3A9-1F94C4FD0987}" type="presParOf" srcId="{8B2B9380-6A9F-4D76-8669-5FFE4B6014A4}" destId="{26D46906-C32B-484A-8C1B-391812C0CFE5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16915-64F8-451E-9289-8B2F13B83919}">
      <dsp:nvSpPr>
        <dsp:cNvPr id="0" name=""/>
        <dsp:cNvSpPr/>
      </dsp:nvSpPr>
      <dsp:spPr>
        <a:xfrm>
          <a:off x="2172881" y="2296773"/>
          <a:ext cx="3445152" cy="2807167"/>
        </a:xfrm>
        <a:prstGeom prst="gear9">
          <a:avLst/>
        </a:prstGeom>
        <a:solidFill>
          <a:schemeClr val="accent1"/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rgbClr val="FFFF00"/>
              </a:solidFill>
            </a:rPr>
            <a:t>Social  and Behavior change</a:t>
          </a:r>
        </a:p>
      </dsp:txBody>
      <dsp:txXfrm>
        <a:off x="2817828" y="2954338"/>
        <a:ext cx="2155258" cy="1442942"/>
      </dsp:txXfrm>
    </dsp:sp>
    <dsp:sp modelId="{DBA6465A-8F3D-4E8D-BE7D-9CDF8825A7D2}">
      <dsp:nvSpPr>
        <dsp:cNvPr id="0" name=""/>
        <dsp:cNvSpPr/>
      </dsp:nvSpPr>
      <dsp:spPr>
        <a:xfrm>
          <a:off x="512245" y="1633261"/>
          <a:ext cx="2539210" cy="2041576"/>
        </a:xfrm>
        <a:prstGeom prst="gear6">
          <a:avLst/>
        </a:prstGeom>
        <a:solidFill>
          <a:schemeClr val="accent1"/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00"/>
              </a:solidFill>
            </a:rPr>
            <a:t>Child and Family Welfare and Justice Services</a:t>
          </a:r>
        </a:p>
      </dsp:txBody>
      <dsp:txXfrm>
        <a:off x="1098555" y="2150340"/>
        <a:ext cx="1366590" cy="1007418"/>
      </dsp:txXfrm>
    </dsp:sp>
    <dsp:sp modelId="{18BC5666-D75E-4ECA-B379-7333A63132C8}">
      <dsp:nvSpPr>
        <dsp:cNvPr id="0" name=""/>
        <dsp:cNvSpPr/>
      </dsp:nvSpPr>
      <dsp:spPr>
        <a:xfrm rot="20700000">
          <a:off x="1904553" y="224781"/>
          <a:ext cx="2000328" cy="2000328"/>
        </a:xfrm>
        <a:prstGeom prst="gear6">
          <a:avLst/>
        </a:prstGeom>
        <a:solidFill>
          <a:schemeClr val="accent1"/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FFFF00"/>
              </a:solidFill>
            </a:rPr>
            <a:t>Laws and policies</a:t>
          </a:r>
        </a:p>
      </dsp:txBody>
      <dsp:txXfrm rot="-20700000">
        <a:off x="2343284" y="663512"/>
        <a:ext cx="1122867" cy="1122867"/>
      </dsp:txXfrm>
    </dsp:sp>
    <dsp:sp modelId="{3A0840A6-58E8-4D8D-97AA-F338B85B019F}">
      <dsp:nvSpPr>
        <dsp:cNvPr id="0" name=""/>
        <dsp:cNvSpPr/>
      </dsp:nvSpPr>
      <dsp:spPr>
        <a:xfrm>
          <a:off x="1991357" y="1867400"/>
          <a:ext cx="3987633" cy="3593174"/>
        </a:xfrm>
        <a:prstGeom prst="circularArrow">
          <a:avLst>
            <a:gd name="adj1" fmla="val 4687"/>
            <a:gd name="adj2" fmla="val 299029"/>
            <a:gd name="adj3" fmla="val 2534312"/>
            <a:gd name="adj4" fmla="val 15822726"/>
            <a:gd name="adj5" fmla="val 5469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1790781-B3BA-45C6-B6BA-6C69DE346C79}">
      <dsp:nvSpPr>
        <dsp:cNvPr id="0" name=""/>
        <dsp:cNvSpPr/>
      </dsp:nvSpPr>
      <dsp:spPr>
        <a:xfrm>
          <a:off x="129442" y="1177633"/>
          <a:ext cx="3150786" cy="261066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6D46906-C32B-484A-8C1B-391812C0CFE5}">
      <dsp:nvSpPr>
        <dsp:cNvPr id="0" name=""/>
        <dsp:cNvSpPr/>
      </dsp:nvSpPr>
      <dsp:spPr>
        <a:xfrm>
          <a:off x="1441857" y="-217269"/>
          <a:ext cx="2814823" cy="281482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F47BB-43D2-42A4-AD69-54490A10B1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337F9-4BE1-4D6C-85E3-07D680D812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44B3E-8385-4420-91B7-DDA11572D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B19849-4321-446C-A94C-7193137DB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636BF-12AF-4FE2-9E88-D8315A11D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744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2E4DD8-C58C-4EB5-B34B-1BB876694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A508D-E2F7-4762-AE1C-91D53BC208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BE0B76-34C9-4AC2-BB94-048FB8E7A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EEA4A-1B49-4976-BC1C-65DB3C74AD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85C429-337E-4B07-97A3-891F2C5C7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665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3F2DF-C39F-4067-8AD9-0DAFF3420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5CB57-B821-4ED6-A384-D09DA495FE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AC9D7-34DF-4FEE-A828-F9BD9BB59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7BBA31-B4C2-4DC0-A2F5-376921E93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FDCC2D-7613-45B4-AE19-F054FC815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363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CD7F5C-9B25-4E72-9152-BB663546A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140733-67E3-4E0F-87E5-B87F72845A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3A2A6B-9A3F-4BB1-936B-223D602CB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9691BB-F5AF-4FE3-AAE3-B2B74BA91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D7A6FE-0338-4D4B-B640-79A64A851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63557C-9DAC-4D86-AF58-1EDB14F7F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047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3DB4D-EC2B-4E94-900B-0C93188F13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D7AFE5-95CE-4E88-8438-42154E96B1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48497B-F2B0-4EBE-991A-BEAF2FE5C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3B45E6-BBBA-422E-AF64-E0787BF169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627B22-4640-4288-B4BB-2C9086C9B9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8D653E-B0C6-4F95-8E92-193D89C7C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DE37D4-AC1C-49EA-835A-E0320367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5F4CA9-45A4-4452-B0AB-6ACB90684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067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C8E90-20A2-4E7C-8C82-0D44C87A9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8A743A-5974-4675-86F8-C639CC8E6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35A8DD-C45E-43B1-BD55-C2CF8240E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7E685D-F170-466A-AC52-F2A715555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314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5605F-797A-4DB2-905B-B031F5D18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61BD26-06F7-4EBB-89AF-2FAC2232D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2BFCB1-2EC6-4488-8B59-41E6B0BB0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92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97930-D25E-415B-9FCE-FE8093B20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C31DB-C562-48CC-89BD-AD6BF0803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74B1E-5E17-492D-921A-DC4C978BC1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4A4ACD-1C21-4B0E-94F8-9CBB426A3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677FE-AA30-417D-9023-34ED53042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98EAB7-4AFA-421D-ABF3-E3EB2D7F7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85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1C9F9-178E-444F-A326-9A3AE142F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1F1FEC-4FA6-44EC-82DC-7638B7D1EE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4DD204-3097-4104-B388-F1C436450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B51664-2237-45CA-854B-A4646B438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4F525C-E9A7-45A8-8EA7-3FD2589BD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5173DE-C39D-48CC-B279-3A895C842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4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C17FC-2752-4864-A31E-27073AEBF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E033B5-5E69-46BF-9951-0AA15564E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DF6B6-59F3-4148-A1B9-70B29B7AA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A727E-B6FA-4001-839B-B2EF917A9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EEEA78-DF31-4CB6-9046-BB426F8B0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458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DFF651-1E30-46D6-818A-D4F1EAB5F3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35B369-5007-45B1-9039-929204BA95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E6D12-0089-4A55-B50D-822D7A164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5F13F-D720-4C0D-A45B-86680CA8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92F743-F6CF-4E44-8705-C38B120A9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68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40838-DD42-480D-9460-C1C15A0790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A86CFB-3086-4C25-AFA7-071AD8AEC0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8317D-A289-406D-B326-FA7E5378C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669A7-E770-47A6-8F9A-C3A15EECA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C2442B-D5C5-462F-AD39-A299B0974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990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39196-9AA9-460F-AF2D-8C035636E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71C57-A7C8-4FE4-A20C-23F84B761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2D0B9-61F0-415D-B83D-EB1820281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A3360-FD2C-45CA-8884-A9B8F96CF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DFC12B-96A9-411B-A47B-656CDC543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871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8DE45-5DFB-4D99-9E92-73D6F78BF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A64B4-E733-4FED-997F-BB50856B57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C064B-D34A-4FD8-BE2F-B8D51A872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23BAF-0DC9-4D08-A69D-403E19D14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EA243-E98E-4509-B2FD-34E067C7C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34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AB530-CE7F-4F57-BC71-738F33CEB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9BB6-7D73-43F4-BBB8-16CDEE6F0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64F272-CD61-4072-A861-C8A0D64CE7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BC613-B0CE-4681-8007-424C4D2C6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77E5F4-C167-4381-83E0-9EF3C4D33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30190-D5DB-4B4B-BA48-93BAC4181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5781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EE9BE-E72F-45B1-98E7-482DD0DC0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876058-9403-4E3A-AFB6-83C7A201D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E3C027-2048-4B13-BA25-A354F6AD01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7E3B75-14D4-4DB8-A749-E387C89CF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FCCC0-B563-4D6E-AC3A-46B7637CDC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BB256E-625F-48F1-A7F7-489B1E664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2631B6-C440-418F-A60E-30E89A952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E89455-157D-4B2D-A229-2D4E971CC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3819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CA1B8-DB23-4DB1-85B0-925962975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47CCC5-6434-4F3A-978B-6FA02921D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5315CF-29FF-4691-A545-C0EE608A1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D994FE-BA76-4A2B-B19D-B44F692A7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949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177F72A-8E92-4469-8B40-76303EADC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16D3ED-32AE-4526-8DF3-2D4066762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53A0AE-83F6-4E2A-9059-F99894446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5144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D5BA27-535B-4F99-951F-9A563C3BD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EE9D8-724E-4EAA-9386-F5F53AADB8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2426B7-62EE-41B4-8F9C-FAA698294B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09878-C0F8-48AF-BEC1-A1A452A74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DC7344-7378-458B-8FD5-9951183FC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B4259C-C18D-484B-A745-EE6A20E17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7072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FF611-AB01-4ECB-A81C-FF645851E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00D4AE-9F80-4A7E-AADE-6C159EB9FB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C75CC6-6FB8-45E0-89D8-E3CA1C45EA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EC70F1-0597-4177-9214-B4D4FA00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EF7E5C-F095-403A-AFDE-64AA0B9DE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72DDBE-506A-4D80-AAAF-749C8E268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6217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A0603-A55B-4181-BE75-54E300AA5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8647D2-1606-487D-B4A1-3FD5E257D6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FA6459-B851-4DC8-9E5B-A3D50A83C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1841B-65BA-4BCD-8ECE-235633193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7F7E79-AD49-4D8B-AF65-1B78BF8A9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8102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6E7582-8113-493A-B539-9B81D35200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1438FE-5552-47BE-B584-7B3C3AD594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BC0F65-2DAB-4EE1-A136-B103A8E85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141CD-B832-411E-A542-D043C7802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62F789-B296-43FE-A310-18A4BC388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828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30A22F-2816-4D54-BE0B-6139F2C69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7A7371-C8B0-4E15-995C-6C2F0EEA1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9407F-4EF2-45BD-858F-6A4D285FFA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06E88-8FB3-46A9-B4A5-B11F766767AB}" type="datetimeFigureOut">
              <a:rPr lang="en-GB" smtClean="0"/>
              <a:t>09/10/2022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EEF8B-8C2D-47F6-A3C7-CB7A9F5A4C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FC612-4234-43D0-9AFD-0B89137440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4EEF1-9F33-49B0-AA90-1158B0EACC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131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B85B44-C46B-4CD8-956F-CBF85F6F3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69F9C-971C-4AC1-B555-8560CE3C0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4EDA32-65C7-4BB6-8BB9-D34B0D6017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DA01E-E12C-447A-B3E6-FEB62EFC3E67}" type="datetimeFigureOut">
              <a:rPr lang="en-US" smtClean="0"/>
              <a:t>09-Oct-22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81A0AC-191E-4A06-9179-9B99771562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F6F4E-C632-4F1B-9FE7-EBFEDE32D3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B10DC-5A22-4FEB-B41C-9035CA207E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412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FE4A0-21E9-4A62-A75B-4DF832CA2E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/>
                </a:solidFill>
              </a:rPr>
              <a:t>INTRODUCTION TO THE CHILD PROTECTION COMMUNITY FACILITATION TOOLKITS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8D796B-81B0-4B81-966A-3F037F71D0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2218" y="3602038"/>
            <a:ext cx="9750582" cy="3034152"/>
          </a:xfrm>
        </p:spPr>
        <p:txBody>
          <a:bodyPr>
            <a:normAutofit/>
          </a:bodyPr>
          <a:lstStyle/>
          <a:p>
            <a:endParaRPr lang="en-GB" sz="3200" dirty="0"/>
          </a:p>
          <a:p>
            <a:r>
              <a:rPr lang="en-GB" sz="3200" dirty="0"/>
              <a:t>DEPARTMENT OF COMMUNITY DEVELOPMENT</a:t>
            </a:r>
          </a:p>
          <a:p>
            <a:r>
              <a:rPr lang="en-GB" sz="3200" dirty="0"/>
              <a:t> </a:t>
            </a:r>
            <a:r>
              <a:rPr lang="en-US" sz="3200" dirty="0"/>
              <a:t>Integrated Social Services (ISS)</a:t>
            </a:r>
          </a:p>
          <a:p>
            <a:r>
              <a:rPr lang="en-US" sz="3200" dirty="0"/>
              <a:t> FIVE-DAY VIRTUAL SWIMS/ISSOP/CP TOOLKITS SENSITIZATION WORKSHOP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37230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/>
              <a:t>INTRODUCTION TO THE CHILD PROTECTION COMMUNITY FACILITATION TOOLKITS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OUTLINE: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Focus of the Child Protection System in Ghana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Role of Families and Communities in the Child and Family Welfare Policy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The Child Protection Communication Strategy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73501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response the child protection systems mapping done in 2011, </a:t>
            </a:r>
            <a:r>
              <a:rPr lang="en-US" dirty="0" err="1"/>
              <a:t>Unicef</a:t>
            </a:r>
            <a:r>
              <a:rPr lang="en-US" dirty="0"/>
              <a:t> Ghana and its partners in child protection began a journey to develop a child protection system that is “fit for Ghana”.</a:t>
            </a:r>
          </a:p>
          <a:p>
            <a:endParaRPr lang="en-US" dirty="0"/>
          </a:p>
          <a:p>
            <a:r>
              <a:rPr lang="en-US" dirty="0"/>
              <a:t>The aim of the journey was to develop a CP system that  is  well structured and coordinated and seeks to promote the holistic well being of children – through preventive services- creating a protective environment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329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BF95C4-4CEA-4633-8E3C-D98A2C174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924"/>
            <a:ext cx="10515600" cy="1075038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       </a:t>
            </a:r>
            <a:r>
              <a:rPr lang="en-GB" dirty="0">
                <a:solidFill>
                  <a:schemeClr val="bg1"/>
                </a:solidFill>
              </a:rPr>
              <a:t>Key Focus on the CP System in Ghana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94803-8C20-4BC3-8C47-F024211CD7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4778" y="1433384"/>
            <a:ext cx="6326660" cy="528869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endParaRPr lang="en-US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/>
              <a:t>The Child and Family Welfare Policy of Ghana and the Justice for Children Policy were informed by the principles of the </a:t>
            </a:r>
            <a:r>
              <a:rPr lang="en-US" sz="2000" b="1" dirty="0"/>
              <a:t>UNCRC and other national legislations.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/>
              <a:t> The Policies have Key Focus on the prevention of violence, abuse and exploitation of children.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/>
              <a:t>To translate this policy aspiration into practice, the CP Toolkit and CP Manuals were Developed. 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000" dirty="0"/>
              <a:t>The CP toolkits was developed as part of the supporting materials for the Child Protection </a:t>
            </a:r>
            <a:r>
              <a:rPr lang="en-US" sz="2000" b="1" dirty="0"/>
              <a:t>Communication for Social Change Strategy</a:t>
            </a:r>
            <a:r>
              <a:rPr lang="en-US" sz="2000" dirty="0"/>
              <a:t>.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altLang="en-US" sz="2000" dirty="0"/>
              <a:t>Components of the Child Protection system in Ghana has three key areas functioning together as a system to protect children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n-US" altLang="en-US" sz="2000" dirty="0"/>
          </a:p>
          <a:p>
            <a:pPr algn="just">
              <a:buFont typeface="Wingdings" panose="05000000000000000000" pitchFamily="2" charset="2"/>
              <a:buChar char="q"/>
            </a:pPr>
            <a:endParaRPr lang="en-US" sz="2000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691865C-D160-4975-A0D4-20514516C9FE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203075475"/>
              </p:ext>
            </p:extLst>
          </p:nvPr>
        </p:nvGraphicFramePr>
        <p:xfrm>
          <a:off x="6339016" y="1433384"/>
          <a:ext cx="5618034" cy="5103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4823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Role of families and communities in the Child and Family Welfare Policy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101" y="1825624"/>
            <a:ext cx="11488847" cy="4919207"/>
          </a:xfrm>
        </p:spPr>
        <p:txBody>
          <a:bodyPr>
            <a:normAutofit fontScale="92500"/>
          </a:bodyPr>
          <a:lstStyle/>
          <a:p>
            <a:r>
              <a:rPr lang="en-US" dirty="0"/>
              <a:t>The Child and Family Welfare Policy recognizes that parents, care-givers and families have the primary responsibility of the welfare of their children</a:t>
            </a:r>
          </a:p>
          <a:p>
            <a:r>
              <a:rPr lang="en-US" dirty="0"/>
              <a:t>The goal is to contribute to the Policy strategy of strengthening community structures for the establishment of an effective Child and Family Welfare System. </a:t>
            </a:r>
          </a:p>
          <a:p>
            <a:r>
              <a:rPr lang="en-US" dirty="0"/>
              <a:t>One objective of the Policy is to: “Empower children and families to better understand abusive situations and make choices to prevent and respond to situations of risks”. </a:t>
            </a:r>
          </a:p>
          <a:p>
            <a:r>
              <a:rPr lang="en-US" dirty="0"/>
              <a:t>Chiefs and Queen Mothers </a:t>
            </a:r>
            <a:r>
              <a:rPr lang="en-US" dirty="0">
                <a:solidFill>
                  <a:srgbClr val="FF0000"/>
                </a:solidFill>
              </a:rPr>
              <a:t>and Religious Leaders </a:t>
            </a:r>
            <a:r>
              <a:rPr lang="en-US" dirty="0"/>
              <a:t>shall ensure that families are faring well and mobilize solidarity and support when challenges arise. </a:t>
            </a:r>
          </a:p>
          <a:p>
            <a:r>
              <a:rPr lang="en-US" dirty="0"/>
              <a:t>The Policy encourages community leaders to work in collaboration with social workers and assembly authorities when needed in matters relating to child and family welfare.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280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Social and Behavior Communication Strategy for Child Protection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effectively promote the societal and behavioral change component of the system, a communication strategy was developed to target 3 key settings.</a:t>
            </a:r>
          </a:p>
          <a:p>
            <a:pPr lvl="1"/>
            <a:r>
              <a:rPr lang="en-US" b="1" dirty="0"/>
              <a:t>The Family and Community</a:t>
            </a:r>
          </a:p>
          <a:p>
            <a:pPr lvl="1"/>
            <a:r>
              <a:rPr lang="en-US" b="1" dirty="0"/>
              <a:t>The school</a:t>
            </a:r>
          </a:p>
          <a:p>
            <a:pPr lvl="1"/>
            <a:r>
              <a:rPr lang="en-US" b="1" dirty="0"/>
              <a:t>Institutions (Promoting Family Based Care) </a:t>
            </a:r>
          </a:p>
          <a:p>
            <a:r>
              <a:rPr lang="en-US" dirty="0"/>
              <a:t>A child protection manual and tools were developed to engage, families, children and communities to build a safe and protective environment for children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91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453BD64-F14D-4009-883D-A07AB044F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31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  Child Protection Community Facilitation Toolkits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5F44990C-9617-4185-AFBC-7458AA237E6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45" y="1268226"/>
            <a:ext cx="4382135" cy="5059680"/>
          </a:xfr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D8870A9-633D-4E66-AC41-BE8C395A3C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81600" y="1341120"/>
            <a:ext cx="6705600" cy="505968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000" dirty="0"/>
              <a:t>It was jointly developed by Government and NGO partners to effectively promote societal and behavioral change</a:t>
            </a:r>
          </a:p>
          <a:p>
            <a:pPr algn="just"/>
            <a:r>
              <a:rPr lang="en-US" sz="2000" dirty="0"/>
              <a:t>The Box contains </a:t>
            </a:r>
            <a:r>
              <a:rPr lang="en-US" sz="2000" b="1" dirty="0"/>
              <a:t>games</a:t>
            </a:r>
            <a:r>
              <a:rPr lang="en-US" sz="2000" dirty="0"/>
              <a:t>, flashcards, roleplays, etc. to facilitate engagement with families, children/adolescents and communities to build a safe and protective environment for children</a:t>
            </a:r>
          </a:p>
          <a:p>
            <a:pPr algn="just"/>
            <a:r>
              <a:rPr lang="en-US" sz="2000" dirty="0"/>
              <a:t>Toolkits have manuals/modules addressing,  Corporal Punishment, Adolescent protection issues, Online Safety, Birth Registration, Gender Role Analysis, Child Marriage, Teenage Pregnancy, Sexual Reproductive Health and SGBV among others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/>
            <a:r>
              <a:rPr lang="en-US" sz="2000" dirty="0"/>
              <a:t>It is accompanied by Web based Online/Offline Reporting and Monitoring App to facilitate real time reporting on the use and reach of toolkits. 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/>
            <a:r>
              <a:rPr lang="en-US" sz="2000" b="1" dirty="0"/>
              <a:t>Use of the CP toolkits for community engagements is a key component of the ISS initiative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656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AB60664-3895-484D-B42E-4B1149C08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73725"/>
          </a:xfrm>
        </p:spPr>
        <p:txBody>
          <a:bodyPr>
            <a:noAutofit/>
          </a:bodyPr>
          <a:lstStyle/>
          <a:p>
            <a:r>
              <a:rPr lang="en-US" sz="8800" b="1" dirty="0">
                <a:solidFill>
                  <a:srgbClr val="0070C0"/>
                </a:solidFill>
              </a:rPr>
              <a:t>EXAMPLES OF THE CP TOOLKIT RESOURCES</a:t>
            </a:r>
          </a:p>
        </p:txBody>
      </p:sp>
    </p:spTree>
    <p:extLst>
      <p:ext uri="{BB962C8B-B14F-4D97-AF65-F5344CB8AC3E}">
        <p14:creationId xmlns:p14="http://schemas.microsoft.com/office/powerpoint/2010/main" val="844536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453BD64-F14D-4009-883D-A07AB044F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82" y="214399"/>
            <a:ext cx="10515600" cy="101432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 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Training Manual</a:t>
            </a:r>
          </a:p>
        </p:txBody>
      </p:sp>
      <p:pic>
        <p:nvPicPr>
          <p:cNvPr id="6" name="Content Placeholder 2">
            <a:extLst>
              <a:ext uri="{FF2B5EF4-FFF2-40B4-BE49-F238E27FC236}">
                <a16:creationId xmlns:a16="http://schemas.microsoft.com/office/drawing/2014/main" id="{EA9CEA05-3156-40C6-A46A-F16B20DA5973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19765" t="10755" r="17307" b="4740"/>
          <a:stretch/>
        </p:blipFill>
        <p:spPr bwMode="auto">
          <a:xfrm>
            <a:off x="838199" y="1323976"/>
            <a:ext cx="10144126" cy="55340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53336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453BD64-F14D-4009-883D-A07AB044F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282" y="214400"/>
            <a:ext cx="10515600" cy="9031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  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Activity Guide</a:t>
            </a:r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5DFA93E9-B8C2-4907-9E30-5AE737481C6A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2"/>
          <a:srcRect l="19765" t="11987" r="17522" b="6549"/>
          <a:stretch/>
        </p:blipFill>
        <p:spPr bwMode="auto">
          <a:xfrm>
            <a:off x="1152525" y="1117500"/>
            <a:ext cx="10210800" cy="54356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97600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1CA5C-C402-4B6D-9FCD-3D16D636C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486" y="160639"/>
            <a:ext cx="11182866" cy="6535436"/>
          </a:xfrm>
          <a:solidFill>
            <a:schemeClr val="accent1"/>
          </a:solidFill>
        </p:spPr>
        <p:txBody>
          <a:bodyPr>
            <a:normAutofit/>
          </a:bodyPr>
          <a:lstStyle/>
          <a:p>
            <a:r>
              <a:rPr lang="en-GB" dirty="0"/>
              <a:t>         </a:t>
            </a:r>
            <a:r>
              <a:rPr lang="en-GB" b="1" dirty="0">
                <a:solidFill>
                  <a:schemeClr val="bg1"/>
                </a:solidFill>
              </a:rPr>
              <a:t>Tools for Family and Community setting </a:t>
            </a:r>
          </a:p>
        </p:txBody>
      </p:sp>
    </p:spTree>
    <p:extLst>
      <p:ext uri="{BB962C8B-B14F-4D97-AF65-F5344CB8AC3E}">
        <p14:creationId xmlns:p14="http://schemas.microsoft.com/office/powerpoint/2010/main" val="4125046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Flash Cards</a:t>
            </a:r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1F18CFC5-7C61-4737-8B25-AE7233AF5C6E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36218" t="10593" r="32693" b="5317"/>
          <a:stretch/>
        </p:blipFill>
        <p:spPr bwMode="auto">
          <a:xfrm>
            <a:off x="3742830" y="1076325"/>
            <a:ext cx="4963020" cy="54673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97786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3">
            <a:extLst>
              <a:ext uri="{FF2B5EF4-FFF2-40B4-BE49-F238E27FC236}">
                <a16:creationId xmlns:a16="http://schemas.microsoft.com/office/drawing/2014/main" id="{F618AAFA-E656-49CC-8F51-CA2552303D22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/>
          <a:srcRect l="36752" t="11002" r="33425" b="5665"/>
          <a:stretch/>
        </p:blipFill>
        <p:spPr bwMode="auto">
          <a:xfrm>
            <a:off x="3645702" y="1092201"/>
            <a:ext cx="5222073" cy="55816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Flash Cards</a:t>
            </a:r>
          </a:p>
        </p:txBody>
      </p:sp>
    </p:spTree>
    <p:extLst>
      <p:ext uri="{BB962C8B-B14F-4D97-AF65-F5344CB8AC3E}">
        <p14:creationId xmlns:p14="http://schemas.microsoft.com/office/powerpoint/2010/main" val="11631157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Flash Cards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52D0676D-F5CD-4C15-8B32-7B033326CFFB}"/>
              </a:ext>
            </a:extLst>
          </p:cNvPr>
          <p:cNvPicPr/>
          <p:nvPr/>
        </p:nvPicPr>
        <p:blipFill rotWithShape="1">
          <a:blip r:embed="rId2"/>
          <a:srcRect l="35034" t="10020" r="32766" b="7185"/>
          <a:stretch/>
        </p:blipFill>
        <p:spPr bwMode="auto">
          <a:xfrm>
            <a:off x="3781425" y="1162050"/>
            <a:ext cx="5181599" cy="5511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397455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Flash Cards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897F5B-4F0A-4D2D-9558-12D19CB1D467}"/>
              </a:ext>
            </a:extLst>
          </p:cNvPr>
          <p:cNvPicPr/>
          <p:nvPr/>
        </p:nvPicPr>
        <p:blipFill rotWithShape="1">
          <a:blip r:embed="rId2"/>
          <a:srcRect l="35743" t="9861" r="33713" b="6711"/>
          <a:stretch/>
        </p:blipFill>
        <p:spPr bwMode="auto">
          <a:xfrm>
            <a:off x="3533776" y="1076325"/>
            <a:ext cx="4552950" cy="55975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6770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Flash Cards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309119A-667D-4462-9964-9D2C3DE47A06}"/>
              </a:ext>
            </a:extLst>
          </p:cNvPr>
          <p:cNvPicPr/>
          <p:nvPr/>
        </p:nvPicPr>
        <p:blipFill rotWithShape="1">
          <a:blip r:embed="rId2"/>
          <a:srcRect l="35042" t="11368" r="32279" b="7151"/>
          <a:stretch/>
        </p:blipFill>
        <p:spPr bwMode="auto">
          <a:xfrm>
            <a:off x="3133726" y="1076325"/>
            <a:ext cx="4933949" cy="5295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154712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Child Development Ladder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C7CCCE4-4894-4740-ACBB-0A153B6EA550}"/>
              </a:ext>
            </a:extLst>
          </p:cNvPr>
          <p:cNvPicPr/>
          <p:nvPr/>
        </p:nvPicPr>
        <p:blipFill rotWithShape="1">
          <a:blip r:embed="rId2"/>
          <a:srcRect l="13373" t="6554" r="12778" b="10527"/>
          <a:stretch/>
        </p:blipFill>
        <p:spPr bwMode="auto">
          <a:xfrm>
            <a:off x="1076324" y="1209675"/>
            <a:ext cx="10029825" cy="53911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143727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Family/Community Gift Box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ECB32E-AFA0-4FB2-B1AD-7B05583E2F69}"/>
              </a:ext>
            </a:extLst>
          </p:cNvPr>
          <p:cNvPicPr/>
          <p:nvPr/>
        </p:nvPicPr>
        <p:blipFill rotWithShape="1">
          <a:blip r:embed="rId2"/>
          <a:srcRect l="28178" t="11157" r="26721" b="5045"/>
          <a:stretch/>
        </p:blipFill>
        <p:spPr bwMode="auto">
          <a:xfrm>
            <a:off x="2162175" y="1171575"/>
            <a:ext cx="7105650" cy="50673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630746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126FBD14-54FD-4878-8029-6B0E520D6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850" y="184150"/>
            <a:ext cx="10506075" cy="89217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 </a:t>
            </a:r>
            <a:r>
              <a:rPr lang="en-US" b="1" dirty="0">
                <a:solidFill>
                  <a:srgbClr val="0070C0"/>
                </a:solidFill>
              </a:rPr>
              <a:t>Child Protection Community Facilitation Toolkits:</a:t>
            </a:r>
            <a:br>
              <a:rPr lang="en-US" b="1" dirty="0">
                <a:solidFill>
                  <a:srgbClr val="0070C0"/>
                </a:solidFill>
              </a:rPr>
            </a:br>
            <a:r>
              <a:rPr lang="en-US" b="1" dirty="0">
                <a:solidFill>
                  <a:srgbClr val="0070C0"/>
                </a:solidFill>
              </a:rPr>
              <a:t>Children’s Rights &amp; Responsibilities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4DD294F-1B6C-4550-9135-3138F2288662}"/>
              </a:ext>
            </a:extLst>
          </p:cNvPr>
          <p:cNvPicPr/>
          <p:nvPr/>
        </p:nvPicPr>
        <p:blipFill rotWithShape="1">
          <a:blip r:embed="rId2"/>
          <a:srcRect l="3315" t="27402" r="1839" b="24444"/>
          <a:stretch/>
        </p:blipFill>
        <p:spPr bwMode="auto">
          <a:xfrm>
            <a:off x="266701" y="1495425"/>
            <a:ext cx="11715750" cy="4924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984096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1"/>
            <a:ext cx="12192000" cy="94268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Tools for Promoting Family Based Care</a:t>
            </a:r>
            <a:endParaRPr lang="en-US" sz="3733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0829" y="1112363"/>
            <a:ext cx="11877773" cy="5064600"/>
          </a:xfrm>
        </p:spPr>
        <p:txBody>
          <a:bodyPr>
            <a:normAutofit/>
          </a:bodyPr>
          <a:lstStyle/>
          <a:p>
            <a:r>
              <a:rPr lang="en-US" sz="2400" dirty="0"/>
              <a:t>Alternative Care manual including Activity Guide for Promoting  Family Based Care</a:t>
            </a:r>
          </a:p>
          <a:p>
            <a:r>
              <a:rPr lang="en-US" sz="2400" dirty="0"/>
              <a:t>Flash Cards – Stimulating discussions on Family Based Care during Community Engagements</a:t>
            </a:r>
          </a:p>
          <a:p>
            <a:r>
              <a:rPr lang="en-US" sz="2400" dirty="0"/>
              <a:t>DSW provides leadership for promoting Family Based Care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13" y="2474539"/>
            <a:ext cx="2733536" cy="35955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163" y="2474538"/>
            <a:ext cx="2861471" cy="3595539"/>
          </a:xfrm>
          <a:prstGeom prst="rect">
            <a:avLst/>
          </a:prstGeom>
        </p:spPr>
      </p:pic>
      <p:pic>
        <p:nvPicPr>
          <p:cNvPr id="7" name="Content Placeholder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6122" y="2481921"/>
            <a:ext cx="2878383" cy="3595539"/>
          </a:xfrm>
          <a:prstGeom prst="rect">
            <a:avLst/>
          </a:prstGeom>
        </p:spPr>
      </p:pic>
      <p:pic>
        <p:nvPicPr>
          <p:cNvPr id="8" name="Content Placeholder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1907" y="2424908"/>
            <a:ext cx="2780327" cy="364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9299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14226" y="135924"/>
            <a:ext cx="11311717" cy="976439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chemeClr val="bg1"/>
                </a:solidFill>
              </a:rPr>
              <a:t>Tools on Adolescence, Gender, SGBV </a:t>
            </a:r>
            <a:r>
              <a:rPr lang="en-US" b="1" dirty="0" err="1">
                <a:solidFill>
                  <a:schemeClr val="bg1"/>
                </a:solidFill>
              </a:rPr>
              <a:t>etc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sz="3733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0830" y="1112363"/>
            <a:ext cx="11475114" cy="5064600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/>
              <a:t>These tools and manual are focused o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n adolescent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development, gender and adolescent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protection concerns, adolescent sexual and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reproductive health and rights (ASRHR)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and sexual and gender-based violence</a:t>
            </a:r>
            <a:r>
              <a:rPr lang="en-US" sz="2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ea typeface="Calibri" panose="020F0502020204030204" pitchFamily="34" charset="0"/>
                <a:cs typeface="Montserrat-Light"/>
              </a:rPr>
              <a:t>(SGBV), and emerging issues such as Online Safety.</a:t>
            </a:r>
            <a:endParaRPr lang="en-US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2000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34CB98A-7F80-4353-BED0-AA12367C7D7B}"/>
              </a:ext>
            </a:extLst>
          </p:cNvPr>
          <p:cNvPicPr/>
          <p:nvPr/>
        </p:nvPicPr>
        <p:blipFill rotWithShape="1">
          <a:blip r:embed="rId2"/>
          <a:srcRect l="32052" t="21233" r="38034" b="6920"/>
          <a:stretch/>
        </p:blipFill>
        <p:spPr bwMode="auto">
          <a:xfrm>
            <a:off x="289727" y="2481921"/>
            <a:ext cx="2706538" cy="35955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38CB553-7C5E-4F24-8D0B-4C801AFEE90B}"/>
              </a:ext>
            </a:extLst>
          </p:cNvPr>
          <p:cNvPicPr/>
          <p:nvPr/>
        </p:nvPicPr>
        <p:blipFill rotWithShape="1">
          <a:blip r:embed="rId3"/>
          <a:srcRect l="34188" t="21082" r="37286" b="12061"/>
          <a:stretch/>
        </p:blipFill>
        <p:spPr bwMode="auto">
          <a:xfrm>
            <a:off x="3222025" y="2481921"/>
            <a:ext cx="2783854" cy="35881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B01676F-CDC2-4A6A-A529-7E141222DD08}"/>
              </a:ext>
            </a:extLst>
          </p:cNvPr>
          <p:cNvPicPr/>
          <p:nvPr/>
        </p:nvPicPr>
        <p:blipFill rotWithShape="1">
          <a:blip r:embed="rId4"/>
          <a:srcRect l="22116" t="45150" r="62494" b="15549"/>
          <a:stretch/>
        </p:blipFill>
        <p:spPr bwMode="auto">
          <a:xfrm>
            <a:off x="6005879" y="2362201"/>
            <a:ext cx="3138121" cy="38147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FEDB0E-F29E-43FF-9230-674707A91CF1}"/>
              </a:ext>
            </a:extLst>
          </p:cNvPr>
          <p:cNvPicPr/>
          <p:nvPr/>
        </p:nvPicPr>
        <p:blipFill rotWithShape="1">
          <a:blip r:embed="rId5"/>
          <a:srcRect l="42949" t="44634" r="36218" b="7122"/>
          <a:stretch/>
        </p:blipFill>
        <p:spPr bwMode="auto">
          <a:xfrm>
            <a:off x="8792449" y="2489304"/>
            <a:ext cx="2912361" cy="35881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7953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0"/>
            <a:ext cx="12192000" cy="933253"/>
          </a:xfrm>
          <a:prstGeom prst="rect">
            <a:avLst/>
          </a:prstGeom>
          <a:solidFill>
            <a:srgbClr val="2690EE"/>
          </a:solidFill>
        </p:spPr>
        <p:txBody>
          <a:bodyPr/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rgbClr val="0099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733" b="1" dirty="0">
                <a:solidFill>
                  <a:schemeClr val="bg1"/>
                </a:solidFill>
              </a:rPr>
              <a:t>Tools for Schools Environment – Led by  G&amp;C Unit (GES) 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1531" y="1168398"/>
            <a:ext cx="3059669" cy="27200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172" y="1084163"/>
            <a:ext cx="2944596" cy="2720008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4" cstate="print"/>
          <a:srcRect l="16453" t="16524" r="32799" b="5034"/>
          <a:stretch/>
        </p:blipFill>
        <p:spPr bwMode="auto">
          <a:xfrm>
            <a:off x="267016" y="1080468"/>
            <a:ext cx="2811463" cy="272000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8E41379-6105-4482-AD94-7B92ACAF7F6B}"/>
              </a:ext>
            </a:extLst>
          </p:cNvPr>
          <p:cNvPicPr/>
          <p:nvPr/>
        </p:nvPicPr>
        <p:blipFill rotWithShape="1">
          <a:blip r:embed="rId5"/>
          <a:srcRect l="33333" t="23172" r="39316" b="11111"/>
          <a:stretch/>
        </p:blipFill>
        <p:spPr bwMode="auto">
          <a:xfrm>
            <a:off x="267017" y="3888407"/>
            <a:ext cx="2380934" cy="28076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20368B6-3AEC-4A8B-A41B-7C6898039D4C}"/>
              </a:ext>
            </a:extLst>
          </p:cNvPr>
          <p:cNvPicPr/>
          <p:nvPr/>
        </p:nvPicPr>
        <p:blipFill rotWithShape="1">
          <a:blip r:embed="rId6"/>
          <a:srcRect l="26923" t="24827" r="51496" b="24335"/>
          <a:stretch/>
        </p:blipFill>
        <p:spPr bwMode="auto">
          <a:xfrm>
            <a:off x="2959832" y="3888406"/>
            <a:ext cx="2240818" cy="28076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8945CC-2EEA-41C7-98AA-E83B84BDD909}"/>
              </a:ext>
            </a:extLst>
          </p:cNvPr>
          <p:cNvPicPr/>
          <p:nvPr/>
        </p:nvPicPr>
        <p:blipFill rotWithShape="1">
          <a:blip r:embed="rId7"/>
          <a:srcRect l="23931" t="24501" r="47971" b="10731"/>
          <a:stretch/>
        </p:blipFill>
        <p:spPr bwMode="auto">
          <a:xfrm>
            <a:off x="5512531" y="3955080"/>
            <a:ext cx="2240818" cy="28076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EDF624E-2036-4ADB-A073-E1CFE9C7DD4A}"/>
              </a:ext>
            </a:extLst>
          </p:cNvPr>
          <p:cNvPicPr/>
          <p:nvPr/>
        </p:nvPicPr>
        <p:blipFill rotWithShape="1">
          <a:blip r:embed="rId8"/>
          <a:srcRect l="35684" t="23552" r="40812" b="26686"/>
          <a:stretch/>
        </p:blipFill>
        <p:spPr bwMode="auto">
          <a:xfrm>
            <a:off x="8111759" y="4218987"/>
            <a:ext cx="2240818" cy="25437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05136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70C0"/>
                </a:solidFill>
              </a:rPr>
              <a:t>Expected Results of the Community Engagements with the toolkits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101" y="1825624"/>
            <a:ext cx="11488847" cy="4919207"/>
          </a:xfrm>
        </p:spPr>
        <p:txBody>
          <a:bodyPr>
            <a:normAutofit/>
          </a:bodyPr>
          <a:lstStyle/>
          <a:p>
            <a:r>
              <a:rPr lang="en-US" dirty="0"/>
              <a:t>Identification of key protection issues in the community</a:t>
            </a:r>
          </a:p>
          <a:p>
            <a:r>
              <a:rPr lang="en-US" dirty="0"/>
              <a:t>Reflections on </a:t>
            </a:r>
            <a:r>
              <a:rPr lang="en-US" b="1" dirty="0"/>
              <a:t>expected behaviors </a:t>
            </a:r>
            <a:r>
              <a:rPr lang="en-US" dirty="0"/>
              <a:t>and </a:t>
            </a:r>
            <a:r>
              <a:rPr lang="en-US" b="1" dirty="0"/>
              <a:t>actions</a:t>
            </a:r>
            <a:r>
              <a:rPr lang="en-US" dirty="0"/>
              <a:t> to address the issues, these actions can be at the individual level,  family level and community level depending on the target audience engaged. For example – </a:t>
            </a:r>
          </a:p>
          <a:p>
            <a:pPr lvl="1"/>
            <a:r>
              <a:rPr lang="en-US" dirty="0"/>
              <a:t>Some communities develop community bye-laws to protect children/adolescents</a:t>
            </a:r>
          </a:p>
          <a:p>
            <a:pPr lvl="1"/>
            <a:r>
              <a:rPr lang="en-US" dirty="0"/>
              <a:t>Some parents resolve to share household chores more equitably among their children</a:t>
            </a:r>
          </a:p>
          <a:p>
            <a:pPr lvl="1"/>
            <a:r>
              <a:rPr lang="en-US" dirty="0"/>
              <a:t>Some parents also resolve to listen more to their children </a:t>
            </a:r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Support and follow up on implementation of the actions and feedback, address challenges</a:t>
            </a:r>
          </a:p>
          <a:p>
            <a:r>
              <a:rPr lang="en-US" dirty="0"/>
              <a:t>Celebrating emerging changes/achievements</a:t>
            </a:r>
          </a:p>
          <a:p>
            <a:r>
              <a:rPr lang="en-US" dirty="0"/>
              <a:t>Documenting and sharing the change stories</a:t>
            </a:r>
          </a:p>
        </p:txBody>
      </p:sp>
    </p:spTree>
    <p:extLst>
      <p:ext uri="{BB962C8B-B14F-4D97-AF65-F5344CB8AC3E}">
        <p14:creationId xmlns:p14="http://schemas.microsoft.com/office/powerpoint/2010/main" val="34519130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70C0"/>
                </a:solidFill>
              </a:rPr>
              <a:t>The Positive Actions taken by communities is important – not the form!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101" y="1825624"/>
            <a:ext cx="11488847" cy="4919207"/>
          </a:xfrm>
        </p:spPr>
        <p:txBody>
          <a:bodyPr>
            <a:normAutofit/>
          </a:bodyPr>
          <a:lstStyle/>
          <a:p>
            <a:r>
              <a:rPr lang="en-US" dirty="0"/>
              <a:t>Some communities may decide to form a ‘team’ or ‘committee’ to address child protection concerns, following the engagement process. 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The ultimate goal is for families and communities to be better equipped with </a:t>
            </a:r>
            <a:r>
              <a:rPr lang="en-US" b="1" dirty="0"/>
              <a:t>knowledge, attitude and beliefs </a:t>
            </a:r>
            <a:r>
              <a:rPr lang="en-US" dirty="0"/>
              <a:t>that better protect children from harm – through prevention or response – </a:t>
            </a:r>
            <a:r>
              <a:rPr lang="en-US" dirty="0">
                <a:solidFill>
                  <a:srgbClr val="0070C0"/>
                </a:solidFill>
              </a:rPr>
              <a:t>explore and help communities to do what works best in their context</a:t>
            </a:r>
            <a:r>
              <a:rPr lang="en-US" dirty="0"/>
              <a:t>.  </a:t>
            </a:r>
          </a:p>
          <a:p>
            <a:r>
              <a:rPr lang="en-US" dirty="0"/>
              <a:t>The  positive actions taken is what is important – not the form!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084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26F14-4A88-4E19-8EDB-17050E640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860" y="201700"/>
            <a:ext cx="11458054" cy="823912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r>
              <a:rPr lang="en-GB" dirty="0"/>
              <a:t> </a:t>
            </a:r>
            <a:r>
              <a:rPr lang="en-GB" b="1" dirty="0">
                <a:solidFill>
                  <a:schemeClr val="bg1"/>
                </a:solidFill>
              </a:rPr>
              <a:t>The CP Toolkit Monitoring and Reporting Application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EC97AA-5C8C-418D-AA7C-607B909A6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5860" y="1198605"/>
            <a:ext cx="5641715" cy="678978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     </a:t>
            </a:r>
            <a:r>
              <a:rPr lang="en-GB" dirty="0">
                <a:solidFill>
                  <a:schemeClr val="bg1"/>
                </a:solidFill>
              </a:rPr>
              <a:t>CP Online Monitoring App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FEB9A5-301D-4F10-AF5E-580DDECBBF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3632" y="2050576"/>
            <a:ext cx="5663943" cy="4605723"/>
          </a:xfrm>
        </p:spPr>
        <p:txBody>
          <a:bodyPr>
            <a:normAutofit/>
          </a:bodyPr>
          <a:lstStyle/>
          <a:p>
            <a:r>
              <a:rPr lang="en-US" sz="2200" dirty="0"/>
              <a:t>The App was developed to obtain real-time data on the use of the toolkit at all levels (National, Regional, District, Community and Facilitator)</a:t>
            </a:r>
          </a:p>
          <a:p>
            <a:pPr marL="0" indent="0">
              <a:buNone/>
            </a:pPr>
            <a:endParaRPr lang="en-US" sz="2200" b="1" dirty="0"/>
          </a:p>
          <a:p>
            <a:r>
              <a:rPr lang="en-US" sz="2200" dirty="0"/>
              <a:t>The App facilitates monitoring  and reporting on community engagements carried out  by both government institutions, NGOs, and other organizations across the country  that use the CP toolkits.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Facilitates reporting on data collection attributes / indicators specified.</a:t>
            </a:r>
            <a:endParaRPr lang="en-US" sz="2200" b="1" dirty="0"/>
          </a:p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E92A52-E17F-4B32-B6E2-4C40B8AA95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1198605"/>
            <a:ext cx="5641715" cy="678978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            </a:t>
            </a:r>
            <a:r>
              <a:rPr lang="en-GB" dirty="0">
                <a:solidFill>
                  <a:schemeClr val="bg1"/>
                </a:solidFill>
              </a:rPr>
              <a:t>Reporting Documentation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AB1EFF-277D-4516-8966-9C2375EA92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050576"/>
            <a:ext cx="5663942" cy="4605723"/>
          </a:xfrm>
        </p:spPr>
        <p:txBody>
          <a:bodyPr>
            <a:normAutofit/>
          </a:bodyPr>
          <a:lstStyle/>
          <a:p>
            <a:r>
              <a:rPr lang="en-US" sz="2200" dirty="0"/>
              <a:t>Narrative Reports: the qualitative reports that gives the story behind the quantitative data reported via the App</a:t>
            </a:r>
          </a:p>
          <a:p>
            <a:r>
              <a:rPr lang="en-US" sz="2200" dirty="0"/>
              <a:t>It helps to capture the action points and changes observed as a result of the community engagements</a:t>
            </a:r>
          </a:p>
          <a:p>
            <a:pPr marL="0" indent="0">
              <a:buNone/>
            </a:pPr>
            <a:r>
              <a:rPr lang="en-US" sz="2200" dirty="0"/>
              <a:t> </a:t>
            </a:r>
          </a:p>
          <a:p>
            <a:r>
              <a:rPr lang="en-US" sz="2200" dirty="0"/>
              <a:t>Human Interest Stories/ Most Significant Change Stories</a:t>
            </a:r>
          </a:p>
          <a:p>
            <a:pPr marL="0" indent="0">
              <a:buNone/>
            </a:pPr>
            <a:endParaRPr lang="en-US" sz="2200" dirty="0"/>
          </a:p>
          <a:p>
            <a:r>
              <a:rPr lang="en-US" sz="2200" dirty="0"/>
              <a:t>Pictures (engaging photos)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5520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9A34C-CEBB-4BF6-AC53-D31D1D8BC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281" y="457199"/>
            <a:ext cx="5189838" cy="1260389"/>
          </a:xfrm>
          <a:solidFill>
            <a:schemeClr val="accent1"/>
          </a:solidFill>
        </p:spPr>
        <p:txBody>
          <a:bodyPr/>
          <a:lstStyle/>
          <a:p>
            <a:r>
              <a:rPr lang="en-GB" dirty="0"/>
              <a:t>          </a:t>
            </a:r>
            <a:r>
              <a:rPr lang="en-GB" sz="5400" b="1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36C01-1C7B-413D-9945-03C808780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4616" y="457201"/>
            <a:ext cx="6462584" cy="6091880"/>
          </a:xfrm>
        </p:spPr>
        <p:txBody>
          <a:bodyPr/>
          <a:lstStyle/>
          <a:p>
            <a:pPr marL="0" indent="0">
              <a:buNone/>
            </a:pPr>
            <a:endParaRPr lang="en-US" sz="32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B68C7C-5DC6-4550-A9C7-4F1C1126CD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8853" y="1989438"/>
            <a:ext cx="5325763" cy="4559643"/>
          </a:xfrm>
        </p:spPr>
        <p:txBody>
          <a:bodyPr>
            <a:normAutofit/>
          </a:bodyPr>
          <a:lstStyle/>
          <a:p>
            <a:r>
              <a:rPr lang="en-US" sz="2800" b="1" dirty="0">
                <a:ea typeface="Calibri" panose="020F0502020204030204" pitchFamily="34" charset="0"/>
                <a:cs typeface="Times New Roman" panose="02020603050405020304" pitchFamily="18" charset="0"/>
              </a:rPr>
              <a:t>The CP tool kits </a:t>
            </a:r>
            <a:r>
              <a:rPr lang="en-US" sz="2800" b="1" dirty="0"/>
              <a:t>are used for:-  </a:t>
            </a:r>
          </a:p>
          <a:p>
            <a:endParaRPr lang="en-US" sz="2800" b="1" dirty="0"/>
          </a:p>
          <a:p>
            <a:r>
              <a:rPr lang="en-US" sz="2800" dirty="0"/>
              <a:t>Stimulating dialogue, discussions and engaging families, Community members and groups including children/adolescent on a range of child protection issues </a:t>
            </a:r>
            <a:r>
              <a:rPr lang="en-US" sz="2800" b="1" dirty="0"/>
              <a:t> and topics which trigger positive actions for safe</a:t>
            </a:r>
            <a:r>
              <a:rPr lang="en-US" sz="2800" dirty="0"/>
              <a:t> </a:t>
            </a:r>
            <a:r>
              <a:rPr lang="en-US" sz="2800" b="1" dirty="0"/>
              <a:t>and protective environment for children.</a:t>
            </a:r>
          </a:p>
          <a:p>
            <a:endParaRPr lang="en-US" sz="28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2" descr="C:\Users\user\Desktop\CP REPORT PICS\IMG-20181207-WA0004.jpg">
            <a:extLst>
              <a:ext uri="{FF2B5EF4-FFF2-40B4-BE49-F238E27FC236}">
                <a16:creationId xmlns:a16="http://schemas.microsoft.com/office/drawing/2014/main" id="{4C3F262B-1638-4FC5-8A4D-8C31F1610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59395" y="457199"/>
            <a:ext cx="6141308" cy="62030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59768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79F72D-9EB0-47F3-B5C3-5BF3007B3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sz="48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pic>
        <p:nvPicPr>
          <p:cNvPr id="6" name="Content Placeholder 5" descr="A person holding a microphone&#10;&#10;Description automatically generated with low confidence">
            <a:extLst>
              <a:ext uri="{FF2B5EF4-FFF2-40B4-BE49-F238E27FC236}">
                <a16:creationId xmlns:a16="http://schemas.microsoft.com/office/drawing/2014/main" id="{CF81601F-9398-4BF5-A304-886E610029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99" r="1" b="1"/>
          <a:stretch/>
        </p:blipFill>
        <p:spPr>
          <a:xfrm>
            <a:off x="5051410" y="467208"/>
            <a:ext cx="6127783" cy="59235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1211</Words>
  <Application>Microsoft Office PowerPoint</Application>
  <PresentationFormat>Widescreen</PresentationFormat>
  <Paragraphs>103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Wingdings</vt:lpstr>
      <vt:lpstr>Office Theme</vt:lpstr>
      <vt:lpstr>1_Office Theme</vt:lpstr>
      <vt:lpstr>INTRODUCTION TO THE CHILD PROTECTION COMMUNITY FACILITATION TOOLKITS</vt:lpstr>
      <vt:lpstr>INTRODUCTION TO THE CHILD PROTECTION COMMUNITY FACILITATION TOOLKITS</vt:lpstr>
      <vt:lpstr>INTRODUCTION</vt:lpstr>
      <vt:lpstr>       Key Focus on the CP System in Ghana </vt:lpstr>
      <vt:lpstr>Role of families and communities in the Child and Family Welfare Policy</vt:lpstr>
      <vt:lpstr>Social and Behavior Communication Strategy for Child Protection</vt:lpstr>
      <vt:lpstr>  Child Protection Community Facilitation Toolkits</vt:lpstr>
      <vt:lpstr>EXAMPLES OF THE CP TOOLKIT RESOURCES</vt:lpstr>
      <vt:lpstr> Child Protection Community Facilitation Toolkits: Training Manual</vt:lpstr>
      <vt:lpstr>  Child Protection Community Facilitation Toolkits: Activity Guide</vt:lpstr>
      <vt:lpstr>         Tools for Family and Community setting </vt:lpstr>
      <vt:lpstr> Child Protection Community Facilitation Toolkits: Flash Cards</vt:lpstr>
      <vt:lpstr> Child Protection Community Facilitation Toolkits: Flash Cards</vt:lpstr>
      <vt:lpstr> Child Protection Community Facilitation Toolkits: Flash Cards</vt:lpstr>
      <vt:lpstr> Child Protection Community Facilitation Toolkits: Flash Cards</vt:lpstr>
      <vt:lpstr> Child Protection Community Facilitation Toolkits: Flash Cards</vt:lpstr>
      <vt:lpstr> Child Protection Community Facilitation Toolkits: Child Development Ladder</vt:lpstr>
      <vt:lpstr> Child Protection Community Facilitation Toolkits: Family/Community Gift Box</vt:lpstr>
      <vt:lpstr> Child Protection Community Facilitation Toolkits: Children’s Rights &amp; Responsibilities</vt:lpstr>
      <vt:lpstr>PowerPoint Presentation</vt:lpstr>
      <vt:lpstr>PowerPoint Presentation</vt:lpstr>
      <vt:lpstr>PowerPoint Presentation</vt:lpstr>
      <vt:lpstr>Expected Results of the Community Engagements with the toolkits</vt:lpstr>
      <vt:lpstr>The Positive Actions taken by communities is important – not the form! </vt:lpstr>
      <vt:lpstr> The CP Toolkit Monitoring and Reporting Application</vt:lpstr>
      <vt:lpstr>          Conclusion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CHILD PROTECTION COMMUNITY FACILITATION TOOLKITS</dc:title>
  <dc:creator>SAINT ATTA</dc:creator>
  <cp:lastModifiedBy>Albert Amoah</cp:lastModifiedBy>
  <cp:revision>48</cp:revision>
  <dcterms:created xsi:type="dcterms:W3CDTF">2022-05-17T11:12:39Z</dcterms:created>
  <dcterms:modified xsi:type="dcterms:W3CDTF">2022-10-09T00:38:34Z</dcterms:modified>
</cp:coreProperties>
</file>