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56" r:id="rId3"/>
    <p:sldId id="257" r:id="rId4"/>
    <p:sldId id="258" r:id="rId5"/>
    <p:sldId id="283"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84" r:id="rId21"/>
    <p:sldId id="276" r:id="rId22"/>
    <p:sldId id="277" r:id="rId23"/>
    <p:sldId id="279" r:id="rId24"/>
    <p:sldId id="278"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434" autoAdjust="0"/>
  </p:normalViewPr>
  <p:slideViewPr>
    <p:cSldViewPr snapToGrid="0">
      <p:cViewPr varScale="1">
        <p:scale>
          <a:sx n="49" d="100"/>
          <a:sy n="49" d="100"/>
        </p:scale>
        <p:origin x="207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780910-0F15-4B80-9B4D-C297048FF169}" type="datetimeFigureOut">
              <a:rPr lang="en-US" smtClean="0"/>
              <a:t>9/27/2018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F6FE79-D7ED-4385-A2D1-A7DDA96390A2}" type="slidenum">
              <a:rPr lang="en-US" smtClean="0"/>
              <a:t>‹#›</a:t>
            </a:fld>
            <a:endParaRPr lang="en-US"/>
          </a:p>
        </p:txBody>
      </p:sp>
    </p:spTree>
    <p:extLst>
      <p:ext uri="{BB962C8B-B14F-4D97-AF65-F5344CB8AC3E}">
        <p14:creationId xmlns:p14="http://schemas.microsoft.com/office/powerpoint/2010/main" val="1085629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056840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525936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180526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191373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9ECCF4C-81AD-4AFE-AE51-A1852031390F}" type="datetimeFigureOut">
              <a:rPr lang="en-US" smtClean="0"/>
              <a:t>9/27/2018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0184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9ECCF4C-81AD-4AFE-AE51-A1852031390F}" type="datetimeFigureOut">
              <a:rPr lang="en-US" smtClean="0"/>
              <a:t>9/27/2018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281844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ECCF4C-81AD-4AFE-AE51-A1852031390F}" type="datetimeFigureOut">
              <a:rPr lang="en-US" smtClean="0"/>
              <a:t>9/27/2018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87934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871116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14119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938010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0167711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C105A4-4F4C-46E0-8FCD-46BF25CF28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F7D789A3-4BC9-42A3-A0F6-1594999AD3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20BECE48-4BA0-4268-A91A-3CDCEECEDE7B}"/>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5" name="Footer Placeholder 4">
            <a:extLst>
              <a:ext uri="{FF2B5EF4-FFF2-40B4-BE49-F238E27FC236}">
                <a16:creationId xmlns:a16="http://schemas.microsoft.com/office/drawing/2014/main" xmlns="" id="{E15030A6-E4EA-44A3-990D-3D5B02FB7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E94C2C6F-26FD-4C71-98DE-0018464B4C33}"/>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32277531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057AD4-0BAB-4E99-9C2B-D820115441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6AC4F9C-6487-43DC-87A2-4DB933E8A7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7874C34-E3D3-40D8-B5FB-A97F38DAF983}"/>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5" name="Footer Placeholder 4">
            <a:extLst>
              <a:ext uri="{FF2B5EF4-FFF2-40B4-BE49-F238E27FC236}">
                <a16:creationId xmlns:a16="http://schemas.microsoft.com/office/drawing/2014/main" xmlns="" id="{61E71F12-100C-4ED6-9433-E7C4E947A7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D90C3B1-37AB-49A7-9D6F-A99C38B92C97}"/>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1930110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60A03F-38DB-4378-8C75-DC42E887D9E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E7729BD-2F09-4BB7-A18B-0639526E84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1EF48937-42D5-4EB3-90A3-54F96AEA0F56}"/>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5" name="Footer Placeholder 4">
            <a:extLst>
              <a:ext uri="{FF2B5EF4-FFF2-40B4-BE49-F238E27FC236}">
                <a16:creationId xmlns:a16="http://schemas.microsoft.com/office/drawing/2014/main" xmlns="" id="{D2F9948A-FBA2-483A-BBCA-D3B5636C4A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59E0AE8-0D7F-4D33-8CFA-22584B018C6C}"/>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1681392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6AFA5E-8B05-42C0-9DD8-34B0E3B5A8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B546648-373A-4465-8B28-837C0ECC24A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2427C4B8-10D2-428D-8081-C890C0D5C48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CB75FD0C-3E20-43BB-A682-3422B3634D22}"/>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6" name="Footer Placeholder 5">
            <a:extLst>
              <a:ext uri="{FF2B5EF4-FFF2-40B4-BE49-F238E27FC236}">
                <a16:creationId xmlns:a16="http://schemas.microsoft.com/office/drawing/2014/main" xmlns="" id="{8EF9F07E-D0CF-46CD-8472-D4826A2C07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A8FA049-D7BD-40CA-A72A-D932639E0C7A}"/>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4038024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AC69C2-1EDD-4899-96E3-BCBFED3850D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E6AB799-4CEE-4F04-917D-28F5D64806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868D75FD-7294-470E-A56A-10D76793489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F6059952-D75E-41D5-A372-34E2B43061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4A1ED3F1-2B87-4B30-BB7D-C32CDD743F0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06681937-B0A4-42C6-98D4-DDAAADC618F9}"/>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8" name="Footer Placeholder 7">
            <a:extLst>
              <a:ext uri="{FF2B5EF4-FFF2-40B4-BE49-F238E27FC236}">
                <a16:creationId xmlns:a16="http://schemas.microsoft.com/office/drawing/2014/main" xmlns="" id="{1611A178-F399-42C9-97DC-C3A291D14CD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29D5C51F-FC51-4700-B990-EE4A41D484BD}"/>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41522444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214796-7D82-47F7-8502-9A45E2E9A1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F98C84F0-9796-470C-91B8-ECD5A3B668D5}"/>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4" name="Footer Placeholder 3">
            <a:extLst>
              <a:ext uri="{FF2B5EF4-FFF2-40B4-BE49-F238E27FC236}">
                <a16:creationId xmlns:a16="http://schemas.microsoft.com/office/drawing/2014/main" xmlns="" id="{D47EFB4F-B1FF-4AEE-B4A9-FCCE4C462F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BA3E63A9-12DE-468C-B4C6-20858F681F3B}"/>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732138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C54CB771-4EF5-485E-8397-938BF0F51FBE}"/>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3" name="Footer Placeholder 2">
            <a:extLst>
              <a:ext uri="{FF2B5EF4-FFF2-40B4-BE49-F238E27FC236}">
                <a16:creationId xmlns:a16="http://schemas.microsoft.com/office/drawing/2014/main" xmlns="" id="{0D056C77-0A93-47AB-A1F7-C381ED26D1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66D37087-5DF2-4B81-A774-B21A510DDFAA}"/>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16082223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751BDB-2201-45BF-9EBE-23237764D7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9F40BB3-8000-4ACD-889A-32BF03AE37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C10BB6E4-DAB3-4829-A77D-F67FF3EAA7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82498C97-4265-4B73-83F5-AB9B996DF99F}"/>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6" name="Footer Placeholder 5">
            <a:extLst>
              <a:ext uri="{FF2B5EF4-FFF2-40B4-BE49-F238E27FC236}">
                <a16:creationId xmlns:a16="http://schemas.microsoft.com/office/drawing/2014/main" xmlns="" id="{78734D5A-04CD-4295-A0D9-6D5023D6CA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D4521329-FA1E-4CA7-9C23-AED52510FFFB}"/>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30811730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F9F397-899F-4E0C-9BF0-969EFE340E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D5022FB6-658C-4C88-80AF-170BC83B09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89F0D388-2404-4133-A6F4-F70D88E5CC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6EB2D183-BDFB-4008-B27B-D48BD5B53DFF}"/>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6" name="Footer Placeholder 5">
            <a:extLst>
              <a:ext uri="{FF2B5EF4-FFF2-40B4-BE49-F238E27FC236}">
                <a16:creationId xmlns:a16="http://schemas.microsoft.com/office/drawing/2014/main" xmlns="" id="{3E9A344A-7E47-43D1-A38B-8C7E80D569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BC68887-C04E-4236-A26D-ECA580F4A2B1}"/>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41696355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40BCE3-4E84-44CD-BDEC-1B44F395F8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F0565A00-AFB6-428B-BF89-56C60B2BE91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8EFBF4E-B0CB-4F56-90A8-BDE4D450FDF3}"/>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5" name="Footer Placeholder 4">
            <a:extLst>
              <a:ext uri="{FF2B5EF4-FFF2-40B4-BE49-F238E27FC236}">
                <a16:creationId xmlns:a16="http://schemas.microsoft.com/office/drawing/2014/main" xmlns="" id="{699179D8-F747-401B-99E7-0162B041F6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ABAA658-BC96-4D47-858F-AF696ADDF519}"/>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30092146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C24AF33-2362-4A80-8324-C8FC6A6553B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B0D1A85E-9ACF-430A-BC61-403CB74E1E6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E9B3622-2EEE-4DF1-A867-4D2C5B4EDAF9}"/>
              </a:ext>
            </a:extLst>
          </p:cNvPr>
          <p:cNvSpPr>
            <a:spLocks noGrp="1"/>
          </p:cNvSpPr>
          <p:nvPr>
            <p:ph type="dt" sz="half" idx="10"/>
          </p:nvPr>
        </p:nvSpPr>
        <p:spPr/>
        <p:txBody>
          <a:bodyPr/>
          <a:lstStyle/>
          <a:p>
            <a:fld id="{2BB79F65-3C38-45DE-A401-33BB6A9A1225}" type="datetimeFigureOut">
              <a:rPr lang="en-GB" smtClean="0"/>
              <a:t>27/09/2018</a:t>
            </a:fld>
            <a:endParaRPr lang="en-GB"/>
          </a:p>
        </p:txBody>
      </p:sp>
      <p:sp>
        <p:nvSpPr>
          <p:cNvPr id="5" name="Footer Placeholder 4">
            <a:extLst>
              <a:ext uri="{FF2B5EF4-FFF2-40B4-BE49-F238E27FC236}">
                <a16:creationId xmlns:a16="http://schemas.microsoft.com/office/drawing/2014/main" xmlns="" id="{33067A53-DC2D-4E45-ADF6-54A4414765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23842E4-F948-49FE-B8A5-96F36BB75C20}"/>
              </a:ext>
            </a:extLst>
          </p:cNvPr>
          <p:cNvSpPr>
            <a:spLocks noGrp="1"/>
          </p:cNvSpPr>
          <p:nvPr>
            <p:ph type="sldNum" sz="quarter" idx="12"/>
          </p:nvPr>
        </p:nvSpPr>
        <p:spPr/>
        <p:txBody>
          <a:bodyPr/>
          <a:lstStyle/>
          <a:p>
            <a:fld id="{E98FF31B-5A75-4882-BFDE-82229B29C335}" type="slidenum">
              <a:rPr lang="en-GB" smtClean="0"/>
              <a:t>‹#›</a:t>
            </a:fld>
            <a:endParaRPr lang="en-GB"/>
          </a:p>
        </p:txBody>
      </p:sp>
    </p:spTree>
    <p:extLst>
      <p:ext uri="{BB962C8B-B14F-4D97-AF65-F5344CB8AC3E}">
        <p14:creationId xmlns:p14="http://schemas.microsoft.com/office/powerpoint/2010/main" val="3730044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CCF4C-81AD-4AFE-AE51-A1852031390F}" type="datetimeFigureOut">
              <a:rPr lang="en-US" smtClean="0"/>
              <a:t>9/27/2018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5B1F59-6BA0-4E11-BC53-B284F353A9A7}" type="slidenum">
              <a:rPr lang="en-US" smtClean="0"/>
              <a:t>‹#›</a:t>
            </a:fld>
            <a:endParaRPr lang="en-US"/>
          </a:p>
        </p:txBody>
      </p:sp>
    </p:spTree>
    <p:extLst>
      <p:ext uri="{BB962C8B-B14F-4D97-AF65-F5344CB8AC3E}">
        <p14:creationId xmlns:p14="http://schemas.microsoft.com/office/powerpoint/2010/main" val="2062885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6761879-D347-40EE-B00A-02038610D9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99B14D18-CFCE-4959-A81D-C631B414C1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589F43E-10D3-4603-AAAD-21ABEC0F4C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B79F65-3C38-45DE-A401-33BB6A9A1225}" type="datetimeFigureOut">
              <a:rPr lang="en-GB" smtClean="0"/>
              <a:t>27/09/2018</a:t>
            </a:fld>
            <a:endParaRPr lang="en-GB"/>
          </a:p>
        </p:txBody>
      </p:sp>
      <p:sp>
        <p:nvSpPr>
          <p:cNvPr id="5" name="Footer Placeholder 4">
            <a:extLst>
              <a:ext uri="{FF2B5EF4-FFF2-40B4-BE49-F238E27FC236}">
                <a16:creationId xmlns:a16="http://schemas.microsoft.com/office/drawing/2014/main" xmlns="" id="{A267A784-EA98-436A-8914-DC2A7243A6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9558F703-DC84-4314-9184-1D469341495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8FF31B-5A75-4882-BFDE-82229B29C335}" type="slidenum">
              <a:rPr lang="en-GB" smtClean="0"/>
              <a:t>‹#›</a:t>
            </a:fld>
            <a:endParaRPr lang="en-GB"/>
          </a:p>
        </p:txBody>
      </p:sp>
    </p:spTree>
    <p:extLst>
      <p:ext uri="{BB962C8B-B14F-4D97-AF65-F5344CB8AC3E}">
        <p14:creationId xmlns:p14="http://schemas.microsoft.com/office/powerpoint/2010/main" val="23848468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2" name="Title 1"/>
          <p:cNvSpPr>
            <a:spLocks noGrp="1"/>
          </p:cNvSpPr>
          <p:nvPr>
            <p:ph type="ctrTitle"/>
          </p:nvPr>
        </p:nvSpPr>
        <p:spPr>
          <a:xfrm>
            <a:off x="1524000" y="1034473"/>
            <a:ext cx="9144000" cy="4368799"/>
          </a:xfrm>
        </p:spPr>
        <p:txBody>
          <a:bodyPr>
            <a:noAutofit/>
          </a:bodyPr>
          <a:lstStyle/>
          <a:p>
            <a:r>
              <a:rPr lang="en-US" sz="4800" b="1" dirty="0">
                <a:latin typeface="Garamond" panose="02020404030301010803" pitchFamily="18" charset="0"/>
              </a:rPr>
              <a:t>MODULE 2</a:t>
            </a:r>
            <a:br>
              <a:rPr lang="en-US" sz="4800" b="1" dirty="0">
                <a:latin typeface="Garamond" panose="02020404030301010803" pitchFamily="18" charset="0"/>
              </a:rPr>
            </a:br>
            <a:r>
              <a:rPr lang="en-US" sz="4800" b="1" dirty="0">
                <a:latin typeface="Garamond" panose="02020404030301010803" pitchFamily="18" charset="0"/>
              </a:rPr>
              <a:t/>
            </a:r>
            <a:br>
              <a:rPr lang="en-US" sz="4800" b="1" dirty="0">
                <a:latin typeface="Garamond" panose="02020404030301010803" pitchFamily="18" charset="0"/>
              </a:rPr>
            </a:br>
            <a:r>
              <a:rPr lang="en-US" sz="4800" b="1" dirty="0">
                <a:latin typeface="Garamond" panose="02020404030301010803" pitchFamily="18" charset="0"/>
              </a:rPr>
              <a:t>PROCUREMENT ROLES AND RESPONSIBILITIES </a:t>
            </a:r>
            <a:br>
              <a:rPr lang="en-US" sz="4800" b="1" dirty="0">
                <a:latin typeface="Garamond" panose="02020404030301010803" pitchFamily="18" charset="0"/>
              </a:rPr>
            </a:br>
            <a:endParaRPr lang="en-US" sz="4800" b="1" dirty="0">
              <a:latin typeface="Garamond" panose="02020404030301010803" pitchFamily="18" charset="0"/>
            </a:endParaRPr>
          </a:p>
        </p:txBody>
      </p:sp>
      <p:grpSp>
        <p:nvGrpSpPr>
          <p:cNvPr id="12" name="Group 11"/>
          <p:cNvGrpSpPr/>
          <p:nvPr/>
        </p:nvGrpSpPr>
        <p:grpSpPr>
          <a:xfrm>
            <a:off x="38238" y="6369662"/>
            <a:ext cx="11913125" cy="369332"/>
            <a:chOff x="38238" y="6369662"/>
            <a:chExt cx="11913125" cy="369332"/>
          </a:xfrm>
        </p:grpSpPr>
        <p:sp>
          <p:nvSpPr>
            <p:cNvPr id="9" name="TextBox 8"/>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0"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1" name="TextBox 10"/>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spTree>
    <p:extLst>
      <p:ext uri="{BB962C8B-B14F-4D97-AF65-F5344CB8AC3E}">
        <p14:creationId xmlns:p14="http://schemas.microsoft.com/office/powerpoint/2010/main" val="2792018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0" y="-160421"/>
            <a:ext cx="12192000" cy="7039053"/>
            <a:chOff x="0" y="-160421"/>
            <a:chExt cx="12192000" cy="7039053"/>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2" name="Title 1"/>
          <p:cNvSpPr>
            <a:spLocks noGrp="1"/>
          </p:cNvSpPr>
          <p:nvPr>
            <p:ph type="title"/>
          </p:nvPr>
        </p:nvSpPr>
        <p:spPr>
          <a:xfrm>
            <a:off x="790074" y="333042"/>
            <a:ext cx="10515600" cy="1031544"/>
          </a:xfrm>
        </p:spPr>
        <p:txBody>
          <a:bodyPr/>
          <a:lstStyle/>
          <a:p>
            <a:pPr algn="ctr"/>
            <a:r>
              <a:rPr lang="en-US" b="1" dirty="0">
                <a:latin typeface="Garamond" panose="02020404030301010803" pitchFamily="18" charset="0"/>
              </a:rPr>
              <a:t>MODULE OBJECTIVES</a:t>
            </a:r>
          </a:p>
        </p:txBody>
      </p:sp>
      <p:sp>
        <p:nvSpPr>
          <p:cNvPr id="3" name="Content Placeholder 2"/>
          <p:cNvSpPr>
            <a:spLocks noGrp="1"/>
          </p:cNvSpPr>
          <p:nvPr>
            <p:ph idx="1"/>
          </p:nvPr>
        </p:nvSpPr>
        <p:spPr>
          <a:xfrm>
            <a:off x="838200" y="1488743"/>
            <a:ext cx="10515600" cy="4351338"/>
          </a:xfrm>
        </p:spPr>
        <p:txBody>
          <a:bodyPr>
            <a:normAutofit/>
          </a:bodyPr>
          <a:lstStyle/>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t>
            </a:r>
            <a:r>
              <a:rPr lang="en-GB" sz="3200" dirty="0">
                <a:latin typeface="Garamond" panose="02020404030301010803" pitchFamily="18" charset="0"/>
              </a:rPr>
              <a:t>By the end of this module, participants will be able to:</a:t>
            </a: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Describe  the roles and responsibilities of each stakeholder in the public procurement system</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Explain the importance of professionalism in procurement and continuous professional development for procurement staff</a:t>
            </a:r>
          </a:p>
          <a:p>
            <a:pPr>
              <a:buClr>
                <a:schemeClr val="accent6">
                  <a:lumMod val="75000"/>
                </a:schemeClr>
              </a:buClr>
              <a:buFont typeface="Wingdings" panose="05000000000000000000" pitchFamily="2" charset="2"/>
              <a:buChar char="q"/>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990917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790074" y="397210"/>
            <a:ext cx="10515600" cy="10315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latin typeface="Garamond" panose="02020404030301010803" pitchFamily="18" charset="0"/>
                <a:ea typeface="Arial Unicode MS" panose="020B0604020202020204" pitchFamily="34" charset="-128"/>
                <a:cs typeface="Arial Unicode MS" panose="020B0604020202020204" pitchFamily="34" charset="-128"/>
              </a:rPr>
              <a:t>INTRODUCTION</a:t>
            </a:r>
          </a:p>
        </p:txBody>
      </p:sp>
      <p:sp>
        <p:nvSpPr>
          <p:cNvPr id="19" name="Content Placeholder 2"/>
          <p:cNvSpPr txBox="1">
            <a:spLocks/>
          </p:cNvSpPr>
          <p:nvPr/>
        </p:nvSpPr>
        <p:spPr>
          <a:xfrm>
            <a:off x="838200" y="1488743"/>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 Stakeholders in the public procurement system include:</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The Public Procurement Authority (PPA)</a:t>
            </a:r>
          </a:p>
          <a:p>
            <a:pPr lvl="1" algn="just">
              <a:buClr>
                <a:schemeClr val="accent6">
                  <a:lumMod val="75000"/>
                </a:schemeClr>
              </a:buClr>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Procurement Entities</a:t>
            </a:r>
          </a:p>
          <a:p>
            <a:pPr lvl="1" algn="just">
              <a:buClr>
                <a:schemeClr val="accent6">
                  <a:lumMod val="75000"/>
                </a:schemeClr>
              </a:buClr>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The Private Sector </a:t>
            </a:r>
          </a:p>
          <a:p>
            <a:pPr lvl="1" algn="just">
              <a:buClr>
                <a:schemeClr val="accent6">
                  <a:lumMod val="75000"/>
                </a:schemeClr>
              </a:buClr>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Oversight bodies</a:t>
            </a:r>
          </a:p>
          <a:p>
            <a:pPr lvl="1" algn="just">
              <a:buClr>
                <a:schemeClr val="accent6">
                  <a:lumMod val="75000"/>
                </a:schemeClr>
              </a:buClr>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Civil Society Organizations (CSOs), </a:t>
            </a:r>
          </a:p>
          <a:p>
            <a:pPr lvl="1" algn="just">
              <a:buClr>
                <a:schemeClr val="accent6">
                  <a:lumMod val="75000"/>
                </a:schemeClr>
              </a:buClr>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Media</a:t>
            </a:r>
          </a:p>
          <a:p>
            <a:pPr lvl="1" algn="just">
              <a:buClr>
                <a:schemeClr val="accent6">
                  <a:lumMod val="75000"/>
                </a:schemeClr>
              </a:buClr>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Developmental Partners</a:t>
            </a:r>
          </a:p>
          <a:p>
            <a:pPr>
              <a:buClr>
                <a:schemeClr val="accent6">
                  <a:lumMod val="75000"/>
                </a:schemeClr>
              </a:buClr>
              <a:buFont typeface="Wingdings" panose="05000000000000000000" pitchFamily="2" charset="2"/>
              <a:buChar char="q"/>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6183636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7FE17D-D0D8-48CC-9EFD-19698E6AC373}"/>
              </a:ext>
            </a:extLst>
          </p:cNvPr>
          <p:cNvSpPr>
            <a:spLocks noGrp="1"/>
          </p:cNvSpPr>
          <p:nvPr>
            <p:ph type="title"/>
          </p:nvPr>
        </p:nvSpPr>
        <p:spPr>
          <a:xfrm>
            <a:off x="1328615" y="103368"/>
            <a:ext cx="8487508" cy="413467"/>
          </a:xfrm>
        </p:spPr>
        <p:txBody>
          <a:bodyPr>
            <a:noAutofit/>
          </a:bodyPr>
          <a:lstStyle/>
          <a:p>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r>
            <a:br>
              <a:rPr lang="en-US" sz="2000" b="1" dirty="0">
                <a:latin typeface="Garamond" panose="02020404030301010803" pitchFamily="18" charset="0"/>
                <a:ea typeface="Arial Unicode MS" panose="020B0604020202020204" pitchFamily="34" charset="-128"/>
                <a:cs typeface="Arial Unicode MS" panose="020B0604020202020204" pitchFamily="34" charset="-128"/>
              </a:rPr>
            </a:b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DIAGRAM: PROCUREMENT ROLES AND RESPONSIBILITIES</a:t>
            </a:r>
            <a:br>
              <a:rPr lang="en-US" sz="2000" b="1" dirty="0">
                <a:latin typeface="Garamond" panose="02020404030301010803" pitchFamily="18" charset="0"/>
                <a:ea typeface="Arial Unicode MS" panose="020B0604020202020204" pitchFamily="34" charset="-128"/>
                <a:cs typeface="Arial Unicode MS" panose="020B0604020202020204" pitchFamily="34" charset="-128"/>
              </a:rPr>
            </a:br>
            <a:endParaRPr lang="en-GB" sz="2000" dirty="0"/>
          </a:p>
        </p:txBody>
      </p:sp>
      <p:pic>
        <p:nvPicPr>
          <p:cNvPr id="4" name="Picture 3">
            <a:extLst>
              <a:ext uri="{FF2B5EF4-FFF2-40B4-BE49-F238E27FC236}">
                <a16:creationId xmlns:a16="http://schemas.microsoft.com/office/drawing/2014/main" xmlns="" id="{7AD1177E-9344-4EE9-9CC7-E9A6792102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4546" y="516835"/>
            <a:ext cx="5002907" cy="6050943"/>
          </a:xfrm>
          <a:prstGeom prst="rect">
            <a:avLst/>
          </a:prstGeom>
        </p:spPr>
      </p:pic>
    </p:spTree>
    <p:extLst>
      <p:ext uri="{BB962C8B-B14F-4D97-AF65-F5344CB8AC3E}">
        <p14:creationId xmlns:p14="http://schemas.microsoft.com/office/powerpoint/2010/main" val="2075737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790074" y="397210"/>
            <a:ext cx="10515600" cy="1031544"/>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latin typeface="Garamond" panose="02020404030301010803" pitchFamily="18" charset="0"/>
                <a:ea typeface="Arial Unicode MS" panose="020B0604020202020204" pitchFamily="34" charset="-128"/>
                <a:cs typeface="Arial Unicode MS" panose="020B0604020202020204" pitchFamily="34" charset="-128"/>
              </a:rPr>
              <a:t>THE PUBLIC PROCUREMENT AUTHORITY (PART I, SECTIONS 1-13 OF ACT 663 AS AMENDED)</a:t>
            </a:r>
          </a:p>
        </p:txBody>
      </p:sp>
      <p:sp>
        <p:nvSpPr>
          <p:cNvPr id="19" name="Content Placeholder 2"/>
          <p:cNvSpPr txBox="1">
            <a:spLocks/>
          </p:cNvSpPr>
          <p:nvPr/>
        </p:nvSpPr>
        <p:spPr>
          <a:xfrm>
            <a:off x="838200" y="1488743"/>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The Act establishes the Public Procurement Authority as the regulatory body for public procurement in Ghana. </a:t>
            </a:r>
          </a:p>
          <a:p>
            <a:pPr algn="just">
              <a:buClr>
                <a:schemeClr val="accent6">
                  <a:lumMod val="75000"/>
                </a:schemeClr>
              </a:buClr>
              <a:buFont typeface="Wingdings" panose="05000000000000000000" pitchFamily="2" charset="2"/>
              <a:buChar char="q"/>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This body is not involved in conducting procurement in any way, with the exception of approving the use of single source procurement and restricted tendering. </a:t>
            </a: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552132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FUNCTIONS OF PUBLIC PROCUREMENT AUTHORITY </a:t>
            </a:r>
          </a:p>
        </p:txBody>
      </p:sp>
      <p:sp>
        <p:nvSpPr>
          <p:cNvPr id="19" name="Content Placeholder 2"/>
          <p:cNvSpPr txBox="1">
            <a:spLocks/>
          </p:cNvSpPr>
          <p:nvPr/>
        </p:nvSpPr>
        <p:spPr>
          <a:xfrm>
            <a:off x="838200" y="1488743"/>
            <a:ext cx="10515600"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 Policy:</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Make proposals for the formulation of policies on procurement;</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Ensure policy implementation and human resource development for public procurement</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Hold an annual forum for consultations on public procurement and other related issues;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Advise  Government  including Metropolitan, Municipal  and District  Assemblies   on issues relating to public procurement</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Plan and co-ordinate technical assistance in the field of public procurement;</a:t>
            </a: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777596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FUNCTIONS OF PUBLIC PROCUREMENT AUTHORITY (Cont’d)</a:t>
            </a:r>
          </a:p>
        </p:txBody>
      </p:sp>
      <p:sp>
        <p:nvSpPr>
          <p:cNvPr id="19" name="Content Placeholder 2"/>
          <p:cNvSpPr txBox="1">
            <a:spLocks/>
          </p:cNvSpPr>
          <p:nvPr/>
        </p:nvSpPr>
        <p:spPr>
          <a:xfrm>
            <a:off x="838200" y="1488743"/>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 Monitoring and Evaluation:</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Monitor   and   supervise   public   procurement   and   ensure compliance with statutory requirements;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Have   the   right   to   obtain   information   concerning   public procurement from contracting authorities; </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Assess the operations of the public procurement processes and submit  proposals  to  the  Board  for  improvement   of  the processes; </a:t>
            </a: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856472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FUNCTIONS OF PUBLIC PROCUREMENT AUTHORITY (Cont’d)</a:t>
            </a:r>
          </a:p>
        </p:txBody>
      </p:sp>
      <p:sp>
        <p:nvSpPr>
          <p:cNvPr id="19" name="Content Placeholder 2"/>
          <p:cNvSpPr txBox="1">
            <a:spLocks/>
          </p:cNvSpPr>
          <p:nvPr/>
        </p:nvSpPr>
        <p:spPr>
          <a:xfrm>
            <a:off x="838200" y="1488743"/>
            <a:ext cx="10515600"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 </a:t>
            </a:r>
            <a:r>
              <a:rPr lang="en-US" sz="3200" dirty="0">
                <a:latin typeface="Garamond" panose="02020404030301010803" pitchFamily="18" charset="0"/>
                <a:ea typeface="Arial Unicode MS" panose="020B0604020202020204" pitchFamily="34" charset="-128"/>
                <a:cs typeface="Arial Unicode MS" panose="020B0604020202020204" pitchFamily="34" charset="-128"/>
              </a:rPr>
              <a:t>Information Management and Dissemination</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Establish  and  implement  an  information  system  relating  to public procurement;</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Publish  by  the  end  of  each  month  a   Public  Procurement Bulletin  which  shall  contain  information  germane  to  public procurement, including proposed procurement notices, notices of  invitation to tender and contract award information;</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Present annual reports to the Minister on the public procurement  processes;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Maintain a register of procurement entities and members of and secretaries to tender committees of public procurement entities;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Maintain a data base of suppliers, contractors and consultants and a record of prices to assist in the work of procurement entities;</a:t>
            </a:r>
          </a:p>
          <a:p>
            <a:pPr lvl="1">
              <a:buClr>
                <a:schemeClr val="accent6">
                  <a:lumMod val="75000"/>
                </a:schemeClr>
              </a:buClr>
              <a:buFont typeface="Wingdings" panose="05000000000000000000" pitchFamily="2" charset="2"/>
              <a:buChar char="ü"/>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701275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FUNCTIONS OF PUBLIC PROCUREMENT AUTHORITY (Cont’d)</a:t>
            </a:r>
          </a:p>
        </p:txBody>
      </p:sp>
      <p:sp>
        <p:nvSpPr>
          <p:cNvPr id="19" name="Content Placeholder 2"/>
          <p:cNvSpPr txBox="1">
            <a:spLocks/>
          </p:cNvSpPr>
          <p:nvPr/>
        </p:nvSpPr>
        <p:spPr>
          <a:xfrm>
            <a:off x="838200" y="1488743"/>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4000" dirty="0">
                <a:latin typeface="Garamond" panose="02020404030301010803" pitchFamily="18" charset="0"/>
                <a:ea typeface="Arial Unicode MS" panose="020B0604020202020204" pitchFamily="34" charset="-128"/>
                <a:cs typeface="Arial Unicode MS" panose="020B0604020202020204" pitchFamily="34" charset="-128"/>
              </a:rPr>
              <a:t> </a:t>
            </a:r>
            <a:r>
              <a:rPr lang="en-US" sz="3600" dirty="0">
                <a:latin typeface="Garamond" panose="02020404030301010803" pitchFamily="18" charset="0"/>
                <a:ea typeface="Arial Unicode MS" panose="020B0604020202020204" pitchFamily="34" charset="-128"/>
                <a:cs typeface="Arial Unicode MS" panose="020B0604020202020204" pitchFamily="34" charset="-128"/>
              </a:rPr>
              <a:t>Capacity-Building and Professional Development</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Facilitate  the  training  of  public  officials  involved  in public procurement  at various levels;</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Develop,    promote   and   support   training   and   professional development of persons  engaged  in public procurement,   and ensure adherence by the trained persons to ethical standards;</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Assist the local business community to become competitive and efficient suppliers to the public sector; </a:t>
            </a:r>
          </a:p>
          <a:p>
            <a:pPr lvl="1">
              <a:buClr>
                <a:schemeClr val="accent6">
                  <a:lumMod val="75000"/>
                </a:schemeClr>
              </a:buClr>
              <a:buFont typeface="Wingdings" panose="05000000000000000000" pitchFamily="2" charset="2"/>
              <a:buChar char="ü"/>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697791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FUNCTIONS OF PUBLIC PROCUREMENT AUTHORITY (Cont’d)</a:t>
            </a:r>
          </a:p>
        </p:txBody>
      </p:sp>
      <p:sp>
        <p:nvSpPr>
          <p:cNvPr id="19" name="Content Placeholder 2"/>
          <p:cNvSpPr txBox="1">
            <a:spLocks/>
          </p:cNvSpPr>
          <p:nvPr/>
        </p:nvSpPr>
        <p:spPr>
          <a:xfrm>
            <a:off x="838200" y="1488743"/>
            <a:ext cx="10515600"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4000" dirty="0">
                <a:latin typeface="Garamond" panose="02020404030301010803" pitchFamily="18" charset="0"/>
                <a:ea typeface="Arial Unicode MS" panose="020B0604020202020204" pitchFamily="34" charset="-128"/>
                <a:cs typeface="Arial Unicode MS" panose="020B0604020202020204" pitchFamily="34" charset="-128"/>
              </a:rPr>
              <a:t> </a:t>
            </a:r>
            <a:r>
              <a:rPr lang="en-US" sz="3600" dirty="0">
                <a:latin typeface="Garamond" panose="02020404030301010803" pitchFamily="18" charset="0"/>
                <a:ea typeface="Arial Unicode MS" panose="020B0604020202020204" pitchFamily="34" charset="-128"/>
                <a:cs typeface="Arial Unicode MS" panose="020B0604020202020204" pitchFamily="34" charset="-128"/>
              </a:rPr>
              <a:t>Regulations and Standards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Develop rules, instructions, other regulatory documentation on public   procurement   and   formats   for  public   procurement documentation</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t>
            </a:r>
            <a:r>
              <a:rPr lang="en-US" sz="3200" dirty="0" err="1">
                <a:latin typeface="Garamond" panose="02020404030301010803" pitchFamily="18" charset="0"/>
                <a:ea typeface="Arial Unicode MS" panose="020B0604020202020204" pitchFamily="34" charset="-128"/>
                <a:cs typeface="Arial Unicode MS" panose="020B0604020202020204" pitchFamily="34" charset="-128"/>
              </a:rPr>
              <a:t>Organise</a:t>
            </a:r>
            <a:r>
              <a:rPr lang="en-US" sz="3200" dirty="0">
                <a:latin typeface="Garamond" panose="02020404030301010803" pitchFamily="18" charset="0"/>
                <a:ea typeface="Arial Unicode MS" panose="020B0604020202020204" pitchFamily="34" charset="-128"/>
                <a:cs typeface="Arial Unicode MS" panose="020B0604020202020204" pitchFamily="34" charset="-128"/>
              </a:rPr>
              <a:t> and participate in the complaints and administrative review  procedures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Investigate  and debar  from procurement  practice  under this Act, suppliers, contractors and consultants who have seriously neglected   their   obligations   under   a   public   procurement contract,	have   provided    false    information    about   their qualifications, or offered inducements of the kind referred to in section 32;</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Maintain   a   list  of  firms   that  have  been   debarred   from participating  in public procurement and communicate the list to procurement  entities on a regular basis;</a:t>
            </a:r>
          </a:p>
          <a:p>
            <a:pPr lvl="1">
              <a:buClr>
                <a:schemeClr val="accent6">
                  <a:lumMod val="75000"/>
                </a:schemeClr>
              </a:buClr>
              <a:buFont typeface="Wingdings" panose="05000000000000000000" pitchFamily="2" charset="2"/>
              <a:buChar char="ü"/>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583538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COMPOSITION OF PPA’S GOVERNING BOARD </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A person  competent  and experienced   in public  procurement, as the chairperson;</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Four persons from the public sector:</a:t>
            </a:r>
          </a:p>
          <a:p>
            <a:pPr lvl="1">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One representative of the Attorney General and   </a:t>
            </a:r>
          </a:p>
          <a:p>
            <a:pPr lvl="1">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Three other persons nominated by the Minister (Finance), one of whom  is a woman and each  of whom is a person who has experience in public procurement and is familiar with governmental  and multilateral agency procurement procedures;</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Three persons from the private sector who have experience in procurement,   at least one of whom  is a woman;  and</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The Chief Executive Officer of the Authority.</a:t>
            </a:r>
          </a:p>
          <a:p>
            <a:pPr lvl="1">
              <a:buClr>
                <a:schemeClr val="accent6">
                  <a:lumMod val="75000"/>
                </a:schemeClr>
              </a:buClr>
              <a:buFont typeface="Wingdings" panose="05000000000000000000" pitchFamily="2" charset="2"/>
              <a:buChar char="ü"/>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spTree>
    <p:extLst>
      <p:ext uri="{BB962C8B-B14F-4D97-AF65-F5344CB8AC3E}">
        <p14:creationId xmlns:p14="http://schemas.microsoft.com/office/powerpoint/2010/main" val="3179570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(SECTIONS 15-16 OF ACT 663 AS AMENDED)</a:t>
            </a:r>
          </a:p>
        </p:txBody>
      </p:sp>
      <p:sp>
        <p:nvSpPr>
          <p:cNvPr id="19" name="Content Placeholder 2"/>
          <p:cNvSpPr txBox="1">
            <a:spLocks/>
          </p:cNvSpPr>
          <p:nvPr/>
        </p:nvSpPr>
        <p:spPr>
          <a:xfrm>
            <a:off x="838200" y="1372831"/>
            <a:ext cx="10515600" cy="47412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term “procurement entity” is defined as any entity conducting public procurement under Act 663 as amended (Section 98).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Procurement Entities include various bodies and officers with different roles and responsibilities, including the:</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Head of Entity;</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Entity Tender Committee</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Tender Evaluation Panel; and</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Procurement Unit</a:t>
            </a:r>
          </a:p>
          <a:p>
            <a:pPr marL="457200" lvl="1" indent="0">
              <a:buClr>
                <a:schemeClr val="accent6">
                  <a:lumMod val="75000"/>
                </a:schemeClr>
              </a:buClr>
              <a:buNone/>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209725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 HEAD OF ENTITY  </a:t>
            </a:r>
          </a:p>
        </p:txBody>
      </p:sp>
      <p:sp>
        <p:nvSpPr>
          <p:cNvPr id="19" name="Content Placeholder 2"/>
          <p:cNvSpPr txBox="1">
            <a:spLocks/>
          </p:cNvSpPr>
          <p:nvPr/>
        </p:nvSpPr>
        <p:spPr>
          <a:xfrm>
            <a:off x="838200" y="1372831"/>
            <a:ext cx="10515600" cy="4741281"/>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chemeClr val="accent6">
                  <a:lumMod val="75000"/>
                </a:schemeClr>
              </a:buClr>
              <a:buNone/>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Functions of the </a:t>
            </a:r>
            <a:r>
              <a:rPr lang="en-US" sz="3500" b="1" dirty="0">
                <a:latin typeface="Garamond" panose="02020404030301010803" pitchFamily="18" charset="0"/>
                <a:ea typeface="Arial Unicode MS" panose="020B0604020202020204" pitchFamily="34" charset="-128"/>
                <a:cs typeface="Arial Unicode MS" panose="020B0604020202020204" pitchFamily="34" charset="-128"/>
              </a:rPr>
              <a:t>Head of Entity: </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Being responsible and accountable for ensuring procurement is conducted in accordance with the Act as amended</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Chairing the Entity Tender Committee meetings;</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Ensuring disposal of public stores, vehicles and equipment</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Referring to Entity Tender Committee for approval of procurement above his/her threshold</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Establishing a procurement unit with qualified staff</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Empaneling competent and qualified evaluation panels</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Facilitating contract administration and ensuring compliance with the reporting requirements under Act 663 as amended</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Awarding contracts up to a specified threshold; and </a:t>
            </a:r>
          </a:p>
          <a:p>
            <a:pPr>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Investigating complaints submitted by tenderers. </a:t>
            </a:r>
          </a:p>
          <a:p>
            <a:pPr marL="457200" lvl="1" indent="0">
              <a:buClr>
                <a:schemeClr val="accent6">
                  <a:lumMod val="75000"/>
                </a:schemeClr>
              </a:buClr>
              <a:buNone/>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674632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 ENTITY TENDER COMMITTEE  </a:t>
            </a:r>
          </a:p>
        </p:txBody>
      </p:sp>
      <p:sp>
        <p:nvSpPr>
          <p:cNvPr id="19" name="Content Placeholder 2"/>
          <p:cNvSpPr txBox="1">
            <a:spLocks/>
          </p:cNvSpPr>
          <p:nvPr/>
        </p:nvSpPr>
        <p:spPr>
          <a:xfrm>
            <a:off x="838200" y="1372831"/>
            <a:ext cx="10515600" cy="4741281"/>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Sections 20-20D of Act 663 as amended, requires an Entity Tender Committee(ETC) to be established in every procurement entity.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ETCs main responsibility is to ensure that the procurement entity’s procurement activities are conducted in compliance with the Act and Regulations.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Head of Entity is the Chairperson of the Entity Tender Committee which</a:t>
            </a:r>
          </a:p>
          <a:p>
            <a:pPr marL="0" indent="0">
              <a:buClr>
                <a:schemeClr val="accent6">
                  <a:lumMod val="75000"/>
                </a:schemeClr>
              </a:buClr>
              <a:buNone/>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has a membership of 7 – 9 members depending on type of Procurement Entity.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Quorum consists of the Chairman and 3 other members with the precise composition specified in the First Schedule of Act 663 as amended.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Head of Procurement Unit is Secretary to the Entity Tender Committee meetings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ETC meetings to be held at least once a quarter and notice of such meetings shall be 2 weeks before the date of the meeting</a:t>
            </a:r>
          </a:p>
        </p:txBody>
      </p:sp>
    </p:spTree>
    <p:extLst>
      <p:ext uri="{BB962C8B-B14F-4D97-AF65-F5344CB8AC3E}">
        <p14:creationId xmlns:p14="http://schemas.microsoft.com/office/powerpoint/2010/main" val="32677239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70452"/>
            <a:ext cx="11133221" cy="61058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 ENTITY TENDER COMMITTEE (Cont’d) </a:t>
            </a:r>
          </a:p>
        </p:txBody>
      </p:sp>
      <p:sp>
        <p:nvSpPr>
          <p:cNvPr id="19" name="Content Placeholder 2"/>
          <p:cNvSpPr txBox="1">
            <a:spLocks/>
          </p:cNvSpPr>
          <p:nvPr/>
        </p:nvSpPr>
        <p:spPr>
          <a:xfrm>
            <a:off x="577516" y="1046288"/>
            <a:ext cx="10776284" cy="51225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The functions of the Entity Tender Committee include:</a:t>
            </a:r>
          </a:p>
          <a:p>
            <a:pPr lvl="1" algn="just">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a:t>
            </a:r>
            <a:r>
              <a:rPr lang="en-US" dirty="0">
                <a:latin typeface="Garamond" panose="02020404030301010803" pitchFamily="18" charset="0"/>
                <a:ea typeface="Arial Unicode MS" panose="020B0604020202020204" pitchFamily="34" charset="-128"/>
                <a:cs typeface="Arial Unicode MS" panose="020B0604020202020204" pitchFamily="34" charset="-128"/>
              </a:rPr>
              <a:t>Ensure procurement is compliant with Act 663 as amended and Regulations</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Review and approve procurement plans</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Confirm costs and match with available funds</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Ensure necessary concurrent approvals are obtained from the appropriate tender review committee</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Facilitate contract administration and ensure compliance with reporting requirements</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Assist Head of Entity in disposal of stores, vehicles and equipment</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Approve invitation documents – tenders, RFQs, RFPs and pre-qualification</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Review of procurement schedules and specifications and terms of references</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Review evaluation reports and award contracts up to their threshold</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Approve contract amendments</a:t>
            </a:r>
          </a:p>
          <a:p>
            <a:pPr>
              <a:buClr>
                <a:schemeClr val="accent6">
                  <a:lumMod val="75000"/>
                </a:schemeClr>
              </a:buClr>
            </a:pPr>
            <a:endParaRPr lang="en-US" sz="2300" dirty="0">
              <a:latin typeface="Garamond" panose="02020404030301010803" pitchFamily="18"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195880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 EVALUATION PANEL</a:t>
            </a:r>
          </a:p>
        </p:txBody>
      </p:sp>
      <p:sp>
        <p:nvSpPr>
          <p:cNvPr id="19" name="Content Placeholder 2"/>
          <p:cNvSpPr txBox="1">
            <a:spLocks/>
          </p:cNvSpPr>
          <p:nvPr/>
        </p:nvSpPr>
        <p:spPr>
          <a:xfrm>
            <a:off x="838200" y="1141009"/>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 Section 20E of Act 663 as amended requires the formation of Tender Evaluation Panels within each PE to evaluate tenders and proposals and assist the Entity Tender Committee in its work. </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It is an ad hoc body. It is constituted to evaluate specific procurements and after the evaluation process has been completed, the Panel is dissolved.  </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Membership requirement include:</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Relevant technical skills</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End user representation</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Procurement and contracting skills</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Financial management or analytical skill</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Legal expertise </a:t>
            </a:r>
          </a:p>
        </p:txBody>
      </p:sp>
    </p:spTree>
    <p:extLst>
      <p:ext uri="{BB962C8B-B14F-4D97-AF65-F5344CB8AC3E}">
        <p14:creationId xmlns:p14="http://schemas.microsoft.com/office/powerpoint/2010/main" val="15339686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 PROCUREMENT UNIT</a:t>
            </a:r>
          </a:p>
        </p:txBody>
      </p:sp>
      <p:sp>
        <p:nvSpPr>
          <p:cNvPr id="19" name="Content Placeholder 2"/>
          <p:cNvSpPr txBox="1">
            <a:spLocks/>
          </p:cNvSpPr>
          <p:nvPr/>
        </p:nvSpPr>
        <p:spPr>
          <a:xfrm>
            <a:off x="838200" y="1141009"/>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 </a:t>
            </a:r>
            <a:r>
              <a:rPr lang="en-US" dirty="0">
                <a:latin typeface="Garamond" panose="02020404030301010803" pitchFamily="18" charset="0"/>
                <a:ea typeface="Arial Unicode MS" panose="020B0604020202020204" pitchFamily="34" charset="-128"/>
                <a:cs typeface="Arial Unicode MS" panose="020B0604020202020204" pitchFamily="34" charset="-128"/>
              </a:rPr>
              <a:t>Each PE has a Procurement Unit</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Its responsible for managing all procurement activities of the PE, subject to the approval of the Head of Entity.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The size and structure of the unit and the numbers and grades of staff depend on the procurement workload of the PE.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The Head of procurement unit who should be qualified procurement person, shall be the Secretary to the Entity Tender Committee. </a:t>
            </a:r>
          </a:p>
          <a:p>
            <a:pPr>
              <a:buClr>
                <a:schemeClr val="accent6">
                  <a:lumMod val="75000"/>
                </a:schemeClr>
              </a:buClr>
              <a:buFont typeface="Wingdings" panose="05000000000000000000" pitchFamily="2" charset="2"/>
              <a:buChar char="q"/>
            </a:pPr>
            <a:endParaRPr lang="en-US" sz="2300" dirty="0">
              <a:latin typeface="Garamond" panose="02020404030301010803" pitchFamily="18"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791570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 PROCUREMENT UNIT (Cont’d)</a:t>
            </a:r>
          </a:p>
        </p:txBody>
      </p:sp>
      <p:sp>
        <p:nvSpPr>
          <p:cNvPr id="19" name="Content Placeholder 2"/>
          <p:cNvSpPr txBox="1">
            <a:spLocks/>
          </p:cNvSpPr>
          <p:nvPr/>
        </p:nvSpPr>
        <p:spPr>
          <a:xfrm>
            <a:off x="838200" y="1141009"/>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The functions of the Procurement Unit include the following:</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Procurement planning</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Recommending procurement methods</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Coordinating the preparation of specifications and terms of reference </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Preparing solicitation documents, notices &amp; shortlists</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Managing the tendering process, including tender opening</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Participating in negotiations when permitted </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Managing evaluations and recommending contract award</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Preparing contract documents and amendments</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Preparing notification of awards and contracts</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Preparing procurement reports</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Issuing Tender rejection and debriefing letters</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Maintaining database of service providers</a:t>
            </a:r>
          </a:p>
          <a:p>
            <a:pPr lvl="1">
              <a:buClr>
                <a:schemeClr val="accent6">
                  <a:lumMod val="75000"/>
                </a:schemeClr>
              </a:buClr>
            </a:pPr>
            <a:r>
              <a:rPr lang="en-US" sz="1900" dirty="0">
                <a:latin typeface="Garamond" panose="02020404030301010803" pitchFamily="18" charset="0"/>
                <a:ea typeface="Arial Unicode MS" panose="020B0604020202020204" pitchFamily="34" charset="-128"/>
                <a:cs typeface="Arial Unicode MS" panose="020B0604020202020204" pitchFamily="34" charset="-128"/>
              </a:rPr>
              <a:t> Managing contracts or overseeing contracts management</a:t>
            </a:r>
          </a:p>
        </p:txBody>
      </p:sp>
    </p:spTree>
    <p:extLst>
      <p:ext uri="{BB962C8B-B14F-4D97-AF65-F5344CB8AC3E}">
        <p14:creationId xmlns:p14="http://schemas.microsoft.com/office/powerpoint/2010/main" val="2539742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latin typeface="Garamond" panose="02020404030301010803" pitchFamily="18" charset="0"/>
              </a:rPr>
              <a:t>The Role of User Departments</a:t>
            </a:r>
            <a:endParaRPr lang="en-US" u="sng" dirty="0">
              <a:latin typeface="Garamond" panose="02020404030301010803" pitchFamily="18" charset="0"/>
            </a:endParaRPr>
          </a:p>
        </p:txBody>
      </p:sp>
      <p:sp>
        <p:nvSpPr>
          <p:cNvPr id="3" name="Content Placeholder 2"/>
          <p:cNvSpPr>
            <a:spLocks noGrp="1"/>
          </p:cNvSpPr>
          <p:nvPr>
            <p:ph idx="1"/>
          </p:nvPr>
        </p:nvSpPr>
        <p:spPr/>
        <p:txBody>
          <a:bodyPr/>
          <a:lstStyle/>
          <a:p>
            <a:endParaRPr lang="en-US" dirty="0" smtClean="0"/>
          </a:p>
          <a:p>
            <a:r>
              <a:rPr lang="en-GB" altLang="en-US" b="1" dirty="0">
                <a:latin typeface="Garamond" panose="02020404030301010803" pitchFamily="18" charset="0"/>
              </a:rPr>
              <a:t>Forecast procurement needs</a:t>
            </a:r>
          </a:p>
          <a:p>
            <a:r>
              <a:rPr lang="en-GB" altLang="en-US" b="1" dirty="0">
                <a:latin typeface="Garamond" panose="02020404030301010803" pitchFamily="18" charset="0"/>
              </a:rPr>
              <a:t>Initiate requirements and pass to the PU for action</a:t>
            </a:r>
          </a:p>
          <a:p>
            <a:r>
              <a:rPr lang="en-GB" altLang="en-US" b="1" dirty="0">
                <a:latin typeface="Garamond" panose="02020404030301010803" pitchFamily="18" charset="0"/>
              </a:rPr>
              <a:t>Provide technical inputs and represent the end user</a:t>
            </a:r>
          </a:p>
          <a:p>
            <a:r>
              <a:rPr lang="en-GB" altLang="en-US" b="1" dirty="0">
                <a:latin typeface="Garamond" panose="02020404030301010803" pitchFamily="18" charset="0"/>
              </a:rPr>
              <a:t>Manage contracts or assist the contract manager</a:t>
            </a:r>
            <a:endParaRPr lang="en-US" altLang="en-US" b="1" dirty="0">
              <a:latin typeface="Garamond" panose="02020404030301010803" pitchFamily="18" charset="0"/>
            </a:endParaRPr>
          </a:p>
          <a:p>
            <a:endParaRPr lang="en-US" dirty="0"/>
          </a:p>
        </p:txBody>
      </p:sp>
    </p:spTree>
    <p:extLst>
      <p:ext uri="{BB962C8B-B14F-4D97-AF65-F5344CB8AC3E}">
        <p14:creationId xmlns:p14="http://schemas.microsoft.com/office/powerpoint/2010/main" val="354424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 TENDER REVIEW COMMITTEES (TRCs)</a:t>
            </a:r>
          </a:p>
        </p:txBody>
      </p:sp>
      <p:sp>
        <p:nvSpPr>
          <p:cNvPr id="19" name="Content Placeholder 2"/>
          <p:cNvSpPr txBox="1">
            <a:spLocks/>
          </p:cNvSpPr>
          <p:nvPr/>
        </p:nvSpPr>
        <p:spPr>
          <a:xfrm>
            <a:off x="838200" y="1269799"/>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The Act also establishes Tender Review Committees (TRCs) (Section 20F-20G) of Act 663 as amended at central and regional levels. </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The tender review committee of Ministries, Departments and Agencies (MDAs) is the Central Tender Review Committee (CTRC). </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The tender review committee of Metropolitan Municipal and District Assemblies (MMDAs) is the Regional Tender Review Committee (RTRC). </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Members of CTRC are appointed by the Minister of Finance in consultation with PPA Governing Board. </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Members of RTRC are appointed by the Regional Minister in consultation with the Minister of Finance.</a:t>
            </a:r>
          </a:p>
        </p:txBody>
      </p:sp>
    </p:spTree>
    <p:extLst>
      <p:ext uri="{BB962C8B-B14F-4D97-AF65-F5344CB8AC3E}">
        <p14:creationId xmlns:p14="http://schemas.microsoft.com/office/powerpoint/2010/main" val="3230731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ENTITIES – TENDER REVIEW COMMITTEEs (Cont’d)</a:t>
            </a:r>
          </a:p>
        </p:txBody>
      </p:sp>
      <p:sp>
        <p:nvSpPr>
          <p:cNvPr id="19" name="Content Placeholder 2"/>
          <p:cNvSpPr txBox="1">
            <a:spLocks/>
          </p:cNvSpPr>
          <p:nvPr/>
        </p:nvSpPr>
        <p:spPr>
          <a:xfrm>
            <a:off x="838200" y="123116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functions of TRCs include:</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Review activities at each stage of the procurement cycle, leading to the award of a contract</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Give concurrent approvals</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Furnish PPA with reports </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Participate in public procurement fora</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Review decisions of heads of entity regarding complaints</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Note: Section 20G (3) provides that a tenderer or procurement entity that is dissatisfied with a decision of the Governing Board of the PPA may seek redress in court.</a:t>
            </a:r>
          </a:p>
        </p:txBody>
      </p:sp>
    </p:spTree>
    <p:extLst>
      <p:ext uri="{BB962C8B-B14F-4D97-AF65-F5344CB8AC3E}">
        <p14:creationId xmlns:p14="http://schemas.microsoft.com/office/powerpoint/2010/main" val="3496553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0" y="-160421"/>
            <a:ext cx="12192000" cy="7039053"/>
            <a:chOff x="0" y="-160421"/>
            <a:chExt cx="12192000"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38238" y="6369662"/>
              <a:ext cx="11913125" cy="369332"/>
              <a:chOff x="38238" y="6369662"/>
              <a:chExt cx="1191312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THE PRIVATE SECTOR</a:t>
            </a:r>
          </a:p>
        </p:txBody>
      </p:sp>
      <p:sp>
        <p:nvSpPr>
          <p:cNvPr id="19" name="Content Placeholder 2"/>
          <p:cNvSpPr txBox="1">
            <a:spLocks/>
          </p:cNvSpPr>
          <p:nvPr/>
        </p:nvSpPr>
        <p:spPr>
          <a:xfrm>
            <a:off x="838200" y="123116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The private sector is a critical part of the public procurement system </a:t>
            </a:r>
          </a:p>
          <a:p>
            <a:pPr>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It encompasses the companies which participate in public procurement as tenderers and providers of goods, works and services. </a:t>
            </a:r>
          </a:p>
          <a:p>
            <a:pPr>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The private sector will prepare tenders, proposals and quotations and implement awarded contracts. </a:t>
            </a:r>
          </a:p>
        </p:txBody>
      </p:sp>
    </p:spTree>
    <p:extLst>
      <p:ext uri="{BB962C8B-B14F-4D97-AF65-F5344CB8AC3E}">
        <p14:creationId xmlns:p14="http://schemas.microsoft.com/office/powerpoint/2010/main" val="2167328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60421"/>
            <a:ext cx="12192000" cy="7039053"/>
            <a:chOff x="0" y="-160421"/>
            <a:chExt cx="12192000" cy="7039053"/>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a:t>
                </a:r>
                <a:endParaRPr lang="en-US" dirty="0">
                  <a:solidFill>
                    <a:schemeClr val="bg1"/>
                  </a:solidFill>
                </a:endParaRPr>
              </a:p>
            </p:txBody>
          </p:sp>
        </p:grpSp>
      </p:grpSp>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pSp>
        <p:nvGrpSpPr>
          <p:cNvPr id="11" name="Group 10"/>
          <p:cNvGrpSpPr/>
          <p:nvPr/>
        </p:nvGrpSpPr>
        <p:grpSpPr>
          <a:xfrm>
            <a:off x="-271612" y="-160421"/>
            <a:ext cx="12463612" cy="7039053"/>
            <a:chOff x="-271612" y="-160421"/>
            <a:chExt cx="12463612" cy="7039053"/>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13" name="Straight Connector 12"/>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271612" y="6369662"/>
              <a:ext cx="12222975" cy="369332"/>
              <a:chOff x="-271612" y="6369662"/>
              <a:chExt cx="12222975" cy="369332"/>
            </a:xfrm>
          </p:grpSpPr>
          <p:sp>
            <p:nvSpPr>
              <p:cNvPr id="15" name="TextBox 14"/>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6" name="Rectangle 3"/>
              <p:cNvSpPr txBox="1">
                <a:spLocks noChangeArrowheads="1"/>
              </p:cNvSpPr>
              <p:nvPr/>
            </p:nvSpPr>
            <p:spPr bwMode="auto">
              <a:xfrm>
                <a:off x="-271612" y="6394270"/>
                <a:ext cx="2491909"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7" name="TextBox 16"/>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a:t>
                </a:r>
                <a:endParaRPr lang="en-US" dirty="0">
                  <a:solidFill>
                    <a:schemeClr val="bg1"/>
                  </a:solidFill>
                </a:endParaRPr>
              </a:p>
            </p:txBody>
          </p:sp>
        </p:grpSp>
      </p:grpSp>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OVERSIGHT BODIES</a:t>
            </a:r>
          </a:p>
        </p:txBody>
      </p:sp>
      <p:sp>
        <p:nvSpPr>
          <p:cNvPr id="19" name="Content Placeholder 2"/>
          <p:cNvSpPr txBox="1">
            <a:spLocks/>
          </p:cNvSpPr>
          <p:nvPr/>
        </p:nvSpPr>
        <p:spPr>
          <a:xfrm>
            <a:off x="838200" y="123116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Oversight bodies are those which monitor the public procurement system. </a:t>
            </a:r>
          </a:p>
          <a:p>
            <a:pPr>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They include various bodies, both within the public sector and in civil society. </a:t>
            </a:r>
          </a:p>
          <a:p>
            <a:pPr>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Their roles differ, ranging from monitoring and audit, which enables them to report and prosecute any breaches of the Act including non-compliance, fraud and corruption. </a:t>
            </a:r>
          </a:p>
        </p:txBody>
      </p:sp>
    </p:spTree>
    <p:extLst>
      <p:ext uri="{BB962C8B-B14F-4D97-AF65-F5344CB8AC3E}">
        <p14:creationId xmlns:p14="http://schemas.microsoft.com/office/powerpoint/2010/main" val="9611768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CB7AF7D-48E8-4516-AEA5-C39DF01F6BF8}"/>
              </a:ext>
            </a:extLst>
          </p:cNvPr>
          <p:cNvSpPr>
            <a:spLocks noGrp="1"/>
          </p:cNvSpPr>
          <p:nvPr>
            <p:ph idx="1"/>
          </p:nvPr>
        </p:nvSpPr>
        <p:spPr>
          <a:xfrm>
            <a:off x="838200" y="817685"/>
            <a:ext cx="10515600" cy="5359278"/>
          </a:xfrm>
        </p:spPr>
        <p:txBody>
          <a:bodyPr/>
          <a:lstStyle/>
          <a:p>
            <a:pPr>
              <a:buFont typeface="Wingdings" panose="05000000000000000000" pitchFamily="2" charset="2"/>
              <a:buChar char="q"/>
            </a:pPr>
            <a:r>
              <a:rPr lang="en-US" b="1" dirty="0">
                <a:latin typeface="Garamond" panose="02020404030301010803" pitchFamily="18" charset="0"/>
              </a:rPr>
              <a:t>QUESTIONS &amp; DISCUSSIONS</a:t>
            </a: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MODULE 2 – EXERCISE:</a:t>
            </a:r>
            <a:endParaRPr lang="en-GB" dirty="0"/>
          </a:p>
        </p:txBody>
      </p:sp>
    </p:spTree>
    <p:extLst>
      <p:ext uri="{BB962C8B-B14F-4D97-AF65-F5344CB8AC3E}">
        <p14:creationId xmlns:p14="http://schemas.microsoft.com/office/powerpoint/2010/main" val="32029367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1148</TotalTime>
  <Words>2211</Words>
  <Application>Microsoft Office PowerPoint</Application>
  <PresentationFormat>Widescreen</PresentationFormat>
  <Paragraphs>273</Paragraphs>
  <Slides>24</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24</vt:i4>
      </vt:variant>
    </vt:vector>
  </HeadingPairs>
  <TitlesOfParts>
    <vt:vector size="33" baseType="lpstr">
      <vt:lpstr>Arial Unicode MS</vt:lpstr>
      <vt:lpstr>Arial</vt:lpstr>
      <vt:lpstr>Arial Narrow</vt:lpstr>
      <vt:lpstr>Calibri</vt:lpstr>
      <vt:lpstr>Calibri Light</vt:lpstr>
      <vt:lpstr>Garamond</vt:lpstr>
      <vt:lpstr>Wingdings</vt:lpstr>
      <vt:lpstr>Office Theme</vt:lpstr>
      <vt:lpstr>1_Office Theme</vt:lpstr>
      <vt:lpstr>MODULE 2  PROCUREMENT ROLES AND RESPONSIBILITIES  </vt:lpstr>
      <vt:lpstr>MODULE OBJECTIVES</vt:lpstr>
      <vt:lpstr>PowerPoint Presentation</vt:lpstr>
      <vt:lpstr>              DIAGRAM: PROCUREMENT ROLES AND RESPONSIBILITIES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Role of User Departments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Asafo Adjei</dc:creator>
  <cp:lastModifiedBy>MANAGER</cp:lastModifiedBy>
  <cp:revision>62</cp:revision>
  <dcterms:created xsi:type="dcterms:W3CDTF">2018-05-22T15:43:43Z</dcterms:created>
  <dcterms:modified xsi:type="dcterms:W3CDTF">2018-09-27T03:10:09Z</dcterms:modified>
</cp:coreProperties>
</file>