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83" r:id="rId4"/>
    <p:sldId id="259" r:id="rId5"/>
    <p:sldId id="260" r:id="rId6"/>
    <p:sldId id="261" r:id="rId7"/>
    <p:sldId id="263" r:id="rId8"/>
    <p:sldId id="303" r:id="rId9"/>
    <p:sldId id="304" r:id="rId10"/>
    <p:sldId id="310" r:id="rId11"/>
    <p:sldId id="307" r:id="rId12"/>
    <p:sldId id="308" r:id="rId13"/>
    <p:sldId id="305" r:id="rId14"/>
    <p:sldId id="309" r:id="rId15"/>
    <p:sldId id="306" r:id="rId16"/>
    <p:sldId id="311" r:id="rId17"/>
    <p:sldId id="28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392"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E0D4EA-5080-4550-A18C-6BC0D020F86F}" type="datetimeFigureOut">
              <a:rPr lang="en-US" smtClean="0"/>
              <a:pPr/>
              <a:t>10/1/2018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C613CA-E8E9-47B4-946E-2EFCD07792BC}" type="slidenum">
              <a:rPr lang="en-US" smtClean="0"/>
              <a:pPr/>
              <a:t>‹#›</a:t>
            </a:fld>
            <a:endParaRPr lang="en-US"/>
          </a:p>
        </p:txBody>
      </p:sp>
    </p:spTree>
    <p:extLst>
      <p:ext uri="{BB962C8B-B14F-4D97-AF65-F5344CB8AC3E}">
        <p14:creationId xmlns:p14="http://schemas.microsoft.com/office/powerpoint/2010/main" val="3293717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DC613CA-E8E9-47B4-946E-2EFCD07792BC}" type="slidenum">
              <a:rPr lang="en-US" smtClean="0"/>
              <a:pPr/>
              <a:t>17</a:t>
            </a:fld>
            <a:endParaRPr lang="en-US"/>
          </a:p>
        </p:txBody>
      </p:sp>
    </p:spTree>
    <p:extLst>
      <p:ext uri="{BB962C8B-B14F-4D97-AF65-F5344CB8AC3E}">
        <p14:creationId xmlns:p14="http://schemas.microsoft.com/office/powerpoint/2010/main" val="1490612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E4599F-6724-485F-B9FE-1144502B11DB}" type="datetimeFigureOut">
              <a:rPr lang="en-US" smtClean="0"/>
              <a:pPr/>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DA7218-7F88-4725-A5A9-B48049C2D9A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E4599F-6724-485F-B9FE-1144502B11DB}" type="datetimeFigureOut">
              <a:rPr lang="en-US" smtClean="0"/>
              <a:pPr/>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DA7218-7F88-4725-A5A9-B48049C2D9A6}" type="slidenum">
              <a:rPr lang="en-US" smtClean="0"/>
              <a:pPr/>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E4599F-6724-485F-B9FE-1144502B11DB}" type="datetimeFigureOut">
              <a:rPr lang="en-US" smtClean="0"/>
              <a:pPr/>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DA7218-7F88-4725-A5A9-B48049C2D9A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4AE4599F-6724-485F-B9FE-1144502B11DB}" type="datetimeFigureOut">
              <a:rPr lang="en-US" smtClean="0"/>
              <a:pPr/>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DA7218-7F88-4725-A5A9-B48049C2D9A6}" type="slidenum">
              <a:rPr lang="en-US" smtClean="0"/>
              <a:pPr/>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AE4599F-6724-485F-B9FE-1144502B11DB}" type="datetimeFigureOut">
              <a:rPr lang="en-US" smtClean="0"/>
              <a:pPr/>
              <a:t>10/1/2018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DA7218-7F88-4725-A5A9-B48049C2D9A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AE4599F-6724-485F-B9FE-1144502B11DB}" type="datetimeFigureOut">
              <a:rPr lang="en-US" smtClean="0"/>
              <a:pPr/>
              <a:t>10/1/2018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DA7218-7F88-4725-A5A9-B48049C2D9A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4AE4599F-6724-485F-B9FE-1144502B11DB}" type="datetimeFigureOut">
              <a:rPr lang="en-US" smtClean="0"/>
              <a:pPr/>
              <a:t>10/1/2018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DA7218-7F88-4725-A5A9-B48049C2D9A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4AE4599F-6724-485F-B9FE-1144502B11DB}" type="datetimeFigureOut">
              <a:rPr lang="en-US" smtClean="0"/>
              <a:pPr/>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DA7218-7F88-4725-A5A9-B48049C2D9A6}" type="slidenum">
              <a:rPr lang="en-US" smtClean="0"/>
              <a:pPr/>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E4599F-6724-485F-B9FE-1144502B11DB}" type="datetimeFigureOut">
              <a:rPr lang="en-US" smtClean="0"/>
              <a:pPr/>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DA7218-7F88-4725-A5A9-B48049C2D9A6}" type="slidenum">
              <a:rPr lang="en-US" smtClean="0"/>
              <a:pPr/>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E4599F-6724-485F-B9FE-1144502B11DB}" type="datetimeFigureOut">
              <a:rPr lang="en-US" smtClean="0"/>
              <a:pPr/>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DA7218-7F88-4725-A5A9-B48049C2D9A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4AE4599F-6724-485F-B9FE-1144502B11DB}" type="datetimeFigureOut">
              <a:rPr lang="en-US" smtClean="0"/>
              <a:pPr/>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DA7218-7F88-4725-A5A9-B48049C2D9A6}" type="slidenum">
              <a:rPr lang="en-US" smtClean="0"/>
              <a:pPr/>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4AE4599F-6724-485F-B9FE-1144502B11DB}" type="datetimeFigureOut">
              <a:rPr lang="en-US" smtClean="0"/>
              <a:pPr/>
              <a:t>10/1/2018</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59DA7218-7F88-4725-A5A9-B48049C2D9A6}" type="slidenum">
              <a:rPr lang="en-US" smtClean="0"/>
              <a:pPr/>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143000"/>
            <a:ext cx="7772400" cy="2743200"/>
          </a:xfrm>
        </p:spPr>
        <p:txBody>
          <a:bodyPr>
            <a:normAutofit/>
          </a:bodyPr>
          <a:lstStyle/>
          <a:p>
            <a:r>
              <a:rPr lang="en-GB" sz="4000" b="1" dirty="0" smtClean="0"/>
              <a:t>PRESENTATION ON LGS INFORMATION TECHNOLOGY POLICY</a:t>
            </a:r>
            <a:endParaRPr lang="en-US" sz="4000" dirty="0"/>
          </a:p>
        </p:txBody>
      </p:sp>
      <p:sp>
        <p:nvSpPr>
          <p:cNvPr id="3" name="Subtitle 2"/>
          <p:cNvSpPr>
            <a:spLocks noGrp="1"/>
          </p:cNvSpPr>
          <p:nvPr>
            <p:ph type="subTitle" idx="1"/>
          </p:nvPr>
        </p:nvSpPr>
        <p:spPr>
          <a:xfrm>
            <a:off x="1600200" y="3886200"/>
            <a:ext cx="6400800" cy="2133600"/>
          </a:xfrm>
        </p:spPr>
        <p:txBody>
          <a:bodyPr>
            <a:normAutofit fontScale="55000" lnSpcReduction="20000"/>
          </a:bodyPr>
          <a:lstStyle/>
          <a:p>
            <a:endParaRPr lang="en-US" dirty="0" smtClean="0"/>
          </a:p>
          <a:p>
            <a:r>
              <a:rPr lang="en-US" sz="4000" dirty="0" smtClean="0"/>
              <a:t>Presented by </a:t>
            </a:r>
          </a:p>
          <a:p>
            <a:endParaRPr lang="en-US" sz="4000" dirty="0" smtClean="0"/>
          </a:p>
          <a:p>
            <a:pPr algn="r"/>
            <a:r>
              <a:rPr lang="en-US" sz="4000" b="1" i="1" dirty="0" smtClean="0"/>
              <a:t>Peter </a:t>
            </a:r>
            <a:r>
              <a:rPr lang="en-US" sz="4000" b="1" i="1" dirty="0" err="1" smtClean="0"/>
              <a:t>Kweku</a:t>
            </a:r>
            <a:r>
              <a:rPr lang="en-US" sz="4000" b="1" i="1" dirty="0" smtClean="0"/>
              <a:t> </a:t>
            </a:r>
            <a:r>
              <a:rPr lang="en-US" sz="4000" b="1" i="1" dirty="0" err="1" smtClean="0"/>
              <a:t>Armoh</a:t>
            </a:r>
            <a:r>
              <a:rPr lang="en-US" sz="4000" b="1" i="1" dirty="0" smtClean="0"/>
              <a:t> </a:t>
            </a:r>
            <a:r>
              <a:rPr lang="en-US" sz="4000" b="1" i="1" dirty="0" err="1" smtClean="0"/>
              <a:t>Acquah</a:t>
            </a:r>
            <a:r>
              <a:rPr lang="en-US" sz="4000" b="1" i="1" dirty="0" smtClean="0"/>
              <a:t>, Programmer (RSIM)</a:t>
            </a:r>
          </a:p>
          <a:p>
            <a:r>
              <a:rPr lang="en-US" sz="4000" dirty="0" smtClean="0"/>
              <a:t> </a:t>
            </a:r>
          </a:p>
          <a:p>
            <a:r>
              <a:rPr lang="en-US" sz="4000" dirty="0" smtClean="0"/>
              <a:t>2/10/2018</a:t>
            </a:r>
            <a:endParaRPr lang="en-US" sz="2900" dirty="0"/>
          </a:p>
        </p:txBody>
      </p:sp>
      <p:pic>
        <p:nvPicPr>
          <p:cNvPr id="4" name="Picture 3" descr="Picture1"/>
          <p:cNvPicPr/>
          <p:nvPr/>
        </p:nvPicPr>
        <p:blipFill>
          <a:blip r:embed="rId2" cstate="print">
            <a:lum contrast="40000"/>
            <a:extLst>
              <a:ext uri="{28A0092B-C50C-407E-A947-70E740481C1C}">
                <a14:useLocalDpi xmlns:a14="http://schemas.microsoft.com/office/drawing/2010/main" val="0"/>
              </a:ext>
            </a:extLst>
          </a:blip>
          <a:srcRect/>
          <a:stretch>
            <a:fillRect/>
          </a:stretch>
        </p:blipFill>
        <p:spPr bwMode="auto">
          <a:xfrm>
            <a:off x="3505200" y="286385"/>
            <a:ext cx="1828800" cy="1560830"/>
          </a:xfrm>
          <a:prstGeom prst="ellipse">
            <a:avLst/>
          </a:prstGeom>
          <a:solidFill>
            <a:srgbClr val="FFFFFF"/>
          </a:solid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81200"/>
            <a:ext cx="8229600" cy="4343400"/>
          </a:xfrm>
        </p:spPr>
        <p:txBody>
          <a:bodyPr>
            <a:normAutofit lnSpcReduction="10000"/>
          </a:bodyPr>
          <a:lstStyle/>
          <a:p>
            <a:r>
              <a:rPr lang="en-GB" sz="3600" b="1" dirty="0" smtClean="0"/>
              <a:t>Introduction </a:t>
            </a:r>
          </a:p>
          <a:p>
            <a:r>
              <a:rPr lang="en-GB" sz="3600" b="1" dirty="0" smtClean="0"/>
              <a:t>Objectives of the Policy</a:t>
            </a:r>
          </a:p>
          <a:p>
            <a:r>
              <a:rPr lang="en-GB" sz="3600" b="1" dirty="0"/>
              <a:t>Definitions &amp; </a:t>
            </a:r>
            <a:r>
              <a:rPr lang="en-GB" sz="3600" b="1" dirty="0" smtClean="0"/>
              <a:t>Distinctions</a:t>
            </a:r>
          </a:p>
          <a:p>
            <a:r>
              <a:rPr lang="en-GB" sz="3600" b="1" dirty="0" smtClean="0"/>
              <a:t>LGS IT Resource Classifications</a:t>
            </a:r>
          </a:p>
          <a:p>
            <a:r>
              <a:rPr lang="en-GB" sz="3600" b="1" dirty="0" smtClean="0"/>
              <a:t>Policy Areas</a:t>
            </a:r>
          </a:p>
          <a:p>
            <a:r>
              <a:rPr lang="en-GB" sz="3600" b="1" dirty="0" smtClean="0"/>
              <a:t>Benefits of LGS </a:t>
            </a:r>
            <a:r>
              <a:rPr lang="en-GB" sz="3600" b="1" dirty="0" smtClean="0"/>
              <a:t>IT Policy</a:t>
            </a:r>
            <a:endParaRPr lang="en-GB" sz="3600" b="1" dirty="0" smtClean="0"/>
          </a:p>
          <a:p>
            <a:r>
              <a:rPr lang="en-GB" sz="3600" b="1" dirty="0" smtClean="0"/>
              <a:t>Violations &amp; Sanctions</a:t>
            </a:r>
          </a:p>
        </p:txBody>
      </p:sp>
      <p:sp>
        <p:nvSpPr>
          <p:cNvPr id="2" name="Title 1"/>
          <p:cNvSpPr>
            <a:spLocks noGrp="1"/>
          </p:cNvSpPr>
          <p:nvPr>
            <p:ph type="title"/>
          </p:nvPr>
        </p:nvSpPr>
        <p:spPr>
          <a:xfrm>
            <a:off x="457200" y="30480"/>
            <a:ext cx="8229600" cy="1252728"/>
          </a:xfrm>
        </p:spPr>
        <p:txBody>
          <a:bodyPr/>
          <a:lstStyle/>
          <a:p>
            <a:r>
              <a:rPr lang="en-US" dirty="0" smtClean="0"/>
              <a:t>Presentation Outline</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438400"/>
            <a:ext cx="8229600" cy="4419600"/>
          </a:xfrm>
        </p:spPr>
        <p:txBody>
          <a:bodyPr>
            <a:normAutofit/>
          </a:bodyPr>
          <a:lstStyle/>
          <a:p>
            <a:pPr marL="0" indent="0">
              <a:buNone/>
            </a:pPr>
            <a:r>
              <a:rPr lang="en-US" sz="2700" dirty="0"/>
              <a:t>This </a:t>
            </a:r>
            <a:r>
              <a:rPr lang="en-US" sz="2700" dirty="0" smtClean="0"/>
              <a:t>Policy document </a:t>
            </a:r>
            <a:r>
              <a:rPr lang="en-US" sz="2700" dirty="0"/>
              <a:t>serves as a guideline for managing an integrated and structured approach to the deployment, </a:t>
            </a:r>
            <a:r>
              <a:rPr lang="en-US" sz="2700" dirty="0" smtClean="0"/>
              <a:t>exploitation </a:t>
            </a:r>
            <a:r>
              <a:rPr lang="en-US" sz="2700" dirty="0"/>
              <a:t>and management of ICT resources and </a:t>
            </a:r>
            <a:r>
              <a:rPr lang="en-US" sz="2700" dirty="0" smtClean="0"/>
              <a:t>services in the Local Government Service.  </a:t>
            </a:r>
          </a:p>
          <a:p>
            <a:pPr marL="0" indent="0">
              <a:buNone/>
            </a:pPr>
            <a:endParaRPr lang="en-US" sz="2700" dirty="0"/>
          </a:p>
          <a:p>
            <a:pPr marL="0" indent="0">
              <a:buNone/>
            </a:pPr>
            <a:r>
              <a:rPr lang="en-US" sz="2700" dirty="0" smtClean="0"/>
              <a:t>Like </a:t>
            </a:r>
            <a:r>
              <a:rPr lang="en-US" sz="2700" dirty="0"/>
              <a:t>other resources such as staff, capital and facilities, ICT services require planning, monitoring, controlling, and staffing that conform to international standards and best practices.</a:t>
            </a:r>
          </a:p>
          <a:p>
            <a:pPr marL="0" indent="0">
              <a:buNone/>
            </a:pPr>
            <a:endParaRPr lang="en-GB" dirty="0" smtClean="0"/>
          </a:p>
        </p:txBody>
      </p:sp>
      <p:sp>
        <p:nvSpPr>
          <p:cNvPr id="2" name="Title 1"/>
          <p:cNvSpPr>
            <a:spLocks noGrp="1"/>
          </p:cNvSpPr>
          <p:nvPr>
            <p:ph type="title"/>
          </p:nvPr>
        </p:nvSpPr>
        <p:spPr>
          <a:xfrm>
            <a:off x="457200" y="338328"/>
            <a:ext cx="8229600" cy="957072"/>
          </a:xfrm>
        </p:spPr>
        <p:txBody>
          <a:bodyPr/>
          <a:lstStyle/>
          <a:p>
            <a:r>
              <a:rPr lang="en-US" dirty="0" smtClean="0"/>
              <a:t>Introduction </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57400"/>
            <a:ext cx="8229599" cy="4876800"/>
          </a:xfrm>
        </p:spPr>
        <p:txBody>
          <a:bodyPr>
            <a:normAutofit lnSpcReduction="10000"/>
          </a:bodyPr>
          <a:lstStyle/>
          <a:p>
            <a:pPr lvl="0"/>
            <a:r>
              <a:rPr lang="en-US" sz="2800" dirty="0" smtClean="0"/>
              <a:t>To </a:t>
            </a:r>
            <a:r>
              <a:rPr lang="en-US" sz="2800" dirty="0"/>
              <a:t>ensure data integrity for all users;</a:t>
            </a:r>
          </a:p>
          <a:p>
            <a:pPr lvl="0"/>
            <a:r>
              <a:rPr lang="en-US" sz="2800" dirty="0"/>
              <a:t>To ensure the effective and efficient utilization of ICT facilities at LGS;</a:t>
            </a:r>
          </a:p>
          <a:p>
            <a:pPr lvl="0"/>
            <a:r>
              <a:rPr lang="en-US" sz="2800" dirty="0"/>
              <a:t>To establish standard procedures for the purchase of compatible hardware and software appropriate to all users.</a:t>
            </a:r>
          </a:p>
          <a:p>
            <a:pPr lvl="0"/>
            <a:r>
              <a:rPr lang="en-US" sz="2800" dirty="0"/>
              <a:t>To facilitate the enforcement of standards and best practices to guide the deployment and exploitation of ICTs within LGS.</a:t>
            </a:r>
          </a:p>
          <a:p>
            <a:pPr lvl="0"/>
            <a:r>
              <a:rPr lang="en-US" sz="2800" dirty="0"/>
              <a:t>To monitor and evaluate the effective use of these procedures.</a:t>
            </a:r>
          </a:p>
          <a:p>
            <a:pPr marL="0" indent="0">
              <a:buNone/>
            </a:pPr>
            <a:endParaRPr lang="en-US" sz="2800" dirty="0"/>
          </a:p>
        </p:txBody>
      </p:sp>
      <p:sp>
        <p:nvSpPr>
          <p:cNvPr id="2" name="Title 1"/>
          <p:cNvSpPr>
            <a:spLocks noGrp="1"/>
          </p:cNvSpPr>
          <p:nvPr>
            <p:ph type="title"/>
          </p:nvPr>
        </p:nvSpPr>
        <p:spPr/>
        <p:txBody>
          <a:bodyPr/>
          <a:lstStyle/>
          <a:p>
            <a:r>
              <a:rPr lang="en-GB" b="1" dirty="0" smtClean="0"/>
              <a:t>Objectives of the Policy</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438400"/>
            <a:ext cx="8610600" cy="4419600"/>
          </a:xfrm>
        </p:spPr>
        <p:txBody>
          <a:bodyPr>
            <a:noAutofit/>
          </a:bodyPr>
          <a:lstStyle/>
          <a:p>
            <a:pPr lvl="0"/>
            <a:r>
              <a:rPr lang="en-US" sz="2800" dirty="0"/>
              <a:t>Information Technology (IT</a:t>
            </a:r>
            <a:r>
              <a:rPr lang="en-US" sz="2800" dirty="0" smtClean="0"/>
              <a:t>)</a:t>
            </a:r>
          </a:p>
          <a:p>
            <a:pPr marL="0" lvl="0" indent="0">
              <a:buNone/>
            </a:pPr>
            <a:endParaRPr lang="en-US" sz="2800" dirty="0"/>
          </a:p>
          <a:p>
            <a:pPr lvl="0"/>
            <a:r>
              <a:rPr lang="en-US" sz="2800" dirty="0"/>
              <a:t>Information and Communication Technology (ICT</a:t>
            </a:r>
            <a:r>
              <a:rPr lang="en-US" sz="2800" dirty="0" smtClean="0"/>
              <a:t>)</a:t>
            </a:r>
          </a:p>
          <a:p>
            <a:pPr marL="0" lvl="0" indent="0">
              <a:buNone/>
            </a:pPr>
            <a:endParaRPr lang="en-US" sz="2800" dirty="0"/>
          </a:p>
          <a:p>
            <a:pPr lvl="0"/>
            <a:r>
              <a:rPr lang="en-US" sz="2800" dirty="0"/>
              <a:t>Information Systems (IS</a:t>
            </a:r>
            <a:r>
              <a:rPr lang="en-US" sz="2800" dirty="0" smtClean="0"/>
              <a:t>)</a:t>
            </a:r>
          </a:p>
          <a:p>
            <a:pPr marL="0" lvl="0" indent="0">
              <a:buNone/>
            </a:pPr>
            <a:endParaRPr lang="en-US" sz="2800" dirty="0"/>
          </a:p>
          <a:p>
            <a:pPr lvl="0"/>
            <a:r>
              <a:rPr lang="en-US" sz="2800" dirty="0"/>
              <a:t>IT Management</a:t>
            </a:r>
          </a:p>
          <a:p>
            <a:endParaRPr lang="en-US" sz="2800" dirty="0"/>
          </a:p>
        </p:txBody>
      </p:sp>
      <p:sp>
        <p:nvSpPr>
          <p:cNvPr id="2" name="Title 1"/>
          <p:cNvSpPr>
            <a:spLocks noGrp="1"/>
          </p:cNvSpPr>
          <p:nvPr>
            <p:ph type="title"/>
          </p:nvPr>
        </p:nvSpPr>
        <p:spPr>
          <a:xfrm>
            <a:off x="419100" y="457200"/>
            <a:ext cx="8229600" cy="1371600"/>
          </a:xfrm>
        </p:spPr>
        <p:txBody>
          <a:bodyPr>
            <a:normAutofit/>
          </a:bodyPr>
          <a:lstStyle/>
          <a:p>
            <a:r>
              <a:rPr lang="en-GB" b="1" dirty="0" smtClean="0"/>
              <a:t>Definitions &amp; Distinctions</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1" y="2133600"/>
            <a:ext cx="8382000" cy="4343400"/>
          </a:xfrm>
        </p:spPr>
        <p:txBody>
          <a:bodyPr>
            <a:normAutofit/>
          </a:bodyPr>
          <a:lstStyle/>
          <a:p>
            <a:pPr marL="0" lvl="0" indent="0">
              <a:buNone/>
            </a:pPr>
            <a:r>
              <a:rPr lang="en-US" sz="2800" b="1" dirty="0"/>
              <a:t>Information Technology (IT</a:t>
            </a:r>
            <a:r>
              <a:rPr lang="en-US" sz="2800" b="1" dirty="0" smtClean="0"/>
              <a:t>)</a:t>
            </a:r>
          </a:p>
          <a:p>
            <a:pPr marL="0" lvl="0" indent="0">
              <a:buNone/>
            </a:pPr>
            <a:endParaRPr lang="en-US" sz="2800" dirty="0"/>
          </a:p>
          <a:p>
            <a:pPr lvl="0"/>
            <a:r>
              <a:rPr lang="en-US" sz="2800" dirty="0"/>
              <a:t>Describes the combination of computer technology (hardware and software) with telecommunication technology (data, image and voice networks</a:t>
            </a:r>
            <a:r>
              <a:rPr lang="en-US" sz="2800" dirty="0" smtClean="0"/>
              <a:t>).</a:t>
            </a:r>
          </a:p>
          <a:p>
            <a:pPr marL="0" lvl="0" indent="0">
              <a:buNone/>
            </a:pPr>
            <a:endParaRPr lang="en-US" sz="2800" dirty="0"/>
          </a:p>
          <a:p>
            <a:pPr lvl="0"/>
            <a:r>
              <a:rPr lang="en-US" sz="2800" dirty="0"/>
              <a:t>Information and Communication Technology (ICT) is the same as IT.</a:t>
            </a:r>
          </a:p>
        </p:txBody>
      </p:sp>
      <p:sp>
        <p:nvSpPr>
          <p:cNvPr id="2" name="Title 1"/>
          <p:cNvSpPr>
            <a:spLocks noGrp="1"/>
          </p:cNvSpPr>
          <p:nvPr>
            <p:ph type="title"/>
          </p:nvPr>
        </p:nvSpPr>
        <p:spPr/>
        <p:txBody>
          <a:bodyPr/>
          <a:lstStyle/>
          <a:p>
            <a:r>
              <a:rPr lang="en-GB" b="1" dirty="0"/>
              <a:t>Definitions &amp; </a:t>
            </a:r>
            <a:r>
              <a:rPr lang="en-GB" b="1" dirty="0" smtClean="0"/>
              <a:t>Distinctions </a:t>
            </a:r>
            <a:r>
              <a:rPr lang="en-US" b="1" dirty="0" smtClean="0"/>
              <a:t>Cont’d</a:t>
            </a:r>
            <a:endParaRPr lang="en-US" b="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514600"/>
            <a:ext cx="8839200" cy="4191000"/>
          </a:xfrm>
        </p:spPr>
        <p:txBody>
          <a:bodyPr>
            <a:normAutofit lnSpcReduction="10000"/>
          </a:bodyPr>
          <a:lstStyle/>
          <a:p>
            <a:pPr marL="0" lvl="0" indent="0">
              <a:buNone/>
            </a:pPr>
            <a:r>
              <a:rPr lang="en-US" sz="2800" b="1" dirty="0"/>
              <a:t>Information System (IS)	</a:t>
            </a:r>
            <a:endParaRPr lang="en-US" sz="2800" b="1" dirty="0" smtClean="0"/>
          </a:p>
          <a:p>
            <a:pPr marL="0" lvl="0" indent="0">
              <a:buNone/>
            </a:pPr>
            <a:endParaRPr lang="en-US" sz="2800" dirty="0"/>
          </a:p>
          <a:p>
            <a:pPr lvl="0"/>
            <a:r>
              <a:rPr lang="en-US" sz="2800" dirty="0"/>
              <a:t>Describes the processes, system, tools that work together to collect, process, store, retrieve, </a:t>
            </a:r>
            <a:r>
              <a:rPr lang="en-US" sz="2800" dirty="0" err="1"/>
              <a:t>analyse</a:t>
            </a:r>
            <a:r>
              <a:rPr lang="en-US" sz="2800" dirty="0"/>
              <a:t> and/ or distribute information</a:t>
            </a:r>
            <a:r>
              <a:rPr lang="en-US" sz="2800" dirty="0" smtClean="0"/>
              <a:t>.</a:t>
            </a:r>
          </a:p>
          <a:p>
            <a:pPr marL="0" lvl="0" indent="0">
              <a:buNone/>
            </a:pPr>
            <a:endParaRPr lang="en-US" sz="2800" dirty="0"/>
          </a:p>
          <a:p>
            <a:pPr lvl="0"/>
            <a:r>
              <a:rPr lang="en-US" sz="2800" dirty="0"/>
              <a:t>Note that IS may rely on information technology (IT) or not</a:t>
            </a:r>
            <a:r>
              <a:rPr lang="en-US" sz="2800" dirty="0" smtClean="0"/>
              <a:t>.</a:t>
            </a:r>
            <a:endParaRPr lang="en-US" sz="2800" dirty="0"/>
          </a:p>
          <a:p>
            <a:pPr lvl="0"/>
            <a:r>
              <a:rPr lang="en-US" sz="2800" dirty="0"/>
              <a:t>IT improves IS</a:t>
            </a:r>
          </a:p>
        </p:txBody>
      </p:sp>
      <p:sp>
        <p:nvSpPr>
          <p:cNvPr id="2" name="Title 1"/>
          <p:cNvSpPr>
            <a:spLocks noGrp="1"/>
          </p:cNvSpPr>
          <p:nvPr>
            <p:ph type="title"/>
          </p:nvPr>
        </p:nvSpPr>
        <p:spPr/>
        <p:txBody>
          <a:bodyPr>
            <a:normAutofit/>
          </a:bodyPr>
          <a:lstStyle/>
          <a:p>
            <a:r>
              <a:rPr lang="en-GB" b="1" dirty="0"/>
              <a:t>Definitions &amp; Distinctions </a:t>
            </a:r>
            <a:r>
              <a:rPr lang="en-US" b="1" dirty="0"/>
              <a:t>Cont’d</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828800"/>
            <a:ext cx="8839200" cy="4876800"/>
          </a:xfrm>
        </p:spPr>
        <p:txBody>
          <a:bodyPr>
            <a:normAutofit lnSpcReduction="10000"/>
          </a:bodyPr>
          <a:lstStyle/>
          <a:p>
            <a:pPr marL="0" lvl="0" indent="0">
              <a:buNone/>
            </a:pPr>
            <a:r>
              <a:rPr lang="en-US" sz="2800" b="1" dirty="0"/>
              <a:t>IT Management</a:t>
            </a:r>
            <a:endParaRPr lang="en-US" sz="2800" dirty="0"/>
          </a:p>
          <a:p>
            <a:pPr lvl="0"/>
            <a:r>
              <a:rPr lang="en-US" sz="2800" dirty="0"/>
              <a:t>It encompasses the systems, people, processes and tools used to manage ICT resources for the good of the organization</a:t>
            </a:r>
          </a:p>
          <a:p>
            <a:pPr lvl="0"/>
            <a:r>
              <a:rPr lang="en-US" sz="2800" dirty="0"/>
              <a:t>ICT management is a relatively new discipline.</a:t>
            </a:r>
          </a:p>
          <a:p>
            <a:pPr lvl="0"/>
            <a:r>
              <a:rPr lang="en-US" sz="2800" dirty="0"/>
              <a:t>ICT is </a:t>
            </a:r>
            <a:r>
              <a:rPr lang="en-US" sz="2800" dirty="0" err="1"/>
              <a:t>practised</a:t>
            </a:r>
            <a:r>
              <a:rPr lang="en-US" sz="2800" dirty="0"/>
              <a:t> as a discipline like Accounting, Marketing and Human Resource (HR management</a:t>
            </a:r>
          </a:p>
          <a:p>
            <a:pPr lvl="0"/>
            <a:r>
              <a:rPr lang="en-US" sz="2800" dirty="0"/>
              <a:t>Like any other discipline, it has goals, policies and functions.</a:t>
            </a:r>
          </a:p>
          <a:p>
            <a:r>
              <a:rPr lang="en-US" sz="2800" dirty="0"/>
              <a:t>ICT in </a:t>
            </a:r>
            <a:r>
              <a:rPr lang="en-US" sz="2800" dirty="0" err="1"/>
              <a:t>organisation</a:t>
            </a:r>
            <a:r>
              <a:rPr lang="en-US" sz="2800" dirty="0"/>
              <a:t> could be a core function, strategic or support function.</a:t>
            </a:r>
          </a:p>
          <a:p>
            <a:pPr lvl="0"/>
            <a:endParaRPr lang="en-GB" sz="2800" dirty="0" smtClean="0"/>
          </a:p>
        </p:txBody>
      </p:sp>
      <p:sp>
        <p:nvSpPr>
          <p:cNvPr id="2" name="Title 1"/>
          <p:cNvSpPr>
            <a:spLocks noGrp="1"/>
          </p:cNvSpPr>
          <p:nvPr>
            <p:ph type="title"/>
          </p:nvPr>
        </p:nvSpPr>
        <p:spPr/>
        <p:txBody>
          <a:bodyPr>
            <a:normAutofit/>
          </a:bodyPr>
          <a:lstStyle/>
          <a:p>
            <a:r>
              <a:rPr lang="en-GB" b="1" dirty="0"/>
              <a:t>Definitions &amp; Distinctions </a:t>
            </a:r>
            <a:r>
              <a:rPr lang="en-US" b="1" dirty="0"/>
              <a:t>Cont’d</a:t>
            </a:r>
            <a:endParaRPr lang="en-US" dirty="0"/>
          </a:p>
        </p:txBody>
      </p:sp>
    </p:spTree>
    <p:extLst>
      <p:ext uri="{BB962C8B-B14F-4D97-AF65-F5344CB8AC3E}">
        <p14:creationId xmlns:p14="http://schemas.microsoft.com/office/powerpoint/2010/main" val="33415968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828800"/>
            <a:ext cx="8839200" cy="4876800"/>
          </a:xfrm>
        </p:spPr>
        <p:txBody>
          <a:bodyPr>
            <a:normAutofit/>
          </a:bodyPr>
          <a:lstStyle/>
          <a:p>
            <a:pPr marL="0" indent="0">
              <a:buNone/>
            </a:pPr>
            <a:r>
              <a:rPr lang="en-US" sz="2800" b="1" dirty="0" smtClean="0"/>
              <a:t>The IT </a:t>
            </a:r>
            <a:r>
              <a:rPr lang="en-US" sz="2800" b="1" dirty="0"/>
              <a:t>Resources may be classified as follows</a:t>
            </a:r>
            <a:r>
              <a:rPr lang="en-US" sz="2800" b="1" dirty="0" smtClean="0"/>
              <a:t>:</a:t>
            </a:r>
          </a:p>
          <a:p>
            <a:pPr marL="0" indent="0">
              <a:buNone/>
            </a:pPr>
            <a:endParaRPr lang="en-US" sz="2800" dirty="0"/>
          </a:p>
          <a:p>
            <a:pPr lvl="0"/>
            <a:r>
              <a:rPr lang="en-US" sz="2800" dirty="0"/>
              <a:t>Hardware Systems;</a:t>
            </a:r>
          </a:p>
          <a:p>
            <a:pPr lvl="0"/>
            <a:r>
              <a:rPr lang="en-US" sz="2800" dirty="0"/>
              <a:t>Networks and Telecoms;</a:t>
            </a:r>
          </a:p>
          <a:p>
            <a:pPr lvl="0"/>
            <a:r>
              <a:rPr lang="en-US" sz="2800" dirty="0"/>
              <a:t>Software;</a:t>
            </a:r>
          </a:p>
          <a:p>
            <a:pPr lvl="0"/>
            <a:r>
              <a:rPr lang="en-US" sz="2800" dirty="0"/>
              <a:t>Data and </a:t>
            </a:r>
          </a:p>
          <a:p>
            <a:pPr lvl="0"/>
            <a:r>
              <a:rPr lang="en-US" sz="2800" dirty="0"/>
              <a:t>People ware</a:t>
            </a:r>
          </a:p>
        </p:txBody>
      </p:sp>
      <p:sp>
        <p:nvSpPr>
          <p:cNvPr id="2" name="Title 1"/>
          <p:cNvSpPr>
            <a:spLocks noGrp="1"/>
          </p:cNvSpPr>
          <p:nvPr>
            <p:ph type="title"/>
          </p:nvPr>
        </p:nvSpPr>
        <p:spPr/>
        <p:txBody>
          <a:bodyPr>
            <a:normAutofit/>
          </a:bodyPr>
          <a:lstStyle/>
          <a:p>
            <a:r>
              <a:rPr lang="en-GB" b="1" dirty="0"/>
              <a:t>LGS IT Resource Classifications</a:t>
            </a:r>
          </a:p>
        </p:txBody>
      </p:sp>
    </p:spTree>
    <p:extLst>
      <p:ext uri="{BB962C8B-B14F-4D97-AF65-F5344CB8AC3E}">
        <p14:creationId xmlns:p14="http://schemas.microsoft.com/office/powerpoint/2010/main" val="25398323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828800"/>
            <a:ext cx="8839200" cy="4876800"/>
          </a:xfrm>
        </p:spPr>
        <p:txBody>
          <a:bodyPr>
            <a:normAutofit/>
          </a:bodyPr>
          <a:lstStyle/>
          <a:p>
            <a:pPr marL="0" lvl="0" indent="0">
              <a:buNone/>
            </a:pPr>
            <a:r>
              <a:rPr lang="en-US" sz="2800" b="1" i="1" dirty="0" smtClean="0"/>
              <a:t>The policy areas include:</a:t>
            </a:r>
          </a:p>
          <a:p>
            <a:pPr marL="0" lvl="0" indent="0">
              <a:buNone/>
            </a:pPr>
            <a:endParaRPr lang="en-GB" sz="2800" dirty="0" smtClean="0"/>
          </a:p>
          <a:p>
            <a:r>
              <a:rPr lang="en-US" sz="2800" dirty="0"/>
              <a:t>Antivirus Policy	</a:t>
            </a:r>
          </a:p>
          <a:p>
            <a:r>
              <a:rPr lang="en-US" sz="2800" dirty="0"/>
              <a:t>Application Implementation Policy</a:t>
            </a:r>
          </a:p>
          <a:p>
            <a:r>
              <a:rPr lang="en-US" sz="2800" dirty="0"/>
              <a:t>Asset Control Policy	</a:t>
            </a:r>
          </a:p>
          <a:p>
            <a:r>
              <a:rPr lang="en-US" sz="2800" dirty="0"/>
              <a:t>Backup Policy	</a:t>
            </a:r>
          </a:p>
          <a:p>
            <a:r>
              <a:rPr lang="en-US" sz="2800" dirty="0"/>
              <a:t>Incident Response Policy</a:t>
            </a:r>
          </a:p>
          <a:p>
            <a:r>
              <a:rPr lang="en-US" sz="2800" dirty="0"/>
              <a:t>Internet Security Policy	</a:t>
            </a:r>
          </a:p>
          <a:p>
            <a:r>
              <a:rPr lang="en-US" sz="2800" dirty="0"/>
              <a:t>IT Equipment Purchase And Failure Prevention Policy</a:t>
            </a:r>
            <a:endParaRPr lang="en-GB" sz="2800" dirty="0" smtClean="0"/>
          </a:p>
        </p:txBody>
      </p:sp>
      <p:sp>
        <p:nvSpPr>
          <p:cNvPr id="2" name="Title 1"/>
          <p:cNvSpPr>
            <a:spLocks noGrp="1"/>
          </p:cNvSpPr>
          <p:nvPr>
            <p:ph type="title"/>
          </p:nvPr>
        </p:nvSpPr>
        <p:spPr/>
        <p:txBody>
          <a:bodyPr>
            <a:normAutofit/>
          </a:bodyPr>
          <a:lstStyle/>
          <a:p>
            <a:r>
              <a:rPr lang="en-GB" b="1" dirty="0" smtClean="0"/>
              <a:t>Policy Areas</a:t>
            </a:r>
            <a:endParaRPr lang="en-US" dirty="0"/>
          </a:p>
        </p:txBody>
      </p:sp>
    </p:spTree>
    <p:extLst>
      <p:ext uri="{BB962C8B-B14F-4D97-AF65-F5344CB8AC3E}">
        <p14:creationId xmlns:p14="http://schemas.microsoft.com/office/powerpoint/2010/main" val="27347107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33600"/>
            <a:ext cx="8458200" cy="4572000"/>
          </a:xfrm>
        </p:spPr>
        <p:txBody>
          <a:bodyPr>
            <a:normAutofit/>
          </a:bodyPr>
          <a:lstStyle/>
          <a:p>
            <a:pPr marL="0" lvl="0" indent="0">
              <a:buNone/>
            </a:pPr>
            <a:endParaRPr lang="en-GB" sz="2800" dirty="0" smtClean="0"/>
          </a:p>
          <a:p>
            <a:r>
              <a:rPr lang="en-US" sz="2800" dirty="0"/>
              <a:t>Mobile Computer Policy	</a:t>
            </a:r>
          </a:p>
          <a:p>
            <a:r>
              <a:rPr lang="en-US" sz="2800" dirty="0"/>
              <a:t>Network Documentation Policy	</a:t>
            </a:r>
          </a:p>
          <a:p>
            <a:r>
              <a:rPr lang="en-US" sz="2800" dirty="0"/>
              <a:t>Password Policy	</a:t>
            </a:r>
            <a:endParaRPr lang="en-US" sz="2800" dirty="0" smtClean="0"/>
          </a:p>
          <a:p>
            <a:r>
              <a:rPr lang="en-US" sz="2800" dirty="0" smtClean="0"/>
              <a:t>Remote </a:t>
            </a:r>
            <a:r>
              <a:rPr lang="en-US" sz="2800" dirty="0"/>
              <a:t>Access Policy</a:t>
            </a:r>
          </a:p>
          <a:p>
            <a:r>
              <a:rPr lang="en-US" sz="2800" dirty="0"/>
              <a:t>Server Documentation Policy</a:t>
            </a:r>
          </a:p>
          <a:p>
            <a:r>
              <a:rPr lang="en-US" sz="2800" dirty="0"/>
              <a:t>Server Monitoring Policy	</a:t>
            </a:r>
          </a:p>
          <a:p>
            <a:r>
              <a:rPr lang="en-US" sz="2800" dirty="0"/>
              <a:t>System Lockdown Policy	</a:t>
            </a:r>
          </a:p>
        </p:txBody>
      </p:sp>
      <p:sp>
        <p:nvSpPr>
          <p:cNvPr id="2" name="Title 1"/>
          <p:cNvSpPr>
            <a:spLocks noGrp="1"/>
          </p:cNvSpPr>
          <p:nvPr>
            <p:ph type="title"/>
          </p:nvPr>
        </p:nvSpPr>
        <p:spPr/>
        <p:txBody>
          <a:bodyPr>
            <a:normAutofit/>
          </a:bodyPr>
          <a:lstStyle/>
          <a:p>
            <a:r>
              <a:rPr lang="en-GB" b="1" dirty="0" smtClean="0"/>
              <a:t>Policy Areas Cont’d</a:t>
            </a:r>
            <a:endParaRPr lang="en-US" dirty="0"/>
          </a:p>
        </p:txBody>
      </p:sp>
    </p:spTree>
    <p:extLst>
      <p:ext uri="{BB962C8B-B14F-4D97-AF65-F5344CB8AC3E}">
        <p14:creationId xmlns:p14="http://schemas.microsoft.com/office/powerpoint/2010/main" val="2995509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828800"/>
            <a:ext cx="8839200" cy="4876800"/>
          </a:xfrm>
        </p:spPr>
        <p:txBody>
          <a:bodyPr>
            <a:normAutofit/>
          </a:bodyPr>
          <a:lstStyle/>
          <a:p>
            <a:pPr marL="0" lvl="0" indent="0">
              <a:buNone/>
            </a:pPr>
            <a:endParaRPr lang="en-GB" sz="2800" dirty="0" smtClean="0"/>
          </a:p>
          <a:p>
            <a:r>
              <a:rPr lang="en-US" sz="2800" dirty="0"/>
              <a:t>System Update Policy	</a:t>
            </a:r>
          </a:p>
          <a:p>
            <a:r>
              <a:rPr lang="en-US" sz="2800" dirty="0" smtClean="0"/>
              <a:t>User </a:t>
            </a:r>
            <a:r>
              <a:rPr lang="en-US" sz="2800" dirty="0"/>
              <a:t>Privilege Policy	</a:t>
            </a:r>
          </a:p>
          <a:p>
            <a:r>
              <a:rPr lang="en-US" sz="2800" dirty="0"/>
              <a:t>Wireless Use Policy	</a:t>
            </a:r>
          </a:p>
          <a:p>
            <a:r>
              <a:rPr lang="en-US" sz="2800" dirty="0"/>
              <a:t>Human Resources Management Information System Policy</a:t>
            </a:r>
          </a:p>
          <a:p>
            <a:r>
              <a:rPr lang="en-US" sz="2800" dirty="0"/>
              <a:t>Website Policy	</a:t>
            </a:r>
          </a:p>
        </p:txBody>
      </p:sp>
      <p:sp>
        <p:nvSpPr>
          <p:cNvPr id="2" name="Title 1"/>
          <p:cNvSpPr>
            <a:spLocks noGrp="1"/>
          </p:cNvSpPr>
          <p:nvPr>
            <p:ph type="title"/>
          </p:nvPr>
        </p:nvSpPr>
        <p:spPr/>
        <p:txBody>
          <a:bodyPr>
            <a:normAutofit/>
          </a:bodyPr>
          <a:lstStyle/>
          <a:p>
            <a:r>
              <a:rPr lang="en-GB" b="1" dirty="0" smtClean="0"/>
              <a:t>Policy Areas Cont’d</a:t>
            </a:r>
            <a:endParaRPr lang="en-US" dirty="0"/>
          </a:p>
        </p:txBody>
      </p:sp>
    </p:spTree>
    <p:extLst>
      <p:ext uri="{BB962C8B-B14F-4D97-AF65-F5344CB8AC3E}">
        <p14:creationId xmlns:p14="http://schemas.microsoft.com/office/powerpoint/2010/main" val="19287829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209800"/>
            <a:ext cx="8839200" cy="4495800"/>
          </a:xfrm>
        </p:spPr>
        <p:txBody>
          <a:bodyPr>
            <a:normAutofit/>
          </a:bodyPr>
          <a:lstStyle/>
          <a:p>
            <a:pPr lvl="0"/>
            <a:r>
              <a:rPr lang="en-US" sz="2800" dirty="0"/>
              <a:t>Gain competitive advantage</a:t>
            </a:r>
          </a:p>
          <a:p>
            <a:pPr lvl="0"/>
            <a:r>
              <a:rPr lang="en-US" sz="2800" dirty="0"/>
              <a:t>Fulfils regulatory or legal requirements</a:t>
            </a:r>
          </a:p>
          <a:p>
            <a:pPr lvl="0"/>
            <a:r>
              <a:rPr lang="en-US" sz="2800" dirty="0"/>
              <a:t>Promote </a:t>
            </a:r>
            <a:r>
              <a:rPr lang="en-US" sz="2800" dirty="0" err="1" smtClean="0"/>
              <a:t>organisation</a:t>
            </a:r>
            <a:r>
              <a:rPr lang="en-US" sz="2800" dirty="0" smtClean="0"/>
              <a:t> </a:t>
            </a:r>
            <a:r>
              <a:rPr lang="en-US" sz="2800" dirty="0"/>
              <a:t>values and strategic decisions.</a:t>
            </a:r>
          </a:p>
          <a:p>
            <a:pPr lvl="0"/>
            <a:r>
              <a:rPr lang="en-US" sz="2800" dirty="0" smtClean="0"/>
              <a:t>Improved service delivery</a:t>
            </a:r>
          </a:p>
          <a:p>
            <a:pPr lvl="0"/>
            <a:r>
              <a:rPr lang="en-US" sz="2800" dirty="0"/>
              <a:t>Lower the cost of storing and retrieving data</a:t>
            </a:r>
          </a:p>
          <a:p>
            <a:pPr lvl="0"/>
            <a:r>
              <a:rPr lang="en-US" sz="2800" dirty="0" smtClean="0"/>
              <a:t>Increase </a:t>
            </a:r>
            <a:r>
              <a:rPr lang="en-US" sz="2800" dirty="0"/>
              <a:t>productivity</a:t>
            </a:r>
          </a:p>
          <a:p>
            <a:pPr lvl="0"/>
            <a:r>
              <a:rPr lang="en-US" sz="2800" dirty="0"/>
              <a:t>Improve work flow</a:t>
            </a:r>
          </a:p>
          <a:p>
            <a:pPr lvl="0"/>
            <a:r>
              <a:rPr lang="en-US" sz="2800" dirty="0"/>
              <a:t>Save </a:t>
            </a:r>
            <a:r>
              <a:rPr lang="en-US" sz="2800" dirty="0" smtClean="0"/>
              <a:t>time</a:t>
            </a:r>
            <a:endParaRPr lang="en-US" sz="2800" dirty="0"/>
          </a:p>
          <a:p>
            <a:pPr lvl="0"/>
            <a:endParaRPr lang="en-GB" sz="2800" dirty="0" smtClean="0"/>
          </a:p>
        </p:txBody>
      </p:sp>
      <p:sp>
        <p:nvSpPr>
          <p:cNvPr id="2" name="Title 1"/>
          <p:cNvSpPr>
            <a:spLocks noGrp="1"/>
          </p:cNvSpPr>
          <p:nvPr>
            <p:ph type="title"/>
          </p:nvPr>
        </p:nvSpPr>
        <p:spPr/>
        <p:txBody>
          <a:bodyPr>
            <a:normAutofit/>
          </a:bodyPr>
          <a:lstStyle/>
          <a:p>
            <a:r>
              <a:rPr lang="en-GB" b="1" dirty="0" smtClean="0"/>
              <a:t>Benefits of LGS Policy</a:t>
            </a:r>
            <a:endParaRPr lang="en-US" dirty="0"/>
          </a:p>
        </p:txBody>
      </p:sp>
    </p:spTree>
    <p:extLst>
      <p:ext uri="{BB962C8B-B14F-4D97-AF65-F5344CB8AC3E}">
        <p14:creationId xmlns:p14="http://schemas.microsoft.com/office/powerpoint/2010/main" val="40473093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057400"/>
            <a:ext cx="8686800" cy="4648200"/>
          </a:xfrm>
        </p:spPr>
        <p:txBody>
          <a:bodyPr>
            <a:normAutofit fontScale="92500"/>
          </a:bodyPr>
          <a:lstStyle/>
          <a:p>
            <a:pPr lvl="0"/>
            <a:r>
              <a:rPr lang="en-US" sz="2800" dirty="0" smtClean="0"/>
              <a:t>Enhance </a:t>
            </a:r>
            <a:r>
              <a:rPr lang="en-US" sz="2800" dirty="0"/>
              <a:t>information flow and access for coordination, planning research, and decision making and monitoring.</a:t>
            </a:r>
          </a:p>
          <a:p>
            <a:pPr lvl="0"/>
            <a:r>
              <a:rPr lang="en-US" sz="2800" dirty="0"/>
              <a:t>Maintain or improve system reliability, system security, system performance.</a:t>
            </a:r>
          </a:p>
          <a:p>
            <a:pPr lvl="0"/>
            <a:r>
              <a:rPr lang="en-US" sz="2800" dirty="0"/>
              <a:t>Keep systems current in terms of configuration or version.</a:t>
            </a:r>
          </a:p>
          <a:p>
            <a:pPr lvl="0"/>
            <a:r>
              <a:rPr lang="en-US" sz="2800" dirty="0"/>
              <a:t>Protect current investment in technology.</a:t>
            </a:r>
          </a:p>
          <a:p>
            <a:pPr lvl="0"/>
            <a:r>
              <a:rPr lang="en-US" sz="2800" dirty="0"/>
              <a:t>Lower technical support costs.</a:t>
            </a:r>
          </a:p>
          <a:p>
            <a:pPr lvl="0"/>
            <a:r>
              <a:rPr lang="en-US" sz="2800" dirty="0"/>
              <a:t>Facilitate technical support activities</a:t>
            </a:r>
          </a:p>
          <a:p>
            <a:pPr lvl="0"/>
            <a:r>
              <a:rPr lang="en-US" sz="2800" dirty="0"/>
              <a:t>Meet service level obligations</a:t>
            </a:r>
          </a:p>
          <a:p>
            <a:pPr lvl="0"/>
            <a:r>
              <a:rPr lang="en-US" sz="2800" dirty="0"/>
              <a:t>Facilitate system utilization – improving ease of use</a:t>
            </a:r>
          </a:p>
          <a:p>
            <a:pPr lvl="0"/>
            <a:endParaRPr lang="en-US" sz="2800" dirty="0"/>
          </a:p>
          <a:p>
            <a:pPr lvl="0"/>
            <a:endParaRPr lang="en-GB" sz="2800" dirty="0" smtClean="0"/>
          </a:p>
        </p:txBody>
      </p:sp>
      <p:sp>
        <p:nvSpPr>
          <p:cNvPr id="2" name="Title 1"/>
          <p:cNvSpPr>
            <a:spLocks noGrp="1"/>
          </p:cNvSpPr>
          <p:nvPr>
            <p:ph type="title"/>
          </p:nvPr>
        </p:nvSpPr>
        <p:spPr/>
        <p:txBody>
          <a:bodyPr>
            <a:normAutofit/>
          </a:bodyPr>
          <a:lstStyle/>
          <a:p>
            <a:r>
              <a:rPr lang="en-GB" b="1" dirty="0" smtClean="0"/>
              <a:t>Benefits of LGS Policy Cont’d</a:t>
            </a:r>
            <a:endParaRPr lang="en-US" dirty="0"/>
          </a:p>
        </p:txBody>
      </p:sp>
    </p:spTree>
    <p:extLst>
      <p:ext uri="{BB962C8B-B14F-4D97-AF65-F5344CB8AC3E}">
        <p14:creationId xmlns:p14="http://schemas.microsoft.com/office/powerpoint/2010/main" val="39881642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133600"/>
            <a:ext cx="8839200" cy="4572000"/>
          </a:xfrm>
        </p:spPr>
        <p:txBody>
          <a:bodyPr>
            <a:normAutofit/>
          </a:bodyPr>
          <a:lstStyle/>
          <a:p>
            <a:r>
              <a:rPr lang="en-US" sz="2800" dirty="0"/>
              <a:t>In the event of any exceptions to this policy, approval must be sought in advance from the Head of Service or the Coordinating Director of the Metropolitan, Municipal or District Assembly. </a:t>
            </a:r>
            <a:endParaRPr lang="en-US" sz="2800" dirty="0" smtClean="0"/>
          </a:p>
          <a:p>
            <a:pPr marL="0" indent="0">
              <a:buNone/>
            </a:pPr>
            <a:endParaRPr lang="en-US" sz="2800" dirty="0"/>
          </a:p>
          <a:p>
            <a:r>
              <a:rPr lang="en-US" sz="2800" dirty="0"/>
              <a:t>In the case that this policy is not being adhered to, the incident must be reported to the Head of Service or the Director RSIM or the Coordinating Director of the Metropolitan, Municipal or District Assembly with immediate effect. </a:t>
            </a:r>
          </a:p>
        </p:txBody>
      </p:sp>
      <p:sp>
        <p:nvSpPr>
          <p:cNvPr id="2" name="Title 1"/>
          <p:cNvSpPr>
            <a:spLocks noGrp="1"/>
          </p:cNvSpPr>
          <p:nvPr>
            <p:ph type="title"/>
          </p:nvPr>
        </p:nvSpPr>
        <p:spPr/>
        <p:txBody>
          <a:bodyPr>
            <a:normAutofit/>
          </a:bodyPr>
          <a:lstStyle/>
          <a:p>
            <a:r>
              <a:rPr lang="en-GB" b="1" dirty="0" smtClean="0"/>
              <a:t>Violations &amp; Sanctions</a:t>
            </a:r>
            <a:endParaRPr lang="en-US" dirty="0"/>
          </a:p>
        </p:txBody>
      </p:sp>
    </p:spTree>
    <p:extLst>
      <p:ext uri="{BB962C8B-B14F-4D97-AF65-F5344CB8AC3E}">
        <p14:creationId xmlns:p14="http://schemas.microsoft.com/office/powerpoint/2010/main" val="4248035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828800"/>
            <a:ext cx="8839200" cy="4876800"/>
          </a:xfrm>
        </p:spPr>
        <p:txBody>
          <a:bodyPr>
            <a:normAutofit/>
          </a:bodyPr>
          <a:lstStyle/>
          <a:p>
            <a:r>
              <a:rPr lang="en-US" sz="2800" dirty="0" smtClean="0"/>
              <a:t>Failure </a:t>
            </a:r>
            <a:r>
              <a:rPr lang="en-US" sz="2800" dirty="0"/>
              <a:t>to report any suspected breach of this policy without tangible reason(s) will render the culprit(s) as liable as the person(s) who has been found to have breached this policy. </a:t>
            </a:r>
          </a:p>
          <a:p>
            <a:pPr marL="0" indent="0">
              <a:buNone/>
            </a:pPr>
            <a:endParaRPr lang="en-US" sz="2800" dirty="0"/>
          </a:p>
          <a:p>
            <a:r>
              <a:rPr lang="en-US" sz="2800" dirty="0"/>
              <a:t>A person or group of persons found to have violated this policy will be subjected to appropriate disciplinary action which may lead to dismissal or termination of appointment as defined in the conditions of service of the Local Government Service. </a:t>
            </a:r>
          </a:p>
          <a:p>
            <a:pPr marL="0" lvl="0" indent="0">
              <a:buNone/>
            </a:pPr>
            <a:endParaRPr lang="en-GB" sz="2800" dirty="0" smtClean="0"/>
          </a:p>
        </p:txBody>
      </p:sp>
      <p:sp>
        <p:nvSpPr>
          <p:cNvPr id="2" name="Title 1"/>
          <p:cNvSpPr>
            <a:spLocks noGrp="1"/>
          </p:cNvSpPr>
          <p:nvPr>
            <p:ph type="title"/>
          </p:nvPr>
        </p:nvSpPr>
        <p:spPr/>
        <p:txBody>
          <a:bodyPr>
            <a:normAutofit/>
          </a:bodyPr>
          <a:lstStyle/>
          <a:p>
            <a:r>
              <a:rPr lang="en-GB" b="1" dirty="0" smtClean="0"/>
              <a:t>Violations &amp; Sanctions Cont’d</a:t>
            </a:r>
            <a:endParaRPr lang="en-US" dirty="0"/>
          </a:p>
        </p:txBody>
      </p:sp>
    </p:spTree>
    <p:extLst>
      <p:ext uri="{BB962C8B-B14F-4D97-AF65-F5344CB8AC3E}">
        <p14:creationId xmlns:p14="http://schemas.microsoft.com/office/powerpoint/2010/main" val="24437015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4800" y="1600200"/>
            <a:ext cx="8077200" cy="4495800"/>
          </a:xfrm>
        </p:spPr>
        <p:txBody>
          <a:bodyPr>
            <a:normAutofit fontScale="90000"/>
          </a:bodyPr>
          <a:lstStyle/>
          <a:p>
            <a:r>
              <a:rPr lang="en-US" dirty="0" smtClean="0">
                <a:solidFill>
                  <a:schemeClr val="tx1"/>
                </a:solidFill>
              </a:rPr>
              <a:t>End of Presentation</a:t>
            </a:r>
            <a:br>
              <a:rPr lang="en-US" dirty="0" smtClean="0">
                <a:solidFill>
                  <a:schemeClr val="tx1"/>
                </a:solidFill>
              </a:rPr>
            </a:br>
            <a:r>
              <a:rPr lang="en-US" dirty="0" smtClean="0">
                <a:solidFill>
                  <a:schemeClr val="tx1"/>
                </a:solidFill>
              </a:rPr>
              <a:t/>
            </a:r>
            <a:br>
              <a:rPr lang="en-US" dirty="0" smtClean="0">
                <a:solidFill>
                  <a:schemeClr val="tx1"/>
                </a:solidFill>
              </a:rPr>
            </a:br>
            <a:r>
              <a:rPr lang="en-US" dirty="0" smtClean="0">
                <a:solidFill>
                  <a:schemeClr val="tx1"/>
                </a:solidFill>
              </a:rPr>
              <a:t>Many Thanks</a:t>
            </a:r>
            <a:br>
              <a:rPr lang="en-US" dirty="0" smtClean="0">
                <a:solidFill>
                  <a:schemeClr val="tx1"/>
                </a:solidFill>
              </a:rPr>
            </a:br>
            <a:r>
              <a:rPr lang="en-US" dirty="0" smtClean="0">
                <a:solidFill>
                  <a:schemeClr val="tx1"/>
                </a:solidFill>
              </a:rPr>
              <a:t/>
            </a:r>
            <a:br>
              <a:rPr lang="en-US" dirty="0" smtClean="0">
                <a:solidFill>
                  <a:schemeClr val="tx1"/>
                </a:solidFill>
              </a:rPr>
            </a:br>
            <a:r>
              <a:rPr lang="en-US" dirty="0" smtClean="0">
                <a:solidFill>
                  <a:schemeClr val="tx1"/>
                </a:solidFill>
              </a:rPr>
              <a:t>Merci Beaucoup.</a:t>
            </a:r>
            <a:br>
              <a:rPr lang="en-US" dirty="0" smtClean="0">
                <a:solidFill>
                  <a:schemeClr val="tx1"/>
                </a:solidFill>
              </a:rPr>
            </a:br>
            <a:r>
              <a:rPr lang="en-US" dirty="0" smtClean="0">
                <a:solidFill>
                  <a:schemeClr val="tx1"/>
                </a:solidFill>
              </a:rPr>
              <a:t/>
            </a:r>
            <a:br>
              <a:rPr lang="en-US" dirty="0" smtClean="0">
                <a:solidFill>
                  <a:schemeClr val="tx1"/>
                </a:solidFill>
              </a:rPr>
            </a:br>
            <a:endParaRPr lang="en-US" dirty="0">
              <a:solidFill>
                <a:schemeClr val="tx1"/>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2130</TotalTime>
  <Words>650</Words>
  <Application>Microsoft Office PowerPoint</Application>
  <PresentationFormat>On-screen Show (4:3)</PresentationFormat>
  <Paragraphs>115</Paragraphs>
  <Slides>17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Calibri</vt:lpstr>
      <vt:lpstr>Candara</vt:lpstr>
      <vt:lpstr>Symbol</vt:lpstr>
      <vt:lpstr>Waveform</vt:lpstr>
      <vt:lpstr>PRESENTATION ON LGS INFORMATION TECHNOLOGY POLICY</vt:lpstr>
      <vt:lpstr>Presentation Outline</vt:lpstr>
      <vt:lpstr>Introduction </vt:lpstr>
      <vt:lpstr>Objectives of the Policy</vt:lpstr>
      <vt:lpstr>Definitions &amp; Distinctions</vt:lpstr>
      <vt:lpstr>Definitions &amp; Distinctions Cont’d</vt:lpstr>
      <vt:lpstr>Definitions &amp; Distinctions Cont’d</vt:lpstr>
      <vt:lpstr>Definitions &amp; Distinctions Cont’d</vt:lpstr>
      <vt:lpstr>LGS IT Resource Classifications</vt:lpstr>
      <vt:lpstr>Policy Areas</vt:lpstr>
      <vt:lpstr>Policy Areas Cont’d</vt:lpstr>
      <vt:lpstr>Policy Areas Cont’d</vt:lpstr>
      <vt:lpstr>Benefits of LGS Policy</vt:lpstr>
      <vt:lpstr>Benefits of LGS Policy Cont’d</vt:lpstr>
      <vt:lpstr>Violations &amp; Sanctions</vt:lpstr>
      <vt:lpstr>Violations &amp; Sanctions Cont’d</vt:lpstr>
      <vt:lpstr>End of Presentation  Many Thanks  Merci Beaucoup.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OVERVIEW OF THE RESEARCH, STATISTICS AND NFORMATION MANAGEMENT DIRECTORATE (RSIMD)</dc:title>
  <dc:creator>LG</dc:creator>
  <cp:lastModifiedBy>HP</cp:lastModifiedBy>
  <cp:revision>93</cp:revision>
  <dcterms:created xsi:type="dcterms:W3CDTF">2013-04-27T11:47:29Z</dcterms:created>
  <dcterms:modified xsi:type="dcterms:W3CDTF">2018-10-02T08:42:53Z</dcterms:modified>
</cp:coreProperties>
</file>