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70" r:id="rId4"/>
    <p:sldId id="282" r:id="rId5"/>
    <p:sldId id="272" r:id="rId6"/>
    <p:sldId id="273" r:id="rId7"/>
    <p:sldId id="274" r:id="rId8"/>
    <p:sldId id="275" r:id="rId9"/>
    <p:sldId id="276" r:id="rId10"/>
    <p:sldId id="277" r:id="rId11"/>
    <p:sldId id="278" r:id="rId12"/>
    <p:sldId id="279" r:id="rId13"/>
    <p:sldId id="280" r:id="rId14"/>
    <p:sldId id="281" r:id="rId15"/>
    <p:sldId id="29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434" autoAdjust="0"/>
  </p:normalViewPr>
  <p:slideViewPr>
    <p:cSldViewPr snapToGrid="0">
      <p:cViewPr varScale="1">
        <p:scale>
          <a:sx n="45" d="100"/>
          <a:sy n="45" d="100"/>
        </p:scale>
        <p:origin x="2238" y="48"/>
      </p:cViewPr>
      <p:guideLst/>
    </p:cSldViewPr>
  </p:slideViewPr>
  <p:notesTextViewPr>
    <p:cViewPr>
      <p:scale>
        <a:sx n="1" d="1"/>
        <a:sy n="1" d="1"/>
      </p:scale>
      <p:origin x="0" y="0"/>
    </p:cViewPr>
  </p:notesTextViewPr>
  <p:sorterViewPr>
    <p:cViewPr>
      <p:scale>
        <a:sx n="100" d="100"/>
        <a:sy n="100" d="100"/>
      </p:scale>
      <p:origin x="0" y="-97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780910-0F15-4B80-9B4D-C297048FF169}" type="datetimeFigureOut">
              <a:rPr lang="en-US" smtClean="0"/>
              <a:t>9/27/2018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F6FE79-D7ED-4385-A2D1-A7DDA96390A2}" type="slidenum">
              <a:rPr lang="en-US" smtClean="0"/>
              <a:t>‹#›</a:t>
            </a:fld>
            <a:endParaRPr lang="en-US"/>
          </a:p>
        </p:txBody>
      </p:sp>
    </p:spTree>
    <p:extLst>
      <p:ext uri="{BB962C8B-B14F-4D97-AF65-F5344CB8AC3E}">
        <p14:creationId xmlns:p14="http://schemas.microsoft.com/office/powerpoint/2010/main" val="1085629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056840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525936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180526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191373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9ECCF4C-81AD-4AFE-AE51-A1852031390F}" type="datetimeFigureOut">
              <a:rPr lang="en-US" smtClean="0"/>
              <a:t>9/27/2018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01847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9ECCF4C-81AD-4AFE-AE51-A1852031390F}" type="datetimeFigureOut">
              <a:rPr lang="en-US" smtClean="0"/>
              <a:t>9/27/2018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281844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ECCF4C-81AD-4AFE-AE51-A1852031390F}" type="datetimeFigureOut">
              <a:rPr lang="en-US" smtClean="0"/>
              <a:t>9/27/2018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879347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871116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14119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938010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016771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ECCF4C-81AD-4AFE-AE51-A1852031390F}" type="datetimeFigureOut">
              <a:rPr lang="en-US" smtClean="0"/>
              <a:t>9/27/2018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5B1F59-6BA0-4E11-BC53-B284F353A9A7}" type="slidenum">
              <a:rPr lang="en-US" smtClean="0"/>
              <a:t>‹#›</a:t>
            </a:fld>
            <a:endParaRPr lang="en-US"/>
          </a:p>
        </p:txBody>
      </p:sp>
    </p:spTree>
    <p:extLst>
      <p:ext uri="{BB962C8B-B14F-4D97-AF65-F5344CB8AC3E}">
        <p14:creationId xmlns:p14="http://schemas.microsoft.com/office/powerpoint/2010/main" val="2062885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2" name="Title 1"/>
          <p:cNvSpPr>
            <a:spLocks noGrp="1"/>
          </p:cNvSpPr>
          <p:nvPr>
            <p:ph type="ctrTitle"/>
          </p:nvPr>
        </p:nvSpPr>
        <p:spPr>
          <a:xfrm>
            <a:off x="514066" y="-40472"/>
            <a:ext cx="11163867" cy="4366040"/>
          </a:xfrm>
        </p:spPr>
        <p:txBody>
          <a:bodyPr>
            <a:noAutofit/>
          </a:bodyPr>
          <a:lstStyle/>
          <a:p>
            <a:r>
              <a:rPr lang="en-US" sz="3600" b="1" dirty="0">
                <a:latin typeface="Garamond" panose="02020404030301010803" pitchFamily="18" charset="0"/>
              </a:rPr>
              <a:t>MODULE 21</a:t>
            </a:r>
            <a:br>
              <a:rPr lang="en-US" sz="3600" b="1" dirty="0">
                <a:latin typeface="Garamond" panose="02020404030301010803" pitchFamily="18" charset="0"/>
              </a:rPr>
            </a:br>
            <a:r>
              <a:rPr lang="en-US" sz="3600" b="1" dirty="0">
                <a:latin typeface="Garamond" panose="02020404030301010803" pitchFamily="18" charset="0"/>
              </a:rPr>
              <a:t> </a:t>
            </a:r>
            <a:br>
              <a:rPr lang="en-US" sz="3600" b="1" dirty="0">
                <a:latin typeface="Garamond" panose="02020404030301010803" pitchFamily="18" charset="0"/>
              </a:rPr>
            </a:br>
            <a:r>
              <a:rPr lang="en-US" sz="3600" b="1" dirty="0">
                <a:latin typeface="Garamond" panose="02020404030301010803" pitchFamily="18" charset="0"/>
              </a:rPr>
              <a:t>ENTITY TENDER COMMITTEE MEETINGS</a:t>
            </a:r>
          </a:p>
        </p:txBody>
      </p:sp>
      <p:grpSp>
        <p:nvGrpSpPr>
          <p:cNvPr id="12" name="Group 11"/>
          <p:cNvGrpSpPr/>
          <p:nvPr/>
        </p:nvGrpSpPr>
        <p:grpSpPr>
          <a:xfrm>
            <a:off x="38238" y="6369662"/>
            <a:ext cx="11913125" cy="369332"/>
            <a:chOff x="38238" y="6369662"/>
            <a:chExt cx="11913125" cy="369332"/>
          </a:xfrm>
        </p:grpSpPr>
        <p:sp>
          <p:nvSpPr>
            <p:cNvPr id="9" name="TextBox 8"/>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0"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1" name="TextBox 10"/>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2792018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0" y="-160421"/>
            <a:ext cx="12192000" cy="7039053"/>
            <a:chOff x="0" y="-160421"/>
            <a:chExt cx="12192000" cy="7039053"/>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grpSp>
      <p:sp>
        <p:nvSpPr>
          <p:cNvPr id="2" name="Title 1"/>
          <p:cNvSpPr>
            <a:spLocks noGrp="1"/>
          </p:cNvSpPr>
          <p:nvPr>
            <p:ph type="title"/>
          </p:nvPr>
        </p:nvSpPr>
        <p:spPr>
          <a:xfrm>
            <a:off x="790074" y="333042"/>
            <a:ext cx="10515600" cy="1031544"/>
          </a:xfrm>
        </p:spPr>
        <p:txBody>
          <a:bodyPr>
            <a:normAutofit/>
          </a:bodyPr>
          <a:lstStyle/>
          <a:p>
            <a:pPr algn="ctr"/>
            <a:r>
              <a:rPr lang="en-US" sz="3600" b="1" dirty="0">
                <a:latin typeface="Garamond" panose="02020404030301010803" pitchFamily="18" charset="0"/>
              </a:rPr>
              <a:t>MODULE OBJECTIVES</a:t>
            </a:r>
          </a:p>
        </p:txBody>
      </p:sp>
      <p:sp>
        <p:nvSpPr>
          <p:cNvPr id="3" name="Content Placeholder 2"/>
          <p:cNvSpPr>
            <a:spLocks noGrp="1"/>
          </p:cNvSpPr>
          <p:nvPr>
            <p:ph idx="1"/>
          </p:nvPr>
        </p:nvSpPr>
        <p:spPr>
          <a:xfrm>
            <a:off x="838200" y="1488743"/>
            <a:ext cx="10515600" cy="4351338"/>
          </a:xfrm>
        </p:spPr>
        <p:txBody>
          <a:bodyPr>
            <a:normAutofit/>
          </a:bodyPr>
          <a:lstStyle/>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a:t>
            </a:r>
            <a:r>
              <a:rPr lang="en-GB" dirty="0">
                <a:latin typeface="Garamond" panose="02020404030301010803" pitchFamily="18" charset="0"/>
              </a:rPr>
              <a:t>By the end of this module, participants will be able to:</a:t>
            </a:r>
            <a:r>
              <a:rPr lang="en-US" dirty="0">
                <a:latin typeface="Garamond" panose="02020404030301010803" pitchFamily="18" charset="0"/>
                <a:ea typeface="Arial Unicode MS" panose="020B0604020202020204" pitchFamily="34" charset="-128"/>
                <a:cs typeface="Arial Unicode MS" panose="020B0604020202020204" pitchFamily="34" charset="-128"/>
              </a:rPr>
              <a:t>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Explain the functions of Entity Tender Committees within each category of procurement entities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Explain the roles of the Chairperson, Members and Secretary of the Entity Tender Committee</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Recognize the standard forms for submissions to the Entity Tender Committee</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Work together as a committee to discuss and decide on submissions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Observe a code of conduct in a conflict of interest situation</a:t>
            </a:r>
          </a:p>
        </p:txBody>
      </p:sp>
    </p:spTree>
    <p:extLst>
      <p:ext uri="{BB962C8B-B14F-4D97-AF65-F5344CB8AC3E}">
        <p14:creationId xmlns:p14="http://schemas.microsoft.com/office/powerpoint/2010/main" val="2990917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FUNCTIONS AND COMPOSITION OF ENTITY TENDER COMMITTEE (SECTION 17 OF ACT 663 AS AMENDED)</a:t>
            </a:r>
          </a:p>
        </p:txBody>
      </p:sp>
      <p:sp>
        <p:nvSpPr>
          <p:cNvPr id="19" name="Content Placeholder 2"/>
          <p:cNvSpPr txBox="1">
            <a:spLocks/>
          </p:cNvSpPr>
          <p:nvPr/>
        </p:nvSpPr>
        <p:spPr>
          <a:xfrm>
            <a:off x="838200" y="1305361"/>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The Entity Tender Committee’s main responsibility is to ensure that the procurement entity’s activities are conducted in compliance with Act 663 as amended and Regulations.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This is achieved through the approval or rejection of submissions made by the Procurement Unit at key stages of the procurement process.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The Entity Tender Committee awards contracts within its level of authority and refers those above its level of authority to the appropriate Tender Review Committee.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86669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C8D61FE-D56D-4823-B3DA-4C5E34572F20}"/>
              </a:ext>
            </a:extLst>
          </p:cNvPr>
          <p:cNvSpPr>
            <a:spLocks noGrp="1"/>
          </p:cNvSpPr>
          <p:nvPr>
            <p:ph idx="1"/>
          </p:nvPr>
        </p:nvSpPr>
        <p:spPr>
          <a:xfrm>
            <a:off x="838200" y="939114"/>
            <a:ext cx="10515600" cy="5609967"/>
          </a:xfrm>
        </p:spPr>
        <p:txBody>
          <a:bodyPr>
            <a:normAutofit/>
          </a:bodyPr>
          <a:lstStyle/>
          <a:p>
            <a:pPr algn="just">
              <a:buClr>
                <a:schemeClr val="accent6">
                  <a:lumMod val="75000"/>
                </a:schemeClr>
              </a:buClr>
              <a:buFont typeface="Wingdings" panose="05000000000000000000" pitchFamily="2" charset="2"/>
              <a:buChar char="q"/>
            </a:pPr>
            <a:r>
              <a:rPr lang="en-US" b="1" dirty="0">
                <a:latin typeface="Garamond" panose="02020404030301010803" pitchFamily="18" charset="0"/>
                <a:ea typeface="Arial Unicode MS" panose="020B0604020202020204" pitchFamily="34" charset="-128"/>
                <a:cs typeface="Arial Unicode MS" panose="020B0604020202020204" pitchFamily="34" charset="-128"/>
              </a:rPr>
              <a:t>Section 20A</a:t>
            </a:r>
            <a:r>
              <a:rPr lang="en-US" dirty="0">
                <a:latin typeface="Garamond" panose="02020404030301010803" pitchFamily="18" charset="0"/>
                <a:ea typeface="Arial Unicode MS" panose="020B0604020202020204" pitchFamily="34" charset="-128"/>
                <a:cs typeface="Arial Unicode MS" panose="020B0604020202020204" pitchFamily="34" charset="-128"/>
              </a:rPr>
              <a:t> of Act 663 as amended provides the general functions of Entity Tender Committees. These are to: </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Ensure that at each stage of procurement activity, procedures prescribed in this Act have been followed</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Work within the threshold limits specified in the Second Schedule and the method thresholds specified in the Fifth Schedule</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Exercise sound judgment in making procurement decisions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Review and refer to the central tender review committee for concurrent approval, procurement above the entity tender committee's threshold, that has been duly</a:t>
            </a:r>
          </a:p>
          <a:p>
            <a:pPr lvl="2" algn="just">
              <a:buClr>
                <a:schemeClr val="accent6">
                  <a:lumMod val="75000"/>
                </a:schemeClr>
              </a:buClr>
              <a:buFont typeface="Wingdings" panose="05000000000000000000" pitchFamily="2" charset="2"/>
              <a:buChar char="ü"/>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processed by the procurement unit: and</a:t>
            </a:r>
          </a:p>
          <a:p>
            <a:pPr lvl="2" algn="just">
              <a:buClr>
                <a:schemeClr val="accent6">
                  <a:lumMod val="75000"/>
                </a:schemeClr>
              </a:buClr>
              <a:buFont typeface="Wingdings" panose="05000000000000000000" pitchFamily="2" charset="2"/>
              <a:buChar char="ü"/>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evaluated by the appropriate evaluation panel constituted by the head of entity</a:t>
            </a:r>
          </a:p>
          <a:p>
            <a:endParaRPr lang="en-GB" dirty="0"/>
          </a:p>
        </p:txBody>
      </p:sp>
    </p:spTree>
    <p:extLst>
      <p:ext uri="{BB962C8B-B14F-4D97-AF65-F5344CB8AC3E}">
        <p14:creationId xmlns:p14="http://schemas.microsoft.com/office/powerpoint/2010/main" val="35038409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FUNCTIONS OF SPECIFIC ENTITY TENDER COMMITTEES </a:t>
            </a:r>
          </a:p>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(SECTION 20B (1 TO 3) OF ACT 663 AS AMENDED) </a:t>
            </a:r>
          </a:p>
        </p:txBody>
      </p:sp>
      <p:sp>
        <p:nvSpPr>
          <p:cNvPr id="19" name="Content Placeholder 2"/>
          <p:cNvSpPr txBox="1">
            <a:spLocks/>
          </p:cNvSpPr>
          <p:nvPr/>
        </p:nvSpPr>
        <p:spPr>
          <a:xfrm>
            <a:off x="838200" y="1305361"/>
            <a:ext cx="10515600" cy="4741281"/>
          </a:xfrm>
          <a:prstGeom prst="rect">
            <a:avLst/>
          </a:prstGeom>
        </p:spPr>
        <p:txBody>
          <a:bodyPr vert="horz" lIns="91440" tIns="45720" rIns="91440" bIns="45720" rtlCol="0">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6800" b="1" dirty="0">
                <a:latin typeface="Garamond" panose="02020404030301010803" pitchFamily="18" charset="0"/>
                <a:ea typeface="Arial Unicode MS" panose="020B0604020202020204" pitchFamily="34" charset="-128"/>
                <a:cs typeface="Arial Unicode MS" panose="020B0604020202020204" pitchFamily="34" charset="-128"/>
              </a:rPr>
              <a:t>Entity Tender Committee of Central Management Agency, Ministry, Department and Sub-vented Agency </a:t>
            </a:r>
          </a:p>
          <a:p>
            <a:pPr lvl="1">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 Review and approve annual procurement plans and quarterly updates of procurement plans in order to ensure that they support the objectives and operations of the entity; </a:t>
            </a:r>
          </a:p>
          <a:p>
            <a:pPr lvl="1">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 Confirm the range of acceptable costs of items to be procured and match these with the available funds in the approved budget of the entity; </a:t>
            </a:r>
          </a:p>
          <a:p>
            <a:pPr lvl="1">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 Review the schedules of procurement and specifications and ensure that the procurement procedures to be followed are in strict conformity with the provisions of this Act, the Regulations and guidelines made under this Act; </a:t>
            </a:r>
          </a:p>
          <a:p>
            <a:pPr lvl="1">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 Ensure that the necessary concurrent approval is obtained from the appropriate tender review committee where applicable, as specified in the Second Schedule;</a:t>
            </a:r>
          </a:p>
          <a:p>
            <a:pPr lvl="1">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 Facilitate contract administration and ensure compliance with reporting requirements under this Act; and</a:t>
            </a:r>
          </a:p>
          <a:p>
            <a:pPr lvl="1">
              <a:buClr>
                <a:schemeClr val="accent6">
                  <a:lumMod val="75000"/>
                </a:schemeClr>
              </a:buClr>
            </a:pPr>
            <a:r>
              <a:rPr lang="en-US" sz="6400" dirty="0">
                <a:latin typeface="Garamond" panose="02020404030301010803" pitchFamily="18" charset="0"/>
                <a:ea typeface="Arial Unicode MS" panose="020B0604020202020204" pitchFamily="34" charset="-128"/>
                <a:cs typeface="Arial Unicode MS" panose="020B0604020202020204" pitchFamily="34" charset="-128"/>
              </a:rPr>
              <a:t> Assist the head of entity to ensure that stores, vehicles and equipment are disposed of in accordance with this Act.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372326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FUNCTIONS OF SPECIFIC ENTITY TENDER COMMITTEES </a:t>
            </a:r>
          </a:p>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(SECTION 20B (1 TO 3) OF ACT 663 AS AMENDED) – Cont’d</a:t>
            </a:r>
          </a:p>
        </p:txBody>
      </p:sp>
      <p:sp>
        <p:nvSpPr>
          <p:cNvPr id="19" name="Content Placeholder 2"/>
          <p:cNvSpPr txBox="1">
            <a:spLocks/>
          </p:cNvSpPr>
          <p:nvPr/>
        </p:nvSpPr>
        <p:spPr>
          <a:xfrm>
            <a:off x="838200" y="1305361"/>
            <a:ext cx="10515600" cy="4741281"/>
          </a:xfrm>
          <a:prstGeom prst="rect">
            <a:avLst/>
          </a:prstGeom>
        </p:spPr>
        <p:txBody>
          <a:bodyPr vert="horz" lIns="91440" tIns="45720" rIns="91440" bIns="45720" rtlCol="0">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6800" b="1" dirty="0">
                <a:latin typeface="Garamond" panose="02020404030301010803" pitchFamily="18" charset="0"/>
                <a:ea typeface="Arial Unicode MS" panose="020B0604020202020204" pitchFamily="34" charset="-128"/>
                <a:cs typeface="Arial Unicode MS" panose="020B0604020202020204" pitchFamily="34" charset="-128"/>
              </a:rPr>
              <a:t>Entity Tender Committee of a Regional Coordinating Council </a:t>
            </a:r>
          </a:p>
          <a:p>
            <a:pPr lvl="1">
              <a:buClr>
                <a:schemeClr val="accent6">
                  <a:lumMod val="75000"/>
                </a:schemeClr>
              </a:buClr>
            </a:pPr>
            <a:r>
              <a:rPr lang="en-US" sz="74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7400" dirty="0">
                <a:latin typeface="Garamond" panose="02020404030301010803" pitchFamily="18" charset="0"/>
                <a:ea typeface="Arial Unicode MS" panose="020B0604020202020204" pitchFamily="34" charset="-128"/>
                <a:cs typeface="Arial Unicode MS" panose="020B0604020202020204" pitchFamily="34" charset="-128"/>
              </a:rPr>
              <a:t>Review procurement plans in order to ensure that they support the policies and </a:t>
            </a:r>
            <a:r>
              <a:rPr lang="en-US" sz="7400" dirty="0" err="1">
                <a:latin typeface="Garamond" panose="02020404030301010803" pitchFamily="18" charset="0"/>
                <a:ea typeface="Arial Unicode MS" panose="020B0604020202020204" pitchFamily="34" charset="-128"/>
                <a:cs typeface="Arial Unicode MS" panose="020B0604020202020204" pitchFamily="34" charset="-128"/>
              </a:rPr>
              <a:t>programmes</a:t>
            </a:r>
            <a:r>
              <a:rPr lang="en-US" sz="7400" dirty="0">
                <a:latin typeface="Garamond" panose="02020404030301010803" pitchFamily="18" charset="0"/>
                <a:ea typeface="Arial Unicode MS" panose="020B0604020202020204" pitchFamily="34" charset="-128"/>
                <a:cs typeface="Arial Unicode MS" panose="020B0604020202020204" pitchFamily="34" charset="-128"/>
              </a:rPr>
              <a:t> of the Regional Administration, Metropolitan, Municipal or District Assembly; </a:t>
            </a:r>
          </a:p>
          <a:p>
            <a:pPr lvl="1">
              <a:buClr>
                <a:schemeClr val="accent6">
                  <a:lumMod val="75000"/>
                </a:schemeClr>
              </a:buClr>
            </a:pPr>
            <a:r>
              <a:rPr lang="en-US" sz="7400" dirty="0">
                <a:latin typeface="Garamond" panose="02020404030301010803" pitchFamily="18" charset="0"/>
                <a:ea typeface="Arial Unicode MS" panose="020B0604020202020204" pitchFamily="34" charset="-128"/>
                <a:cs typeface="Arial Unicode MS" panose="020B0604020202020204" pitchFamily="34" charset="-128"/>
              </a:rPr>
              <a:t> Confirm the range of acceptable costs of items to be procured and match these with the available funds in the approved budget of the Regional Administration, Metropolitan, Municipal Assembly or District Assembly; </a:t>
            </a:r>
          </a:p>
          <a:p>
            <a:pPr lvl="1">
              <a:buClr>
                <a:schemeClr val="accent6">
                  <a:lumMod val="75000"/>
                </a:schemeClr>
              </a:buClr>
            </a:pPr>
            <a:r>
              <a:rPr lang="en-US" sz="7400" dirty="0">
                <a:latin typeface="Garamond" panose="02020404030301010803" pitchFamily="18" charset="0"/>
                <a:ea typeface="Arial Unicode MS" panose="020B0604020202020204" pitchFamily="34" charset="-128"/>
                <a:cs typeface="Arial Unicode MS" panose="020B0604020202020204" pitchFamily="34" charset="-128"/>
              </a:rPr>
              <a:t> Review the schedules of procurement and specifications and ensure that the procurement procedures to be followed are in strict conformity with the provisions of this Act, its Regulations and guidelines; </a:t>
            </a:r>
          </a:p>
          <a:p>
            <a:pPr lvl="1">
              <a:buClr>
                <a:schemeClr val="accent6">
                  <a:lumMod val="75000"/>
                </a:schemeClr>
              </a:buClr>
            </a:pPr>
            <a:r>
              <a:rPr lang="en-US" sz="7400" dirty="0">
                <a:latin typeface="Garamond" panose="02020404030301010803" pitchFamily="18" charset="0"/>
                <a:ea typeface="Arial Unicode MS" panose="020B0604020202020204" pitchFamily="34" charset="-128"/>
                <a:cs typeface="Arial Unicode MS" panose="020B0604020202020204" pitchFamily="34" charset="-128"/>
              </a:rPr>
              <a:t> Ensure that the necessary concurrent approval is obtained from the appropriate tender review committee where applicable, as specified in the Third Schedule;</a:t>
            </a:r>
          </a:p>
          <a:p>
            <a:pPr lvl="1">
              <a:buClr>
                <a:schemeClr val="accent6">
                  <a:lumMod val="75000"/>
                </a:schemeClr>
              </a:buClr>
            </a:pPr>
            <a:r>
              <a:rPr lang="en-US" sz="7400" dirty="0">
                <a:latin typeface="Garamond" panose="02020404030301010803" pitchFamily="18" charset="0"/>
                <a:ea typeface="Arial Unicode MS" panose="020B0604020202020204" pitchFamily="34" charset="-128"/>
                <a:cs typeface="Arial Unicode MS" panose="020B0604020202020204" pitchFamily="34" charset="-128"/>
              </a:rPr>
              <a:t> Facilitate contract administration and ensure compliance with reporting requirements under this Act; and</a:t>
            </a:r>
          </a:p>
          <a:p>
            <a:pPr lvl="1">
              <a:buClr>
                <a:schemeClr val="accent6">
                  <a:lumMod val="75000"/>
                </a:schemeClr>
              </a:buClr>
            </a:pPr>
            <a:r>
              <a:rPr lang="en-US" sz="7400" dirty="0">
                <a:latin typeface="Garamond" panose="02020404030301010803" pitchFamily="18" charset="0"/>
                <a:ea typeface="Arial Unicode MS" panose="020B0604020202020204" pitchFamily="34" charset="-128"/>
                <a:cs typeface="Arial Unicode MS" panose="020B0604020202020204" pitchFamily="34" charset="-128"/>
              </a:rPr>
              <a:t> Assist the head of entity to ensure that stores, vehicles and equipment are disposed of in compliance with this Act.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6239324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MEETINGS OF ENTITY TENDER COMMITTEES</a:t>
            </a:r>
          </a:p>
        </p:txBody>
      </p:sp>
      <p:sp>
        <p:nvSpPr>
          <p:cNvPr id="19" name="Content Placeholder 2"/>
          <p:cNvSpPr txBox="1">
            <a:spLocks/>
          </p:cNvSpPr>
          <p:nvPr/>
        </p:nvSpPr>
        <p:spPr>
          <a:xfrm>
            <a:off x="838200" y="1351128"/>
            <a:ext cx="10515600" cy="47228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4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b="1" dirty="0">
                <a:latin typeface="Garamond" panose="02020404030301010803" pitchFamily="18" charset="0"/>
                <a:ea typeface="Arial Unicode MS" panose="020B0604020202020204" pitchFamily="34" charset="-128"/>
                <a:cs typeface="Arial Unicode MS" panose="020B0604020202020204" pitchFamily="34" charset="-128"/>
              </a:rPr>
              <a:t>Section 20D </a:t>
            </a:r>
            <a:r>
              <a:rPr lang="en-US" dirty="0">
                <a:latin typeface="Garamond" panose="02020404030301010803" pitchFamily="18" charset="0"/>
                <a:ea typeface="Arial Unicode MS" panose="020B0604020202020204" pitchFamily="34" charset="-128"/>
                <a:cs typeface="Arial Unicode MS" panose="020B0604020202020204" pitchFamily="34" charset="-128"/>
              </a:rPr>
              <a:t>of Act 663 as amended states that the </a:t>
            </a:r>
            <a:r>
              <a:rPr lang="en-US" b="1" i="1" dirty="0">
                <a:latin typeface="Garamond" panose="02020404030301010803" pitchFamily="18" charset="0"/>
                <a:ea typeface="Arial Unicode MS" panose="020B0604020202020204" pitchFamily="34" charset="-128"/>
                <a:cs typeface="Arial Unicode MS" panose="020B0604020202020204" pitchFamily="34" charset="-128"/>
              </a:rPr>
              <a:t>entity tender committee shall meet at least once each quarter and notice of the meetings shall be given at least two weeks before the date of the meeting.</a:t>
            </a:r>
            <a:r>
              <a:rPr lang="en-US" dirty="0">
                <a:latin typeface="Garamond" panose="02020404030301010803" pitchFamily="18" charset="0"/>
                <a:ea typeface="Arial Unicode MS" panose="020B0604020202020204" pitchFamily="34" charset="-128"/>
                <a:cs typeface="Arial Unicode MS" panose="020B0604020202020204" pitchFamily="34" charset="-128"/>
              </a:rPr>
              <a:t> </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To further enhance the work of an entity tender committee, provision has been made under Section 20(3) of Act 663 as amended, which states that </a:t>
            </a:r>
          </a:p>
          <a:p>
            <a:pPr marL="457200" lvl="1" indent="0" algn="just">
              <a:buClr>
                <a:schemeClr val="accent6">
                  <a:lumMod val="75000"/>
                </a:schemeClr>
              </a:buClr>
              <a:buNone/>
            </a:pPr>
            <a:r>
              <a:rPr lang="en-US" sz="2800" b="1" i="1" dirty="0">
                <a:latin typeface="Garamond" panose="02020404030301010803" pitchFamily="18" charset="0"/>
                <a:ea typeface="Arial Unicode MS" panose="020B0604020202020204" pitchFamily="34" charset="-128"/>
                <a:cs typeface="Arial Unicode MS" panose="020B0604020202020204" pitchFamily="34" charset="-128"/>
              </a:rPr>
              <a:t>“an entity tender committee may co-opt a person to act as a technical adviser at a meeting of the entity tender committee, but a co-opted person shall not vote on a matter for decision before the entity tender committee”.</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3466561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59788"/>
            <a:ext cx="12192000" cy="7039053"/>
          </a:xfrm>
          <a:prstGeom prst="rect">
            <a:avLst/>
          </a:prstGeom>
        </p:spPr>
      </p:pic>
      <p:sp>
        <p:nvSpPr>
          <p:cNvPr id="18" name="Title 1"/>
          <p:cNvSpPr txBox="1">
            <a:spLocks/>
          </p:cNvSpPr>
          <p:nvPr/>
        </p:nvSpPr>
        <p:spPr>
          <a:xfrm>
            <a:off x="481263" y="59254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2000" b="1" dirty="0">
                <a:latin typeface="Garamond" panose="02020404030301010803" pitchFamily="18" charset="0"/>
                <a:ea typeface="Arial Unicode MS" panose="020B0604020202020204" pitchFamily="34" charset="-128"/>
                <a:cs typeface="Arial Unicode MS" panose="020B0604020202020204" pitchFamily="34" charset="-128"/>
              </a:rPr>
              <a:t>MEETINGS OF ENTITY TENDER COMMITTEES: ROLE OF CHAIRPERSON</a:t>
            </a:r>
          </a:p>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a:t>
            </a:r>
          </a:p>
        </p:txBody>
      </p:sp>
      <p:sp>
        <p:nvSpPr>
          <p:cNvPr id="19" name="Content Placeholder 2"/>
          <p:cNvSpPr txBox="1">
            <a:spLocks/>
          </p:cNvSpPr>
          <p:nvPr/>
        </p:nvSpPr>
        <p:spPr>
          <a:xfrm>
            <a:off x="838200" y="1351128"/>
            <a:ext cx="10515600" cy="47228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The Head of the Procurement Entity is the Chairperson of the Entity Tender Committee (Section 18 &amp; Schedules 1B &amp; 1C of Act 663 as amended).</a:t>
            </a:r>
          </a:p>
          <a:p>
            <a:pPr algn="just">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The specific role of the Chairperson of the Entity Tender Committee is to:</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a:t>
            </a:r>
            <a:r>
              <a:rPr lang="en-US" sz="2800" dirty="0">
                <a:latin typeface="Garamond" panose="02020404030301010803" pitchFamily="18" charset="0"/>
                <a:ea typeface="Arial Unicode MS" panose="020B0604020202020204" pitchFamily="34" charset="-128"/>
                <a:cs typeface="Arial Unicode MS" panose="020B0604020202020204" pitchFamily="34" charset="-128"/>
              </a:rPr>
              <a:t>Call meetings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Chair and summarize discussions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Ensure the Secretary prepares the agenda and minutes when required</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Have a casting vote where unanimous agreement is not possible</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25942558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567066"/>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MEETINGS OF ENTITY TENDER COMMITTEES: ROLE OF SECRETARY</a:t>
            </a:r>
          </a:p>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 </a:t>
            </a:r>
          </a:p>
        </p:txBody>
      </p:sp>
      <p:sp>
        <p:nvSpPr>
          <p:cNvPr id="19" name="Content Placeholder 2"/>
          <p:cNvSpPr txBox="1">
            <a:spLocks/>
          </p:cNvSpPr>
          <p:nvPr/>
        </p:nvSpPr>
        <p:spPr>
          <a:xfrm>
            <a:off x="838200" y="1351128"/>
            <a:ext cx="10515600" cy="47228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The Head of the Procurement Unit is the Secretary to the Entity Tender Committee (Section 19 (2) of Act 663 as amended). </a:t>
            </a:r>
          </a:p>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The specific role of the Secretary of the Entity Tender Committee is to:</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a:t>
            </a:r>
            <a:r>
              <a:rPr lang="en-US" sz="2800" dirty="0">
                <a:latin typeface="Garamond" panose="02020404030301010803" pitchFamily="18" charset="0"/>
                <a:ea typeface="Arial Unicode MS" panose="020B0604020202020204" pitchFamily="34" charset="-128"/>
                <a:cs typeface="Arial Unicode MS" panose="020B0604020202020204" pitchFamily="34" charset="-128"/>
              </a:rPr>
              <a:t>Arrange meetings in consultation with the Chairperson</a:t>
            </a:r>
          </a:p>
          <a:p>
            <a:pPr lvl="1">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Prepare the agenda</a:t>
            </a:r>
          </a:p>
          <a:p>
            <a:pPr lvl="1">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Circulate documents prior to meetings</a:t>
            </a:r>
          </a:p>
          <a:p>
            <a:pPr lvl="1">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Record minutes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689219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567066"/>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MEETINGS OF ENTITY TENDER COMMITTEES (Cont’d)</a:t>
            </a:r>
          </a:p>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 </a:t>
            </a:r>
          </a:p>
        </p:txBody>
      </p:sp>
      <p:sp>
        <p:nvSpPr>
          <p:cNvPr id="19" name="Content Placeholder 2"/>
          <p:cNvSpPr txBox="1">
            <a:spLocks/>
          </p:cNvSpPr>
          <p:nvPr/>
        </p:nvSpPr>
        <p:spPr>
          <a:xfrm>
            <a:off x="838200" y="1351128"/>
            <a:ext cx="10515600" cy="47228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000" b="1" dirty="0">
                <a:latin typeface="Garamond" panose="02020404030301010803" pitchFamily="18" charset="0"/>
                <a:ea typeface="Arial Unicode MS" panose="020B0604020202020204" pitchFamily="34" charset="-128"/>
                <a:cs typeface="Arial Unicode MS" panose="020B0604020202020204" pitchFamily="34" charset="-128"/>
              </a:rPr>
              <a:t>Conflicts of Interest</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Where any member has a conflict of interest in any submission made to the ETC, they must declare it. </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They must then leave the meeting while that submission is considered and not participate in discussions or decisions</a:t>
            </a:r>
          </a:p>
          <a:p>
            <a:pPr algn="just">
              <a:buClr>
                <a:schemeClr val="accent6">
                  <a:lumMod val="75000"/>
                </a:schemeClr>
              </a:buClr>
              <a:buFont typeface="Wingdings" panose="05000000000000000000" pitchFamily="2" charset="2"/>
              <a:buChar char="q"/>
            </a:pPr>
            <a:r>
              <a:rPr lang="en-US" sz="2000" b="1" dirty="0">
                <a:latin typeface="Garamond" panose="02020404030301010803" pitchFamily="18" charset="0"/>
                <a:ea typeface="Arial Unicode MS" panose="020B0604020202020204" pitchFamily="34" charset="-128"/>
                <a:cs typeface="Arial Unicode MS" panose="020B0604020202020204" pitchFamily="34" charset="-128"/>
              </a:rPr>
              <a:t>Format for Submissions to the ETC</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Submissions must be made on SPF 2: Submission for Entity Tender Committee Approval. This is contained in the Public Procurement Manual. Refer to Annex 1 of this Module. </a:t>
            </a:r>
          </a:p>
          <a:p>
            <a:pPr lvl="1" algn="just">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Its purpose it to:</a:t>
            </a:r>
          </a:p>
          <a:p>
            <a:pPr lvl="2" algn="just">
              <a:buClr>
                <a:schemeClr val="accent6">
                  <a:lumMod val="75000"/>
                </a:schemeClr>
              </a:buClr>
              <a:buFont typeface="Wingdings" panose="05000000000000000000" pitchFamily="2" charset="2"/>
              <a:buChar char="ü"/>
            </a:pPr>
            <a:r>
              <a:rPr lang="en-US" dirty="0" err="1">
                <a:latin typeface="Garamond" panose="02020404030301010803" pitchFamily="18" charset="0"/>
                <a:ea typeface="Arial Unicode MS" panose="020B0604020202020204" pitchFamily="34" charset="-128"/>
                <a:cs typeface="Arial Unicode MS" panose="020B0604020202020204" pitchFamily="34" charset="-128"/>
              </a:rPr>
              <a:t>Standardise</a:t>
            </a:r>
            <a:r>
              <a:rPr lang="en-US" dirty="0">
                <a:latin typeface="Garamond" panose="02020404030301010803" pitchFamily="18" charset="0"/>
                <a:ea typeface="Arial Unicode MS" panose="020B0604020202020204" pitchFamily="34" charset="-128"/>
                <a:cs typeface="Arial Unicode MS" panose="020B0604020202020204" pitchFamily="34" charset="-128"/>
              </a:rPr>
              <a:t> the format of submissions</a:t>
            </a:r>
          </a:p>
          <a:p>
            <a:pPr lvl="2" algn="just">
              <a:buClr>
                <a:schemeClr val="accent6">
                  <a:lumMod val="75000"/>
                </a:schemeClr>
              </a:buClr>
              <a:buFont typeface="Wingdings" panose="05000000000000000000" pitchFamily="2" charset="2"/>
              <a:buChar char="ü"/>
            </a:pPr>
            <a:r>
              <a:rPr lang="en-US" dirty="0">
                <a:latin typeface="Garamond" panose="02020404030301010803" pitchFamily="18" charset="0"/>
                <a:ea typeface="Arial Unicode MS" panose="020B0604020202020204" pitchFamily="34" charset="-128"/>
                <a:cs typeface="Arial Unicode MS" panose="020B0604020202020204" pitchFamily="34" charset="-128"/>
              </a:rPr>
              <a:t>Act as a checklist of information to be provided</a:t>
            </a:r>
          </a:p>
          <a:p>
            <a:pPr lvl="2" algn="just">
              <a:buClr>
                <a:schemeClr val="accent6">
                  <a:lumMod val="75000"/>
                </a:schemeClr>
              </a:buClr>
              <a:buFont typeface="Wingdings" panose="05000000000000000000" pitchFamily="2" charset="2"/>
              <a:buChar char="ü"/>
            </a:pPr>
            <a:r>
              <a:rPr lang="en-US" dirty="0">
                <a:latin typeface="Garamond" panose="02020404030301010803" pitchFamily="18" charset="0"/>
                <a:ea typeface="Arial Unicode MS" panose="020B0604020202020204" pitchFamily="34" charset="-128"/>
                <a:cs typeface="Arial Unicode MS" panose="020B0604020202020204" pitchFamily="34" charset="-128"/>
              </a:rPr>
              <a:t>Ensure that submissions are presented with the approval of an </a:t>
            </a:r>
            <a:r>
              <a:rPr lang="en-US" dirty="0" err="1">
                <a:latin typeface="Garamond" panose="02020404030301010803" pitchFamily="18" charset="0"/>
                <a:ea typeface="Arial Unicode MS" panose="020B0604020202020204" pitchFamily="34" charset="-128"/>
                <a:cs typeface="Arial Unicode MS" panose="020B0604020202020204" pitchFamily="34" charset="-128"/>
              </a:rPr>
              <a:t>authorised</a:t>
            </a:r>
            <a:r>
              <a:rPr lang="en-US" dirty="0">
                <a:latin typeface="Garamond" panose="02020404030301010803" pitchFamily="18" charset="0"/>
                <a:ea typeface="Arial Unicode MS" panose="020B0604020202020204" pitchFamily="34" charset="-128"/>
                <a:cs typeface="Arial Unicode MS" panose="020B0604020202020204" pitchFamily="34" charset="-128"/>
              </a:rPr>
              <a:t> responsible officer</a:t>
            </a:r>
          </a:p>
          <a:p>
            <a:pPr lvl="2" algn="just">
              <a:buClr>
                <a:schemeClr val="accent6">
                  <a:lumMod val="75000"/>
                </a:schemeClr>
              </a:buClr>
              <a:buFont typeface="Wingdings" panose="05000000000000000000" pitchFamily="2" charset="2"/>
              <a:buChar char="ü"/>
            </a:pPr>
            <a:r>
              <a:rPr lang="en-US" dirty="0">
                <a:latin typeface="Garamond" panose="02020404030301010803" pitchFamily="18" charset="0"/>
                <a:ea typeface="Arial Unicode MS" panose="020B0604020202020204" pitchFamily="34" charset="-128"/>
                <a:cs typeface="Arial Unicode MS" panose="020B0604020202020204" pitchFamily="34" charset="-128"/>
              </a:rPr>
              <a:t>Eliminate the need for individual covering letters</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20560375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567066"/>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MEETINGS OF ENTITY TENDER COMMITTEES (Cont’d)</a:t>
            </a:r>
          </a:p>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 </a:t>
            </a:r>
          </a:p>
        </p:txBody>
      </p:sp>
      <p:sp>
        <p:nvSpPr>
          <p:cNvPr id="19" name="Content Placeholder 2"/>
          <p:cNvSpPr txBox="1">
            <a:spLocks/>
          </p:cNvSpPr>
          <p:nvPr/>
        </p:nvSpPr>
        <p:spPr>
          <a:xfrm>
            <a:off x="838200" y="1160056"/>
            <a:ext cx="10515600" cy="47228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Form SPF 2 has the following 4 sections:</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Section A – Request for Approval of Specifications, Procurement Method and Tender Documents.  </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Section B – Request for Approval of Evaluation Report and Contract Award Recommendations</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Section C – Request for Approval of Contract Document and Contract Signature</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Section D – Request for Contract Amendment </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Form SPF2 should contain the following information:</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Procurement reference number</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Subject of procurement – a brief description </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Submission information – key data relating to the submission</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Documents attached – needed to support submission</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27144485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409492"/>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MEETINGS AND DECISIONS OF THE ETC (SECTION 20D OF ACT 663 AS AMENDED) </a:t>
            </a:r>
            <a:endParaRPr lang="en-US" sz="2400" b="1" dirty="0">
              <a:latin typeface="Garamond" panose="02020404030301010803" pitchFamily="18" charset="0"/>
              <a:ea typeface="Arial Unicode MS" panose="020B0604020202020204" pitchFamily="34" charset="-128"/>
              <a:cs typeface="Arial Unicode MS" panose="020B0604020202020204" pitchFamily="34" charset="-128"/>
            </a:endParaRPr>
          </a:p>
        </p:txBody>
      </p:sp>
      <p:sp>
        <p:nvSpPr>
          <p:cNvPr id="19" name="Content Placeholder 2"/>
          <p:cNvSpPr txBox="1">
            <a:spLocks/>
          </p:cNvSpPr>
          <p:nvPr/>
        </p:nvSpPr>
        <p:spPr>
          <a:xfrm>
            <a:off x="838200" y="1146408"/>
            <a:ext cx="10515600" cy="47228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a:t>
            </a:r>
            <a:r>
              <a:rPr lang="en-US" sz="2000" dirty="0">
                <a:latin typeface="Garamond" panose="02020404030301010803" pitchFamily="18" charset="0"/>
                <a:ea typeface="Arial Unicode MS" panose="020B0604020202020204" pitchFamily="34" charset="-128"/>
                <a:cs typeface="Arial Unicode MS" panose="020B0604020202020204" pitchFamily="34" charset="-128"/>
              </a:rPr>
              <a:t>Section 20D of Act 663 as amended states that the entity tender committee shall meet at least once each quarter and notice of the meetings shall be given at least two weeks before the date of the meeting.</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Decisions should be unanimous where possible, but if necessary by simple majority vote. </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Where a vote results in a tie, the Chairperson has a casting vote. </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 decision of the Entity Tender Committee may be to:</a:t>
            </a:r>
          </a:p>
          <a:p>
            <a:pPr lvl="1">
              <a:buClr>
                <a:schemeClr val="accent6">
                  <a:lumMod val="75000"/>
                </a:schemeClr>
              </a:buClr>
            </a:pPr>
            <a:r>
              <a:rPr lang="en-US" sz="1800" dirty="0">
                <a:latin typeface="Garamond" panose="02020404030301010803" pitchFamily="18" charset="0"/>
                <a:ea typeface="Arial Unicode MS" panose="020B0604020202020204" pitchFamily="34" charset="-128"/>
                <a:cs typeface="Arial Unicode MS" panose="020B0604020202020204" pitchFamily="34" charset="-128"/>
              </a:rPr>
              <a:t> </a:t>
            </a:r>
            <a:r>
              <a:rPr lang="en-US" sz="2000" dirty="0">
                <a:latin typeface="Garamond" panose="02020404030301010803" pitchFamily="18" charset="0"/>
                <a:ea typeface="Arial Unicode MS" panose="020B0604020202020204" pitchFamily="34" charset="-128"/>
                <a:cs typeface="Arial Unicode MS" panose="020B0604020202020204" pitchFamily="34" charset="-128"/>
              </a:rPr>
              <a:t>Approve the submission</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Reject the submission</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Approve the submission subject to clarification/minor amendment</a:t>
            </a:r>
            <a:endParaRPr lang="en-US" sz="1800" dirty="0">
              <a:latin typeface="Garamond" panose="02020404030301010803" pitchFamily="18" charset="0"/>
              <a:ea typeface="Arial Unicode MS" panose="020B0604020202020204" pitchFamily="34" charset="-128"/>
              <a:cs typeface="Arial Unicode MS" panose="020B0604020202020204" pitchFamily="34" charset="-128"/>
            </a:endParaRP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The Entity Tender Committee may not:</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Modify the submission</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Reject a submission without good, justifiable reasons.</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All decisions must be recorded in minutes, which must state the reasons for any rejections. </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Decisions must be notified to the Procurement Unit and Tender Evaluation Panel in writing. </a:t>
            </a:r>
          </a:p>
        </p:txBody>
      </p:sp>
      <p:cxnSp>
        <p:nvCxnSpPr>
          <p:cNvPr id="21" name="Straight Connector 20"/>
          <p:cNvCxnSpPr/>
          <p:nvPr/>
        </p:nvCxnSpPr>
        <p:spPr>
          <a:xfrm>
            <a:off x="481263" y="111648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344599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409492"/>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 MINUTES OF THE ETC</a:t>
            </a:r>
          </a:p>
        </p:txBody>
      </p:sp>
      <p:sp>
        <p:nvSpPr>
          <p:cNvPr id="19" name="Content Placeholder 2"/>
          <p:cNvSpPr txBox="1">
            <a:spLocks/>
          </p:cNvSpPr>
          <p:nvPr/>
        </p:nvSpPr>
        <p:spPr>
          <a:xfrm>
            <a:off x="838200" y="1146408"/>
            <a:ext cx="10515600" cy="47228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Minutes of ETC meetings must contain:</a:t>
            </a:r>
          </a:p>
          <a:p>
            <a:pPr lvl="1">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A register of attendance;</a:t>
            </a:r>
          </a:p>
          <a:p>
            <a:pPr lvl="1">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A list of all submissions considered;</a:t>
            </a:r>
          </a:p>
          <a:p>
            <a:pPr lvl="1">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The decisions made for each submission, including:</a:t>
            </a:r>
          </a:p>
          <a:p>
            <a:pPr lvl="3">
              <a:buClr>
                <a:schemeClr val="accent6">
                  <a:lumMod val="75000"/>
                </a:schemeClr>
              </a:buClr>
              <a:buFont typeface="Wingdings" panose="05000000000000000000" pitchFamily="2" charset="2"/>
              <a:buChar char="ü"/>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major issues discussed</a:t>
            </a:r>
          </a:p>
          <a:p>
            <a:pPr lvl="3">
              <a:buClr>
                <a:schemeClr val="accent6">
                  <a:lumMod val="75000"/>
                </a:schemeClr>
              </a:buClr>
              <a:buFont typeface="Wingdings" panose="05000000000000000000" pitchFamily="2" charset="2"/>
              <a:buChar char="ü"/>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reasons for rejections</a:t>
            </a:r>
          </a:p>
          <a:p>
            <a:pPr lvl="3">
              <a:buClr>
                <a:schemeClr val="accent6">
                  <a:lumMod val="75000"/>
                </a:schemeClr>
              </a:buClr>
              <a:buFont typeface="Wingdings" panose="05000000000000000000" pitchFamily="2" charset="2"/>
              <a:buChar char="ü"/>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clarifications or minor amendments to which the approval is subject; </a:t>
            </a:r>
          </a:p>
          <a:p>
            <a:pPr lvl="1">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Any conflicts of interest declared by members</a:t>
            </a:r>
          </a:p>
          <a:p>
            <a:pPr lvl="1">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Any dissenting opinions among Tender Committee members </a:t>
            </a:r>
          </a:p>
        </p:txBody>
      </p:sp>
      <p:cxnSp>
        <p:nvCxnSpPr>
          <p:cNvPr id="21" name="Straight Connector 20"/>
          <p:cNvCxnSpPr/>
          <p:nvPr/>
        </p:nvCxnSpPr>
        <p:spPr>
          <a:xfrm>
            <a:off x="481263" y="111648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30694590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409492"/>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 </a:t>
            </a:r>
            <a:r>
              <a:rPr lang="en-GB" sz="2400" b="1" dirty="0">
                <a:latin typeface="Garamond" panose="02020404030301010803" pitchFamily="18" charset="0"/>
              </a:rPr>
              <a:t>REVIEW OF TENDER REVIEW COMMITTEE DECISIONS</a:t>
            </a:r>
            <a:endParaRPr lang="en-US" sz="2400" b="1" dirty="0">
              <a:latin typeface="Garamond" panose="02020404030301010803" pitchFamily="18" charset="0"/>
              <a:ea typeface="Arial Unicode MS" panose="020B0604020202020204" pitchFamily="34" charset="-128"/>
              <a:cs typeface="Arial Unicode MS" panose="020B0604020202020204" pitchFamily="34" charset="-128"/>
            </a:endParaRPr>
          </a:p>
        </p:txBody>
      </p:sp>
      <p:sp>
        <p:nvSpPr>
          <p:cNvPr id="19" name="Content Placeholder 2"/>
          <p:cNvSpPr txBox="1">
            <a:spLocks/>
          </p:cNvSpPr>
          <p:nvPr/>
        </p:nvSpPr>
        <p:spPr>
          <a:xfrm>
            <a:off x="838200" y="1187352"/>
            <a:ext cx="10515600" cy="472281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a:t>
            </a:r>
            <a:r>
              <a:rPr lang="en-US" b="1" dirty="0">
                <a:latin typeface="Garamond" panose="02020404030301010803" pitchFamily="18" charset="0"/>
                <a:ea typeface="Arial Unicode MS" panose="020B0604020202020204" pitchFamily="34" charset="-128"/>
                <a:cs typeface="Arial Unicode MS" panose="020B0604020202020204" pitchFamily="34" charset="-128"/>
              </a:rPr>
              <a:t>Section 20G </a:t>
            </a:r>
            <a:r>
              <a:rPr lang="en-US" dirty="0">
                <a:latin typeface="Garamond" panose="02020404030301010803" pitchFamily="18" charset="0"/>
                <a:ea typeface="Arial Unicode MS" panose="020B0604020202020204" pitchFamily="34" charset="-128"/>
                <a:cs typeface="Arial Unicode MS" panose="020B0604020202020204" pitchFamily="34" charset="-128"/>
              </a:rPr>
              <a:t>of Act 663 as amended provides that a procurement entity or tenderer aggrieved by the decision of a tender review committee may apply to the Governing Board of PPA for review of the decision of the tender review committee. </a:t>
            </a:r>
          </a:p>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The PPA Board shall take appropriate action and determine the grievance in accordance with </a:t>
            </a:r>
            <a:r>
              <a:rPr lang="en-US" b="1" dirty="0">
                <a:latin typeface="Garamond" panose="02020404030301010803" pitchFamily="18" charset="0"/>
                <a:ea typeface="Arial Unicode MS" panose="020B0604020202020204" pitchFamily="34" charset="-128"/>
                <a:cs typeface="Arial Unicode MS" panose="020B0604020202020204" pitchFamily="34" charset="-128"/>
              </a:rPr>
              <a:t>Section 80(3) </a:t>
            </a:r>
            <a:r>
              <a:rPr lang="en-US" dirty="0">
                <a:latin typeface="Garamond" panose="02020404030301010803" pitchFamily="18" charset="0"/>
                <a:ea typeface="Arial Unicode MS" panose="020B0604020202020204" pitchFamily="34" charset="-128"/>
                <a:cs typeface="Arial Unicode MS" panose="020B0604020202020204" pitchFamily="34" charset="-128"/>
              </a:rPr>
              <a:t>or as it considers appropriate. </a:t>
            </a:r>
          </a:p>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A tenderer or procurement entity that is dissatisfied with a decision of the PPA Board may seek redress in court.</a:t>
            </a:r>
          </a:p>
        </p:txBody>
      </p:sp>
      <p:cxnSp>
        <p:nvCxnSpPr>
          <p:cNvPr id="21" name="Straight Connector 20"/>
          <p:cNvCxnSpPr/>
          <p:nvPr/>
        </p:nvCxnSpPr>
        <p:spPr>
          <a:xfrm>
            <a:off x="481263" y="1116483"/>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21</a:t>
              </a:r>
              <a:endParaRPr lang="en-US" dirty="0">
                <a:solidFill>
                  <a:schemeClr val="bg1"/>
                </a:solidFill>
              </a:endParaRPr>
            </a:p>
          </p:txBody>
        </p:sp>
      </p:grpSp>
    </p:spTree>
    <p:extLst>
      <p:ext uri="{BB962C8B-B14F-4D97-AF65-F5344CB8AC3E}">
        <p14:creationId xmlns:p14="http://schemas.microsoft.com/office/powerpoint/2010/main" val="24650895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C0FCF1F-124D-4B6C-9B3B-2ED2439970E5}"/>
              </a:ext>
            </a:extLst>
          </p:cNvPr>
          <p:cNvSpPr>
            <a:spLocks noGrp="1"/>
          </p:cNvSpPr>
          <p:nvPr>
            <p:ph idx="1"/>
          </p:nvPr>
        </p:nvSpPr>
        <p:spPr>
          <a:xfrm>
            <a:off x="838200" y="419878"/>
            <a:ext cx="10515600" cy="5757085"/>
          </a:xfrm>
        </p:spPr>
        <p:txBody>
          <a:bodyPr/>
          <a:lstStyle/>
          <a:p>
            <a:pPr>
              <a:buFont typeface="Wingdings" panose="05000000000000000000" pitchFamily="2" charset="2"/>
              <a:buChar char="q"/>
            </a:pPr>
            <a:endParaRPr lang="en-US" b="1" dirty="0">
              <a:latin typeface="Garamond" panose="02020404030301010803" pitchFamily="18" charset="0"/>
            </a:endParaRPr>
          </a:p>
          <a:p>
            <a:pPr>
              <a:buFont typeface="Wingdings" panose="05000000000000000000" pitchFamily="2" charset="2"/>
              <a:buChar char="q"/>
            </a:pPr>
            <a:r>
              <a:rPr lang="en-US" b="1" dirty="0">
                <a:latin typeface="Garamond" panose="02020404030301010803" pitchFamily="18" charset="0"/>
              </a:rPr>
              <a:t>QUESTIONS &amp; DISCUSSIONS</a:t>
            </a: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a:buFont typeface="Wingdings" panose="05000000000000000000" pitchFamily="2" charset="2"/>
              <a:buChar char="q"/>
            </a:pPr>
            <a:r>
              <a:rPr lang="en-US" b="1" dirty="0">
                <a:latin typeface="Garamond" panose="02020404030301010803" pitchFamily="18" charset="0"/>
              </a:rPr>
              <a:t>MODULE 21 – EXERCISE:</a:t>
            </a:r>
            <a:endParaRPr lang="en-GB" dirty="0"/>
          </a:p>
        </p:txBody>
      </p:sp>
    </p:spTree>
    <p:extLst>
      <p:ext uri="{BB962C8B-B14F-4D97-AF65-F5344CB8AC3E}">
        <p14:creationId xmlns:p14="http://schemas.microsoft.com/office/powerpoint/2010/main" val="5242642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5103</TotalTime>
  <Words>1679</Words>
  <Application>Microsoft Office PowerPoint</Application>
  <PresentationFormat>Widescreen</PresentationFormat>
  <Paragraphs>154</Paragraphs>
  <Slides>15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 Unicode MS</vt:lpstr>
      <vt:lpstr>Arial</vt:lpstr>
      <vt:lpstr>Arial Narrow</vt:lpstr>
      <vt:lpstr>Calibri</vt:lpstr>
      <vt:lpstr>Calibri Light</vt:lpstr>
      <vt:lpstr>Garamond</vt:lpstr>
      <vt:lpstr>Wingdings</vt:lpstr>
      <vt:lpstr>Office Theme</vt:lpstr>
      <vt:lpstr>MODULE 21   ENTITY TENDER COMMITTEE MEETINGS</vt:lpstr>
      <vt:lpstr>MODULE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Asafo Adjei</dc:creator>
  <cp:lastModifiedBy>MANAGER</cp:lastModifiedBy>
  <cp:revision>349</cp:revision>
  <dcterms:created xsi:type="dcterms:W3CDTF">2018-05-22T15:43:43Z</dcterms:created>
  <dcterms:modified xsi:type="dcterms:W3CDTF">2018-09-27T06:05:38Z</dcterms:modified>
</cp:coreProperties>
</file>