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305" r:id="rId4"/>
    <p:sldId id="330" r:id="rId5"/>
    <p:sldId id="298" r:id="rId6"/>
    <p:sldId id="331" r:id="rId7"/>
    <p:sldId id="303" r:id="rId8"/>
    <p:sldId id="304" r:id="rId9"/>
    <p:sldId id="317" r:id="rId10"/>
    <p:sldId id="311" r:id="rId11"/>
    <p:sldId id="328" r:id="rId12"/>
    <p:sldId id="329" r:id="rId13"/>
    <p:sldId id="275" r:id="rId14"/>
    <p:sldId id="315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15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40988" y="874151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NITA-GLO PARTNERSHIP PROJECT ANALYSIS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8" name="Picture 7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2451884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1945" y="1758462"/>
            <a:ext cx="3794757" cy="11394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40953" y="3396115"/>
            <a:ext cx="5556739" cy="140677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 dirty="0" smtClean="0"/>
              <a:t>NITA-GLO-BNC PARTNERSHIP PROJECT ANALYSIS</a:t>
            </a:r>
          </a:p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110498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602950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1945" y="1758462"/>
            <a:ext cx="3794757" cy="11394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6757244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621307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1945" y="1758462"/>
            <a:ext cx="3794757" cy="11394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109983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6" name="Picture 5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381233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027386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9" name="Picture 8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02917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1945" y="1758462"/>
            <a:ext cx="3794757" cy="1139484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540953" y="3396115"/>
            <a:ext cx="5556739" cy="1406770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29879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C4F17F-E011-469D-B327-64301034D04E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C:\Users\FRED KWADWO\Desktop\nita_logo.png"/>
          <p:cNvPicPr/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36837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5000">
              <a:schemeClr val="accent1">
                <a:lumMod val="5000"/>
                <a:lumOff val="95000"/>
                <a:alpha val="47000"/>
              </a:schemeClr>
            </a:gs>
            <a:gs pos="96000">
              <a:schemeClr val="accent1">
                <a:lumMod val="45000"/>
                <a:lumOff val="55000"/>
              </a:schemeClr>
            </a:gs>
            <a:gs pos="87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30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 userDrawn="1"/>
        </p:nvGrpSpPr>
        <p:grpSpPr>
          <a:xfrm>
            <a:off x="548639" y="1426639"/>
            <a:ext cx="11451102" cy="1865200"/>
            <a:chOff x="548639" y="1426639"/>
            <a:chExt cx="11451102" cy="1865200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8" name="Rounded Rectangle 7"/>
            <p:cNvSpPr/>
            <p:nvPr userDrawn="1"/>
          </p:nvSpPr>
          <p:spPr>
            <a:xfrm>
              <a:off x="1189892" y="1702190"/>
              <a:ext cx="10303414" cy="1237959"/>
            </a:xfrm>
            <a:prstGeom prst="roundRect">
              <a:avLst/>
            </a:prstGeom>
            <a:grpFill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Pentagon 8"/>
            <p:cNvSpPr/>
            <p:nvPr userDrawn="1"/>
          </p:nvSpPr>
          <p:spPr>
            <a:xfrm>
              <a:off x="8356209" y="1426639"/>
              <a:ext cx="3643532" cy="1789058"/>
            </a:xfrm>
            <a:prstGeom prst="homePlate">
              <a:avLst/>
            </a:prstGeom>
            <a:grp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Pentagon 9"/>
            <p:cNvSpPr/>
            <p:nvPr userDrawn="1"/>
          </p:nvSpPr>
          <p:spPr>
            <a:xfrm rot="10800000">
              <a:off x="548639" y="1502781"/>
              <a:ext cx="3756075" cy="1789058"/>
            </a:xfrm>
            <a:prstGeom prst="homePlate">
              <a:avLst/>
            </a:prstGeom>
            <a:grpFill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F1000-10CF-4FDB-A3DA-4EBBEC16F01C}" type="datetimeFigureOut">
              <a:rPr lang="en-US" smtClean="0"/>
              <a:t>01-Oct-18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tint val="75000"/>
                  </a:schemeClr>
                </a:solidFill>
                <a:latin typeface="Berlin Sans FB Demi" panose="020E0802020502020306" pitchFamily="34" charset="0"/>
              </a:defRPr>
            </a:lvl1pPr>
          </a:lstStyle>
          <a:p>
            <a:r>
              <a:rPr lang="en-US" dirty="0" smtClean="0"/>
              <a:t>NITA-GLO-BNC PARTNERSHIP PROJECT ANALYSIS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C4F17F-E011-469D-B327-64301034D04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2" name="Title Placeholder 1"/>
          <p:cNvSpPr txBox="1">
            <a:spLocks/>
          </p:cNvSpPr>
          <p:nvPr userDrawn="1"/>
        </p:nvSpPr>
        <p:spPr>
          <a:xfrm>
            <a:off x="1307123" y="1702191"/>
            <a:ext cx="2997592" cy="12379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lgerian" panose="04020705040A02060702" pitchFamily="82" charset="0"/>
                <a:ea typeface="+mj-ea"/>
                <a:cs typeface="+mj-cs"/>
              </a:defRPr>
            </a:lvl1pPr>
          </a:lstStyle>
          <a:p>
            <a:r>
              <a:rPr lang="en-US" dirty="0" smtClean="0"/>
              <a:t>BNC</a:t>
            </a:r>
            <a:endParaRPr lang="en-US" dirty="0"/>
          </a:p>
        </p:txBody>
      </p:sp>
      <p:sp>
        <p:nvSpPr>
          <p:cNvPr id="23" name="Title Placeholder 1"/>
          <p:cNvSpPr txBox="1">
            <a:spLocks/>
          </p:cNvSpPr>
          <p:nvPr userDrawn="1"/>
        </p:nvSpPr>
        <p:spPr>
          <a:xfrm>
            <a:off x="8356207" y="1702189"/>
            <a:ext cx="2997593" cy="12379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lgerian" panose="04020705040A02060702" pitchFamily="82" charset="0"/>
                <a:ea typeface="+mj-ea"/>
                <a:cs typeface="+mj-cs"/>
              </a:defRPr>
            </a:lvl1pPr>
          </a:lstStyle>
          <a:p>
            <a:r>
              <a:rPr lang="en-US" dirty="0" smtClean="0"/>
              <a:t>GLO</a:t>
            </a:r>
            <a:endParaRPr lang="en-US" dirty="0"/>
          </a:p>
        </p:txBody>
      </p:sp>
      <p:sp>
        <p:nvSpPr>
          <p:cNvPr id="24" name="Text Placeholder 2"/>
          <p:cNvSpPr txBox="1">
            <a:spLocks/>
          </p:cNvSpPr>
          <p:nvPr userDrawn="1"/>
        </p:nvSpPr>
        <p:spPr>
          <a:xfrm>
            <a:off x="9523826" y="4992800"/>
            <a:ext cx="2475915" cy="11736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 baseline="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dirty="0" smtClean="0"/>
              <a:t>BY: </a:t>
            </a:r>
          </a:p>
          <a:p>
            <a:pPr algn="l"/>
            <a:r>
              <a:rPr lang="en-US" dirty="0" smtClean="0"/>
              <a:t>	NITA</a:t>
            </a:r>
            <a:endParaRPr lang="en-US" dirty="0"/>
          </a:p>
        </p:txBody>
      </p:sp>
      <p:pic>
        <p:nvPicPr>
          <p:cNvPr id="7" name="Picture 6" descr="C:\Users\FRED KWADWO\Desktop\nita_logo.png"/>
          <p:cNvPicPr/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1790162" cy="682580"/>
          </a:xfrm>
          <a:prstGeom prst="rect">
            <a:avLst/>
          </a:prstGeom>
          <a:noFill/>
          <a:ln>
            <a:noFill/>
          </a:ln>
        </p:spPr>
      </p:pic>
      <p:sp>
        <p:nvSpPr>
          <p:cNvPr id="36" name="Title Placeholder 1"/>
          <p:cNvSpPr txBox="1">
            <a:spLocks/>
          </p:cNvSpPr>
          <p:nvPr userDrawn="1"/>
        </p:nvSpPr>
        <p:spPr>
          <a:xfrm>
            <a:off x="3535519" y="3567390"/>
            <a:ext cx="5612160" cy="12379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lgerian" panose="04020705040A02060702" pitchFamily="8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 smtClean="0">
                <a:latin typeface="Arial Rounded MT Bold" panose="020F0704030504030204" pitchFamily="34" charset="0"/>
              </a:rPr>
              <a:t>PARTNERSHIP PROJECT ANALYSIS REPORT</a:t>
            </a:r>
            <a:endParaRPr lang="en-US" dirty="0">
              <a:latin typeface="Arial Rounded MT Bold" panose="020F0704030504030204" pitchFamily="34" charset="0"/>
            </a:endParaRPr>
          </a:p>
        </p:txBody>
      </p:sp>
      <p:sp>
        <p:nvSpPr>
          <p:cNvPr id="37" name="Title Placeholder 1"/>
          <p:cNvSpPr txBox="1">
            <a:spLocks/>
          </p:cNvSpPr>
          <p:nvPr userDrawn="1"/>
        </p:nvSpPr>
        <p:spPr>
          <a:xfrm>
            <a:off x="4851003" y="1700044"/>
            <a:ext cx="2997593" cy="12379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lgerian" panose="04020705040A02060702" pitchFamily="82" charset="0"/>
                <a:ea typeface="+mj-ea"/>
                <a:cs typeface="+mj-cs"/>
              </a:defRPr>
            </a:lvl1pPr>
          </a:lstStyle>
          <a:p>
            <a:r>
              <a:rPr lang="en-US" dirty="0" smtClean="0"/>
              <a:t>NITA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90092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tx1"/>
          </a:solidFill>
          <a:latin typeface="Algerian" panose="04020705040A02060702" pitchFamily="82" charset="0"/>
          <a:ea typeface="+mj-ea"/>
          <a:cs typeface="+mj-cs"/>
        </a:defRPr>
      </a:lvl1pPr>
    </p:titleStyle>
    <p:bodyStyle>
      <a:lvl1pPr marL="0" indent="0" algn="ctr" defTabSz="914400" rtl="0" eaLnBrk="1" latinLnBrk="0" hangingPunct="1">
        <a:lnSpc>
          <a:spcPct val="100000"/>
        </a:lnSpc>
        <a:spcBef>
          <a:spcPts val="1000"/>
        </a:spcBef>
        <a:buFont typeface="Arial" panose="020B0604020202020204" pitchFamily="34" charset="0"/>
        <a:buNone/>
        <a:defRPr sz="3200" kern="1200" baseline="0">
          <a:solidFill>
            <a:schemeClr val="tx1"/>
          </a:solidFill>
          <a:latin typeface="Arial Rounded MT Bold" panose="020F0704030504030204" pitchFamily="34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Date Placeholder 3"/>
          <p:cNvSpPr>
            <a:spLocks noGrp="1"/>
          </p:cNvSpPr>
          <p:nvPr>
            <p:ph type="dt" sz="half" idx="4294967295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FF1000-10CF-4FDB-A3DA-4EBBEC16F01C}" type="datetimeFigureOut">
              <a:rPr lang="en-US" smtClean="0"/>
              <a:t>01-Oct-18</a:t>
            </a:fld>
            <a:endParaRPr lang="en-US" dirty="0"/>
          </a:p>
        </p:txBody>
      </p:sp>
      <p:sp>
        <p:nvSpPr>
          <p:cNvPr id="21" name="Footer Placeholder 4"/>
          <p:cNvSpPr>
            <a:spLocks noGrp="1"/>
          </p:cNvSpPr>
          <p:nvPr>
            <p:ph type="ftr" sz="quarter" idx="4294967295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tint val="75000"/>
                  </a:schemeClr>
                </a:solidFill>
                <a:latin typeface="Berlin Sans FB Demi" panose="020E0802020502020306" pitchFamily="34" charset="0"/>
              </a:defRPr>
            </a:lvl1pPr>
          </a:lstStyle>
          <a:p>
            <a:r>
              <a:rPr lang="en-US" dirty="0" smtClean="0"/>
              <a:t>OHLGS - ORIENTATION WORKSHOP</a:t>
            </a:r>
            <a:endParaRPr lang="en-US" dirty="0"/>
          </a:p>
        </p:txBody>
      </p:sp>
      <p:sp>
        <p:nvSpPr>
          <p:cNvPr id="26" name="Title Placeholder 1"/>
          <p:cNvSpPr txBox="1">
            <a:spLocks/>
          </p:cNvSpPr>
          <p:nvPr/>
        </p:nvSpPr>
        <p:spPr>
          <a:xfrm>
            <a:off x="3289920" y="3934047"/>
            <a:ext cx="5612160" cy="574158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47500" lnSpcReduction="20000"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lgerian" panose="04020705040A02060702" pitchFamily="82" charset="0"/>
                <a:ea typeface="+mj-ea"/>
                <a:cs typeface="+mj-cs"/>
              </a:defRPr>
            </a:lvl1pPr>
          </a:lstStyle>
          <a:p>
            <a:pPr lvl="0">
              <a:lnSpc>
                <a:spcPct val="170000"/>
              </a:lnSpc>
            </a:pPr>
            <a:endParaRPr lang="en-US" dirty="0" smtClean="0">
              <a:latin typeface="Arial Rounded MT Bold" panose="020F0704030504030204" pitchFamily="34" charset="0"/>
            </a:endParaRPr>
          </a:p>
        </p:txBody>
      </p:sp>
      <p:sp>
        <p:nvSpPr>
          <p:cNvPr id="23" name="Title Placeholder 1"/>
          <p:cNvSpPr txBox="1">
            <a:spLocks/>
          </p:cNvSpPr>
          <p:nvPr/>
        </p:nvSpPr>
        <p:spPr>
          <a:xfrm>
            <a:off x="2209800" y="1216750"/>
            <a:ext cx="8272130" cy="1736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lgerian" panose="04020705040A02060702" pitchFamily="82" charset="0"/>
                <a:ea typeface="+mj-ea"/>
                <a:cs typeface="+mj-cs"/>
              </a:defRPr>
            </a:lvl1pPr>
          </a:lstStyle>
          <a:p>
            <a:r>
              <a:rPr lang="en-US" sz="4000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BASICS OF DATA MANAGEMENT AND STORAGE</a:t>
            </a:r>
            <a:endParaRPr lang="en-US" sz="4000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27" name="Title Placeholder 1"/>
          <p:cNvSpPr txBox="1">
            <a:spLocks/>
          </p:cNvSpPr>
          <p:nvPr/>
        </p:nvSpPr>
        <p:spPr>
          <a:xfrm>
            <a:off x="4837785" y="1622560"/>
            <a:ext cx="2650118" cy="106455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lgerian" panose="04020705040A02060702" pitchFamily="82" charset="0"/>
                <a:ea typeface="+mj-ea"/>
                <a:cs typeface="+mj-cs"/>
              </a:defRPr>
            </a:lvl1pPr>
          </a:lstStyle>
          <a:p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3289920" y="3564714"/>
            <a:ext cx="550320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>
                <a:latin typeface="Gill Sans MT" panose="020B0502020104020203" pitchFamily="34" charset="0"/>
              </a:rPr>
              <a:t>BY </a:t>
            </a:r>
          </a:p>
          <a:p>
            <a:pPr algn="ctr"/>
            <a:r>
              <a:rPr lang="en-US" sz="2400" b="1" dirty="0" smtClean="0">
                <a:latin typeface="Gill Sans MT" panose="020B0502020104020203" pitchFamily="34" charset="0"/>
              </a:rPr>
              <a:t>WILFRED A. GLOVER-AKPEY</a:t>
            </a:r>
            <a:endParaRPr lang="en-US" sz="2400" b="1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064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99862" y="256234"/>
            <a:ext cx="4944124" cy="1139484"/>
          </a:xfrm>
        </p:spPr>
        <p:txBody>
          <a:bodyPr anchor="ctr"/>
          <a:lstStyle/>
          <a:p>
            <a:r>
              <a:rPr lang="en-US" sz="4000" b="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Contents</a:t>
            </a:r>
            <a:endParaRPr lang="en-US" sz="40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395718"/>
            <a:ext cx="10356112" cy="5345324"/>
          </a:xfrm>
        </p:spPr>
        <p:txBody>
          <a:bodyPr/>
          <a:lstStyle/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What is </a:t>
            </a:r>
            <a:r>
              <a:rPr lang="en-US" sz="2400" dirty="0" smtClean="0"/>
              <a:t>Data Management?</a:t>
            </a:r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What is Storage (Management)?</a:t>
            </a:r>
            <a:endParaRPr lang="en-US" sz="2400" dirty="0" smtClean="0"/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Why is Data Management </a:t>
            </a:r>
            <a:r>
              <a:rPr lang="en-US" sz="2400" dirty="0" smtClean="0"/>
              <a:t>Important</a:t>
            </a:r>
            <a:endParaRPr lang="en-US" sz="2400" dirty="0" smtClean="0"/>
          </a:p>
          <a:p>
            <a:pPr marL="342900" indent="-34290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400" dirty="0" smtClean="0"/>
              <a:t>What is Big Data?</a:t>
            </a:r>
            <a:endParaRPr lang="en-US" sz="2400" dirty="0" smtClean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47187" y="1930399"/>
            <a:ext cx="3226526" cy="2419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413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1693" y="364945"/>
            <a:ext cx="7049827" cy="118808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2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/>
            </a:r>
            <a:br>
              <a:rPr lang="en-US" sz="3200" b="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</a:br>
            <a:endParaRPr lang="en-US" sz="3200" b="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30811" y="1553029"/>
            <a:ext cx="8036527" cy="5188857"/>
          </a:xfrm>
        </p:spPr>
        <p:txBody>
          <a:bodyPr/>
          <a:lstStyle/>
          <a:p>
            <a:pPr algn="l"/>
            <a:r>
              <a:rPr lang="en-US" sz="2400" dirty="0" smtClean="0">
                <a:latin typeface="Gill Sans MT" panose="020B0502020104020203" pitchFamily="34" charset="0"/>
              </a:rPr>
              <a:t>Data management refers to an organization’s management of information and data for secure and structured access and storage.</a:t>
            </a:r>
          </a:p>
          <a:p>
            <a:pPr algn="l"/>
            <a:endParaRPr lang="en-US" sz="2400" dirty="0" smtClean="0">
              <a:latin typeface="Gill Sans MT" panose="020B0502020104020203" pitchFamily="34" charset="0"/>
            </a:endParaRPr>
          </a:p>
          <a:p>
            <a:pPr algn="l"/>
            <a:r>
              <a:rPr lang="en-US" sz="2400" dirty="0" smtClean="0">
                <a:latin typeface="Gill Sans MT" panose="020B0502020104020203" pitchFamily="34" charset="0"/>
              </a:rPr>
              <a:t>Data management tasks include : </a:t>
            </a:r>
          </a:p>
          <a:p>
            <a:pPr marL="342900" indent="-342900" algn="l">
              <a:buFontTx/>
              <a:buChar char="-"/>
            </a:pPr>
            <a:r>
              <a:rPr lang="en-US" sz="2400" dirty="0" smtClean="0">
                <a:latin typeface="Gill Sans MT" panose="020B0502020104020203" pitchFamily="34" charset="0"/>
              </a:rPr>
              <a:t>The creation of data government policies, analysis and architecture; </a:t>
            </a:r>
          </a:p>
          <a:p>
            <a:pPr marL="342900" indent="-342900" algn="l">
              <a:buFontTx/>
              <a:buChar char="-"/>
            </a:pPr>
            <a:r>
              <a:rPr lang="en-US" sz="2400" dirty="0" smtClean="0">
                <a:latin typeface="Gill Sans MT" panose="020B0502020104020203" pitchFamily="34" charset="0"/>
              </a:rPr>
              <a:t>database management system(DMS) integration; </a:t>
            </a:r>
          </a:p>
          <a:p>
            <a:pPr marL="342900" indent="-342900" algn="l">
              <a:buFontTx/>
              <a:buChar char="-"/>
            </a:pPr>
            <a:r>
              <a:rPr lang="en-US" sz="2400" dirty="0" smtClean="0">
                <a:latin typeface="Gill Sans MT" panose="020B0502020104020203" pitchFamily="34" charset="0"/>
              </a:rPr>
              <a:t>data security and data source identification, segregation and storage.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815636" y="595115"/>
            <a:ext cx="651775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What is </a:t>
            </a:r>
            <a:r>
              <a:rPr lang="en-US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Data Management?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  <a:p>
            <a:pPr algn="ctr"/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91417" y="2225963"/>
            <a:ext cx="3263777" cy="1958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535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267333" y="441477"/>
            <a:ext cx="742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What is Data Management?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24493" y="1403497"/>
            <a:ext cx="790299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latin typeface="Gill Sans MT" panose="020B0502020104020203" pitchFamily="34" charset="0"/>
              </a:rPr>
              <a:t>Quality Data Has Five Distinct Metrics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Gill Sans MT" panose="020B05020201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Availability</a:t>
            </a:r>
            <a:endParaRPr lang="en-US" sz="2800" dirty="0" smtClean="0">
              <a:latin typeface="Gill Sans MT" panose="020B0502020104020203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Usability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Reliability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Relevance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Gill Sans MT" panose="020B0502020104020203" pitchFamily="34" charset="0"/>
              </a:rPr>
              <a:t>Readability</a:t>
            </a:r>
          </a:p>
          <a:p>
            <a:pPr marL="457200" indent="-457200">
              <a:buFontTx/>
              <a:buChar char="-"/>
            </a:pPr>
            <a:endParaRPr lang="en-US" sz="2400" dirty="0">
              <a:latin typeface="Gill Sans MT" panose="020B0502020104020203" pitchFamily="34" charset="0"/>
            </a:endParaRPr>
          </a:p>
          <a:p>
            <a:pPr marL="457200" indent="-457200">
              <a:buFontTx/>
              <a:buChar char="-"/>
            </a:pPr>
            <a:endParaRPr lang="en-US" sz="2400" dirty="0" smtClean="0">
              <a:latin typeface="Gill Sans MT" panose="020B0502020104020203" pitchFamily="34" charset="0"/>
            </a:endParaRPr>
          </a:p>
          <a:p>
            <a:pPr marL="457200" indent="-457200">
              <a:buFontTx/>
              <a:buChar char="-"/>
            </a:pPr>
            <a:endParaRPr lang="en-US" sz="2400" dirty="0" smtClean="0">
              <a:latin typeface="Gill Sans MT" panose="020B0502020104020203" pitchFamily="34" charset="0"/>
            </a:endParaRPr>
          </a:p>
          <a:p>
            <a:pPr marL="457200" indent="-457200">
              <a:buFontTx/>
              <a:buChar char="-"/>
            </a:pPr>
            <a:endParaRPr lang="en-US" sz="2400" dirty="0" smtClean="0">
              <a:latin typeface="Gill Sans MT" panose="020B0502020104020203" pitchFamily="34" charset="0"/>
            </a:endParaRPr>
          </a:p>
          <a:p>
            <a:pPr marL="457200" indent="-457200">
              <a:buFontTx/>
              <a:buChar char="-"/>
            </a:pPr>
            <a:endParaRPr lang="en-US" sz="2400" dirty="0">
              <a:latin typeface="Gill Sans MT" panose="020B0502020104020203" pitchFamily="34" charset="0"/>
            </a:endParaRPr>
          </a:p>
          <a:p>
            <a:endParaRPr lang="en-US" sz="2400" dirty="0">
              <a:latin typeface="Gill Sans MT" panose="020B050202010402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4800" y="3250750"/>
            <a:ext cx="3337389" cy="22026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887435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267333" y="441477"/>
            <a:ext cx="742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Well Managed Data is ….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24493" y="1403497"/>
            <a:ext cx="790299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Gill Sans MT" panose="020B0502020104020203" pitchFamily="34" charset="0"/>
              </a:rPr>
              <a:t>In the right place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Moves efficiently between multiple systems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Gill Sans MT" panose="020B0502020104020203" pitchFamily="34" charset="0"/>
              </a:rPr>
              <a:t>Is available at the right time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Gill Sans MT" panose="020B0502020104020203" pitchFamily="34" charset="0"/>
              </a:rPr>
              <a:t>In the right format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Validated, standardized or enriched; data is made useable</a:t>
            </a:r>
          </a:p>
          <a:p>
            <a:pPr marL="457200" indent="-457200">
              <a:buFontTx/>
              <a:buChar char="-"/>
            </a:pPr>
            <a:endParaRPr lang="en-US" sz="2400" dirty="0">
              <a:latin typeface="Gill Sans MT" panose="020B0502020104020203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400" dirty="0" smtClean="0">
                <a:latin typeface="Gill Sans MT" panose="020B0502020104020203" pitchFamily="34" charset="0"/>
              </a:rPr>
              <a:t>For all (authorized) users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Usage is governed</a:t>
            </a:r>
            <a:endParaRPr lang="en-US" sz="2400" dirty="0" smtClean="0">
              <a:latin typeface="Gill Sans MT" panose="020B0502020104020203" pitchFamily="34" charset="0"/>
            </a:endParaRPr>
          </a:p>
          <a:p>
            <a:pPr marL="457200" indent="-457200">
              <a:buFontTx/>
              <a:buChar char="-"/>
            </a:pPr>
            <a:endParaRPr lang="en-US" sz="2400" dirty="0" smtClean="0">
              <a:latin typeface="Gill Sans MT" panose="020B0502020104020203" pitchFamily="34" charset="0"/>
            </a:endParaRPr>
          </a:p>
          <a:p>
            <a:pPr marL="457200" indent="-457200">
              <a:buFontTx/>
              <a:buChar char="-"/>
            </a:pPr>
            <a:endParaRPr lang="en-US" sz="2400" dirty="0">
              <a:latin typeface="Gill Sans MT" panose="020B0502020104020203" pitchFamily="34" charset="0"/>
            </a:endParaRPr>
          </a:p>
          <a:p>
            <a:endParaRPr lang="en-US" sz="2400" dirty="0">
              <a:latin typeface="Gill Sans MT" panose="020B0502020104020203" pitchFamily="34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0730" y="3443173"/>
            <a:ext cx="3682134" cy="280032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 rot="18778462">
            <a:off x="6882840" y="3997413"/>
            <a:ext cx="53293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Gill Sans MT" panose="020B0502020104020203" pitchFamily="34" charset="0"/>
              </a:rPr>
              <a:t>5 Key </a:t>
            </a:r>
            <a:r>
              <a:rPr lang="en-US" sz="2400" dirty="0" smtClean="0">
                <a:latin typeface="Gill Sans MT" panose="020B0502020104020203" pitchFamily="34" charset="0"/>
              </a:rPr>
              <a:t>Ingredients for Data Management</a:t>
            </a:r>
            <a:endParaRPr lang="en-US" sz="24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422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20914" y="1074057"/>
            <a:ext cx="4332514" cy="1953621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 baseline="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2138024" y="295240"/>
            <a:ext cx="742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Why is Data important ?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898757" y="1292660"/>
            <a:ext cx="790299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Gill Sans MT" panose="020B0502020104020203" pitchFamily="34" charset="0"/>
              </a:rPr>
              <a:t>Data Management is important because the data that the Local government Service creates is a valuable resource.</a:t>
            </a:r>
          </a:p>
          <a:p>
            <a:endParaRPr lang="en-US" sz="2400" dirty="0">
              <a:latin typeface="Gill Sans MT" panose="020B0502020104020203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Productivity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Cost Efficiency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Operational Nimbleness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Security Risks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Reduced Data Loss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Accurate Decision</a:t>
            </a:r>
          </a:p>
          <a:p>
            <a:endParaRPr lang="en-US" sz="2400" dirty="0">
              <a:latin typeface="Gill Sans MT" panose="020B0502020104020203" pitchFamily="34" charset="0"/>
            </a:endParaRPr>
          </a:p>
          <a:p>
            <a:pPr marL="457200" indent="-457200">
              <a:buFontTx/>
              <a:buChar char="-"/>
            </a:pPr>
            <a:endParaRPr lang="en-US" sz="2400" dirty="0" smtClean="0">
              <a:latin typeface="Gill Sans MT" panose="020B0502020104020203" pitchFamily="34" charset="0"/>
            </a:endParaRPr>
          </a:p>
          <a:p>
            <a:pPr marL="457200" indent="-457200">
              <a:buFontTx/>
              <a:buChar char="-"/>
            </a:pPr>
            <a:endParaRPr lang="en-US" sz="2400" dirty="0" smtClean="0">
              <a:latin typeface="Gill Sans MT" panose="020B0502020104020203" pitchFamily="34" charset="0"/>
            </a:endParaRPr>
          </a:p>
          <a:p>
            <a:endParaRPr lang="en-US" sz="2400" dirty="0">
              <a:latin typeface="Gill Sans MT" panose="020B0502020104020203" pitchFamily="34" charset="0"/>
            </a:endParaRPr>
          </a:p>
          <a:p>
            <a:pPr marL="457200" indent="-457200">
              <a:buFontTx/>
              <a:buChar char="-"/>
            </a:pPr>
            <a:endParaRPr lang="en-US" sz="2400" dirty="0">
              <a:latin typeface="Gill Sans MT" panose="020B050202010402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12465" y="4313382"/>
            <a:ext cx="3051462" cy="20343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26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090" y="364945"/>
            <a:ext cx="8938837" cy="118808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68862" y="1168203"/>
            <a:ext cx="7834949" cy="5188857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Culture</a:t>
            </a:r>
            <a:r>
              <a:rPr lang="en-US" sz="2400" dirty="0">
                <a:latin typeface="Gill Sans MT" panose="020B0502020104020203" pitchFamily="34" charset="0"/>
              </a:rPr>
              <a:t> / Change</a:t>
            </a:r>
            <a:endParaRPr lang="en-US" sz="2400" dirty="0" smtClean="0">
              <a:latin typeface="Gill Sans MT" panose="020B0502020104020203" pitchFamily="34" charset="0"/>
            </a:endParaRPr>
          </a:p>
          <a:p>
            <a:pPr marL="1028700" lvl="1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Gill Sans MT" panose="020B0502020104020203" pitchFamily="34" charset="0"/>
              </a:rPr>
              <a:t>Culture is about deeply entrenched behaviours.</a:t>
            </a:r>
            <a:endParaRPr lang="en-US" sz="2000" dirty="0" smtClean="0">
              <a:latin typeface="Gill Sans MT" panose="020B0502020104020203" pitchFamily="34" charset="0"/>
            </a:endParaRPr>
          </a:p>
          <a:p>
            <a:pPr marL="1028700" lvl="1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Gill Sans MT" panose="020B0502020104020203" pitchFamily="34" charset="0"/>
              </a:rPr>
              <a:t>Data management requires a big change from “my data” to “ou</a:t>
            </a:r>
            <a:r>
              <a:rPr lang="en-US" sz="2000" dirty="0" smtClean="0">
                <a:latin typeface="Gill Sans MT" panose="020B0502020104020203" pitchFamily="34" charset="0"/>
              </a:rPr>
              <a:t>r data”</a:t>
            </a:r>
            <a:endParaRPr lang="en-US" sz="2000" dirty="0" smtClean="0">
              <a:latin typeface="Gill Sans MT" panose="020B0502020104020203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Capability</a:t>
            </a:r>
            <a:r>
              <a:rPr lang="en-US" sz="2000" dirty="0" smtClean="0">
                <a:latin typeface="Gill Sans MT" panose="020B0502020104020203" pitchFamily="34" charset="0"/>
              </a:rPr>
              <a:t> </a:t>
            </a:r>
            <a:endParaRPr lang="en-US" sz="2000" dirty="0">
              <a:latin typeface="Gill Sans MT" panose="020B0502020104020203" pitchFamily="34" charset="0"/>
            </a:endParaRPr>
          </a:p>
          <a:p>
            <a:pPr marL="1028700" lvl="1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Gill Sans MT" panose="020B0502020104020203" pitchFamily="34" charset="0"/>
              </a:rPr>
              <a:t>Do you have operational capabilities across office units to perform effective data/information management.</a:t>
            </a:r>
            <a:endParaRPr lang="en-US" sz="1200" dirty="0">
              <a:latin typeface="Gill Sans MT" panose="020B0502020104020203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Commerce</a:t>
            </a:r>
            <a:r>
              <a:rPr lang="en-US" sz="2000" dirty="0" smtClean="0">
                <a:latin typeface="Gill Sans MT" panose="020B0502020104020203" pitchFamily="34" charset="0"/>
              </a:rPr>
              <a:t> </a:t>
            </a:r>
            <a:endParaRPr lang="en-US" sz="2000" dirty="0">
              <a:latin typeface="Gill Sans MT" panose="020B0502020104020203" pitchFamily="34" charset="0"/>
            </a:endParaRPr>
          </a:p>
          <a:p>
            <a:pPr marL="1028700" lvl="1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Gill Sans MT" panose="020B0502020104020203" pitchFamily="34" charset="0"/>
              </a:rPr>
              <a:t>How do you drive your business? If you invest time and money ‘here’ is it going to help us increase our IGF?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Communicate</a:t>
            </a:r>
            <a:endParaRPr lang="en-US" sz="2000" dirty="0">
              <a:latin typeface="Gill Sans MT" panose="020B0502020104020203" pitchFamily="34" charset="0"/>
            </a:endParaRPr>
          </a:p>
          <a:p>
            <a:pPr marL="1028700" lvl="1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Gill Sans MT" panose="020B0502020104020203" pitchFamily="34" charset="0"/>
              </a:rPr>
              <a:t>Involve all stakeholders, feedback, etc.</a:t>
            </a:r>
            <a:endParaRPr lang="en-US" sz="2000" dirty="0">
              <a:latin typeface="Gill Sans MT" panose="020B0502020104020203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Cooperate</a:t>
            </a:r>
            <a:r>
              <a:rPr lang="en-US" sz="2000" dirty="0" smtClean="0">
                <a:latin typeface="Gill Sans MT" panose="020B0502020104020203" pitchFamily="34" charset="0"/>
              </a:rPr>
              <a:t> </a:t>
            </a:r>
            <a:endParaRPr lang="en-US" sz="2000" dirty="0">
              <a:latin typeface="Gill Sans MT" panose="020B0502020104020203" pitchFamily="34" charset="0"/>
            </a:endParaRPr>
          </a:p>
          <a:p>
            <a:pPr marL="1028700" lvl="1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Gill Sans MT" panose="020B0502020104020203" pitchFamily="34" charset="0"/>
              </a:rPr>
              <a:t>Work with one another to achieve your </a:t>
            </a:r>
            <a:r>
              <a:rPr lang="en-US" sz="2000" dirty="0" err="1" smtClean="0">
                <a:latin typeface="Gill Sans MT" panose="020B0502020104020203" pitchFamily="34" charset="0"/>
              </a:rPr>
              <a:t>orgainzations</a:t>
            </a:r>
            <a:r>
              <a:rPr lang="en-US" sz="2000" dirty="0" smtClean="0">
                <a:latin typeface="Gill Sans MT" panose="020B0502020104020203" pitchFamily="34" charset="0"/>
              </a:rPr>
              <a:t> objective.</a:t>
            </a:r>
          </a:p>
          <a:p>
            <a:pPr marL="1028700" lvl="1" indent="-342900">
              <a:buFont typeface="Wingdings" panose="05000000000000000000" pitchFamily="2" charset="2"/>
              <a:buChar char="§"/>
            </a:pPr>
            <a:r>
              <a:rPr lang="en-US" sz="2000" dirty="0" smtClean="0">
                <a:latin typeface="Gill Sans MT" panose="020B0502020104020203" pitchFamily="34" charset="0"/>
              </a:rPr>
              <a:t>Not just yours…</a:t>
            </a:r>
            <a:endParaRPr lang="en-US" sz="2000" dirty="0">
              <a:latin typeface="Gill Sans MT" panose="020B0502020104020203" pitchFamily="34" charset="0"/>
            </a:endParaRPr>
          </a:p>
          <a:p>
            <a:pPr marL="55563" lvl="1" indent="0">
              <a:buNone/>
            </a:pPr>
            <a:endParaRPr lang="en-US" sz="2000" dirty="0">
              <a:latin typeface="Gill Sans MT" panose="020B0502020104020203" pitchFamily="34" charset="0"/>
            </a:endParaRPr>
          </a:p>
          <a:p>
            <a:pPr marL="55563" lvl="1" indent="0">
              <a:buNone/>
            </a:pPr>
            <a:endParaRPr lang="en-US" sz="2000" dirty="0" smtClean="0"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06254" y="170982"/>
            <a:ext cx="66307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The Five ‘C’s of Data Management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9979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090" y="364945"/>
            <a:ext cx="8938837" cy="118808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6571" y="1436913"/>
            <a:ext cx="7834949" cy="5188857"/>
          </a:xfrm>
        </p:spPr>
        <p:txBody>
          <a:bodyPr/>
          <a:lstStyle/>
          <a:p>
            <a:pPr algn="l"/>
            <a:r>
              <a:rPr lang="en-US" sz="2800" dirty="0" smtClean="0">
                <a:latin typeface="Gill Sans MT" panose="020B0502020104020203" pitchFamily="34" charset="0"/>
              </a:rPr>
              <a:t>A Storage (device) a piece of computer equipment on which information can be stored.</a:t>
            </a:r>
          </a:p>
          <a:p>
            <a:pPr algn="l"/>
            <a:endParaRPr lang="en-US" sz="2800" dirty="0">
              <a:latin typeface="Gill Sans MT" panose="020B0502020104020203" pitchFamily="34" charset="0"/>
            </a:endParaRPr>
          </a:p>
          <a:p>
            <a:pPr algn="l"/>
            <a:r>
              <a:rPr lang="en-US" sz="2800" dirty="0" smtClean="0">
                <a:latin typeface="Gill Sans MT" panose="020B0502020104020203" pitchFamily="34" charset="0"/>
              </a:rPr>
              <a:t>Data Storage is the recording of information in a storage medium. E.g. Magnetic Tape, optical discs are examples of storage media.</a:t>
            </a:r>
          </a:p>
          <a:p>
            <a:pPr algn="l"/>
            <a:endParaRPr lang="en-US" sz="2800" dirty="0" smtClean="0">
              <a:latin typeface="Gill Sans MT" panose="020B0502020104020203" pitchFamily="34" charset="0"/>
            </a:endParaRPr>
          </a:p>
          <a:p>
            <a:pPr algn="l"/>
            <a:r>
              <a:rPr lang="en-US" sz="2800" dirty="0" smtClean="0">
                <a:latin typeface="Gill Sans MT" panose="020B0502020104020203" pitchFamily="34" charset="0"/>
              </a:rPr>
              <a:t>Information is stored either temporarily or permanently</a:t>
            </a:r>
            <a:endParaRPr lang="en-US" sz="2800" dirty="0">
              <a:latin typeface="Gill Sans MT" panose="020B0502020104020203" pitchFamily="34" charset="0"/>
            </a:endParaRPr>
          </a:p>
          <a:p>
            <a:pPr algn="l"/>
            <a:endParaRPr lang="en-US" sz="2800" dirty="0" smtClean="0"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30009" y="608542"/>
            <a:ext cx="51567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STORAGE 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5849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72090" y="364945"/>
            <a:ext cx="8938837" cy="1188084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en-US" sz="3200" dirty="0"/>
              <a:t/>
            </a:r>
            <a:br>
              <a:rPr lang="en-US" sz="3200" dirty="0"/>
            </a:b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96571" y="1436913"/>
            <a:ext cx="7834949" cy="5188857"/>
          </a:xfrm>
        </p:spPr>
        <p:txBody>
          <a:bodyPr/>
          <a:lstStyle/>
          <a:p>
            <a:pPr algn="l"/>
            <a:r>
              <a:rPr lang="en-US" sz="2800" dirty="0" smtClean="0">
                <a:latin typeface="Gill Sans MT" panose="020B0502020104020203" pitchFamily="34" charset="0"/>
              </a:rPr>
              <a:t>Types of Storage devices</a:t>
            </a:r>
            <a:r>
              <a:rPr lang="en-US" sz="2800" dirty="0" smtClean="0">
                <a:latin typeface="Gill Sans MT" panose="020B0502020104020203" pitchFamily="34" charset="0"/>
              </a:rPr>
              <a:t> :</a:t>
            </a:r>
          </a:p>
          <a:p>
            <a:pPr marL="457200" indent="-457200" algn="l">
              <a:buFontTx/>
              <a:buChar char="-"/>
            </a:pPr>
            <a:r>
              <a:rPr lang="en-US" sz="2800" dirty="0" smtClean="0">
                <a:latin typeface="Gill Sans MT" panose="020B0502020104020203" pitchFamily="34" charset="0"/>
              </a:rPr>
              <a:t>External Hard drive</a:t>
            </a:r>
          </a:p>
          <a:p>
            <a:pPr marL="457200" indent="-457200" algn="l">
              <a:buFontTx/>
              <a:buChar char="-"/>
            </a:pPr>
            <a:r>
              <a:rPr lang="en-US" sz="2800" dirty="0" smtClean="0">
                <a:latin typeface="Gill Sans MT" panose="020B0502020104020203" pitchFamily="34" charset="0"/>
              </a:rPr>
              <a:t>Solid State Drive (SSD)</a:t>
            </a:r>
          </a:p>
          <a:p>
            <a:pPr marL="457200" indent="-457200" algn="l">
              <a:buFontTx/>
              <a:buChar char="-"/>
            </a:pPr>
            <a:r>
              <a:rPr lang="en-US" sz="2800" dirty="0" smtClean="0">
                <a:latin typeface="Gill Sans MT" panose="020B0502020104020203" pitchFamily="34" charset="0"/>
              </a:rPr>
              <a:t>Network Attached Storage</a:t>
            </a:r>
          </a:p>
          <a:p>
            <a:pPr marL="457200" indent="-457200" algn="l">
              <a:buFontTx/>
              <a:buChar char="-"/>
            </a:pPr>
            <a:r>
              <a:rPr lang="en-US" sz="2800" dirty="0" smtClean="0">
                <a:latin typeface="Gill Sans MT" panose="020B0502020104020203" pitchFamily="34" charset="0"/>
              </a:rPr>
              <a:t>USB thumb drive or Flash drive</a:t>
            </a:r>
          </a:p>
          <a:p>
            <a:pPr marL="457200" indent="-457200" algn="l">
              <a:buFontTx/>
              <a:buChar char="-"/>
            </a:pPr>
            <a:r>
              <a:rPr lang="en-US" sz="2800" dirty="0" smtClean="0">
                <a:latin typeface="Gill Sans MT" panose="020B0502020104020203" pitchFamily="34" charset="0"/>
              </a:rPr>
              <a:t>Optical Drive (CD/DVD)</a:t>
            </a:r>
          </a:p>
          <a:p>
            <a:pPr marL="457200" indent="-457200" algn="l">
              <a:buFontTx/>
              <a:buChar char="-"/>
            </a:pPr>
            <a:r>
              <a:rPr lang="en-US" sz="2800" dirty="0" smtClean="0">
                <a:latin typeface="Gill Sans MT" panose="020B0502020104020203" pitchFamily="34" charset="0"/>
              </a:rPr>
              <a:t>Cloud Storage</a:t>
            </a:r>
            <a:endParaRPr lang="en-US" sz="2800" dirty="0" smtClean="0">
              <a:latin typeface="Gill Sans MT" panose="020B0502020104020203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530009" y="608542"/>
            <a:ext cx="51567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STORAGE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2464" y="2249207"/>
            <a:ext cx="3597926" cy="2396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0227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 txBox="1">
            <a:spLocks/>
          </p:cNvSpPr>
          <p:nvPr/>
        </p:nvSpPr>
        <p:spPr>
          <a:xfrm>
            <a:off x="420914" y="1074057"/>
            <a:ext cx="4332514" cy="1953621"/>
          </a:xfrm>
          <a:prstGeom prst="rect">
            <a:avLst/>
          </a:prstGeom>
        </p:spPr>
        <p:txBody>
          <a:bodyPr/>
          <a:lstStyle>
            <a:lvl1pPr marL="0" indent="0" algn="ctr" defTabSz="914400" rtl="0" eaLnBrk="1" latinLnBrk="0" hangingPunct="1">
              <a:lnSpc>
                <a:spcPct val="100000"/>
              </a:lnSpc>
              <a:spcBef>
                <a:spcPts val="1000"/>
              </a:spcBef>
              <a:buFont typeface="Arial" panose="020B0604020202020204" pitchFamily="34" charset="0"/>
              <a:buNone/>
              <a:defRPr sz="3200" kern="1200" baseline="0">
                <a:solidFill>
                  <a:schemeClr val="tx1"/>
                </a:solidFill>
                <a:latin typeface="Arial Rounded MT Bold" panose="020F0704030504030204" pitchFamily="34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en-US" dirty="0" smtClean="0"/>
          </a:p>
        </p:txBody>
      </p:sp>
      <p:sp>
        <p:nvSpPr>
          <p:cNvPr id="17" name="TextBox 16"/>
          <p:cNvSpPr txBox="1"/>
          <p:nvPr/>
        </p:nvSpPr>
        <p:spPr>
          <a:xfrm>
            <a:off x="2267333" y="441477"/>
            <a:ext cx="742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What is Big Data?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596571" y="1436913"/>
            <a:ext cx="7834949" cy="5188857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Big Data is a term that describes large volumes of data – both structured, semi-structured  and unstructured. </a:t>
            </a:r>
            <a:r>
              <a:rPr lang="en-US" sz="2400" dirty="0">
                <a:latin typeface="Gill Sans MT" panose="020B0502020104020203" pitchFamily="34" charset="0"/>
              </a:rPr>
              <a:t>That inundates businesses on a day to day basis.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400" dirty="0" smtClean="0">
              <a:latin typeface="Gill Sans MT" panose="020B0502020104020203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It has the potential to be mined for information.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400" dirty="0" smtClean="0">
              <a:latin typeface="Gill Sans MT" panose="020B0502020104020203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“They are simply very large data sets that can be analyzed computationally to revel Trends, Pattern and associations, etc.”</a:t>
            </a:r>
            <a:endParaRPr lang="en-US" sz="2000" dirty="0" smtClean="0">
              <a:latin typeface="Gill Sans MT" panose="020B050202010402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5305" y="2389749"/>
            <a:ext cx="2705100" cy="1685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884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267333" y="441477"/>
            <a:ext cx="742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What is Big Data?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596571" y="1436913"/>
            <a:ext cx="7834949" cy="5188857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You will need high end machines to be able to analyze all these large volumes of data (Data Sets).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An algorithm will need to be developed to do this. </a:t>
            </a:r>
          </a:p>
          <a:p>
            <a:pPr marL="1028700" lvl="1" indent="-342900"/>
            <a:r>
              <a:rPr lang="en-US" sz="1600" dirty="0" smtClean="0">
                <a:latin typeface="Gill Sans MT" panose="020B0502020104020203" pitchFamily="34" charset="0"/>
              </a:rPr>
              <a:t>The time of spreadsheets may to drawing to an end.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Big Data Analysis will revel patterns and connections that will vastly improve most human activities.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400" dirty="0" smtClean="0">
              <a:latin typeface="Gill Sans MT" panose="020B0502020104020203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Gill Sans MT" panose="020B0502020104020203" pitchFamily="34" charset="0"/>
              </a:rPr>
              <a:t>How do we turn all these data into knowledge?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400" b="1" dirty="0">
              <a:latin typeface="Gill Sans MT" panose="020B0502020104020203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Gill Sans MT" panose="020B0502020104020203" pitchFamily="34" charset="0"/>
              </a:rPr>
              <a:t>Think Out of the Box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400" dirty="0" smtClean="0">
              <a:latin typeface="Gill Sans MT" panose="020B0502020104020203" pitchFamily="34" charset="0"/>
            </a:endParaRPr>
          </a:p>
          <a:p>
            <a:pPr algn="l"/>
            <a:endParaRPr lang="en-US" sz="2000" dirty="0" smtClean="0">
              <a:latin typeface="Gill Sans MT" panose="020B0502020104020203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16058" y="4673600"/>
            <a:ext cx="2836073" cy="1573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0593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2267333" y="441477"/>
            <a:ext cx="742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ill Sans MT" panose="020B0502020104020203" pitchFamily="34" charset="0"/>
              </a:rPr>
              <a:t>What is Big Data?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ill Sans MT" panose="020B0502020104020203" pitchFamily="34" charset="0"/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596571" y="1436913"/>
            <a:ext cx="7834949" cy="5188857"/>
          </a:xfrm>
        </p:spPr>
        <p:txBody>
          <a:bodyPr/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Traditional data processing application software is usually not be adequate to deal with it.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400" dirty="0">
              <a:latin typeface="Gill Sans MT" panose="020B0502020104020203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2400" dirty="0" smtClean="0">
                <a:latin typeface="Gill Sans MT" panose="020B0502020104020203" pitchFamily="34" charset="0"/>
              </a:rPr>
              <a:t>It is so large that it is difficult to process using traditional database and software techniques.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400" dirty="0" smtClean="0">
              <a:latin typeface="Gill Sans MT" panose="020B0502020104020203" pitchFamily="34" charset="0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2400" dirty="0" smtClean="0">
              <a:latin typeface="Gill Sans MT" panose="020B0502020104020203" pitchFamily="34" charset="0"/>
            </a:endParaRPr>
          </a:p>
          <a:p>
            <a:pPr algn="l"/>
            <a:endParaRPr lang="en-US" sz="2000" dirty="0" smtClean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73089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 txBox="1">
            <a:spLocks/>
          </p:cNvSpPr>
          <p:nvPr/>
        </p:nvSpPr>
        <p:spPr>
          <a:xfrm>
            <a:off x="3720290" y="2817628"/>
            <a:ext cx="4777211" cy="96314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tx1"/>
                </a:solidFill>
                <a:latin typeface="Algerian" panose="04020705040A02060702" pitchFamily="82" charset="0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latin typeface="Gill Sans MT" panose="020B0502020104020203" pitchFamily="34" charset="0"/>
              </a:rPr>
              <a:t>THANK YOU</a:t>
            </a:r>
            <a:endParaRPr lang="en-US" sz="4800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85999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3349" y="2668912"/>
            <a:ext cx="8038213" cy="1254502"/>
          </a:xfrm>
        </p:spPr>
        <p:txBody>
          <a:bodyPr/>
          <a:lstStyle/>
          <a:p>
            <a:r>
              <a:rPr lang="en-US" dirty="0" smtClean="0">
                <a:latin typeface="Gill Sans MT" panose="020B0502020104020203" pitchFamily="34" charset="0"/>
              </a:rPr>
              <a:t>QUESTIONS / COMMENTS</a:t>
            </a:r>
            <a:endParaRPr lang="en-US" dirty="0">
              <a:latin typeface="Gill Sans MT" panose="020B05020201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3891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9760</TotalTime>
  <Words>563</Words>
  <Application>Microsoft Office PowerPoint</Application>
  <PresentationFormat>Widescreen</PresentationFormat>
  <Paragraphs>105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Algerian</vt:lpstr>
      <vt:lpstr>Arial</vt:lpstr>
      <vt:lpstr>Arial Rounded MT Bold</vt:lpstr>
      <vt:lpstr>Berlin Sans FB Demi</vt:lpstr>
      <vt:lpstr>Calibri</vt:lpstr>
      <vt:lpstr>Gill Sans MT</vt:lpstr>
      <vt:lpstr>Wingdings</vt:lpstr>
      <vt:lpstr>Office Theme</vt:lpstr>
      <vt:lpstr>PowerPoint Presentation</vt:lpstr>
      <vt:lpstr>Contents</vt:lpstr>
      <vt:lpstr> </vt:lpstr>
      <vt:lpstr>PowerPoint Presentation</vt:lpstr>
      <vt:lpstr>PowerPoint Presentation</vt:lpstr>
      <vt:lpstr>PowerPoint Presentation</vt:lpstr>
      <vt:lpstr> </vt:lpstr>
      <vt:lpstr> </vt:lpstr>
      <vt:lpstr> </vt:lpstr>
      <vt:lpstr>PowerPoint Presentation</vt:lpstr>
      <vt:lpstr>PowerPoint Presentation</vt:lpstr>
      <vt:lpstr>PowerPoint Presentation</vt:lpstr>
      <vt:lpstr>PowerPoint Presentation</vt:lpstr>
      <vt:lpstr>QUESTIONS / COMMENTS</vt:lpstr>
    </vt:vector>
  </TitlesOfParts>
  <Company>rg-adguard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Administrator2</dc:creator>
  <cp:lastModifiedBy>Wilfred</cp:lastModifiedBy>
  <cp:revision>155</cp:revision>
  <dcterms:created xsi:type="dcterms:W3CDTF">2017-11-02T23:29:30Z</dcterms:created>
  <dcterms:modified xsi:type="dcterms:W3CDTF">2018-10-02T05:09:04Z</dcterms:modified>
</cp:coreProperties>
</file>