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5" r:id="rId20"/>
    <p:sldId id="276" r:id="rId21"/>
    <p:sldId id="277" r:id="rId22"/>
    <p:sldId id="274"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Philomena Nyarko" initials="PN" lastIdx="2"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5C5C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26" autoAdjust="0"/>
    <p:restoredTop sz="94660"/>
  </p:normalViewPr>
  <p:slideViewPr>
    <p:cSldViewPr snapToGrid="0">
      <p:cViewPr varScale="1">
        <p:scale>
          <a:sx n="46" d="100"/>
          <a:sy n="46" d="100"/>
        </p:scale>
        <p:origin x="60" y="6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8AF6B3-805A-4199-9FA0-D455F1D798C6}" type="datetimeFigureOut">
              <a:rPr lang="en-US" smtClean="0"/>
              <a:t>1/1/1980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6FD5F0-0B3F-4CE7-846D-51C33401B548}" type="slidenum">
              <a:rPr lang="en-US" smtClean="0"/>
              <a:t>‹#›</a:t>
            </a:fld>
            <a:endParaRPr lang="en-US"/>
          </a:p>
        </p:txBody>
      </p:sp>
    </p:spTree>
    <p:extLst>
      <p:ext uri="{BB962C8B-B14F-4D97-AF65-F5344CB8AC3E}">
        <p14:creationId xmlns:p14="http://schemas.microsoft.com/office/powerpoint/2010/main" val="9091789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F3A5A5F-2F91-4D71-A5E4-E5CD9325FFD8}" type="datetime1">
              <a:rPr lang="en-US" smtClean="0"/>
              <a:t>1/1/1980</a:t>
            </a:fld>
            <a:endParaRPr lang="en-US"/>
          </a:p>
        </p:txBody>
      </p:sp>
      <p:sp>
        <p:nvSpPr>
          <p:cNvPr id="5" name="Footer Placeholder 4"/>
          <p:cNvSpPr>
            <a:spLocks noGrp="1"/>
          </p:cNvSpPr>
          <p:nvPr>
            <p:ph type="ftr" sz="quarter" idx="11"/>
          </p:nvPr>
        </p:nvSpPr>
        <p:spPr>
          <a:xfrm>
            <a:off x="5332412" y="5883275"/>
            <a:ext cx="4324044" cy="365125"/>
          </a:xfrm>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18591389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774F714-8022-4C53-874B-2EDFCEBFF089}" type="datetime1">
              <a:rPr lang="en-US" smtClean="0"/>
              <a:t>1/1/1980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951856" y="5867131"/>
            <a:ext cx="551167" cy="365125"/>
          </a:xfrm>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320976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04C2A2C-CA6E-489B-842D-2E50E137D544}" type="datetime1">
              <a:rPr lang="en-US" smtClean="0"/>
              <a:t>1/1/1980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18083972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D8FF9DF-2C9D-4DF2-A89C-A65C85BF0B94}" type="datetime1">
              <a:rPr lang="en-US" smtClean="0"/>
              <a:t>1/1/1980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35428856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03A32C9-49DD-46EA-9AE8-0804BF1F1F4D}" type="datetime1">
              <a:rPr lang="en-US" smtClean="0"/>
              <a:t>1/1/1980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33964372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7842E69-3F04-4E3E-90CF-FA02E2C17DE4}" type="datetime1">
              <a:rPr lang="en-US" smtClean="0"/>
              <a:t>1/1/1980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25994549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EA39933-9A37-47EB-BB25-CCC12D72F258}" type="datetime1">
              <a:rPr lang="en-US" smtClean="0"/>
              <a:t>1/1/1980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32584808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1FD112A-B961-45D1-896B-FAF9CD4B4268}" type="datetime1">
              <a:rPr lang="en-US" smtClean="0"/>
              <a:t>1/1/1980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3390196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F175B92-60BE-4A99-AE88-B08D056CF9A5}" type="datetime1">
              <a:rPr lang="en-US" smtClean="0"/>
              <a:t>1/1/1980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19942657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600A843-C5D8-4484-A2BE-092BCAC8FCA8}" type="datetime1">
              <a:rPr lang="en-US" smtClean="0"/>
              <a:t>1/1/1980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40445882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DC6E802-886B-4EEF-BC2F-3A1FAC579DBB}" type="datetime1">
              <a:rPr lang="en-US" smtClean="0"/>
              <a:t>1/1/1980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6916407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102DEF8-0872-47A9-BB82-4809EEB496A7}" type="datetime1">
              <a:rPr lang="en-US" smtClean="0"/>
              <a:t>1/1/1980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26556577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9A33286-B0C7-4F02-8BFA-A0095623C9F5}" type="datetime1">
              <a:rPr lang="en-US" smtClean="0"/>
              <a:t>1/1/1980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20027212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7AF55E6-298D-4CB4-AC18-1D75C2DA248D}" type="datetime1">
              <a:rPr lang="en-US" smtClean="0"/>
              <a:t>1/1/1980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16351277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81AE601-0C69-40A8-867E-D26CFF63EA13}" type="datetime1">
              <a:rPr lang="en-US" smtClean="0"/>
              <a:t>1/1/1980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13722389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093B317-1158-45AB-A1B5-C5B3DA317B92}" type="datetime1">
              <a:rPr lang="en-US" smtClean="0"/>
              <a:t>1/1/1980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40862536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10B2972-FF60-4C1C-A1DA-62731EB05725}" type="datetime1">
              <a:rPr lang="en-US" smtClean="0"/>
              <a:t>1/1/1980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23290376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4AE8683-EF7E-42BD-9FC8-70729F8F88A8}" type="datetime1">
              <a:rPr lang="en-US" smtClean="0"/>
              <a:t>1/1/1980</a:t>
            </a:fld>
            <a:endParaRPr lang="en-US"/>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5F4D7AD-AA97-47FA-8751-1F6B49723051}" type="slidenum">
              <a:rPr lang="en-US" smtClean="0"/>
              <a:t>‹#›</a:t>
            </a:fld>
            <a:endParaRPr lang="en-US"/>
          </a:p>
        </p:txBody>
      </p:sp>
    </p:spTree>
    <p:extLst>
      <p:ext uri="{BB962C8B-B14F-4D97-AF65-F5344CB8AC3E}">
        <p14:creationId xmlns:p14="http://schemas.microsoft.com/office/powerpoint/2010/main" val="15350504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hf hdr="0" ftr="0" dt="0"/>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www.ibm.com/analytics/us/en/technology/spss/"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www.r-project.org/"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www.microsoftstore.com/store/mseea/da_DK/home"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www.sas.com/en_us/software/stat.html"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3999" y="193183"/>
            <a:ext cx="10275277" cy="3672236"/>
          </a:xfrm>
        </p:spPr>
        <p:txBody>
          <a:bodyPr>
            <a:normAutofit/>
          </a:bodyPr>
          <a:lstStyle/>
          <a:p>
            <a:pPr algn="ctr"/>
            <a:r>
              <a:rPr lang="en-US" dirty="0" smtClean="0"/>
              <a:t/>
            </a:r>
            <a:br>
              <a:rPr lang="en-US" dirty="0" smtClean="0"/>
            </a:br>
            <a:r>
              <a:rPr lang="en-US" sz="5300" b="1" dirty="0" smtClean="0"/>
              <a:t>STATISTICAL TOOLS AND </a:t>
            </a:r>
            <a:r>
              <a:rPr lang="en-US" sz="5300" b="1" dirty="0" smtClean="0"/>
              <a:t>SOFTWARES</a:t>
            </a:r>
            <a:r>
              <a:rPr lang="en-US" sz="5300" dirty="0"/>
              <a:t/>
            </a:r>
            <a:br>
              <a:rPr lang="en-US" sz="5300" dirty="0"/>
            </a:br>
            <a:endParaRPr lang="en-US" sz="5300" dirty="0"/>
          </a:p>
        </p:txBody>
      </p:sp>
      <p:sp>
        <p:nvSpPr>
          <p:cNvPr id="3" name="Subtitle 2"/>
          <p:cNvSpPr>
            <a:spLocks noGrp="1"/>
          </p:cNvSpPr>
          <p:nvPr>
            <p:ph type="subTitle" idx="1"/>
          </p:nvPr>
        </p:nvSpPr>
        <p:spPr>
          <a:xfrm>
            <a:off x="1159099" y="3553691"/>
            <a:ext cx="10277340" cy="2319075"/>
          </a:xfrm>
        </p:spPr>
        <p:txBody>
          <a:bodyPr>
            <a:normAutofit fontScale="92500" lnSpcReduction="20000"/>
          </a:bodyPr>
          <a:lstStyle/>
          <a:p>
            <a:pPr algn="ctr"/>
            <a:endParaRPr lang="en-US" sz="2400" dirty="0" smtClean="0"/>
          </a:p>
          <a:p>
            <a:pPr algn="ctr"/>
            <a:r>
              <a:rPr lang="en-US" sz="3600" dirty="0" smtClean="0"/>
              <a:t>BY</a:t>
            </a:r>
          </a:p>
          <a:p>
            <a:pPr algn="ctr"/>
            <a:r>
              <a:rPr lang="en-US" sz="3600" b="1" dirty="0" smtClean="0">
                <a:solidFill>
                  <a:srgbClr val="0070C0"/>
                </a:solidFill>
              </a:rPr>
              <a:t>GHANA STATISTICAL SERVICE</a:t>
            </a:r>
            <a:endParaRPr lang="en-US" sz="5800" b="1" dirty="0" smtClean="0">
              <a:solidFill>
                <a:srgbClr val="0070C0"/>
              </a:solidFill>
            </a:endParaRPr>
          </a:p>
          <a:p>
            <a:pPr algn="ctr"/>
            <a:r>
              <a:rPr lang="en-US" sz="4400" dirty="0" smtClean="0"/>
              <a:t>OCTOBER, 2018</a:t>
            </a:r>
          </a:p>
        </p:txBody>
      </p:sp>
      <p:sp>
        <p:nvSpPr>
          <p:cNvPr id="4" name="Slide Number Placeholder 3"/>
          <p:cNvSpPr>
            <a:spLocks noGrp="1"/>
          </p:cNvSpPr>
          <p:nvPr>
            <p:ph type="sldNum" sz="quarter" idx="12"/>
          </p:nvPr>
        </p:nvSpPr>
        <p:spPr/>
        <p:txBody>
          <a:bodyPr/>
          <a:lstStyle/>
          <a:p>
            <a:fld id="{C5F4D7AD-AA97-47FA-8751-1F6B49723051}" type="slidenum">
              <a:rPr lang="en-US" smtClean="0"/>
              <a:t>1</a:t>
            </a:fld>
            <a:endParaRPr lang="en-US"/>
          </a:p>
        </p:txBody>
      </p:sp>
    </p:spTree>
    <p:extLst>
      <p:ext uri="{BB962C8B-B14F-4D97-AF65-F5344CB8AC3E}">
        <p14:creationId xmlns:p14="http://schemas.microsoft.com/office/powerpoint/2010/main" val="37919005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PRESENTATION OUTLINE</a:t>
            </a:r>
            <a:endParaRPr lang="en-US" b="1" dirty="0"/>
          </a:p>
        </p:txBody>
      </p:sp>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p>
            <a:fld id="{C5F4D7AD-AA97-47FA-8751-1F6B49723051}" type="slidenum">
              <a:rPr lang="en-US" smtClean="0"/>
              <a:t>2</a:t>
            </a:fld>
            <a:endParaRPr lang="en-US"/>
          </a:p>
        </p:txBody>
      </p:sp>
    </p:spTree>
    <p:extLst>
      <p:ext uri="{BB962C8B-B14F-4D97-AF65-F5344CB8AC3E}">
        <p14:creationId xmlns:p14="http://schemas.microsoft.com/office/powerpoint/2010/main" val="4309641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218210"/>
            <a:ext cx="10018713" cy="852054"/>
          </a:xfrm>
        </p:spPr>
        <p:txBody>
          <a:bodyPr/>
          <a:lstStyle/>
          <a:p>
            <a:r>
              <a:rPr lang="en-US" b="1" dirty="0" smtClean="0"/>
              <a:t>INTRODUCTION (1/3)</a:t>
            </a:r>
            <a:endParaRPr lang="en-US" b="1" dirty="0"/>
          </a:p>
        </p:txBody>
      </p:sp>
      <p:sp>
        <p:nvSpPr>
          <p:cNvPr id="3" name="Content Placeholder 2"/>
          <p:cNvSpPr>
            <a:spLocks noGrp="1"/>
          </p:cNvSpPr>
          <p:nvPr>
            <p:ph idx="1"/>
          </p:nvPr>
        </p:nvSpPr>
        <p:spPr>
          <a:xfrm>
            <a:off x="1484310" y="1070264"/>
            <a:ext cx="10018713" cy="6577445"/>
          </a:xfrm>
        </p:spPr>
        <p:txBody>
          <a:bodyPr>
            <a:noAutofit/>
          </a:bodyPr>
          <a:lstStyle/>
          <a:p>
            <a:pPr algn="just"/>
            <a:r>
              <a:rPr lang="en-US" sz="3200" dirty="0"/>
              <a:t>Statistical Analysis Tools are required for a thorough and scientifically valid analysis of survey results. There are several choices available for the researcher to choose from – ranging from the simple tools available with all survey packages that calculate percentages and totals – to the very advanced tools requiring a graduate education to learn and use.</a:t>
            </a:r>
          </a:p>
          <a:p>
            <a:pPr algn="just"/>
            <a:r>
              <a:rPr lang="en-US" sz="3200" dirty="0"/>
              <a:t>Basic analyses can be easily computed, while more advanced methods require a solid understanding of advanced statistics as well as specialized computer software.</a:t>
            </a:r>
          </a:p>
          <a:p>
            <a:pPr algn="just"/>
            <a:endParaRPr lang="en-US" sz="3000" dirty="0"/>
          </a:p>
        </p:txBody>
      </p:sp>
      <p:sp>
        <p:nvSpPr>
          <p:cNvPr id="4" name="Slide Number Placeholder 3"/>
          <p:cNvSpPr>
            <a:spLocks noGrp="1"/>
          </p:cNvSpPr>
          <p:nvPr>
            <p:ph type="sldNum" sz="quarter" idx="12"/>
          </p:nvPr>
        </p:nvSpPr>
        <p:spPr/>
        <p:txBody>
          <a:bodyPr/>
          <a:lstStyle/>
          <a:p>
            <a:fld id="{C5F4D7AD-AA97-47FA-8751-1F6B49723051}" type="slidenum">
              <a:rPr lang="en-US" smtClean="0"/>
              <a:t>3</a:t>
            </a:fld>
            <a:endParaRPr lang="en-US"/>
          </a:p>
        </p:txBody>
      </p:sp>
    </p:spTree>
    <p:extLst>
      <p:ext uri="{BB962C8B-B14F-4D97-AF65-F5344CB8AC3E}">
        <p14:creationId xmlns:p14="http://schemas.microsoft.com/office/powerpoint/2010/main" val="27348143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197428"/>
            <a:ext cx="10018713" cy="935181"/>
          </a:xfrm>
        </p:spPr>
        <p:txBody>
          <a:bodyPr/>
          <a:lstStyle/>
          <a:p>
            <a:r>
              <a:rPr lang="en-US" b="1" dirty="0" smtClean="0"/>
              <a:t>DESCRIPTIVE ANALYSIS (1/2)</a:t>
            </a:r>
            <a:endParaRPr lang="en-US" b="1" dirty="0"/>
          </a:p>
        </p:txBody>
      </p:sp>
      <p:sp>
        <p:nvSpPr>
          <p:cNvPr id="3" name="Content Placeholder 2"/>
          <p:cNvSpPr>
            <a:spLocks noGrp="1"/>
          </p:cNvSpPr>
          <p:nvPr>
            <p:ph idx="1"/>
          </p:nvPr>
        </p:nvSpPr>
        <p:spPr>
          <a:xfrm>
            <a:off x="1484310" y="1246909"/>
            <a:ext cx="10018713" cy="5611091"/>
          </a:xfrm>
        </p:spPr>
        <p:txBody>
          <a:bodyPr>
            <a:normAutofit/>
          </a:bodyPr>
          <a:lstStyle/>
          <a:p>
            <a:r>
              <a:rPr lang="en-US" sz="3200" dirty="0"/>
              <a:t>Descriptive analysis uses specific tools to describe data</a:t>
            </a:r>
            <a:r>
              <a:rPr lang="en-US" sz="3200" dirty="0" smtClean="0"/>
              <a:t>.</a:t>
            </a:r>
          </a:p>
          <a:p>
            <a:pPr marL="0" indent="0">
              <a:buNone/>
            </a:pPr>
            <a:r>
              <a:rPr lang="en-US" sz="3200" dirty="0" smtClean="0"/>
              <a:t> </a:t>
            </a:r>
          </a:p>
          <a:p>
            <a:r>
              <a:rPr lang="en-US" sz="3200" dirty="0" smtClean="0"/>
              <a:t>These </a:t>
            </a:r>
            <a:r>
              <a:rPr lang="en-US" sz="3200" dirty="0"/>
              <a:t>are relatively simple calculations that give a basic picture of what the data looks like overall. </a:t>
            </a:r>
            <a:endParaRPr lang="en-US" sz="3200" dirty="0" smtClean="0"/>
          </a:p>
          <a:p>
            <a:pPr marL="0" indent="0">
              <a:buNone/>
            </a:pPr>
            <a:endParaRPr lang="en-US" sz="3200" dirty="0" smtClean="0"/>
          </a:p>
          <a:p>
            <a:r>
              <a:rPr lang="en-US" sz="3200" dirty="0" smtClean="0"/>
              <a:t>Descriptive </a:t>
            </a:r>
            <a:r>
              <a:rPr lang="en-US" sz="3200" dirty="0"/>
              <a:t>tools include: frequency, percentages and measures of central tendency</a:t>
            </a:r>
            <a:r>
              <a:rPr lang="en-US" dirty="0"/>
              <a:t>. </a:t>
            </a:r>
          </a:p>
        </p:txBody>
      </p:sp>
      <p:sp>
        <p:nvSpPr>
          <p:cNvPr id="4" name="Slide Number Placeholder 3"/>
          <p:cNvSpPr>
            <a:spLocks noGrp="1"/>
          </p:cNvSpPr>
          <p:nvPr>
            <p:ph type="sldNum" sz="quarter" idx="12"/>
          </p:nvPr>
        </p:nvSpPr>
        <p:spPr/>
        <p:txBody>
          <a:bodyPr/>
          <a:lstStyle/>
          <a:p>
            <a:fld id="{C5F4D7AD-AA97-47FA-8751-1F6B49723051}" type="slidenum">
              <a:rPr lang="en-US" smtClean="0"/>
              <a:t>4</a:t>
            </a:fld>
            <a:endParaRPr lang="en-US"/>
          </a:p>
        </p:txBody>
      </p:sp>
    </p:spTree>
    <p:extLst>
      <p:ext uri="{BB962C8B-B14F-4D97-AF65-F5344CB8AC3E}">
        <p14:creationId xmlns:p14="http://schemas.microsoft.com/office/powerpoint/2010/main" val="34870798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322119"/>
            <a:ext cx="10018713" cy="955964"/>
          </a:xfrm>
        </p:spPr>
        <p:txBody>
          <a:bodyPr/>
          <a:lstStyle/>
          <a:p>
            <a:r>
              <a:rPr lang="en-US" b="1" dirty="0" smtClean="0"/>
              <a:t>DESCRIPTIVE ANALYSIS (2/2)</a:t>
            </a:r>
            <a:endParaRPr lang="en-US" dirty="0"/>
          </a:p>
        </p:txBody>
      </p:sp>
      <p:sp>
        <p:nvSpPr>
          <p:cNvPr id="3" name="Content Placeholder 2"/>
          <p:cNvSpPr>
            <a:spLocks noGrp="1"/>
          </p:cNvSpPr>
          <p:nvPr>
            <p:ph idx="1"/>
          </p:nvPr>
        </p:nvSpPr>
        <p:spPr>
          <a:xfrm>
            <a:off x="1484310" y="1506682"/>
            <a:ext cx="10018713" cy="5351317"/>
          </a:xfrm>
        </p:spPr>
        <p:txBody>
          <a:bodyPr>
            <a:normAutofit/>
          </a:bodyPr>
          <a:lstStyle/>
          <a:p>
            <a:r>
              <a:rPr lang="en-US" sz="3200" dirty="0" smtClean="0"/>
              <a:t>Frequency </a:t>
            </a:r>
            <a:r>
              <a:rPr lang="en-US" sz="3200" dirty="0"/>
              <a:t>tells how many times something has occurred in a data set</a:t>
            </a:r>
            <a:r>
              <a:rPr lang="en-US" sz="3200" dirty="0" smtClean="0"/>
              <a:t>.</a:t>
            </a:r>
          </a:p>
          <a:p>
            <a:r>
              <a:rPr lang="en-US" sz="3200" dirty="0" smtClean="0"/>
              <a:t> </a:t>
            </a:r>
            <a:r>
              <a:rPr lang="en-US" sz="3200" dirty="0"/>
              <a:t>Percentages are calculations that show a proportion. </a:t>
            </a:r>
            <a:endParaRPr lang="en-US" sz="3200" dirty="0" smtClean="0"/>
          </a:p>
          <a:p>
            <a:r>
              <a:rPr lang="en-US" sz="3200" dirty="0" smtClean="0"/>
              <a:t>Measures </a:t>
            </a:r>
            <a:r>
              <a:rPr lang="en-US" sz="3200" dirty="0"/>
              <a:t>of central tendency are represented by the mean, median and mode. </a:t>
            </a:r>
            <a:endParaRPr lang="en-US" sz="3200" dirty="0" smtClean="0"/>
          </a:p>
          <a:p>
            <a:r>
              <a:rPr lang="en-US" sz="3200" dirty="0" smtClean="0"/>
              <a:t>These </a:t>
            </a:r>
            <a:r>
              <a:rPr lang="en-US" sz="3200" dirty="0"/>
              <a:t>tools describe the central point (median), the most common (mode) or the average (mean) for a specific variable.</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5</a:t>
            </a:fld>
            <a:endParaRPr lang="en-US"/>
          </a:p>
        </p:txBody>
      </p:sp>
    </p:spTree>
    <p:extLst>
      <p:ext uri="{BB962C8B-B14F-4D97-AF65-F5344CB8AC3E}">
        <p14:creationId xmlns:p14="http://schemas.microsoft.com/office/powerpoint/2010/main" val="160679517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135083"/>
            <a:ext cx="10018713" cy="779318"/>
          </a:xfrm>
        </p:spPr>
        <p:txBody>
          <a:bodyPr/>
          <a:lstStyle/>
          <a:p>
            <a:r>
              <a:rPr lang="en-US" b="1" dirty="0" smtClean="0"/>
              <a:t>MODERATE ANALYSIS (1/2)</a:t>
            </a:r>
            <a:endParaRPr lang="en-US" b="1" dirty="0"/>
          </a:p>
        </p:txBody>
      </p:sp>
      <p:sp>
        <p:nvSpPr>
          <p:cNvPr id="3" name="Content Placeholder 2"/>
          <p:cNvSpPr>
            <a:spLocks noGrp="1"/>
          </p:cNvSpPr>
          <p:nvPr>
            <p:ph idx="1"/>
          </p:nvPr>
        </p:nvSpPr>
        <p:spPr>
          <a:xfrm>
            <a:off x="1484310" y="914401"/>
            <a:ext cx="10018713" cy="5798126"/>
          </a:xfrm>
        </p:spPr>
        <p:txBody>
          <a:bodyPr>
            <a:noAutofit/>
          </a:bodyPr>
          <a:lstStyle/>
          <a:p>
            <a:pPr algn="just"/>
            <a:r>
              <a:rPr lang="en-US" sz="3200" dirty="0"/>
              <a:t>Moderate statistical analysis tools look at the relationships between </a:t>
            </a:r>
            <a:r>
              <a:rPr lang="en-US" sz="3200" dirty="0" smtClean="0"/>
              <a:t>variables: --</a:t>
            </a:r>
          </a:p>
          <a:p>
            <a:pPr marL="0" indent="0" algn="just">
              <a:buNone/>
            </a:pPr>
            <a:endParaRPr lang="en-US" sz="2800" dirty="0" smtClean="0"/>
          </a:p>
          <a:p>
            <a:pPr lvl="3" algn="just"/>
            <a:r>
              <a:rPr lang="en-US" sz="3200" dirty="0" smtClean="0"/>
              <a:t> </a:t>
            </a:r>
            <a:r>
              <a:rPr lang="en-US" sz="3200" dirty="0"/>
              <a:t>what the nature of these relationships are and if they are significant. </a:t>
            </a:r>
            <a:endParaRPr lang="en-US" sz="3200" dirty="0" smtClean="0"/>
          </a:p>
          <a:p>
            <a:pPr marL="0" indent="0" algn="just">
              <a:buNone/>
            </a:pPr>
            <a:endParaRPr lang="en-US" sz="4800" dirty="0" smtClean="0"/>
          </a:p>
          <a:p>
            <a:pPr lvl="3" algn="just"/>
            <a:r>
              <a:rPr lang="en-US" sz="3200" dirty="0" smtClean="0"/>
              <a:t>These </a:t>
            </a:r>
            <a:r>
              <a:rPr lang="en-US" sz="3200" dirty="0"/>
              <a:t>include correlation and regression. </a:t>
            </a:r>
            <a:endParaRPr lang="en-US" sz="3200" dirty="0" smtClean="0"/>
          </a:p>
        </p:txBody>
      </p:sp>
      <p:sp>
        <p:nvSpPr>
          <p:cNvPr id="4" name="Slide Number Placeholder 3"/>
          <p:cNvSpPr>
            <a:spLocks noGrp="1"/>
          </p:cNvSpPr>
          <p:nvPr>
            <p:ph type="sldNum" sz="quarter" idx="12"/>
          </p:nvPr>
        </p:nvSpPr>
        <p:spPr/>
        <p:txBody>
          <a:bodyPr/>
          <a:lstStyle/>
          <a:p>
            <a:fld id="{C5F4D7AD-AA97-47FA-8751-1F6B49723051}" type="slidenum">
              <a:rPr lang="en-US" smtClean="0"/>
              <a:t>6</a:t>
            </a:fld>
            <a:endParaRPr lang="en-US"/>
          </a:p>
        </p:txBody>
      </p:sp>
    </p:spTree>
    <p:extLst>
      <p:ext uri="{BB962C8B-B14F-4D97-AF65-F5344CB8AC3E}">
        <p14:creationId xmlns:p14="http://schemas.microsoft.com/office/powerpoint/2010/main" val="286701599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197427"/>
            <a:ext cx="10018713" cy="1267691"/>
          </a:xfrm>
        </p:spPr>
        <p:txBody>
          <a:bodyPr/>
          <a:lstStyle/>
          <a:p>
            <a:r>
              <a:rPr lang="en-US" b="1" dirty="0" smtClean="0"/>
              <a:t>MODERATE ANALYSIS (2/2)</a:t>
            </a:r>
            <a:endParaRPr lang="en-US" b="1" dirty="0"/>
          </a:p>
        </p:txBody>
      </p:sp>
      <p:sp>
        <p:nvSpPr>
          <p:cNvPr id="3" name="Content Placeholder 2"/>
          <p:cNvSpPr>
            <a:spLocks noGrp="1"/>
          </p:cNvSpPr>
          <p:nvPr>
            <p:ph idx="1"/>
          </p:nvPr>
        </p:nvSpPr>
        <p:spPr>
          <a:xfrm>
            <a:off x="1297273" y="2104024"/>
            <a:ext cx="10018713" cy="4275994"/>
          </a:xfrm>
        </p:spPr>
        <p:txBody>
          <a:bodyPr>
            <a:normAutofit/>
          </a:bodyPr>
          <a:lstStyle/>
          <a:p>
            <a:pPr algn="just"/>
            <a:r>
              <a:rPr lang="en-US" sz="3200" dirty="0"/>
              <a:t>A correlation describes the relationship between two variables as well as the direction and strength of that relationship. </a:t>
            </a:r>
            <a:endParaRPr lang="en-US" sz="3200" dirty="0" smtClean="0"/>
          </a:p>
          <a:p>
            <a:pPr algn="just"/>
            <a:r>
              <a:rPr lang="en-US" sz="3200" dirty="0" smtClean="0"/>
              <a:t>Regression </a:t>
            </a:r>
            <a:r>
              <a:rPr lang="en-US" sz="3200" dirty="0"/>
              <a:t>can show if a variable predicts another variable. </a:t>
            </a:r>
            <a:endParaRPr lang="en-US" sz="3200" dirty="0" smtClean="0"/>
          </a:p>
          <a:p>
            <a:pPr algn="just"/>
            <a:r>
              <a:rPr lang="en-US" sz="3200" dirty="0" smtClean="0"/>
              <a:t>Like </a:t>
            </a:r>
            <a:r>
              <a:rPr lang="en-US" sz="3200" dirty="0"/>
              <a:t>correlation, however, regression does not show causation</a:t>
            </a:r>
          </a:p>
        </p:txBody>
      </p:sp>
      <p:sp>
        <p:nvSpPr>
          <p:cNvPr id="4" name="Slide Number Placeholder 3"/>
          <p:cNvSpPr>
            <a:spLocks noGrp="1"/>
          </p:cNvSpPr>
          <p:nvPr>
            <p:ph type="sldNum" sz="quarter" idx="12"/>
          </p:nvPr>
        </p:nvSpPr>
        <p:spPr/>
        <p:txBody>
          <a:bodyPr/>
          <a:lstStyle/>
          <a:p>
            <a:fld id="{C5F4D7AD-AA97-47FA-8751-1F6B49723051}" type="slidenum">
              <a:rPr lang="en-US" smtClean="0"/>
              <a:t>7</a:t>
            </a:fld>
            <a:endParaRPr lang="en-US"/>
          </a:p>
        </p:txBody>
      </p:sp>
    </p:spTree>
    <p:extLst>
      <p:ext uri="{BB962C8B-B14F-4D97-AF65-F5344CB8AC3E}">
        <p14:creationId xmlns:p14="http://schemas.microsoft.com/office/powerpoint/2010/main" val="87104950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8726" y="218209"/>
            <a:ext cx="10018713" cy="810491"/>
          </a:xfrm>
        </p:spPr>
        <p:txBody>
          <a:bodyPr/>
          <a:lstStyle/>
          <a:p>
            <a:r>
              <a:rPr lang="en-US" b="1" dirty="0" smtClean="0"/>
              <a:t>ADVANCED ANALYSIS (1/3)</a:t>
            </a:r>
            <a:endParaRPr lang="en-US" b="1" dirty="0"/>
          </a:p>
        </p:txBody>
      </p:sp>
      <p:sp>
        <p:nvSpPr>
          <p:cNvPr id="3" name="Content Placeholder 2"/>
          <p:cNvSpPr>
            <a:spLocks noGrp="1"/>
          </p:cNvSpPr>
          <p:nvPr>
            <p:ph idx="1"/>
          </p:nvPr>
        </p:nvSpPr>
        <p:spPr>
          <a:xfrm>
            <a:off x="1484310" y="1153391"/>
            <a:ext cx="10018713" cy="5787736"/>
          </a:xfrm>
        </p:spPr>
        <p:txBody>
          <a:bodyPr>
            <a:normAutofit/>
          </a:bodyPr>
          <a:lstStyle/>
          <a:p>
            <a:pPr marL="0" indent="0">
              <a:buNone/>
            </a:pPr>
            <a:r>
              <a:rPr lang="en-US" sz="3600" dirty="0"/>
              <a:t>Advanced analyses include calculations of variance. </a:t>
            </a:r>
            <a:endParaRPr lang="en-US" sz="3600" dirty="0" smtClean="0"/>
          </a:p>
          <a:p>
            <a:pPr lvl="1"/>
            <a:r>
              <a:rPr lang="en-US" sz="3200" dirty="0" smtClean="0"/>
              <a:t>These </a:t>
            </a:r>
            <a:r>
              <a:rPr lang="en-US" sz="3200" dirty="0"/>
              <a:t>can help a researcher see what variety exists in the data, as well as positive outcomes in the research. </a:t>
            </a:r>
            <a:endParaRPr lang="en-US" sz="3200" dirty="0" smtClean="0"/>
          </a:p>
          <a:p>
            <a:pPr lvl="1"/>
            <a:r>
              <a:rPr lang="en-US" sz="3200" dirty="0" smtClean="0"/>
              <a:t>In </a:t>
            </a:r>
            <a:r>
              <a:rPr lang="en-US" sz="3200" dirty="0"/>
              <a:t>order to </a:t>
            </a:r>
            <a:r>
              <a:rPr lang="en-US" sz="3200" u="sng" dirty="0" smtClean="0"/>
              <a:t>calculate variance</a:t>
            </a:r>
            <a:r>
              <a:rPr lang="en-US" sz="3200" dirty="0" smtClean="0"/>
              <a:t>, </a:t>
            </a:r>
            <a:r>
              <a:rPr lang="en-US" sz="3200" dirty="0"/>
              <a:t>a researcher must use the standard deviation. </a:t>
            </a:r>
            <a:endParaRPr lang="en-US" sz="3200" dirty="0" smtClean="0"/>
          </a:p>
          <a:p>
            <a:pPr lvl="1"/>
            <a:r>
              <a:rPr lang="en-US" sz="3200" dirty="0" smtClean="0"/>
              <a:t>A </a:t>
            </a:r>
            <a:r>
              <a:rPr lang="en-US" sz="3200" dirty="0"/>
              <a:t>standard deviation measures the degree that an individual value varies from the mean or average. </a:t>
            </a:r>
            <a:endParaRPr lang="en-US" sz="3200" dirty="0" smtClean="0"/>
          </a:p>
          <a:p>
            <a:pPr lvl="1"/>
            <a:r>
              <a:rPr lang="en-US" sz="3200" dirty="0" smtClean="0"/>
              <a:t>Once </a:t>
            </a:r>
            <a:r>
              <a:rPr lang="en-US" sz="3200" dirty="0"/>
              <a:t>the standard deviation is known, analysis of variance can be conducted. </a:t>
            </a:r>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8</a:t>
            </a:fld>
            <a:endParaRPr lang="en-US"/>
          </a:p>
        </p:txBody>
      </p:sp>
    </p:spTree>
    <p:extLst>
      <p:ext uri="{BB962C8B-B14F-4D97-AF65-F5344CB8AC3E}">
        <p14:creationId xmlns:p14="http://schemas.microsoft.com/office/powerpoint/2010/main" val="195463274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311728"/>
            <a:ext cx="10018713" cy="706581"/>
          </a:xfrm>
        </p:spPr>
        <p:txBody>
          <a:bodyPr/>
          <a:lstStyle/>
          <a:p>
            <a:r>
              <a:rPr lang="en-US" b="1" dirty="0"/>
              <a:t>ADVANCED ANALYSIS </a:t>
            </a:r>
            <a:r>
              <a:rPr lang="en-US" b="1" dirty="0" smtClean="0"/>
              <a:t>(2/3</a:t>
            </a:r>
            <a:r>
              <a:rPr lang="en-US" b="1" dirty="0"/>
              <a:t>)</a:t>
            </a:r>
            <a:endParaRPr lang="en-US" dirty="0"/>
          </a:p>
        </p:txBody>
      </p:sp>
      <p:sp>
        <p:nvSpPr>
          <p:cNvPr id="3" name="Content Placeholder 2"/>
          <p:cNvSpPr>
            <a:spLocks noGrp="1"/>
          </p:cNvSpPr>
          <p:nvPr>
            <p:ph idx="1"/>
          </p:nvPr>
        </p:nvSpPr>
        <p:spPr>
          <a:xfrm>
            <a:off x="1484310" y="1101436"/>
            <a:ext cx="10018713" cy="6172199"/>
          </a:xfrm>
        </p:spPr>
        <p:txBody>
          <a:bodyPr>
            <a:normAutofit/>
          </a:bodyPr>
          <a:lstStyle/>
          <a:p>
            <a:pPr algn="just"/>
            <a:r>
              <a:rPr lang="en-US" sz="2800" dirty="0" smtClean="0"/>
              <a:t>An </a:t>
            </a:r>
            <a:r>
              <a:rPr lang="en-US" sz="2800" dirty="0"/>
              <a:t>analysis of variance or ANOVA is used to compare the difference in the means or averages of variable groups. </a:t>
            </a:r>
            <a:endParaRPr lang="en-US" sz="2800" dirty="0" smtClean="0"/>
          </a:p>
          <a:p>
            <a:pPr algn="just"/>
            <a:endParaRPr lang="en-US" sz="2800" dirty="0" smtClean="0"/>
          </a:p>
          <a:p>
            <a:pPr algn="just"/>
            <a:r>
              <a:rPr lang="en-US" sz="2800" dirty="0" smtClean="0"/>
              <a:t>This </a:t>
            </a:r>
            <a:r>
              <a:rPr lang="en-US" sz="2800" dirty="0"/>
              <a:t>will show if an outcome from one group is statistically different from the outcome for another group. </a:t>
            </a:r>
            <a:endParaRPr lang="en-US" sz="2800" dirty="0" smtClean="0"/>
          </a:p>
          <a:p>
            <a:pPr algn="just"/>
            <a:endParaRPr lang="en-US" sz="2800" dirty="0" smtClean="0"/>
          </a:p>
          <a:p>
            <a:pPr algn="just"/>
            <a:r>
              <a:rPr lang="en-US" sz="2800" dirty="0" smtClean="0"/>
              <a:t>An </a:t>
            </a:r>
            <a:r>
              <a:rPr lang="en-US" sz="2800" dirty="0"/>
              <a:t>Analysis of Covariance, or ANACOVA, is a tool that can be used for experimental research designs. </a:t>
            </a:r>
            <a:endParaRPr lang="en-US" sz="2800" dirty="0" smtClean="0"/>
          </a:p>
          <a:p>
            <a:pPr marL="0" indent="0" algn="just">
              <a:buNone/>
            </a:pPr>
            <a:endParaRPr lang="en-US" sz="2800" dirty="0" smtClean="0"/>
          </a:p>
          <a:p>
            <a:pPr algn="just"/>
            <a:r>
              <a:rPr lang="en-US" sz="2800" dirty="0" smtClean="0"/>
              <a:t>ANACOVA </a:t>
            </a:r>
            <a:r>
              <a:rPr lang="en-US" sz="2800" dirty="0"/>
              <a:t>will tell the researcher the variance between pre- and post-test data.</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9</a:t>
            </a:fld>
            <a:endParaRPr lang="en-US"/>
          </a:p>
        </p:txBody>
      </p:sp>
    </p:spTree>
    <p:extLst>
      <p:ext uri="{BB962C8B-B14F-4D97-AF65-F5344CB8AC3E}">
        <p14:creationId xmlns:p14="http://schemas.microsoft.com/office/powerpoint/2010/main" val="33756666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332509"/>
            <a:ext cx="10018713" cy="45719"/>
          </a:xfrm>
        </p:spPr>
        <p:txBody>
          <a:bodyPr>
            <a:normAutofit fontScale="90000"/>
          </a:bodyPr>
          <a:lstStyle/>
          <a:p>
            <a:r>
              <a:rPr lang="en-US" b="1" dirty="0" smtClean="0"/>
              <a:t/>
            </a:r>
            <a:br>
              <a:rPr lang="en-US" b="1" dirty="0" smtClean="0"/>
            </a:br>
            <a:r>
              <a:rPr lang="en-US" sz="4400" b="1" i="1" dirty="0" smtClean="0"/>
              <a:t/>
            </a:r>
            <a:br>
              <a:rPr lang="en-US" sz="4400" b="1" i="1" dirty="0" smtClean="0"/>
            </a:br>
            <a:endParaRPr lang="en-US" sz="4400" dirty="0"/>
          </a:p>
        </p:txBody>
      </p:sp>
      <p:sp>
        <p:nvSpPr>
          <p:cNvPr id="3" name="Content Placeholder 2"/>
          <p:cNvSpPr>
            <a:spLocks noGrp="1"/>
          </p:cNvSpPr>
          <p:nvPr>
            <p:ph idx="1"/>
          </p:nvPr>
        </p:nvSpPr>
        <p:spPr>
          <a:xfrm>
            <a:off x="1484310" y="545734"/>
            <a:ext cx="10018713" cy="5153891"/>
          </a:xfrm>
        </p:spPr>
        <p:txBody>
          <a:bodyPr>
            <a:normAutofit/>
          </a:bodyPr>
          <a:lstStyle/>
          <a:p>
            <a:pPr marL="0" indent="0">
              <a:buNone/>
            </a:pPr>
            <a:r>
              <a:rPr lang="en-US" sz="6000" b="1" dirty="0" smtClean="0"/>
              <a:t>STATISTICAL SOFTWARES</a:t>
            </a:r>
            <a:endParaRPr lang="en-US" sz="6000" b="1" dirty="0"/>
          </a:p>
        </p:txBody>
      </p:sp>
      <p:sp>
        <p:nvSpPr>
          <p:cNvPr id="4" name="Slide Number Placeholder 3"/>
          <p:cNvSpPr>
            <a:spLocks noGrp="1"/>
          </p:cNvSpPr>
          <p:nvPr>
            <p:ph type="sldNum" sz="quarter" idx="12"/>
          </p:nvPr>
        </p:nvSpPr>
        <p:spPr/>
        <p:txBody>
          <a:bodyPr/>
          <a:lstStyle/>
          <a:p>
            <a:fld id="{C5F4D7AD-AA97-47FA-8751-1F6B49723051}" type="slidenum">
              <a:rPr lang="en-US" smtClean="0"/>
              <a:t>10</a:t>
            </a:fld>
            <a:endParaRPr lang="en-US"/>
          </a:p>
        </p:txBody>
      </p:sp>
    </p:spTree>
    <p:extLst>
      <p:ext uri="{BB962C8B-B14F-4D97-AF65-F5344CB8AC3E}">
        <p14:creationId xmlns:p14="http://schemas.microsoft.com/office/powerpoint/2010/main" val="386194881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135083"/>
            <a:ext cx="10018713" cy="1101436"/>
          </a:xfrm>
        </p:spPr>
        <p:txBody>
          <a:bodyPr/>
          <a:lstStyle/>
          <a:p>
            <a:r>
              <a:rPr lang="en-US" b="1" dirty="0" smtClean="0"/>
              <a:t>INTRODUCTION (1/2)</a:t>
            </a:r>
            <a:endParaRPr lang="en-US" b="1" dirty="0"/>
          </a:p>
        </p:txBody>
      </p:sp>
      <p:sp>
        <p:nvSpPr>
          <p:cNvPr id="3" name="Content Placeholder 2"/>
          <p:cNvSpPr>
            <a:spLocks noGrp="1"/>
          </p:cNvSpPr>
          <p:nvPr>
            <p:ph idx="1"/>
          </p:nvPr>
        </p:nvSpPr>
        <p:spPr>
          <a:xfrm>
            <a:off x="1484310" y="1236519"/>
            <a:ext cx="10018713" cy="5496790"/>
          </a:xfrm>
        </p:spPr>
        <p:txBody>
          <a:bodyPr>
            <a:normAutofit/>
          </a:bodyPr>
          <a:lstStyle/>
          <a:p>
            <a:pPr algn="just"/>
            <a:r>
              <a:rPr lang="en-US" dirty="0"/>
              <a:t>We carry out research to test hypotheses, and we do that by getting hold of data. </a:t>
            </a:r>
            <a:endParaRPr lang="en-US" dirty="0" smtClean="0"/>
          </a:p>
          <a:p>
            <a:pPr algn="just"/>
            <a:endParaRPr lang="en-US" dirty="0" smtClean="0"/>
          </a:p>
          <a:p>
            <a:pPr algn="just"/>
            <a:r>
              <a:rPr lang="en-US" dirty="0" smtClean="0"/>
              <a:t>Hopefully</a:t>
            </a:r>
            <a:r>
              <a:rPr lang="en-US" dirty="0"/>
              <a:t>, if our experiments are planned and executed correctly, we can get hold of good data that can tell us something unique about the world</a:t>
            </a:r>
            <a:r>
              <a:rPr lang="en-US" dirty="0" smtClean="0"/>
              <a:t>.</a:t>
            </a:r>
          </a:p>
          <a:p>
            <a:pPr algn="just"/>
            <a:endParaRPr lang="en-US" dirty="0"/>
          </a:p>
          <a:p>
            <a:pPr algn="just"/>
            <a:r>
              <a:rPr lang="en-US" dirty="0" smtClean="0"/>
              <a:t>. </a:t>
            </a:r>
            <a:r>
              <a:rPr lang="en-US" dirty="0"/>
              <a:t>While the first part of any experiment – the planning and execution – is critically important, it is only half the battle</a:t>
            </a:r>
            <a:r>
              <a:rPr lang="en-US" dirty="0" smtClean="0"/>
              <a:t>.</a:t>
            </a:r>
          </a:p>
          <a:p>
            <a:pPr marL="0" indent="0" algn="just">
              <a:buNone/>
            </a:pPr>
            <a:endParaRPr lang="en-US" dirty="0" smtClean="0"/>
          </a:p>
          <a:p>
            <a:pPr algn="just"/>
            <a:r>
              <a:rPr lang="en-US" dirty="0" smtClean="0"/>
              <a:t> </a:t>
            </a:r>
            <a:r>
              <a:rPr lang="en-US" dirty="0"/>
              <a:t>How the data is treated is just as important, and analyzing good data in the right way can lead to groundbreaking findings and insights.</a:t>
            </a:r>
          </a:p>
          <a:p>
            <a:pPr algn="just"/>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11</a:t>
            </a:fld>
            <a:endParaRPr lang="en-US"/>
          </a:p>
        </p:txBody>
      </p:sp>
    </p:spTree>
    <p:extLst>
      <p:ext uri="{BB962C8B-B14F-4D97-AF65-F5344CB8AC3E}">
        <p14:creationId xmlns:p14="http://schemas.microsoft.com/office/powerpoint/2010/main" val="272756816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103909"/>
            <a:ext cx="10018713" cy="1444335"/>
          </a:xfrm>
        </p:spPr>
        <p:txBody>
          <a:bodyPr>
            <a:normAutofit/>
          </a:bodyPr>
          <a:lstStyle/>
          <a:p>
            <a:r>
              <a:rPr lang="en-US" b="1" dirty="0"/>
              <a:t>INTRODUCTION </a:t>
            </a:r>
            <a:r>
              <a:rPr lang="en-US" b="1" dirty="0" smtClean="0"/>
              <a:t>(2/2</a:t>
            </a:r>
            <a:r>
              <a:rPr lang="en-US" b="1" dirty="0"/>
              <a:t>) </a:t>
            </a:r>
            <a:endParaRPr lang="en-US" dirty="0"/>
          </a:p>
        </p:txBody>
      </p:sp>
      <p:sp>
        <p:nvSpPr>
          <p:cNvPr id="3" name="Content Placeholder 2"/>
          <p:cNvSpPr>
            <a:spLocks noGrp="1"/>
          </p:cNvSpPr>
          <p:nvPr>
            <p:ph idx="1"/>
          </p:nvPr>
        </p:nvSpPr>
        <p:spPr>
          <a:xfrm>
            <a:off x="1484310" y="1246908"/>
            <a:ext cx="10018713" cy="5974773"/>
          </a:xfrm>
        </p:spPr>
        <p:txBody>
          <a:bodyPr>
            <a:normAutofit/>
          </a:bodyPr>
          <a:lstStyle/>
          <a:p>
            <a:r>
              <a:rPr lang="en-US" dirty="0"/>
              <a:t>Data analysis is often seen as the most scary aspect of completing research, but it doesn’t have to be that way</a:t>
            </a:r>
            <a:r>
              <a:rPr lang="en-US" dirty="0" smtClean="0"/>
              <a:t>.</a:t>
            </a:r>
          </a:p>
          <a:p>
            <a:endParaRPr lang="en-US" dirty="0" smtClean="0"/>
          </a:p>
          <a:p>
            <a:r>
              <a:rPr lang="en-US" dirty="0" smtClean="0"/>
              <a:t> </a:t>
            </a:r>
            <a:r>
              <a:rPr lang="en-US" dirty="0"/>
              <a:t>While </a:t>
            </a:r>
            <a:r>
              <a:rPr lang="en-US" dirty="0" smtClean="0"/>
              <a:t>you will </a:t>
            </a:r>
            <a:r>
              <a:rPr lang="en-US" dirty="0"/>
              <a:t>need to understand what to do with the data, and how to interpret the results, software that is designed for statistical analysis can make this process as smooth and as easy as possible</a:t>
            </a:r>
            <a:r>
              <a:rPr lang="en-US" dirty="0" smtClean="0"/>
              <a:t>.</a:t>
            </a:r>
          </a:p>
          <a:p>
            <a:endParaRPr lang="en-US" dirty="0"/>
          </a:p>
          <a:p>
            <a:r>
              <a:rPr lang="en-US" dirty="0"/>
              <a:t>A great number of tools are available to carry out statistical analysis of data, and below </a:t>
            </a:r>
            <a:r>
              <a:rPr lang="en-US" dirty="0" smtClean="0"/>
              <a:t>(</a:t>
            </a:r>
            <a:r>
              <a:rPr lang="en-US" dirty="0"/>
              <a:t>in no particular </a:t>
            </a:r>
            <a:r>
              <a:rPr lang="en-US" dirty="0" smtClean="0"/>
              <a:t>order are </a:t>
            </a:r>
            <a:r>
              <a:rPr lang="en-US" dirty="0" err="1" smtClean="0"/>
              <a:t>afew</a:t>
            </a:r>
            <a:r>
              <a:rPr lang="en-US" dirty="0" smtClean="0"/>
              <a:t> packages </a:t>
            </a:r>
            <a:r>
              <a:rPr lang="en-US" dirty="0"/>
              <a:t>suitable for human behavior research.</a:t>
            </a:r>
          </a:p>
          <a:p>
            <a:pPr marL="0" indent="0">
              <a:buNone/>
            </a:pPr>
            <a:endParaRPr lang="en-US" dirty="0"/>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12</a:t>
            </a:fld>
            <a:endParaRPr lang="en-US"/>
          </a:p>
        </p:txBody>
      </p:sp>
    </p:spTree>
    <p:extLst>
      <p:ext uri="{BB962C8B-B14F-4D97-AF65-F5344CB8AC3E}">
        <p14:creationId xmlns:p14="http://schemas.microsoft.com/office/powerpoint/2010/main" val="407184171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124691"/>
            <a:ext cx="10018713" cy="1007918"/>
          </a:xfrm>
        </p:spPr>
        <p:txBody>
          <a:bodyPr/>
          <a:lstStyle/>
          <a:p>
            <a:r>
              <a:rPr lang="en-US" b="1" dirty="0" smtClean="0"/>
              <a:t>STATISTICAL SOFTWARES (SPSS)</a:t>
            </a:r>
            <a:endParaRPr lang="en-US" dirty="0"/>
          </a:p>
        </p:txBody>
      </p:sp>
      <p:sp>
        <p:nvSpPr>
          <p:cNvPr id="3" name="Content Placeholder 2"/>
          <p:cNvSpPr>
            <a:spLocks noGrp="1"/>
          </p:cNvSpPr>
          <p:nvPr>
            <p:ph idx="1"/>
          </p:nvPr>
        </p:nvSpPr>
        <p:spPr>
          <a:xfrm>
            <a:off x="1484310" y="1683327"/>
            <a:ext cx="10018713" cy="4107873"/>
          </a:xfrm>
        </p:spPr>
        <p:txBody>
          <a:bodyPr>
            <a:normAutofit/>
          </a:bodyPr>
          <a:lstStyle/>
          <a:p>
            <a:pPr algn="just"/>
            <a:r>
              <a:rPr lang="en-US" u="sng" dirty="0">
                <a:hlinkClick r:id="rId2"/>
              </a:rPr>
              <a:t>SPSS</a:t>
            </a:r>
            <a:r>
              <a:rPr lang="en-US" dirty="0"/>
              <a:t>, (Statistical Package for the Social Sciences) is perhaps the most widely used statistics software package within human behavior research</a:t>
            </a:r>
            <a:r>
              <a:rPr lang="en-US" dirty="0" smtClean="0"/>
              <a:t>.</a:t>
            </a:r>
          </a:p>
          <a:p>
            <a:pPr algn="just"/>
            <a:r>
              <a:rPr lang="en-US" dirty="0"/>
              <a:t>A general-purpose statistical package widely used in academic research for editing, </a:t>
            </a:r>
            <a:r>
              <a:rPr lang="en-US" dirty="0" smtClean="0"/>
              <a:t>analyzing </a:t>
            </a:r>
            <a:r>
              <a:rPr lang="en-US" dirty="0"/>
              <a:t>and presenting numerical data. </a:t>
            </a:r>
            <a:endParaRPr lang="en-US" dirty="0" smtClean="0"/>
          </a:p>
          <a:p>
            <a:pPr algn="just"/>
            <a:r>
              <a:rPr lang="en-US" dirty="0" smtClean="0"/>
              <a:t> </a:t>
            </a:r>
            <a:r>
              <a:rPr lang="en-US" dirty="0"/>
              <a:t>SPSS offers the ability to easily compile descriptive statistics, parametric and non-parametric analyses, as well as graphical depictions of results through the </a:t>
            </a:r>
            <a:r>
              <a:rPr lang="en-US" dirty="0" smtClean="0"/>
              <a:t>Graphical User Interface </a:t>
            </a:r>
            <a:r>
              <a:rPr lang="en-US" dirty="0"/>
              <a:t>(GUI). </a:t>
            </a:r>
            <a:endParaRPr lang="en-US" dirty="0" smtClean="0"/>
          </a:p>
          <a:p>
            <a:pPr algn="just"/>
            <a:r>
              <a:rPr lang="en-US" dirty="0" smtClean="0"/>
              <a:t>It </a:t>
            </a:r>
            <a:r>
              <a:rPr lang="en-US" dirty="0"/>
              <a:t>also includes the option to create scripts to automate analysis, or to carry out more advanced statistical processing</a:t>
            </a:r>
          </a:p>
          <a:p>
            <a:pPr algn="just"/>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13</a:t>
            </a:fld>
            <a:endParaRPr lang="en-US"/>
          </a:p>
        </p:txBody>
      </p:sp>
    </p:spTree>
    <p:extLst>
      <p:ext uri="{BB962C8B-B14F-4D97-AF65-F5344CB8AC3E}">
        <p14:creationId xmlns:p14="http://schemas.microsoft.com/office/powerpoint/2010/main" val="349700252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83127"/>
            <a:ext cx="10018713" cy="1153392"/>
          </a:xfrm>
        </p:spPr>
        <p:txBody>
          <a:bodyPr>
            <a:normAutofit fontScale="90000"/>
          </a:bodyPr>
          <a:lstStyle/>
          <a:p>
            <a:r>
              <a:rPr lang="en-US" b="1" dirty="0" smtClean="0"/>
              <a:t/>
            </a:r>
            <a:br>
              <a:rPr lang="en-US" b="1" dirty="0" smtClean="0"/>
            </a:br>
            <a:r>
              <a:rPr lang="en-US" sz="4400" b="1" dirty="0" smtClean="0"/>
              <a:t>STATISTICAL SOFTWARE (R)</a:t>
            </a:r>
            <a:r>
              <a:rPr lang="en-US" b="1" dirty="0"/>
              <a:t> </a:t>
            </a:r>
            <a:r>
              <a:rPr lang="en-US" b="1" dirty="0" smtClean="0"/>
              <a:t> </a:t>
            </a:r>
            <a:br>
              <a:rPr lang="en-US" b="1" dirty="0" smtClean="0"/>
            </a:br>
            <a:r>
              <a:rPr lang="en-US" b="1" dirty="0" smtClean="0"/>
              <a:t>(</a:t>
            </a:r>
            <a:r>
              <a:rPr lang="en-US" b="1" dirty="0"/>
              <a:t>R Foundation for Statistical Computing)</a:t>
            </a:r>
            <a:r>
              <a:rPr lang="en-US" b="1" i="1" dirty="0"/>
              <a:t/>
            </a:r>
            <a:br>
              <a:rPr lang="en-US" b="1" i="1" dirty="0"/>
            </a:br>
            <a:endParaRPr lang="en-US" dirty="0"/>
          </a:p>
        </p:txBody>
      </p:sp>
      <p:sp>
        <p:nvSpPr>
          <p:cNvPr id="3" name="Content Placeholder 2"/>
          <p:cNvSpPr>
            <a:spLocks noGrp="1"/>
          </p:cNvSpPr>
          <p:nvPr>
            <p:ph idx="1"/>
          </p:nvPr>
        </p:nvSpPr>
        <p:spPr>
          <a:xfrm>
            <a:off x="1484310" y="1371601"/>
            <a:ext cx="10018713" cy="5403272"/>
          </a:xfrm>
        </p:spPr>
        <p:txBody>
          <a:bodyPr>
            <a:normAutofit fontScale="92500" lnSpcReduction="10000"/>
          </a:bodyPr>
          <a:lstStyle/>
          <a:p>
            <a:r>
              <a:rPr lang="en-US" u="sng" dirty="0">
                <a:hlinkClick r:id="rId2"/>
              </a:rPr>
              <a:t>R</a:t>
            </a:r>
            <a:r>
              <a:rPr lang="en-US" dirty="0"/>
              <a:t> is a free statistical software package that is widely used across both human behavior research and in other fields. </a:t>
            </a:r>
            <a:endParaRPr lang="en-US" dirty="0" smtClean="0"/>
          </a:p>
          <a:p>
            <a:r>
              <a:rPr lang="en-US" dirty="0" smtClean="0"/>
              <a:t>Toolboxes </a:t>
            </a:r>
            <a:r>
              <a:rPr lang="en-US" dirty="0"/>
              <a:t>(essentially plugins) are available for a great range of applications, which can simplify various aspects of data processing. </a:t>
            </a:r>
            <a:endParaRPr lang="en-US" dirty="0" smtClean="0"/>
          </a:p>
          <a:p>
            <a:r>
              <a:rPr lang="en-US" dirty="0" smtClean="0"/>
              <a:t>While </a:t>
            </a:r>
            <a:r>
              <a:rPr lang="en-US" dirty="0"/>
              <a:t>R is a very powerful software, it also has a steep learning curve, requiring a certain degree of coding</a:t>
            </a:r>
            <a:r>
              <a:rPr lang="en-US" dirty="0" smtClean="0"/>
              <a:t>.</a:t>
            </a:r>
          </a:p>
          <a:p>
            <a:r>
              <a:rPr lang="en-US" dirty="0" smtClean="0"/>
              <a:t> </a:t>
            </a:r>
            <a:r>
              <a:rPr lang="en-US" dirty="0"/>
              <a:t>It does however come with an active community engaged in building and improving R and the associated plugins, which ensures that help is never too far away</a:t>
            </a:r>
            <a:r>
              <a:rPr lang="en-US" dirty="0" smtClean="0"/>
              <a:t>.</a:t>
            </a:r>
          </a:p>
          <a:p>
            <a:r>
              <a:rPr lang="en-US" i="1" dirty="0"/>
              <a:t>R</a:t>
            </a:r>
            <a:r>
              <a:rPr lang="en-US" dirty="0"/>
              <a:t> provides a wide variety of statistical (linear and nonlinear modelling, classical statistical tests, time-series analysis, classification, clustering, etc.) and graphical techniques, and is highly extensible</a:t>
            </a:r>
            <a:r>
              <a:rPr lang="en-US" dirty="0" smtClean="0"/>
              <a:t>.</a:t>
            </a:r>
          </a:p>
          <a:p>
            <a:r>
              <a:rPr lang="en-US" i="1" dirty="0"/>
              <a:t>R</a:t>
            </a:r>
            <a:r>
              <a:rPr lang="en-US" dirty="0"/>
              <a:t> is freely available </a:t>
            </a:r>
            <a:r>
              <a:rPr lang="en-US" u="sng" dirty="0">
                <a:hlinkClick r:id="rId2"/>
              </a:rPr>
              <a:t>online.</a:t>
            </a:r>
            <a:r>
              <a:rPr lang="en-US" dirty="0"/>
              <a:t/>
            </a:r>
            <a:br>
              <a:rPr lang="en-US" dirty="0"/>
            </a:br>
            <a:endParaRPr lang="en-US" dirty="0"/>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14</a:t>
            </a:fld>
            <a:endParaRPr lang="en-US"/>
          </a:p>
        </p:txBody>
      </p:sp>
    </p:spTree>
    <p:extLst>
      <p:ext uri="{BB962C8B-B14F-4D97-AF65-F5344CB8AC3E}">
        <p14:creationId xmlns:p14="http://schemas.microsoft.com/office/powerpoint/2010/main" val="187718249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8726" y="135"/>
            <a:ext cx="10018713" cy="1184429"/>
          </a:xfrm>
        </p:spPr>
        <p:txBody>
          <a:bodyPr>
            <a:noAutofit/>
          </a:bodyPr>
          <a:lstStyle/>
          <a:p>
            <a:r>
              <a:rPr lang="en-US" b="1" dirty="0"/>
              <a:t>MATLAB </a:t>
            </a:r>
            <a:r>
              <a:rPr lang="en-US" b="1" dirty="0" smtClean="0"/>
              <a:t/>
            </a:r>
            <a:br>
              <a:rPr lang="en-US" b="1" dirty="0" smtClean="0"/>
            </a:br>
            <a:r>
              <a:rPr lang="en-US" b="1" dirty="0" smtClean="0"/>
              <a:t>(</a:t>
            </a:r>
            <a:r>
              <a:rPr lang="en-US" b="1" dirty="0"/>
              <a:t>The Mathworks)</a:t>
            </a:r>
            <a:endParaRPr lang="en-US" dirty="0"/>
          </a:p>
        </p:txBody>
      </p:sp>
      <p:sp>
        <p:nvSpPr>
          <p:cNvPr id="3" name="Content Placeholder 2"/>
          <p:cNvSpPr>
            <a:spLocks noGrp="1"/>
          </p:cNvSpPr>
          <p:nvPr>
            <p:ph idx="1"/>
          </p:nvPr>
        </p:nvSpPr>
        <p:spPr>
          <a:xfrm>
            <a:off x="1484310" y="1274617"/>
            <a:ext cx="10454845" cy="5874328"/>
          </a:xfrm>
        </p:spPr>
        <p:txBody>
          <a:bodyPr>
            <a:noAutofit/>
          </a:bodyPr>
          <a:lstStyle/>
          <a:p>
            <a:pPr algn="just"/>
            <a:r>
              <a:rPr lang="en-US" dirty="0" smtClean="0"/>
              <a:t>MatLab </a:t>
            </a:r>
            <a:r>
              <a:rPr lang="en-US" dirty="0"/>
              <a:t>is an analytical platform and programming language that is widely used by engineers and scientists</a:t>
            </a:r>
            <a:r>
              <a:rPr lang="en-US" dirty="0" smtClean="0"/>
              <a:t>.</a:t>
            </a:r>
          </a:p>
          <a:p>
            <a:pPr algn="just"/>
            <a:endParaRPr lang="en-US" dirty="0" smtClean="0"/>
          </a:p>
          <a:p>
            <a:pPr algn="just"/>
            <a:r>
              <a:rPr lang="en-US" dirty="0" smtClean="0"/>
              <a:t>As </a:t>
            </a:r>
            <a:r>
              <a:rPr lang="en-US" dirty="0"/>
              <a:t>with R, the learning path is steep, and you will be required to create your own code at some point. </a:t>
            </a:r>
            <a:endParaRPr lang="en-US" dirty="0" smtClean="0"/>
          </a:p>
          <a:p>
            <a:pPr algn="just"/>
            <a:endParaRPr lang="en-US" dirty="0" smtClean="0"/>
          </a:p>
          <a:p>
            <a:pPr algn="just"/>
            <a:r>
              <a:rPr lang="en-US" dirty="0" smtClean="0"/>
              <a:t>A </a:t>
            </a:r>
            <a:r>
              <a:rPr lang="en-US" dirty="0"/>
              <a:t>plentiful amount of toolboxes are also available to help answer your research </a:t>
            </a:r>
            <a:r>
              <a:rPr lang="en-US" dirty="0" smtClean="0"/>
              <a:t>questions</a:t>
            </a:r>
          </a:p>
          <a:p>
            <a:pPr algn="just"/>
            <a:endParaRPr lang="en-US" dirty="0" smtClean="0"/>
          </a:p>
          <a:p>
            <a:pPr algn="just"/>
            <a:r>
              <a:rPr lang="en-US" dirty="0" smtClean="0"/>
              <a:t> </a:t>
            </a:r>
            <a:r>
              <a:rPr lang="en-US" dirty="0"/>
              <a:t>While MatLab can be difficult to use for novices, it offers a massive amount of flexibility in terms of what you want to do – as long as you can code it (or at least operate the toolbox you require).</a:t>
            </a:r>
          </a:p>
        </p:txBody>
      </p:sp>
      <p:sp>
        <p:nvSpPr>
          <p:cNvPr id="4" name="Slide Number Placeholder 3"/>
          <p:cNvSpPr>
            <a:spLocks noGrp="1"/>
          </p:cNvSpPr>
          <p:nvPr>
            <p:ph type="sldNum" sz="quarter" idx="12"/>
          </p:nvPr>
        </p:nvSpPr>
        <p:spPr/>
        <p:txBody>
          <a:bodyPr/>
          <a:lstStyle/>
          <a:p>
            <a:fld id="{C5F4D7AD-AA97-47FA-8751-1F6B49723051}" type="slidenum">
              <a:rPr lang="en-US" smtClean="0"/>
              <a:t>15</a:t>
            </a:fld>
            <a:endParaRPr lang="en-US"/>
          </a:p>
        </p:txBody>
      </p:sp>
    </p:spTree>
    <p:extLst>
      <p:ext uri="{BB962C8B-B14F-4D97-AF65-F5344CB8AC3E}">
        <p14:creationId xmlns:p14="http://schemas.microsoft.com/office/powerpoint/2010/main" val="114429498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343173"/>
            <a:ext cx="10018713" cy="820610"/>
          </a:xfrm>
        </p:spPr>
        <p:txBody>
          <a:bodyPr>
            <a:normAutofit/>
          </a:bodyPr>
          <a:lstStyle/>
          <a:p>
            <a:r>
              <a:rPr lang="en-US" b="1" dirty="0"/>
              <a:t>Microsoft Excel</a:t>
            </a:r>
            <a:endParaRPr lang="en-US" dirty="0"/>
          </a:p>
        </p:txBody>
      </p:sp>
      <p:sp>
        <p:nvSpPr>
          <p:cNvPr id="3" name="Content Placeholder 2"/>
          <p:cNvSpPr>
            <a:spLocks noGrp="1"/>
          </p:cNvSpPr>
          <p:nvPr>
            <p:ph idx="1"/>
          </p:nvPr>
        </p:nvSpPr>
        <p:spPr>
          <a:xfrm>
            <a:off x="1484310" y="1163783"/>
            <a:ext cx="10382108" cy="5694217"/>
          </a:xfrm>
        </p:spPr>
        <p:txBody>
          <a:bodyPr>
            <a:normAutofit/>
          </a:bodyPr>
          <a:lstStyle/>
          <a:p>
            <a:pPr algn="just"/>
            <a:r>
              <a:rPr lang="en-US" sz="2800" dirty="0"/>
              <a:t>While not a cutting-edge solution for statistical analysis,</a:t>
            </a:r>
            <a:r>
              <a:rPr lang="en-US" sz="2800" u="sng" dirty="0">
                <a:hlinkClick r:id="rId2"/>
              </a:rPr>
              <a:t> MS Excel</a:t>
            </a:r>
            <a:r>
              <a:rPr lang="en-US" sz="2800" dirty="0"/>
              <a:t> does offer a wide variety of tools for data visualization and simple statistics. </a:t>
            </a:r>
            <a:endParaRPr lang="en-US" sz="2800" dirty="0" smtClean="0"/>
          </a:p>
          <a:p>
            <a:pPr algn="just"/>
            <a:endParaRPr lang="en-US" sz="2800" dirty="0" smtClean="0"/>
          </a:p>
          <a:p>
            <a:pPr algn="just"/>
            <a:r>
              <a:rPr lang="en-US" sz="2800" dirty="0" smtClean="0"/>
              <a:t>It’s </a:t>
            </a:r>
            <a:r>
              <a:rPr lang="en-US" sz="2800" dirty="0"/>
              <a:t>simple to generate summary metrics and customizable graphics and figures, making it a usable tool for many who want to see the basics of their data</a:t>
            </a:r>
            <a:r>
              <a:rPr lang="en-US" sz="2800" dirty="0" smtClean="0"/>
              <a:t>.</a:t>
            </a:r>
          </a:p>
          <a:p>
            <a:pPr marL="0" indent="0" algn="just">
              <a:buNone/>
            </a:pPr>
            <a:r>
              <a:rPr lang="en-US" sz="2800" dirty="0" smtClean="0"/>
              <a:t> </a:t>
            </a:r>
          </a:p>
          <a:p>
            <a:pPr algn="just"/>
            <a:r>
              <a:rPr lang="en-US" sz="2800" dirty="0" smtClean="0"/>
              <a:t>As </a:t>
            </a:r>
            <a:r>
              <a:rPr lang="en-US" sz="2800" dirty="0"/>
              <a:t>many individuals and companies both own and know how to use Excel, it also makes it an accessible option for those looking to get started with statistics.</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16</a:t>
            </a:fld>
            <a:endParaRPr lang="en-US"/>
          </a:p>
        </p:txBody>
      </p:sp>
    </p:spTree>
    <p:extLst>
      <p:ext uri="{BB962C8B-B14F-4D97-AF65-F5344CB8AC3E}">
        <p14:creationId xmlns:p14="http://schemas.microsoft.com/office/powerpoint/2010/main" val="383502319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236703"/>
            <a:ext cx="10018713" cy="1122218"/>
          </a:xfrm>
        </p:spPr>
        <p:txBody>
          <a:bodyPr>
            <a:normAutofit/>
          </a:bodyPr>
          <a:lstStyle/>
          <a:p>
            <a:r>
              <a:rPr lang="en-US" b="1" dirty="0"/>
              <a:t>SAS (Statistical Analysis Software)</a:t>
            </a:r>
            <a:endParaRPr lang="en-US" dirty="0"/>
          </a:p>
        </p:txBody>
      </p:sp>
      <p:sp>
        <p:nvSpPr>
          <p:cNvPr id="3" name="Content Placeholder 2"/>
          <p:cNvSpPr>
            <a:spLocks noGrp="1"/>
          </p:cNvSpPr>
          <p:nvPr>
            <p:ph idx="1"/>
          </p:nvPr>
        </p:nvSpPr>
        <p:spPr>
          <a:xfrm>
            <a:off x="1484310" y="1984664"/>
            <a:ext cx="10018713" cy="4873335"/>
          </a:xfrm>
        </p:spPr>
        <p:txBody>
          <a:bodyPr>
            <a:normAutofit lnSpcReduction="10000"/>
          </a:bodyPr>
          <a:lstStyle/>
          <a:p>
            <a:pPr algn="just"/>
            <a:r>
              <a:rPr lang="en-US" sz="2800" u="sng" dirty="0">
                <a:hlinkClick r:id="rId2"/>
              </a:rPr>
              <a:t>SAS</a:t>
            </a:r>
            <a:r>
              <a:rPr lang="en-US" sz="2800" dirty="0"/>
              <a:t> is a statistical analysis platform that offers options to use either the Graphical User Interface </a:t>
            </a:r>
            <a:r>
              <a:rPr lang="en-US" sz="2800" dirty="0" smtClean="0"/>
              <a:t>(GUI), </a:t>
            </a:r>
            <a:r>
              <a:rPr lang="en-US" sz="2800" dirty="0"/>
              <a:t>or to create scripts for more advanced analyses</a:t>
            </a:r>
            <a:r>
              <a:rPr lang="en-US" sz="2800" dirty="0" smtClean="0"/>
              <a:t>.</a:t>
            </a:r>
          </a:p>
          <a:p>
            <a:pPr algn="just"/>
            <a:endParaRPr lang="en-US" sz="2800" dirty="0" smtClean="0"/>
          </a:p>
          <a:p>
            <a:pPr algn="just"/>
            <a:r>
              <a:rPr lang="en-US" sz="2800" dirty="0" smtClean="0"/>
              <a:t> </a:t>
            </a:r>
            <a:r>
              <a:rPr lang="en-US" sz="2800" dirty="0"/>
              <a:t>It is a premium solution that is widely used in business, healthcare, and human behavior research alike</a:t>
            </a:r>
            <a:r>
              <a:rPr lang="en-US" sz="2800" dirty="0" smtClean="0"/>
              <a:t>.</a:t>
            </a:r>
          </a:p>
          <a:p>
            <a:pPr algn="just"/>
            <a:endParaRPr lang="en-US" sz="2800" dirty="0" smtClean="0"/>
          </a:p>
          <a:p>
            <a:pPr algn="just"/>
            <a:r>
              <a:rPr lang="en-US" sz="2800" dirty="0" smtClean="0"/>
              <a:t> </a:t>
            </a:r>
            <a:r>
              <a:rPr lang="en-US" sz="2800" dirty="0"/>
              <a:t>It’s possible to carry out advanced analyses and produce publication-worthy graphs and charts, although the coding can also be a difficult adjustment for those not used to this approach.</a:t>
            </a:r>
          </a:p>
        </p:txBody>
      </p:sp>
      <p:sp>
        <p:nvSpPr>
          <p:cNvPr id="4" name="Slide Number Placeholder 3"/>
          <p:cNvSpPr>
            <a:spLocks noGrp="1"/>
          </p:cNvSpPr>
          <p:nvPr>
            <p:ph type="sldNum" sz="quarter" idx="12"/>
          </p:nvPr>
        </p:nvSpPr>
        <p:spPr/>
        <p:txBody>
          <a:bodyPr/>
          <a:lstStyle/>
          <a:p>
            <a:fld id="{C5F4D7AD-AA97-47FA-8751-1F6B49723051}" type="slidenum">
              <a:rPr lang="en-US" smtClean="0"/>
              <a:t>17</a:t>
            </a:fld>
            <a:endParaRPr lang="en-US"/>
          </a:p>
        </p:txBody>
      </p:sp>
    </p:spTree>
    <p:extLst>
      <p:ext uri="{BB962C8B-B14F-4D97-AF65-F5344CB8AC3E}">
        <p14:creationId xmlns:p14="http://schemas.microsoft.com/office/powerpoint/2010/main" val="427796096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114301"/>
            <a:ext cx="10018713" cy="955963"/>
          </a:xfrm>
        </p:spPr>
        <p:txBody>
          <a:bodyPr>
            <a:normAutofit fontScale="90000"/>
          </a:bodyPr>
          <a:lstStyle/>
          <a:p>
            <a:r>
              <a:rPr lang="en-US" b="1" dirty="0" smtClean="0"/>
              <a:t/>
            </a:r>
            <a:br>
              <a:rPr lang="en-US" b="1" dirty="0" smtClean="0"/>
            </a:br>
            <a:r>
              <a:rPr lang="en-US" b="1" dirty="0" smtClean="0"/>
              <a:t/>
            </a:r>
            <a:br>
              <a:rPr lang="en-US" b="1" dirty="0" smtClean="0"/>
            </a:br>
            <a:r>
              <a:rPr lang="en-US" sz="4400" b="1" dirty="0" smtClean="0"/>
              <a:t>Minitab</a:t>
            </a:r>
            <a:r>
              <a:rPr lang="en-US" sz="4400" dirty="0"/>
              <a:t/>
            </a:r>
            <a:br>
              <a:rPr lang="en-US" sz="4400" dirty="0"/>
            </a:br>
            <a:r>
              <a:rPr lang="en-US" b="1" i="1" dirty="0"/>
              <a:t/>
            </a:r>
            <a:br>
              <a:rPr lang="en-US" b="1" i="1" dirty="0"/>
            </a:br>
            <a:endParaRPr lang="en-US" dirty="0"/>
          </a:p>
        </p:txBody>
      </p:sp>
      <p:sp>
        <p:nvSpPr>
          <p:cNvPr id="3" name="Content Placeholder 2"/>
          <p:cNvSpPr>
            <a:spLocks noGrp="1"/>
          </p:cNvSpPr>
          <p:nvPr>
            <p:ph idx="1"/>
          </p:nvPr>
        </p:nvSpPr>
        <p:spPr>
          <a:xfrm>
            <a:off x="1484310" y="1475509"/>
            <a:ext cx="10018713" cy="5382490"/>
          </a:xfrm>
        </p:spPr>
        <p:txBody>
          <a:bodyPr>
            <a:normAutofit/>
          </a:bodyPr>
          <a:lstStyle/>
          <a:p>
            <a:r>
              <a:rPr lang="en-US" dirty="0"/>
              <a:t>The Minitab software offers a range of both basic and fairly advanced statistical tools for data analysis</a:t>
            </a:r>
            <a:r>
              <a:rPr lang="en-US" dirty="0" smtClean="0"/>
              <a:t>.</a:t>
            </a:r>
          </a:p>
          <a:p>
            <a:pPr marL="0" indent="0">
              <a:buNone/>
            </a:pPr>
            <a:endParaRPr lang="en-US" dirty="0" smtClean="0"/>
          </a:p>
          <a:p>
            <a:r>
              <a:rPr lang="en-US" dirty="0" smtClean="0"/>
              <a:t> </a:t>
            </a:r>
            <a:r>
              <a:rPr lang="en-US" dirty="0"/>
              <a:t>Similar to GraphPad Prism, commands can be executed through both the Graphical User Interface </a:t>
            </a:r>
            <a:r>
              <a:rPr lang="en-US" dirty="0" smtClean="0"/>
              <a:t>(GUI) </a:t>
            </a:r>
            <a:r>
              <a:rPr lang="en-US" dirty="0"/>
              <a:t>and scripted commands, making it accessible to novices as well as users looking to carry out more complex analyses.</a:t>
            </a:r>
          </a:p>
          <a:p>
            <a:endParaRPr lang="en-US" dirty="0"/>
          </a:p>
        </p:txBody>
      </p:sp>
      <p:sp>
        <p:nvSpPr>
          <p:cNvPr id="4" name="Slide Number Placeholder 3"/>
          <p:cNvSpPr>
            <a:spLocks noGrp="1"/>
          </p:cNvSpPr>
          <p:nvPr>
            <p:ph type="sldNum" sz="quarter" idx="12"/>
          </p:nvPr>
        </p:nvSpPr>
        <p:spPr>
          <a:xfrm>
            <a:off x="11503023" y="6116513"/>
            <a:ext cx="551167" cy="365125"/>
          </a:xfrm>
        </p:spPr>
        <p:txBody>
          <a:bodyPr/>
          <a:lstStyle/>
          <a:p>
            <a:fld id="{C5F4D7AD-AA97-47FA-8751-1F6B49723051}" type="slidenum">
              <a:rPr lang="en-US" smtClean="0"/>
              <a:t>18</a:t>
            </a:fld>
            <a:endParaRPr lang="en-US" dirty="0"/>
          </a:p>
        </p:txBody>
      </p:sp>
    </p:spTree>
    <p:extLst>
      <p:ext uri="{BB962C8B-B14F-4D97-AF65-F5344CB8AC3E}">
        <p14:creationId xmlns:p14="http://schemas.microsoft.com/office/powerpoint/2010/main" val="4359080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270163"/>
            <a:ext cx="10018713" cy="997527"/>
          </a:xfrm>
        </p:spPr>
        <p:txBody>
          <a:bodyPr/>
          <a:lstStyle/>
          <a:p>
            <a:r>
              <a:rPr lang="en-US" b="1" dirty="0"/>
              <a:t>GraphPad Prism</a:t>
            </a:r>
            <a:endParaRPr lang="en-US" dirty="0"/>
          </a:p>
        </p:txBody>
      </p:sp>
      <p:sp>
        <p:nvSpPr>
          <p:cNvPr id="3" name="Content Placeholder 2"/>
          <p:cNvSpPr>
            <a:spLocks noGrp="1"/>
          </p:cNvSpPr>
          <p:nvPr>
            <p:ph idx="1"/>
          </p:nvPr>
        </p:nvSpPr>
        <p:spPr>
          <a:xfrm>
            <a:off x="1484310" y="1932709"/>
            <a:ext cx="10018713" cy="3858491"/>
          </a:xfrm>
        </p:spPr>
        <p:txBody>
          <a:bodyPr/>
          <a:lstStyle/>
          <a:p>
            <a:r>
              <a:rPr lang="en-US" dirty="0"/>
              <a:t>GraphPad Prism is premium software primarily used within statistics related to biology, but offers a range of capabilities that can be used across various fields. </a:t>
            </a:r>
            <a:endParaRPr lang="en-US" dirty="0" smtClean="0"/>
          </a:p>
          <a:p>
            <a:endParaRPr lang="en-US" dirty="0"/>
          </a:p>
          <a:p>
            <a:r>
              <a:rPr lang="en-US" dirty="0" smtClean="0"/>
              <a:t>Similar </a:t>
            </a:r>
            <a:r>
              <a:rPr lang="en-US" dirty="0"/>
              <a:t>to SPSS, scripting options are available to automate analyses, or carry out more complex statistical calculations, but the majority of the work can be completed through the </a:t>
            </a:r>
            <a:r>
              <a:rPr lang="en-US" dirty="0" smtClean="0"/>
              <a:t>Graphical User Interface (GUI).</a:t>
            </a:r>
            <a:endParaRPr lang="en-US" dirty="0"/>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19</a:t>
            </a:fld>
            <a:endParaRPr lang="en-US"/>
          </a:p>
        </p:txBody>
      </p:sp>
    </p:spTree>
    <p:extLst>
      <p:ext uri="{BB962C8B-B14F-4D97-AF65-F5344CB8AC3E}">
        <p14:creationId xmlns:p14="http://schemas.microsoft.com/office/powerpoint/2010/main" val="11995899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207818"/>
            <a:ext cx="10018713" cy="1205345"/>
          </a:xfrm>
        </p:spPr>
        <p:txBody>
          <a:bodyPr>
            <a:normAutofit fontScale="90000"/>
          </a:bodyPr>
          <a:lstStyle/>
          <a:p>
            <a:r>
              <a:rPr lang="en-US" b="1" dirty="0" smtClean="0"/>
              <a:t/>
            </a:r>
            <a:br>
              <a:rPr lang="en-US" b="1" dirty="0" smtClean="0"/>
            </a:br>
            <a:r>
              <a:rPr lang="en-US" sz="4400" b="1" dirty="0" smtClean="0"/>
              <a:t>Stata</a:t>
            </a:r>
            <a:r>
              <a:rPr lang="en-US" dirty="0"/>
              <a:t/>
            </a:r>
            <a:br>
              <a:rPr lang="en-US" dirty="0"/>
            </a:br>
            <a:endParaRPr lang="en-US" dirty="0"/>
          </a:p>
        </p:txBody>
      </p:sp>
      <p:sp>
        <p:nvSpPr>
          <p:cNvPr id="3" name="Content Placeholder 2"/>
          <p:cNvSpPr>
            <a:spLocks noGrp="1"/>
          </p:cNvSpPr>
          <p:nvPr>
            <p:ph idx="1"/>
          </p:nvPr>
        </p:nvSpPr>
        <p:spPr>
          <a:xfrm>
            <a:off x="1219404" y="1994920"/>
            <a:ext cx="10018713" cy="3124201"/>
          </a:xfrm>
        </p:spPr>
        <p:txBody>
          <a:bodyPr>
            <a:normAutofit/>
          </a:bodyPr>
          <a:lstStyle/>
          <a:p>
            <a:r>
              <a:rPr lang="en-US" dirty="0"/>
              <a:t>A powerful and flexible general-purpose statistical software package used in research, among others in the fields of economics, sociology, political science. </a:t>
            </a:r>
            <a:endParaRPr lang="en-US" dirty="0" smtClean="0"/>
          </a:p>
          <a:p>
            <a:endParaRPr lang="en-US" dirty="0" smtClean="0"/>
          </a:p>
          <a:p>
            <a:r>
              <a:rPr lang="en-US" dirty="0" smtClean="0"/>
              <a:t>It's </a:t>
            </a:r>
            <a:r>
              <a:rPr lang="en-US" dirty="0"/>
              <a:t>capabilities include data management, statistical analysis, graphics, simulations, regression, and custom programming</a:t>
            </a:r>
            <a:r>
              <a:rPr lang="en-US" dirty="0" smtClean="0"/>
              <a:t>.</a:t>
            </a:r>
          </a:p>
          <a:p>
            <a:pPr marL="0" indent="0">
              <a:buNone/>
            </a:pPr>
            <a:endParaRPr lang="en-US" dirty="0"/>
          </a:p>
        </p:txBody>
      </p:sp>
      <p:sp>
        <p:nvSpPr>
          <p:cNvPr id="4" name="Slide Number Placeholder 3"/>
          <p:cNvSpPr>
            <a:spLocks noGrp="1"/>
          </p:cNvSpPr>
          <p:nvPr>
            <p:ph type="sldNum" sz="quarter" idx="12"/>
          </p:nvPr>
        </p:nvSpPr>
        <p:spPr>
          <a:xfrm>
            <a:off x="11238117" y="5971040"/>
            <a:ext cx="551167" cy="365125"/>
          </a:xfrm>
        </p:spPr>
        <p:txBody>
          <a:bodyPr/>
          <a:lstStyle/>
          <a:p>
            <a:fld id="{C5F4D7AD-AA97-47FA-8751-1F6B49723051}" type="slidenum">
              <a:rPr lang="en-US" smtClean="0"/>
              <a:t>20</a:t>
            </a:fld>
            <a:endParaRPr lang="en-US" dirty="0"/>
          </a:p>
        </p:txBody>
      </p:sp>
    </p:spTree>
    <p:extLst>
      <p:ext uri="{BB962C8B-B14F-4D97-AF65-F5344CB8AC3E}">
        <p14:creationId xmlns:p14="http://schemas.microsoft.com/office/powerpoint/2010/main" val="22041408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p>
            <a:fld id="{C5F4D7AD-AA97-47FA-8751-1F6B49723051}" type="slidenum">
              <a:rPr lang="en-US" smtClean="0"/>
              <a:t>21</a:t>
            </a:fld>
            <a:endParaRPr lang="en-US"/>
          </a:p>
        </p:txBody>
      </p:sp>
    </p:spTree>
    <p:extLst>
      <p:ext uri="{BB962C8B-B14F-4D97-AF65-F5344CB8AC3E}">
        <p14:creationId xmlns:p14="http://schemas.microsoft.com/office/powerpoint/2010/main" val="42794797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88219" y="1880756"/>
            <a:ext cx="10018713" cy="3141518"/>
          </a:xfrm>
        </p:spPr>
        <p:txBody>
          <a:bodyPr>
            <a:normAutofit/>
          </a:bodyPr>
          <a:lstStyle/>
          <a:p>
            <a:pPr marL="0" indent="0">
              <a:buNone/>
            </a:pPr>
            <a:r>
              <a:rPr lang="en-US" sz="8000" dirty="0" smtClean="0"/>
              <a:t>THANK YOU</a:t>
            </a:r>
            <a:endParaRPr lang="en-US" sz="8000" dirty="0"/>
          </a:p>
        </p:txBody>
      </p:sp>
      <p:sp>
        <p:nvSpPr>
          <p:cNvPr id="4" name="Slide Number Placeholder 3"/>
          <p:cNvSpPr>
            <a:spLocks noGrp="1"/>
          </p:cNvSpPr>
          <p:nvPr>
            <p:ph type="sldNum" sz="quarter" idx="12"/>
          </p:nvPr>
        </p:nvSpPr>
        <p:spPr/>
        <p:txBody>
          <a:bodyPr/>
          <a:lstStyle/>
          <a:p>
            <a:fld id="{C5F4D7AD-AA97-47FA-8751-1F6B49723051}" type="slidenum">
              <a:rPr lang="en-US" smtClean="0"/>
              <a:t>22</a:t>
            </a:fld>
            <a:endParaRPr lang="en-US"/>
          </a:p>
        </p:txBody>
      </p:sp>
    </p:spTree>
    <p:extLst>
      <p:ext uri="{BB962C8B-B14F-4D97-AF65-F5344CB8AC3E}">
        <p14:creationId xmlns:p14="http://schemas.microsoft.com/office/powerpoint/2010/main" val="215189855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Parallax</Template>
  <TotalTime>20557</TotalTime>
  <Words>1351</Words>
  <Application>Microsoft Office PowerPoint</Application>
  <PresentationFormat>Widescreen</PresentationFormat>
  <Paragraphs>127</Paragraphs>
  <Slides>22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Calibri</vt:lpstr>
      <vt:lpstr>Corbel</vt:lpstr>
      <vt:lpstr>Parallax</vt:lpstr>
      <vt:lpstr> STATISTICAL TOOLS AND SOFTWARES </vt:lpstr>
      <vt:lpstr>PRESENTATION OUTLINE</vt:lpstr>
      <vt:lpstr>INTRODUCTION (1/3)</vt:lpstr>
      <vt:lpstr>DESCRIPTIVE ANALYSIS (1/2)</vt:lpstr>
      <vt:lpstr>DESCRIPTIVE ANALYSIS (2/2)</vt:lpstr>
      <vt:lpstr>MODERATE ANALYSIS (1/2)</vt:lpstr>
      <vt:lpstr>MODERATE ANALYSIS (2/2)</vt:lpstr>
      <vt:lpstr>ADVANCED ANALYSIS (1/3)</vt:lpstr>
      <vt:lpstr>ADVANCED ANALYSIS (2/3)</vt:lpstr>
      <vt:lpstr>  </vt:lpstr>
      <vt:lpstr>INTRODUCTION (1/2)</vt:lpstr>
      <vt:lpstr>INTRODUCTION (2/2) </vt:lpstr>
      <vt:lpstr>STATISTICAL SOFTWARES (SPSS)</vt:lpstr>
      <vt:lpstr> STATISTICAL SOFTWARE (R)   (R Foundation for Statistical Computing) </vt:lpstr>
      <vt:lpstr>MATLAB  (The Mathworks)</vt:lpstr>
      <vt:lpstr>Microsoft Excel</vt:lpstr>
      <vt:lpstr>SAS (Statistical Analysis Software)</vt:lpstr>
      <vt:lpstr>  Minitab  </vt:lpstr>
      <vt:lpstr>GraphPad Prism</vt:lpstr>
      <vt:lpstr> Stata </vt:lpstr>
      <vt:lpstr>PowerPoint Presentation</vt:lpstr>
      <vt:lpstr>PowerPoint Presentation</vt:lpstr>
    </vt:vector>
  </TitlesOfParts>
  <Company>Hewlett-Packard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Post 2015 Development Agenda and the Roadmap to Indicators Framework</dc:title>
  <dc:creator>Omar</dc:creator>
  <cp:lastModifiedBy>MR OSSEI</cp:lastModifiedBy>
  <cp:revision>171</cp:revision>
  <dcterms:created xsi:type="dcterms:W3CDTF">2015-07-14T16:08:56Z</dcterms:created>
  <dcterms:modified xsi:type="dcterms:W3CDTF">1980-01-01T00:08:36Z</dcterms:modified>
</cp:coreProperties>
</file>