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1" r:id="rId1"/>
  </p:sldMasterIdLst>
  <p:notesMasterIdLst>
    <p:notesMasterId r:id="rId15"/>
  </p:notesMasterIdLst>
  <p:sldIdLst>
    <p:sldId id="397" r:id="rId2"/>
    <p:sldId id="396" r:id="rId3"/>
    <p:sldId id="453" r:id="rId4"/>
    <p:sldId id="454" r:id="rId5"/>
    <p:sldId id="450" r:id="rId6"/>
    <p:sldId id="402" r:id="rId7"/>
    <p:sldId id="452" r:id="rId8"/>
    <p:sldId id="455" r:id="rId9"/>
    <p:sldId id="456" r:id="rId10"/>
    <p:sldId id="323" r:id="rId11"/>
    <p:sldId id="457" r:id="rId12"/>
    <p:sldId id="458" r:id="rId13"/>
    <p:sldId id="40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5C582-6C50-4436-820C-6FC5CA807FE0}" type="datetimeFigureOut">
              <a:rPr lang="en-US" smtClean="0"/>
              <a:t>10/6/2022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9C1F4-DBBD-4E6A-B08B-21D8F4364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252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4621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512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656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662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424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>
            <a:spLocks noGrp="1"/>
          </p:cNvSpPr>
          <p:nvPr>
            <p:ph type="title"/>
          </p:nvPr>
        </p:nvSpPr>
        <p:spPr>
          <a:xfrm>
            <a:off x="1190625" y="3009305"/>
            <a:ext cx="9810750" cy="2714625"/>
          </a:xfrm>
          <a:prstGeom prst="rect">
            <a:avLst/>
          </a:prstGeom>
        </p:spPr>
        <p:txBody>
          <a:bodyPr lIns="0" tIns="0" rIns="0" bIns="0" anchor="b"/>
          <a:lstStyle>
            <a:lvl1pPr defTabSz="410751">
              <a:defRPr sz="5625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xfrm>
            <a:off x="1190625" y="5759648"/>
            <a:ext cx="9810750" cy="1098352"/>
          </a:xfrm>
          <a:prstGeom prst="rect">
            <a:avLst/>
          </a:prstGeom>
        </p:spPr>
        <p:txBody>
          <a:bodyPr lIns="0" tIns="0" rIns="0" bIns="0"/>
          <a:lstStyle>
            <a:lvl1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>
              <a:defRPr sz="1800"/>
            </a:pPr>
            <a:r>
              <a:rPr sz="2250"/>
              <a:t>Body Level One</a:t>
            </a:r>
          </a:p>
          <a:p>
            <a:pPr lvl="1">
              <a:defRPr sz="1800"/>
            </a:pPr>
            <a:r>
              <a:rPr sz="2250"/>
              <a:t>Body Level Two</a:t>
            </a:r>
          </a:p>
          <a:p>
            <a:pPr lvl="2">
              <a:defRPr sz="1800"/>
            </a:pPr>
            <a:r>
              <a:rPr sz="2250"/>
              <a:t>Body Level Three</a:t>
            </a:r>
          </a:p>
          <a:p>
            <a:pPr lvl="3">
              <a:defRPr sz="1800"/>
            </a:pPr>
            <a:r>
              <a:rPr sz="2250"/>
              <a:t>Body Level Four</a:t>
            </a:r>
          </a:p>
          <a:p>
            <a:pPr lvl="4">
              <a:defRPr sz="1800"/>
            </a:pPr>
            <a:r>
              <a:rPr sz="225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353405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 lIns="0" tIns="0" rIns="0" bIns="0"/>
          <a:lstStyle>
            <a:lvl1pPr defTabSz="410751">
              <a:defRPr sz="5625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 lvl="0">
              <a:defRPr sz="1800"/>
            </a:pPr>
            <a:r>
              <a:rPr sz="5625"/>
              <a:t>Title Text</a:t>
            </a:r>
          </a:p>
        </p:txBody>
      </p:sp>
    </p:spTree>
    <p:extLst>
      <p:ext uri="{BB962C8B-B14F-4D97-AF65-F5344CB8AC3E}">
        <p14:creationId xmlns:p14="http://schemas.microsoft.com/office/powerpoint/2010/main" val="970731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892969" y="0"/>
            <a:ext cx="5000625" cy="3250406"/>
          </a:xfrm>
          <a:prstGeom prst="rect">
            <a:avLst/>
          </a:prstGeom>
        </p:spPr>
        <p:txBody>
          <a:bodyPr lIns="0" tIns="0" rIns="0" bIns="0" anchor="b"/>
          <a:lstStyle>
            <a:lvl1pPr defTabSz="410751">
              <a:defRPr sz="4219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 lvl="0">
              <a:defRPr sz="1800"/>
            </a:pPr>
            <a:r>
              <a:rPr sz="4219"/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892969" y="3348633"/>
            <a:ext cx="5000625" cy="3509367"/>
          </a:xfrm>
          <a:prstGeom prst="rect">
            <a:avLst/>
          </a:prstGeom>
        </p:spPr>
        <p:txBody>
          <a:bodyPr lIns="0" tIns="0" rIns="0" bIns="0"/>
          <a:lstStyle>
            <a:lvl1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410751">
              <a:spcBef>
                <a:spcPts val="0"/>
              </a:spcBef>
              <a:buSzTx/>
              <a:buFontTx/>
              <a:buNone/>
              <a:defRPr sz="2250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>
              <a:defRPr sz="1800"/>
            </a:pPr>
            <a:r>
              <a:rPr sz="2250"/>
              <a:t>Body Level One</a:t>
            </a:r>
          </a:p>
          <a:p>
            <a:pPr lvl="1">
              <a:defRPr sz="1800"/>
            </a:pPr>
            <a:r>
              <a:rPr sz="2250"/>
              <a:t>Body Level Two</a:t>
            </a:r>
          </a:p>
          <a:p>
            <a:pPr lvl="2">
              <a:defRPr sz="1800"/>
            </a:pPr>
            <a:r>
              <a:rPr sz="2250"/>
              <a:t>Body Level Three</a:t>
            </a:r>
          </a:p>
          <a:p>
            <a:pPr lvl="3">
              <a:defRPr sz="1800"/>
            </a:pPr>
            <a:r>
              <a:rPr sz="2250"/>
              <a:t>Body Level Four</a:t>
            </a:r>
          </a:p>
          <a:p>
            <a:pPr lvl="4">
              <a:defRPr sz="1800"/>
            </a:pPr>
            <a:r>
              <a:rPr sz="225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3264774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>
            <a:spLocks noGrp="1"/>
          </p:cNvSpPr>
          <p:nvPr>
            <p:ph type="title"/>
          </p:nvPr>
        </p:nvSpPr>
        <p:spPr>
          <a:xfrm>
            <a:off x="892969" y="0"/>
            <a:ext cx="10406063" cy="2143125"/>
          </a:xfrm>
          <a:prstGeom prst="rect">
            <a:avLst/>
          </a:prstGeom>
        </p:spPr>
        <p:txBody>
          <a:bodyPr lIns="0" tIns="0" rIns="0" bIns="0"/>
          <a:lstStyle>
            <a:lvl1pPr defTabSz="410751">
              <a:defRPr sz="5625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 lvl="0">
              <a:defRPr sz="1800"/>
            </a:pPr>
            <a:r>
              <a:rPr sz="5625"/>
              <a:t>Title Text</a:t>
            </a:r>
          </a:p>
        </p:txBody>
      </p:sp>
    </p:spTree>
    <p:extLst>
      <p:ext uri="{BB962C8B-B14F-4D97-AF65-F5344CB8AC3E}">
        <p14:creationId xmlns:p14="http://schemas.microsoft.com/office/powerpoint/2010/main" val="330818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</p:spPr>
        <p:txBody>
          <a:bodyPr lIns="0" tIns="0" rIns="0" bIns="0"/>
          <a:lstStyle>
            <a:lvl1pPr defTabSz="410751">
              <a:defRPr sz="5625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 lIns="0" tIns="0" rIns="0" bIns="0" anchor="ctr"/>
          <a:lstStyle>
            <a:lvl1pPr marL="241093" indent="-241093" defTabSz="410751">
              <a:spcBef>
                <a:spcPts val="2250"/>
              </a:spcBef>
              <a:buSzPct val="75000"/>
              <a:buFontTx/>
              <a:defRPr sz="1969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482186" indent="-241093" defTabSz="410751">
              <a:spcBef>
                <a:spcPts val="2250"/>
              </a:spcBef>
              <a:buSzPct val="75000"/>
              <a:buFontTx/>
              <a:buChar char="•"/>
              <a:defRPr sz="1969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723279" indent="-241093" defTabSz="410751">
              <a:spcBef>
                <a:spcPts val="2250"/>
              </a:spcBef>
              <a:buSzPct val="75000"/>
              <a:buFontTx/>
              <a:defRPr sz="1969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964372" indent="-241093" defTabSz="410751">
              <a:spcBef>
                <a:spcPts val="2250"/>
              </a:spcBef>
              <a:buSzPct val="75000"/>
              <a:buFontTx/>
              <a:buChar char="•"/>
              <a:defRPr sz="1969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205465" indent="-241093" defTabSz="410751">
              <a:spcBef>
                <a:spcPts val="2250"/>
              </a:spcBef>
              <a:buSzPct val="75000"/>
              <a:buFontTx/>
              <a:buChar char="•"/>
              <a:defRPr sz="1969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>
              <a:defRPr sz="1800"/>
            </a:pPr>
            <a:r>
              <a:rPr sz="1969"/>
              <a:t>Body Level One</a:t>
            </a:r>
          </a:p>
          <a:p>
            <a:pPr lvl="1">
              <a:defRPr sz="1800"/>
            </a:pPr>
            <a:r>
              <a:rPr sz="1969"/>
              <a:t>Body Level Two</a:t>
            </a:r>
          </a:p>
          <a:p>
            <a:pPr lvl="2">
              <a:defRPr sz="1800"/>
            </a:pPr>
            <a:r>
              <a:rPr sz="1969"/>
              <a:t>Body Level Three</a:t>
            </a:r>
          </a:p>
          <a:p>
            <a:pPr lvl="3">
              <a:defRPr sz="1800"/>
            </a:pPr>
            <a:r>
              <a:rPr sz="1969"/>
              <a:t>Body Level Four</a:t>
            </a:r>
          </a:p>
          <a:p>
            <a:pPr lvl="4">
              <a:defRPr sz="1800"/>
            </a:pPr>
            <a:r>
              <a:rPr sz="1969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397366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 lIns="0" tIns="0" rIns="0" bIns="0" anchor="ctr"/>
          <a:lstStyle>
            <a:lvl1pPr marL="312528" indent="-312528" defTabSz="410751">
              <a:spcBef>
                <a:spcPts val="2953"/>
              </a:spcBef>
              <a:buSzPct val="75000"/>
              <a:buFontTx/>
              <a:defRPr sz="2531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625056" indent="-312528" defTabSz="410751">
              <a:spcBef>
                <a:spcPts val="2953"/>
              </a:spcBef>
              <a:buSzPct val="75000"/>
              <a:buFontTx/>
              <a:buChar char="•"/>
              <a:defRPr sz="2531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937584" indent="-312528" defTabSz="410751">
              <a:spcBef>
                <a:spcPts val="2953"/>
              </a:spcBef>
              <a:buSzPct val="75000"/>
              <a:buFontTx/>
              <a:defRPr sz="2531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250112" indent="-312528" defTabSz="410751">
              <a:spcBef>
                <a:spcPts val="2953"/>
              </a:spcBef>
              <a:buSzPct val="75000"/>
              <a:buFontTx/>
              <a:buChar char="•"/>
              <a:defRPr sz="2531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562640" indent="-312528" defTabSz="410751">
              <a:spcBef>
                <a:spcPts val="2953"/>
              </a:spcBef>
              <a:buSzPct val="75000"/>
              <a:buFontTx/>
              <a:buChar char="•"/>
              <a:defRPr sz="2531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>
              <a:defRPr sz="1800"/>
            </a:pPr>
            <a:r>
              <a:rPr sz="2531"/>
              <a:t>Body Level One</a:t>
            </a:r>
          </a:p>
          <a:p>
            <a:pPr lvl="1">
              <a:defRPr sz="1800"/>
            </a:pPr>
            <a:r>
              <a:rPr sz="2531"/>
              <a:t>Body Level Two</a:t>
            </a:r>
          </a:p>
          <a:p>
            <a:pPr lvl="2">
              <a:defRPr sz="1800"/>
            </a:pPr>
            <a:r>
              <a:rPr sz="2531"/>
              <a:t>Body Level Three</a:t>
            </a:r>
          </a:p>
          <a:p>
            <a:pPr lvl="3">
              <a:defRPr sz="1800"/>
            </a:pPr>
            <a:r>
              <a:rPr sz="2531"/>
              <a:t>Body Level Four</a:t>
            </a:r>
          </a:p>
          <a:p>
            <a:pPr lvl="4">
              <a:defRPr sz="1800"/>
            </a:pPr>
            <a:r>
              <a:rPr sz="2531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180703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0046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8753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7422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7727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203"/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797"/>
              <a:t>Body Level One</a:t>
            </a:r>
          </a:p>
          <a:p>
            <a:pPr lvl="1">
              <a:defRPr sz="1800"/>
            </a:pPr>
            <a:r>
              <a:rPr sz="3797"/>
              <a:t>Body Level Two</a:t>
            </a:r>
          </a:p>
          <a:p>
            <a:pPr lvl="2">
              <a:defRPr sz="1800"/>
            </a:pPr>
            <a:r>
              <a:rPr sz="3797"/>
              <a:t>Body Level Three</a:t>
            </a:r>
          </a:p>
          <a:p>
            <a:pPr lvl="3">
              <a:defRPr sz="1800"/>
            </a:pPr>
            <a:r>
              <a:rPr sz="3797"/>
              <a:t>Body Level Four</a:t>
            </a:r>
          </a:p>
          <a:p>
            <a:pPr lvl="4">
              <a:defRPr sz="1800"/>
            </a:pPr>
            <a:r>
              <a:rPr sz="3797"/>
              <a:t>Body Level Five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80176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169907" y="2859879"/>
            <a:ext cx="6560540" cy="1702596"/>
          </a:xfrm>
          <a:noFill/>
        </p:spPr>
        <p:txBody>
          <a:bodyPr anchor="b">
            <a:normAutofit/>
          </a:bodyPr>
          <a:lstStyle>
            <a:lvl1pPr algn="ctr">
              <a:defRPr sz="4050">
                <a:solidFill>
                  <a:srgbClr val="004A8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" y="1109326"/>
            <a:ext cx="4162697" cy="5748676"/>
          </a:xfrm>
          <a:prstGeom prst="rect">
            <a:avLst/>
          </a:prstGeom>
          <a:solidFill>
            <a:srgbClr val="004A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11" y="117107"/>
            <a:ext cx="791077" cy="794306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618288" y="315018"/>
            <a:ext cx="181037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MINISTRY OF GENDER CHILDREN AND SOCIAL PROTECTION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2146442" y="2307013"/>
            <a:ext cx="2887113" cy="2191011"/>
            <a:chOff x="8751432" y="234157"/>
            <a:chExt cx="2887113" cy="2191011"/>
          </a:xfrm>
        </p:grpSpPr>
        <p:sp>
          <p:nvSpPr>
            <p:cNvPr id="12" name="Right Triangle 11"/>
            <p:cNvSpPr/>
            <p:nvPr userDrawn="1"/>
          </p:nvSpPr>
          <p:spPr>
            <a:xfrm flipH="1">
              <a:off x="8991599" y="787024"/>
              <a:ext cx="505328" cy="456532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3" name="Right Triangle 12"/>
            <p:cNvSpPr/>
            <p:nvPr userDrawn="1"/>
          </p:nvSpPr>
          <p:spPr>
            <a:xfrm flipH="1">
              <a:off x="9737556" y="234157"/>
              <a:ext cx="882318" cy="1009399"/>
            </a:xfrm>
            <a:prstGeom prst="rtTriangle">
              <a:avLst/>
            </a:prstGeom>
            <a:solidFill>
              <a:srgbClr val="006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4" name="Right Triangle 13"/>
            <p:cNvSpPr/>
            <p:nvPr userDrawn="1"/>
          </p:nvSpPr>
          <p:spPr>
            <a:xfrm rot="10800000" flipH="1">
              <a:off x="10756227" y="1141204"/>
              <a:ext cx="882318" cy="1009399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5" name="Right Triangle 14"/>
            <p:cNvSpPr/>
            <p:nvPr userDrawn="1"/>
          </p:nvSpPr>
          <p:spPr>
            <a:xfrm rot="5400000" flipH="1">
              <a:off x="9685418" y="1223921"/>
              <a:ext cx="882318" cy="1009399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6" name="Right Triangle 15"/>
            <p:cNvSpPr/>
            <p:nvPr userDrawn="1"/>
          </p:nvSpPr>
          <p:spPr>
            <a:xfrm rot="13818621" flipH="1">
              <a:off x="8793857" y="1833612"/>
              <a:ext cx="549131" cy="633982"/>
            </a:xfrm>
            <a:prstGeom prst="rtTriangle">
              <a:avLst/>
            </a:prstGeom>
            <a:solidFill>
              <a:srgbClr val="006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</p:grpSp>
      <p:grpSp>
        <p:nvGrpSpPr>
          <p:cNvPr id="17" name="Group 16"/>
          <p:cNvGrpSpPr/>
          <p:nvPr userDrawn="1"/>
        </p:nvGrpSpPr>
        <p:grpSpPr>
          <a:xfrm>
            <a:off x="10425532" y="5442241"/>
            <a:ext cx="1757758" cy="1469443"/>
            <a:chOff x="9737556" y="4239126"/>
            <a:chExt cx="2454443" cy="2638340"/>
          </a:xfrm>
        </p:grpSpPr>
        <p:sp>
          <p:nvSpPr>
            <p:cNvPr id="18" name="Right Triangle 17"/>
            <p:cNvSpPr/>
            <p:nvPr userDrawn="1"/>
          </p:nvSpPr>
          <p:spPr>
            <a:xfrm flipH="1">
              <a:off x="10764252" y="4239126"/>
              <a:ext cx="1427747" cy="261887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19" name="Flowchart: Merge 18"/>
            <p:cNvSpPr/>
            <p:nvPr userDrawn="1"/>
          </p:nvSpPr>
          <p:spPr>
            <a:xfrm>
              <a:off x="9737556" y="4992519"/>
              <a:ext cx="2053389" cy="1884947"/>
            </a:xfrm>
            <a:prstGeom prst="flowChartMerge">
              <a:avLst/>
            </a:prstGeom>
            <a:solidFill>
              <a:srgbClr val="006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</p:grpSp>
    </p:spTree>
    <p:extLst>
      <p:ext uri="{BB962C8B-B14F-4D97-AF65-F5344CB8AC3E}">
        <p14:creationId xmlns:p14="http://schemas.microsoft.com/office/powerpoint/2010/main" val="37599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09598" y="648229"/>
            <a:ext cx="10972804" cy="12567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65022" tIns="65022" rIns="65022" bIns="65022" anchor="ctr">
            <a:normAutofit/>
          </a:bodyPr>
          <a:lstStyle/>
          <a:p>
            <a:pPr lvl="0">
              <a:defRPr sz="1800"/>
            </a:pPr>
            <a:r>
              <a:rPr sz="5203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598" y="1905000"/>
            <a:ext cx="10972804" cy="43815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65022" tIns="65022" rIns="65022" bIns="65022">
            <a:normAutofit/>
          </a:bodyPr>
          <a:lstStyle/>
          <a:p>
            <a:pPr lvl="0">
              <a:defRPr sz="1800"/>
            </a:pPr>
            <a:r>
              <a:rPr sz="3797"/>
              <a:t>Body Level One</a:t>
            </a:r>
          </a:p>
          <a:p>
            <a:pPr lvl="1">
              <a:defRPr sz="1800"/>
            </a:pPr>
            <a:r>
              <a:rPr sz="3797"/>
              <a:t>Body Level Two</a:t>
            </a:r>
          </a:p>
          <a:p>
            <a:pPr lvl="2">
              <a:defRPr sz="1800"/>
            </a:pPr>
            <a:r>
              <a:rPr sz="3797"/>
              <a:t>Body Level Three</a:t>
            </a:r>
          </a:p>
          <a:p>
            <a:pPr lvl="3">
              <a:defRPr sz="1800"/>
            </a:pPr>
            <a:r>
              <a:rPr sz="3797"/>
              <a:t>Body Level Four</a:t>
            </a:r>
          </a:p>
          <a:p>
            <a:pPr lvl="4">
              <a:defRPr sz="1800"/>
            </a:pPr>
            <a:r>
              <a:rPr sz="3797"/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737601" y="5846767"/>
            <a:ext cx="2844802" cy="347655"/>
          </a:xfrm>
          <a:prstGeom prst="rect">
            <a:avLst/>
          </a:prstGeom>
          <a:ln w="12700">
            <a:miter lim="400000"/>
          </a:ln>
        </p:spPr>
        <p:txBody>
          <a:bodyPr lIns="65022" tIns="65022" rIns="65022" bIns="65022" anchor="ctr">
            <a:spAutoFit/>
          </a:bodyPr>
          <a:lstStyle>
            <a:lvl1pPr algn="r" defTabSz="321457">
              <a:defRPr sz="1406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71879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ctr" defTabSz="321457">
        <a:defRPr sz="5203">
          <a:latin typeface="Calibri"/>
          <a:ea typeface="Calibri"/>
          <a:cs typeface="Calibri"/>
          <a:sym typeface="Calibri"/>
        </a:defRPr>
      </a:lvl1pPr>
      <a:lvl2pPr algn="ctr" defTabSz="321457">
        <a:defRPr sz="5203">
          <a:latin typeface="Calibri"/>
          <a:ea typeface="Calibri"/>
          <a:cs typeface="Calibri"/>
          <a:sym typeface="Calibri"/>
        </a:defRPr>
      </a:lvl2pPr>
      <a:lvl3pPr algn="ctr" defTabSz="321457">
        <a:defRPr sz="5203">
          <a:latin typeface="Calibri"/>
          <a:ea typeface="Calibri"/>
          <a:cs typeface="Calibri"/>
          <a:sym typeface="Calibri"/>
        </a:defRPr>
      </a:lvl3pPr>
      <a:lvl4pPr algn="ctr" defTabSz="321457">
        <a:defRPr sz="5203">
          <a:latin typeface="Calibri"/>
          <a:ea typeface="Calibri"/>
          <a:cs typeface="Calibri"/>
          <a:sym typeface="Calibri"/>
        </a:defRPr>
      </a:lvl4pPr>
      <a:lvl5pPr algn="ctr" defTabSz="321457">
        <a:defRPr sz="5203">
          <a:latin typeface="Calibri"/>
          <a:ea typeface="Calibri"/>
          <a:cs typeface="Calibri"/>
          <a:sym typeface="Calibri"/>
        </a:defRPr>
      </a:lvl5pPr>
      <a:lvl6pPr algn="ctr" defTabSz="321457">
        <a:defRPr sz="5203">
          <a:latin typeface="Calibri"/>
          <a:ea typeface="Calibri"/>
          <a:cs typeface="Calibri"/>
          <a:sym typeface="Calibri"/>
        </a:defRPr>
      </a:lvl6pPr>
      <a:lvl7pPr algn="ctr" defTabSz="321457">
        <a:defRPr sz="5203">
          <a:latin typeface="Calibri"/>
          <a:ea typeface="Calibri"/>
          <a:cs typeface="Calibri"/>
          <a:sym typeface="Calibri"/>
        </a:defRPr>
      </a:lvl7pPr>
      <a:lvl8pPr algn="ctr" defTabSz="321457">
        <a:defRPr sz="5203">
          <a:latin typeface="Calibri"/>
          <a:ea typeface="Calibri"/>
          <a:cs typeface="Calibri"/>
          <a:sym typeface="Calibri"/>
        </a:defRPr>
      </a:lvl8pPr>
      <a:lvl9pPr algn="ctr" defTabSz="321457">
        <a:defRPr sz="5203">
          <a:latin typeface="Calibri"/>
          <a:ea typeface="Calibri"/>
          <a:cs typeface="Calibri"/>
          <a:sym typeface="Calibri"/>
        </a:defRPr>
      </a:lvl9pPr>
    </p:titleStyle>
    <p:bodyStyle>
      <a:lvl1pPr marL="406844" indent="-406844" defTabSz="321457">
        <a:spcBef>
          <a:spcPts val="492"/>
        </a:spcBef>
        <a:buSzPct val="100000"/>
        <a:buFont typeface="Arial"/>
        <a:buChar char="•"/>
        <a:defRPr sz="3797">
          <a:latin typeface="Calibri"/>
          <a:ea typeface="Calibri"/>
          <a:cs typeface="Calibri"/>
          <a:sym typeface="Calibri"/>
        </a:defRPr>
      </a:lvl1pPr>
      <a:lvl2pPr marL="708928" indent="-387470" defTabSz="321457">
        <a:spcBef>
          <a:spcPts val="492"/>
        </a:spcBef>
        <a:buSzPct val="100000"/>
        <a:buFont typeface="Arial"/>
        <a:buChar char="–"/>
        <a:defRPr sz="3797">
          <a:latin typeface="Calibri"/>
          <a:ea typeface="Calibri"/>
          <a:cs typeface="Calibri"/>
          <a:sym typeface="Calibri"/>
        </a:defRPr>
      </a:lvl2pPr>
      <a:lvl3pPr marL="1004554" indent="-361639" defTabSz="321457">
        <a:spcBef>
          <a:spcPts val="492"/>
        </a:spcBef>
        <a:buSzPct val="100000"/>
        <a:buFont typeface="Arial"/>
        <a:buChar char="•"/>
        <a:defRPr sz="3797">
          <a:latin typeface="Calibri"/>
          <a:ea typeface="Calibri"/>
          <a:cs typeface="Calibri"/>
          <a:sym typeface="Calibri"/>
        </a:defRPr>
      </a:lvl3pPr>
      <a:lvl4pPr marL="1398339" indent="-433967" defTabSz="321457">
        <a:spcBef>
          <a:spcPts val="492"/>
        </a:spcBef>
        <a:buSzPct val="100000"/>
        <a:buFont typeface="Arial"/>
        <a:buChar char="–"/>
        <a:defRPr sz="3797">
          <a:latin typeface="Calibri"/>
          <a:ea typeface="Calibri"/>
          <a:cs typeface="Calibri"/>
          <a:sym typeface="Calibri"/>
        </a:defRPr>
      </a:lvl4pPr>
      <a:lvl5pPr marL="1719797" indent="-433967" defTabSz="321457">
        <a:spcBef>
          <a:spcPts val="492"/>
        </a:spcBef>
        <a:buSzPct val="100000"/>
        <a:buFont typeface="Arial"/>
        <a:buChar char="»"/>
        <a:defRPr sz="3797">
          <a:latin typeface="Calibri"/>
          <a:ea typeface="Calibri"/>
          <a:cs typeface="Calibri"/>
          <a:sym typeface="Calibri"/>
        </a:defRPr>
      </a:lvl5pPr>
      <a:lvl6pPr marL="2041254" indent="-433967" defTabSz="321457">
        <a:spcBef>
          <a:spcPts val="492"/>
        </a:spcBef>
        <a:buSzPct val="100000"/>
        <a:buFont typeface="Arial"/>
        <a:buChar char="•"/>
        <a:defRPr sz="3797">
          <a:latin typeface="Calibri"/>
          <a:ea typeface="Calibri"/>
          <a:cs typeface="Calibri"/>
          <a:sym typeface="Calibri"/>
        </a:defRPr>
      </a:lvl6pPr>
      <a:lvl7pPr marL="2362711" indent="-433967" defTabSz="321457">
        <a:spcBef>
          <a:spcPts val="492"/>
        </a:spcBef>
        <a:buSzPct val="100000"/>
        <a:buFont typeface="Arial"/>
        <a:buChar char="•"/>
        <a:defRPr sz="3797">
          <a:latin typeface="Calibri"/>
          <a:ea typeface="Calibri"/>
          <a:cs typeface="Calibri"/>
          <a:sym typeface="Calibri"/>
        </a:defRPr>
      </a:lvl7pPr>
      <a:lvl8pPr marL="2684169" indent="-433967" defTabSz="321457">
        <a:spcBef>
          <a:spcPts val="492"/>
        </a:spcBef>
        <a:buSzPct val="100000"/>
        <a:buFont typeface="Arial"/>
        <a:buChar char="•"/>
        <a:defRPr sz="3797">
          <a:latin typeface="Calibri"/>
          <a:ea typeface="Calibri"/>
          <a:cs typeface="Calibri"/>
          <a:sym typeface="Calibri"/>
        </a:defRPr>
      </a:lvl8pPr>
      <a:lvl9pPr marL="3005626" indent="-433967" defTabSz="321457">
        <a:spcBef>
          <a:spcPts val="492"/>
        </a:spcBef>
        <a:buSzPct val="100000"/>
        <a:buFont typeface="Arial"/>
        <a:buChar char="•"/>
        <a:defRPr sz="3797">
          <a:latin typeface="Calibri"/>
          <a:ea typeface="Calibri"/>
          <a:cs typeface="Calibri"/>
          <a:sym typeface="Calibri"/>
        </a:defRPr>
      </a:lvl9pPr>
    </p:bodyStyle>
    <p:otherStyle>
      <a:lvl1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algn="r" defTabSz="321457">
        <a:defRPr sz="1406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g"/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34275" y="0"/>
            <a:ext cx="5790850" cy="6679024"/>
          </a:xfrm>
        </p:spPr>
        <p:txBody>
          <a:bodyPr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969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40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Inter-</a:t>
            </a:r>
            <a:r>
              <a:rPr lang="fr-CH" sz="4000" b="1" kern="1200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Sectoral</a:t>
            </a:r>
            <a:r>
              <a:rPr lang="fr-CH" sz="40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Standard Operating </a:t>
            </a:r>
            <a:r>
              <a:rPr lang="fr-CH" sz="4000" b="1" kern="1200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Procedures</a:t>
            </a:r>
            <a:r>
              <a:rPr lang="fr-CH" sz="40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(</a:t>
            </a:r>
            <a:r>
              <a:rPr lang="fr-CH" sz="4000" b="1" kern="1200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ISSOPs</a:t>
            </a:r>
            <a:r>
              <a:rPr lang="fr-CH" sz="40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) for Child protection and Family </a:t>
            </a:r>
            <a:r>
              <a:rPr lang="fr-CH" sz="4000" b="1" kern="1200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Welfare</a:t>
            </a:r>
            <a:r>
              <a:rPr lang="fr-CH" sz="4000" b="1" kern="120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4000" b="1" kern="1200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Casework</a:t>
            </a:r>
            <a:r>
              <a:rPr lang="fr-CH" sz="4000" kern="1200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fr-CH" sz="4000" kern="1200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2531" b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Arial"/>
              </a:rPr>
              <a:t>		</a:t>
            </a:r>
            <a:br>
              <a:rPr lang="en-US" sz="2531" b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Arial"/>
              </a:rPr>
            </a:br>
            <a:r>
              <a:rPr lang="en-US" sz="2531" b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Arial"/>
              </a:rPr>
              <a:t/>
            </a:r>
            <a:br>
              <a:rPr lang="en-US" sz="2531" b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Arial"/>
              </a:rPr>
            </a:br>
            <a:r>
              <a:rPr lang="en-US" sz="2531" b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Arial"/>
              </a:rPr>
              <a:t/>
            </a:r>
            <a:br>
              <a:rPr lang="en-US" sz="2531" b="1" dirty="0">
                <a:solidFill>
                  <a:schemeClr val="tx1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Arial"/>
              </a:rPr>
            </a:br>
            <a:r>
              <a:rPr lang="en-US" sz="2531" dirty="0">
                <a:latin typeface="Century Gothic" panose="020B0502020202020204" pitchFamily="34" charset="0"/>
              </a:rPr>
              <a:t/>
            </a:r>
            <a:br>
              <a:rPr lang="en-US" sz="2531" dirty="0">
                <a:latin typeface="Century Gothic" panose="020B0502020202020204" pitchFamily="34" charset="0"/>
              </a:rPr>
            </a:br>
            <a:r>
              <a:rPr lang="en-US" sz="2531" dirty="0">
                <a:latin typeface="Century Gothic" panose="020B0502020202020204" pitchFamily="34" charset="0"/>
              </a:rPr>
              <a:t/>
            </a:r>
            <a:br>
              <a:rPr lang="en-US" sz="2531" dirty="0">
                <a:latin typeface="Century Gothic" panose="020B0502020202020204" pitchFamily="34" charset="0"/>
              </a:rPr>
            </a:br>
            <a:r>
              <a:rPr lang="en-US" sz="2531" dirty="0">
                <a:latin typeface="Century Gothic" panose="020B0502020202020204" pitchFamily="34" charset="0"/>
              </a:rPr>
              <a:t/>
            </a:r>
            <a:br>
              <a:rPr lang="en-US" sz="2531" dirty="0">
                <a:latin typeface="Century Gothic" panose="020B0502020202020204" pitchFamily="34" charset="0"/>
              </a:rPr>
            </a:br>
            <a:r>
              <a:rPr lang="en-US" sz="2531" dirty="0">
                <a:latin typeface="Century Gothic" panose="020B0502020202020204" pitchFamily="34" charset="0"/>
              </a:rPr>
              <a:t/>
            </a:r>
            <a:br>
              <a:rPr lang="en-US" sz="2531" dirty="0">
                <a:latin typeface="Century Gothic" panose="020B0502020202020204" pitchFamily="34" charset="0"/>
              </a:rPr>
            </a:br>
            <a:r>
              <a:rPr lang="en-US" sz="2531" dirty="0">
                <a:latin typeface="Century Gothic" panose="020B0502020202020204" pitchFamily="34" charset="0"/>
              </a:rPr>
              <a:t/>
            </a:r>
            <a:br>
              <a:rPr lang="en-US" sz="2531" dirty="0">
                <a:latin typeface="Century Gothic" panose="020B0502020202020204" pitchFamily="34" charset="0"/>
              </a:rPr>
            </a:br>
            <a:r>
              <a:rPr lang="en-US" sz="2531" dirty="0">
                <a:latin typeface="Century Gothic" panose="020B0502020202020204" pitchFamily="34" charset="0"/>
              </a:rPr>
              <a:t/>
            </a:r>
            <a:br>
              <a:rPr lang="en-US" sz="2531" dirty="0">
                <a:latin typeface="Century Gothic" panose="020B0502020202020204" pitchFamily="34" charset="0"/>
              </a:rPr>
            </a:br>
            <a:r>
              <a:rPr lang="en-US" sz="2531" b="1" i="1" dirty="0">
                <a:latin typeface="Century Gothic" panose="020B0502020202020204" pitchFamily="34" charset="0"/>
              </a:rPr>
              <a:t/>
            </a:r>
            <a:br>
              <a:rPr lang="en-US" sz="2531" b="1" i="1" dirty="0">
                <a:latin typeface="Century Gothic" panose="020B0502020202020204" pitchFamily="34" charset="0"/>
              </a:rPr>
            </a:br>
            <a:endParaRPr lang="en-US" sz="2531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204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/>
          <p:nvPr/>
        </p:nvSpPr>
        <p:spPr>
          <a:xfrm>
            <a:off x="2769692" y="61005"/>
            <a:ext cx="7648277" cy="5684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anchor="ctr" anchorCtr="1">
            <a:spAutoFit/>
          </a:bodyPr>
          <a:lstStyle/>
          <a:p>
            <a:pPr algn="ctr" defTabSz="642915">
              <a:spcBef>
                <a:spcPct val="20000"/>
              </a:spcBef>
              <a:defRPr/>
            </a:pPr>
            <a:r>
              <a:rPr lang="en-GB" sz="3094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Helvetica Light"/>
              </a:rPr>
              <a:t>PRESENTATION UTLINE</a:t>
            </a:r>
            <a:endParaRPr lang="en-US" sz="3094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Helvetica Ligh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kern="0"/>
              <a:pPr/>
              <a:t>2</a:t>
            </a:fld>
            <a:endParaRPr lang="en-US" kern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585913" y="1192113"/>
            <a:ext cx="9082087" cy="5665887"/>
          </a:xfrm>
          <a:noFill/>
        </p:spPr>
        <p:txBody>
          <a:bodyPr>
            <a:normAutofit fontScale="92500"/>
          </a:bodyPr>
          <a:lstStyle/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Helvetica Light"/>
              </a:rPr>
              <a:t>Background</a:t>
            </a: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Helvetica Light"/>
              </a:rPr>
              <a:t>What do we intend to achieve</a:t>
            </a: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Helvetica Light"/>
              </a:rPr>
              <a:t>Intended users</a:t>
            </a: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Helvetica Light"/>
              </a:rPr>
              <a:t>Categorization of Child Protection Cases </a:t>
            </a:r>
            <a:endParaRPr lang="en-US" sz="3500" b="1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Helvetica Light"/>
            </a:endParaRP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US" sz="35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Helvetica Light"/>
              </a:rPr>
              <a:t>Key Roles and Responsibilities Shared by all Stakeholders</a:t>
            </a:r>
            <a:endParaRPr lang="en-US" sz="3500" b="1" dirty="0">
              <a:latin typeface="+mn-lt"/>
              <a:cs typeface="Times New Roman" panose="02020603050405020304" pitchFamily="18" charset="0"/>
            </a:endParaRP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latin typeface="+mn-lt"/>
              </a:rPr>
              <a:t>Category of Risks and vulnerability</a:t>
            </a: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latin typeface="+mn-lt"/>
              </a:rPr>
              <a:t>Referral Pathways</a:t>
            </a:r>
          </a:p>
          <a:p>
            <a:pPr algn="just" defTabSz="642915" rtl="0">
              <a:spcBef>
                <a:spcPct val="20000"/>
              </a:spcBef>
              <a:buSzTx/>
              <a:defRPr/>
            </a:pPr>
            <a:r>
              <a:rPr lang="en-GB" sz="3500" b="1" dirty="0">
                <a:latin typeface="+mn-lt"/>
              </a:rPr>
              <a:t>conclusion</a:t>
            </a:r>
            <a:endParaRPr lang="en-US" sz="3500" dirty="0">
              <a:latin typeface="+mn-lt"/>
            </a:endParaRPr>
          </a:p>
          <a:p>
            <a:pPr algn="just" defTabSz="642915" rtl="0">
              <a:spcBef>
                <a:spcPct val="20000"/>
              </a:spcBef>
              <a:buSzTx/>
              <a:defRPr/>
            </a:pPr>
            <a:endParaRPr lang="en-US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Helvetica Light"/>
            </a:endParaRPr>
          </a:p>
          <a:p>
            <a:pPr defTabSz="642915" rtl="0">
              <a:spcBef>
                <a:spcPct val="20000"/>
              </a:spcBef>
              <a:buSzTx/>
              <a:defRPr/>
            </a:pPr>
            <a:endParaRPr lang="en-US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42915" rtl="0">
              <a:spcBef>
                <a:spcPct val="20000"/>
              </a:spcBef>
              <a:buSzTx/>
              <a:buFont typeface="Wingdings" panose="05000000000000000000" pitchFamily="2" charset="2"/>
              <a:buChar char="v"/>
              <a:defRPr/>
            </a:pPr>
            <a:endParaRPr lang="en-GB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42915" rtl="0">
              <a:spcBef>
                <a:spcPct val="20000"/>
              </a:spcBef>
              <a:buSzTx/>
              <a:buFont typeface="Wingdings" panose="05000000000000000000" pitchFamily="2" charset="2"/>
              <a:buChar char="v"/>
              <a:defRPr/>
            </a:pPr>
            <a:endParaRPr lang="en-US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3094" dirty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952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112" tIns="914112" rIns="914112" bIns="914112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3" name="Picture 45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0"/>
            <a:ext cx="12192000" cy="744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1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562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2"/>
              <a:ext cx="12188952" cy="6858000"/>
            </a:xfrm>
            <a:prstGeom prst="rect">
              <a:avLst/>
            </a:prstGeom>
          </p:spPr>
        </p:pic>
        <p:pic>
          <p:nvPicPr>
            <p:cNvPr id="6" name="Picture 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892454" y="3168677"/>
              <a:ext cx="4224562" cy="75809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4400" dirty="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BACKGROUND</a:t>
              </a:r>
              <a:endParaRPr lang="en-US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182868" y="867539"/>
              <a:ext cx="6164572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The following policies promote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182868" y="1208915"/>
              <a:ext cx="7494018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effective coordination at various level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182868" y="1550062"/>
              <a:ext cx="6701152" cy="48144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 b="1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in protecting our children and the </a:t>
              </a:r>
              <a:endParaRPr lang="en-US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82868" y="1891921"/>
              <a:ext cx="2210235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vulnerable: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182868" y="2794089"/>
              <a:ext cx="165437" cy="44428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411468" y="2786280"/>
              <a:ext cx="5965193" cy="48144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Child and Family Welfare Policy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182868" y="3264084"/>
              <a:ext cx="165296" cy="44390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411468" y="3256282"/>
              <a:ext cx="4868183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Justice for Children Policy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182868" y="3731952"/>
              <a:ext cx="165296" cy="44390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411468" y="3724150"/>
              <a:ext cx="6171655" cy="481036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National Social Protection Policy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182868" y="4199598"/>
              <a:ext cx="165437" cy="444290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411468" y="4191789"/>
              <a:ext cx="6074855" cy="48144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National Decentralization Policy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182868" y="4669466"/>
              <a:ext cx="165296" cy="44390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411468" y="4661664"/>
              <a:ext cx="4222115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National Health Policy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182868" y="5137334"/>
              <a:ext cx="165296" cy="44390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411468" y="5129532"/>
              <a:ext cx="4379853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National Gender Policy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425184" y="5597730"/>
              <a:ext cx="704159" cy="481035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etc.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1177905" y="6330012"/>
              <a:ext cx="170426" cy="171356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000">
                  <a:solidFill>
                    <a:srgbClr val="898989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33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</p:grp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-334963" y="457200"/>
            <a:ext cx="121920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42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/>
          <p:nvPr/>
        </p:nvSpPr>
        <p:spPr>
          <a:xfrm>
            <a:off x="2769692" y="61005"/>
            <a:ext cx="7648277" cy="5684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anchor="ctr" anchorCtr="1">
            <a:spAutoFit/>
          </a:bodyPr>
          <a:lstStyle/>
          <a:p>
            <a:pPr marL="0" marR="0" lvl="0" indent="0" algn="ctr" defTabSz="64291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94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Helvetica Light"/>
              </a:rPr>
              <a:t>BACKGROUND</a:t>
            </a:r>
            <a:r>
              <a:rPr kumimoji="0" lang="en-GB" sz="309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Helvetica Light"/>
              </a:rPr>
              <a:t>  </a:t>
            </a:r>
            <a:endParaRPr kumimoji="0" lang="en-US" sz="3094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Helvetica Ligh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marL="0" marR="0" lvl="0" indent="0" algn="r" defTabSz="3214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lang="en-US" sz="1406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r" defTabSz="32145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406" b="0" i="0" u="none" strike="noStrike" kern="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457325" y="1192113"/>
            <a:ext cx="10125078" cy="5665887"/>
          </a:xfrm>
          <a:noFill/>
        </p:spPr>
        <p:txBody>
          <a:bodyPr>
            <a:normAutofit/>
          </a:bodyPr>
          <a:lstStyle/>
          <a:p>
            <a:pPr marL="0" indent="0" defTabSz="642915" rtl="0">
              <a:spcBef>
                <a:spcPct val="20000"/>
              </a:spcBef>
              <a:buSzTx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but challenges in practice</a:t>
            </a:r>
            <a:endParaRPr lang="en-US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/>
              <a:t>Many </a:t>
            </a:r>
            <a:r>
              <a:rPr lang="en-US" sz="2800" dirty="0" err="1"/>
              <a:t>programmes</a:t>
            </a:r>
            <a:r>
              <a:rPr lang="en-US" sz="2800" dirty="0"/>
              <a:t> achieve impacts, but have limited complementarity – lost opportunities</a:t>
            </a:r>
          </a:p>
          <a:p>
            <a:r>
              <a:rPr lang="en-US" sz="2800" dirty="0"/>
              <a:t>Certain protocols and systems are in place for coordination but not functioning well, especially at decentralized level</a:t>
            </a:r>
          </a:p>
          <a:p>
            <a:r>
              <a:rPr lang="en-US" sz="2800" dirty="0"/>
              <a:t>Different degrees of decentralization for different sectors</a:t>
            </a:r>
          </a:p>
          <a:p>
            <a:r>
              <a:rPr lang="en-US" sz="2800" dirty="0"/>
              <a:t>Overburdened frontline workers</a:t>
            </a:r>
          </a:p>
          <a:p>
            <a:r>
              <a:rPr lang="en-US" sz="2800" dirty="0"/>
              <a:t>Insufficient and/or unpredictable resources and capacity</a:t>
            </a:r>
          </a:p>
          <a:p>
            <a:r>
              <a:rPr lang="en-US" sz="2800" dirty="0"/>
              <a:t>No Standardized forms, no coherent steps and procedures in place</a:t>
            </a:r>
          </a:p>
          <a:p>
            <a:pPr marL="0" indent="0" defTabSz="642915" rtl="0">
              <a:spcBef>
                <a:spcPct val="20000"/>
              </a:spcBef>
              <a:buSzTx/>
              <a:buNone/>
              <a:defRPr/>
            </a:pPr>
            <a:endParaRPr lang="en-US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42915" rtl="0">
              <a:spcBef>
                <a:spcPct val="20000"/>
              </a:spcBef>
              <a:buSzTx/>
              <a:buFont typeface="Wingdings" panose="05000000000000000000" pitchFamily="2" charset="2"/>
              <a:buChar char="v"/>
              <a:defRPr/>
            </a:pPr>
            <a:endParaRPr lang="en-GB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42915" rtl="0">
              <a:spcBef>
                <a:spcPct val="20000"/>
              </a:spcBef>
              <a:buSzTx/>
              <a:buFont typeface="Wingdings" panose="05000000000000000000" pitchFamily="2" charset="2"/>
              <a:buChar char="v"/>
              <a:defRPr/>
            </a:pPr>
            <a:endParaRPr lang="en-US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3094" dirty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10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/>
          <p:nvPr/>
        </p:nvSpPr>
        <p:spPr>
          <a:xfrm>
            <a:off x="1457325" y="83640"/>
            <a:ext cx="10515600" cy="523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anchor="ctr" anchorCtr="1">
            <a:spAutoFit/>
          </a:bodyPr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 Neue"/>
              </a:rPr>
              <a:t>WHAT DO INTEND TO ACHIEVE WITH THE ISSOP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marL="0" marR="0" lvl="0" indent="0" algn="r" defTabSz="3214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lang="en-US" sz="1406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r" defTabSz="32145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406" b="0" i="0" u="none" strike="noStrike" kern="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457325" y="1192113"/>
            <a:ext cx="10125078" cy="5665887"/>
          </a:xfrm>
          <a:noFill/>
        </p:spPr>
        <p:txBody>
          <a:bodyPr>
            <a:normAutofit/>
          </a:bodyPr>
          <a:lstStyle/>
          <a:p>
            <a:pPr defTabSz="642915" rtl="0">
              <a:spcBef>
                <a:spcPct val="20000"/>
              </a:spcBef>
              <a:buSzTx/>
              <a:defRPr/>
            </a:pPr>
            <a:r>
              <a:rPr lang="en-US" sz="2800" kern="12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Improve accountability</a:t>
            </a:r>
          </a:p>
          <a:p>
            <a:pPr defTabSz="642915" rtl="0">
              <a:spcBef>
                <a:spcPct val="20000"/>
              </a:spcBef>
              <a:buSzTx/>
              <a:defRPr/>
            </a:pPr>
            <a:r>
              <a:rPr lang="en-US" sz="2800" dirty="0">
                <a:solidFill>
                  <a:schemeClr val="tx1"/>
                </a:solidFill>
                <a:latin typeface="+mn-lt"/>
                <a:cs typeface="Calibri" panose="020F0502020204030204" pitchFamily="34" charset="0"/>
              </a:rPr>
              <a:t>Improve I</a:t>
            </a:r>
            <a:r>
              <a:rPr lang="en-US" sz="2800" dirty="0">
                <a:latin typeface="+mn-lt"/>
              </a:rPr>
              <a:t>nter-sectoral And Multi-disciplinary Coordination</a:t>
            </a:r>
          </a:p>
          <a:p>
            <a:pPr defTabSz="642915" rtl="0">
              <a:spcBef>
                <a:spcPct val="20000"/>
              </a:spcBef>
              <a:buSzTx/>
              <a:defRPr/>
            </a:pPr>
            <a:r>
              <a:rPr lang="en-US" sz="2800" dirty="0">
                <a:latin typeface="+mn-lt"/>
              </a:rPr>
              <a:t>Unburden frontline staff through proper Case Management Cost Sharing</a:t>
            </a:r>
          </a:p>
          <a:p>
            <a:pPr defTabSz="642915" rtl="0">
              <a:spcBef>
                <a:spcPct val="20000"/>
              </a:spcBef>
              <a:buSzTx/>
              <a:defRPr/>
            </a:pPr>
            <a:r>
              <a:rPr lang="en-US" sz="2800" dirty="0">
                <a:latin typeface="+mn-lt"/>
              </a:rPr>
              <a:t>Promote early risk and vulnerability identification, reporting and support</a:t>
            </a:r>
            <a:endParaRPr lang="en-US" sz="2800" b="1" dirty="0">
              <a:latin typeface="+mn-lt"/>
            </a:endParaRPr>
          </a:p>
          <a:p>
            <a:pPr defTabSz="642915" rtl="0">
              <a:spcBef>
                <a:spcPct val="20000"/>
              </a:spcBef>
              <a:buSzTx/>
              <a:defRPr/>
            </a:pPr>
            <a:r>
              <a:rPr lang="en-US" sz="2800" dirty="0">
                <a:latin typeface="+mn-lt"/>
              </a:rPr>
              <a:t>Observe Ethical Standards</a:t>
            </a:r>
          </a:p>
          <a:p>
            <a:pPr defTabSz="642915" rtl="0">
              <a:spcBef>
                <a:spcPct val="20000"/>
              </a:spcBef>
              <a:buSzTx/>
              <a:defRPr/>
            </a:pPr>
            <a:endParaRPr lang="en-US" sz="3094" dirty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69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/>
          <p:nvPr/>
        </p:nvSpPr>
        <p:spPr>
          <a:xfrm>
            <a:off x="2769692" y="61005"/>
            <a:ext cx="7648277" cy="5684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tIns="45719" rIns="45719" bIns="45719" anchor="ctr" anchorCtr="1">
            <a:spAutoFit/>
          </a:bodyPr>
          <a:lstStyle/>
          <a:p>
            <a:pPr marL="0" marR="0" lvl="0" indent="0" algn="ctr" defTabSz="64291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9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Helvetica Light"/>
              </a:rPr>
              <a:t>INTENDED USERS </a:t>
            </a:r>
            <a:endParaRPr kumimoji="0" lang="en-US" sz="3094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Helvetica Ligh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marL="0" marR="0" lvl="0" indent="0" algn="r" defTabSz="3214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lang="en-US" sz="1406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r" defTabSz="32145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406" b="0" i="0" u="none" strike="noStrike" kern="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457325" y="1192113"/>
            <a:ext cx="10125078" cy="5665887"/>
          </a:xfrm>
          <a:noFill/>
        </p:spPr>
        <p:txBody>
          <a:bodyPr>
            <a:normAutofit/>
          </a:bodyPr>
          <a:lstStyle/>
          <a:p>
            <a:pPr marL="0" indent="0" defTabSz="642915" rtl="0">
              <a:spcBef>
                <a:spcPct val="20000"/>
              </a:spcBef>
              <a:buSzTx/>
              <a:buNone/>
              <a:defRPr/>
            </a:pPr>
            <a:endParaRPr lang="en-US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42915" rtl="0">
              <a:spcBef>
                <a:spcPct val="20000"/>
              </a:spcBef>
              <a:buSzTx/>
              <a:buFont typeface="Wingdings" panose="05000000000000000000" pitchFamily="2" charset="2"/>
              <a:buChar char="v"/>
              <a:defRPr/>
            </a:pPr>
            <a:endParaRPr lang="en-GB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42915" rtl="0">
              <a:spcBef>
                <a:spcPct val="20000"/>
              </a:spcBef>
              <a:buSzTx/>
              <a:buFont typeface="Wingdings" panose="05000000000000000000" pitchFamily="2" charset="2"/>
              <a:buChar char="v"/>
              <a:defRPr/>
            </a:pPr>
            <a:endParaRPr lang="en-US" sz="464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3094" dirty="0">
              <a:solidFill>
                <a:schemeClr val="tx1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6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112" tIns="914112" rIns="914112" bIns="914112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" name="Group 5" descr="https://d30y9cdsu7xlg0.cloudfront.net/png/4227-200.png https://d30y9cdsu7xlg0.cloudfront.net/png/4403-200.png https://d30y9cdsu7xlg0.cloudfront.net/png/4226-200.png https://thumb1.shutterstock.com/display_pic_with_logo/4443670/454045087/stock-vector-african-village-icon-thin-huts-silhouette-logo-flat-design-vector-454045087.jpg"/>
          <p:cNvGrpSpPr/>
          <p:nvPr/>
        </p:nvGrpSpPr>
        <p:grpSpPr>
          <a:xfrm>
            <a:off x="3810" y="26953"/>
            <a:ext cx="12188190" cy="6856730"/>
            <a:chOff x="0" y="0"/>
            <a:chExt cx="12188190" cy="6857238"/>
          </a:xfrm>
        </p:grpSpPr>
        <p:sp>
          <p:nvSpPr>
            <p:cNvPr id="7" name="Rectangle 6"/>
            <p:cNvSpPr/>
            <p:nvPr/>
          </p:nvSpPr>
          <p:spPr>
            <a:xfrm>
              <a:off x="8012684" y="198907"/>
              <a:ext cx="4308657" cy="61977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36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INTENDED USERS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9" name="Picture 8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289302" y="182118"/>
              <a:ext cx="1926844" cy="2633472"/>
            </a:xfrm>
            <a:prstGeom prst="rect">
              <a:avLst/>
            </a:prstGeom>
          </p:spPr>
        </p:pic>
        <p:pic>
          <p:nvPicPr>
            <p:cNvPr id="10" name="Picture 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61366" y="1712214"/>
              <a:ext cx="1690116" cy="1676400"/>
            </a:xfrm>
            <a:prstGeom prst="rect">
              <a:avLst/>
            </a:prstGeom>
          </p:spPr>
        </p:pic>
        <p:pic>
          <p:nvPicPr>
            <p:cNvPr id="11" name="Picture 10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4856226" y="2675382"/>
              <a:ext cx="1251204" cy="1255776"/>
            </a:xfrm>
            <a:prstGeom prst="rect">
              <a:avLst/>
            </a:prstGeom>
          </p:spPr>
        </p:pic>
        <p:pic>
          <p:nvPicPr>
            <p:cNvPr id="12" name="Picture 11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91846" y="278130"/>
              <a:ext cx="1316736" cy="1316736"/>
            </a:xfrm>
            <a:prstGeom prst="rect">
              <a:avLst/>
            </a:prstGeom>
          </p:spPr>
        </p:pic>
        <p:pic>
          <p:nvPicPr>
            <p:cNvPr id="13" name="Picture 12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2760726" y="4911090"/>
              <a:ext cx="1299972" cy="1299972"/>
            </a:xfrm>
            <a:prstGeom prst="rect">
              <a:avLst/>
            </a:prstGeom>
          </p:spPr>
        </p:pic>
        <p:pic>
          <p:nvPicPr>
            <p:cNvPr id="14" name="Picture 13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4690110" y="4827270"/>
              <a:ext cx="1591056" cy="1528572"/>
            </a:xfrm>
            <a:prstGeom prst="rect">
              <a:avLst/>
            </a:prstGeom>
          </p:spPr>
        </p:pic>
        <p:sp>
          <p:nvSpPr>
            <p:cNvPr id="15" name="Shape 4670"/>
            <p:cNvSpPr/>
            <p:nvPr/>
          </p:nvSpPr>
          <p:spPr>
            <a:xfrm>
              <a:off x="4654296" y="0"/>
              <a:ext cx="0" cy="6857238"/>
            </a:xfrm>
            <a:custGeom>
              <a:avLst/>
              <a:gdLst/>
              <a:ahLst/>
              <a:cxnLst/>
              <a:rect l="0" t="0" r="0" b="0"/>
              <a:pathLst>
                <a:path h="6857238">
                  <a:moveTo>
                    <a:pt x="0" y="6857238"/>
                  </a:moveTo>
                  <a:lnTo>
                    <a:pt x="0" y="0"/>
                  </a:lnTo>
                </a:path>
              </a:pathLst>
            </a:custGeom>
            <a:ln w="38100" cap="sq">
              <a:miter lim="127000"/>
            </a:ln>
          </p:spPr>
          <p:style>
            <a:lnRef idx="1">
              <a:srgbClr val="40404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Shape 4671"/>
            <p:cNvSpPr/>
            <p:nvPr/>
          </p:nvSpPr>
          <p:spPr>
            <a:xfrm>
              <a:off x="4654296" y="2228088"/>
              <a:ext cx="2877058" cy="0"/>
            </a:xfrm>
            <a:custGeom>
              <a:avLst/>
              <a:gdLst/>
              <a:ahLst/>
              <a:cxnLst/>
              <a:rect l="0" t="0" r="0" b="0"/>
              <a:pathLst>
                <a:path w="2877058">
                  <a:moveTo>
                    <a:pt x="0" y="0"/>
                  </a:moveTo>
                  <a:lnTo>
                    <a:pt x="2877058" y="0"/>
                  </a:lnTo>
                </a:path>
              </a:pathLst>
            </a:custGeom>
            <a:ln w="38100" cap="flat">
              <a:miter lim="127000"/>
            </a:ln>
          </p:spPr>
          <p:style>
            <a:lnRef idx="1">
              <a:srgbClr val="40404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Shape 4672"/>
            <p:cNvSpPr/>
            <p:nvPr/>
          </p:nvSpPr>
          <p:spPr>
            <a:xfrm>
              <a:off x="0" y="4567428"/>
              <a:ext cx="7530720" cy="0"/>
            </a:xfrm>
            <a:custGeom>
              <a:avLst/>
              <a:gdLst/>
              <a:ahLst/>
              <a:cxnLst/>
              <a:rect l="0" t="0" r="0" b="0"/>
              <a:pathLst>
                <a:path w="7530720">
                  <a:moveTo>
                    <a:pt x="0" y="0"/>
                  </a:moveTo>
                  <a:lnTo>
                    <a:pt x="7530720" y="0"/>
                  </a:lnTo>
                </a:path>
              </a:pathLst>
            </a:custGeom>
            <a:ln w="38100" cap="flat">
              <a:miter lim="127000"/>
            </a:ln>
          </p:spPr>
          <p:style>
            <a:lnRef idx="1">
              <a:srgbClr val="40404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Shape 4674"/>
            <p:cNvSpPr/>
            <p:nvPr/>
          </p:nvSpPr>
          <p:spPr>
            <a:xfrm>
              <a:off x="2362200" y="4564381"/>
              <a:ext cx="0" cy="2285999"/>
            </a:xfrm>
            <a:custGeom>
              <a:avLst/>
              <a:gdLst/>
              <a:ahLst/>
              <a:cxnLst/>
              <a:rect l="0" t="0" r="0" b="0"/>
              <a:pathLst>
                <a:path h="2285999">
                  <a:moveTo>
                    <a:pt x="0" y="2285999"/>
                  </a:moveTo>
                  <a:lnTo>
                    <a:pt x="0" y="0"/>
                  </a:lnTo>
                </a:path>
              </a:pathLst>
            </a:custGeom>
            <a:ln w="38100" cap="flat">
              <a:miter lim="127000"/>
            </a:ln>
          </p:spPr>
          <p:style>
            <a:lnRef idx="1">
              <a:srgbClr val="40404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1106150" y="6538722"/>
              <a:ext cx="206137" cy="20645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>
                  <a:solidFill>
                    <a:srgbClr val="40404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37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20" name="Picture 19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4786122" y="479298"/>
              <a:ext cx="1399032" cy="1466088"/>
            </a:xfrm>
            <a:prstGeom prst="rect">
              <a:avLst/>
            </a:prstGeom>
          </p:spPr>
        </p:pic>
        <p:pic>
          <p:nvPicPr>
            <p:cNvPr id="21" name="Picture 20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814578" y="3172206"/>
              <a:ext cx="1577340" cy="1185672"/>
            </a:xfrm>
            <a:prstGeom prst="rect">
              <a:avLst/>
            </a:prstGeom>
          </p:spPr>
        </p:pic>
        <p:pic>
          <p:nvPicPr>
            <p:cNvPr id="22" name="Picture 21"/>
            <p:cNvPicPr/>
            <p:nvPr/>
          </p:nvPicPr>
          <p:blipFill>
            <a:blip r:embed="rId12"/>
            <a:stretch>
              <a:fillRect/>
            </a:stretch>
          </p:blipFill>
          <p:spPr>
            <a:xfrm>
              <a:off x="256794" y="4696206"/>
              <a:ext cx="1700784" cy="1716024"/>
            </a:xfrm>
            <a:prstGeom prst="rect">
              <a:avLst/>
            </a:prstGeom>
          </p:spPr>
        </p:pic>
        <p:pic>
          <p:nvPicPr>
            <p:cNvPr id="23" name="Picture 22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2833878" y="3134106"/>
              <a:ext cx="669036" cy="1211580"/>
            </a:xfrm>
            <a:prstGeom prst="rect">
              <a:avLst/>
            </a:prstGeom>
          </p:spPr>
        </p:pic>
        <p:sp>
          <p:nvSpPr>
            <p:cNvPr id="24" name="Shape 19819"/>
            <p:cNvSpPr/>
            <p:nvPr/>
          </p:nvSpPr>
          <p:spPr>
            <a:xfrm>
              <a:off x="6430518" y="747521"/>
              <a:ext cx="5757672" cy="6035040"/>
            </a:xfrm>
            <a:custGeom>
              <a:avLst/>
              <a:gdLst/>
              <a:ahLst/>
              <a:cxnLst/>
              <a:rect l="0" t="0" r="0" b="0"/>
              <a:pathLst>
                <a:path w="5757672" h="6035040">
                  <a:moveTo>
                    <a:pt x="0" y="0"/>
                  </a:moveTo>
                  <a:lnTo>
                    <a:pt x="5757672" y="0"/>
                  </a:lnTo>
                  <a:lnTo>
                    <a:pt x="5757672" y="6035040"/>
                  </a:lnTo>
                  <a:lnTo>
                    <a:pt x="0" y="6035040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522594" y="791407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751194" y="786384"/>
              <a:ext cx="3724466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Department of Social Welfare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9604375" y="786384"/>
              <a:ext cx="92123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(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673641" y="786384"/>
              <a:ext cx="3160171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DSW) Officers of the Civil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751194" y="1005840"/>
              <a:ext cx="884751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Service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522594" y="1356811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6751194" y="1351788"/>
              <a:ext cx="5613759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Department of Social Welfare &amp; Community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751194" y="1571244"/>
              <a:ext cx="1704133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Development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081899" y="1571244"/>
              <a:ext cx="92123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(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8151165" y="1571244"/>
              <a:ext cx="5258946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DSWCD) Officers of the Local Government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751194" y="1790471"/>
              <a:ext cx="2740600" cy="31009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Service (RCC/MMDAs)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6522594" y="2143449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6751194" y="2138426"/>
              <a:ext cx="2610167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Ghana Police Service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64651" y="2138426"/>
              <a:ext cx="151411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–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930767" y="2138426"/>
              <a:ext cx="3749397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Domestic Violence and Victim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751194" y="2357882"/>
              <a:ext cx="3553292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Support Unit (DOVVSU), Anti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423019" y="2357882"/>
              <a:ext cx="93036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-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9493123" y="2357882"/>
              <a:ext cx="3506774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Human Trafficking Unit, and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6751194" y="2577338"/>
              <a:ext cx="2455107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Community Policing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6522594" y="2928087"/>
              <a:ext cx="106555" cy="28615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751194" y="2923057"/>
              <a:ext cx="823520" cy="31009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Courts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7420229" y="2923057"/>
              <a:ext cx="93159" cy="31009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-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7542149" y="2923057"/>
              <a:ext cx="5532954" cy="31009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Domestic Violence and Gender Based Court,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751194" y="3143123"/>
              <a:ext cx="4153464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Family Courts and Juvenile Courts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6522594" y="3494094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751194" y="3489071"/>
              <a:ext cx="3058623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Department of Children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9048115" y="3489071"/>
              <a:ext cx="93036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-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9171559" y="3489071"/>
              <a:ext cx="2940656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HQ and Regional offices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6522594" y="3841566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6751194" y="3836543"/>
              <a:ext cx="1954660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Health facilities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8267827" y="3836543"/>
              <a:ext cx="151411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–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8435467" y="3836543"/>
              <a:ext cx="4490641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Hospitals, Clinics, Polyclinics, Health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751194" y="4055999"/>
              <a:ext cx="3287564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Centers, CHPS Compounds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522594" y="4407224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6751194" y="4402201"/>
              <a:ext cx="957720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Schools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6522594" y="4753172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751194" y="4748149"/>
              <a:ext cx="527810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Non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7148957" y="4748149"/>
              <a:ext cx="93036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-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7219061" y="4748149"/>
              <a:ext cx="3613492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governmental Organizations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932035" y="4748149"/>
              <a:ext cx="2559088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including residential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751194" y="4967606"/>
              <a:ext cx="2387915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Homes for Children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522594" y="5320100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751194" y="5315077"/>
              <a:ext cx="6997131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Community Based Organizations (CBOs) and Faith Based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751194" y="5534330"/>
              <a:ext cx="2563108" cy="31009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Organizations (FBOs)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6522594" y="5885834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6751194" y="5880811"/>
              <a:ext cx="2753064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Traditional Authorities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6522594" y="6231782"/>
              <a:ext cx="106413" cy="2857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•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6751194" y="6226759"/>
              <a:ext cx="5121520" cy="309679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Members of Child Protection Committees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74" name="Picture 73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14478" y="6856"/>
              <a:ext cx="12173712" cy="6848857"/>
            </a:xfrm>
            <a:prstGeom prst="rect">
              <a:avLst/>
            </a:prstGeom>
          </p:spPr>
        </p:pic>
      </p:grpSp>
      <p:sp>
        <p:nvSpPr>
          <p:cNvPr id="4" name="Rectangle 119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1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1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smtClean="0"/>
              <a:pPr lvl="0"/>
              <a:t>8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41" name="Picture 47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91440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598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1612900"/>
            <a:ext cx="10972804" cy="467360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smtClean="0"/>
              <a:pPr lvl="0"/>
              <a:t>9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265" name="Picture 47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91440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997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49A1E-DE03-4521-89E4-228886E59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E9D4C8-9197-4F5D-8E20-C1C19564E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8496F4-56A6-4739-8297-CB7EBE0D2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4" y="0"/>
            <a:ext cx="12179085" cy="688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36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smtClean="0"/>
              <a:pPr lvl="0"/>
              <a:t>11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54707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313" name="Picture 47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5470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914400" y="103257"/>
            <a:ext cx="1254707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90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smtClean="0"/>
              <a:pPr lvl="0"/>
              <a:t>12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337" name="Picture 47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91440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1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/>
          <p:nvPr/>
        </p:nvSpPr>
        <p:spPr>
          <a:xfrm>
            <a:off x="1857376" y="52863"/>
            <a:ext cx="8560594" cy="584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anchor="ctr" anchorCtr="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marL="0" marR="0" lvl="0" indent="0" algn="r" defTabSz="32145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lang="en-US" sz="1406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r" defTabSz="32145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406" b="0" i="0" u="none" strike="noStrike" kern="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457325" y="1192113"/>
            <a:ext cx="10125078" cy="5665887"/>
          </a:xfrm>
          <a:noFill/>
        </p:spPr>
        <p:txBody>
          <a:bodyPr>
            <a:normAutofit/>
          </a:bodyPr>
          <a:lstStyle/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marL="0" indent="0" algn="ctr">
              <a:buNone/>
            </a:pPr>
            <a:r>
              <a:rPr lang="en-US" sz="4800" b="1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27265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0365C0"/>
          </a:solidFill>
          <a:prstDash val="solid"/>
          <a:bevel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365C0"/>
          </a:solidFill>
          <a:prstDash val="solid"/>
          <a:bevel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326</Words>
  <Application>Microsoft Office PowerPoint</Application>
  <PresentationFormat>Widescreen</PresentationFormat>
  <Paragraphs>127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Century Gothic</vt:lpstr>
      <vt:lpstr>Helvetica Light</vt:lpstr>
      <vt:lpstr>Helvetica Neue</vt:lpstr>
      <vt:lpstr>Tahoma</vt:lpstr>
      <vt:lpstr>Times New Roman</vt:lpstr>
      <vt:lpstr>Wingdings</vt:lpstr>
      <vt:lpstr>Default</vt:lpstr>
      <vt:lpstr>             Inter-Sectoral Standard Operating Procedures (ISSOPs) for Child protection and Family Welfare Casework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Intersectoral Standard Operating Procedures (ISSOPs) for Child protection and Family Welfare Casework      DEPARTMENT OF CHILDREN (DOC)</dc:title>
  <dc:creator>Abena Ogyiri</dc:creator>
  <cp:lastModifiedBy>Abena Aprekua Badu-Aboagye</cp:lastModifiedBy>
  <cp:revision>27</cp:revision>
  <dcterms:created xsi:type="dcterms:W3CDTF">2020-03-09T09:41:10Z</dcterms:created>
  <dcterms:modified xsi:type="dcterms:W3CDTF">2022-10-06T22:01:07Z</dcterms:modified>
</cp:coreProperties>
</file>