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76"/>
  </p:notesMasterIdLst>
  <p:sldIdLst>
    <p:sldId id="256" r:id="rId2"/>
    <p:sldId id="272" r:id="rId3"/>
    <p:sldId id="257" r:id="rId4"/>
    <p:sldId id="258" r:id="rId5"/>
    <p:sldId id="413" r:id="rId6"/>
    <p:sldId id="415" r:id="rId7"/>
    <p:sldId id="372" r:id="rId8"/>
    <p:sldId id="273" r:id="rId9"/>
    <p:sldId id="274" r:id="rId10"/>
    <p:sldId id="328" r:id="rId11"/>
    <p:sldId id="368" r:id="rId12"/>
    <p:sldId id="333" r:id="rId13"/>
    <p:sldId id="326" r:id="rId14"/>
    <p:sldId id="329" r:id="rId15"/>
    <p:sldId id="330" r:id="rId16"/>
    <p:sldId id="337" r:id="rId17"/>
    <p:sldId id="339" r:id="rId18"/>
    <p:sldId id="341" r:id="rId19"/>
    <p:sldId id="342" r:id="rId20"/>
    <p:sldId id="344" r:id="rId21"/>
    <p:sldId id="346" r:id="rId22"/>
    <p:sldId id="349" r:id="rId23"/>
    <p:sldId id="351" r:id="rId24"/>
    <p:sldId id="352" r:id="rId25"/>
    <p:sldId id="355" r:id="rId26"/>
    <p:sldId id="357" r:id="rId27"/>
    <p:sldId id="359" r:id="rId28"/>
    <p:sldId id="361" r:id="rId29"/>
    <p:sldId id="363" r:id="rId30"/>
    <p:sldId id="426" r:id="rId31"/>
    <p:sldId id="376" r:id="rId32"/>
    <p:sldId id="377" r:id="rId33"/>
    <p:sldId id="378" r:id="rId34"/>
    <p:sldId id="379" r:id="rId35"/>
    <p:sldId id="380" r:id="rId36"/>
    <p:sldId id="427" r:id="rId37"/>
    <p:sldId id="428" r:id="rId38"/>
    <p:sldId id="375" r:id="rId39"/>
    <p:sldId id="429" r:id="rId40"/>
    <p:sldId id="374" r:id="rId41"/>
    <p:sldId id="383" r:id="rId42"/>
    <p:sldId id="394" r:id="rId43"/>
    <p:sldId id="395" r:id="rId44"/>
    <p:sldId id="417" r:id="rId45"/>
    <p:sldId id="419" r:id="rId46"/>
    <p:sldId id="421" r:id="rId47"/>
    <p:sldId id="423" r:id="rId48"/>
    <p:sldId id="396" r:id="rId49"/>
    <p:sldId id="398" r:id="rId50"/>
    <p:sldId id="399" r:id="rId51"/>
    <p:sldId id="400" r:id="rId52"/>
    <p:sldId id="384" r:id="rId53"/>
    <p:sldId id="389" r:id="rId54"/>
    <p:sldId id="390" r:id="rId55"/>
    <p:sldId id="391" r:id="rId56"/>
    <p:sldId id="365" r:id="rId57"/>
    <p:sldId id="366" r:id="rId58"/>
    <p:sldId id="279" r:id="rId59"/>
    <p:sldId id="281" r:id="rId60"/>
    <p:sldId id="282" r:id="rId61"/>
    <p:sldId id="401" r:id="rId62"/>
    <p:sldId id="402" r:id="rId63"/>
    <p:sldId id="403" r:id="rId64"/>
    <p:sldId id="404" r:id="rId65"/>
    <p:sldId id="405" r:id="rId66"/>
    <p:sldId id="406" r:id="rId67"/>
    <p:sldId id="407" r:id="rId68"/>
    <p:sldId id="408" r:id="rId69"/>
    <p:sldId id="409" r:id="rId70"/>
    <p:sldId id="410" r:id="rId71"/>
    <p:sldId id="424" r:id="rId72"/>
    <p:sldId id="411" r:id="rId73"/>
    <p:sldId id="425" r:id="rId74"/>
    <p:sldId id="371"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523"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00C9F8-7B54-428A-A3D9-ECB23135D3BA}" type="datetimeFigureOut">
              <a:rPr lang="en-US" smtClean="0"/>
              <a:t>9/30/2018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B9DACF-BFC3-417C-BE56-FE7FB869CF57}" type="slidenum">
              <a:rPr lang="en-US" smtClean="0"/>
              <a:t>‹#›</a:t>
            </a:fld>
            <a:endParaRPr lang="en-US"/>
          </a:p>
        </p:txBody>
      </p:sp>
    </p:spTree>
    <p:extLst>
      <p:ext uri="{BB962C8B-B14F-4D97-AF65-F5344CB8AC3E}">
        <p14:creationId xmlns:p14="http://schemas.microsoft.com/office/powerpoint/2010/main" val="1024326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i="1" dirty="0" smtClean="0">
                <a:solidFill>
                  <a:srgbClr val="FF0000"/>
                </a:solidFill>
              </a:rPr>
              <a:t>Note to Facilitator: </a:t>
            </a:r>
            <a:r>
              <a:rPr lang="en-US" sz="1200" b="1" i="1" dirty="0" smtClean="0"/>
              <a:t>Give 5mins for participants to answer the questions. Give no answers. Same questions repeated at the end of the presentation. Participants to answer again. Let each compare his/her pre-and post presentation answers. Anything learnt?</a:t>
            </a:r>
            <a:endParaRPr lang="en-US" b="1" i="1" dirty="0" smtClean="0"/>
          </a:p>
          <a:p>
            <a:endParaRPr lang="en-US" dirty="0"/>
          </a:p>
        </p:txBody>
      </p:sp>
      <p:sp>
        <p:nvSpPr>
          <p:cNvPr id="4" name="Slide Number Placeholder 3"/>
          <p:cNvSpPr>
            <a:spLocks noGrp="1"/>
          </p:cNvSpPr>
          <p:nvPr>
            <p:ph type="sldNum" sz="quarter" idx="10"/>
          </p:nvPr>
        </p:nvSpPr>
        <p:spPr/>
        <p:txBody>
          <a:bodyPr/>
          <a:lstStyle/>
          <a:p>
            <a:fld id="{5BB9DACF-BFC3-417C-BE56-FE7FB869CF57}" type="slidenum">
              <a:rPr lang="en-US" smtClean="0"/>
              <a:t>5</a:t>
            </a:fld>
            <a:endParaRPr lang="en-US"/>
          </a:p>
        </p:txBody>
      </p:sp>
    </p:spTree>
    <p:extLst>
      <p:ext uri="{BB962C8B-B14F-4D97-AF65-F5344CB8AC3E}">
        <p14:creationId xmlns:p14="http://schemas.microsoft.com/office/powerpoint/2010/main" val="10263047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is when public functions are transferred to lower levels of government, public corporations or any other authorities outside of the regular political-administrative structure to implement programmes on behalf of a government agency. Ghana’s experiences with delegation are best described by the relationship between the local authorities (MMDAs) and the sub-district structures</a:t>
            </a:r>
            <a:endParaRPr lang="en-US" dirty="0"/>
          </a:p>
        </p:txBody>
      </p:sp>
      <p:sp>
        <p:nvSpPr>
          <p:cNvPr id="4" name="Slide Number Placeholder 3"/>
          <p:cNvSpPr>
            <a:spLocks noGrp="1"/>
          </p:cNvSpPr>
          <p:nvPr>
            <p:ph type="sldNum" sz="quarter" idx="10"/>
          </p:nvPr>
        </p:nvSpPr>
        <p:spPr/>
        <p:txBody>
          <a:bodyPr/>
          <a:lstStyle/>
          <a:p>
            <a:fld id="{5BB9DACF-BFC3-417C-BE56-FE7FB869CF57}" type="slidenum">
              <a:rPr lang="en-US" smtClean="0"/>
              <a:t>24</a:t>
            </a:fld>
            <a:endParaRPr lang="en-US"/>
          </a:p>
        </p:txBody>
      </p:sp>
    </p:spTree>
    <p:extLst>
      <p:ext uri="{BB962C8B-B14F-4D97-AF65-F5344CB8AC3E}">
        <p14:creationId xmlns:p14="http://schemas.microsoft.com/office/powerpoint/2010/main" val="7362449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Slide Image Placeholder 1"/>
          <p:cNvSpPr>
            <a:spLocks noGrp="1" noRot="1" noChangeAspect="1" noTextEdit="1"/>
          </p:cNvSpPr>
          <p:nvPr>
            <p:ph type="sldImg"/>
          </p:nvPr>
        </p:nvSpPr>
        <p:spPr>
          <a:xfrm>
            <a:off x="1143000" y="685800"/>
            <a:ext cx="4572000" cy="3429000"/>
          </a:xfrm>
          <a:ln/>
        </p:spPr>
      </p:sp>
      <p:sp>
        <p:nvSpPr>
          <p:cNvPr id="241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The power to create a region is vested in the President by the Constitution of Ghana (Article 5 (1))</a:t>
            </a:r>
            <a:br>
              <a:rPr lang="en-GB" altLang="en-US" dirty="0" smtClean="0"/>
            </a:br>
            <a:r>
              <a:rPr lang="en-GB" altLang="en-US" dirty="0" smtClean="0"/>
              <a:t/>
            </a:r>
            <a:br>
              <a:rPr lang="en-GB" altLang="en-US" dirty="0" smtClean="0"/>
            </a:br>
            <a:r>
              <a:rPr lang="en-GB" altLang="en-US" sz="2800" dirty="0" smtClean="0"/>
              <a:t>Act 462 gives the President power to create a district. The key consideration for the creation of a district includes the following:</a:t>
            </a:r>
          </a:p>
          <a:p>
            <a:pPr lvl="1"/>
            <a:r>
              <a:rPr lang="en-GB" altLang="en-US" sz="2300" dirty="0" smtClean="0"/>
              <a:t>Population</a:t>
            </a:r>
          </a:p>
          <a:p>
            <a:pPr lvl="1"/>
            <a:r>
              <a:rPr lang="en-GB" altLang="en-US" sz="2300" dirty="0" smtClean="0"/>
              <a:t>Geographical contiguity</a:t>
            </a:r>
          </a:p>
          <a:p>
            <a:pPr lvl="1"/>
            <a:r>
              <a:rPr lang="en-GB" altLang="en-US" sz="2300" dirty="0" smtClean="0"/>
              <a:t>Economic viability which refers to the ability of an area to provide the basic infrastructural and other developmental needs from the monetary and other resources generated in the area.</a:t>
            </a:r>
            <a:br>
              <a:rPr lang="en-GB" altLang="en-US" sz="2300" dirty="0" smtClean="0"/>
            </a:br>
            <a:r>
              <a:rPr lang="en-GB" altLang="en-US" sz="2300" dirty="0" smtClean="0"/>
              <a:t/>
            </a:r>
            <a:br>
              <a:rPr lang="en-GB" altLang="en-US" sz="2300" dirty="0" smtClean="0"/>
            </a:br>
            <a:endParaRPr lang="en-GB" altLang="en-US" sz="2300" dirty="0" smtClean="0"/>
          </a:p>
          <a:p>
            <a:endParaRPr lang="en-GB" altLang="en-US" dirty="0" smtClean="0"/>
          </a:p>
        </p:txBody>
      </p:sp>
      <p:sp>
        <p:nvSpPr>
          <p:cNvPr id="241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C54D3B8-B703-421A-905B-DF0DD9A5EB7E}" type="slidenum">
              <a:rPr lang="en-US" altLang="en-US" smtClean="0"/>
              <a:pPr/>
              <a:t>39</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9904F53-5AEA-4047-A30F-FAB020C6098F}" type="datetimeFigureOut">
              <a:rPr lang="en-US" smtClean="0"/>
              <a:pPr/>
              <a:t>9/30/2018</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F51C319E-BB94-45F5-B120-1821641CFDC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9904F53-5AEA-4047-A30F-FAB020C6098F}" type="datetimeFigureOut">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904F53-5AEA-4047-A30F-FAB020C6098F}" type="datetimeFigureOut">
              <a:rPr lang="en-US" smtClean="0"/>
              <a:pPr/>
              <a:t>9/30/2018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9904F53-5AEA-4047-A30F-FAB020C6098F}" type="datetimeFigureOut">
              <a:rPr lang="en-US" smtClean="0"/>
              <a:pPr/>
              <a:t>9/30/2018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9904F53-5AEA-4047-A30F-FAB020C6098F}" type="datetimeFigureOut">
              <a:rPr lang="en-US" smtClean="0"/>
              <a:pPr/>
              <a:t>9/30/2018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904F53-5AEA-4047-A30F-FAB020C6098F}" type="datetimeFigureOut">
              <a:rPr lang="en-US" smtClean="0"/>
              <a:pPr/>
              <a:t>9/30/2018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9904F53-5AEA-4047-A30F-FAB020C6098F}" type="datetimeFigureOut">
              <a:rPr lang="en-US" smtClean="0"/>
              <a:pPr/>
              <a:t>9/30/2018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9904F53-5AEA-4047-A30F-FAB020C6098F}" type="datetimeFigureOut">
              <a:rPr lang="en-US" smtClean="0"/>
              <a:pPr/>
              <a:t>9/30/2018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F51C319E-BB94-45F5-B120-1821641CFDC7}"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904F53-5AEA-4047-A30F-FAB020C6098F}" type="datetimeFigureOut">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1C319E-BB94-45F5-B120-1821641CFDC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9904F53-5AEA-4047-A30F-FAB020C6098F}" type="datetimeFigureOut">
              <a:rPr lang="en-US" smtClean="0"/>
              <a:pPr/>
              <a:t>9/30/2018</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51C319E-BB94-45F5-B120-1821641CFDC7}"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632750"/>
            <a:ext cx="8229600" cy="2895600"/>
          </a:xfrm>
        </p:spPr>
        <p:txBody>
          <a:bodyPr>
            <a:noAutofit/>
          </a:bodyPr>
          <a:lstStyle/>
          <a:p>
            <a:pPr algn="ctr"/>
            <a:r>
              <a:rPr lang="en-US" sz="3200" dirty="0" smtClean="0">
                <a:effectLst/>
                <a:latin typeface="+mn-lt"/>
              </a:rPr>
              <a:t>ORIENTATION PROGRAMME FOR NEW STAFF OF LOCAL GOVERNMENT SERVICE</a:t>
            </a:r>
            <a:br>
              <a:rPr lang="en-US" sz="3200" dirty="0" smtClean="0">
                <a:effectLst/>
                <a:latin typeface="+mn-lt"/>
              </a:rPr>
            </a:br>
            <a:r>
              <a:rPr lang="en-US" sz="3200" dirty="0">
                <a:effectLst/>
                <a:latin typeface="+mn-lt"/>
              </a:rPr>
              <a:t/>
            </a:r>
            <a:br>
              <a:rPr lang="en-US" sz="3200" dirty="0">
                <a:effectLst/>
                <a:latin typeface="+mn-lt"/>
              </a:rPr>
            </a:br>
            <a:r>
              <a:rPr lang="en-US" sz="3200" dirty="0" smtClean="0">
                <a:effectLst/>
                <a:latin typeface="+mn-lt"/>
              </a:rPr>
              <a:t>TOPIC:  </a:t>
            </a:r>
            <a:r>
              <a:rPr lang="en-US" sz="3200" dirty="0">
                <a:effectLst/>
                <a:latin typeface="+mn-lt"/>
              </a:rPr>
              <a:t>DECENTRALIZATION AND LOCAL GOVERNANCE </a:t>
            </a:r>
            <a:r>
              <a:rPr lang="en-US" sz="3200" dirty="0" smtClean="0">
                <a:effectLst/>
                <a:latin typeface="+mn-lt"/>
              </a:rPr>
              <a:t>IN GHANA</a:t>
            </a:r>
            <a:endParaRPr lang="en-US" sz="3200" dirty="0">
              <a:latin typeface="+mn-lt"/>
            </a:endParaRPr>
          </a:p>
        </p:txBody>
      </p:sp>
      <p:sp>
        <p:nvSpPr>
          <p:cNvPr id="3" name="Subtitle 2"/>
          <p:cNvSpPr>
            <a:spLocks noGrp="1"/>
          </p:cNvSpPr>
          <p:nvPr>
            <p:ph type="subTitle" idx="1"/>
          </p:nvPr>
        </p:nvSpPr>
        <p:spPr>
          <a:xfrm>
            <a:off x="152400" y="4114800"/>
            <a:ext cx="8159496" cy="2438400"/>
          </a:xfrm>
        </p:spPr>
        <p:txBody>
          <a:bodyPr>
            <a:noAutofit/>
          </a:bodyPr>
          <a:lstStyle/>
          <a:p>
            <a:pPr algn="ctr"/>
            <a:r>
              <a:rPr lang="en-US" sz="2800" dirty="0" smtClean="0"/>
              <a:t>BY</a:t>
            </a:r>
          </a:p>
          <a:p>
            <a:pPr algn="ctr"/>
            <a:r>
              <a:rPr lang="en-US" sz="2800" dirty="0" smtClean="0"/>
              <a:t>INSTITUTE OF LOCAL GOV’T STUDIES</a:t>
            </a:r>
          </a:p>
          <a:p>
            <a:pPr algn="ctr"/>
            <a:endParaRPr lang="en-US" sz="2800" dirty="0"/>
          </a:p>
          <a:p>
            <a:pPr algn="ctr"/>
            <a:r>
              <a:rPr lang="en-US" sz="2400" dirty="0" smtClean="0"/>
              <a:t>OCTOBER, 2018</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8010811" y="46300"/>
            <a:ext cx="1047178" cy="968904"/>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idx="1"/>
          </p:nvPr>
        </p:nvSpPr>
        <p:spPr/>
        <p:txBody>
          <a:bodyPr/>
          <a:lstStyle/>
          <a:p>
            <a:pPr algn="just"/>
            <a:r>
              <a:rPr lang="en-US" dirty="0" smtClean="0"/>
              <a:t>Key Concepts: </a:t>
            </a:r>
            <a:r>
              <a:rPr lang="en-US" dirty="0" err="1" smtClean="0"/>
              <a:t>Decentralisation</a:t>
            </a:r>
            <a:r>
              <a:rPr lang="en-US" dirty="0" smtClean="0"/>
              <a:t> and Local Governance</a:t>
            </a:r>
          </a:p>
          <a:p>
            <a:pPr algn="just"/>
            <a:r>
              <a:rPr lang="en-US" dirty="0" smtClean="0"/>
              <a:t>Why / Rationale for </a:t>
            </a:r>
            <a:r>
              <a:rPr lang="en-US" dirty="0" err="1" smtClean="0"/>
              <a:t>Decentralisation</a:t>
            </a:r>
            <a:endParaRPr lang="en-US" dirty="0"/>
          </a:p>
          <a:p>
            <a:pPr algn="just"/>
            <a:r>
              <a:rPr lang="en-US" dirty="0" smtClean="0"/>
              <a:t>Forms of </a:t>
            </a:r>
            <a:r>
              <a:rPr lang="en-US" dirty="0" err="1" smtClean="0"/>
              <a:t>Decentralisation</a:t>
            </a:r>
            <a:endParaRPr lang="en-US" dirty="0"/>
          </a:p>
          <a:p>
            <a:pPr algn="just"/>
            <a:r>
              <a:rPr lang="en-US" dirty="0" smtClean="0"/>
              <a:t>Local Government Arrangement</a:t>
            </a:r>
          </a:p>
          <a:p>
            <a:pPr algn="just"/>
            <a:r>
              <a:rPr lang="en-US" dirty="0" smtClean="0"/>
              <a:t>District Assembly System </a:t>
            </a:r>
          </a:p>
          <a:p>
            <a:pPr algn="just"/>
            <a:r>
              <a:rPr lang="en-US" dirty="0" smtClean="0"/>
              <a:t>Local Governance Stakeholders and their roles</a:t>
            </a:r>
          </a:p>
          <a:p>
            <a:pPr algn="just"/>
            <a:r>
              <a:rPr lang="en-US" dirty="0" smtClean="0"/>
              <a:t>Progress and Challenges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a:t>
            </a:r>
            <a:endParaRPr lang="en-US" dirty="0"/>
          </a:p>
        </p:txBody>
      </p:sp>
      <p:sp>
        <p:nvSpPr>
          <p:cNvPr id="3" name="Content Placeholder 2"/>
          <p:cNvSpPr>
            <a:spLocks noGrp="1"/>
          </p:cNvSpPr>
          <p:nvPr>
            <p:ph idx="1"/>
          </p:nvPr>
        </p:nvSpPr>
        <p:spPr>
          <a:xfrm>
            <a:off x="457200" y="1905000"/>
            <a:ext cx="8229600" cy="3093720"/>
          </a:xfrm>
        </p:spPr>
        <p:txBody>
          <a:bodyPr/>
          <a:lstStyle/>
          <a:p>
            <a:pPr lvl="0" algn="just"/>
            <a:r>
              <a:rPr lang="en-GB" dirty="0" smtClean="0"/>
              <a:t>Examine </a:t>
            </a:r>
            <a:r>
              <a:rPr lang="en-GB" dirty="0"/>
              <a:t>the </a:t>
            </a:r>
            <a:r>
              <a:rPr lang="en-GB" dirty="0" smtClean="0"/>
              <a:t>conceptual basis of decentralisation, local governance and development; </a:t>
            </a:r>
          </a:p>
          <a:p>
            <a:pPr algn="just"/>
            <a:r>
              <a:rPr lang="en-GB" dirty="0"/>
              <a:t>Explain the rationale for Ghana’s system of local </a:t>
            </a:r>
            <a:r>
              <a:rPr lang="en-GB" dirty="0" smtClean="0"/>
              <a:t>governance;</a:t>
            </a:r>
            <a:endParaRPr lang="en-US" dirty="0"/>
          </a:p>
          <a:p>
            <a:pPr lvl="0" algn="just"/>
            <a:r>
              <a:rPr lang="en-GB" dirty="0" smtClean="0"/>
              <a:t>Identify key areas </a:t>
            </a:r>
            <a:r>
              <a:rPr lang="en-GB" dirty="0"/>
              <a:t>of decentralisation and </a:t>
            </a:r>
            <a:r>
              <a:rPr lang="en-GB" dirty="0" smtClean="0"/>
              <a:t>how they are applied for responsive governance.</a:t>
            </a:r>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Expectations</a:t>
            </a:r>
            <a:endParaRPr lang="en-US" dirty="0"/>
          </a:p>
        </p:txBody>
      </p:sp>
      <p:sp>
        <p:nvSpPr>
          <p:cNvPr id="3" name="Content Placeholder 2"/>
          <p:cNvSpPr>
            <a:spLocks noGrp="1"/>
          </p:cNvSpPr>
          <p:nvPr>
            <p:ph idx="1"/>
          </p:nvPr>
        </p:nvSpPr>
        <p:spPr/>
        <p:txBody>
          <a:bodyPr/>
          <a:lstStyle/>
          <a:p>
            <a:pPr algn="just"/>
            <a:r>
              <a:rPr lang="en-US" dirty="0"/>
              <a:t>By the end of </a:t>
            </a:r>
            <a:r>
              <a:rPr lang="en-US" dirty="0" smtClean="0"/>
              <a:t>the presentation new staff will be able </a:t>
            </a:r>
            <a:r>
              <a:rPr lang="en-US" dirty="0"/>
              <a:t>to:</a:t>
            </a:r>
          </a:p>
          <a:p>
            <a:pPr lvl="1" algn="just"/>
            <a:r>
              <a:rPr lang="en-GB" dirty="0"/>
              <a:t>explain key governance terminologies with examples and </a:t>
            </a:r>
            <a:r>
              <a:rPr lang="en-GB" dirty="0" smtClean="0"/>
              <a:t>be able to </a:t>
            </a:r>
            <a:r>
              <a:rPr lang="en-GB" dirty="0"/>
              <a:t>apply them</a:t>
            </a:r>
          </a:p>
          <a:p>
            <a:pPr lvl="1" algn="just"/>
            <a:r>
              <a:rPr lang="en-GB" dirty="0"/>
              <a:t>give reasons for Ghana’s system of local governance </a:t>
            </a:r>
            <a:endParaRPr lang="en-GB" dirty="0" smtClean="0"/>
          </a:p>
          <a:p>
            <a:pPr lvl="1" algn="just"/>
            <a:r>
              <a:rPr lang="en-US" dirty="0" smtClean="0"/>
              <a:t>identify </a:t>
            </a:r>
            <a:r>
              <a:rPr lang="en-US" dirty="0"/>
              <a:t>the characteristics of </a:t>
            </a:r>
            <a:r>
              <a:rPr lang="en-US" dirty="0" smtClean="0"/>
              <a:t>local </a:t>
            </a:r>
            <a:r>
              <a:rPr lang="en-US" dirty="0"/>
              <a:t>governance and relate them to </a:t>
            </a:r>
            <a:r>
              <a:rPr lang="en-US" dirty="0" smtClean="0"/>
              <a:t>District Assembly.</a:t>
            </a:r>
          </a:p>
          <a:p>
            <a:pPr lvl="1" algn="just"/>
            <a:r>
              <a:rPr lang="en-US" dirty="0"/>
              <a:t>a</a:t>
            </a:r>
            <a:r>
              <a:rPr lang="en-US" dirty="0" smtClean="0"/>
              <a:t>ppreciate roles and responsibilities of key actors</a:t>
            </a:r>
            <a:endParaRPr lang="en-GB" dirty="0"/>
          </a:p>
          <a:p>
            <a:pPr marL="393192" lvl="1" indent="0" algn="just">
              <a:buNone/>
            </a:pPr>
            <a:endParaRPr lang="en-US" dirty="0" smtClean="0"/>
          </a:p>
          <a:p>
            <a:pPr lvl="1" algn="just"/>
            <a:endParaRPr lang="en-US" dirty="0"/>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8229600" cy="1143000"/>
          </a:xfrm>
        </p:spPr>
        <p:txBody>
          <a:bodyPr>
            <a:normAutofit/>
          </a:bodyPr>
          <a:lstStyle/>
          <a:p>
            <a:r>
              <a:rPr lang="en-US" dirty="0" smtClean="0"/>
              <a:t>QUIZ- Individual Work</a:t>
            </a:r>
            <a:endParaRPr lang="en-US" sz="2700" dirty="0"/>
          </a:p>
        </p:txBody>
      </p:sp>
      <p:sp>
        <p:nvSpPr>
          <p:cNvPr id="3" name="Content Placeholder 2"/>
          <p:cNvSpPr>
            <a:spLocks noGrp="1"/>
          </p:cNvSpPr>
          <p:nvPr>
            <p:ph idx="1"/>
          </p:nvPr>
        </p:nvSpPr>
        <p:spPr>
          <a:xfrm>
            <a:off x="0" y="1560767"/>
            <a:ext cx="9144000" cy="5297233"/>
          </a:xfrm>
        </p:spPr>
        <p:txBody>
          <a:bodyPr>
            <a:normAutofit/>
          </a:bodyPr>
          <a:lstStyle/>
          <a:p>
            <a:pPr marL="0" indent="0">
              <a:buNone/>
            </a:pPr>
            <a:r>
              <a:rPr lang="en-US" dirty="0" smtClean="0"/>
              <a:t>1. How many MMDAs are in Ghana?</a:t>
            </a:r>
          </a:p>
          <a:p>
            <a:pPr marL="0" indent="0">
              <a:buNone/>
            </a:pPr>
            <a:r>
              <a:rPr lang="en-US" dirty="0" smtClean="0"/>
              <a:t>2.The District Assembly is part of Ministries, Departments and Agencies. </a:t>
            </a:r>
            <a:r>
              <a:rPr lang="en-US" dirty="0" smtClean="0">
                <a:solidFill>
                  <a:srgbClr val="FF0000"/>
                </a:solidFill>
              </a:rPr>
              <a:t>True or False?</a:t>
            </a:r>
          </a:p>
          <a:p>
            <a:pPr marL="0" indent="0">
              <a:buNone/>
            </a:pPr>
            <a:r>
              <a:rPr lang="en-US" dirty="0" smtClean="0"/>
              <a:t>3.The Presiding Member is appointed by the President.                    </a:t>
            </a:r>
            <a:r>
              <a:rPr lang="en-US" dirty="0" smtClean="0">
                <a:solidFill>
                  <a:srgbClr val="FF0000"/>
                </a:solidFill>
              </a:rPr>
              <a:t>True </a:t>
            </a:r>
            <a:r>
              <a:rPr lang="en-US" dirty="0">
                <a:solidFill>
                  <a:srgbClr val="FF0000"/>
                </a:solidFill>
              </a:rPr>
              <a:t>or False</a:t>
            </a:r>
            <a:r>
              <a:rPr lang="en-US" dirty="0" smtClean="0">
                <a:solidFill>
                  <a:srgbClr val="FF0000"/>
                </a:solidFill>
              </a:rPr>
              <a:t>?</a:t>
            </a:r>
            <a:endParaRPr lang="en-US" dirty="0" smtClean="0"/>
          </a:p>
          <a:p>
            <a:pPr marL="0" indent="0">
              <a:buNone/>
            </a:pPr>
            <a:r>
              <a:rPr lang="en-US" dirty="0" smtClean="0"/>
              <a:t>4. Departments of the Assembly are the decision making body of the District Assembly. </a:t>
            </a:r>
            <a:r>
              <a:rPr lang="en-US" dirty="0">
                <a:solidFill>
                  <a:srgbClr val="FF0000"/>
                </a:solidFill>
              </a:rPr>
              <a:t>True or False</a:t>
            </a:r>
            <a:r>
              <a:rPr lang="en-US" dirty="0" smtClean="0">
                <a:solidFill>
                  <a:srgbClr val="FF0000"/>
                </a:solidFill>
              </a:rPr>
              <a:t>?</a:t>
            </a:r>
          </a:p>
          <a:p>
            <a:pPr marL="0" indent="0">
              <a:buNone/>
            </a:pPr>
            <a:r>
              <a:rPr lang="en-US" dirty="0" smtClean="0"/>
              <a:t>5. Local Governance and Local Government are the same</a:t>
            </a:r>
          </a:p>
          <a:p>
            <a:pPr marL="0" indent="0">
              <a:buNone/>
            </a:pPr>
            <a:r>
              <a:rPr lang="en-US" dirty="0">
                <a:solidFill>
                  <a:srgbClr val="FF0000"/>
                </a:solidFill>
              </a:rPr>
              <a:t>True or False</a:t>
            </a:r>
            <a:r>
              <a:rPr lang="en-US" dirty="0" smtClean="0">
                <a:solidFill>
                  <a:srgbClr val="FF0000"/>
                </a:solidFill>
              </a:rPr>
              <a:t>?</a:t>
            </a:r>
            <a:endParaRPr lang="en-US" dirty="0">
              <a:solidFill>
                <a:srgbClr val="FF0000"/>
              </a:solidFill>
            </a:endParaRPr>
          </a:p>
        </p:txBody>
      </p:sp>
      <p:pic>
        <p:nvPicPr>
          <p:cNvPr id="4" name="Picture 3"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3719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2071"/>
            <a:ext cx="8229600" cy="1143000"/>
          </a:xfrm>
        </p:spPr>
        <p:txBody>
          <a:bodyPr/>
          <a:lstStyle/>
          <a:p>
            <a:r>
              <a:rPr lang="en-US" dirty="0" smtClean="0"/>
              <a:t>Individual Work</a:t>
            </a:r>
            <a:endParaRPr lang="en-US" dirty="0"/>
          </a:p>
        </p:txBody>
      </p:sp>
      <p:sp>
        <p:nvSpPr>
          <p:cNvPr id="3" name="Content Placeholder 2"/>
          <p:cNvSpPr>
            <a:spLocks noGrp="1"/>
          </p:cNvSpPr>
          <p:nvPr>
            <p:ph idx="1"/>
          </p:nvPr>
        </p:nvSpPr>
        <p:spPr>
          <a:xfrm>
            <a:off x="457200" y="2286000"/>
            <a:ext cx="8229600" cy="4389120"/>
          </a:xfrm>
        </p:spPr>
        <p:txBody>
          <a:bodyPr/>
          <a:lstStyle/>
          <a:p>
            <a:r>
              <a:rPr lang="en-US" dirty="0" smtClean="0"/>
              <a:t>What are your key basic needs?</a:t>
            </a:r>
          </a:p>
          <a:p>
            <a:pPr marL="0" indent="0">
              <a:buNone/>
            </a:pPr>
            <a:endParaRPr lang="en-US" dirty="0" smtClean="0"/>
          </a:p>
          <a:p>
            <a:r>
              <a:rPr lang="en-US" dirty="0" smtClean="0"/>
              <a:t>How do you want them to be met?</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82563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1143000"/>
          </a:xfrm>
        </p:spPr>
        <p:txBody>
          <a:bodyPr/>
          <a:lstStyle/>
          <a:p>
            <a:r>
              <a:rPr lang="en-US" dirty="0" smtClean="0"/>
              <a:t>Imagine</a:t>
            </a:r>
            <a:endParaRPr lang="en-US" dirty="0"/>
          </a:p>
        </p:txBody>
      </p:sp>
      <p:sp>
        <p:nvSpPr>
          <p:cNvPr id="3" name="Content Placeholder 2"/>
          <p:cNvSpPr>
            <a:spLocks noGrp="1"/>
          </p:cNvSpPr>
          <p:nvPr>
            <p:ph idx="1"/>
          </p:nvPr>
        </p:nvSpPr>
        <p:spPr>
          <a:xfrm>
            <a:off x="457200" y="2362200"/>
            <a:ext cx="8229600" cy="2865120"/>
          </a:xfrm>
        </p:spPr>
        <p:txBody>
          <a:bodyPr>
            <a:normAutofit/>
          </a:bodyPr>
          <a:lstStyle/>
          <a:p>
            <a:r>
              <a:rPr lang="en-US" sz="3200" dirty="0" smtClean="0"/>
              <a:t>Each individual trying to find his/her own means to satisfying his/her needs.</a:t>
            </a:r>
          </a:p>
          <a:p>
            <a:pPr marL="0" indent="0">
              <a:buNone/>
            </a:pPr>
            <a:endParaRPr lang="en-US" sz="3200" dirty="0" smtClean="0"/>
          </a:p>
          <a:p>
            <a:r>
              <a:rPr lang="en-US" sz="3200" dirty="0" smtClean="0"/>
              <a:t>What do you think will happen to society?</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7194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a:xfrm>
            <a:off x="457200" y="2514600"/>
            <a:ext cx="8229600" cy="3246120"/>
          </a:xfrm>
        </p:spPr>
        <p:txBody>
          <a:bodyPr>
            <a:normAutofit/>
          </a:bodyPr>
          <a:lstStyle/>
          <a:p>
            <a:pPr algn="just"/>
            <a:r>
              <a:rPr lang="en-US" sz="3600" dirty="0" smtClean="0"/>
              <a:t>What must society do?</a:t>
            </a:r>
          </a:p>
          <a:p>
            <a:pPr marL="0" indent="0" algn="just">
              <a:buNone/>
            </a:pPr>
            <a:endParaRPr lang="en-US" sz="36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255786"/>
            <a:ext cx="8229600" cy="1143000"/>
          </a:xfrm>
        </p:spPr>
        <p:txBody>
          <a:bodyPr/>
          <a:lstStyle/>
          <a:p>
            <a:r>
              <a:rPr lang="en-US" dirty="0" smtClean="0"/>
              <a:t>Example</a:t>
            </a:r>
            <a:endParaRPr lang="en-US" dirty="0"/>
          </a:p>
        </p:txBody>
      </p:sp>
      <p:sp>
        <p:nvSpPr>
          <p:cNvPr id="3" name="Content Placeholder 2"/>
          <p:cNvSpPr>
            <a:spLocks noGrp="1"/>
          </p:cNvSpPr>
          <p:nvPr>
            <p:ph idx="1"/>
          </p:nvPr>
        </p:nvSpPr>
        <p:spPr>
          <a:xfrm>
            <a:off x="228600" y="1524000"/>
            <a:ext cx="8686800" cy="5105400"/>
          </a:xfrm>
        </p:spPr>
        <p:txBody>
          <a:bodyPr>
            <a:normAutofit/>
          </a:bodyPr>
          <a:lstStyle/>
          <a:p>
            <a:pPr algn="just"/>
            <a:r>
              <a:rPr lang="en-US" dirty="0" smtClean="0"/>
              <a:t>Society must put in place a system (structure, process, rules, etc.) to meet these needs:</a:t>
            </a:r>
          </a:p>
          <a:p>
            <a:pPr lvl="1" algn="just"/>
            <a:r>
              <a:rPr lang="en-US" dirty="0" smtClean="0"/>
              <a:t>A group of people (with authority) to </a:t>
            </a:r>
            <a:r>
              <a:rPr lang="en-US" dirty="0" err="1" smtClean="0"/>
              <a:t>mobilise</a:t>
            </a:r>
            <a:r>
              <a:rPr lang="en-US" dirty="0" smtClean="0"/>
              <a:t> and manage resources (Government)</a:t>
            </a:r>
          </a:p>
          <a:p>
            <a:pPr lvl="1" algn="just"/>
            <a:r>
              <a:rPr lang="en-US" dirty="0" smtClean="0"/>
              <a:t>Determine how the needs should be met (policy)</a:t>
            </a:r>
          </a:p>
          <a:p>
            <a:pPr lvl="1" algn="just"/>
            <a:r>
              <a:rPr lang="en-US" dirty="0" smtClean="0"/>
              <a:t>Put administrative system in place</a:t>
            </a:r>
          </a:p>
          <a:p>
            <a:pPr lvl="1" algn="just"/>
            <a:r>
              <a:rPr lang="en-US" dirty="0" smtClean="0"/>
              <a:t>Deliver on the needs of the people</a:t>
            </a:r>
          </a:p>
          <a:p>
            <a:pPr lvl="1" algn="just"/>
            <a:r>
              <a:rPr lang="en-US" dirty="0" smtClean="0"/>
              <a:t>Account for the use of the resources vis a vis targets</a:t>
            </a:r>
          </a:p>
          <a:p>
            <a:pPr lvl="1" algn="just"/>
            <a:r>
              <a:rPr lang="en-US" dirty="0" smtClean="0"/>
              <a:t>Keep improving because of competitive needs, dynamic external and internal environmental factors</a:t>
            </a:r>
          </a:p>
          <a:p>
            <a:pPr marL="393192" lvl="1" indent="0" algn="just">
              <a:buNone/>
            </a:pPr>
            <a:r>
              <a:rPr lang="en-US" i="1" dirty="0" smtClean="0"/>
              <a:t>(E.g. 1992 Constitution of Ghana sets up public service)</a:t>
            </a:r>
          </a:p>
          <a:p>
            <a:pPr lvl="1"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Please Note!</a:t>
            </a:r>
            <a:endParaRPr lang="en-US" dirty="0"/>
          </a:p>
        </p:txBody>
      </p:sp>
      <p:sp>
        <p:nvSpPr>
          <p:cNvPr id="3" name="Content Placeholder 2"/>
          <p:cNvSpPr>
            <a:spLocks noGrp="1"/>
          </p:cNvSpPr>
          <p:nvPr>
            <p:ph idx="1"/>
          </p:nvPr>
        </p:nvSpPr>
        <p:spPr/>
        <p:txBody>
          <a:bodyPr/>
          <a:lstStyle/>
          <a:p>
            <a:r>
              <a:rPr lang="en-US" dirty="0" smtClean="0"/>
              <a:t>Central government works through Ministries, Departments and Agencies (MDAs)</a:t>
            </a:r>
          </a:p>
          <a:p>
            <a:r>
              <a:rPr lang="en-US" dirty="0">
                <a:solidFill>
                  <a:srgbClr val="00B050"/>
                </a:solidFill>
              </a:rPr>
              <a:t>In a </a:t>
            </a:r>
            <a:r>
              <a:rPr lang="en-US" dirty="0" err="1">
                <a:solidFill>
                  <a:srgbClr val="00B050"/>
                </a:solidFill>
              </a:rPr>
              <a:t>centralised</a:t>
            </a:r>
            <a:r>
              <a:rPr lang="en-US" dirty="0">
                <a:solidFill>
                  <a:srgbClr val="00B050"/>
                </a:solidFill>
              </a:rPr>
              <a:t> system, power </a:t>
            </a:r>
            <a:r>
              <a:rPr lang="en-US" i="1" dirty="0">
                <a:solidFill>
                  <a:srgbClr val="00B050"/>
                </a:solidFill>
              </a:rPr>
              <a:t>(decision making)</a:t>
            </a:r>
            <a:r>
              <a:rPr lang="en-US" dirty="0">
                <a:solidFill>
                  <a:srgbClr val="00B050"/>
                </a:solidFill>
              </a:rPr>
              <a:t> and resources are situated at the center (top), and usually controlled by a few. </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47428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Individual Work</a:t>
            </a:r>
            <a:endParaRPr lang="en-US" dirty="0"/>
          </a:p>
        </p:txBody>
      </p:sp>
      <p:sp>
        <p:nvSpPr>
          <p:cNvPr id="3" name="Content Placeholder 2"/>
          <p:cNvSpPr>
            <a:spLocks noGrp="1"/>
          </p:cNvSpPr>
          <p:nvPr>
            <p:ph idx="1"/>
          </p:nvPr>
        </p:nvSpPr>
        <p:spPr>
          <a:xfrm>
            <a:off x="457200" y="2286000"/>
            <a:ext cx="8229600" cy="1493520"/>
          </a:xfrm>
        </p:spPr>
        <p:txBody>
          <a:bodyPr>
            <a:normAutofit/>
          </a:bodyPr>
          <a:lstStyle/>
          <a:p>
            <a:r>
              <a:rPr lang="en-US" sz="3200" dirty="0" smtClean="0"/>
              <a:t>Write out 2 disadvantages of </a:t>
            </a:r>
            <a:r>
              <a:rPr lang="en-US" sz="3200" dirty="0" err="1" smtClean="0"/>
              <a:t>centralisation</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1606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8229600" cy="5029200"/>
          </a:xfrm>
        </p:spPr>
        <p:txBody>
          <a:bodyPr>
            <a:normAutofit/>
          </a:bodyPr>
          <a:lstStyle/>
          <a:p>
            <a:pPr marL="0" indent="0" algn="just">
              <a:buNone/>
            </a:pPr>
            <a:r>
              <a:rPr lang="en-US" b="1" i="1" dirty="0" smtClean="0">
                <a:solidFill>
                  <a:srgbClr val="00B050"/>
                </a:solidFill>
              </a:rPr>
              <a:t>Disadvantages </a:t>
            </a:r>
            <a:r>
              <a:rPr lang="en-US" b="1" i="1" dirty="0">
                <a:solidFill>
                  <a:srgbClr val="00B050"/>
                </a:solidFill>
              </a:rPr>
              <a:t>of Central Government</a:t>
            </a:r>
          </a:p>
          <a:p>
            <a:pPr algn="just"/>
            <a:r>
              <a:rPr lang="en-US" i="1" dirty="0" smtClean="0">
                <a:solidFill>
                  <a:srgbClr val="00B050"/>
                </a:solidFill>
              </a:rPr>
              <a:t>Individuals, organizations, and communities are not at the center; they do not have authority, discretion, or exercise control over their own affairs. </a:t>
            </a:r>
          </a:p>
          <a:p>
            <a:pPr algn="just"/>
            <a:r>
              <a:rPr lang="en-US" i="1" dirty="0" smtClean="0">
                <a:solidFill>
                  <a:srgbClr val="00B050"/>
                </a:solidFill>
              </a:rPr>
              <a:t>They are either recipients of policies and </a:t>
            </a:r>
            <a:r>
              <a:rPr lang="en-US" i="1" dirty="0" err="1" smtClean="0">
                <a:solidFill>
                  <a:srgbClr val="00B050"/>
                </a:solidFill>
              </a:rPr>
              <a:t>programmes</a:t>
            </a:r>
            <a:r>
              <a:rPr lang="en-US" i="1" dirty="0" smtClean="0">
                <a:solidFill>
                  <a:srgbClr val="00B050"/>
                </a:solidFill>
              </a:rPr>
              <a:t> from the centre, or merely instruments for carrying out the centre’s plans and directives. </a:t>
            </a:r>
          </a:p>
          <a:p>
            <a:pPr algn="just"/>
            <a:endParaRPr lang="en-US" dirty="0">
              <a:solidFill>
                <a:srgbClr val="00B050"/>
              </a:solidFill>
            </a:endParaRP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37393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135563"/>
          </a:xfrm>
        </p:spPr>
        <p:txBody>
          <a:bodyPr/>
          <a:lstStyle/>
          <a:p>
            <a:r>
              <a:rPr lang="en-US" i="1" dirty="0">
                <a:solidFill>
                  <a:srgbClr val="00B050"/>
                </a:solidFill>
              </a:rPr>
              <a:t>In terms of service delivery, the public sector through which centralized governments deliver services to the people is beset with:</a:t>
            </a:r>
          </a:p>
          <a:p>
            <a:pPr lvl="1"/>
            <a:r>
              <a:rPr lang="en-US" i="1" dirty="0" smtClean="0">
                <a:solidFill>
                  <a:srgbClr val="00B050"/>
                </a:solidFill>
              </a:rPr>
              <a:t>excessive bureaucracy (red </a:t>
            </a:r>
            <a:r>
              <a:rPr lang="en-US" i="1" dirty="0" err="1" smtClean="0">
                <a:solidFill>
                  <a:srgbClr val="00B050"/>
                </a:solidFill>
              </a:rPr>
              <a:t>tapism</a:t>
            </a:r>
            <a:r>
              <a:rPr lang="en-US" i="1" dirty="0" smtClean="0">
                <a:solidFill>
                  <a:srgbClr val="00B050"/>
                </a:solidFill>
              </a:rPr>
              <a:t>),</a:t>
            </a:r>
          </a:p>
          <a:p>
            <a:pPr lvl="1"/>
            <a:r>
              <a:rPr lang="en-US" i="1" dirty="0" smtClean="0">
                <a:solidFill>
                  <a:srgbClr val="00B050"/>
                </a:solidFill>
              </a:rPr>
              <a:t>managerial weakness, </a:t>
            </a:r>
          </a:p>
          <a:p>
            <a:pPr lvl="1"/>
            <a:r>
              <a:rPr lang="en-US" i="1" dirty="0" smtClean="0">
                <a:solidFill>
                  <a:srgbClr val="00B050"/>
                </a:solidFill>
              </a:rPr>
              <a:t>inefficiency and ineffectiveness,</a:t>
            </a:r>
          </a:p>
          <a:p>
            <a:pPr lvl="1"/>
            <a:r>
              <a:rPr lang="en-US" i="1" dirty="0" smtClean="0">
                <a:solidFill>
                  <a:srgbClr val="00B050"/>
                </a:solidFill>
              </a:rPr>
              <a:t>unresponsiveness, </a:t>
            </a:r>
          </a:p>
          <a:p>
            <a:pPr lvl="1"/>
            <a:r>
              <a:rPr lang="en-US" i="1" dirty="0" smtClean="0">
                <a:solidFill>
                  <a:srgbClr val="00B050"/>
                </a:solidFill>
              </a:rPr>
              <a:t>lack of transparency and accountability  leading to corruption,</a:t>
            </a:r>
          </a:p>
          <a:p>
            <a:pPr lvl="1"/>
            <a:r>
              <a:rPr lang="en-US" i="1" dirty="0" smtClean="0">
                <a:solidFill>
                  <a:srgbClr val="00B050"/>
                </a:solidFill>
              </a:rPr>
              <a:t>poor service delivery.</a:t>
            </a:r>
            <a:endParaRPr lang="en-US" i="1" dirty="0">
              <a:solidFill>
                <a:srgbClr val="00B050"/>
              </a:solidFill>
            </a:endParaRP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14571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Decentralization?</a:t>
            </a:r>
            <a:endParaRPr lang="en-US" dirty="0"/>
          </a:p>
        </p:txBody>
      </p:sp>
      <p:sp>
        <p:nvSpPr>
          <p:cNvPr id="3" name="Content Placeholder 2"/>
          <p:cNvSpPr>
            <a:spLocks noGrp="1"/>
          </p:cNvSpPr>
          <p:nvPr>
            <p:ph idx="1"/>
          </p:nvPr>
        </p:nvSpPr>
        <p:spPr>
          <a:xfrm>
            <a:off x="375115" y="2286000"/>
            <a:ext cx="8229600" cy="3810000"/>
          </a:xfrm>
        </p:spPr>
        <p:txBody>
          <a:bodyPr/>
          <a:lstStyle/>
          <a:p>
            <a:pPr algn="just"/>
            <a:r>
              <a:rPr lang="en-US" dirty="0" smtClean="0"/>
              <a:t>Transfer of power, functions, resources and competence from central government to sub-national levels</a:t>
            </a:r>
          </a:p>
          <a:p>
            <a:pPr algn="just"/>
            <a:r>
              <a:rPr lang="en-US" dirty="0" smtClean="0"/>
              <a:t>Especially to local authorities</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8001000" y="1918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3144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Important</a:t>
            </a:r>
            <a:endParaRPr lang="en-US" dirty="0"/>
          </a:p>
        </p:txBody>
      </p:sp>
      <p:sp>
        <p:nvSpPr>
          <p:cNvPr id="3" name="Content Placeholder 2"/>
          <p:cNvSpPr>
            <a:spLocks noGrp="1"/>
          </p:cNvSpPr>
          <p:nvPr>
            <p:ph idx="1"/>
          </p:nvPr>
        </p:nvSpPr>
        <p:spPr/>
        <p:txBody>
          <a:bodyPr/>
          <a:lstStyle/>
          <a:p>
            <a:pPr algn="just"/>
            <a:r>
              <a:rPr lang="en-US" dirty="0" err="1"/>
              <a:t>D</a:t>
            </a:r>
            <a:r>
              <a:rPr lang="en-US" dirty="0" err="1" smtClean="0"/>
              <a:t>ecentralisation</a:t>
            </a:r>
            <a:r>
              <a:rPr lang="en-US" dirty="0" smtClean="0"/>
              <a:t> is an administrative approach to better meet the needs of the people instead of relying on only the centralized approach</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78808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Advantages of </a:t>
            </a:r>
            <a:r>
              <a:rPr lang="en-US" i="1" dirty="0" err="1" smtClean="0"/>
              <a:t>Decentralisation</a:t>
            </a:r>
            <a:endParaRPr lang="en-US" dirty="0"/>
          </a:p>
        </p:txBody>
      </p:sp>
      <p:sp>
        <p:nvSpPr>
          <p:cNvPr id="3" name="Content Placeholder 2"/>
          <p:cNvSpPr>
            <a:spLocks noGrp="1"/>
          </p:cNvSpPr>
          <p:nvPr>
            <p:ph idx="1"/>
          </p:nvPr>
        </p:nvSpPr>
        <p:spPr>
          <a:xfrm>
            <a:off x="457200" y="1935480"/>
            <a:ext cx="8229600" cy="3169920"/>
          </a:xfrm>
        </p:spPr>
        <p:txBody>
          <a:bodyPr>
            <a:normAutofit/>
          </a:bodyPr>
          <a:lstStyle/>
          <a:p>
            <a:pPr lvl="0" algn="just"/>
            <a:r>
              <a:rPr lang="en-US" dirty="0" smtClean="0"/>
              <a:t>increases people's opportunities for participation in economic, social and political decisions; </a:t>
            </a:r>
          </a:p>
          <a:p>
            <a:pPr lvl="0" algn="just"/>
            <a:r>
              <a:rPr lang="en-US" dirty="0" smtClean="0"/>
              <a:t>assists in developing people's capacities; and</a:t>
            </a:r>
          </a:p>
          <a:p>
            <a:pPr lvl="0" algn="just"/>
            <a:r>
              <a:rPr lang="en-US" dirty="0" smtClean="0"/>
              <a:t>enhances government responsiveness, transparency and accountability.</a:t>
            </a:r>
          </a:p>
          <a:p>
            <a:pPr marL="0" indent="0" algn="just">
              <a:buNone/>
            </a:pPr>
            <a:endParaRPr lang="en-US" dirty="0" smtClean="0"/>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53327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lvl="0" algn="just"/>
            <a:r>
              <a:rPr lang="en-US" dirty="0" smtClean="0"/>
              <a:t>a means for creating more open, responsive, and effective local government and for enhancing representational systems of community-level decision making.</a:t>
            </a:r>
          </a:p>
          <a:p>
            <a:pPr lvl="0" algn="just"/>
            <a:r>
              <a:rPr lang="en-US" dirty="0" smtClean="0"/>
              <a:t>enables responses to people's needs and priorities to be heard, thereby ensuring that government interventions meet a variety of social needs.</a:t>
            </a:r>
          </a:p>
          <a:p>
            <a:pPr lvl="0" algn="just"/>
            <a:r>
              <a:rPr lang="en-US" dirty="0" smtClean="0"/>
              <a:t>stimulates the search for </a:t>
            </a:r>
            <a:r>
              <a:rPr lang="en-US" dirty="0" err="1" smtClean="0"/>
              <a:t>programmes</a:t>
            </a:r>
            <a:r>
              <a:rPr lang="en-US" dirty="0" smtClean="0"/>
              <a:t> and policy innovation</a:t>
            </a:r>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70918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Arguments Against Decentralization</a:t>
            </a:r>
            <a:endParaRPr lang="en-US" sz="4400" dirty="0"/>
          </a:p>
        </p:txBody>
      </p:sp>
      <p:sp>
        <p:nvSpPr>
          <p:cNvPr id="3" name="Content Placeholder 2"/>
          <p:cNvSpPr>
            <a:spLocks noGrp="1"/>
          </p:cNvSpPr>
          <p:nvPr>
            <p:ph idx="1"/>
          </p:nvPr>
        </p:nvSpPr>
        <p:spPr/>
        <p:txBody>
          <a:bodyPr>
            <a:normAutofit/>
          </a:bodyPr>
          <a:lstStyle/>
          <a:p>
            <a:pPr algn="just"/>
            <a:r>
              <a:rPr lang="en-US" b="1" i="1" dirty="0" smtClean="0"/>
              <a:t>Increased inter-regional inequality</a:t>
            </a:r>
            <a:r>
              <a:rPr lang="en-US" b="1" dirty="0" smtClean="0"/>
              <a:t>:</a:t>
            </a:r>
            <a:r>
              <a:rPr lang="en-US" dirty="0" smtClean="0"/>
              <a:t> Since some regions have greater resources and greater economic potential, this may increase inequality across the country.</a:t>
            </a:r>
          </a:p>
          <a:p>
            <a:pPr algn="just"/>
            <a:r>
              <a:rPr lang="en-US" b="1" i="1" dirty="0" smtClean="0"/>
              <a:t>Cost: </a:t>
            </a:r>
            <a:r>
              <a:rPr lang="en-US" dirty="0" smtClean="0"/>
              <a:t>Decentralization can add to the costs of public administration by increasing the numbers of elected representatives (who generally require some remuneration) and local officials. </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04289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ph idx="1"/>
          </p:nvPr>
        </p:nvSpPr>
        <p:spPr>
          <a:xfrm>
            <a:off x="457200" y="1935480"/>
            <a:ext cx="8229600" cy="4389120"/>
          </a:xfrm>
        </p:spPr>
        <p:txBody>
          <a:bodyPr>
            <a:normAutofit/>
          </a:bodyPr>
          <a:lstStyle/>
          <a:p>
            <a:pPr algn="just"/>
            <a:r>
              <a:rPr lang="en-US" b="1" i="1" dirty="0" smtClean="0"/>
              <a:t>Low capacity at the local level</a:t>
            </a:r>
            <a:r>
              <a:rPr lang="en-US" dirty="0" smtClean="0"/>
              <a:t>, whether through lack of technical or managerial skills or low </a:t>
            </a:r>
            <a:r>
              <a:rPr lang="en-US" dirty="0" err="1" smtClean="0"/>
              <a:t>calibre</a:t>
            </a:r>
            <a:r>
              <a:rPr lang="en-US" dirty="0" smtClean="0"/>
              <a:t> of staff</a:t>
            </a:r>
          </a:p>
          <a:p>
            <a:pPr algn="just"/>
            <a:r>
              <a:rPr lang="en-US" b="1" i="1" dirty="0" smtClean="0"/>
              <a:t>Low financial resources </a:t>
            </a:r>
            <a:r>
              <a:rPr lang="en-US" dirty="0" smtClean="0"/>
              <a:t>at the local level, since local tax bases are small (particularly in rural areas). </a:t>
            </a:r>
          </a:p>
          <a:p>
            <a:pPr algn="just"/>
            <a:r>
              <a:rPr lang="en-US" b="1" i="1" dirty="0" smtClean="0"/>
              <a:t>Domination by local elites and traditional authorities </a:t>
            </a:r>
            <a:r>
              <a:rPr lang="en-US" dirty="0" smtClean="0"/>
              <a:t>to the disadvantage or exclusion of the poor and marginalized (physically challenged, women and children, etc.).</a:t>
            </a:r>
            <a:endParaRPr lang="en-US" dirty="0"/>
          </a:p>
        </p:txBody>
      </p:sp>
      <p:pic>
        <p:nvPicPr>
          <p:cNvPr id="3" name="Picture 2"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84818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971800"/>
            <a:ext cx="8229600" cy="1143000"/>
          </a:xfrm>
        </p:spPr>
        <p:txBody>
          <a:bodyPr/>
          <a:lstStyle/>
          <a:p>
            <a:r>
              <a:rPr lang="en-US" dirty="0" smtClean="0"/>
              <a:t>Forms of </a:t>
            </a:r>
            <a:r>
              <a:rPr lang="en-US" dirty="0" err="1" smtClean="0"/>
              <a:t>Decentralisation</a:t>
            </a:r>
            <a:endParaRPr lang="en-US" dirty="0"/>
          </a:p>
        </p:txBody>
      </p:sp>
      <p:pic>
        <p:nvPicPr>
          <p:cNvPr id="3" name="Picture 2"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90651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46431"/>
            <a:ext cx="8229600" cy="5364163"/>
          </a:xfrm>
        </p:spPr>
        <p:txBody>
          <a:bodyPr>
            <a:normAutofit/>
          </a:bodyPr>
          <a:lstStyle/>
          <a:p>
            <a:pPr algn="just"/>
            <a:r>
              <a:rPr lang="en-US" b="1" dirty="0" err="1" smtClean="0"/>
              <a:t>Deconcentration</a:t>
            </a:r>
            <a:r>
              <a:rPr lang="en-US" b="1" dirty="0" smtClean="0"/>
              <a:t>: </a:t>
            </a:r>
          </a:p>
          <a:p>
            <a:pPr algn="just"/>
            <a:r>
              <a:rPr lang="en-US" dirty="0" smtClean="0"/>
              <a:t>Refers to the dispersal of agents of higher levels of central government to lower level arenas</a:t>
            </a:r>
            <a:endParaRPr lang="en-US" b="1" dirty="0" smtClean="0"/>
          </a:p>
          <a:p>
            <a:pPr lvl="0" algn="just"/>
            <a:r>
              <a:rPr lang="en-US" dirty="0" smtClean="0"/>
              <a:t>It enables central authority to penetrate more effectively into those arenas without increasing the influence of organized interests at those levels.</a:t>
            </a:r>
          </a:p>
          <a:p>
            <a:pPr lvl="0" algn="just"/>
            <a:r>
              <a:rPr lang="en-US" dirty="0" smtClean="0"/>
              <a:t>Preserves the hierarchical relationship between field staff and the central government</a:t>
            </a:r>
          </a:p>
          <a:p>
            <a:pPr lvl="0" algn="just"/>
            <a:r>
              <a:rPr lang="en-US" dirty="0" smtClean="0"/>
              <a:t>Maintains accountability to the central government </a:t>
            </a:r>
          </a:p>
          <a:p>
            <a:pPr marL="0" indent="0" algn="ctr">
              <a:buNone/>
            </a:pPr>
            <a:r>
              <a:rPr lang="en-US" b="1" dirty="0" smtClean="0"/>
              <a:t>E.g. </a:t>
            </a:r>
            <a:r>
              <a:rPr lang="en-US" b="1" dirty="0"/>
              <a:t>Ministries, Departments and Agencies (MDAs) at </a:t>
            </a:r>
            <a:r>
              <a:rPr lang="en-US" b="1" dirty="0" smtClean="0"/>
              <a:t>national, regional </a:t>
            </a:r>
            <a:r>
              <a:rPr lang="en-US" b="1" dirty="0"/>
              <a:t>and local levels.</a:t>
            </a:r>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54748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04800" y="1273571"/>
            <a:ext cx="8382000" cy="5279629"/>
          </a:xfrm>
        </p:spPr>
        <p:txBody>
          <a:bodyPr>
            <a:normAutofit fontScale="92500"/>
          </a:bodyPr>
          <a:lstStyle/>
          <a:p>
            <a:pPr algn="just"/>
            <a:r>
              <a:rPr lang="en-US" b="1" dirty="0" smtClean="0"/>
              <a:t>Devolution</a:t>
            </a:r>
          </a:p>
          <a:p>
            <a:pPr lvl="0" algn="just"/>
            <a:r>
              <a:rPr lang="en-US" dirty="0" smtClean="0"/>
              <a:t>First, local units of government derive their authority from the Constitution and the mandate of the local people as ‘autonomous’, or ‘independent’ authorities. </a:t>
            </a:r>
          </a:p>
          <a:p>
            <a:pPr lvl="0" algn="just"/>
            <a:r>
              <a:rPr lang="en-US" dirty="0" smtClean="0"/>
              <a:t>They are perceived as a separate level of state organisation over which central authorities are supposed to exercise ‘little or no direct control’. They have boundaries, powers, and functions defined in law</a:t>
            </a:r>
          </a:p>
          <a:p>
            <a:pPr lvl="0" algn="just"/>
            <a:r>
              <a:rPr lang="en-US" dirty="0" smtClean="0"/>
              <a:t>Have separate legal identity with perpetual succession, able to buy, sell and hold property, and with its own budget and bank account</a:t>
            </a:r>
          </a:p>
          <a:p>
            <a:pPr lvl="0" algn="just"/>
            <a:r>
              <a:rPr lang="en-US" dirty="0" smtClean="0"/>
              <a:t>Comprise elected decision-making body, although some members may be appointed as in the case of Ghana</a:t>
            </a:r>
          </a:p>
          <a:p>
            <a:pPr algn="just"/>
            <a:endParaRPr lang="en-US" dirty="0"/>
          </a:p>
        </p:txBody>
      </p:sp>
      <p:pic>
        <p:nvPicPr>
          <p:cNvPr id="3" name="Picture 2"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51317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828800"/>
            <a:ext cx="8229600" cy="4142042"/>
          </a:xfrm>
        </p:spPr>
        <p:txBody>
          <a:bodyPr/>
          <a:lstStyle/>
          <a:p>
            <a:pPr lvl="0" algn="just"/>
            <a:r>
              <a:rPr lang="en-US" dirty="0" smtClean="0"/>
              <a:t>Have some independent source(s) of finance and discretion over local expenditures</a:t>
            </a:r>
          </a:p>
          <a:p>
            <a:pPr lvl="0" algn="just"/>
            <a:r>
              <a:rPr lang="en-US" dirty="0" smtClean="0"/>
              <a:t>Have its own staff (although they may belong to a unified national cadre, and some may be seconded from central government in the case of Ghana).</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63475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600200"/>
            <a:ext cx="8229600" cy="4389120"/>
          </a:xfrm>
        </p:spPr>
        <p:txBody>
          <a:bodyPr>
            <a:normAutofit/>
          </a:bodyPr>
          <a:lstStyle/>
          <a:p>
            <a:pPr algn="just"/>
            <a:r>
              <a:rPr lang="en-US" b="1" dirty="0" smtClean="0"/>
              <a:t>Delegation: </a:t>
            </a:r>
          </a:p>
          <a:p>
            <a:pPr algn="just"/>
            <a:r>
              <a:rPr lang="en-US" dirty="0" smtClean="0"/>
              <a:t>Public </a:t>
            </a:r>
            <a:r>
              <a:rPr lang="en-US" dirty="0"/>
              <a:t>functions are transferred to lower levels of government, public corporations or any other authorities outside of the regular political-administrative structure to implement programmes on behalf of a government agency. </a:t>
            </a:r>
            <a:endParaRPr lang="en-US" dirty="0" smtClean="0"/>
          </a:p>
        </p:txBody>
      </p:sp>
      <p:pic>
        <p:nvPicPr>
          <p:cNvPr id="3" name="Picture 2"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21586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8275"/>
            <a:ext cx="8229600" cy="1143000"/>
          </a:xfrm>
        </p:spPr>
        <p:txBody>
          <a:bodyPr/>
          <a:lstStyle/>
          <a:p>
            <a:pPr algn="just"/>
            <a:r>
              <a:rPr lang="en-US" dirty="0" smtClean="0"/>
              <a:t>What is being Decentralized?</a:t>
            </a:r>
            <a:endParaRPr lang="en-US" dirty="0"/>
          </a:p>
        </p:txBody>
      </p:sp>
      <p:sp>
        <p:nvSpPr>
          <p:cNvPr id="3" name="Content Placeholder 2"/>
          <p:cNvSpPr>
            <a:spLocks noGrp="1"/>
          </p:cNvSpPr>
          <p:nvPr>
            <p:ph idx="1"/>
          </p:nvPr>
        </p:nvSpPr>
        <p:spPr/>
        <p:txBody>
          <a:bodyPr/>
          <a:lstStyle/>
          <a:p>
            <a:r>
              <a:rPr lang="en-US" b="1" dirty="0" smtClean="0"/>
              <a:t>Political or Democratic Decentralization</a:t>
            </a:r>
          </a:p>
          <a:p>
            <a:pPr algn="just"/>
            <a:r>
              <a:rPr lang="en-US" dirty="0" smtClean="0"/>
              <a:t>It is the decision to transfer decision making power to the local people, establish local governments as local governance institutions with legal mandate to perform executive, legislative and deliberative functions.</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07302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399" y="1191958"/>
            <a:ext cx="8863965" cy="5791200"/>
          </a:xfrm>
        </p:spPr>
        <p:txBody>
          <a:bodyPr>
            <a:normAutofit/>
          </a:bodyPr>
          <a:lstStyle/>
          <a:p>
            <a:pPr algn="just"/>
            <a:r>
              <a:rPr lang="en-US" b="1" dirty="0" smtClean="0"/>
              <a:t>Administrative </a:t>
            </a:r>
            <a:r>
              <a:rPr lang="en-US" b="1" dirty="0" err="1" smtClean="0"/>
              <a:t>Decentralisation</a:t>
            </a:r>
            <a:r>
              <a:rPr lang="en-US" b="1" dirty="0" smtClean="0"/>
              <a:t>:</a:t>
            </a:r>
            <a:r>
              <a:rPr lang="en-US" dirty="0" smtClean="0"/>
              <a:t> It refers to</a:t>
            </a:r>
            <a:r>
              <a:rPr lang="en-GB" dirty="0" smtClean="0"/>
              <a:t> the administrative and human resource capacity of the MMDAs and other local government stakeholders to ensure quality service delivery. </a:t>
            </a:r>
          </a:p>
          <a:p>
            <a:pPr algn="just"/>
            <a:r>
              <a:rPr lang="en-GB" dirty="0" smtClean="0"/>
              <a:t>I</a:t>
            </a:r>
            <a:r>
              <a:rPr lang="en-US" dirty="0" smtClean="0"/>
              <a:t>n a functioning devolution local governments have the authority to hire and fire, set performance standards for staff and hold them accountable. </a:t>
            </a:r>
          </a:p>
          <a:p>
            <a:pPr algn="just"/>
            <a:r>
              <a:rPr lang="en-US" dirty="0" smtClean="0"/>
              <a:t>The OHLGS at the moment is implementing administrative decentralization</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30504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6906"/>
            <a:ext cx="8229600" cy="5135563"/>
          </a:xfrm>
        </p:spPr>
        <p:txBody>
          <a:bodyPr>
            <a:normAutofit/>
          </a:bodyPr>
          <a:lstStyle/>
          <a:p>
            <a:pPr algn="just"/>
            <a:r>
              <a:rPr lang="en-US" b="1" dirty="0" smtClean="0"/>
              <a:t>Fiscal Decentralisation:</a:t>
            </a:r>
            <a:r>
              <a:rPr lang="en-US" dirty="0" smtClean="0"/>
              <a:t> </a:t>
            </a:r>
            <a:r>
              <a:rPr lang="en-US" dirty="0"/>
              <a:t>is the assignment of expenditure responsibilities and revenue generating powers from the </a:t>
            </a:r>
            <a:r>
              <a:rPr lang="en-US" dirty="0" err="1"/>
              <a:t>centre</a:t>
            </a:r>
            <a:r>
              <a:rPr lang="en-US" dirty="0"/>
              <a:t> to lower levels of government. </a:t>
            </a:r>
            <a:endParaRPr lang="en-US" dirty="0" smtClean="0"/>
          </a:p>
          <a:p>
            <a:pPr algn="just"/>
            <a:r>
              <a:rPr lang="en-US" dirty="0" smtClean="0"/>
              <a:t>Its features include (a) transparency of allocation (b) predictability of the amounts available to local institutions and (c) local autonomy of decision making on resource utilization</a:t>
            </a:r>
          </a:p>
          <a:p>
            <a:pPr algn="just"/>
            <a:r>
              <a:rPr lang="en-US" dirty="0" smtClean="0"/>
              <a:t>Participatory Budgeting Process</a:t>
            </a:r>
          </a:p>
          <a:p>
            <a:pPr algn="just"/>
            <a:r>
              <a:rPr lang="en-US" dirty="0" smtClean="0"/>
              <a:t>Fee-Fixing Resolution</a:t>
            </a:r>
          </a:p>
          <a:p>
            <a:pPr algn="just"/>
            <a:r>
              <a:rPr lang="en-US" dirty="0" smtClean="0"/>
              <a:t>Internally Generated Funds</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5423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Decentralised</a:t>
            </a:r>
            <a:r>
              <a:rPr lang="en-US" b="1" dirty="0" smtClean="0"/>
              <a:t> Planning</a:t>
            </a:r>
            <a:endParaRPr lang="en-US" dirty="0"/>
          </a:p>
        </p:txBody>
      </p:sp>
      <p:sp>
        <p:nvSpPr>
          <p:cNvPr id="3" name="Content Placeholder 2"/>
          <p:cNvSpPr>
            <a:spLocks noGrp="1"/>
          </p:cNvSpPr>
          <p:nvPr>
            <p:ph idx="1"/>
          </p:nvPr>
        </p:nvSpPr>
        <p:spPr/>
        <p:txBody>
          <a:bodyPr>
            <a:normAutofit/>
          </a:bodyPr>
          <a:lstStyle/>
          <a:p>
            <a:pPr algn="just"/>
            <a:r>
              <a:rPr lang="en-US" dirty="0" smtClean="0"/>
              <a:t>It seeks to move national development planning from a top-down approach to an integrated bottom-up approach within broad national development policy framework. </a:t>
            </a:r>
          </a:p>
          <a:p>
            <a:pPr algn="just"/>
            <a:r>
              <a:rPr lang="en-US" dirty="0"/>
              <a:t>Medium Term (4-Year) </a:t>
            </a:r>
            <a:r>
              <a:rPr lang="en-US" dirty="0" smtClean="0"/>
              <a:t>Development Plan</a:t>
            </a:r>
          </a:p>
          <a:p>
            <a:pPr algn="just"/>
            <a:r>
              <a:rPr lang="en-US" dirty="0" smtClean="0"/>
              <a:t>Annual Action Plan</a:t>
            </a:r>
          </a:p>
          <a:p>
            <a:pPr algn="just"/>
            <a:r>
              <a:rPr lang="en-US" dirty="0" smtClean="0"/>
              <a:t>Participatory Planning Process</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207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8800"/>
            <a:ext cx="8229600" cy="4343400"/>
          </a:xfrm>
        </p:spPr>
        <p:txBody>
          <a:bodyPr/>
          <a:lstStyle/>
          <a:p>
            <a:pPr algn="just"/>
            <a:r>
              <a:rPr lang="en-US" dirty="0" smtClean="0"/>
              <a:t>In this regard roles and responsibilities are assigned to national, regional and local level institutions as follows:  </a:t>
            </a:r>
          </a:p>
          <a:p>
            <a:pPr lvl="0" algn="just"/>
            <a:r>
              <a:rPr lang="en-US" dirty="0" smtClean="0"/>
              <a:t>Ministry 	- 	Policy Formulation, Monitoring &amp; 			Evaluation</a:t>
            </a:r>
          </a:p>
          <a:p>
            <a:pPr lvl="0" algn="just"/>
            <a:r>
              <a:rPr lang="en-US" dirty="0" smtClean="0"/>
              <a:t>Region	- 	Policy Coordination, Monitoring</a:t>
            </a:r>
          </a:p>
          <a:p>
            <a:pPr lvl="0" algn="just"/>
            <a:r>
              <a:rPr lang="en-US" dirty="0" smtClean="0"/>
              <a:t>District	- 	Policy Implementation</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40973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533400" y="1191958"/>
            <a:ext cx="8229600" cy="655130"/>
          </a:xfrm>
        </p:spPr>
        <p:txBody>
          <a:bodyPr tIns="36530"/>
          <a:lstStyle/>
          <a:p>
            <a:pPr marL="837152" indent="-837152"/>
            <a:r>
              <a:rPr lang="en-GB" altLang="en-US" sz="3200" b="1" dirty="0"/>
              <a:t>Legislative Arrangement</a:t>
            </a:r>
            <a:endParaRPr lang="en-US" altLang="en-US" sz="3200" b="1" dirty="0"/>
          </a:p>
        </p:txBody>
      </p:sp>
      <p:sp>
        <p:nvSpPr>
          <p:cNvPr id="45059" name="Rectangle 3"/>
          <p:cNvSpPr>
            <a:spLocks noGrp="1" noChangeArrowheads="1"/>
          </p:cNvSpPr>
          <p:nvPr>
            <p:ph type="body" idx="1"/>
          </p:nvPr>
        </p:nvSpPr>
        <p:spPr>
          <a:xfrm>
            <a:off x="457200" y="1905001"/>
            <a:ext cx="8458139" cy="4495800"/>
          </a:xfrm>
        </p:spPr>
        <p:txBody>
          <a:bodyPr lIns="73061" tIns="36530" rIns="73061" bIns="36530"/>
          <a:lstStyle/>
          <a:p>
            <a:r>
              <a:rPr lang="en-GB" altLang="en-US" sz="1900" dirty="0"/>
              <a:t>The 1992 Constitution of the Republic of Ghana (Chapter 6 and 20), which enshrines decentralization policy</a:t>
            </a:r>
            <a:endParaRPr lang="en-US" altLang="en-US" sz="1900" dirty="0"/>
          </a:p>
          <a:p>
            <a:r>
              <a:rPr lang="en-GB" altLang="en-US" sz="1900" dirty="0"/>
              <a:t>The Local Governance Act (Act 936 of 2016) which provides the legal basis for the implementation of decentralization and </a:t>
            </a:r>
            <a:r>
              <a:rPr lang="en-US" altLang="en-US" sz="1900" dirty="0"/>
              <a:t>consolidates five major laws on local government and decentralization:</a:t>
            </a:r>
          </a:p>
          <a:p>
            <a:pPr lvl="1"/>
            <a:r>
              <a:rPr lang="en-US" altLang="en-US" sz="1900" dirty="0"/>
              <a:t>District Assemblies Common Fund Act, 1993 (Act 455)</a:t>
            </a:r>
          </a:p>
          <a:p>
            <a:pPr lvl="1"/>
            <a:r>
              <a:rPr lang="en-US" altLang="en-US" sz="1900" dirty="0"/>
              <a:t>Local Government Act, 1993 (Act 462)</a:t>
            </a:r>
          </a:p>
          <a:p>
            <a:pPr lvl="1"/>
            <a:r>
              <a:rPr lang="en-US" altLang="en-US" sz="1900" dirty="0"/>
              <a:t>National Development Planning (System) Act, 1994 (Act 480)</a:t>
            </a:r>
          </a:p>
          <a:p>
            <a:pPr lvl="1"/>
            <a:r>
              <a:rPr lang="en-US" altLang="en-US" sz="1900" dirty="0"/>
              <a:t>Local Government Service Act, 2003 (Act 656) and</a:t>
            </a:r>
          </a:p>
          <a:p>
            <a:pPr lvl="1"/>
            <a:r>
              <a:rPr lang="en-US" altLang="en-US" sz="1900" dirty="0"/>
              <a:t>Internal Audit Agency Act, 2003 (Act 658)</a:t>
            </a:r>
          </a:p>
          <a:p>
            <a:r>
              <a:rPr lang="en-GB" altLang="en-US" sz="1900" dirty="0"/>
              <a:t>The National Development Planning Commission Act, 1994 (Act 479)</a:t>
            </a:r>
            <a:endParaRPr lang="en-US" altLang="en-US" sz="1900" dirty="0"/>
          </a:p>
          <a:p>
            <a:r>
              <a:rPr lang="en-US" altLang="en-US" sz="1900" dirty="0"/>
              <a:t>Land Use and Spatial Planning Act, 2016 (Act 925) also repeals the Town and Country Planning Ordinance of 1945 (Cap 84)</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56139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Framework</a:t>
            </a:r>
            <a:endParaRPr lang="en-US" dirty="0"/>
          </a:p>
        </p:txBody>
      </p:sp>
      <p:sp>
        <p:nvSpPr>
          <p:cNvPr id="3" name="Content Placeholder 2"/>
          <p:cNvSpPr>
            <a:spLocks noGrp="1"/>
          </p:cNvSpPr>
          <p:nvPr>
            <p:ph idx="1"/>
          </p:nvPr>
        </p:nvSpPr>
        <p:spPr>
          <a:xfrm>
            <a:off x="0" y="1935480"/>
            <a:ext cx="9067800" cy="4922520"/>
          </a:xfrm>
        </p:spPr>
        <p:txBody>
          <a:bodyPr>
            <a:normAutofit/>
          </a:bodyPr>
          <a:lstStyle/>
          <a:p>
            <a:r>
              <a:rPr lang="en-US" b="1" dirty="0" smtClean="0"/>
              <a:t>1992 Constitution </a:t>
            </a:r>
            <a:r>
              <a:rPr lang="en-US" b="1" dirty="0"/>
              <a:t>of </a:t>
            </a:r>
            <a:r>
              <a:rPr lang="en-US" b="1" dirty="0" smtClean="0"/>
              <a:t>Ghana</a:t>
            </a:r>
          </a:p>
          <a:p>
            <a:r>
              <a:rPr lang="en-US" dirty="0"/>
              <a:t>Article 240(1) states that: “Ghana shall have a system of local government and administration which shall, as far as practicable, be decentralized.”</a:t>
            </a:r>
          </a:p>
          <a:p>
            <a:pPr lvl="1"/>
            <a:r>
              <a:rPr lang="en-US" dirty="0" smtClean="0"/>
              <a:t>Parliament </a:t>
            </a:r>
            <a:r>
              <a:rPr lang="en-US" dirty="0"/>
              <a:t>to ensure the transfer of functions, powers, responsibilities and resources from central government to local government units.</a:t>
            </a:r>
          </a:p>
          <a:p>
            <a:pPr lvl="1"/>
            <a:r>
              <a:rPr lang="en-US" dirty="0" smtClean="0"/>
              <a:t>to </a:t>
            </a:r>
            <a:r>
              <a:rPr lang="en-US" dirty="0"/>
              <a:t>provide for the capacitation of local government authorities to plan, initiate, coordinate, manage and execute policies for its area of jurisdiction.</a:t>
            </a:r>
          </a:p>
          <a:p>
            <a:pPr lvl="1"/>
            <a:r>
              <a:rPr lang="en-US" dirty="0"/>
              <a:t>Establishment of sound financial base for each local government unit.</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235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915400" cy="5486400"/>
          </a:xfrm>
        </p:spPr>
        <p:txBody>
          <a:bodyPr>
            <a:normAutofit lnSpcReduction="10000"/>
          </a:bodyPr>
          <a:lstStyle/>
          <a:p>
            <a:r>
              <a:rPr lang="en-US" dirty="0"/>
              <a:t>Article 241(3) establishes a District Assembly as the highest political authority in a district with a deliberative, legislative and executive powers.</a:t>
            </a:r>
          </a:p>
          <a:p>
            <a:r>
              <a:rPr lang="en-US" dirty="0"/>
              <a:t>Article 242 provides for the composition of a District Assembly</a:t>
            </a:r>
          </a:p>
          <a:p>
            <a:r>
              <a:rPr lang="en-US" dirty="0"/>
              <a:t>Article 243 provides for the appointment and functions of a District Chief Executive.</a:t>
            </a:r>
          </a:p>
          <a:p>
            <a:r>
              <a:rPr lang="en-US" dirty="0"/>
              <a:t>Article 244 provides for the selection and functions of a Presiding Member.</a:t>
            </a:r>
          </a:p>
          <a:p>
            <a:r>
              <a:rPr lang="en-US" dirty="0"/>
              <a:t>Article 252 establishes the District Assemblies Common Fund with allocation of not less than five percent of the total revenues of Ghana to .District Assemblies for development.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3885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676400"/>
            <a:ext cx="8229600" cy="1143000"/>
          </a:xfrm>
        </p:spPr>
        <p:txBody>
          <a:bodyPr>
            <a:normAutofit fontScale="90000"/>
          </a:bodyPr>
          <a:lstStyle/>
          <a:p>
            <a:r>
              <a:rPr lang="en-US" dirty="0"/>
              <a:t>Local Governance Act, 2016 (Act 936)</a:t>
            </a:r>
          </a:p>
        </p:txBody>
      </p:sp>
      <p:sp>
        <p:nvSpPr>
          <p:cNvPr id="3" name="Content Placeholder 2"/>
          <p:cNvSpPr>
            <a:spLocks noGrp="1"/>
          </p:cNvSpPr>
          <p:nvPr>
            <p:ph idx="1"/>
          </p:nvPr>
        </p:nvSpPr>
        <p:spPr>
          <a:xfrm>
            <a:off x="640654" y="2971800"/>
            <a:ext cx="8229600" cy="2590800"/>
          </a:xfrm>
        </p:spPr>
        <p:txBody>
          <a:bodyPr/>
          <a:lstStyle/>
          <a:p>
            <a:r>
              <a:rPr lang="en-US" dirty="0"/>
              <a:t>The objective </a:t>
            </a:r>
            <a:r>
              <a:rPr lang="en-US" dirty="0" smtClean="0"/>
              <a:t>is </a:t>
            </a:r>
            <a:r>
              <a:rPr lang="en-US" dirty="0"/>
              <a:t>to review, amend and consolidate legislations affecting local government and decentralization in Ghana.</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5915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The Act consolidates five major laws on local government and decentralization:</a:t>
            </a:r>
          </a:p>
          <a:p>
            <a:pPr lvl="1"/>
            <a:r>
              <a:rPr lang="en-US" dirty="0"/>
              <a:t>District Assemblies Common Fund Act, 1993 (Act 455)</a:t>
            </a:r>
          </a:p>
          <a:p>
            <a:pPr lvl="1"/>
            <a:r>
              <a:rPr lang="en-US" dirty="0"/>
              <a:t>Local Government Act, 1993 (Act 462)</a:t>
            </a:r>
          </a:p>
          <a:p>
            <a:pPr lvl="1"/>
            <a:r>
              <a:rPr lang="en-US" dirty="0"/>
              <a:t>National Development Planning (System) Act, 1994 (Act 480)</a:t>
            </a:r>
          </a:p>
          <a:p>
            <a:pPr lvl="1"/>
            <a:r>
              <a:rPr lang="en-US" dirty="0"/>
              <a:t>Local Government Service Act, 2003 (Act 656) and</a:t>
            </a:r>
          </a:p>
          <a:p>
            <a:pPr lvl="1"/>
            <a:r>
              <a:rPr lang="en-US" dirty="0"/>
              <a:t>Internal Audit Agency Act, 2003 (Act 658)</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42534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Others</a:t>
            </a:r>
            <a:endParaRPr lang="en-US" dirty="0"/>
          </a:p>
        </p:txBody>
      </p:sp>
      <p:sp>
        <p:nvSpPr>
          <p:cNvPr id="3" name="Content Placeholder 2"/>
          <p:cNvSpPr>
            <a:spLocks noGrp="1"/>
          </p:cNvSpPr>
          <p:nvPr>
            <p:ph idx="1"/>
          </p:nvPr>
        </p:nvSpPr>
        <p:spPr/>
        <p:txBody>
          <a:bodyPr>
            <a:normAutofit fontScale="92500" lnSpcReduction="10000"/>
          </a:bodyPr>
          <a:lstStyle/>
          <a:p>
            <a:r>
              <a:rPr lang="en-GB" altLang="en-US" sz="2400" dirty="0"/>
              <a:t>The Local Government (Urban, Zonal and Town Councils and Unit Committees) Establishment Instrument of 2010, LI 1967</a:t>
            </a:r>
            <a:r>
              <a:rPr lang="en-GB" altLang="en-US" sz="2400" dirty="0">
                <a:solidFill>
                  <a:srgbClr val="FF0000"/>
                </a:solidFill>
              </a:rPr>
              <a:t> </a:t>
            </a:r>
            <a:endParaRPr lang="en-US" altLang="en-US" sz="2400" dirty="0">
              <a:solidFill>
                <a:srgbClr val="FF0000"/>
              </a:solidFill>
            </a:endParaRPr>
          </a:p>
          <a:p>
            <a:r>
              <a:rPr lang="en-GB" altLang="en-US" sz="2400" dirty="0"/>
              <a:t>The Local Government (Departments of District Assemblies) Commencement Instrument of 2009, LI 1961</a:t>
            </a:r>
          </a:p>
          <a:p>
            <a:r>
              <a:rPr lang="en-US" altLang="en-US" sz="2400" dirty="0"/>
              <a:t>Institute of Local Government Studies Act, 2003 (Act 647)</a:t>
            </a:r>
          </a:p>
          <a:p>
            <a:r>
              <a:rPr lang="en-US" altLang="en-US" sz="2400" dirty="0"/>
              <a:t>LI 1983: Local Government (Creation of New District Electoral Areas and Designation of Units), 2010</a:t>
            </a:r>
          </a:p>
          <a:p>
            <a:r>
              <a:rPr lang="en-US" altLang="en-US" sz="2400" dirty="0"/>
              <a:t>Public Financial Management Act, 2016 (Act 921) repeals the Financial Administration Act, 2003 (Act 654)</a:t>
            </a:r>
          </a:p>
          <a:p>
            <a:r>
              <a:rPr lang="en-US" altLang="en-US" sz="2400" dirty="0"/>
              <a:t>Public Procurement Act, 2003 (Act 663) and the Public Procurement (Amendment) Act, 2016 (Act 914)</a:t>
            </a:r>
          </a:p>
          <a:p>
            <a:r>
              <a:rPr lang="en-GB" altLang="en-US" sz="2400" dirty="0"/>
              <a:t>Ghana Audit Service Act, 2000 (Act 584)</a:t>
            </a:r>
            <a:endParaRPr lang="en-US" altLang="en-US" sz="24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65963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Others</a:t>
            </a:r>
            <a:endParaRPr lang="en-US" dirty="0"/>
          </a:p>
        </p:txBody>
      </p:sp>
      <p:sp>
        <p:nvSpPr>
          <p:cNvPr id="3" name="Content Placeholder 2"/>
          <p:cNvSpPr>
            <a:spLocks noGrp="1"/>
          </p:cNvSpPr>
          <p:nvPr>
            <p:ph idx="1"/>
          </p:nvPr>
        </p:nvSpPr>
        <p:spPr/>
        <p:txBody>
          <a:bodyPr>
            <a:normAutofit fontScale="85000" lnSpcReduction="20000"/>
          </a:bodyPr>
          <a:lstStyle/>
          <a:p>
            <a:pPr>
              <a:defRPr/>
            </a:pPr>
            <a:r>
              <a:rPr lang="en-GB" sz="3200" dirty="0"/>
              <a:t>Financial Administration Regulations, 2004 (LI 1802)</a:t>
            </a:r>
            <a:endParaRPr lang="en-US" sz="3200" dirty="0"/>
          </a:p>
          <a:p>
            <a:pPr>
              <a:defRPr/>
            </a:pPr>
            <a:r>
              <a:rPr lang="en-GB" sz="3200" dirty="0"/>
              <a:t>Financial Memoranda for MMDAs-June, 2004 (Ghana Gazette, No. 35, 20th August, 2004)</a:t>
            </a:r>
          </a:p>
          <a:p>
            <a:pPr>
              <a:buFontTx/>
              <a:buNone/>
              <a:defRPr/>
            </a:pPr>
            <a:endParaRPr lang="en-GB" sz="3200" dirty="0"/>
          </a:p>
          <a:p>
            <a:pPr marL="429097" indent="-429097">
              <a:defRPr/>
            </a:pPr>
            <a:r>
              <a:rPr lang="en-GB" sz="3200" dirty="0"/>
              <a:t>Sectoral laws that have implications for decentralized service delivery: </a:t>
            </a:r>
          </a:p>
          <a:p>
            <a:pPr marL="929160" lvl="1" indent="-429097">
              <a:defRPr/>
            </a:pPr>
            <a:r>
              <a:rPr lang="en-GB" sz="3200" dirty="0"/>
              <a:t>Education Service Act, 2008 (Act 778); </a:t>
            </a:r>
          </a:p>
          <a:p>
            <a:pPr marL="929160" lvl="1" indent="-429097">
              <a:defRPr/>
            </a:pPr>
            <a:r>
              <a:rPr lang="en-GB" sz="3200" dirty="0"/>
              <a:t>Health Service Act (Act 525); </a:t>
            </a:r>
          </a:p>
          <a:p>
            <a:pPr marL="929160" lvl="1" indent="-429097">
              <a:defRPr/>
            </a:pPr>
            <a:r>
              <a:rPr lang="en-GB" sz="3200" dirty="0"/>
              <a:t>Security and Intelligence Agencies Act, 1996 (Act 526).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26825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Others</a:t>
            </a:r>
            <a:endParaRPr lang="en-US" dirty="0"/>
          </a:p>
        </p:txBody>
      </p:sp>
      <p:sp>
        <p:nvSpPr>
          <p:cNvPr id="3" name="Content Placeholder 2"/>
          <p:cNvSpPr>
            <a:spLocks noGrp="1"/>
          </p:cNvSpPr>
          <p:nvPr>
            <p:ph idx="1"/>
          </p:nvPr>
        </p:nvSpPr>
        <p:spPr/>
        <p:txBody>
          <a:bodyPr>
            <a:normAutofit fontScale="85000" lnSpcReduction="10000"/>
          </a:bodyPr>
          <a:lstStyle/>
          <a:p>
            <a:pPr marL="429097" indent="-429097">
              <a:defRPr/>
            </a:pPr>
            <a:r>
              <a:rPr lang="en-GB" sz="3600" dirty="0"/>
              <a:t>Guidelines to facilitate local administration: </a:t>
            </a:r>
          </a:p>
          <a:p>
            <a:pPr marL="929710" lvl="1" indent="-357581">
              <a:defRPr/>
            </a:pPr>
            <a:r>
              <a:rPr lang="en-GB" sz="3600" dirty="0"/>
              <a:t>Guidelines for the Operationalization of District Planning Coordinating Units (DPCU)</a:t>
            </a:r>
          </a:p>
          <a:p>
            <a:pPr marL="929710" lvl="1" indent="-357581">
              <a:defRPr/>
            </a:pPr>
            <a:r>
              <a:rPr lang="en-GB" sz="3600" dirty="0"/>
              <a:t>Guidelines for the Preparation of the District Medium Term Development Plan</a:t>
            </a:r>
            <a:endParaRPr lang="en-US" sz="3600" dirty="0"/>
          </a:p>
          <a:p>
            <a:pPr marL="929710" lvl="1" indent="-357581">
              <a:defRPr/>
            </a:pPr>
            <a:r>
              <a:rPr lang="en-GB" sz="3600" dirty="0"/>
              <a:t>Guidelines for the Preparation of Composite Budgeting</a:t>
            </a:r>
            <a:endParaRPr lang="en-US" sz="36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11501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91958"/>
            <a:ext cx="9448800" cy="636842"/>
          </a:xfrm>
        </p:spPr>
        <p:txBody>
          <a:bodyPr>
            <a:noAutofit/>
          </a:bodyPr>
          <a:lstStyle/>
          <a:p>
            <a:r>
              <a:rPr lang="en-US" sz="4000" dirty="0" smtClean="0"/>
              <a:t>Ghana’s Local Government Arrangement</a:t>
            </a:r>
            <a:endParaRPr lang="en-US" sz="4000" dirty="0"/>
          </a:p>
        </p:txBody>
      </p:sp>
      <p:sp>
        <p:nvSpPr>
          <p:cNvPr id="3" name="Content Placeholder 2"/>
          <p:cNvSpPr>
            <a:spLocks noGrp="1"/>
          </p:cNvSpPr>
          <p:nvPr>
            <p:ph idx="1"/>
          </p:nvPr>
        </p:nvSpPr>
        <p:spPr>
          <a:xfrm>
            <a:off x="457200" y="1905000"/>
            <a:ext cx="8229600" cy="4389120"/>
          </a:xfrm>
        </p:spPr>
        <p:txBody>
          <a:bodyPr/>
          <a:lstStyle/>
          <a:p>
            <a:r>
              <a:rPr lang="en-US" dirty="0"/>
              <a:t>The local government system is made up of</a:t>
            </a:r>
          </a:p>
          <a:p>
            <a:pPr lvl="1"/>
            <a:r>
              <a:rPr lang="en-US" dirty="0">
                <a:solidFill>
                  <a:srgbClr val="FF0000"/>
                </a:solidFill>
              </a:rPr>
              <a:t>Regional Coordinating </a:t>
            </a:r>
            <a:r>
              <a:rPr lang="en-US" dirty="0" smtClean="0">
                <a:solidFill>
                  <a:srgbClr val="FF0000"/>
                </a:solidFill>
              </a:rPr>
              <a:t>Council </a:t>
            </a:r>
            <a:endParaRPr lang="en-US" dirty="0">
              <a:solidFill>
                <a:srgbClr val="FF0000"/>
              </a:solidFill>
            </a:endParaRPr>
          </a:p>
          <a:p>
            <a:pPr lvl="1"/>
            <a:r>
              <a:rPr lang="en-US" dirty="0"/>
              <a:t>A four-tier Metropolitan and  three-tier Municipal/District Assemblies</a:t>
            </a:r>
          </a:p>
          <a:p>
            <a:pPr lvl="1"/>
            <a:r>
              <a:rPr lang="en-US" dirty="0" smtClean="0"/>
              <a:t>Urban/Zonal/Town/Area </a:t>
            </a:r>
            <a:r>
              <a:rPr lang="en-US" dirty="0"/>
              <a:t>Councils </a:t>
            </a:r>
          </a:p>
          <a:p>
            <a:pPr lvl="1"/>
            <a:r>
              <a:rPr lang="en-US" dirty="0"/>
              <a:t>Unit Committees </a:t>
            </a:r>
          </a:p>
          <a:p>
            <a:pPr lvl="1"/>
            <a:r>
              <a:rPr lang="en-US" dirty="0">
                <a:solidFill>
                  <a:srgbClr val="FF0000"/>
                </a:solidFill>
              </a:rPr>
              <a:t>Other Stakeholders (Non-State Actors)</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69968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4"/>
          <p:cNvSpPr>
            <a:spLocks noChangeArrowheads="1"/>
          </p:cNvSpPr>
          <p:nvPr/>
        </p:nvSpPr>
        <p:spPr bwMode="auto">
          <a:xfrm>
            <a:off x="2438077" y="457290"/>
            <a:ext cx="3886140" cy="1066108"/>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US" altLang="en-US" sz="1400" b="1" dirty="0"/>
              <a:t>Regional Coordinating Council </a:t>
            </a:r>
            <a:r>
              <a:rPr lang="en-US" altLang="en-US" sz="1400" b="1" dirty="0" smtClean="0"/>
              <a:t> (10)</a:t>
            </a:r>
            <a:endParaRPr lang="en-US" altLang="en-US" sz="1400" b="1" dirty="0"/>
          </a:p>
        </p:txBody>
      </p:sp>
      <p:sp>
        <p:nvSpPr>
          <p:cNvPr id="49155" name="Rectangle 5"/>
          <p:cNvSpPr>
            <a:spLocks noChangeArrowheads="1"/>
          </p:cNvSpPr>
          <p:nvPr/>
        </p:nvSpPr>
        <p:spPr bwMode="auto">
          <a:xfrm>
            <a:off x="380495" y="2057806"/>
            <a:ext cx="2667101" cy="1066108"/>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endParaRPr lang="en-US" altLang="en-US" sz="1400" b="1" dirty="0"/>
          </a:p>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Metropolitan Assembly (6)</a:t>
            </a:r>
          </a:p>
          <a:p>
            <a:pPr algn="ctr" eaLnBrk="1" hangingPunct="1">
              <a:spcBef>
                <a:spcPct val="0"/>
              </a:spcBef>
              <a:buFontTx/>
              <a:buNone/>
            </a:pPr>
            <a:r>
              <a:rPr lang="en-US" altLang="en-US" sz="1400" dirty="0"/>
              <a:t>(min pop of 250,000)</a:t>
            </a:r>
          </a:p>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 </a:t>
            </a:r>
          </a:p>
        </p:txBody>
      </p:sp>
      <p:sp>
        <p:nvSpPr>
          <p:cNvPr id="49156" name="Rectangle 6"/>
          <p:cNvSpPr>
            <a:spLocks noChangeArrowheads="1"/>
          </p:cNvSpPr>
          <p:nvPr/>
        </p:nvSpPr>
        <p:spPr bwMode="auto">
          <a:xfrm>
            <a:off x="3581986" y="2057806"/>
            <a:ext cx="2285394" cy="1066108"/>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Municipal Assembly (101)</a:t>
            </a:r>
          </a:p>
          <a:p>
            <a:pPr algn="ctr" eaLnBrk="1" hangingPunct="1">
              <a:spcBef>
                <a:spcPct val="0"/>
              </a:spcBef>
              <a:buFontTx/>
              <a:buNone/>
            </a:pPr>
            <a:r>
              <a:rPr lang="en-US" altLang="en-US" sz="1400" dirty="0"/>
              <a:t>(min pop of 95,000)</a:t>
            </a:r>
          </a:p>
          <a:p>
            <a:pPr algn="ctr" eaLnBrk="1" hangingPunct="1">
              <a:spcBef>
                <a:spcPct val="0"/>
              </a:spcBef>
              <a:buFontTx/>
              <a:buNone/>
            </a:pPr>
            <a:endParaRPr lang="en-US" altLang="en-US" sz="1400" b="1" dirty="0"/>
          </a:p>
        </p:txBody>
      </p:sp>
      <p:sp>
        <p:nvSpPr>
          <p:cNvPr id="49157" name="Rectangle 7"/>
          <p:cNvSpPr>
            <a:spLocks noChangeArrowheads="1"/>
          </p:cNvSpPr>
          <p:nvPr/>
        </p:nvSpPr>
        <p:spPr bwMode="auto">
          <a:xfrm>
            <a:off x="6476900" y="2057806"/>
            <a:ext cx="2361735" cy="990344"/>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endParaRPr lang="en-US" altLang="en-US" sz="1400" b="1" dirty="0"/>
          </a:p>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District Assembly (147)</a:t>
            </a:r>
          </a:p>
          <a:p>
            <a:pPr algn="ctr" eaLnBrk="1" hangingPunct="1">
              <a:spcBef>
                <a:spcPct val="0"/>
              </a:spcBef>
              <a:buFontTx/>
              <a:buNone/>
            </a:pPr>
            <a:r>
              <a:rPr lang="en-US" altLang="en-US" sz="1400" dirty="0"/>
              <a:t>(min of 75,000)</a:t>
            </a:r>
          </a:p>
          <a:p>
            <a:pPr algn="ctr" eaLnBrk="1" hangingPunct="1">
              <a:spcBef>
                <a:spcPct val="0"/>
              </a:spcBef>
              <a:buFontTx/>
              <a:buNone/>
            </a:pPr>
            <a:endParaRPr lang="en-US" altLang="en-US" sz="1400" b="1" dirty="0"/>
          </a:p>
          <a:p>
            <a:pPr algn="ctr" eaLnBrk="1" hangingPunct="1">
              <a:spcBef>
                <a:spcPct val="0"/>
              </a:spcBef>
              <a:buFontTx/>
              <a:buNone/>
            </a:pPr>
            <a:r>
              <a:rPr lang="en-US" altLang="en-US" sz="1400" b="1" dirty="0"/>
              <a:t> </a:t>
            </a:r>
          </a:p>
        </p:txBody>
      </p:sp>
      <p:sp>
        <p:nvSpPr>
          <p:cNvPr id="49158" name="Rectangle 8"/>
          <p:cNvSpPr>
            <a:spLocks noChangeArrowheads="1"/>
          </p:cNvSpPr>
          <p:nvPr/>
        </p:nvSpPr>
        <p:spPr bwMode="auto">
          <a:xfrm>
            <a:off x="380496" y="3428323"/>
            <a:ext cx="2819784" cy="991698"/>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US" altLang="en-US" sz="1400" b="1"/>
              <a:t>Sub-Metropolitan District</a:t>
            </a:r>
          </a:p>
          <a:p>
            <a:pPr algn="ctr" eaLnBrk="1" hangingPunct="1">
              <a:spcBef>
                <a:spcPct val="0"/>
              </a:spcBef>
              <a:buFontTx/>
              <a:buNone/>
            </a:pPr>
            <a:r>
              <a:rPr lang="en-US" altLang="en-US" sz="1400" b="1"/>
              <a:t>Councils</a:t>
            </a:r>
          </a:p>
        </p:txBody>
      </p:sp>
      <p:sp>
        <p:nvSpPr>
          <p:cNvPr id="49159" name="Rectangle 9"/>
          <p:cNvSpPr>
            <a:spLocks noChangeArrowheads="1"/>
          </p:cNvSpPr>
          <p:nvPr/>
        </p:nvSpPr>
        <p:spPr bwMode="auto">
          <a:xfrm>
            <a:off x="380495" y="4648666"/>
            <a:ext cx="2743442" cy="990344"/>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GB" altLang="en-US" sz="1400" b="1" dirty="0"/>
              <a:t>Town/Area </a:t>
            </a:r>
            <a:r>
              <a:rPr lang="en-GB" altLang="en-US" sz="1400" b="1" dirty="0" smtClean="0"/>
              <a:t>Councils</a:t>
            </a:r>
          </a:p>
          <a:p>
            <a:pPr algn="ctr">
              <a:spcBef>
                <a:spcPct val="0"/>
              </a:spcBef>
              <a:buNone/>
            </a:pPr>
            <a:r>
              <a:rPr lang="en-US" altLang="en-US" sz="1400" dirty="0" smtClean="0"/>
              <a:t>(pop. above 50,000)</a:t>
            </a:r>
          </a:p>
          <a:p>
            <a:pPr algn="ctr" eaLnBrk="1" hangingPunct="1">
              <a:spcBef>
                <a:spcPct val="0"/>
              </a:spcBef>
              <a:buFontTx/>
              <a:buNone/>
            </a:pPr>
            <a:r>
              <a:rPr lang="en-GB" altLang="en-US" sz="1400" b="1" dirty="0" smtClean="0"/>
              <a:t> </a:t>
            </a:r>
            <a:endParaRPr lang="en-GB" altLang="en-US" sz="1400" b="1" dirty="0"/>
          </a:p>
        </p:txBody>
      </p:sp>
      <p:sp>
        <p:nvSpPr>
          <p:cNvPr id="49160" name="Rectangle 10"/>
          <p:cNvSpPr>
            <a:spLocks noChangeArrowheads="1"/>
          </p:cNvSpPr>
          <p:nvPr/>
        </p:nvSpPr>
        <p:spPr bwMode="auto">
          <a:xfrm>
            <a:off x="3581986" y="4648666"/>
            <a:ext cx="2438077" cy="914580"/>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GB" altLang="en-US" sz="1400" b="1" dirty="0"/>
              <a:t>Zonal </a:t>
            </a:r>
            <a:r>
              <a:rPr lang="en-GB" altLang="en-US" sz="1400" b="1" dirty="0" smtClean="0"/>
              <a:t>Councils</a:t>
            </a:r>
          </a:p>
          <a:p>
            <a:pPr algn="ctr">
              <a:spcBef>
                <a:spcPct val="0"/>
              </a:spcBef>
              <a:buNone/>
            </a:pPr>
            <a:r>
              <a:rPr lang="en-US" altLang="en-US" sz="1400" dirty="0" smtClean="0"/>
              <a:t>(pop above 3,000)</a:t>
            </a:r>
          </a:p>
          <a:p>
            <a:pPr algn="ctr" eaLnBrk="1" hangingPunct="1">
              <a:spcBef>
                <a:spcPct val="0"/>
              </a:spcBef>
              <a:buFontTx/>
              <a:buNone/>
            </a:pPr>
            <a:endParaRPr lang="en-US" altLang="en-US" sz="1400" b="1" dirty="0"/>
          </a:p>
        </p:txBody>
      </p:sp>
      <p:sp>
        <p:nvSpPr>
          <p:cNvPr id="49161" name="Rectangle 11"/>
          <p:cNvSpPr>
            <a:spLocks noChangeArrowheads="1"/>
          </p:cNvSpPr>
          <p:nvPr/>
        </p:nvSpPr>
        <p:spPr bwMode="auto">
          <a:xfrm>
            <a:off x="6629582" y="4648666"/>
            <a:ext cx="2209052" cy="914580"/>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US" altLang="en-US" sz="1400" b="1" dirty="0"/>
              <a:t>Urban/Town/Area</a:t>
            </a:r>
          </a:p>
          <a:p>
            <a:pPr algn="ctr" eaLnBrk="1" hangingPunct="1">
              <a:spcBef>
                <a:spcPct val="0"/>
              </a:spcBef>
              <a:buFontTx/>
              <a:buNone/>
            </a:pPr>
            <a:r>
              <a:rPr lang="en-US" altLang="en-US" sz="1400" b="1" dirty="0" smtClean="0"/>
              <a:t>Councils</a:t>
            </a:r>
          </a:p>
          <a:p>
            <a:pPr algn="ctr">
              <a:spcBef>
                <a:spcPct val="0"/>
              </a:spcBef>
              <a:buNone/>
            </a:pPr>
            <a:r>
              <a:rPr lang="en-US" altLang="en-US" sz="1400" dirty="0" smtClean="0"/>
              <a:t>(pop 5,000-15,000)</a:t>
            </a:r>
          </a:p>
          <a:p>
            <a:pPr algn="ctr" eaLnBrk="1" hangingPunct="1">
              <a:spcBef>
                <a:spcPct val="0"/>
              </a:spcBef>
              <a:buFontTx/>
              <a:buNone/>
            </a:pPr>
            <a:endParaRPr lang="en-US" altLang="en-US" sz="1400" b="1" dirty="0"/>
          </a:p>
        </p:txBody>
      </p:sp>
      <p:sp>
        <p:nvSpPr>
          <p:cNvPr id="49162" name="Rectangle 12"/>
          <p:cNvSpPr>
            <a:spLocks noChangeArrowheads="1"/>
          </p:cNvSpPr>
          <p:nvPr/>
        </p:nvSpPr>
        <p:spPr bwMode="auto">
          <a:xfrm>
            <a:off x="3581986" y="5867656"/>
            <a:ext cx="2438077" cy="990344"/>
          </a:xfrm>
          <a:prstGeom prst="rect">
            <a:avLst/>
          </a:prstGeom>
          <a:solidFill>
            <a:schemeClr val="accent1"/>
          </a:solidFill>
          <a:ln w="9525">
            <a:solidFill>
              <a:schemeClr val="tx1"/>
            </a:solidFill>
            <a:miter lim="800000"/>
            <a:headEnd/>
            <a:tailEnd/>
          </a:ln>
        </p:spPr>
        <p:txBody>
          <a:bodyPr wrap="none" lIns="91426" tIns="45713" rIns="91426" bIns="45713" anchor="ctr"/>
          <a:lstStyle>
            <a:lvl1pPr>
              <a:spcBef>
                <a:spcPct val="20000"/>
              </a:spcBef>
              <a:buChar char="•"/>
              <a:defRPr sz="4000">
                <a:solidFill>
                  <a:schemeClr val="tx1"/>
                </a:solidFill>
                <a:latin typeface="Arial" charset="0"/>
              </a:defRPr>
            </a:lvl1pPr>
            <a:lvl2pPr marL="742950" indent="-285750">
              <a:spcBef>
                <a:spcPct val="20000"/>
              </a:spcBef>
              <a:buChar char="–"/>
              <a:defRPr sz="3500">
                <a:solidFill>
                  <a:schemeClr val="tx1"/>
                </a:solidFill>
                <a:latin typeface="Arial" charset="0"/>
              </a:defRPr>
            </a:lvl2pPr>
            <a:lvl3pPr marL="1428750" indent="-285750">
              <a:spcBef>
                <a:spcPct val="20000"/>
              </a:spcBef>
              <a:buChar char="•"/>
              <a:defRPr sz="3000">
                <a:solidFill>
                  <a:schemeClr val="tx1"/>
                </a:solidFill>
                <a:latin typeface="Arial" charset="0"/>
              </a:defRPr>
            </a:lvl3pPr>
            <a:lvl4pPr marL="1600200" indent="-228600">
              <a:spcBef>
                <a:spcPct val="20000"/>
              </a:spcBef>
              <a:buChar char="–"/>
              <a:defRPr sz="2600">
                <a:solidFill>
                  <a:schemeClr val="tx1"/>
                </a:solidFill>
                <a:latin typeface="Arial" charset="0"/>
              </a:defRPr>
            </a:lvl4pPr>
            <a:lvl5pPr marL="2057400" indent="-228600">
              <a:spcBef>
                <a:spcPct val="20000"/>
              </a:spcBef>
              <a:buChar char="»"/>
              <a:defRPr sz="2600">
                <a:solidFill>
                  <a:schemeClr val="tx1"/>
                </a:solidFill>
                <a:latin typeface="Arial" charset="0"/>
              </a:defRPr>
            </a:lvl5pPr>
            <a:lvl6pPr marL="2514600" indent="-228600" eaLnBrk="0" fontAlgn="base" hangingPunct="0">
              <a:spcBef>
                <a:spcPct val="20000"/>
              </a:spcBef>
              <a:spcAft>
                <a:spcPct val="0"/>
              </a:spcAft>
              <a:buChar char="»"/>
              <a:defRPr sz="2600">
                <a:solidFill>
                  <a:schemeClr val="tx1"/>
                </a:solidFill>
                <a:latin typeface="Arial" charset="0"/>
              </a:defRPr>
            </a:lvl6pPr>
            <a:lvl7pPr marL="2971800" indent="-228600" eaLnBrk="0" fontAlgn="base" hangingPunct="0">
              <a:spcBef>
                <a:spcPct val="20000"/>
              </a:spcBef>
              <a:spcAft>
                <a:spcPct val="0"/>
              </a:spcAft>
              <a:buChar char="»"/>
              <a:defRPr sz="2600">
                <a:solidFill>
                  <a:schemeClr val="tx1"/>
                </a:solidFill>
                <a:latin typeface="Arial" charset="0"/>
              </a:defRPr>
            </a:lvl7pPr>
            <a:lvl8pPr marL="3429000" indent="-228600" eaLnBrk="0" fontAlgn="base" hangingPunct="0">
              <a:spcBef>
                <a:spcPct val="20000"/>
              </a:spcBef>
              <a:spcAft>
                <a:spcPct val="0"/>
              </a:spcAft>
              <a:buChar char="»"/>
              <a:defRPr sz="2600">
                <a:solidFill>
                  <a:schemeClr val="tx1"/>
                </a:solidFill>
                <a:latin typeface="Arial" charset="0"/>
              </a:defRPr>
            </a:lvl8pPr>
            <a:lvl9pPr marL="3886200" indent="-228600" eaLnBrk="0" fontAlgn="base" hangingPunct="0">
              <a:spcBef>
                <a:spcPct val="20000"/>
              </a:spcBef>
              <a:spcAft>
                <a:spcPct val="0"/>
              </a:spcAft>
              <a:buChar char="»"/>
              <a:defRPr sz="2600">
                <a:solidFill>
                  <a:schemeClr val="tx1"/>
                </a:solidFill>
                <a:latin typeface="Arial" charset="0"/>
              </a:defRPr>
            </a:lvl9pPr>
          </a:lstStyle>
          <a:p>
            <a:pPr algn="ctr" eaLnBrk="1" hangingPunct="1">
              <a:spcBef>
                <a:spcPct val="0"/>
              </a:spcBef>
              <a:buFontTx/>
              <a:buNone/>
            </a:pPr>
            <a:r>
              <a:rPr lang="en-US" altLang="en-US" sz="1400" b="1" dirty="0"/>
              <a:t>Unit </a:t>
            </a:r>
            <a:r>
              <a:rPr lang="en-US" altLang="en-US" sz="1400" b="1" dirty="0" smtClean="0"/>
              <a:t>Committees</a:t>
            </a:r>
          </a:p>
          <a:p>
            <a:pPr lvl="0" defTabSz="1143000" fontAlgn="base">
              <a:spcBef>
                <a:spcPct val="0"/>
              </a:spcBef>
              <a:spcAft>
                <a:spcPct val="0"/>
              </a:spcAft>
              <a:buNone/>
            </a:pPr>
            <a:r>
              <a:rPr lang="en-US" sz="1400" dirty="0">
                <a:solidFill>
                  <a:srgbClr val="000000"/>
                </a:solidFill>
                <a:cs typeface="Arial" charset="0"/>
              </a:rPr>
              <a:t>Rural Areas: </a:t>
            </a:r>
            <a:r>
              <a:rPr lang="en-US" sz="1400" dirty="0" smtClean="0">
                <a:solidFill>
                  <a:srgbClr val="000000"/>
                </a:solidFill>
                <a:cs typeface="Arial" charset="0"/>
              </a:rPr>
              <a:t>pop 500-1,000 </a:t>
            </a:r>
            <a:endParaRPr lang="en-US" sz="1400" dirty="0">
              <a:solidFill>
                <a:srgbClr val="000000"/>
              </a:solidFill>
              <a:cs typeface="Arial" charset="0"/>
            </a:endParaRPr>
          </a:p>
          <a:p>
            <a:pPr lvl="0" defTabSz="1143000" fontAlgn="base">
              <a:spcBef>
                <a:spcPct val="0"/>
              </a:spcBef>
              <a:spcAft>
                <a:spcPct val="0"/>
              </a:spcAft>
              <a:buNone/>
            </a:pPr>
            <a:r>
              <a:rPr lang="en-US" sz="1400" dirty="0">
                <a:solidFill>
                  <a:srgbClr val="000000"/>
                </a:solidFill>
                <a:cs typeface="Arial" charset="0"/>
              </a:rPr>
              <a:t>Urban Areas: </a:t>
            </a:r>
            <a:r>
              <a:rPr lang="en-US" sz="1400" dirty="0" smtClean="0">
                <a:solidFill>
                  <a:srgbClr val="000000"/>
                </a:solidFill>
                <a:cs typeface="Arial" charset="0"/>
              </a:rPr>
              <a:t>pop of </a:t>
            </a:r>
            <a:r>
              <a:rPr lang="en-US" sz="1400" dirty="0">
                <a:solidFill>
                  <a:srgbClr val="000000"/>
                </a:solidFill>
                <a:cs typeface="Arial" charset="0"/>
              </a:rPr>
              <a:t>1,500 </a:t>
            </a:r>
            <a:endParaRPr lang="en-US" sz="1400" dirty="0" smtClean="0">
              <a:solidFill>
                <a:srgbClr val="000000"/>
              </a:solidFill>
              <a:cs typeface="Arial" charset="0"/>
            </a:endParaRPr>
          </a:p>
          <a:p>
            <a:pPr lvl="0" defTabSz="1143000" fontAlgn="base">
              <a:spcBef>
                <a:spcPct val="0"/>
              </a:spcBef>
              <a:spcAft>
                <a:spcPct val="0"/>
              </a:spcAft>
              <a:buNone/>
            </a:pPr>
            <a:r>
              <a:rPr lang="en-US" sz="1400" dirty="0" smtClean="0">
                <a:solidFill>
                  <a:srgbClr val="000000"/>
                </a:solidFill>
                <a:cs typeface="Arial" charset="0"/>
              </a:rPr>
              <a:t>                      and above</a:t>
            </a:r>
            <a:endParaRPr lang="en-US" sz="1400" dirty="0">
              <a:solidFill>
                <a:srgbClr val="000000"/>
              </a:solidFill>
              <a:cs typeface="Arial" charset="0"/>
            </a:endParaRPr>
          </a:p>
        </p:txBody>
      </p:sp>
      <p:sp>
        <p:nvSpPr>
          <p:cNvPr id="49163" name="Line 13"/>
          <p:cNvSpPr>
            <a:spLocks noChangeShapeType="1"/>
          </p:cNvSpPr>
          <p:nvPr/>
        </p:nvSpPr>
        <p:spPr bwMode="auto">
          <a:xfrm>
            <a:off x="4724683" y="3123915"/>
            <a:ext cx="0" cy="1524751"/>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4" name="Line 14"/>
          <p:cNvSpPr>
            <a:spLocks noChangeShapeType="1"/>
          </p:cNvSpPr>
          <p:nvPr/>
        </p:nvSpPr>
        <p:spPr bwMode="auto">
          <a:xfrm>
            <a:off x="4724683" y="5563246"/>
            <a:ext cx="0" cy="30441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5" name="Line 15"/>
          <p:cNvSpPr>
            <a:spLocks noChangeShapeType="1"/>
          </p:cNvSpPr>
          <p:nvPr/>
        </p:nvSpPr>
        <p:spPr bwMode="auto">
          <a:xfrm>
            <a:off x="1675875" y="3123915"/>
            <a:ext cx="0" cy="304409"/>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6" name="Line 16"/>
          <p:cNvSpPr>
            <a:spLocks noChangeShapeType="1"/>
          </p:cNvSpPr>
          <p:nvPr/>
        </p:nvSpPr>
        <p:spPr bwMode="auto">
          <a:xfrm>
            <a:off x="1675875" y="4420021"/>
            <a:ext cx="0" cy="228645"/>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7" name="Line 17"/>
          <p:cNvSpPr>
            <a:spLocks noChangeShapeType="1"/>
          </p:cNvSpPr>
          <p:nvPr/>
        </p:nvSpPr>
        <p:spPr bwMode="auto">
          <a:xfrm>
            <a:off x="7619596" y="3048151"/>
            <a:ext cx="0" cy="1523399"/>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8" name="Line 18"/>
          <p:cNvSpPr>
            <a:spLocks noChangeShapeType="1"/>
          </p:cNvSpPr>
          <p:nvPr/>
        </p:nvSpPr>
        <p:spPr bwMode="auto">
          <a:xfrm>
            <a:off x="3047596" y="5563246"/>
            <a:ext cx="1677087" cy="30441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69" name="Line 19"/>
          <p:cNvSpPr>
            <a:spLocks noChangeShapeType="1"/>
          </p:cNvSpPr>
          <p:nvPr/>
        </p:nvSpPr>
        <p:spPr bwMode="auto">
          <a:xfrm flipH="1">
            <a:off x="4724683" y="5563246"/>
            <a:ext cx="1904899" cy="30441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70" name="Line 20"/>
          <p:cNvSpPr>
            <a:spLocks noChangeShapeType="1"/>
          </p:cNvSpPr>
          <p:nvPr/>
        </p:nvSpPr>
        <p:spPr bwMode="auto">
          <a:xfrm flipH="1">
            <a:off x="2210265" y="1523399"/>
            <a:ext cx="2514419" cy="534408"/>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71" name="Line 21"/>
          <p:cNvSpPr>
            <a:spLocks noChangeShapeType="1"/>
          </p:cNvSpPr>
          <p:nvPr/>
        </p:nvSpPr>
        <p:spPr bwMode="auto">
          <a:xfrm>
            <a:off x="4724683" y="1523399"/>
            <a:ext cx="0" cy="534408"/>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72" name="Line 22"/>
          <p:cNvSpPr>
            <a:spLocks noChangeShapeType="1"/>
          </p:cNvSpPr>
          <p:nvPr/>
        </p:nvSpPr>
        <p:spPr bwMode="auto">
          <a:xfrm>
            <a:off x="4724683" y="1523399"/>
            <a:ext cx="2743442" cy="534408"/>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6" tIns="45713" rIns="91426" bIns="45713"/>
          <a:lstStyle/>
          <a:p>
            <a:endParaRPr lang="en-US"/>
          </a:p>
        </p:txBody>
      </p:sp>
      <p:sp>
        <p:nvSpPr>
          <p:cNvPr id="49173" name="Rectangle 2"/>
          <p:cNvSpPr>
            <a:spLocks noGrp="1" noChangeArrowheads="1"/>
          </p:cNvSpPr>
          <p:nvPr>
            <p:ph type="title"/>
          </p:nvPr>
        </p:nvSpPr>
        <p:spPr>
          <a:xfrm>
            <a:off x="1066800" y="110201"/>
            <a:ext cx="6590967" cy="507349"/>
          </a:xfrm>
        </p:spPr>
        <p:txBody>
          <a:bodyPr>
            <a:noAutofit/>
          </a:bodyPr>
          <a:lstStyle/>
          <a:p>
            <a:pPr marL="273977" indent="-273977" algn="ctr"/>
            <a:r>
              <a:rPr lang="en-GB" altLang="en-US" sz="2000" b="1" dirty="0" smtClean="0"/>
              <a:t>THE </a:t>
            </a:r>
            <a:r>
              <a:rPr lang="en-GB" altLang="en-US" sz="2000" b="1" dirty="0"/>
              <a:t>NEW LOCAL GOVERNMENT SYSTEM </a:t>
            </a:r>
            <a:r>
              <a:rPr lang="en-GB" altLang="en-US" sz="2000" b="1" dirty="0" smtClean="0"/>
              <a:t>ARRANGEMENTS</a:t>
            </a:r>
            <a:br>
              <a:rPr lang="en-GB" altLang="en-US" sz="2000" b="1" dirty="0" smtClean="0"/>
            </a:br>
            <a:endParaRPr lang="en-US" altLang="en-US" sz="2000" b="1" dirty="0"/>
          </a:p>
        </p:txBody>
      </p:sp>
      <p:pic>
        <p:nvPicPr>
          <p:cNvPr id="22" name="Picture 21"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2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20310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229600" cy="4389120"/>
          </a:xfrm>
        </p:spPr>
        <p:txBody>
          <a:bodyPr>
            <a:normAutofit/>
          </a:bodyPr>
          <a:lstStyle/>
          <a:p>
            <a:r>
              <a:rPr lang="en-US" dirty="0"/>
              <a:t>Functions of the RCCs are to:</a:t>
            </a:r>
          </a:p>
          <a:p>
            <a:pPr lvl="1"/>
            <a:r>
              <a:rPr lang="en-US" sz="2500" dirty="0"/>
              <a:t>monitor, co-ordinate and evaluate the performance of MMDAs;</a:t>
            </a:r>
          </a:p>
          <a:p>
            <a:pPr lvl="1"/>
            <a:r>
              <a:rPr lang="en-US" sz="2500" dirty="0"/>
              <a:t>monitor the use of moneys mobilized by the District Assemblies or  allocated and released from the national level; and</a:t>
            </a:r>
          </a:p>
          <a:p>
            <a:pPr lvl="1"/>
            <a:r>
              <a:rPr lang="en-US" sz="2500" dirty="0"/>
              <a:t>review and co-ordinate public services generally in the region</a:t>
            </a:r>
            <a:r>
              <a:rPr lang="en-US" sz="2500" dirty="0" smtClean="0"/>
              <a:t>.</a:t>
            </a:r>
            <a:endParaRPr lang="en-US" sz="25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389696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The RCC is also responsible for:</a:t>
            </a:r>
          </a:p>
          <a:p>
            <a:pPr lvl="1"/>
            <a:r>
              <a:rPr lang="en-US" dirty="0"/>
              <a:t>approve by-laws of the District Assemblies;</a:t>
            </a:r>
          </a:p>
          <a:p>
            <a:pPr lvl="1"/>
            <a:r>
              <a:rPr lang="en-US" dirty="0"/>
              <a:t>resolution of any conflicts between MMDAs and agencies, statutory bodies, NGOs or individuals; and</a:t>
            </a:r>
          </a:p>
          <a:p>
            <a:pPr lvl="1"/>
            <a:r>
              <a:rPr lang="en-US" dirty="0"/>
              <a:t>exercise oversight over second-cycle educational institutions and regional hospitals.</a:t>
            </a:r>
            <a:endParaRPr lang="en-US" sz="5400" dirty="0"/>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72480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229600" cy="685800"/>
          </a:xfrm>
        </p:spPr>
        <p:txBody>
          <a:bodyPr>
            <a:normAutofit fontScale="90000"/>
          </a:bodyPr>
          <a:lstStyle/>
          <a:p>
            <a:r>
              <a:rPr lang="en-US" dirty="0" smtClean="0"/>
              <a:t>The District Assembly</a:t>
            </a:r>
            <a:endParaRPr lang="en-US" dirty="0"/>
          </a:p>
        </p:txBody>
      </p:sp>
      <p:pic>
        <p:nvPicPr>
          <p:cNvPr id="4" name="Picture 1"/>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143000"/>
            <a:ext cx="9061762" cy="550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Mawunyo\Documents\ILGS\2015\PUBLICATIONS\Letter heads\CREST.jpg"/>
          <p:cNvPicPr/>
          <p:nvPr/>
        </p:nvPicPr>
        <p:blipFill rotWithShape="1">
          <a:blip r:embed="rId3"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46999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0829"/>
            <a:ext cx="8229600" cy="1143000"/>
          </a:xfrm>
        </p:spPr>
        <p:txBody>
          <a:bodyPr/>
          <a:lstStyle/>
          <a:p>
            <a:r>
              <a:rPr lang="en-US" dirty="0" smtClean="0"/>
              <a:t>Two Arms of the Assembly</a:t>
            </a:r>
            <a:endParaRPr lang="en-US" dirty="0"/>
          </a:p>
        </p:txBody>
      </p:sp>
      <p:sp>
        <p:nvSpPr>
          <p:cNvPr id="3" name="Content Placeholder 2"/>
          <p:cNvSpPr>
            <a:spLocks noGrp="1"/>
          </p:cNvSpPr>
          <p:nvPr>
            <p:ph idx="1"/>
          </p:nvPr>
        </p:nvSpPr>
        <p:spPr>
          <a:xfrm>
            <a:off x="457200" y="2590800"/>
            <a:ext cx="8229600" cy="2255520"/>
          </a:xfrm>
        </p:spPr>
        <p:txBody>
          <a:bodyPr/>
          <a:lstStyle/>
          <a:p>
            <a:r>
              <a:rPr lang="en-US" dirty="0" smtClean="0"/>
              <a:t>The Political Side – General Assembly</a:t>
            </a:r>
          </a:p>
          <a:p>
            <a:r>
              <a:rPr lang="en-US" dirty="0" smtClean="0"/>
              <a:t>The Implementation Arm - Bureaucracy</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4608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Functions of a District Assembly</a:t>
            </a:r>
            <a:endParaRPr lang="en-US" dirty="0"/>
          </a:p>
        </p:txBody>
      </p:sp>
      <p:sp>
        <p:nvSpPr>
          <p:cNvPr id="3" name="Content Placeholder 2"/>
          <p:cNvSpPr>
            <a:spLocks noGrp="1"/>
          </p:cNvSpPr>
          <p:nvPr>
            <p:ph idx="1"/>
          </p:nvPr>
        </p:nvSpPr>
        <p:spPr/>
        <p:txBody>
          <a:bodyPr>
            <a:normAutofit/>
          </a:bodyPr>
          <a:lstStyle/>
          <a:p>
            <a:r>
              <a:rPr lang="en-US" sz="2700" dirty="0"/>
              <a:t>The Assembly exercises deliberative, legislative and executive functions including:</a:t>
            </a:r>
          </a:p>
          <a:p>
            <a:pPr lvl="1"/>
            <a:r>
              <a:rPr lang="en-US" dirty="0"/>
              <a:t>exercising political and administrative authority in the district;</a:t>
            </a:r>
          </a:p>
          <a:p>
            <a:pPr lvl="1"/>
            <a:r>
              <a:rPr lang="en-US" dirty="0"/>
              <a:t>promoting local economic development; and</a:t>
            </a:r>
          </a:p>
          <a:p>
            <a:pPr lvl="1"/>
            <a:r>
              <a:rPr lang="en-US" dirty="0"/>
              <a:t>providing guidance, giving direction to and supervising other administrative authorities in the district as may be prescribed by law</a:t>
            </a:r>
            <a:r>
              <a:rPr lang="en-US" dirty="0" smtClean="0"/>
              <a:t>.</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86553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2700" dirty="0"/>
              <a:t>Further, the Assembly is charged with the </a:t>
            </a:r>
          </a:p>
          <a:p>
            <a:pPr lvl="1"/>
            <a:r>
              <a:rPr lang="en-US" dirty="0"/>
              <a:t>responsibility for the overall development of the district;</a:t>
            </a:r>
          </a:p>
          <a:p>
            <a:pPr lvl="1"/>
            <a:r>
              <a:rPr lang="en-US" dirty="0"/>
              <a:t>formulation and execution of plans, programs and strategies for the effective mobilization of the resources necessary for the overall development of the district;</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78306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1"/>
            <a:r>
              <a:rPr lang="en-US" dirty="0"/>
              <a:t>initiation of programs for the development of basic infrastructure and provide municipal works and services in the district;</a:t>
            </a:r>
          </a:p>
          <a:p>
            <a:pPr lvl="1"/>
            <a:r>
              <a:rPr lang="en-US" dirty="0"/>
              <a:t>responsibility for the development, improvement and management of human settlements and the environment in the district;</a:t>
            </a:r>
          </a:p>
          <a:p>
            <a:pPr lvl="1"/>
            <a:r>
              <a:rPr lang="en-US" dirty="0"/>
              <a:t>ensuring ready access to courts in the district for the promotion of justice; and</a:t>
            </a:r>
          </a:p>
          <a:p>
            <a:pPr lvl="1"/>
            <a:r>
              <a:rPr lang="en-US" dirty="0"/>
              <a:t>acting to preserve and promote the cultural heritage within the district.</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02055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1"/>
            <a:r>
              <a:rPr lang="en-US" dirty="0"/>
              <a:t>promotion and supporting productive activity and social development in the district and remove any obstacles to initiative and development;</a:t>
            </a:r>
          </a:p>
          <a:p>
            <a:pPr lvl="1"/>
            <a:r>
              <a:rPr lang="en-US" dirty="0"/>
              <a:t>sponsoring of the education of students from the district to fill particular manpower needs of the district especially in the social sectors of education and health, making sure that the sponsorship is fairly and equitably balanced between male and female students</a:t>
            </a:r>
            <a:r>
              <a:rPr lang="en-US" dirty="0" smtClean="0"/>
              <a:t>;</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48299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The Executive Committee</a:t>
            </a:r>
            <a:endParaRPr lang="en-US" dirty="0"/>
          </a:p>
        </p:txBody>
      </p:sp>
      <p:sp>
        <p:nvSpPr>
          <p:cNvPr id="4" name="Content Placeholder 2"/>
          <p:cNvSpPr>
            <a:spLocks noGrp="1"/>
          </p:cNvSpPr>
          <p:nvPr>
            <p:ph idx="1"/>
          </p:nvPr>
        </p:nvSpPr>
        <p:spPr/>
        <p:txBody>
          <a:bodyPr rtlCol="0">
            <a:noAutofit/>
          </a:bodyPr>
          <a:lstStyle/>
          <a:p>
            <a:pPr marL="342900" lvl="3" indent="-342900" algn="just" eaLnBrk="1" fontAlgn="auto" hangingPunct="1">
              <a:spcAft>
                <a:spcPts val="0"/>
              </a:spcAft>
              <a:buClr>
                <a:schemeClr val="accent1"/>
              </a:buClr>
              <a:buFont typeface="Wingdings" panose="05000000000000000000" pitchFamily="2" charset="2"/>
              <a:buChar char="q"/>
              <a:defRPr/>
            </a:pPr>
            <a:r>
              <a:rPr lang="en-GB" altLang="en-US" dirty="0">
                <a:latin typeface="Times New Roman" panose="02020603050405020304" pitchFamily="18" charset="0"/>
                <a:cs typeface="Times New Roman" panose="02020603050405020304" pitchFamily="18" charset="0"/>
              </a:rPr>
              <a:t>C</a:t>
            </a:r>
            <a:r>
              <a:rPr lang="en-GB" altLang="en-US" dirty="0" smtClean="0">
                <a:latin typeface="Times New Roman" panose="02020603050405020304" pitchFamily="18" charset="0"/>
                <a:cs typeface="Times New Roman" panose="02020603050405020304" pitchFamily="18" charset="0"/>
              </a:rPr>
              <a:t>onsists of the DCE as Chairperson</a:t>
            </a:r>
          </a:p>
          <a:p>
            <a:pPr marL="342900" lvl="3" indent="-342900" algn="just" eaLnBrk="1" fontAlgn="auto" hangingPunct="1">
              <a:spcAft>
                <a:spcPts val="0"/>
              </a:spcAft>
              <a:buClr>
                <a:schemeClr val="accent1"/>
              </a:buClr>
              <a:buFont typeface="Wingdings" panose="05000000000000000000" pitchFamily="2" charset="2"/>
              <a:buChar char="q"/>
              <a:defRPr/>
            </a:pPr>
            <a:r>
              <a:rPr lang="en-GB" altLang="en-US" dirty="0" smtClean="0">
                <a:latin typeface="Times New Roman" panose="02020603050405020304" pitchFamily="18" charset="0"/>
                <a:cs typeface="Times New Roman" panose="02020603050405020304" pitchFamily="18" charset="0"/>
              </a:rPr>
              <a:t>Chairpersons of the Sub-Committees of the Executive Committee:</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Development Planning</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Social Services</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Works</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Justice and Security</a:t>
            </a:r>
          </a:p>
          <a:p>
            <a:pPr marL="800100" lvl="4" indent="-342900" algn="just" eaLnBrk="1" fontAlgn="auto" hangingPunct="1">
              <a:spcAft>
                <a:spcPts val="0"/>
              </a:spcAft>
              <a:buClr>
                <a:schemeClr val="accent1"/>
              </a:buClr>
              <a:buFont typeface="Courier New" pitchFamily="49" charset="0"/>
              <a:buChar char="o"/>
              <a:defRPr/>
            </a:pPr>
            <a:r>
              <a:rPr lang="en-GB" altLang="en-US" dirty="0" smtClean="0">
                <a:latin typeface="Times New Roman" panose="02020603050405020304" pitchFamily="18" charset="0"/>
                <a:cs typeface="Times New Roman" panose="02020603050405020304" pitchFamily="18" charset="0"/>
              </a:rPr>
              <a:t>Finance &amp; Administration</a:t>
            </a:r>
          </a:p>
          <a:p>
            <a:pPr marL="251460" lvl="2" indent="-342900" algn="just">
              <a:buClr>
                <a:schemeClr val="accent1"/>
              </a:buClr>
              <a:buFont typeface="Courier New" pitchFamily="49" charset="0"/>
              <a:buChar char="o"/>
              <a:defRPr/>
            </a:pPr>
            <a:r>
              <a:rPr lang="en-GB" altLang="en-US" sz="2000" dirty="0">
                <a:latin typeface="Times New Roman" panose="02020603050405020304" pitchFamily="18" charset="0"/>
                <a:cs typeface="Times New Roman" panose="02020603050405020304" pitchFamily="18" charset="0"/>
              </a:rPr>
              <a:t>The Chairman of one ad-hoc Sub-Committee of the Sub-Committee of the Assembly elected by Members of the Assembly and</a:t>
            </a:r>
          </a:p>
          <a:p>
            <a:pPr marL="251460" lvl="2" indent="-342900" algn="just">
              <a:buClr>
                <a:schemeClr val="accent1"/>
              </a:buClr>
              <a:buFont typeface="Courier New" pitchFamily="49" charset="0"/>
              <a:buChar char="o"/>
              <a:defRPr/>
            </a:pPr>
            <a:r>
              <a:rPr lang="en-GB" altLang="en-US" sz="2000" dirty="0">
                <a:latin typeface="Times New Roman" panose="02020603050405020304" pitchFamily="18" charset="0"/>
                <a:cs typeface="Times New Roman" panose="02020603050405020304" pitchFamily="18" charset="0"/>
              </a:rPr>
              <a:t>Any two other Members elected by Members of the Assembly at least one of whom is a woman</a:t>
            </a:r>
          </a:p>
          <a:p>
            <a:pPr marL="525780" lvl="3" indent="-342900" algn="just">
              <a:buClr>
                <a:schemeClr val="accent1"/>
              </a:buClr>
              <a:buFont typeface="Courier New" pitchFamily="49" charset="0"/>
              <a:buChar char="o"/>
              <a:defRPr/>
            </a:pPr>
            <a:endParaRPr lang="en-GB" altLang="en-US" dirty="0" smtClean="0">
              <a:latin typeface="Times New Roman" panose="02020603050405020304" pitchFamily="18" charset="0"/>
              <a:cs typeface="Times New Roman" panose="02020603050405020304" pitchFamily="18" charset="0"/>
            </a:endParaRPr>
          </a:p>
          <a:p>
            <a:pPr marL="0" lvl="3" indent="0" algn="just" eaLnBrk="1" fontAlgn="auto" hangingPunct="1">
              <a:spcAft>
                <a:spcPts val="0"/>
              </a:spcAft>
              <a:buClr>
                <a:schemeClr val="accent1"/>
              </a:buClr>
              <a:buFont typeface="Arial" charset="0"/>
              <a:buNone/>
              <a:defRPr/>
            </a:pPr>
            <a:endParaRPr lang="en-GB" altLang="en-US" dirty="0" smtClean="0">
              <a:latin typeface="Times New Roman" panose="02020603050405020304" pitchFamily="18" charset="0"/>
              <a:cs typeface="Times New Roman" panose="02020603050405020304" pitchFamily="18" charset="0"/>
            </a:endParaRPr>
          </a:p>
          <a:p>
            <a:pPr marL="342900" lvl="3" indent="-342900" algn="just" eaLnBrk="1" fontAlgn="auto" hangingPunct="1">
              <a:spcAft>
                <a:spcPts val="0"/>
              </a:spcAft>
              <a:buClr>
                <a:schemeClr val="accent1"/>
              </a:buClr>
              <a:buFont typeface="Wingdings" panose="05000000000000000000" pitchFamily="2" charset="2"/>
              <a:buChar char="q"/>
              <a:defRPr/>
            </a:pPr>
            <a:endParaRPr lang="en-US" altLang="en-US" i="1" dirty="0" smtClean="0">
              <a:latin typeface="Times New Roman" panose="02020603050405020304" pitchFamily="18" charset="0"/>
              <a:cs typeface="Times New Roman" panose="02020603050405020304" pitchFamily="18" charset="0"/>
            </a:endParaRPr>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81721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Functions EXECO</a:t>
            </a:r>
            <a:endParaRPr lang="en-US" dirty="0"/>
          </a:p>
        </p:txBody>
      </p:sp>
      <p:sp>
        <p:nvSpPr>
          <p:cNvPr id="3" name="Content Placeholder 2"/>
          <p:cNvSpPr>
            <a:spLocks noGrp="1"/>
          </p:cNvSpPr>
          <p:nvPr>
            <p:ph idx="1"/>
          </p:nvPr>
        </p:nvSpPr>
        <p:spPr/>
        <p:txBody>
          <a:bodyPr>
            <a:normAutofit/>
          </a:bodyPr>
          <a:lstStyle/>
          <a:p>
            <a:pPr marL="342900" lvl="3" indent="-342900" algn="just">
              <a:buClr>
                <a:schemeClr val="accent1"/>
              </a:buClr>
              <a:buFont typeface="Wingdings" panose="05000000000000000000" pitchFamily="2" charset="2"/>
              <a:buChar char="q"/>
            </a:pPr>
            <a:r>
              <a:rPr lang="en-GB" altLang="en-US" sz="2800" dirty="0">
                <a:latin typeface="Times New Roman" panose="02020603050405020304" pitchFamily="18" charset="0"/>
                <a:cs typeface="Times New Roman" panose="02020603050405020304" pitchFamily="18" charset="0"/>
              </a:rPr>
              <a:t>Co-ordinate the plans and programs of the Sub-Committees and submit these as comprehensive plans of action to the Assembly</a:t>
            </a:r>
          </a:p>
          <a:p>
            <a:pPr marL="342900" lvl="3" indent="-342900" algn="just">
              <a:buClr>
                <a:schemeClr val="accent1"/>
              </a:buClr>
              <a:buFont typeface="Wingdings" panose="05000000000000000000" pitchFamily="2" charset="2"/>
              <a:buChar char="q"/>
            </a:pPr>
            <a:r>
              <a:rPr lang="en-GB" altLang="en-US" sz="2800" dirty="0">
                <a:latin typeface="Times New Roman" panose="02020603050405020304" pitchFamily="18" charset="0"/>
                <a:cs typeface="Times New Roman" panose="02020603050405020304" pitchFamily="18" charset="0"/>
              </a:rPr>
              <a:t>implement resolutions of the District Assembly</a:t>
            </a:r>
          </a:p>
          <a:p>
            <a:pPr marL="342900" lvl="3" indent="-342900" algn="just">
              <a:buClr>
                <a:schemeClr val="accent1"/>
              </a:buClr>
              <a:buFont typeface="Wingdings" panose="05000000000000000000" pitchFamily="2" charset="2"/>
              <a:buChar char="q"/>
            </a:pPr>
            <a:r>
              <a:rPr lang="en-GB" altLang="en-US" sz="2800" dirty="0">
                <a:latin typeface="Times New Roman" panose="02020603050405020304" pitchFamily="18" charset="0"/>
                <a:cs typeface="Times New Roman" panose="02020603050405020304" pitchFamily="18" charset="0"/>
              </a:rPr>
              <a:t>report to members of the Assembly the decisions of the Executive Committee</a:t>
            </a:r>
          </a:p>
          <a:p>
            <a:pPr marL="342900" lvl="3" indent="-342900" algn="just">
              <a:buClr>
                <a:schemeClr val="accent1"/>
              </a:buClr>
              <a:buFont typeface="Wingdings" panose="05000000000000000000" pitchFamily="2" charset="2"/>
              <a:buChar char="q"/>
            </a:pPr>
            <a:r>
              <a:rPr lang="en-GB" altLang="en-US" sz="2800" dirty="0">
                <a:latin typeface="Times New Roman" panose="02020603050405020304" pitchFamily="18" charset="0"/>
                <a:cs typeface="Times New Roman" panose="02020603050405020304" pitchFamily="18" charset="0"/>
              </a:rPr>
              <a:t>Oversee the administration of the District in collaboration with the office of the DCE</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48909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02071"/>
            <a:ext cx="9144000" cy="1143000"/>
          </a:xfrm>
        </p:spPr>
        <p:txBody>
          <a:bodyPr>
            <a:normAutofit/>
          </a:bodyPr>
          <a:lstStyle/>
          <a:p>
            <a:r>
              <a:rPr lang="en-GB" altLang="en-US" sz="3600" b="1" dirty="0" smtClean="0">
                <a:latin typeface="Times New Roman" pitchFamily="18" charset="0"/>
                <a:cs typeface="Times New Roman" pitchFamily="18" charset="0"/>
              </a:rPr>
              <a:t>Public Relations and Complaints Committee</a:t>
            </a:r>
            <a:endParaRPr lang="en-US" sz="3600" dirty="0"/>
          </a:p>
        </p:txBody>
      </p:sp>
      <p:sp>
        <p:nvSpPr>
          <p:cNvPr id="3" name="Content Placeholder 2"/>
          <p:cNvSpPr>
            <a:spLocks noGrp="1"/>
          </p:cNvSpPr>
          <p:nvPr>
            <p:ph idx="1"/>
          </p:nvPr>
        </p:nvSpPr>
        <p:spPr>
          <a:xfrm>
            <a:off x="152400" y="1935480"/>
            <a:ext cx="8534400" cy="4389120"/>
          </a:xfrm>
        </p:spPr>
        <p:txBody>
          <a:bodyPr/>
          <a:lstStyle/>
          <a:p>
            <a:pPr>
              <a:buFont typeface="Wingdings" panose="05000000000000000000" pitchFamily="2" charset="2"/>
              <a:buChar char="q"/>
            </a:pPr>
            <a:r>
              <a:rPr lang="en-GB" altLang="en-US" dirty="0"/>
              <a:t>Presiding Member (Chairperson)</a:t>
            </a:r>
          </a:p>
          <a:p>
            <a:pPr>
              <a:buFont typeface="Wingdings" panose="05000000000000000000" pitchFamily="2" charset="2"/>
              <a:buChar char="q"/>
            </a:pPr>
            <a:r>
              <a:rPr lang="en-GB" altLang="en-US" dirty="0"/>
              <a:t>Five Members of the Assembly elected by Members of the Assembly</a:t>
            </a:r>
          </a:p>
          <a:p>
            <a:pPr>
              <a:buFont typeface="Wingdings" panose="05000000000000000000" pitchFamily="2" charset="2"/>
              <a:buChar char="q"/>
            </a:pPr>
            <a:r>
              <a:rPr lang="en-GB" altLang="en-US" dirty="0"/>
              <a:t>A representative each of the District Offices of:</a:t>
            </a:r>
          </a:p>
          <a:p>
            <a:pPr lvl="1">
              <a:buFont typeface="Courier New" panose="02070309020205020404" pitchFamily="49" charset="0"/>
              <a:buChar char="o"/>
            </a:pPr>
            <a:r>
              <a:rPr lang="en-GB" altLang="en-US" sz="2800" dirty="0"/>
              <a:t>NCCE</a:t>
            </a:r>
          </a:p>
          <a:p>
            <a:pPr lvl="1">
              <a:buFont typeface="Courier New" panose="02070309020205020404" pitchFamily="49" charset="0"/>
              <a:buChar char="o"/>
            </a:pPr>
            <a:r>
              <a:rPr lang="en-GB" altLang="en-US" sz="2800" dirty="0"/>
              <a:t>CHRAJ</a:t>
            </a:r>
          </a:p>
          <a:p>
            <a:pPr lvl="1">
              <a:buFont typeface="Courier New" panose="02070309020205020404" pitchFamily="49" charset="0"/>
              <a:buChar char="o"/>
            </a:pPr>
            <a:r>
              <a:rPr lang="en-GB" altLang="en-US" sz="2800" dirty="0"/>
              <a:t>ISD</a:t>
            </a:r>
          </a:p>
          <a:p>
            <a:pPr lvl="1">
              <a:buFont typeface="Courier New" panose="02070309020205020404" pitchFamily="49" charset="0"/>
              <a:buChar char="o"/>
            </a:pPr>
            <a:r>
              <a:rPr lang="en-GB" altLang="en-US" sz="2800" dirty="0"/>
              <a:t>CSOs</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55504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61751"/>
            <a:ext cx="2667000" cy="990600"/>
          </a:xfrm>
        </p:spPr>
        <p:txBody>
          <a:bodyPr>
            <a:normAutofit/>
          </a:bodyPr>
          <a:lstStyle/>
          <a:p>
            <a:r>
              <a:rPr lang="en-GB" altLang="en-US" sz="4400" b="1" dirty="0" smtClean="0">
                <a:latin typeface="Times New Roman" panose="02020603050405020304" pitchFamily="18" charset="0"/>
                <a:cs typeface="Times New Roman" panose="02020603050405020304" pitchFamily="18" charset="0"/>
              </a:rPr>
              <a:t>Function</a:t>
            </a:r>
            <a:r>
              <a:rPr lang="en-US" altLang="en-US" sz="4400" b="1" dirty="0" smtClean="0">
                <a:latin typeface="Times New Roman" panose="02020603050405020304" pitchFamily="18" charset="0"/>
                <a:cs typeface="Times New Roman" panose="02020603050405020304" pitchFamily="18" charset="0"/>
              </a:rPr>
              <a:t>s</a:t>
            </a:r>
            <a:endParaRPr lang="en-US" sz="4400" dirty="0"/>
          </a:p>
        </p:txBody>
      </p:sp>
      <p:sp>
        <p:nvSpPr>
          <p:cNvPr id="3" name="Content Placeholder 2"/>
          <p:cNvSpPr>
            <a:spLocks noGrp="1"/>
          </p:cNvSpPr>
          <p:nvPr>
            <p:ph idx="1"/>
          </p:nvPr>
        </p:nvSpPr>
        <p:spPr>
          <a:xfrm>
            <a:off x="76200" y="1371600"/>
            <a:ext cx="9067800" cy="4953000"/>
          </a:xfrm>
        </p:spPr>
        <p:txBody>
          <a:bodyPr>
            <a:normAutofit/>
          </a:bodyPr>
          <a:lstStyle/>
          <a:p>
            <a:pPr marL="342900" lvl="3" indent="-342900" algn="just">
              <a:buClr>
                <a:schemeClr val="accent1"/>
              </a:buClr>
              <a:buFont typeface="Wingdings" panose="05000000000000000000" pitchFamily="2" charset="2"/>
              <a:buChar char="q"/>
            </a:pPr>
            <a:r>
              <a:rPr lang="en-GB" altLang="en-US" sz="2400" dirty="0" smtClean="0">
                <a:latin typeface="Times New Roman" panose="02020603050405020304" pitchFamily="18" charset="0"/>
                <a:cs typeface="Times New Roman" panose="02020603050405020304" pitchFamily="18" charset="0"/>
              </a:rPr>
              <a:t>Educate the </a:t>
            </a:r>
            <a:r>
              <a:rPr lang="en-GB" altLang="en-US" sz="2400" dirty="0">
                <a:latin typeface="Times New Roman" panose="02020603050405020304" pitchFamily="18" charset="0"/>
                <a:cs typeface="Times New Roman" panose="02020603050405020304" pitchFamily="18" charset="0"/>
              </a:rPr>
              <a:t>public on the activities of the Assembly</a:t>
            </a:r>
          </a:p>
          <a:p>
            <a:pPr marL="342900" lvl="3" indent="-342900" algn="just">
              <a:buClr>
                <a:schemeClr val="accent1"/>
              </a:buClr>
              <a:buFont typeface="Wingdings" panose="05000000000000000000" pitchFamily="2" charset="2"/>
              <a:buChar char="q"/>
            </a:pPr>
            <a:r>
              <a:rPr lang="en-GB" altLang="en-US" sz="2400" dirty="0">
                <a:latin typeface="Times New Roman" panose="02020603050405020304" pitchFamily="18" charset="0"/>
                <a:cs typeface="Times New Roman" panose="02020603050405020304" pitchFamily="18" charset="0"/>
              </a:rPr>
              <a:t>Promote transparency, probity and accountability in the dealings of the Assembly with the public</a:t>
            </a:r>
          </a:p>
          <a:p>
            <a:pPr marL="342900" lvl="3" indent="-342900" algn="just">
              <a:buClr>
                <a:schemeClr val="accent1"/>
              </a:buClr>
              <a:buFont typeface="Wingdings" panose="05000000000000000000" pitchFamily="2" charset="2"/>
              <a:buChar char="q"/>
            </a:pPr>
            <a:r>
              <a:rPr lang="en-GB" altLang="en-US" sz="2400" dirty="0">
                <a:latin typeface="Times New Roman" panose="02020603050405020304" pitchFamily="18" charset="0"/>
                <a:cs typeface="Times New Roman" panose="02020603050405020304" pitchFamily="18" charset="0"/>
              </a:rPr>
              <a:t>Investigate complaints or allegations made against the conduct of the DCE, members of the Assembly, staff of the Assembly and staff of the Departments of the Assembly</a:t>
            </a:r>
          </a:p>
          <a:p>
            <a:pPr marL="342900" lvl="3" indent="-342900" algn="just">
              <a:buClr>
                <a:schemeClr val="accent1"/>
              </a:buClr>
              <a:buFont typeface="Wingdings" panose="05000000000000000000" pitchFamily="2" charset="2"/>
              <a:buChar char="q"/>
            </a:pPr>
            <a:r>
              <a:rPr lang="en-GB" altLang="en-US" sz="2400" dirty="0">
                <a:latin typeface="Times New Roman" panose="02020603050405020304" pitchFamily="18" charset="0"/>
                <a:cs typeface="Times New Roman" panose="02020603050405020304" pitchFamily="18" charset="0"/>
              </a:rPr>
              <a:t>Investigate complaints or allegations of administrative injustice , abuse and misuse of office and violations of the fundamental human rights of any member of the public, in the District against the DCE, Member of the Assembly, staff of the Assembly, and staff of Department of the Assembly</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43856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776133"/>
            <a:ext cx="8534400" cy="856488"/>
          </a:xfrm>
        </p:spPr>
        <p:txBody>
          <a:bodyPr>
            <a:normAutofit fontScale="90000"/>
          </a:bodyPr>
          <a:lstStyle/>
          <a:p>
            <a:r>
              <a:rPr lang="en-US" b="1" dirty="0" smtClean="0"/>
              <a:t>Composition </a:t>
            </a:r>
            <a:r>
              <a:rPr lang="en-US" b="1" dirty="0"/>
              <a:t>of </a:t>
            </a:r>
            <a:r>
              <a:rPr lang="en-US" b="1" dirty="0" smtClean="0"/>
              <a:t>District </a:t>
            </a:r>
            <a:r>
              <a:rPr lang="en-US" b="1" dirty="0"/>
              <a:t>Assembly</a:t>
            </a:r>
            <a:endParaRPr lang="en-US" dirty="0"/>
          </a:p>
        </p:txBody>
      </p:sp>
      <p:sp>
        <p:nvSpPr>
          <p:cNvPr id="3" name="Content Placeholder 2"/>
          <p:cNvSpPr>
            <a:spLocks noGrp="1"/>
          </p:cNvSpPr>
          <p:nvPr>
            <p:ph idx="1"/>
          </p:nvPr>
        </p:nvSpPr>
        <p:spPr>
          <a:xfrm>
            <a:off x="123150" y="1959524"/>
            <a:ext cx="8915400" cy="5181600"/>
          </a:xfrm>
        </p:spPr>
        <p:txBody>
          <a:bodyPr/>
          <a:lstStyle/>
          <a:p>
            <a:r>
              <a:rPr lang="en-US" dirty="0" smtClean="0"/>
              <a:t>Membership includes:</a:t>
            </a:r>
            <a:endParaRPr lang="en-US" dirty="0"/>
          </a:p>
          <a:p>
            <a:pPr lvl="1"/>
            <a:r>
              <a:rPr lang="en-US" dirty="0" smtClean="0"/>
              <a:t>District </a:t>
            </a:r>
            <a:r>
              <a:rPr lang="en-US" dirty="0"/>
              <a:t>Chief Executive;</a:t>
            </a:r>
          </a:p>
          <a:p>
            <a:pPr lvl="1"/>
            <a:r>
              <a:rPr lang="en-US" dirty="0"/>
              <a:t>One person from each electoral area within the </a:t>
            </a:r>
            <a:r>
              <a:rPr lang="en-US" dirty="0" smtClean="0"/>
              <a:t>district (70%);</a:t>
            </a:r>
            <a:endParaRPr lang="en-US" dirty="0"/>
          </a:p>
          <a:p>
            <a:pPr lvl="1"/>
            <a:r>
              <a:rPr lang="en-US" dirty="0"/>
              <a:t>The member or members of Parliament from the constituencies in the District; and</a:t>
            </a:r>
          </a:p>
          <a:p>
            <a:pPr lvl="1"/>
            <a:r>
              <a:rPr lang="en-US" dirty="0"/>
              <a:t>Other members not exceeding </a:t>
            </a:r>
            <a:r>
              <a:rPr lang="en-US" dirty="0" smtClean="0"/>
              <a:t>(30%) of </a:t>
            </a:r>
            <a:r>
              <a:rPr lang="en-US" dirty="0"/>
              <a:t>the total membership of the District Assembly appointed by the President in consultation with the traditional authorities and other interest groups in the district.</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09981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2071"/>
            <a:ext cx="8229600" cy="1143000"/>
          </a:xfrm>
        </p:spPr>
        <p:txBody>
          <a:bodyPr>
            <a:normAutofit/>
          </a:bodyPr>
          <a:lstStyle/>
          <a:p>
            <a:r>
              <a:rPr lang="en-US" sz="4400" b="1" dirty="0"/>
              <a:t>Sub-Structures of MMDAs</a:t>
            </a:r>
            <a:endParaRPr lang="en-US" sz="4400" dirty="0"/>
          </a:p>
        </p:txBody>
      </p:sp>
      <p:sp>
        <p:nvSpPr>
          <p:cNvPr id="3" name="Content Placeholder 2"/>
          <p:cNvSpPr>
            <a:spLocks noGrp="1"/>
          </p:cNvSpPr>
          <p:nvPr>
            <p:ph idx="1"/>
          </p:nvPr>
        </p:nvSpPr>
        <p:spPr/>
        <p:txBody>
          <a:bodyPr>
            <a:normAutofit/>
          </a:bodyPr>
          <a:lstStyle/>
          <a:p>
            <a:r>
              <a:rPr lang="en-US" dirty="0">
                <a:cs typeface="Arial" panose="020B0604020202020204" pitchFamily="34" charset="0"/>
              </a:rPr>
              <a:t>The Local Government (Urban, Zonal and Town Councils and Unit Committees)(Establishment) Instrument, 2010 (L.I. 1967) establishes Urban, Zonal and Town Councils, and Unit Committees for Municipal and District Assemblies.</a:t>
            </a:r>
          </a:p>
          <a:p>
            <a:endParaRPr lang="en-US" dirty="0">
              <a:cs typeface="Arial" panose="020B0604020202020204" pitchFamily="34" charset="0"/>
            </a:endParaRPr>
          </a:p>
          <a:p>
            <a:endParaRPr lang="en-US" dirty="0">
              <a:cs typeface="Arial" panose="020B0604020202020204" pitchFamily="34" charset="0"/>
            </a:endParaRP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203519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Functions of </a:t>
            </a:r>
            <a:r>
              <a:rPr lang="en-US" b="1" dirty="0" smtClean="0"/>
              <a:t>UZTACs</a:t>
            </a:r>
            <a:endParaRPr lang="en-US" dirty="0"/>
          </a:p>
        </p:txBody>
      </p:sp>
      <p:sp>
        <p:nvSpPr>
          <p:cNvPr id="3" name="Content Placeholder 2"/>
          <p:cNvSpPr>
            <a:spLocks noGrp="1"/>
          </p:cNvSpPr>
          <p:nvPr>
            <p:ph idx="1"/>
          </p:nvPr>
        </p:nvSpPr>
        <p:spPr/>
        <p:txBody>
          <a:bodyPr>
            <a:normAutofit lnSpcReduction="10000"/>
          </a:bodyPr>
          <a:lstStyle/>
          <a:p>
            <a:r>
              <a:rPr lang="en-US" dirty="0"/>
              <a:t>Enumerate and keep records of all </a:t>
            </a:r>
            <a:r>
              <a:rPr lang="en-US" dirty="0" err="1"/>
              <a:t>rateable</a:t>
            </a:r>
            <a:r>
              <a:rPr lang="en-US" dirty="0"/>
              <a:t> persons and properties in the Urban area, Zone or Town.</a:t>
            </a:r>
          </a:p>
          <a:p>
            <a:r>
              <a:rPr lang="en-US" dirty="0"/>
              <a:t>Assist any person authorized by the Assembly to collect revenues due to the Assembly.</a:t>
            </a:r>
          </a:p>
          <a:p>
            <a:r>
              <a:rPr lang="en-US" dirty="0"/>
              <a:t>Recommend to the District Assembly the naming of all streets in its area of authority and cause all buildings in the streets to be numbered.</a:t>
            </a:r>
          </a:p>
          <a:p>
            <a:r>
              <a:rPr lang="en-US" dirty="0"/>
              <a:t>Plant trees in any street and to erect tree-guards to protect them so that streets are not unduly obstructed.</a:t>
            </a:r>
          </a:p>
          <a:p>
            <a:r>
              <a:rPr lang="en-US" dirty="0"/>
              <a:t>Prevent and control fire outbreaks including bush fires.</a:t>
            </a: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11869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Staffing of </a:t>
            </a:r>
            <a:r>
              <a:rPr lang="en-US" b="1" dirty="0" smtClean="0"/>
              <a:t>UZTACs</a:t>
            </a:r>
            <a:endParaRPr lang="en-US" dirty="0"/>
          </a:p>
        </p:txBody>
      </p:sp>
      <p:sp>
        <p:nvSpPr>
          <p:cNvPr id="3" name="Content Placeholder 2"/>
          <p:cNvSpPr>
            <a:spLocks noGrp="1"/>
          </p:cNvSpPr>
          <p:nvPr>
            <p:ph idx="1"/>
          </p:nvPr>
        </p:nvSpPr>
        <p:spPr>
          <a:xfrm>
            <a:off x="457200" y="1905000"/>
            <a:ext cx="8229600" cy="4389120"/>
          </a:xfrm>
        </p:spPr>
        <p:txBody>
          <a:bodyPr>
            <a:normAutofit/>
          </a:bodyPr>
          <a:lstStyle/>
          <a:p>
            <a:r>
              <a:rPr lang="en-US" dirty="0"/>
              <a:t>Every Urban, Zonal or Town Council shall have a Secretary to be appointed by the District Assembly.</a:t>
            </a:r>
          </a:p>
          <a:p>
            <a:r>
              <a:rPr lang="en-US" dirty="0"/>
              <a:t>The remuneration of the Secretary shall be fixed and paid for by the District Assembly.</a:t>
            </a:r>
          </a:p>
          <a:p>
            <a:r>
              <a:rPr lang="en-US" dirty="0"/>
              <a:t>The functions of the Secretary will include:</a:t>
            </a:r>
          </a:p>
          <a:p>
            <a:pPr lvl="1"/>
            <a:r>
              <a:rPr lang="en-US" dirty="0"/>
              <a:t>Recording of meetings;</a:t>
            </a:r>
          </a:p>
          <a:p>
            <a:pPr lvl="1"/>
            <a:r>
              <a:rPr lang="en-US" dirty="0"/>
              <a:t>For Urban or Town Council, be responsible for the day-to-day administration of the Council; and </a:t>
            </a:r>
          </a:p>
          <a:p>
            <a:pPr lvl="1"/>
            <a:r>
              <a:rPr lang="en-US" dirty="0"/>
              <a:t>Perform such other functions as may be directed by the Council.</a:t>
            </a:r>
          </a:p>
          <a:p>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44820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Discussion</a:t>
            </a:r>
            <a:endParaRPr lang="en-US" dirty="0"/>
          </a:p>
        </p:txBody>
      </p:sp>
      <p:sp>
        <p:nvSpPr>
          <p:cNvPr id="3" name="Content Placeholder 2"/>
          <p:cNvSpPr>
            <a:spLocks noGrp="1"/>
          </p:cNvSpPr>
          <p:nvPr>
            <p:ph idx="1"/>
          </p:nvPr>
        </p:nvSpPr>
        <p:spPr/>
        <p:txBody>
          <a:bodyPr/>
          <a:lstStyle/>
          <a:p>
            <a:r>
              <a:rPr lang="en-US" dirty="0" smtClean="0"/>
              <a:t>What is Local </a:t>
            </a:r>
            <a:r>
              <a:rPr lang="en-US" dirty="0"/>
              <a:t>Government</a:t>
            </a:r>
            <a:r>
              <a:rPr lang="en-US" dirty="0" smtClean="0"/>
              <a:t>?</a:t>
            </a:r>
          </a:p>
          <a:p>
            <a:r>
              <a:rPr lang="en-US" dirty="0"/>
              <a:t>What is Local </a:t>
            </a:r>
            <a:r>
              <a:rPr lang="en-US" dirty="0" smtClean="0"/>
              <a:t>Governance?</a:t>
            </a:r>
            <a:endParaRPr lang="en-US" dirty="0"/>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897960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Governance</a:t>
            </a:r>
            <a:endParaRPr lang="en-US" dirty="0"/>
          </a:p>
        </p:txBody>
      </p:sp>
      <p:sp>
        <p:nvSpPr>
          <p:cNvPr id="3" name="Content Placeholder 2"/>
          <p:cNvSpPr>
            <a:spLocks noGrp="1"/>
          </p:cNvSpPr>
          <p:nvPr>
            <p:ph idx="1"/>
          </p:nvPr>
        </p:nvSpPr>
        <p:spPr/>
        <p:txBody>
          <a:bodyPr/>
          <a:lstStyle/>
          <a:p>
            <a:pPr algn="just"/>
            <a:r>
              <a:rPr lang="en-US" dirty="0" smtClean="0"/>
              <a:t>Relationship between governor/ruler and the governed/ruled, based on laws, culture, traditions (written or unwritten) aspirations, etc.</a:t>
            </a:r>
          </a:p>
          <a:p>
            <a:pPr algn="just"/>
            <a:r>
              <a:rPr lang="en-US" dirty="0" smtClean="0"/>
              <a:t>Aimed at improving human dignity and quality of life.</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86645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Stakeholders in Governance</a:t>
            </a:r>
          </a:p>
        </p:txBody>
      </p:sp>
      <p:sp>
        <p:nvSpPr>
          <p:cNvPr id="3" name="Content Placeholder 2"/>
          <p:cNvSpPr>
            <a:spLocks noGrp="1"/>
          </p:cNvSpPr>
          <p:nvPr>
            <p:ph idx="1"/>
          </p:nvPr>
        </p:nvSpPr>
        <p:spPr/>
        <p:txBody>
          <a:bodyPr/>
          <a:lstStyle/>
          <a:p>
            <a:pPr lvl="0" algn="just"/>
            <a:r>
              <a:rPr lang="en-GB" dirty="0" smtClean="0"/>
              <a:t>Government </a:t>
            </a:r>
            <a:r>
              <a:rPr lang="en-GB" dirty="0"/>
              <a:t>(national and local)</a:t>
            </a:r>
            <a:endParaRPr lang="en-US" dirty="0"/>
          </a:p>
          <a:p>
            <a:pPr lvl="0" algn="just"/>
            <a:r>
              <a:rPr lang="en-GB" dirty="0"/>
              <a:t> </a:t>
            </a:r>
            <a:r>
              <a:rPr lang="en-GB" dirty="0" smtClean="0"/>
              <a:t>Private Sector </a:t>
            </a:r>
            <a:r>
              <a:rPr lang="en-GB" dirty="0"/>
              <a:t>and</a:t>
            </a:r>
            <a:endParaRPr lang="en-US" dirty="0"/>
          </a:p>
          <a:p>
            <a:pPr lvl="0" algn="just"/>
            <a:r>
              <a:rPr lang="en-GB" dirty="0"/>
              <a:t>Civil society (groups and </a:t>
            </a:r>
            <a:r>
              <a:rPr lang="en-GB" dirty="0" smtClean="0"/>
              <a:t>individuals, traditional authorities, economic groups, etc.)</a:t>
            </a:r>
          </a:p>
          <a:p>
            <a:pPr lvl="0" algn="just"/>
            <a:r>
              <a:rPr lang="en-GB" dirty="0" smtClean="0"/>
              <a:t>They keep </a:t>
            </a:r>
            <a:r>
              <a:rPr lang="en-GB" dirty="0"/>
              <a:t>interacting to </a:t>
            </a:r>
            <a:r>
              <a:rPr lang="en-GB" b="1" dirty="0"/>
              <a:t>enhance the quality of life</a:t>
            </a:r>
            <a:r>
              <a:rPr lang="en-GB" dirty="0"/>
              <a:t> and the </a:t>
            </a:r>
            <a:r>
              <a:rPr lang="en-GB" b="1" dirty="0"/>
              <a:t>involvement of people in </a:t>
            </a:r>
            <a:r>
              <a:rPr lang="en-GB" b="1" dirty="0" smtClean="0"/>
              <a:t>the governance </a:t>
            </a:r>
            <a:r>
              <a:rPr lang="en-GB" b="1" dirty="0"/>
              <a:t>process</a:t>
            </a:r>
            <a:endParaRPr lang="en-US" b="1" dirty="0"/>
          </a:p>
          <a:p>
            <a:pPr algn="just"/>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Local Governance? </a:t>
            </a:r>
            <a:endParaRPr lang="en-US" dirty="0"/>
          </a:p>
        </p:txBody>
      </p:sp>
      <p:sp>
        <p:nvSpPr>
          <p:cNvPr id="3" name="Content Placeholder 2"/>
          <p:cNvSpPr>
            <a:spLocks noGrp="1"/>
          </p:cNvSpPr>
          <p:nvPr>
            <p:ph idx="1"/>
          </p:nvPr>
        </p:nvSpPr>
        <p:spPr>
          <a:xfrm>
            <a:off x="457200" y="1935480"/>
            <a:ext cx="8229600" cy="2865120"/>
          </a:xfrm>
        </p:spPr>
        <p:txBody>
          <a:bodyPr/>
          <a:lstStyle/>
          <a:p>
            <a:pPr algn="just"/>
            <a:r>
              <a:rPr lang="en-US" dirty="0" smtClean="0"/>
              <a:t>Processes by which the different actors (the governors and the governed and private and civil society organizations at the local  level) play different roles focusing on satisfying the needs/interests of the local community</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1"/>
            <a:ext cx="8229600" cy="3581400"/>
          </a:xfrm>
        </p:spPr>
        <p:txBody>
          <a:bodyPr>
            <a:normAutofit/>
          </a:bodyPr>
          <a:lstStyle/>
          <a:p>
            <a:pPr algn="just"/>
            <a:r>
              <a:rPr lang="en-US" sz="3200" dirty="0" smtClean="0"/>
              <a:t>It is a situation where whatever governance actors in the locality do is planned, implemented, and evaluated with the needs, participation and wellbeing of the  local population as the main guiding principle and consideration.</a:t>
            </a:r>
            <a:endParaRPr lang="en-US" sz="32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Challenges</a:t>
            </a:r>
          </a:p>
        </p:txBody>
      </p:sp>
      <p:sp>
        <p:nvSpPr>
          <p:cNvPr id="3" name="Content Placeholder 2"/>
          <p:cNvSpPr>
            <a:spLocks noGrp="1"/>
          </p:cNvSpPr>
          <p:nvPr>
            <p:ph idx="1"/>
          </p:nvPr>
        </p:nvSpPr>
        <p:spPr/>
        <p:txBody>
          <a:bodyPr>
            <a:normAutofit fontScale="92500" lnSpcReduction="20000"/>
          </a:bodyPr>
          <a:lstStyle/>
          <a:p>
            <a:r>
              <a:rPr lang="en-US" sz="3200" dirty="0"/>
              <a:t>The functions assigned to District Assemblies aim at promoting democratic practices through:</a:t>
            </a:r>
          </a:p>
          <a:p>
            <a:pPr lvl="1"/>
            <a:r>
              <a:rPr lang="en-US" sz="3200" dirty="0"/>
              <a:t> participatory development planning</a:t>
            </a:r>
          </a:p>
          <a:p>
            <a:pPr lvl="1"/>
            <a:r>
              <a:rPr lang="en-US" sz="3200" dirty="0"/>
              <a:t>quality service delivery and </a:t>
            </a:r>
          </a:p>
          <a:p>
            <a:pPr lvl="1"/>
            <a:r>
              <a:rPr lang="en-US" sz="3200" dirty="0"/>
              <a:t>empowerment of the citizenry for accelerated national development.</a:t>
            </a:r>
          </a:p>
          <a:p>
            <a:pPr lvl="1"/>
            <a:r>
              <a:rPr lang="en-US" sz="3200" dirty="0"/>
              <a:t>But the expected results from the practice of local governance have not been fully realized. Challenges  include;</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17021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8789" y="632750"/>
            <a:ext cx="8229600" cy="1143000"/>
          </a:xfrm>
        </p:spPr>
        <p:txBody>
          <a:bodyPr>
            <a:normAutofit fontScale="90000"/>
          </a:bodyPr>
          <a:lstStyle/>
          <a:p>
            <a:r>
              <a:rPr lang="en-US" dirty="0"/>
              <a:t>Inter-Departmental Collaboration</a:t>
            </a:r>
          </a:p>
        </p:txBody>
      </p:sp>
      <p:sp>
        <p:nvSpPr>
          <p:cNvPr id="3" name="Content Placeholder 2"/>
          <p:cNvSpPr>
            <a:spLocks noGrp="1"/>
          </p:cNvSpPr>
          <p:nvPr>
            <p:ph idx="1"/>
          </p:nvPr>
        </p:nvSpPr>
        <p:spPr>
          <a:xfrm>
            <a:off x="260189" y="2057400"/>
            <a:ext cx="8458200" cy="5181600"/>
          </a:xfrm>
        </p:spPr>
        <p:txBody>
          <a:bodyPr>
            <a:normAutofit/>
          </a:bodyPr>
          <a:lstStyle/>
          <a:p>
            <a:r>
              <a:rPr lang="en-US" sz="2800" dirty="0"/>
              <a:t>Need to strengthen inter-departmental collaboration (not competition) </a:t>
            </a:r>
          </a:p>
          <a:p>
            <a:pPr lvl="1"/>
            <a:r>
              <a:rPr lang="en-US" sz="2800" dirty="0"/>
              <a:t>Level of involvement of departments (e.g. Management meeting)</a:t>
            </a:r>
          </a:p>
          <a:p>
            <a:pPr lvl="1"/>
            <a:r>
              <a:rPr lang="en-US" sz="2800" dirty="0"/>
              <a:t>Resource allocation (What </a:t>
            </a:r>
            <a:r>
              <a:rPr lang="en-US" sz="2800" dirty="0" smtClean="0"/>
              <a:t>is </a:t>
            </a:r>
            <a:r>
              <a:rPr lang="en-US" sz="2800" dirty="0"/>
              <a:t>the formula?)</a:t>
            </a:r>
          </a:p>
          <a:p>
            <a:pPr lvl="1"/>
            <a:r>
              <a:rPr lang="en-US" sz="2800" dirty="0"/>
              <a:t>Seniority (Where leader is seen by the elderly as a ‘junior’ – the ‘MBA’ syndrome)</a:t>
            </a:r>
          </a:p>
          <a:p>
            <a:pPr lvl="1"/>
            <a:r>
              <a:rPr lang="en-US" sz="2800" dirty="0"/>
              <a:t>Delayed submission of reports</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71457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70172" y="1273571"/>
            <a:ext cx="8991600" cy="5791200"/>
          </a:xfrm>
        </p:spPr>
        <p:txBody>
          <a:bodyPr>
            <a:normAutofit/>
          </a:bodyPr>
          <a:lstStyle/>
          <a:p>
            <a:pPr lvl="0"/>
            <a:r>
              <a:rPr lang="en-US" dirty="0" smtClean="0"/>
              <a:t>Integration of Education and Health – chunk of budgetary allocation to the sector – not directly under the authority of the Assembly</a:t>
            </a:r>
            <a:endParaRPr lang="en-US" dirty="0"/>
          </a:p>
          <a:p>
            <a:pPr lvl="0"/>
            <a:r>
              <a:rPr lang="en-US" dirty="0" smtClean="0"/>
              <a:t>Resource </a:t>
            </a:r>
            <a:r>
              <a:rPr lang="en-US" dirty="0" err="1" smtClean="0"/>
              <a:t>Mobilisation</a:t>
            </a:r>
            <a:r>
              <a:rPr lang="en-US" dirty="0" smtClean="0"/>
              <a:t>- IGF inadequate and allocation from national level (DACF) inadequate, untimely and unreliable. Weakness in MMDA resource </a:t>
            </a:r>
            <a:r>
              <a:rPr lang="en-US" dirty="0" err="1" smtClean="0"/>
              <a:t>mobilisation</a:t>
            </a:r>
            <a:r>
              <a:rPr lang="en-US" dirty="0" smtClean="0"/>
              <a:t> strategy and tools.</a:t>
            </a:r>
          </a:p>
          <a:p>
            <a:pPr lvl="0"/>
            <a:r>
              <a:rPr lang="en-US" dirty="0" smtClean="0"/>
              <a:t>Weak enthusiasm of local people (public participation)</a:t>
            </a:r>
          </a:p>
          <a:p>
            <a:pPr lvl="1"/>
            <a:r>
              <a:rPr lang="en-US" dirty="0" smtClean="0"/>
              <a:t>Platforms and calendar for participation insufficient Over-reliance on Assembly Members to reach out to the local people about Assembly activities.</a:t>
            </a:r>
          </a:p>
          <a:p>
            <a:pPr lvl="0"/>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76004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04800" y="1273571"/>
            <a:ext cx="8839200" cy="5486400"/>
          </a:xfrm>
        </p:spPr>
        <p:txBody>
          <a:bodyPr>
            <a:normAutofit/>
          </a:bodyPr>
          <a:lstStyle/>
          <a:p>
            <a:r>
              <a:rPr lang="en-US" dirty="0" smtClean="0"/>
              <a:t>Poor implementation of district development plans</a:t>
            </a:r>
          </a:p>
          <a:p>
            <a:r>
              <a:rPr lang="en-US" dirty="0" smtClean="0"/>
              <a:t>Weak </a:t>
            </a:r>
            <a:r>
              <a:rPr lang="en-US" dirty="0"/>
              <a:t>information </a:t>
            </a:r>
            <a:r>
              <a:rPr lang="en-US" dirty="0" smtClean="0"/>
              <a:t>management/ sharing </a:t>
            </a:r>
          </a:p>
          <a:p>
            <a:r>
              <a:rPr lang="en-US" dirty="0" smtClean="0"/>
              <a:t>Innovation and leadership drive to inaugurate new initiatives and get results limited. ‘This is the way we do it’ syndrome.</a:t>
            </a:r>
            <a:endParaRPr lang="en-US" dirty="0"/>
          </a:p>
          <a:p>
            <a:r>
              <a:rPr lang="en-US" dirty="0" smtClean="0"/>
              <a:t>Weak partnership </a:t>
            </a:r>
            <a:r>
              <a:rPr lang="en-US" dirty="0"/>
              <a:t>between local governments and the private sector and </a:t>
            </a:r>
            <a:r>
              <a:rPr lang="en-US" dirty="0" smtClean="0"/>
              <a:t>citizens</a:t>
            </a:r>
          </a:p>
          <a:p>
            <a:r>
              <a:rPr lang="en-US" dirty="0" smtClean="0"/>
              <a:t>Alignment of local plans to priority government initiatives </a:t>
            </a:r>
          </a:p>
          <a:p>
            <a:r>
              <a:rPr lang="en-US" dirty="0"/>
              <a:t>Strengthening of the sub-structures </a:t>
            </a:r>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075593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502674"/>
            <a:ext cx="2514600" cy="819912"/>
          </a:xfrm>
        </p:spPr>
        <p:txBody>
          <a:bodyPr/>
          <a:lstStyle/>
          <a:p>
            <a:r>
              <a:rPr lang="en-US" dirty="0"/>
              <a:t>Progress</a:t>
            </a:r>
          </a:p>
        </p:txBody>
      </p:sp>
      <p:sp>
        <p:nvSpPr>
          <p:cNvPr id="4" name="Content Placeholder 2"/>
          <p:cNvSpPr>
            <a:spLocks noGrp="1"/>
          </p:cNvSpPr>
          <p:nvPr>
            <p:ph idx="1"/>
          </p:nvPr>
        </p:nvSpPr>
        <p:spPr>
          <a:xfrm>
            <a:off x="76200" y="1371600"/>
            <a:ext cx="8991600" cy="5257800"/>
          </a:xfrm>
        </p:spPr>
        <p:txBody>
          <a:bodyPr>
            <a:normAutofit/>
          </a:bodyPr>
          <a:lstStyle/>
          <a:p>
            <a:r>
              <a:rPr lang="en-US" b="1" dirty="0"/>
              <a:t>Review and development of enabling legislations </a:t>
            </a:r>
            <a:r>
              <a:rPr lang="en-GB" dirty="0"/>
              <a:t>for decoupling of departments from MDAs and integration with MMDAs. The existence of Legislative Instrument 1961, under the First Schedule, ensured the transfer of staff from the Civil Service to the Local Government Service. Preparatory work, including review of conflicting legislation, for the transfer of staff/departments under the Second Schedule is </a:t>
            </a:r>
            <a:r>
              <a:rPr lang="en-GB" dirty="0" smtClean="0"/>
              <a:t>ongoing.</a:t>
            </a:r>
          </a:p>
          <a:p>
            <a:r>
              <a:rPr lang="en-GB" dirty="0" smtClean="0"/>
              <a:t>Local Governance Act, Act 936 of 2016</a:t>
            </a:r>
          </a:p>
          <a:p>
            <a:r>
              <a:rPr lang="en-GB" dirty="0" smtClean="0"/>
              <a:t>Decentralisation Policy (2015-2019)</a:t>
            </a:r>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4950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The passage of LI 1967 </a:t>
            </a:r>
            <a:r>
              <a:rPr lang="en-US" dirty="0"/>
              <a:t>of 2010 to establish Urban, Zonal and Town Councils (UZTCs) and Unit Committees as sub-structures of the District Assembly. The LI reduced the large membership of the Councils and Unit Committees and eliminated the appointment element in the spirit of democratic representation</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42232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649136"/>
            <a:ext cx="5791200" cy="1143000"/>
          </a:xfrm>
        </p:spPr>
        <p:txBody>
          <a:bodyPr>
            <a:normAutofit fontScale="90000"/>
          </a:bodyPr>
          <a:lstStyle/>
          <a:p>
            <a:pPr algn="ctr"/>
            <a:r>
              <a:rPr lang="en-US" dirty="0"/>
              <a:t>Institutional Framework Established</a:t>
            </a:r>
          </a:p>
        </p:txBody>
      </p:sp>
      <p:sp>
        <p:nvSpPr>
          <p:cNvPr id="4" name="Content Placeholder 2"/>
          <p:cNvSpPr>
            <a:spLocks noGrp="1"/>
          </p:cNvSpPr>
          <p:nvPr>
            <p:ph idx="1"/>
          </p:nvPr>
        </p:nvSpPr>
        <p:spPr>
          <a:xfrm>
            <a:off x="457199" y="1935480"/>
            <a:ext cx="8559165" cy="4389120"/>
          </a:xfrm>
        </p:spPr>
        <p:txBody>
          <a:bodyPr>
            <a:normAutofit/>
          </a:bodyPr>
          <a:lstStyle/>
          <a:p>
            <a:r>
              <a:rPr lang="en-US" dirty="0" smtClean="0"/>
              <a:t>MLGRD		-	Policy matters</a:t>
            </a:r>
          </a:p>
          <a:p>
            <a:r>
              <a:rPr lang="en-US" dirty="0" smtClean="0"/>
              <a:t>OHLGS 		-	Human Resource Management</a:t>
            </a:r>
          </a:p>
          <a:p>
            <a:r>
              <a:rPr lang="en-US" dirty="0" smtClean="0"/>
              <a:t>ILGS 		-	Education, Training, Research,</a:t>
            </a:r>
          </a:p>
          <a:p>
            <a:pPr marL="0" indent="0">
              <a:buNone/>
            </a:pPr>
            <a:r>
              <a:rPr lang="en-US" dirty="0"/>
              <a:t> </a:t>
            </a:r>
            <a:r>
              <a:rPr lang="en-US" dirty="0" smtClean="0"/>
              <a:t>                   Information Documentation &amp;  Dissemination</a:t>
            </a:r>
          </a:p>
          <a:p>
            <a:r>
              <a:rPr lang="en-US" dirty="0" smtClean="0"/>
              <a:t>IMCC 		-  	Policy Coordination</a:t>
            </a:r>
          </a:p>
          <a:p>
            <a:r>
              <a:rPr lang="en-US" dirty="0" smtClean="0"/>
              <a:t>NALAG 		- 	Advocacy</a:t>
            </a:r>
          </a:p>
          <a:p>
            <a:r>
              <a:rPr lang="en-US" dirty="0" smtClean="0"/>
              <a:t>DACF		- 	Funds management and</a:t>
            </a:r>
          </a:p>
          <a:p>
            <a:pPr marL="0" indent="0">
              <a:buNone/>
            </a:pPr>
            <a:r>
              <a:rPr lang="en-US" dirty="0"/>
              <a:t> </a:t>
            </a:r>
            <a:r>
              <a:rPr lang="en-US" dirty="0" smtClean="0"/>
              <a:t>                                            allocation</a:t>
            </a:r>
          </a:p>
          <a:p>
            <a:endParaRPr lang="en-US" dirty="0" smtClean="0"/>
          </a:p>
          <a:p>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076725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447800"/>
            <a:ext cx="8229600" cy="4876800"/>
          </a:xfrm>
        </p:spPr>
        <p:txBody>
          <a:bodyPr/>
          <a:lstStyle/>
          <a:p>
            <a:r>
              <a:rPr lang="en-US" b="1" dirty="0"/>
              <a:t>The </a:t>
            </a:r>
            <a:r>
              <a:rPr lang="en-US" b="1" dirty="0" err="1"/>
              <a:t>Operationalisation</a:t>
            </a:r>
            <a:r>
              <a:rPr lang="en-US" b="1" dirty="0"/>
              <a:t> of Composite Budgeting</a:t>
            </a:r>
            <a:r>
              <a:rPr lang="en-US" dirty="0"/>
              <a:t> </a:t>
            </a:r>
            <a:r>
              <a:rPr lang="en-GB" dirty="0"/>
              <a:t>System to </a:t>
            </a:r>
            <a:r>
              <a:rPr lang="en-GB" dirty="0" smtClean="0"/>
              <a:t>integrate </a:t>
            </a:r>
            <a:r>
              <a:rPr lang="en-GB" dirty="0"/>
              <a:t>the budgets of decentralised and non-decentralised departments into the budgets of the district assemblies for effective  financial control. </a:t>
            </a:r>
            <a:endParaRPr lang="en-US" dirty="0"/>
          </a:p>
          <a:p>
            <a:r>
              <a:rPr lang="en-US" dirty="0" smtClean="0"/>
              <a:t>Introduction of </a:t>
            </a:r>
            <a:r>
              <a:rPr lang="en-US" dirty="0"/>
              <a:t>p</a:t>
            </a:r>
            <a:r>
              <a:rPr lang="en-US" dirty="0" smtClean="0"/>
              <a:t>erformance-based District Assembly Performance Assessment Tool (DPAT) </a:t>
            </a:r>
            <a:r>
              <a:rPr lang="en-US" i="1" dirty="0" smtClean="0"/>
              <a:t>formerly FOAT</a:t>
            </a:r>
          </a:p>
          <a:p>
            <a:r>
              <a:rPr lang="en-US" dirty="0" smtClean="0"/>
              <a:t>Performance Contract System</a:t>
            </a:r>
          </a:p>
          <a:p>
            <a:r>
              <a:rPr lang="en-US" dirty="0" smtClean="0"/>
              <a:t>Establishment of LGS – Service delivery standards</a:t>
            </a:r>
            <a:endParaRPr lang="en-US" dirty="0"/>
          </a:p>
        </p:txBody>
      </p:sp>
      <p:pic>
        <p:nvPicPr>
          <p:cNvPr id="5" name="Picture 4"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494563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What’s </a:t>
            </a:r>
            <a:r>
              <a:rPr lang="en-US" dirty="0" smtClean="0"/>
              <a:t>New </a:t>
            </a:r>
            <a:r>
              <a:rPr lang="en-US" dirty="0"/>
              <a:t>in Local Governance?</a:t>
            </a:r>
          </a:p>
        </p:txBody>
      </p:sp>
      <p:sp>
        <p:nvSpPr>
          <p:cNvPr id="3" name="Content Placeholder 2"/>
          <p:cNvSpPr>
            <a:spLocks noGrp="1"/>
          </p:cNvSpPr>
          <p:nvPr>
            <p:ph idx="1"/>
          </p:nvPr>
        </p:nvSpPr>
        <p:spPr/>
        <p:txBody>
          <a:bodyPr/>
          <a:lstStyle/>
          <a:p>
            <a:r>
              <a:rPr lang="en-US" dirty="0"/>
              <a:t>Government’s policy</a:t>
            </a:r>
          </a:p>
          <a:p>
            <a:pPr lvl="1"/>
            <a:r>
              <a:rPr lang="en-US" dirty="0"/>
              <a:t>Creation of new regions</a:t>
            </a:r>
          </a:p>
          <a:p>
            <a:pPr lvl="1"/>
            <a:r>
              <a:rPr lang="en-US" dirty="0"/>
              <a:t>Newly created </a:t>
            </a:r>
            <a:r>
              <a:rPr lang="en-US" dirty="0" smtClean="0"/>
              <a:t>District Assemblies</a:t>
            </a:r>
            <a:endParaRPr lang="en-US" dirty="0"/>
          </a:p>
          <a:p>
            <a:pPr lvl="1"/>
            <a:r>
              <a:rPr lang="en-US" dirty="0"/>
              <a:t>Election of District Chief Executives</a:t>
            </a:r>
          </a:p>
          <a:p>
            <a:r>
              <a:rPr lang="en-US" dirty="0"/>
              <a:t>One </a:t>
            </a:r>
            <a:r>
              <a:rPr lang="en-US" dirty="0" smtClean="0"/>
              <a:t>District, One Factory (Local Economic Development) </a:t>
            </a:r>
            <a:endParaRPr lang="en-US" dirty="0"/>
          </a:p>
          <a:p>
            <a:r>
              <a:rPr lang="en-US" dirty="0"/>
              <a:t>DDF changed to DPAT focusing more on district performance assessment as against organizational assessment. </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30542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229600" cy="4800600"/>
          </a:xfrm>
        </p:spPr>
        <p:txBody>
          <a:bodyPr/>
          <a:lstStyle/>
          <a:p>
            <a:r>
              <a:rPr lang="en-US" dirty="0"/>
              <a:t>Participation of Traditional Authorities and Civil Society captured firmly in policy</a:t>
            </a:r>
            <a:r>
              <a:rPr lang="en-US" dirty="0" smtClean="0"/>
              <a:t>.</a:t>
            </a:r>
          </a:p>
          <a:p>
            <a:r>
              <a:rPr lang="en-US" dirty="0" smtClean="0"/>
              <a:t>Assemblies </a:t>
            </a:r>
            <a:r>
              <a:rPr lang="en-US" dirty="0"/>
              <a:t>are to prepare participation plan and level of participation captured in Sessional Address of Chief Executive.</a:t>
            </a:r>
          </a:p>
          <a:p>
            <a:r>
              <a:rPr lang="en-US" dirty="0"/>
              <a:t>Gender Mainstreaming</a:t>
            </a:r>
          </a:p>
          <a:p>
            <a:r>
              <a:rPr lang="en-US" dirty="0"/>
              <a:t>Climate Change</a:t>
            </a:r>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16655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590800"/>
            <a:ext cx="8229600" cy="1143000"/>
          </a:xfrm>
        </p:spPr>
        <p:txBody>
          <a:bodyPr/>
          <a:lstStyle/>
          <a:p>
            <a:r>
              <a:rPr lang="en-US" dirty="0" smtClean="0"/>
              <a:t>Summary of Presentation</a:t>
            </a:r>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83410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1900" y="647218"/>
            <a:ext cx="1600200" cy="1143000"/>
          </a:xfrm>
        </p:spPr>
        <p:txBody>
          <a:bodyPr/>
          <a:lstStyle/>
          <a:p>
            <a:r>
              <a:rPr lang="en-US" dirty="0" smtClean="0"/>
              <a:t>QUIZ</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1. How many MMDAs are in Ghana?</a:t>
            </a:r>
          </a:p>
          <a:p>
            <a:pPr marL="0" indent="0">
              <a:buNone/>
            </a:pPr>
            <a:r>
              <a:rPr lang="en-US" dirty="0" smtClean="0"/>
              <a:t>2.The District Assembly is part of Ministry, Departments and Agencies. </a:t>
            </a:r>
            <a:r>
              <a:rPr lang="en-US" dirty="0" smtClean="0">
                <a:solidFill>
                  <a:srgbClr val="FF0000"/>
                </a:solidFill>
              </a:rPr>
              <a:t>True or False?</a:t>
            </a:r>
          </a:p>
          <a:p>
            <a:pPr marL="0" indent="0">
              <a:buNone/>
            </a:pPr>
            <a:r>
              <a:rPr lang="en-US" dirty="0" smtClean="0"/>
              <a:t>3.The Presiding Member is appointed by the President. </a:t>
            </a:r>
            <a:r>
              <a:rPr lang="en-US" dirty="0">
                <a:solidFill>
                  <a:srgbClr val="FF0000"/>
                </a:solidFill>
              </a:rPr>
              <a:t>True or False</a:t>
            </a:r>
            <a:r>
              <a:rPr lang="en-US" dirty="0" smtClean="0">
                <a:solidFill>
                  <a:srgbClr val="FF0000"/>
                </a:solidFill>
              </a:rPr>
              <a:t>?</a:t>
            </a:r>
            <a:endParaRPr lang="en-US" dirty="0" smtClean="0"/>
          </a:p>
          <a:p>
            <a:pPr marL="0" indent="0">
              <a:buNone/>
            </a:pPr>
            <a:r>
              <a:rPr lang="en-US" dirty="0" smtClean="0"/>
              <a:t>4. Departments of the Assembly are required to implement decisions of the General Assembly. </a:t>
            </a:r>
            <a:r>
              <a:rPr lang="en-US" dirty="0">
                <a:solidFill>
                  <a:srgbClr val="FF0000"/>
                </a:solidFill>
              </a:rPr>
              <a:t>True or False</a:t>
            </a:r>
            <a:r>
              <a:rPr lang="en-US" dirty="0" smtClean="0">
                <a:solidFill>
                  <a:srgbClr val="FF0000"/>
                </a:solidFill>
              </a:rPr>
              <a:t>?</a:t>
            </a:r>
          </a:p>
          <a:p>
            <a:pPr marL="0" indent="0">
              <a:buNone/>
            </a:pPr>
            <a:r>
              <a:rPr lang="en-US" dirty="0" smtClean="0"/>
              <a:t>5. Local Governance and Local Government are the same</a:t>
            </a:r>
          </a:p>
          <a:p>
            <a:pPr marL="0" indent="0">
              <a:buNone/>
            </a:pPr>
            <a:r>
              <a:rPr lang="en-US" dirty="0">
                <a:solidFill>
                  <a:srgbClr val="FF0000"/>
                </a:solidFill>
              </a:rPr>
              <a:t>True or False?</a:t>
            </a:r>
          </a:p>
          <a:p>
            <a:endParaRPr lang="en-US" dirty="0">
              <a:solidFill>
                <a:srgbClr val="FF0000"/>
              </a:solidFill>
            </a:endParaRPr>
          </a:p>
          <a:p>
            <a:endParaRPr lang="en-US"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784412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Answers</a:t>
            </a:r>
            <a:endParaRPr lang="en-US" dirty="0"/>
          </a:p>
        </p:txBody>
      </p:sp>
      <p:sp>
        <p:nvSpPr>
          <p:cNvPr id="3" name="Content Placeholder 2"/>
          <p:cNvSpPr>
            <a:spLocks noGrp="1"/>
          </p:cNvSpPr>
          <p:nvPr>
            <p:ph idx="1"/>
          </p:nvPr>
        </p:nvSpPr>
        <p:spPr/>
        <p:txBody>
          <a:bodyPr/>
          <a:lstStyle/>
          <a:p>
            <a:r>
              <a:rPr lang="en-US" dirty="0" smtClean="0"/>
              <a:t>Q1		-	254</a:t>
            </a:r>
          </a:p>
          <a:p>
            <a:r>
              <a:rPr lang="en-US" dirty="0" smtClean="0"/>
              <a:t>Q2		-	False</a:t>
            </a:r>
          </a:p>
          <a:p>
            <a:r>
              <a:rPr lang="en-US" dirty="0" smtClean="0"/>
              <a:t>Q3		-	False</a:t>
            </a:r>
          </a:p>
          <a:p>
            <a:r>
              <a:rPr lang="en-US" dirty="0" smtClean="0"/>
              <a:t>Q4		-	True	</a:t>
            </a:r>
          </a:p>
          <a:p>
            <a:r>
              <a:rPr lang="en-US" dirty="0" smtClean="0"/>
              <a:t>Q5		-	False</a:t>
            </a:r>
            <a:endParaRPr lang="en-US" dirty="0"/>
          </a:p>
        </p:txBody>
      </p:sp>
    </p:spTree>
    <p:extLst>
      <p:ext uri="{BB962C8B-B14F-4D97-AF65-F5344CB8AC3E}">
        <p14:creationId xmlns:p14="http://schemas.microsoft.com/office/powerpoint/2010/main" val="156355858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4800" dirty="0"/>
              <a:t>End of Presentation</a:t>
            </a:r>
          </a:p>
          <a:p>
            <a:pPr marL="0" indent="0" algn="ctr">
              <a:buNone/>
            </a:pPr>
            <a:endParaRPr lang="en-US" sz="4800" dirty="0" smtClean="0"/>
          </a:p>
          <a:p>
            <a:pPr marL="0" indent="0" algn="ctr">
              <a:buNone/>
            </a:pPr>
            <a:r>
              <a:rPr lang="en-US" sz="4800" dirty="0" smtClean="0"/>
              <a:t>Thank you!</a:t>
            </a:r>
            <a:endParaRPr lang="en-US" sz="4800" dirty="0"/>
          </a:p>
        </p:txBody>
      </p:sp>
      <p:pic>
        <p:nvPicPr>
          <p:cNvPr id="4" name="Picture 3" descr="C:\Users\Mawunyo\Documents\ILGS\2015\PUBLICATIONS\Letter heads\CREST.jpg"/>
          <p:cNvPicPr/>
          <p:nvPr/>
        </p:nvPicPr>
        <p:blipFill rotWithShape="1">
          <a:blip r:embed="rId2" cstate="print">
            <a:extLst>
              <a:ext uri="{28A0092B-C50C-407E-A947-70E740481C1C}">
                <a14:useLocalDpi xmlns:a14="http://schemas.microsoft.com/office/drawing/2010/main" val="0"/>
              </a:ext>
            </a:extLst>
          </a:blip>
          <a:srcRect l="9779" t="11069" r="9426" b="11295"/>
          <a:stretch/>
        </p:blipFill>
        <p:spPr bwMode="auto">
          <a:xfrm>
            <a:off x="7848600" y="39433"/>
            <a:ext cx="1167765" cy="1152525"/>
          </a:xfrm>
          <a:prstGeom prst="rect">
            <a:avLst/>
          </a:prstGeom>
          <a:noFill/>
          <a:ln>
            <a:noFill/>
          </a:ln>
          <a:extLst>
            <a:ext uri="{53640926-AAD7-44D8-BBD7-CCE9431645EC}">
              <a14:shadowObscured xmlns:a14="http://schemas.microsoft.com/office/drawing/2010/main"/>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71"/>
            <a:ext cx="1333500" cy="128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33305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1822</TotalTime>
  <Words>3767</Words>
  <Application>Microsoft Office PowerPoint</Application>
  <PresentationFormat>On-screen Show (4:3)</PresentationFormat>
  <Paragraphs>374</Paragraphs>
  <Slides>74</Slides>
  <Notes>3</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Flow</vt:lpstr>
      <vt:lpstr>ORIENTATION PROGRAMME FOR NEW STAFF OF LOCAL GOVERNMENT SERVICE  TOPIC:  DECENTRALIZATION AND LOCAL GOVERNANCE IN GHANA</vt:lpstr>
      <vt:lpstr>Content</vt:lpstr>
      <vt:lpstr>Objectives</vt:lpstr>
      <vt:lpstr>Expectations</vt:lpstr>
      <vt:lpstr>QUIZ- Individual Work</vt:lpstr>
      <vt:lpstr>Individual Work</vt:lpstr>
      <vt:lpstr>Imagine</vt:lpstr>
      <vt:lpstr>Discussion</vt:lpstr>
      <vt:lpstr>Example</vt:lpstr>
      <vt:lpstr>Please Note!</vt:lpstr>
      <vt:lpstr>Individual Work</vt:lpstr>
      <vt:lpstr>PowerPoint Presentation</vt:lpstr>
      <vt:lpstr>PowerPoint Presentation</vt:lpstr>
      <vt:lpstr>What is Decentralization?</vt:lpstr>
      <vt:lpstr>Important</vt:lpstr>
      <vt:lpstr>Advantages of Decentralisation</vt:lpstr>
      <vt:lpstr>PowerPoint Presentation</vt:lpstr>
      <vt:lpstr>Arguments Against Decentralization</vt:lpstr>
      <vt:lpstr>PowerPoint Presentation</vt:lpstr>
      <vt:lpstr>Forms of Decentralisation</vt:lpstr>
      <vt:lpstr>PowerPoint Presentation</vt:lpstr>
      <vt:lpstr>PowerPoint Presentation</vt:lpstr>
      <vt:lpstr>PowerPoint Presentation</vt:lpstr>
      <vt:lpstr>PowerPoint Presentation</vt:lpstr>
      <vt:lpstr>What is being Decentralized?</vt:lpstr>
      <vt:lpstr>PowerPoint Presentation</vt:lpstr>
      <vt:lpstr>PowerPoint Presentation</vt:lpstr>
      <vt:lpstr>Decentralised Planning</vt:lpstr>
      <vt:lpstr>PowerPoint Presentation</vt:lpstr>
      <vt:lpstr>Legislative Arrangement</vt:lpstr>
      <vt:lpstr>Legal Framework</vt:lpstr>
      <vt:lpstr>PowerPoint Presentation</vt:lpstr>
      <vt:lpstr>Local Governance Act, 2016 (Act 936)</vt:lpstr>
      <vt:lpstr>PowerPoint Presentation</vt:lpstr>
      <vt:lpstr>Others</vt:lpstr>
      <vt:lpstr>Others</vt:lpstr>
      <vt:lpstr>Others</vt:lpstr>
      <vt:lpstr>Ghana’s Local Government Arrangement</vt:lpstr>
      <vt:lpstr>THE NEW LOCAL GOVERNMENT SYSTEM ARRANGEMENTS </vt:lpstr>
      <vt:lpstr>PowerPoint Presentation</vt:lpstr>
      <vt:lpstr>PowerPoint Presentation</vt:lpstr>
      <vt:lpstr>The District Assembly</vt:lpstr>
      <vt:lpstr>Two Arms of the Assembly</vt:lpstr>
      <vt:lpstr>Functions of a District Assembly</vt:lpstr>
      <vt:lpstr>PowerPoint Presentation</vt:lpstr>
      <vt:lpstr>PowerPoint Presentation</vt:lpstr>
      <vt:lpstr>PowerPoint Presentation</vt:lpstr>
      <vt:lpstr> The Executive Committee</vt:lpstr>
      <vt:lpstr>Functions EXECO</vt:lpstr>
      <vt:lpstr>Public Relations and Complaints Committee</vt:lpstr>
      <vt:lpstr>Functions</vt:lpstr>
      <vt:lpstr>Composition of District Assembly</vt:lpstr>
      <vt:lpstr>Sub-Structures of MMDAs</vt:lpstr>
      <vt:lpstr>Functions of UZTACs</vt:lpstr>
      <vt:lpstr>Staffing of UZTACs</vt:lpstr>
      <vt:lpstr>Discussion</vt:lpstr>
      <vt:lpstr>Governance</vt:lpstr>
      <vt:lpstr>Stakeholders in Governance</vt:lpstr>
      <vt:lpstr>What is Local Governance? </vt:lpstr>
      <vt:lpstr>PowerPoint Presentation</vt:lpstr>
      <vt:lpstr>Challenges</vt:lpstr>
      <vt:lpstr>Inter-Departmental Collaboration</vt:lpstr>
      <vt:lpstr>PowerPoint Presentation</vt:lpstr>
      <vt:lpstr>PowerPoint Presentation</vt:lpstr>
      <vt:lpstr>Progress</vt:lpstr>
      <vt:lpstr>PowerPoint Presentation</vt:lpstr>
      <vt:lpstr>Institutional Framework Established</vt:lpstr>
      <vt:lpstr>PowerPoint Presentation</vt:lpstr>
      <vt:lpstr>What’s New in Local Governance?</vt:lpstr>
      <vt:lpstr>PowerPoint Presentation</vt:lpstr>
      <vt:lpstr>Summary of Presentation</vt:lpstr>
      <vt:lpstr>QUIZ</vt:lpstr>
      <vt:lpstr>Answers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PROGRAMME FOR LANets ON CSOs POLICY ENGAGEMENT WITH MMDAs</dc:title>
  <dc:creator>user</dc:creator>
  <cp:lastModifiedBy>S Bokor</cp:lastModifiedBy>
  <cp:revision>127</cp:revision>
  <dcterms:created xsi:type="dcterms:W3CDTF">2014-06-22T12:24:09Z</dcterms:created>
  <dcterms:modified xsi:type="dcterms:W3CDTF">2018-09-30T23:32:43Z</dcterms:modified>
</cp:coreProperties>
</file>