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4" r:id="rId4"/>
    <p:sldId id="277" r:id="rId5"/>
    <p:sldId id="258" r:id="rId6"/>
    <p:sldId id="276" r:id="rId7"/>
    <p:sldId id="278" r:id="rId8"/>
    <p:sldId id="275" r:id="rId9"/>
    <p:sldId id="260" r:id="rId10"/>
    <p:sldId id="259" r:id="rId11"/>
    <p:sldId id="265" r:id="rId12"/>
    <p:sldId id="266" r:id="rId13"/>
    <p:sldId id="280" r:id="rId14"/>
    <p:sldId id="281" r:id="rId15"/>
    <p:sldId id="271" r:id="rId16"/>
    <p:sldId id="270" r:id="rId17"/>
    <p:sldId id="261" r:id="rId18"/>
    <p:sldId id="267" r:id="rId19"/>
    <p:sldId id="262" r:id="rId20"/>
    <p:sldId id="263" r:id="rId21"/>
    <p:sldId id="268" r:id="rId22"/>
    <p:sldId id="264" r:id="rId23"/>
    <p:sldId id="272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94660"/>
  </p:normalViewPr>
  <p:slideViewPr>
    <p:cSldViewPr>
      <p:cViewPr varScale="1">
        <p:scale>
          <a:sx n="89" d="100"/>
          <a:sy n="89" d="100"/>
        </p:scale>
        <p:origin x="-926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D463AD48-8ACD-4228-A894-35D4005861DA}" type="datetimeFigureOut">
              <a:rPr lang="en-US" smtClean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2AA04A83-8FD6-4E71-A7E8-DEB9FD9B7073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Ing. Michael Dedey, (SPE), GhIE</a:t>
            </a:r>
          </a:p>
          <a:p>
            <a:r>
              <a:rPr lang="en-US" dirty="0" smtClean="0"/>
              <a:t>024-4230549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Introduction to Professional Engineering Practice</a:t>
            </a:r>
            <a:br>
              <a:rPr lang="en-US" b="1" dirty="0" smtClean="0"/>
            </a:br>
            <a:r>
              <a:rPr lang="en-US" sz="1800" i="1" dirty="0" smtClean="0"/>
              <a:t>Orientation for newly recruited  Assistant Engineers of the local government service (LGS)</a:t>
            </a:r>
            <a:endParaRPr lang="en-US" sz="1800" i="1" dirty="0"/>
          </a:p>
        </p:txBody>
      </p:sp>
    </p:spTree>
    <p:extLst>
      <p:ext uri="{BB962C8B-B14F-4D97-AF65-F5344CB8AC3E}">
        <p14:creationId xmlns:p14="http://schemas.microsoft.com/office/powerpoint/2010/main" val="114404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Content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514350" lvl="0" indent="-514350" algn="just">
              <a:lnSpc>
                <a:spcPct val="115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>
                <a:ea typeface="Calibri"/>
                <a:cs typeface="Times New Roman"/>
              </a:rPr>
              <a:t>Legal </a:t>
            </a:r>
            <a:r>
              <a:rPr lang="en-US" sz="2800" dirty="0" smtClean="0">
                <a:ea typeface="Calibri"/>
                <a:cs typeface="Times New Roman"/>
              </a:rPr>
              <a:t>Framework </a:t>
            </a:r>
            <a:r>
              <a:rPr lang="en-US" sz="2800" dirty="0">
                <a:ea typeface="Calibri"/>
                <a:cs typeface="Times New Roman"/>
              </a:rPr>
              <a:t>for Engineering Practice </a:t>
            </a:r>
            <a:r>
              <a:rPr lang="en-US" sz="2800" dirty="0" smtClean="0">
                <a:ea typeface="Calibri"/>
                <a:cs typeface="Times New Roman"/>
              </a:rPr>
              <a:t>(Act </a:t>
            </a:r>
            <a:r>
              <a:rPr lang="en-US" sz="2800" dirty="0">
                <a:ea typeface="Calibri"/>
                <a:cs typeface="Times New Roman"/>
              </a:rPr>
              <a:t>819)</a:t>
            </a:r>
          </a:p>
          <a:p>
            <a:pPr marL="514350" lvl="0" indent="-514350" algn="just">
              <a:lnSpc>
                <a:spcPct val="115000"/>
              </a:lnSpc>
              <a:spcBef>
                <a:spcPts val="0"/>
              </a:spcBef>
              <a:buFont typeface="+mj-lt"/>
              <a:buAutoNum type="arabicPeriod"/>
            </a:pPr>
            <a:endParaRPr lang="en-US" sz="2800" dirty="0" smtClean="0">
              <a:ea typeface="Calibri"/>
              <a:cs typeface="Times New Roman"/>
            </a:endParaRPr>
          </a:p>
          <a:p>
            <a:pPr marL="514350" lvl="0" indent="-514350" algn="just">
              <a:lnSpc>
                <a:spcPct val="115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 smtClean="0">
                <a:ea typeface="Calibri"/>
                <a:cs typeface="Times New Roman"/>
              </a:rPr>
              <a:t>Occupational </a:t>
            </a:r>
            <a:r>
              <a:rPr lang="en-US" sz="2800" dirty="0">
                <a:ea typeface="Calibri"/>
                <a:cs typeface="Times New Roman"/>
              </a:rPr>
              <a:t>Health &amp; Safety </a:t>
            </a:r>
            <a:r>
              <a:rPr lang="en-US" sz="2800" dirty="0" smtClean="0">
                <a:ea typeface="Calibri"/>
                <a:cs typeface="Times New Roman"/>
              </a:rPr>
              <a:t>(Act </a:t>
            </a:r>
            <a:r>
              <a:rPr lang="en-US" sz="2800" dirty="0">
                <a:ea typeface="Calibri"/>
                <a:cs typeface="Times New Roman"/>
              </a:rPr>
              <a:t>328, </a:t>
            </a:r>
            <a:r>
              <a:rPr lang="en-US" sz="2800" dirty="0" smtClean="0">
                <a:ea typeface="Calibri"/>
                <a:cs typeface="Times New Roman"/>
              </a:rPr>
              <a:t>Act </a:t>
            </a:r>
            <a:r>
              <a:rPr lang="en-US" sz="2800" dirty="0">
                <a:ea typeface="Calibri"/>
                <a:cs typeface="Times New Roman"/>
              </a:rPr>
              <a:t>651</a:t>
            </a:r>
            <a:r>
              <a:rPr lang="en-US" sz="2800" dirty="0" smtClean="0">
                <a:ea typeface="Calibri"/>
                <a:cs typeface="Times New Roman"/>
              </a:rPr>
              <a:t>)</a:t>
            </a:r>
            <a:endParaRPr lang="en-US" sz="2800" dirty="0">
              <a:ea typeface="Calibri"/>
              <a:cs typeface="Times New Roman"/>
            </a:endParaRPr>
          </a:p>
          <a:p>
            <a:pPr marL="514350" lvl="0" indent="-514350" algn="just">
              <a:lnSpc>
                <a:spcPct val="115000"/>
              </a:lnSpc>
              <a:spcBef>
                <a:spcPts val="0"/>
              </a:spcBef>
              <a:buFont typeface="+mj-lt"/>
              <a:buAutoNum type="arabicPeriod"/>
            </a:pPr>
            <a:endParaRPr lang="en-US" sz="2800" dirty="0" smtClean="0">
              <a:ea typeface="Calibri"/>
              <a:cs typeface="Times New Roman"/>
            </a:endParaRPr>
          </a:p>
          <a:p>
            <a:pPr marL="514350" lvl="0" indent="-514350" algn="just">
              <a:lnSpc>
                <a:spcPct val="115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 smtClean="0">
                <a:ea typeface="Calibri"/>
                <a:cs typeface="Times New Roman"/>
              </a:rPr>
              <a:t>Professionalism (Engineering as a Global Practice)</a:t>
            </a:r>
            <a:endParaRPr lang="en-US" sz="2800" dirty="0">
              <a:ea typeface="Calibri"/>
              <a:cs typeface="Times New Roman"/>
            </a:endParaRPr>
          </a:p>
          <a:p>
            <a:pPr marL="514350" lvl="0" indent="-514350" algn="just">
              <a:lnSpc>
                <a:spcPct val="115000"/>
              </a:lnSpc>
              <a:spcBef>
                <a:spcPts val="0"/>
              </a:spcBef>
              <a:buFont typeface="+mj-lt"/>
              <a:buAutoNum type="arabicPeriod"/>
            </a:pPr>
            <a:endParaRPr lang="en-US" sz="2800" dirty="0" smtClean="0">
              <a:ea typeface="Calibri"/>
              <a:cs typeface="Times New Roman"/>
            </a:endParaRPr>
          </a:p>
          <a:p>
            <a:pPr marL="514350" lvl="0" indent="-514350" algn="just">
              <a:lnSpc>
                <a:spcPct val="115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 smtClean="0">
                <a:ea typeface="Calibri"/>
                <a:cs typeface="Times New Roman"/>
              </a:rPr>
              <a:t>The Engineer’s Role </a:t>
            </a:r>
            <a:r>
              <a:rPr lang="en-US" sz="2800" dirty="0">
                <a:ea typeface="Calibri"/>
                <a:cs typeface="Times New Roman"/>
              </a:rPr>
              <a:t>in </a:t>
            </a:r>
            <a:r>
              <a:rPr lang="en-US" sz="2800" dirty="0" smtClean="0">
                <a:ea typeface="Calibri"/>
                <a:cs typeface="Times New Roman"/>
              </a:rPr>
              <a:t>Procurement</a:t>
            </a:r>
            <a:endParaRPr lang="en-US" sz="2800" dirty="0">
              <a:ea typeface="Calibri"/>
              <a:cs typeface="Times New Roman"/>
            </a:endParaRPr>
          </a:p>
          <a:p>
            <a:pPr marL="514350" lvl="0" indent="-514350" algn="just">
              <a:lnSpc>
                <a:spcPct val="115000"/>
              </a:lnSpc>
              <a:spcBef>
                <a:spcPts val="0"/>
              </a:spcBef>
              <a:buFont typeface="+mj-lt"/>
              <a:buAutoNum type="arabicPeriod"/>
            </a:pPr>
            <a:endParaRPr lang="en-US" sz="2800" dirty="0" smtClean="0">
              <a:ea typeface="Calibri"/>
              <a:cs typeface="Times New Roman"/>
            </a:endParaRPr>
          </a:p>
          <a:p>
            <a:pPr marL="514350" lvl="0" indent="-514350" algn="just">
              <a:lnSpc>
                <a:spcPct val="115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 smtClean="0">
                <a:ea typeface="Calibri"/>
                <a:cs typeface="Times New Roman"/>
              </a:rPr>
              <a:t>Engineering </a:t>
            </a:r>
            <a:r>
              <a:rPr lang="en-US" sz="2800" dirty="0">
                <a:ea typeface="Calibri"/>
                <a:cs typeface="Times New Roman"/>
              </a:rPr>
              <a:t>Works &amp; Engineering Services</a:t>
            </a:r>
          </a:p>
          <a:p>
            <a:pPr marL="514350" lvl="0" indent="-51435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+mj-lt"/>
              <a:buAutoNum type="arabicPeriod"/>
            </a:pPr>
            <a:endParaRPr lang="en-US" sz="2800" dirty="0" smtClean="0">
              <a:ea typeface="Calibri"/>
              <a:cs typeface="Times New Roman"/>
            </a:endParaRPr>
          </a:p>
          <a:p>
            <a:pPr marL="514350" lvl="0" indent="-51435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en-US" sz="2800" dirty="0" smtClean="0">
                <a:ea typeface="Calibri"/>
                <a:cs typeface="Times New Roman"/>
              </a:rPr>
              <a:t>Ethics</a:t>
            </a:r>
            <a:endParaRPr lang="en-US" sz="2800" dirty="0">
              <a:ea typeface="Calibri"/>
              <a:cs typeface="Times New Roman"/>
            </a:endParaRP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5061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828675"/>
            <a:ext cx="693420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82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619529"/>
            <a:ext cx="5638800" cy="5171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78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Legal Framework for Engineering Practice </a:t>
            </a:r>
            <a:br>
              <a:rPr lang="en-US" b="1" dirty="0" smtClean="0"/>
            </a:br>
            <a:r>
              <a:rPr lang="en-US" sz="2400" dirty="0" smtClean="0"/>
              <a:t>{Engineering Council Act, 2011 (Act 819)} Section 3 – Functions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20000"/>
          </a:bodyPr>
          <a:lstStyle/>
          <a:p>
            <a:pPr marL="457200" indent="-457200" algn="just">
              <a:buFont typeface="+mj-lt"/>
              <a:buAutoNum type="alphaLcParenR"/>
            </a:pPr>
            <a:endParaRPr lang="en-US" sz="2200" dirty="0" smtClean="0"/>
          </a:p>
          <a:p>
            <a:pPr marL="457200" indent="-457200" algn="just">
              <a:buFont typeface="+mj-lt"/>
              <a:buAutoNum type="alphaLcParenR"/>
            </a:pPr>
            <a:r>
              <a:rPr lang="en-US" sz="2200" dirty="0" smtClean="0"/>
              <a:t>Regulate the practice of engineering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n-US" sz="2200" dirty="0" smtClean="0"/>
              <a:t>Determine and prescribe requirements for initial and continuing registration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n-US" sz="2200" dirty="0" smtClean="0"/>
              <a:t>Maintain and publish annually, registers for engineering practitioners in the Country;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n-US" sz="2200" dirty="0" smtClean="0"/>
              <a:t>Determine the limits to areas of engineering practice and operations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n-US" sz="2200" dirty="0" smtClean="0"/>
              <a:t>Monitor, evaluate and take corrective actions on the performance or engineering practitioners, firms and units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n-US" sz="2000" dirty="0" smtClean="0"/>
              <a:t>Collaborate with the National Accreditation Board and other bodies to certify programmes or education relevant for engineering practice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n-US" sz="2000" dirty="0" smtClean="0"/>
              <a:t>License relevant and appropriate engineering bodies to certify individuals and corporate bodies for initial and continuing registration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n-US" sz="2000" dirty="0" smtClean="0"/>
              <a:t>Prescribe, uphold and enforce professional standards, conduct and ethics of engineering practitioners;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n-US" sz="2000" dirty="0" smtClean="0"/>
              <a:t>Exercise disciplinary power over engineering practitioners in respect of the practice of their profession and works related to the practice of engineering;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n-US" sz="2000" dirty="0" smtClean="0"/>
              <a:t>Advise the Minister on engineering matters; and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n-US" sz="2000" dirty="0" smtClean="0"/>
              <a:t>Perform any other functions that are ancillary to the object of the Council</a:t>
            </a:r>
          </a:p>
          <a:p>
            <a:pPr marL="457200" indent="-457200">
              <a:buFont typeface="+mj-lt"/>
              <a:buAutoNum type="alphaLcParenR"/>
            </a:pPr>
            <a:endParaRPr lang="en-US" sz="2200" dirty="0" smtClean="0"/>
          </a:p>
          <a:p>
            <a:pPr marL="457200" indent="-457200">
              <a:buFont typeface="+mj-lt"/>
              <a:buAutoNum type="alphaLcParenR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0405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/>
              <a:t>Engineering Council Act, 2011 (Act 819)</a:t>
            </a:r>
            <a:br>
              <a:rPr lang="en-US" sz="3200" b="1" dirty="0" smtClean="0"/>
            </a:br>
            <a:r>
              <a:rPr lang="en-US" sz="2400" dirty="0" smtClean="0"/>
              <a:t> Section 13(1), 14 (1) and 20(1)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endParaRPr lang="en-US" dirty="0" smtClean="0"/>
          </a:p>
          <a:p>
            <a:pPr algn="just"/>
            <a:r>
              <a:rPr lang="en-US" dirty="0" smtClean="0"/>
              <a:t>13. (1) A person shall not offer engineering services or practice engineering unless that person is registered in accordance with the Act.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14 (1) A person does not qualify to be registered to practice engineering unless that person is certified by a licensed body.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20 (1) An engineering firm shall not put itself out, solicit for or offer engineering services to the public or engage in engineering practice unless it is registered under this Act.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95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Summary of Legal Framework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endParaRPr lang="en-US" dirty="0" smtClean="0"/>
          </a:p>
          <a:p>
            <a:pPr algn="just"/>
            <a:r>
              <a:rPr lang="en-US" sz="3200" dirty="0" smtClean="0"/>
              <a:t>Must be registered to practice engineering in Ghana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dirty="0" smtClean="0"/>
              <a:t>Must meet minimum requirements of Continuous Professional Development  (CPD) annually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dirty="0" smtClean="0"/>
              <a:t>Pay required annual fees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4977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smtClean="0"/>
              <a:t>Register of Engineering Practitioners</a:t>
            </a:r>
            <a:br>
              <a:rPr lang="en-US" b="1" dirty="0" smtClean="0"/>
            </a:br>
            <a:r>
              <a:rPr lang="en-US" sz="2700" dirty="0" smtClean="0"/>
              <a:t> (Section 16)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endParaRPr lang="en-US" dirty="0" smtClean="0"/>
          </a:p>
          <a:p>
            <a:pPr algn="just"/>
            <a:r>
              <a:rPr lang="en-US" sz="3000" dirty="0" smtClean="0"/>
              <a:t>Professional Engineers’ Register</a:t>
            </a:r>
          </a:p>
          <a:p>
            <a:pPr algn="just"/>
            <a:endParaRPr lang="en-US" sz="3000" dirty="0" smtClean="0"/>
          </a:p>
          <a:p>
            <a:pPr algn="just"/>
            <a:r>
              <a:rPr lang="en-US" sz="3000" dirty="0" smtClean="0"/>
              <a:t>Professional Engineering Technologists’ Register</a:t>
            </a:r>
          </a:p>
          <a:p>
            <a:pPr algn="just"/>
            <a:endParaRPr lang="en-US" sz="3000" dirty="0" smtClean="0"/>
          </a:p>
          <a:p>
            <a:pPr algn="just"/>
            <a:r>
              <a:rPr lang="en-US" sz="3000" dirty="0" smtClean="0"/>
              <a:t>Engineering Technicians’ Registers</a:t>
            </a:r>
          </a:p>
          <a:p>
            <a:pPr algn="just"/>
            <a:endParaRPr lang="en-US" sz="3000" dirty="0" smtClean="0"/>
          </a:p>
          <a:p>
            <a:pPr algn="just"/>
            <a:r>
              <a:rPr lang="en-US" sz="3000" dirty="0" smtClean="0"/>
              <a:t>Engineering Craftsmen’s Register</a:t>
            </a:r>
          </a:p>
          <a:p>
            <a:pPr marL="0" indent="0" algn="just">
              <a:buNone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35956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smtClean="0"/>
              <a:t>Occupational Health &amp; Safety </a:t>
            </a:r>
            <a:br>
              <a:rPr lang="en-US" b="1" dirty="0" smtClean="0"/>
            </a:br>
            <a:r>
              <a:rPr lang="en-US" sz="2400" dirty="0" smtClean="0"/>
              <a:t>(Act 328, Act 651)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endParaRPr lang="en-US" dirty="0" smtClean="0"/>
          </a:p>
          <a:p>
            <a:pPr algn="just"/>
            <a:r>
              <a:rPr lang="en-US" dirty="0" smtClean="0"/>
              <a:t>Section 13 – 24 address requirements for an employer to maintain industrial Hygiene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Section 25 – 28 addresses issues of personnel safety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Section 34 – 53 addresses concerns about equipment and machinery safety, safety of premises</a:t>
            </a:r>
            <a:r>
              <a:rPr lang="en-US" dirty="0"/>
              <a:t> </a:t>
            </a:r>
            <a:r>
              <a:rPr lang="en-US" dirty="0" smtClean="0"/>
              <a:t>and dangerous conditions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Section 118 of Act 651 makes provisions for the safety of employees.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93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smtClean="0">
                <a:ea typeface="Calibri"/>
                <a:cs typeface="Times New Roman"/>
              </a:rPr>
              <a:t>Professionalism </a:t>
            </a:r>
            <a:br>
              <a:rPr lang="en-US" b="1" dirty="0" smtClean="0">
                <a:ea typeface="Calibri"/>
                <a:cs typeface="Times New Roman"/>
              </a:rPr>
            </a:br>
            <a:r>
              <a:rPr lang="en-US" sz="2400" dirty="0" smtClean="0">
                <a:ea typeface="Calibri"/>
                <a:cs typeface="Times New Roman"/>
              </a:rPr>
              <a:t>(Engineering is a Global Practice – </a:t>
            </a:r>
            <a:r>
              <a:rPr lang="en-US" sz="1800" dirty="0" smtClean="0">
                <a:ea typeface="Calibri"/>
                <a:cs typeface="Times New Roman"/>
              </a:rPr>
              <a:t>Engineering Works &amp; Services</a:t>
            </a:r>
            <a:r>
              <a:rPr lang="en-US" sz="2400" dirty="0" smtClean="0">
                <a:ea typeface="Calibri"/>
                <a:cs typeface="Times New Roman"/>
              </a:rPr>
              <a:t>)</a:t>
            </a:r>
            <a:endParaRPr lang="en-US" sz="2400" dirty="0"/>
          </a:p>
        </p:txBody>
      </p:sp>
      <p:pic>
        <p:nvPicPr>
          <p:cNvPr id="2055" name="Picture 7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120505"/>
            <a:ext cx="3558540" cy="1584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778300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343230"/>
            <a:ext cx="4891088" cy="326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951" y="4849738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69" y="1321866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849738"/>
            <a:ext cx="26289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806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prstClr val="black"/>
                </a:solidFill>
                <a:ea typeface="Calibri"/>
                <a:cs typeface="Times New Roman"/>
              </a:rPr>
              <a:t>Professionalism </a:t>
            </a:r>
            <a:br>
              <a:rPr lang="en-US" b="1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en-US" sz="2400" dirty="0" smtClean="0">
                <a:solidFill>
                  <a:prstClr val="black"/>
                </a:solidFill>
                <a:ea typeface="Calibri"/>
                <a:cs typeface="Times New Roman"/>
              </a:rPr>
              <a:t>(Diligence, Quality and Integrity)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endParaRPr lang="en-US" dirty="0" smtClean="0"/>
          </a:p>
          <a:p>
            <a:pPr algn="just"/>
            <a:r>
              <a:rPr lang="en-US" dirty="0" smtClean="0"/>
              <a:t>Engineering practice is global and engineering knowledge, works and services are comparable.</a:t>
            </a:r>
          </a:p>
          <a:p>
            <a:pPr algn="just"/>
            <a:endParaRPr lang="en-US" dirty="0" smtClean="0"/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The quality of infrastructure and engineering services in Ghana is a judgment on engineering practitioners in Ghana.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7290">
            <a:off x="1892775" y="4353193"/>
            <a:ext cx="2498663" cy="1623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079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prstClr val="black"/>
                </a:solidFill>
                <a:ea typeface="Calibri"/>
                <a:cs typeface="Times New Roman"/>
              </a:rPr>
              <a:t>Professionalism </a:t>
            </a:r>
            <a:br>
              <a:rPr lang="en-US" b="1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en-US" sz="2400" dirty="0" smtClean="0">
                <a:solidFill>
                  <a:prstClr val="black"/>
                </a:solidFill>
                <a:ea typeface="Calibri"/>
                <a:cs typeface="Times New Roman"/>
              </a:rPr>
              <a:t>(</a:t>
            </a:r>
            <a:r>
              <a:rPr lang="en-US" sz="2400" i="1" dirty="0" smtClean="0">
                <a:solidFill>
                  <a:prstClr val="black"/>
                </a:solidFill>
                <a:ea typeface="Calibri"/>
                <a:cs typeface="Times New Roman"/>
              </a:rPr>
              <a:t>Punctuality, Attitude, Relations</a:t>
            </a:r>
            <a:r>
              <a:rPr lang="en-US" sz="2400" dirty="0" smtClean="0">
                <a:solidFill>
                  <a:prstClr val="black"/>
                </a:solidFill>
                <a:ea typeface="Calibri"/>
                <a:cs typeface="Times New Roman"/>
              </a:rPr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endParaRPr lang="en-US" dirty="0" smtClean="0"/>
          </a:p>
          <a:p>
            <a:pPr algn="just"/>
            <a:r>
              <a:rPr lang="en-US" dirty="0" smtClean="0"/>
              <a:t>Punctuality is a hallmark of professionalism</a:t>
            </a:r>
          </a:p>
          <a:p>
            <a:pPr marL="0" indent="0" algn="just">
              <a:buNone/>
            </a:pPr>
            <a:r>
              <a:rPr lang="en-US" dirty="0" smtClean="0"/>
              <a:t> </a:t>
            </a:r>
          </a:p>
          <a:p>
            <a:pPr algn="just"/>
            <a:r>
              <a:rPr lang="en-US" dirty="0" smtClean="0"/>
              <a:t>Responsiveness and general attitude to work is a measure of professionalism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Effective communication and good human relations is a mark professionalism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Personal conduct and mannerism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Seeks expert opinion when not certain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91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Diligence</a:t>
            </a:r>
            <a:endParaRPr lang="en-US" b="1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1713">
            <a:off x="3886200" y="3429000"/>
            <a:ext cx="4130272" cy="228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76400"/>
            <a:ext cx="32131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72346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b="1" dirty="0" smtClean="0"/>
              <a:t>Quality</a:t>
            </a:r>
            <a:endParaRPr lang="en-US" sz="4400" b="1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738" y="4419600"/>
            <a:ext cx="4349262" cy="176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76400"/>
            <a:ext cx="3352800" cy="2231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828800"/>
            <a:ext cx="26670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0713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Punctuality</a:t>
            </a:r>
            <a:endParaRPr lang="en-US" b="1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03" y="1981200"/>
            <a:ext cx="5725411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859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Integrity Quotes</a:t>
            </a:r>
            <a:endParaRPr lang="en-US" b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09800"/>
            <a:ext cx="3840163" cy="384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676400"/>
            <a:ext cx="4724400" cy="3547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253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lvl="0" indent="-514350" algn="ctr">
              <a:lnSpc>
                <a:spcPct val="115000"/>
              </a:lnSpc>
              <a:spcBef>
                <a:spcPts val="0"/>
              </a:spcBef>
            </a:pPr>
            <a:r>
              <a:rPr lang="en-US" b="1" dirty="0">
                <a:solidFill>
                  <a:prstClr val="black"/>
                </a:solidFill>
                <a:ea typeface="Calibri"/>
                <a:cs typeface="Times New Roman"/>
              </a:rPr>
              <a:t>The Engineer’s Role in </a:t>
            </a:r>
            <a:r>
              <a:rPr lang="en-US" b="1" dirty="0" smtClean="0">
                <a:solidFill>
                  <a:prstClr val="black"/>
                </a:solidFill>
                <a:ea typeface="Calibri"/>
                <a:cs typeface="Times New Roman"/>
              </a:rPr>
              <a:t>Procurement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endParaRPr lang="en-US" dirty="0" smtClean="0"/>
          </a:p>
          <a:p>
            <a:pPr algn="just"/>
            <a:r>
              <a:rPr lang="en-US" sz="2800" dirty="0" smtClean="0"/>
              <a:t>Evaluate suppliers and negotiate purchase agreements, as well as maintain the inventory of supplies</a:t>
            </a:r>
          </a:p>
          <a:p>
            <a:pPr algn="just"/>
            <a:endParaRPr lang="en-US" sz="2800" dirty="0" smtClean="0"/>
          </a:p>
          <a:p>
            <a:pPr algn="just"/>
            <a:r>
              <a:rPr lang="en-US" sz="2800" dirty="0" smtClean="0"/>
              <a:t>Provide specifications for the purchasing of technical goods and services for an industrial operation</a:t>
            </a:r>
          </a:p>
          <a:p>
            <a:pPr algn="just"/>
            <a:endParaRPr lang="en-US" sz="2800" dirty="0" smtClean="0"/>
          </a:p>
          <a:p>
            <a:pPr algn="just"/>
            <a:r>
              <a:rPr lang="en-US" sz="2800" dirty="0" smtClean="0"/>
              <a:t>Review technical information provided for engineering works or services 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35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Examples of specifications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Tyres – </a:t>
            </a:r>
            <a:r>
              <a:rPr lang="en-US" sz="2400" dirty="0" smtClean="0"/>
              <a:t>Size, Speed, Temperature, Traction, Wear rating</a:t>
            </a:r>
          </a:p>
          <a:p>
            <a:endParaRPr lang="en-US" sz="2400" dirty="0" smtClean="0"/>
          </a:p>
          <a:p>
            <a:r>
              <a:rPr lang="en-US" dirty="0" smtClean="0"/>
              <a:t>Pumps – </a:t>
            </a:r>
            <a:r>
              <a:rPr lang="en-US" sz="2400" dirty="0" smtClean="0"/>
              <a:t>Head, discharge, pressure, temperature etc.</a:t>
            </a:r>
          </a:p>
          <a:p>
            <a:endParaRPr lang="en-US" sz="2400" dirty="0" smtClean="0"/>
          </a:p>
          <a:p>
            <a:r>
              <a:rPr lang="en-US" dirty="0" smtClean="0"/>
              <a:t>Vehicles – </a:t>
            </a:r>
            <a:r>
              <a:rPr lang="en-US" sz="2400" dirty="0" smtClean="0"/>
              <a:t>Engine size, passengers, control features etc.</a:t>
            </a:r>
          </a:p>
          <a:p>
            <a:endParaRPr lang="en-US" sz="2400" dirty="0" smtClean="0"/>
          </a:p>
          <a:p>
            <a:r>
              <a:rPr lang="en-US" dirty="0" smtClean="0"/>
              <a:t>Design for works – </a:t>
            </a:r>
            <a:r>
              <a:rPr lang="en-US" sz="2400" dirty="0" smtClean="0"/>
              <a:t>Engineering drawing, Bill of quantities</a:t>
            </a:r>
          </a:p>
          <a:p>
            <a:endParaRPr lang="en-US" sz="2400" dirty="0" smtClean="0"/>
          </a:p>
          <a:p>
            <a:r>
              <a:rPr lang="en-US" dirty="0" smtClean="0"/>
              <a:t>PPE – </a:t>
            </a:r>
            <a:r>
              <a:rPr lang="en-US" sz="2400" dirty="0" smtClean="0"/>
              <a:t>Hard hats, gloves, eye protection, foot protection etc.</a:t>
            </a:r>
          </a:p>
          <a:p>
            <a:endParaRPr lang="en-US" sz="2400" dirty="0" smtClean="0"/>
          </a:p>
          <a:p>
            <a:r>
              <a:rPr lang="en-US" dirty="0" smtClean="0"/>
              <a:t>Power tools – </a:t>
            </a:r>
            <a:r>
              <a:rPr lang="en-US" sz="2400" dirty="0" smtClean="0"/>
              <a:t>Angle grinders, drills, saws etc.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1442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b="1" dirty="0">
                <a:solidFill>
                  <a:prstClr val="black"/>
                </a:solidFill>
                <a:ea typeface="Calibri"/>
                <a:cs typeface="Times New Roman"/>
              </a:rPr>
              <a:t>Engineering </a:t>
            </a:r>
            <a:r>
              <a:rPr lang="en-US" b="1" dirty="0" smtClean="0">
                <a:solidFill>
                  <a:prstClr val="black"/>
                </a:solidFill>
                <a:ea typeface="Calibri"/>
                <a:cs typeface="Times New Roman"/>
              </a:rPr>
              <a:t>Works, Manufacturing </a:t>
            </a:r>
            <a:r>
              <a:rPr lang="en-US" b="1" dirty="0">
                <a:solidFill>
                  <a:prstClr val="black"/>
                </a:solidFill>
                <a:ea typeface="Calibri"/>
                <a:cs typeface="Times New Roman"/>
              </a:rPr>
              <a:t>&amp; Engineering Services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just"/>
            <a:endParaRPr lang="en-US" dirty="0" smtClean="0"/>
          </a:p>
          <a:p>
            <a:pPr algn="just"/>
            <a:r>
              <a:rPr lang="en-US" dirty="0" smtClean="0"/>
              <a:t>Engineering Works - </a:t>
            </a:r>
            <a:r>
              <a:rPr lang="en-US" sz="2400" dirty="0" smtClean="0"/>
              <a:t>Is the design and construction of public and private </a:t>
            </a:r>
            <a:r>
              <a:rPr lang="en-US" sz="2400" i="1" dirty="0" smtClean="0"/>
              <a:t>works</a:t>
            </a:r>
            <a:r>
              <a:rPr lang="en-US" sz="2400" dirty="0" smtClean="0"/>
              <a:t>, such as infrastructure (airports, roads, railways, water supply, and treatment etc.), bridges, tunnels, dams, buildings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Manufacturing – </a:t>
            </a:r>
            <a:r>
              <a:rPr lang="en-US" sz="2400" dirty="0" smtClean="0"/>
              <a:t>Production of goods,  equipment and machinery involving, molding, joining, machining, shearing and forming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Engineering Services – </a:t>
            </a:r>
            <a:r>
              <a:rPr lang="en-US" sz="2400" dirty="0" smtClean="0"/>
              <a:t>Provision of consultancy services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7258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Ethics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algn="just"/>
            <a:endParaRPr lang="en-US" dirty="0" smtClean="0"/>
          </a:p>
          <a:p>
            <a:pPr algn="just"/>
            <a:r>
              <a:rPr lang="en-US" sz="2400" dirty="0" smtClean="0"/>
              <a:t>Moral </a:t>
            </a:r>
            <a:r>
              <a:rPr lang="en-US" sz="2400" dirty="0"/>
              <a:t>principles that govern a person's behaviour or the conducting of an </a:t>
            </a:r>
            <a:r>
              <a:rPr lang="en-US" sz="2400" dirty="0" smtClean="0"/>
              <a:t>activity</a:t>
            </a:r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Or</a:t>
            </a:r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It is a concept of </a:t>
            </a:r>
            <a:r>
              <a:rPr lang="en-US" sz="2400" dirty="0" smtClean="0"/>
              <a:t>moral </a:t>
            </a:r>
            <a:r>
              <a:rPr lang="en-US" sz="2400" dirty="0"/>
              <a:t>philosophy informed by a set of principles to guide behavior. It may not necessarily be enforceable or </a:t>
            </a:r>
            <a:r>
              <a:rPr lang="en-US" sz="2400" dirty="0" smtClean="0"/>
              <a:t>punishable</a:t>
            </a:r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Ethics is different from law. Sometimes the difference is not very obvious</a:t>
            </a:r>
          </a:p>
          <a:p>
            <a:pPr algn="just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7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000" b="1" dirty="0" smtClean="0"/>
              <a:t>Ethics</a:t>
            </a:r>
            <a:br>
              <a:rPr lang="en-US" sz="4000" b="1" dirty="0" smtClean="0"/>
            </a:br>
            <a:r>
              <a:rPr lang="en-US" sz="2700" dirty="0" smtClean="0"/>
              <a:t>(</a:t>
            </a:r>
            <a:r>
              <a:rPr lang="en-US" sz="2700" i="1" dirty="0" smtClean="0"/>
              <a:t>Law or ethic?)</a:t>
            </a:r>
            <a:endParaRPr lang="en-US" sz="2700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2800" dirty="0" smtClean="0"/>
              <a:t>Being untruthful – lying to a colleague, family member, friend etc.</a:t>
            </a:r>
          </a:p>
          <a:p>
            <a:endParaRPr lang="en-US" sz="2800" dirty="0" smtClean="0"/>
          </a:p>
          <a:p>
            <a:r>
              <a:rPr lang="en-US" sz="2800" dirty="0" smtClean="0"/>
              <a:t>Cheating of on a partner</a:t>
            </a:r>
          </a:p>
          <a:p>
            <a:endParaRPr lang="en-US" sz="2800" dirty="0" smtClean="0"/>
          </a:p>
          <a:p>
            <a:r>
              <a:rPr lang="en-US" sz="2800" dirty="0" smtClean="0"/>
              <a:t>Being untruthful to a Policeman or any public official</a:t>
            </a:r>
          </a:p>
          <a:p>
            <a:endParaRPr lang="en-US" sz="2800" dirty="0" smtClean="0"/>
          </a:p>
          <a:p>
            <a:r>
              <a:rPr lang="en-US" sz="2800" dirty="0" smtClean="0"/>
              <a:t>Breaking a promise to your child, partner or friend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5434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smtClean="0"/>
              <a:t>Law vs Ethics</a:t>
            </a:r>
            <a:endParaRPr lang="en-US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8450" y="2738437"/>
            <a:ext cx="34671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476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smtClean="0"/>
              <a:t>Common Unethical Practices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 algn="just"/>
            <a:endParaRPr lang="en-US" dirty="0" smtClean="0"/>
          </a:p>
          <a:p>
            <a:pPr lvl="0" algn="just"/>
            <a:r>
              <a:rPr lang="en-US" sz="2800" dirty="0" smtClean="0"/>
              <a:t>Seeking </a:t>
            </a:r>
            <a:r>
              <a:rPr lang="en-US" sz="2800" dirty="0"/>
              <a:t>sexual favours from subordinates in the workplace prior to promotions or granting </a:t>
            </a:r>
            <a:r>
              <a:rPr lang="en-US" sz="2800" dirty="0" smtClean="0"/>
              <a:t>demands/rights.</a:t>
            </a:r>
          </a:p>
          <a:p>
            <a:pPr lvl="0" algn="just"/>
            <a:endParaRPr lang="en-US" sz="2800" dirty="0"/>
          </a:p>
          <a:p>
            <a:pPr lvl="0" algn="just"/>
            <a:r>
              <a:rPr lang="en-US" sz="2800" dirty="0"/>
              <a:t>Giving inside information to competitors </a:t>
            </a:r>
            <a:endParaRPr lang="en-US" sz="2800" dirty="0" smtClean="0"/>
          </a:p>
          <a:p>
            <a:pPr lvl="0" algn="just"/>
            <a:endParaRPr lang="en-US" sz="2800" dirty="0"/>
          </a:p>
          <a:p>
            <a:pPr lvl="0" algn="just"/>
            <a:r>
              <a:rPr lang="en-US" sz="2800" dirty="0" smtClean="0"/>
              <a:t>Deliberately withholding information </a:t>
            </a:r>
            <a:r>
              <a:rPr lang="en-US" sz="2800" dirty="0"/>
              <a:t>that </a:t>
            </a:r>
            <a:r>
              <a:rPr lang="en-US" sz="2800" dirty="0" smtClean="0"/>
              <a:t>is relevant </a:t>
            </a:r>
            <a:r>
              <a:rPr lang="en-US" sz="2800" dirty="0"/>
              <a:t>for decision making </a:t>
            </a:r>
          </a:p>
          <a:p>
            <a:pPr algn="just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7253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smtClean="0"/>
              <a:t>What Next?</a:t>
            </a:r>
            <a:endParaRPr lang="en-US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 algn="ctr">
              <a:buNone/>
            </a:pPr>
            <a:r>
              <a:rPr lang="en-US" sz="4400" dirty="0" smtClean="0"/>
              <a:t>How do we navigate the “</a:t>
            </a:r>
            <a:r>
              <a:rPr lang="en-US" sz="4400" b="1" dirty="0" smtClean="0"/>
              <a:t>Political Economy</a:t>
            </a:r>
            <a:r>
              <a:rPr lang="en-US" sz="4400" dirty="0" smtClean="0"/>
              <a:t>” within which we operate?</a:t>
            </a:r>
          </a:p>
          <a:p>
            <a:pPr marL="0" indent="0" algn="ctr">
              <a:buNone/>
            </a:pPr>
            <a:endParaRPr lang="en-US" sz="2400" dirty="0" smtClean="0"/>
          </a:p>
          <a:p>
            <a:pPr marL="0" indent="0" algn="ctr">
              <a:buNone/>
            </a:pPr>
            <a:r>
              <a:rPr lang="en-US" sz="2400" dirty="0" smtClean="0"/>
              <a:t>“There are no bad Contractors, only bad Engineers”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6491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TM01790493[[fn=SOHO]]</Template>
  <TotalTime>3140</TotalTime>
  <Words>828</Words>
  <Application>Microsoft Office PowerPoint</Application>
  <PresentationFormat>On-screen Show (4:3)</PresentationFormat>
  <Paragraphs>143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Soho</vt:lpstr>
      <vt:lpstr>Introduction to Professional Engineering Practice Orientation for newly recruited  Assistant Engineers of the local government service (LGS)</vt:lpstr>
      <vt:lpstr>Content</vt:lpstr>
      <vt:lpstr>PowerPoint Presentation</vt:lpstr>
      <vt:lpstr>PowerPoint Presentation</vt:lpstr>
      <vt:lpstr>Legal Framework for Engineering Practice  {Engineering Council Act, 2011 (Act 819)} Section 3 – Functions</vt:lpstr>
      <vt:lpstr>Engineering Council Act, 2011 (Act 819)  Section 13(1), 14 (1) and 20(1)</vt:lpstr>
      <vt:lpstr>Summary of Legal Framework</vt:lpstr>
      <vt:lpstr>Register of Engineering Practitioners  (Section 16)</vt:lpstr>
      <vt:lpstr>Occupational Health &amp; Safety  (Act 328, Act 651)</vt:lpstr>
      <vt:lpstr>Professionalism  (Engineering is a Global Practice – Engineering Works &amp; Services)</vt:lpstr>
      <vt:lpstr>Professionalism  (Diligence, Quality and Integrity)</vt:lpstr>
      <vt:lpstr>Professionalism  (Punctuality, Attitude, Relations)</vt:lpstr>
      <vt:lpstr>Diligence</vt:lpstr>
      <vt:lpstr>Quality</vt:lpstr>
      <vt:lpstr>Punctuality</vt:lpstr>
      <vt:lpstr>Integrity Quotes</vt:lpstr>
      <vt:lpstr>The Engineer’s Role in Procurement</vt:lpstr>
      <vt:lpstr>Examples of specifications</vt:lpstr>
      <vt:lpstr>Engineering Works, Manufacturing &amp; Engineering Services</vt:lpstr>
      <vt:lpstr>Ethics</vt:lpstr>
      <vt:lpstr>Ethics (Law or ethic?)</vt:lpstr>
      <vt:lpstr>Law vs Ethics</vt:lpstr>
      <vt:lpstr>Common Unethical Practices</vt:lpstr>
      <vt:lpstr>What Next?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Professional Engineering Practice Orientation for new Assistant Engineers</dc:title>
  <dc:creator>Michael</dc:creator>
  <cp:lastModifiedBy>Michael</cp:lastModifiedBy>
  <cp:revision>54</cp:revision>
  <dcterms:created xsi:type="dcterms:W3CDTF">2018-09-28T16:56:04Z</dcterms:created>
  <dcterms:modified xsi:type="dcterms:W3CDTF">2018-09-30T21:16:33Z</dcterms:modified>
</cp:coreProperties>
</file>