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2" r:id="rId3"/>
    <p:sldId id="257" r:id="rId4"/>
    <p:sldId id="258" r:id="rId5"/>
    <p:sldId id="329" r:id="rId6"/>
    <p:sldId id="330" r:id="rId7"/>
    <p:sldId id="339" r:id="rId8"/>
    <p:sldId id="341" r:id="rId9"/>
    <p:sldId id="369" r:id="rId10"/>
    <p:sldId id="352" r:id="rId11"/>
    <p:sldId id="355" r:id="rId12"/>
    <p:sldId id="361" r:id="rId13"/>
    <p:sldId id="426" r:id="rId14"/>
    <p:sldId id="376" r:id="rId15"/>
    <p:sldId id="378" r:id="rId16"/>
    <p:sldId id="379" r:id="rId17"/>
    <p:sldId id="380" r:id="rId18"/>
    <p:sldId id="382" r:id="rId19"/>
    <p:sldId id="375" r:id="rId20"/>
    <p:sldId id="383" r:id="rId21"/>
    <p:sldId id="395" r:id="rId22"/>
    <p:sldId id="417" r:id="rId23"/>
    <p:sldId id="427" r:id="rId24"/>
    <p:sldId id="419" r:id="rId25"/>
    <p:sldId id="421" r:id="rId26"/>
    <p:sldId id="396" r:id="rId27"/>
    <p:sldId id="397" r:id="rId28"/>
    <p:sldId id="398" r:id="rId29"/>
    <p:sldId id="428" r:id="rId30"/>
    <p:sldId id="429" r:id="rId31"/>
    <p:sldId id="371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904F53-5AEA-4047-A30F-FAB020C6098F}" type="datetimeFigureOut">
              <a:rPr lang="en-US" smtClean="0"/>
              <a:pPr/>
              <a:t>30-Sep-18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632750"/>
            <a:ext cx="8229600" cy="28956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effectLst/>
                <a:latin typeface="+mn-lt"/>
              </a:rPr>
              <a:t>ORIENTATION PROGRAMME FOR NEW STAFF OF LOCAL GOVERNMENT SERVICE</a:t>
            </a:r>
            <a:br>
              <a:rPr lang="en-US" sz="3200" dirty="0" smtClean="0">
                <a:effectLst/>
                <a:latin typeface="+mn-lt"/>
              </a:rPr>
            </a:br>
            <a:r>
              <a:rPr lang="en-US" sz="3200" dirty="0">
                <a:effectLst/>
                <a:latin typeface="+mn-lt"/>
              </a:rPr>
              <a:t/>
            </a:r>
            <a:br>
              <a:rPr lang="en-US" sz="3200" dirty="0">
                <a:effectLst/>
                <a:latin typeface="+mn-lt"/>
              </a:rPr>
            </a:br>
            <a:r>
              <a:rPr lang="en-US" sz="3200" dirty="0" smtClean="0">
                <a:effectLst/>
                <a:latin typeface="+mn-lt"/>
              </a:rPr>
              <a:t>TOPIC:  LEADERSHIP AND MANAGEMENT OF LOCAL GOVERNMENTS</a:t>
            </a:r>
            <a:endParaRPr lang="en-US" sz="32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4114800"/>
            <a:ext cx="8159496" cy="243840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BY</a:t>
            </a:r>
            <a:endParaRPr lang="en-US" sz="2800" dirty="0" smtClean="0"/>
          </a:p>
          <a:p>
            <a:pPr algn="ctr"/>
            <a:r>
              <a:rPr lang="en-US" sz="2800" dirty="0" smtClean="0"/>
              <a:t>INSTITUTE OF LOCAL GOV’T STUDIES</a:t>
            </a:r>
          </a:p>
          <a:p>
            <a:pPr algn="ctr"/>
            <a:endParaRPr lang="en-US" sz="2800" dirty="0"/>
          </a:p>
          <a:p>
            <a:pPr algn="ctr"/>
            <a:r>
              <a:rPr lang="en-US" sz="2400" dirty="0" smtClean="0"/>
              <a:t>OCTOBER, 2018</a:t>
            </a:r>
            <a:endParaRPr lang="en-US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8010811" y="46300"/>
            <a:ext cx="1047178" cy="9689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935480"/>
            <a:ext cx="9016364" cy="438912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Key Concepts: Organisations</a:t>
            </a:r>
            <a:r>
              <a:rPr lang="en-US" dirty="0" smtClean="0"/>
              <a:t>, </a:t>
            </a:r>
            <a:r>
              <a:rPr lang="en-US" dirty="0" smtClean="0"/>
              <a:t>Leadership and Management</a:t>
            </a:r>
            <a:endParaRPr lang="en-US" dirty="0" smtClean="0"/>
          </a:p>
          <a:p>
            <a:pPr algn="just"/>
            <a:r>
              <a:rPr lang="en-US" dirty="0" smtClean="0"/>
              <a:t>Local Governments as Organisations</a:t>
            </a:r>
          </a:p>
          <a:p>
            <a:pPr algn="just"/>
            <a:r>
              <a:rPr lang="en-US" dirty="0" smtClean="0"/>
              <a:t>Features and how they apply: E.g.</a:t>
            </a:r>
          </a:p>
          <a:p>
            <a:pPr lvl="1" algn="just"/>
            <a:r>
              <a:rPr lang="en-US" dirty="0" smtClean="0"/>
              <a:t>Structure</a:t>
            </a:r>
          </a:p>
          <a:p>
            <a:pPr lvl="1" algn="just"/>
            <a:r>
              <a:rPr lang="en-US" dirty="0" smtClean="0"/>
              <a:t>Input-Processes-Output Relations</a:t>
            </a:r>
          </a:p>
          <a:p>
            <a:pPr lvl="1" algn="just"/>
            <a:r>
              <a:rPr lang="en-US" dirty="0" smtClean="0"/>
              <a:t>Technology</a:t>
            </a:r>
          </a:p>
          <a:p>
            <a:pPr lvl="1" algn="just"/>
            <a:r>
              <a:rPr lang="en-US" dirty="0" smtClean="0"/>
              <a:t>People</a:t>
            </a:r>
          </a:p>
          <a:p>
            <a:pPr lvl="1" algn="just"/>
            <a:r>
              <a:rPr lang="en-US" dirty="0" smtClean="0"/>
              <a:t>Results</a:t>
            </a:r>
          </a:p>
          <a:p>
            <a:pPr algn="just"/>
            <a:r>
              <a:rPr lang="en-US" dirty="0" smtClean="0"/>
              <a:t>Management and Leadership Roles</a:t>
            </a:r>
            <a:endParaRPr lang="en-US" dirty="0" smtClean="0"/>
          </a:p>
          <a:p>
            <a:pPr algn="just"/>
            <a:endParaRPr lang="en-US" dirty="0" smtClean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3093720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en-GB" dirty="0" smtClean="0"/>
              <a:t>Examine </a:t>
            </a:r>
            <a:r>
              <a:rPr lang="en-GB" dirty="0"/>
              <a:t>the </a:t>
            </a:r>
            <a:r>
              <a:rPr lang="en-GB" dirty="0" smtClean="0"/>
              <a:t>concept of organisations and how it applies to local governments</a:t>
            </a:r>
          </a:p>
          <a:p>
            <a:pPr lvl="0" algn="just"/>
            <a:r>
              <a:rPr lang="en-GB" dirty="0" smtClean="0"/>
              <a:t> Explain how local governments processes inputs into outputs and the factors involved</a:t>
            </a:r>
          </a:p>
          <a:p>
            <a:pPr lvl="0" algn="just"/>
            <a:r>
              <a:rPr lang="en-GB" dirty="0" smtClean="0"/>
              <a:t>Examine leadership and management styles in MMDAs and how they apply to new staff</a:t>
            </a:r>
          </a:p>
          <a:p>
            <a:pPr lvl="0" algn="just"/>
            <a:r>
              <a:rPr lang="en-GB" dirty="0" smtClean="0"/>
              <a:t>Identify opportunities and challenges that are critical for new staff to transit successfully into the local government service work environment.</a:t>
            </a:r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Expectations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By the end of </a:t>
            </a:r>
            <a:r>
              <a:rPr lang="en-US" dirty="0" smtClean="0"/>
              <a:t>the presentation, new staff will be able </a:t>
            </a:r>
            <a:r>
              <a:rPr lang="en-US" dirty="0"/>
              <a:t>to:</a:t>
            </a:r>
          </a:p>
          <a:p>
            <a:pPr lvl="1" algn="just"/>
            <a:r>
              <a:rPr lang="en-GB" dirty="0" smtClean="0"/>
              <a:t>Increase their understanding of the organisational set- up and processes in MMDAs</a:t>
            </a:r>
          </a:p>
          <a:p>
            <a:pPr lvl="1" algn="just"/>
            <a:r>
              <a:rPr lang="en-GB" dirty="0" smtClean="0"/>
              <a:t>Relate their understanding of elements of MMDAs as organisations to their expected roles in the office</a:t>
            </a:r>
            <a:endParaRPr lang="en-GB" dirty="0"/>
          </a:p>
          <a:p>
            <a:pPr lvl="1" algn="just"/>
            <a:r>
              <a:rPr lang="en-US" dirty="0" smtClean="0"/>
              <a:t>Identify critical roles of management and leadership in responsive service delivery of MMDAs.</a:t>
            </a:r>
            <a:endParaRPr lang="en-GB" dirty="0"/>
          </a:p>
          <a:p>
            <a:pPr marL="393192" lvl="1" indent="0" algn="just">
              <a:buNone/>
            </a:pPr>
            <a:endParaRPr lang="en-US" dirty="0" smtClean="0"/>
          </a:p>
          <a:p>
            <a:pPr lvl="1" algn="just"/>
            <a:endParaRPr lang="en-US" dirty="0"/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Are MMDAs </a:t>
            </a:r>
            <a:r>
              <a:rPr lang="en-US" dirty="0" err="1" smtClean="0"/>
              <a:t>Organisations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Are they </a:t>
            </a:r>
            <a:r>
              <a:rPr lang="en-US" dirty="0" err="1" smtClean="0"/>
              <a:t>Organisations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They seek to meet a need</a:t>
            </a:r>
          </a:p>
          <a:p>
            <a:pPr algn="just"/>
            <a:r>
              <a:rPr lang="en-US" dirty="0" smtClean="0"/>
              <a:t>They have </a:t>
            </a:r>
            <a:r>
              <a:rPr lang="en-US" dirty="0" smtClean="0"/>
              <a:t>characteristics </a:t>
            </a:r>
            <a:r>
              <a:rPr lang="en-US" dirty="0" smtClean="0"/>
              <a:t>or </a:t>
            </a:r>
            <a:r>
              <a:rPr lang="en-US" dirty="0" smtClean="0"/>
              <a:t>elements </a:t>
            </a:r>
            <a:r>
              <a:rPr lang="en-US" dirty="0" smtClean="0"/>
              <a:t>of an </a:t>
            </a:r>
            <a:r>
              <a:rPr lang="en-US" dirty="0" smtClean="0"/>
              <a:t>organisation </a:t>
            </a:r>
            <a:r>
              <a:rPr lang="en-US" dirty="0" smtClean="0"/>
              <a:t>such as</a:t>
            </a:r>
            <a:r>
              <a:rPr lang="en-US" dirty="0" smtClean="0"/>
              <a:t>:</a:t>
            </a:r>
          </a:p>
          <a:p>
            <a:pPr lvl="1" algn="just"/>
            <a:r>
              <a:rPr lang="en-US" dirty="0"/>
              <a:t>Establishment – by Law (Act of Parliament as public organisations). Every Assembly has an LI</a:t>
            </a:r>
          </a:p>
          <a:p>
            <a:pPr lvl="1" algn="just"/>
            <a:r>
              <a:rPr lang="en-US" dirty="0"/>
              <a:t>Vision/Goals/Strategies/Plans/Objectives</a:t>
            </a:r>
          </a:p>
          <a:p>
            <a:pPr lvl="1" algn="just"/>
            <a:r>
              <a:rPr lang="en-US" dirty="0"/>
              <a:t>Structure</a:t>
            </a:r>
          </a:p>
          <a:p>
            <a:pPr lvl="1" algn="just"/>
            <a:r>
              <a:rPr lang="en-US" dirty="0"/>
              <a:t>Functions</a:t>
            </a:r>
          </a:p>
          <a:p>
            <a:pPr lvl="1" algn="just"/>
            <a:r>
              <a:rPr lang="en-US" dirty="0"/>
              <a:t>Processes  (input-process-output)</a:t>
            </a:r>
          </a:p>
          <a:p>
            <a:pPr lvl="1" algn="just"/>
            <a:r>
              <a:rPr lang="en-US" dirty="0"/>
              <a:t>People (human resource)</a:t>
            </a:r>
          </a:p>
          <a:p>
            <a:pPr lvl="1" algn="just"/>
            <a:r>
              <a:rPr lang="en-US" dirty="0"/>
              <a:t>Technology (work methods and tools for work)</a:t>
            </a:r>
          </a:p>
          <a:p>
            <a:pPr lvl="0" algn="just"/>
            <a:endParaRPr lang="en-US" dirty="0"/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78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Establishment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en-US" dirty="0" smtClean="0"/>
              <a:t>1992 Constitution</a:t>
            </a:r>
          </a:p>
          <a:p>
            <a:pPr lvl="0" algn="just"/>
            <a:r>
              <a:rPr lang="en-US" dirty="0" smtClean="0"/>
              <a:t> </a:t>
            </a:r>
            <a:r>
              <a:rPr lang="en-US" dirty="0"/>
              <a:t>Law (Act of Parliament as public </a:t>
            </a:r>
            <a:r>
              <a:rPr lang="en-US" dirty="0" err="1" smtClean="0"/>
              <a:t>organisations</a:t>
            </a:r>
            <a:r>
              <a:rPr lang="en-US" dirty="0" smtClean="0"/>
              <a:t>). Local Governance Act, </a:t>
            </a:r>
            <a:r>
              <a:rPr lang="en-US" dirty="0" smtClean="0"/>
              <a:t>2016 (Act 936)</a:t>
            </a:r>
            <a:endParaRPr lang="en-US" dirty="0" smtClean="0"/>
          </a:p>
          <a:p>
            <a:pPr lvl="0" algn="just"/>
            <a:r>
              <a:rPr lang="en-US" dirty="0" smtClean="0"/>
              <a:t>Legislative Instrument establishing respective MMDAs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09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Vision/Goal/Mission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Generally, promote development and well-being of local people – Improve on the quality of life.</a:t>
            </a:r>
          </a:p>
          <a:p>
            <a:pPr algn="just"/>
            <a:r>
              <a:rPr lang="en-US" dirty="0" smtClean="0"/>
              <a:t>The Medium-Term Development Plan spells out the development agenda of the people. Hence, Participatory Planning is a requirement,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042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sz="5400" b="1" dirty="0" smtClean="0"/>
              <a:t>Structure (Organogram)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213360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The Structure of MMDAs stand for 2 things:</a:t>
            </a:r>
          </a:p>
          <a:p>
            <a:r>
              <a:rPr lang="en-US" sz="3600" b="1" dirty="0" smtClean="0"/>
              <a:t>a. Location of Authority/Functions</a:t>
            </a:r>
          </a:p>
          <a:p>
            <a:r>
              <a:rPr lang="en-US" sz="3600" b="1" dirty="0" smtClean="0"/>
              <a:t>b. Line of Communication</a:t>
            </a:r>
            <a:endParaRPr lang="en-US" b="1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73571"/>
            <a:ext cx="8229600" cy="5051029"/>
          </a:xfrm>
        </p:spPr>
        <p:txBody>
          <a:bodyPr/>
          <a:lstStyle/>
          <a:p>
            <a:pPr algn="just"/>
            <a:r>
              <a:rPr lang="en-US" b="1" dirty="0" smtClean="0"/>
              <a:t>The Hierarchy for instance comprises:</a:t>
            </a:r>
          </a:p>
          <a:p>
            <a:pPr algn="just"/>
            <a:r>
              <a:rPr lang="en-US" b="1" dirty="0" smtClean="0"/>
              <a:t>The Chief Executive (The Political and Executive Head)</a:t>
            </a:r>
          </a:p>
          <a:p>
            <a:pPr algn="just"/>
            <a:r>
              <a:rPr lang="en-US" b="1" dirty="0" smtClean="0"/>
              <a:t>Coordinating Director (The Head of Bureaucracy)</a:t>
            </a:r>
          </a:p>
          <a:p>
            <a:pPr algn="just"/>
            <a:r>
              <a:rPr lang="en-US" b="1" dirty="0" smtClean="0"/>
              <a:t>Heads of Departments</a:t>
            </a:r>
          </a:p>
          <a:p>
            <a:pPr algn="just"/>
            <a:r>
              <a:rPr lang="en-US" b="1" dirty="0" smtClean="0"/>
              <a:t>Senior Officers by designation, Middle and Junior Staff plus others</a:t>
            </a:r>
            <a:endParaRPr lang="en-US" dirty="0"/>
          </a:p>
        </p:txBody>
      </p:sp>
      <p:pic>
        <p:nvPicPr>
          <p:cNvPr id="3" name="Picture 2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215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02071"/>
            <a:ext cx="71628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Functions of the </a:t>
            </a:r>
            <a:r>
              <a:rPr lang="en-US" dirty="0" err="1" smtClean="0"/>
              <a:t>Organisation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Refers to what the </a:t>
            </a:r>
            <a:r>
              <a:rPr lang="en-US" b="1" dirty="0" err="1" smtClean="0"/>
              <a:t>organisation</a:t>
            </a:r>
            <a:r>
              <a:rPr lang="en-US" b="1" dirty="0" smtClean="0"/>
              <a:t> sets out to do and also;</a:t>
            </a:r>
          </a:p>
          <a:p>
            <a:r>
              <a:rPr lang="en-US" b="1" dirty="0" smtClean="0"/>
              <a:t>Job description of individual workers</a:t>
            </a:r>
          </a:p>
          <a:p>
            <a:r>
              <a:rPr lang="en-US" b="1" i="1" dirty="0" smtClean="0"/>
              <a:t>The Job description of staff dovetails into the </a:t>
            </a:r>
            <a:r>
              <a:rPr lang="en-US" b="1" i="1" dirty="0" err="1" smtClean="0"/>
              <a:t>organisational</a:t>
            </a:r>
            <a:r>
              <a:rPr lang="en-US" b="1" i="1" dirty="0" smtClean="0"/>
              <a:t> function in order to meet the </a:t>
            </a:r>
            <a:r>
              <a:rPr lang="en-US" b="1" i="1" dirty="0" err="1" smtClean="0"/>
              <a:t>organisational</a:t>
            </a:r>
            <a:r>
              <a:rPr lang="en-US" b="1" i="1" dirty="0" smtClean="0"/>
              <a:t> goals.</a:t>
            </a:r>
          </a:p>
          <a:p>
            <a:r>
              <a:rPr lang="en-US" b="1" i="1" dirty="0" smtClean="0"/>
              <a:t>Failure to perform your role will prevent the </a:t>
            </a:r>
            <a:r>
              <a:rPr lang="en-US" b="1" i="1" dirty="0" err="1" smtClean="0"/>
              <a:t>organisation</a:t>
            </a:r>
            <a:r>
              <a:rPr lang="en-US" b="1" i="1" dirty="0" smtClean="0"/>
              <a:t> from meeting its goals</a:t>
            </a:r>
            <a:endParaRPr lang="en-US" i="1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73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304800"/>
            <a:ext cx="3810000" cy="1143000"/>
          </a:xfrm>
        </p:spPr>
        <p:txBody>
          <a:bodyPr/>
          <a:lstStyle/>
          <a:p>
            <a:r>
              <a:rPr lang="en-US" b="1" dirty="0" smtClean="0"/>
              <a:t>Processes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8912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It refers to the methods that have been established by the MMDA for carrying out its activities. DUE PROCESS. Internal and External methods, Examples:</a:t>
            </a:r>
          </a:p>
          <a:p>
            <a:pPr lvl="1" algn="just"/>
            <a:r>
              <a:rPr lang="en-US" dirty="0" smtClean="0"/>
              <a:t>Attendance Register (</a:t>
            </a:r>
            <a:r>
              <a:rPr lang="en-US" dirty="0" smtClean="0"/>
              <a:t>Clock-in system)  </a:t>
            </a:r>
            <a:endParaRPr lang="en-US" dirty="0" smtClean="0"/>
          </a:p>
          <a:p>
            <a:pPr lvl="1" algn="just"/>
            <a:r>
              <a:rPr lang="en-US" dirty="0" smtClean="0"/>
              <a:t>Administrative procedures</a:t>
            </a:r>
          </a:p>
          <a:p>
            <a:pPr lvl="1" algn="just"/>
            <a:r>
              <a:rPr lang="en-US" dirty="0" smtClean="0"/>
              <a:t>Memos, Reports, etc.</a:t>
            </a:r>
          </a:p>
          <a:p>
            <a:pPr lvl="1" algn="just"/>
            <a:r>
              <a:rPr lang="en-US" dirty="0" smtClean="0"/>
              <a:t>Participatory Planning Process</a:t>
            </a:r>
          </a:p>
          <a:p>
            <a:pPr lvl="1" algn="just"/>
            <a:r>
              <a:rPr lang="en-US" dirty="0" smtClean="0"/>
              <a:t>Budget and Fee Fixing Process</a:t>
            </a:r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2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389120"/>
          </a:xfrm>
        </p:spPr>
        <p:txBody>
          <a:bodyPr/>
          <a:lstStyle/>
          <a:p>
            <a:r>
              <a:rPr lang="en-GB" dirty="0" smtClean="0"/>
              <a:t>The MMDA receives input, processes it to become outputs  or outcomes</a:t>
            </a:r>
          </a:p>
          <a:p>
            <a:r>
              <a:rPr lang="en-GB" dirty="0" smtClean="0"/>
              <a:t>E.g. Bye-laws</a:t>
            </a:r>
          </a:p>
          <a:p>
            <a:r>
              <a:rPr lang="en-GB" dirty="0" smtClean="0"/>
              <a:t>Development plans</a:t>
            </a:r>
          </a:p>
          <a:p>
            <a:r>
              <a:rPr lang="en-GB" dirty="0" smtClean="0"/>
              <a:t>Fees, fines, </a:t>
            </a:r>
            <a:r>
              <a:rPr lang="en-GB" dirty="0" err="1" smtClean="0"/>
              <a:t>etc</a:t>
            </a:r>
            <a:r>
              <a:rPr lang="en-GB" dirty="0" smtClean="0"/>
              <a:t> that are fixed.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89098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Inputs  and outputs include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067800" cy="4922520"/>
          </a:xfrm>
        </p:spPr>
        <p:txBody>
          <a:bodyPr>
            <a:normAutofit/>
          </a:bodyPr>
          <a:lstStyle/>
          <a:p>
            <a:r>
              <a:rPr lang="en-US" dirty="0" smtClean="0"/>
              <a:t>Inputs- Contributions from the local people and from Central Government</a:t>
            </a:r>
          </a:p>
          <a:p>
            <a:r>
              <a:rPr lang="en-US" dirty="0"/>
              <a:t>O</a:t>
            </a:r>
            <a:r>
              <a:rPr lang="en-US" dirty="0" smtClean="0"/>
              <a:t>utputs - services and infrastructure provided: boreholes, markets, lorry parks, etc.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235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People / Human Resource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191000"/>
          </a:xfrm>
        </p:spPr>
        <p:txBody>
          <a:bodyPr>
            <a:normAutofit/>
          </a:bodyPr>
          <a:lstStyle/>
          <a:p>
            <a:r>
              <a:rPr lang="en-US" dirty="0" smtClean="0"/>
              <a:t>Stands for those who are employed to perform the functions of the </a:t>
            </a:r>
            <a:r>
              <a:rPr lang="en-US" dirty="0" err="1" smtClean="0"/>
              <a:t>organisation</a:t>
            </a:r>
            <a:endParaRPr lang="en-US" dirty="0" smtClean="0"/>
          </a:p>
          <a:p>
            <a:r>
              <a:rPr lang="en-US" dirty="0" smtClean="0"/>
              <a:t>The conditions of work is established by the </a:t>
            </a:r>
            <a:r>
              <a:rPr lang="en-US" dirty="0" err="1" smtClean="0"/>
              <a:t>organisation</a:t>
            </a:r>
            <a:endParaRPr lang="en-US" dirty="0" smtClean="0"/>
          </a:p>
          <a:p>
            <a:r>
              <a:rPr lang="en-US" dirty="0" smtClean="0"/>
              <a:t>Their remuneration and other benefits are spelt out by the organisation.</a:t>
            </a:r>
          </a:p>
          <a:p>
            <a:r>
              <a:rPr lang="en-US" dirty="0" smtClean="0"/>
              <a:t>They are to abide by the rules and regulations of the organisation</a:t>
            </a:r>
          </a:p>
          <a:p>
            <a:r>
              <a:rPr lang="en-US" dirty="0" smtClean="0"/>
              <a:t>They are impersonal to the organisation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59152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tools and method of  work in the </a:t>
            </a:r>
            <a:r>
              <a:rPr lang="en-US" dirty="0" err="1" smtClean="0"/>
              <a:t>organisation</a:t>
            </a:r>
            <a:r>
              <a:rPr lang="en-US" dirty="0" smtClean="0"/>
              <a:t>  as established</a:t>
            </a:r>
          </a:p>
          <a:p>
            <a:r>
              <a:rPr lang="en-US" dirty="0" smtClean="0"/>
              <a:t>Staff must have the tools and adopt the laid-down </a:t>
            </a:r>
            <a:r>
              <a:rPr lang="en-US" dirty="0" err="1" smtClean="0"/>
              <a:t>organisational</a:t>
            </a:r>
            <a:r>
              <a:rPr lang="en-US" dirty="0" smtClean="0"/>
              <a:t> approach to doing a job.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253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MMDAs Ultimate Result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200" dirty="0" smtClean="0"/>
              <a:t>All the elements of the </a:t>
            </a:r>
            <a:r>
              <a:rPr lang="en-US" sz="3200" dirty="0" err="1" smtClean="0"/>
              <a:t>organisation</a:t>
            </a:r>
            <a:r>
              <a:rPr lang="en-US" sz="3200" dirty="0" smtClean="0"/>
              <a:t> (MMDA) are to be deployed in order to improve on the quality of life and dignity of the local people.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5963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MMDA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Management in MMDAs are the super-ordinates (Chief Executive, Coordinating Director and Heads of Departments) who have the responsibility to adopt and adapt the </a:t>
            </a:r>
            <a:r>
              <a:rPr lang="en-GB" dirty="0" smtClean="0"/>
              <a:t>elements </a:t>
            </a:r>
            <a:r>
              <a:rPr lang="en-GB" dirty="0" smtClean="0"/>
              <a:t>of the organisation in order to deliver on the mandate of the Assembly for the people. 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66778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905000"/>
            <a:ext cx="8787765" cy="438912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Planning  (what should be done?  How must it be done, What resources are required?  Timelines? etc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dirty="0" smtClean="0"/>
              <a:t>Budgeting (Cost the plan and look for resources)</a:t>
            </a:r>
          </a:p>
          <a:p>
            <a:r>
              <a:rPr lang="en-US" dirty="0" err="1" smtClean="0"/>
              <a:t>Organising</a:t>
            </a:r>
            <a:r>
              <a:rPr lang="en-US" dirty="0" smtClean="0"/>
              <a:t>/ Assigning Roles</a:t>
            </a:r>
          </a:p>
          <a:p>
            <a:r>
              <a:rPr lang="en-US" dirty="0" smtClean="0"/>
              <a:t>Implementation</a:t>
            </a:r>
          </a:p>
          <a:p>
            <a:r>
              <a:rPr lang="en-US" dirty="0" smtClean="0"/>
              <a:t>Control / Supervision (Are we on course/target?</a:t>
            </a:r>
          </a:p>
          <a:p>
            <a:r>
              <a:rPr lang="en-US" dirty="0" smtClean="0"/>
              <a:t>Evaluation/Review/Appraisal</a:t>
            </a:r>
          </a:p>
          <a:p>
            <a:r>
              <a:rPr lang="en-US" dirty="0" smtClean="0"/>
              <a:t>Sanctions/Rewards</a:t>
            </a:r>
          </a:p>
          <a:p>
            <a:r>
              <a:rPr lang="en-US" dirty="0" smtClean="0"/>
              <a:t>Reporting</a:t>
            </a:r>
          </a:p>
          <a:p>
            <a:r>
              <a:rPr lang="en-US" dirty="0" smtClean="0"/>
              <a:t>Communication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MMDA Managers’ Role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996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Recruits: What is Your Job/Role?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1" y="1935480"/>
            <a:ext cx="8863964" cy="438912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Operational</a:t>
            </a:r>
          </a:p>
          <a:p>
            <a:r>
              <a:rPr lang="en-US" sz="3600" dirty="0" smtClean="0"/>
              <a:t>Responsiveness/ No delay</a:t>
            </a:r>
          </a:p>
          <a:p>
            <a:r>
              <a:rPr lang="en-US" sz="3600" dirty="0" smtClean="0"/>
              <a:t>Time Consciousness</a:t>
            </a:r>
          </a:p>
          <a:p>
            <a:r>
              <a:rPr lang="en-US" sz="3600" dirty="0" smtClean="0"/>
              <a:t>Guidance required </a:t>
            </a:r>
            <a:r>
              <a:rPr lang="en-US" sz="3600" i="1" dirty="0" smtClean="0"/>
              <a:t>(Don’t be full of yourself)</a:t>
            </a:r>
          </a:p>
          <a:p>
            <a:r>
              <a:rPr lang="en-US" sz="3600" dirty="0" smtClean="0"/>
              <a:t>Quality Work</a:t>
            </a:r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2480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Informal </a:t>
            </a:r>
            <a:r>
              <a:rPr lang="en-US" dirty="0" err="1" smtClean="0"/>
              <a:t>Organisation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72000"/>
          </a:xfrm>
        </p:spPr>
        <p:txBody>
          <a:bodyPr>
            <a:noAutofit/>
          </a:bodyPr>
          <a:lstStyle/>
          <a:p>
            <a:r>
              <a:rPr lang="en-US" sz="3200" dirty="0" smtClean="0"/>
              <a:t>Not based on any law or laid down procedure or seniority</a:t>
            </a:r>
          </a:p>
          <a:p>
            <a:r>
              <a:rPr lang="en-US" sz="3200" dirty="0" smtClean="0"/>
              <a:t>Emerges as workers interact </a:t>
            </a:r>
          </a:p>
          <a:p>
            <a:r>
              <a:rPr lang="en-US" sz="3200" dirty="0" smtClean="0"/>
              <a:t>A source of reliable and unreliable information</a:t>
            </a:r>
          </a:p>
          <a:p>
            <a:r>
              <a:rPr lang="en-US" sz="3200" dirty="0" smtClean="0"/>
              <a:t>Can be a plus to the </a:t>
            </a:r>
            <a:r>
              <a:rPr lang="en-US" sz="3200" dirty="0" err="1" smtClean="0"/>
              <a:t>organisation</a:t>
            </a:r>
            <a:r>
              <a:rPr lang="en-US" sz="3200" dirty="0" smtClean="0"/>
              <a:t> but can also undermine the </a:t>
            </a:r>
            <a:r>
              <a:rPr lang="en-US" sz="3200" dirty="0" err="1" smtClean="0"/>
              <a:t>organisation</a:t>
            </a:r>
            <a:endParaRPr lang="en-US" sz="3200" dirty="0" smtClean="0"/>
          </a:p>
          <a:p>
            <a:r>
              <a:rPr lang="en-US" sz="3200" dirty="0" smtClean="0"/>
              <a:t>Be Careful of the Informal </a:t>
            </a:r>
            <a:r>
              <a:rPr lang="en-US" sz="3200" dirty="0" err="1" smtClean="0"/>
              <a:t>Organisation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4608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Leadership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05000"/>
            <a:ext cx="8458200" cy="4389120"/>
          </a:xfrm>
        </p:spPr>
        <p:txBody>
          <a:bodyPr>
            <a:noAutofit/>
          </a:bodyPr>
          <a:lstStyle/>
          <a:p>
            <a:r>
              <a:rPr lang="en-US" sz="3200" dirty="0" smtClean="0"/>
              <a:t>In MMDAs, leadership can be conferred:</a:t>
            </a:r>
          </a:p>
          <a:p>
            <a:r>
              <a:rPr lang="en-US" sz="3200" dirty="0" smtClean="0"/>
              <a:t>by position </a:t>
            </a:r>
          </a:p>
          <a:p>
            <a:r>
              <a:rPr lang="en-US" sz="3200" dirty="0"/>
              <a:t>b</a:t>
            </a:r>
            <a:r>
              <a:rPr lang="en-US" sz="3200" dirty="0" smtClean="0"/>
              <a:t>y deeds</a:t>
            </a:r>
          </a:p>
          <a:p>
            <a:r>
              <a:rPr lang="en-US" sz="3200" dirty="0" smtClean="0"/>
              <a:t>It is not necessarily wrong to say that the leader of an Assembly is the Chief Executive. That is leadership by position because certain leadership qualities are </a:t>
            </a:r>
            <a:r>
              <a:rPr lang="en-US" sz="3200" dirty="0" err="1" smtClean="0"/>
              <a:t>germaine</a:t>
            </a:r>
            <a:r>
              <a:rPr lang="en-US" sz="3200" dirty="0" smtClean="0"/>
              <a:t> to the position. E.g. 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655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389120"/>
          </a:xfrm>
        </p:spPr>
        <p:txBody>
          <a:bodyPr/>
          <a:lstStyle/>
          <a:p>
            <a:r>
              <a:rPr lang="en-GB" dirty="0" smtClean="0"/>
              <a:t>Visionary</a:t>
            </a:r>
          </a:p>
          <a:p>
            <a:r>
              <a:rPr lang="en-GB" dirty="0" smtClean="0"/>
              <a:t>Results -oriented</a:t>
            </a:r>
          </a:p>
          <a:p>
            <a:r>
              <a:rPr lang="en-GB" dirty="0" smtClean="0"/>
              <a:t>Drive and Initiative</a:t>
            </a:r>
          </a:p>
          <a:p>
            <a:r>
              <a:rPr lang="en-GB" dirty="0" smtClean="0"/>
              <a:t>Honesty</a:t>
            </a:r>
          </a:p>
          <a:p>
            <a:r>
              <a:rPr lang="en-GB" dirty="0" smtClean="0"/>
              <a:t>Reliability</a:t>
            </a:r>
          </a:p>
          <a:p>
            <a:r>
              <a:rPr lang="en-GB" dirty="0" smtClean="0"/>
              <a:t>Team player, etc.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6784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Leadership Beyond Position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700" dirty="0" smtClean="0"/>
              <a:t>Everybody has some leadership qualities in him or her which must be used to the benefit of the Assembly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8306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615695"/>
            <a:ext cx="5309235" cy="819912"/>
          </a:xfrm>
        </p:spPr>
        <p:txBody>
          <a:bodyPr/>
          <a:lstStyle/>
          <a:p>
            <a:r>
              <a:rPr lang="en-US" dirty="0" smtClean="0"/>
              <a:t>Leadership Styles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76400"/>
            <a:ext cx="8787765" cy="4648200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sz="2800" dirty="0" smtClean="0"/>
              <a:t>As new staff, you will experience super-ordinates with the following leadership styles:</a:t>
            </a:r>
          </a:p>
          <a:p>
            <a:r>
              <a:rPr lang="en-US" altLang="en-US" sz="2800" dirty="0" smtClean="0"/>
              <a:t>Autocratic </a:t>
            </a:r>
            <a:r>
              <a:rPr lang="en-US" altLang="en-US" sz="2800" dirty="0"/>
              <a:t>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Acts in unilateral command and control fashion</a:t>
            </a:r>
          </a:p>
          <a:p>
            <a:r>
              <a:rPr lang="en-US" altLang="en-US" sz="2800" dirty="0"/>
              <a:t>Human Relation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Emphasizes people over tasks</a:t>
            </a:r>
          </a:p>
          <a:p>
            <a:r>
              <a:rPr lang="en-US" altLang="en-US" sz="2800" dirty="0"/>
              <a:t>Democratic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Encourages participation with an emphasis on both task accomplishments and development of people</a:t>
            </a:r>
          </a:p>
          <a:p>
            <a:r>
              <a:rPr lang="en-US" altLang="en-US" sz="2800" dirty="0"/>
              <a:t>Laissez-faire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Is low on both tasks and people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02055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Your Stance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marL="0" lvl="3" indent="0" algn="just" eaLnBrk="1" fontAlgn="auto" hangingPunct="1">
              <a:spcAft>
                <a:spcPts val="0"/>
              </a:spcAft>
              <a:buClr>
                <a:schemeClr val="accent1"/>
              </a:buClr>
              <a:buFont typeface="Arial" charset="0"/>
              <a:buNone/>
              <a:defRPr/>
            </a:pPr>
            <a:endParaRPr lang="en-GB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3" indent="-342900" algn="just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may like or you may not like the leadership style</a:t>
            </a:r>
          </a:p>
          <a:p>
            <a:pPr marL="342900" lvl="3" indent="-342900" algn="just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what matters is the </a:t>
            </a:r>
            <a:r>
              <a:rPr lang="en-US" altLang="en-US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</a:t>
            </a: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/Departmental Results. </a:t>
            </a:r>
          </a:p>
          <a:p>
            <a:pPr marL="342900" lvl="3" indent="-342900" algn="just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the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esults and leave the Personality.</a:t>
            </a:r>
          </a:p>
        </p:txBody>
      </p:sp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1721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Leadership Skills You Need to Cultivate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800" b="1" dirty="0"/>
              <a:t>Drive</a:t>
            </a:r>
          </a:p>
          <a:p>
            <a:pPr lvl="1"/>
            <a:r>
              <a:rPr lang="en-GB" sz="2800" dirty="0"/>
              <a:t> </a:t>
            </a:r>
            <a:r>
              <a:rPr lang="en-GB" sz="2800" dirty="0" smtClean="0"/>
              <a:t>Have </a:t>
            </a:r>
            <a:r>
              <a:rPr lang="en-GB" sz="2800" dirty="0"/>
              <a:t>high energy, display initiative and </a:t>
            </a:r>
            <a:r>
              <a:rPr lang="en-GB" sz="2800" dirty="0" smtClean="0"/>
              <a:t>be determined</a:t>
            </a:r>
            <a:endParaRPr lang="en-GB" sz="2800" dirty="0"/>
          </a:p>
          <a:p>
            <a:pPr lvl="1"/>
            <a:endParaRPr lang="en-GB" sz="2800" dirty="0"/>
          </a:p>
          <a:p>
            <a:pPr marL="457200" indent="-457200">
              <a:buFont typeface="+mj-lt"/>
              <a:buAutoNum type="arabicPeriod"/>
            </a:pPr>
            <a:r>
              <a:rPr lang="en-GB" sz="2800" b="1" dirty="0"/>
              <a:t>Integrity</a:t>
            </a:r>
          </a:p>
          <a:p>
            <a:pPr lvl="1"/>
            <a:r>
              <a:rPr lang="en-GB" sz="2800" dirty="0"/>
              <a:t>Integrity is the bedrock characteristic of straight dealing</a:t>
            </a:r>
            <a:r>
              <a:rPr lang="en-GB" sz="2800" dirty="0" smtClean="0"/>
              <a:t>. Live by your words. Be honest</a:t>
            </a:r>
            <a:endParaRPr lang="en-GB" sz="2800" dirty="0"/>
          </a:p>
          <a:p>
            <a:pPr marL="457200" lvl="1" indent="0">
              <a:buNone/>
            </a:pPr>
            <a:endParaRPr lang="en-GB" sz="2800" dirty="0"/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9721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GB" sz="3600" b="1" dirty="0"/>
              <a:t>Take risks</a:t>
            </a:r>
          </a:p>
          <a:p>
            <a:pPr lvl="1"/>
            <a:r>
              <a:rPr lang="en-US" altLang="en-US" sz="3600" dirty="0" smtClean="0"/>
              <a:t>Take </a:t>
            </a:r>
            <a:r>
              <a:rPr lang="en-US" altLang="en-US" sz="3600" dirty="0"/>
              <a:t>calculated risks when necessary to achieve </a:t>
            </a:r>
            <a:r>
              <a:rPr lang="en-US" altLang="en-US" sz="3600" dirty="0" smtClean="0"/>
              <a:t>objectives</a:t>
            </a:r>
            <a:r>
              <a:rPr lang="en-US" altLang="en-US" sz="3600" dirty="0"/>
              <a:t>.</a:t>
            </a:r>
          </a:p>
          <a:p>
            <a:pPr marL="457200" lvl="1" indent="0">
              <a:buNone/>
            </a:pPr>
            <a:endParaRPr lang="en-GB" sz="3600" dirty="0"/>
          </a:p>
          <a:p>
            <a:pPr marL="457200" indent="-457200">
              <a:buFont typeface="+mj-lt"/>
              <a:buAutoNum type="arabicPeriod" startAt="5"/>
            </a:pPr>
            <a:r>
              <a:rPr lang="en-GB" sz="3600" b="1" dirty="0"/>
              <a:t>Emotional resonance</a:t>
            </a:r>
          </a:p>
          <a:p>
            <a:pPr lvl="1"/>
            <a:r>
              <a:rPr lang="en-GB" sz="3600" dirty="0"/>
              <a:t>Cultivate the ability to grasp what motivates others and use it to inspire them into action.</a:t>
            </a:r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8909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en-GB" sz="2800" b="1" dirty="0" smtClean="0"/>
              <a:t>Work in Teams</a:t>
            </a:r>
            <a:endParaRPr lang="en-GB" sz="2800" b="1" dirty="0"/>
          </a:p>
          <a:p>
            <a:pPr lvl="1"/>
            <a:r>
              <a:rPr lang="en-GB" sz="2800" dirty="0"/>
              <a:t>Leaders create productive teams that draw the best from people</a:t>
            </a:r>
            <a:r>
              <a:rPr lang="en-GB" sz="2800" dirty="0" smtClean="0"/>
              <a:t>. Look for others and work with them as much as possible.</a:t>
            </a:r>
            <a:endParaRPr lang="en-GB" sz="2800" dirty="0"/>
          </a:p>
          <a:p>
            <a:pPr marL="457200" indent="-457200">
              <a:buFont typeface="+mj-lt"/>
              <a:buAutoNum type="arabicPeriod" startAt="7"/>
            </a:pPr>
            <a:r>
              <a:rPr lang="en-GB" sz="2800" b="1" dirty="0"/>
              <a:t>Self-knowledge</a:t>
            </a:r>
          </a:p>
          <a:p>
            <a:pPr lvl="1"/>
            <a:r>
              <a:rPr lang="en-GB" sz="2800" dirty="0"/>
              <a:t>Have a clear knowledge and understanding of yourself</a:t>
            </a:r>
          </a:p>
          <a:p>
            <a:pPr lvl="1"/>
            <a:r>
              <a:rPr lang="en-GB" sz="2800" dirty="0"/>
              <a:t>This will protect you from </a:t>
            </a:r>
            <a:r>
              <a:rPr lang="en-GB" sz="2800" dirty="0" smtClean="0"/>
              <a:t>overrating yourself</a:t>
            </a:r>
            <a:r>
              <a:rPr lang="en-GB" sz="2800" dirty="0"/>
              <a:t>.</a:t>
            </a:r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507116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620458"/>
            <a:ext cx="3200400" cy="1143000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35480"/>
            <a:ext cx="8458200" cy="438912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What have you learnt in this session? Tell us.</a:t>
            </a:r>
            <a:endParaRPr lang="en-GB" sz="40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8553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End of Presentation</a:t>
            </a:r>
          </a:p>
          <a:p>
            <a:pPr marL="0" indent="0" algn="ctr">
              <a:buNone/>
            </a:pPr>
            <a:endParaRPr lang="en-US" sz="4800" dirty="0" smtClean="0"/>
          </a:p>
          <a:p>
            <a:pPr marL="0" indent="0" algn="ctr">
              <a:buNone/>
            </a:pPr>
            <a:r>
              <a:rPr lang="en-US" sz="4800" dirty="0" smtClean="0"/>
              <a:t>Thank you!</a:t>
            </a:r>
            <a:endParaRPr lang="en-US" sz="48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33305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2028</TotalTime>
  <Words>1097</Words>
  <Application>Microsoft Office PowerPoint</Application>
  <PresentationFormat>On-screen Show (4:3)</PresentationFormat>
  <Paragraphs>158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Flow</vt:lpstr>
      <vt:lpstr>ORIENTATION PROGRAMME FOR NEW STAFF OF LOCAL GOVERNMENT SERVICE  TOPIC:  LEADERSHIP AND MANAGEMENT OF LOCAL GOVERNMENTS</vt:lpstr>
      <vt:lpstr>Content</vt:lpstr>
      <vt:lpstr>Objectives</vt:lpstr>
      <vt:lpstr>Expectations</vt:lpstr>
      <vt:lpstr>Are MMDAs Organisations?</vt:lpstr>
      <vt:lpstr>Why Are they Organisations?</vt:lpstr>
      <vt:lpstr>Establishment</vt:lpstr>
      <vt:lpstr>Vision/Goal/Mission</vt:lpstr>
      <vt:lpstr>Structure (Organogram)</vt:lpstr>
      <vt:lpstr>PowerPoint Presentation</vt:lpstr>
      <vt:lpstr>Functions of the Organisation</vt:lpstr>
      <vt:lpstr>Processes</vt:lpstr>
      <vt:lpstr>PowerPoint Presentation</vt:lpstr>
      <vt:lpstr>Inputs  and outputs include</vt:lpstr>
      <vt:lpstr>People / Human Resource</vt:lpstr>
      <vt:lpstr>Technology</vt:lpstr>
      <vt:lpstr>MMDAs Ultimate Result</vt:lpstr>
      <vt:lpstr>MMDA Management</vt:lpstr>
      <vt:lpstr>MMDA Managers’ Role</vt:lpstr>
      <vt:lpstr>Recruits: What is Your Job/Role?</vt:lpstr>
      <vt:lpstr>Informal Organisation</vt:lpstr>
      <vt:lpstr>Leadership</vt:lpstr>
      <vt:lpstr>PowerPoint Presentation</vt:lpstr>
      <vt:lpstr>Leadership Beyond Position</vt:lpstr>
      <vt:lpstr>Leadership Styles</vt:lpstr>
      <vt:lpstr> Your Stance</vt:lpstr>
      <vt:lpstr>Leadership Skills You Need to Cultivate</vt:lpstr>
      <vt:lpstr>PowerPoint Presentation</vt:lpstr>
      <vt:lpstr>PowerPoint Presentation</vt:lpstr>
      <vt:lpstr>Summary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PROGRAMME FOR LANets ON CSOs POLICY ENGAGEMENT WITH MMDAs</dc:title>
  <dc:creator>user</dc:creator>
  <cp:lastModifiedBy>HP</cp:lastModifiedBy>
  <cp:revision>156</cp:revision>
  <dcterms:created xsi:type="dcterms:W3CDTF">2014-06-22T12:24:09Z</dcterms:created>
  <dcterms:modified xsi:type="dcterms:W3CDTF">2018-10-01T00:06:40Z</dcterms:modified>
</cp:coreProperties>
</file>