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handoutMasterIdLst>
    <p:handoutMasterId r:id="rId58"/>
  </p:handout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4" r:id="rId38"/>
    <p:sldId id="295" r:id="rId39"/>
    <p:sldId id="296"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Lst>
  <p:sldSz cx="9144000" cy="6858000" type="screen4x3"/>
  <p:notesSz cx="6662738" cy="9832975"/>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2C16"/>
    <a:srgbClr val="0C788E"/>
    <a:srgbClr val="025198"/>
    <a:srgbClr val="000099"/>
    <a:srgbClr val="1C1C1C"/>
    <a:srgbClr val="660066"/>
    <a:srgbClr val="000058"/>
    <a:srgbClr val="0066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575" autoAdjust="0"/>
    <p:restoredTop sz="94652" autoAdjust="0"/>
  </p:normalViewPr>
  <p:slideViewPr>
    <p:cSldViewPr>
      <p:cViewPr varScale="1">
        <p:scale>
          <a:sx n="70" d="100"/>
          <a:sy n="70" d="100"/>
        </p:scale>
        <p:origin x="114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11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164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4010" y="0"/>
            <a:ext cx="2887186" cy="491649"/>
          </a:xfrm>
          <a:prstGeom prst="rect">
            <a:avLst/>
          </a:prstGeom>
        </p:spPr>
        <p:txBody>
          <a:bodyPr vert="horz" lIns="91440" tIns="45720" rIns="91440" bIns="45720" rtlCol="0"/>
          <a:lstStyle>
            <a:lvl1pPr algn="r">
              <a:defRPr sz="1200"/>
            </a:lvl1pPr>
          </a:lstStyle>
          <a:p>
            <a:fld id="{6EF86B0D-8804-4E67-BC68-8916181B0BA9}" type="datetimeFigureOut">
              <a:rPr lang="en-GB" smtClean="0"/>
              <a:t>05/10/2018</a:t>
            </a:fld>
            <a:endParaRPr lang="en-GB"/>
          </a:p>
        </p:txBody>
      </p:sp>
      <p:sp>
        <p:nvSpPr>
          <p:cNvPr id="4" name="Footer Placeholder 3"/>
          <p:cNvSpPr>
            <a:spLocks noGrp="1"/>
          </p:cNvSpPr>
          <p:nvPr>
            <p:ph type="ftr" sz="quarter" idx="2"/>
          </p:nvPr>
        </p:nvSpPr>
        <p:spPr>
          <a:xfrm>
            <a:off x="0" y="9339620"/>
            <a:ext cx="2887186" cy="491649"/>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4010" y="9339620"/>
            <a:ext cx="2887186" cy="491649"/>
          </a:xfrm>
          <a:prstGeom prst="rect">
            <a:avLst/>
          </a:prstGeom>
        </p:spPr>
        <p:txBody>
          <a:bodyPr vert="horz" lIns="91440" tIns="45720" rIns="91440" bIns="45720" rtlCol="0" anchor="b"/>
          <a:lstStyle>
            <a:lvl1pPr algn="r">
              <a:defRPr sz="1200"/>
            </a:lvl1pPr>
          </a:lstStyle>
          <a:p>
            <a:fld id="{5BE80B8A-B3C7-4878-881D-21D2C0327CAB}" type="slidenum">
              <a:rPr lang="en-GB" smtClean="0"/>
              <a:t>‹#›</a:t>
            </a:fld>
            <a:endParaRPr lang="en-GB"/>
          </a:p>
        </p:txBody>
      </p:sp>
    </p:spTree>
    <p:extLst>
      <p:ext uri="{BB962C8B-B14F-4D97-AF65-F5344CB8AC3E}">
        <p14:creationId xmlns:p14="http://schemas.microsoft.com/office/powerpoint/2010/main" val="22120626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21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3488" y="0"/>
            <a:ext cx="2887662" cy="492125"/>
          </a:xfrm>
          <a:prstGeom prst="rect">
            <a:avLst/>
          </a:prstGeom>
        </p:spPr>
        <p:txBody>
          <a:bodyPr vert="horz" lIns="91440" tIns="45720" rIns="91440" bIns="45720" rtlCol="0"/>
          <a:lstStyle>
            <a:lvl1pPr algn="r">
              <a:defRPr sz="1200"/>
            </a:lvl1pPr>
          </a:lstStyle>
          <a:p>
            <a:fld id="{3A7E4986-2CDE-454F-8AD3-48E8C844B2E2}" type="datetimeFigureOut">
              <a:rPr lang="en-GB" smtClean="0"/>
              <a:t>05/10/2018</a:t>
            </a:fld>
            <a:endParaRPr lang="en-GB"/>
          </a:p>
        </p:txBody>
      </p:sp>
      <p:sp>
        <p:nvSpPr>
          <p:cNvPr id="4" name="Slide Image Placeholder 3"/>
          <p:cNvSpPr>
            <a:spLocks noGrp="1" noRot="1" noChangeAspect="1"/>
          </p:cNvSpPr>
          <p:nvPr>
            <p:ph type="sldImg" idx="2"/>
          </p:nvPr>
        </p:nvSpPr>
        <p:spPr>
          <a:xfrm>
            <a:off x="874713" y="738188"/>
            <a:ext cx="4914900" cy="36861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670425"/>
            <a:ext cx="5329238" cy="44243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39263"/>
            <a:ext cx="2887663" cy="4921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3488" y="9339263"/>
            <a:ext cx="2887662" cy="492125"/>
          </a:xfrm>
          <a:prstGeom prst="rect">
            <a:avLst/>
          </a:prstGeom>
        </p:spPr>
        <p:txBody>
          <a:bodyPr vert="horz" lIns="91440" tIns="45720" rIns="91440" bIns="45720" rtlCol="0" anchor="b"/>
          <a:lstStyle>
            <a:lvl1pPr algn="r">
              <a:defRPr sz="1200"/>
            </a:lvl1pPr>
          </a:lstStyle>
          <a:p>
            <a:fld id="{E4D48A5C-B21E-4E1E-871E-48EA13277F71}" type="slidenum">
              <a:rPr lang="en-GB" smtClean="0"/>
              <a:t>‹#›</a:t>
            </a:fld>
            <a:endParaRPr lang="en-GB"/>
          </a:p>
        </p:txBody>
      </p:sp>
    </p:spTree>
    <p:extLst>
      <p:ext uri="{BB962C8B-B14F-4D97-AF65-F5344CB8AC3E}">
        <p14:creationId xmlns:p14="http://schemas.microsoft.com/office/powerpoint/2010/main" val="1622837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5E222A26-DD04-43D4-BCB3-2B829737FF92}" type="slidenum">
              <a:rPr lang="es-ES"/>
              <a:pPr/>
              <a:t>‹#›</a:t>
            </a:fld>
            <a:endParaRPr lang="es-ES"/>
          </a:p>
        </p:txBody>
      </p:sp>
    </p:spTree>
    <p:extLst>
      <p:ext uri="{BB962C8B-B14F-4D97-AF65-F5344CB8AC3E}">
        <p14:creationId xmlns:p14="http://schemas.microsoft.com/office/powerpoint/2010/main" val="2292685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1686416A-6388-48CF-86A8-255E20B9A4CF}" type="slidenum">
              <a:rPr lang="es-ES"/>
              <a:pPr/>
              <a:t>‹#›</a:t>
            </a:fld>
            <a:endParaRPr lang="es-ES"/>
          </a:p>
        </p:txBody>
      </p:sp>
    </p:spTree>
    <p:extLst>
      <p:ext uri="{BB962C8B-B14F-4D97-AF65-F5344CB8AC3E}">
        <p14:creationId xmlns:p14="http://schemas.microsoft.com/office/powerpoint/2010/main" val="1838894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D43F2254-E803-4F5E-A86E-7EBA469AC1D1}" type="slidenum">
              <a:rPr lang="es-ES"/>
              <a:pPr/>
              <a:t>‹#›</a:t>
            </a:fld>
            <a:endParaRPr lang="es-ES"/>
          </a:p>
        </p:txBody>
      </p:sp>
    </p:spTree>
    <p:extLst>
      <p:ext uri="{BB962C8B-B14F-4D97-AF65-F5344CB8AC3E}">
        <p14:creationId xmlns:p14="http://schemas.microsoft.com/office/powerpoint/2010/main" val="4251690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EB2B8158-B042-456E-9154-9ECB9874B095}" type="slidenum">
              <a:rPr lang="es-ES"/>
              <a:pPr/>
              <a:t>‹#›</a:t>
            </a:fld>
            <a:endParaRPr lang="es-ES"/>
          </a:p>
        </p:txBody>
      </p:sp>
    </p:spTree>
    <p:extLst>
      <p:ext uri="{BB962C8B-B14F-4D97-AF65-F5344CB8AC3E}">
        <p14:creationId xmlns:p14="http://schemas.microsoft.com/office/powerpoint/2010/main" val="410702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s-ES"/>
          </a:p>
        </p:txBody>
      </p:sp>
      <p:sp>
        <p:nvSpPr>
          <p:cNvPr id="8" name="Footer Placeholder 7"/>
          <p:cNvSpPr>
            <a:spLocks noGrp="1"/>
          </p:cNvSpPr>
          <p:nvPr>
            <p:ph type="ftr" sz="quarter" idx="11"/>
          </p:nvPr>
        </p:nvSpPr>
        <p:spPr/>
        <p:txBody>
          <a:bodyPr/>
          <a:lstStyle>
            <a:lvl1pPr>
              <a:defRPr/>
            </a:lvl1pPr>
          </a:lstStyle>
          <a:p>
            <a:endParaRPr lang="es-ES"/>
          </a:p>
        </p:txBody>
      </p:sp>
      <p:sp>
        <p:nvSpPr>
          <p:cNvPr id="9" name="Slide Number Placeholder 8"/>
          <p:cNvSpPr>
            <a:spLocks noGrp="1"/>
          </p:cNvSpPr>
          <p:nvPr>
            <p:ph type="sldNum" sz="quarter" idx="12"/>
          </p:nvPr>
        </p:nvSpPr>
        <p:spPr/>
        <p:txBody>
          <a:bodyPr/>
          <a:lstStyle>
            <a:lvl1pPr>
              <a:defRPr/>
            </a:lvl1pPr>
          </a:lstStyle>
          <a:p>
            <a:fld id="{D5B79322-3985-4180-A3D1-63C3AE4BD3EB}" type="slidenum">
              <a:rPr lang="es-ES"/>
              <a:pPr/>
              <a:t>‹#›</a:t>
            </a:fld>
            <a:endParaRPr lang="es-ES"/>
          </a:p>
        </p:txBody>
      </p:sp>
    </p:spTree>
    <p:extLst>
      <p:ext uri="{BB962C8B-B14F-4D97-AF65-F5344CB8AC3E}">
        <p14:creationId xmlns:p14="http://schemas.microsoft.com/office/powerpoint/2010/main" val="3373045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s-ES"/>
          </a:p>
        </p:txBody>
      </p:sp>
      <p:sp>
        <p:nvSpPr>
          <p:cNvPr id="4" name="Footer Placeholder 3"/>
          <p:cNvSpPr>
            <a:spLocks noGrp="1"/>
          </p:cNvSpPr>
          <p:nvPr>
            <p:ph type="ftr" sz="quarter" idx="11"/>
          </p:nvPr>
        </p:nvSpPr>
        <p:spPr/>
        <p:txBody>
          <a:bodyPr/>
          <a:lstStyle>
            <a:lvl1pPr>
              <a:defRPr/>
            </a:lvl1pPr>
          </a:lstStyle>
          <a:p>
            <a:endParaRPr lang="es-ES"/>
          </a:p>
        </p:txBody>
      </p:sp>
      <p:sp>
        <p:nvSpPr>
          <p:cNvPr id="5" name="Slide Number Placeholder 4"/>
          <p:cNvSpPr>
            <a:spLocks noGrp="1"/>
          </p:cNvSpPr>
          <p:nvPr>
            <p:ph type="sldNum" sz="quarter" idx="12"/>
          </p:nvPr>
        </p:nvSpPr>
        <p:spPr/>
        <p:txBody>
          <a:bodyPr/>
          <a:lstStyle>
            <a:lvl1pPr>
              <a:defRPr/>
            </a:lvl1pPr>
          </a:lstStyle>
          <a:p>
            <a:fld id="{8D4F36A8-ADDD-4FA4-B010-AC1EEDDA9EE4}" type="slidenum">
              <a:rPr lang="es-ES"/>
              <a:pPr/>
              <a:t>‹#›</a:t>
            </a:fld>
            <a:endParaRPr lang="es-ES"/>
          </a:p>
        </p:txBody>
      </p:sp>
    </p:spTree>
    <p:extLst>
      <p:ext uri="{BB962C8B-B14F-4D97-AF65-F5344CB8AC3E}">
        <p14:creationId xmlns:p14="http://schemas.microsoft.com/office/powerpoint/2010/main" val="1897167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
          </a:p>
        </p:txBody>
      </p:sp>
      <p:sp>
        <p:nvSpPr>
          <p:cNvPr id="3" name="Footer Placeholder 2"/>
          <p:cNvSpPr>
            <a:spLocks noGrp="1"/>
          </p:cNvSpPr>
          <p:nvPr>
            <p:ph type="ftr" sz="quarter" idx="11"/>
          </p:nvPr>
        </p:nvSpPr>
        <p:spPr/>
        <p:txBody>
          <a:bodyPr/>
          <a:lstStyle>
            <a:lvl1pPr>
              <a:defRPr/>
            </a:lvl1pPr>
          </a:lstStyle>
          <a:p>
            <a:endParaRPr lang="es-ES"/>
          </a:p>
        </p:txBody>
      </p:sp>
      <p:sp>
        <p:nvSpPr>
          <p:cNvPr id="4" name="Slide Number Placeholder 3"/>
          <p:cNvSpPr>
            <a:spLocks noGrp="1"/>
          </p:cNvSpPr>
          <p:nvPr>
            <p:ph type="sldNum" sz="quarter" idx="12"/>
          </p:nvPr>
        </p:nvSpPr>
        <p:spPr/>
        <p:txBody>
          <a:bodyPr/>
          <a:lstStyle>
            <a:lvl1pPr>
              <a:defRPr/>
            </a:lvl1pPr>
          </a:lstStyle>
          <a:p>
            <a:fld id="{71651464-1786-4F54-A61F-A9CAED9519C2}" type="slidenum">
              <a:rPr lang="es-ES"/>
              <a:pPr/>
              <a:t>‹#›</a:t>
            </a:fld>
            <a:endParaRPr lang="es-ES"/>
          </a:p>
        </p:txBody>
      </p:sp>
    </p:spTree>
    <p:extLst>
      <p:ext uri="{BB962C8B-B14F-4D97-AF65-F5344CB8AC3E}">
        <p14:creationId xmlns:p14="http://schemas.microsoft.com/office/powerpoint/2010/main" val="120876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3C603DDA-235D-42A6-A7CA-25C8678C2501}" type="slidenum">
              <a:rPr lang="es-ES"/>
              <a:pPr/>
              <a:t>‹#›</a:t>
            </a:fld>
            <a:endParaRPr lang="es-ES"/>
          </a:p>
        </p:txBody>
      </p:sp>
    </p:spTree>
    <p:extLst>
      <p:ext uri="{BB962C8B-B14F-4D97-AF65-F5344CB8AC3E}">
        <p14:creationId xmlns:p14="http://schemas.microsoft.com/office/powerpoint/2010/main" val="1616467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CE2FF934-5213-45E9-B3CE-311F8A3C42A1}" type="slidenum">
              <a:rPr lang="es-ES"/>
              <a:pPr/>
              <a:t>‹#›</a:t>
            </a:fld>
            <a:endParaRPr lang="es-ES"/>
          </a:p>
        </p:txBody>
      </p:sp>
    </p:spTree>
    <p:extLst>
      <p:ext uri="{BB962C8B-B14F-4D97-AF65-F5344CB8AC3E}">
        <p14:creationId xmlns:p14="http://schemas.microsoft.com/office/powerpoint/2010/main" val="2223555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48F2D028-C986-4B0C-9F90-DADFEF3EA094}" type="slidenum">
              <a:rPr lang="es-ES"/>
              <a:pPr/>
              <a:t>‹#›</a:t>
            </a:fld>
            <a:endParaRPr lang="es-ES"/>
          </a:p>
        </p:txBody>
      </p:sp>
    </p:spTree>
    <p:extLst>
      <p:ext uri="{BB962C8B-B14F-4D97-AF65-F5344CB8AC3E}">
        <p14:creationId xmlns:p14="http://schemas.microsoft.com/office/powerpoint/2010/main" val="38851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FB946794-7D89-4947-801C-A7C292CCF791}" type="slidenum">
              <a:rPr lang="es-ES"/>
              <a:pPr/>
              <a:t>‹#›</a:t>
            </a:fld>
            <a:endParaRPr lang="es-ES"/>
          </a:p>
        </p:txBody>
      </p:sp>
    </p:spTree>
    <p:extLst>
      <p:ext uri="{BB962C8B-B14F-4D97-AF65-F5344CB8AC3E}">
        <p14:creationId xmlns:p14="http://schemas.microsoft.com/office/powerpoint/2010/main" val="447622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FA854CB-2FAF-4673-8BCB-6242C2569907}" type="slidenum">
              <a:rPr lang="es-ES"/>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58" name="Rectangle 110"/>
          <p:cNvSpPr>
            <a:spLocks noGrp="1" noChangeArrowheads="1"/>
          </p:cNvSpPr>
          <p:nvPr>
            <p:ph type="ctrTitle"/>
          </p:nvPr>
        </p:nvSpPr>
        <p:spPr>
          <a:xfrm>
            <a:off x="539750" y="4797425"/>
            <a:ext cx="7704658" cy="842486"/>
          </a:xfrm>
          <a:noFill/>
          <a:ln/>
        </p:spPr>
        <p:txBody>
          <a:bodyPr/>
          <a:lstStyle/>
          <a:p>
            <a:r>
              <a:rPr lang="en-US" sz="3600" b="1" dirty="0"/>
              <a:t>Managing </a:t>
            </a:r>
            <a:r>
              <a:rPr lang="en-US" sz="3600" b="1" dirty="0" smtClean="0"/>
              <a:t>Organizational Conflicts </a:t>
            </a:r>
            <a:r>
              <a:rPr lang="en-US" sz="3600" b="1" dirty="0" smtClean="0"/>
              <a:t>at the OHLGS</a:t>
            </a:r>
            <a:endParaRPr lang="es-ES" sz="3600" b="1" dirty="0">
              <a:solidFill>
                <a:schemeClr val="tx1"/>
              </a:solidFill>
            </a:endParaRPr>
          </a:p>
        </p:txBody>
      </p:sp>
      <p:sp>
        <p:nvSpPr>
          <p:cNvPr id="2170" name="Rectangle 122"/>
          <p:cNvSpPr>
            <a:spLocks noChangeArrowheads="1"/>
          </p:cNvSpPr>
          <p:nvPr/>
        </p:nvSpPr>
        <p:spPr bwMode="auto">
          <a:xfrm>
            <a:off x="539750" y="5639911"/>
            <a:ext cx="5184775"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564904"/>
            <a:ext cx="8229600" cy="1143000"/>
          </a:xfrm>
        </p:spPr>
        <p:txBody>
          <a:bodyPr/>
          <a:lstStyle/>
          <a:p>
            <a:pPr lvl="0"/>
            <a:r>
              <a:rPr lang="en-US" dirty="0" smtClean="0"/>
              <a:t>Introduction</a:t>
            </a:r>
            <a:endParaRPr lang="en-GB" dirty="0"/>
          </a:p>
        </p:txBody>
      </p:sp>
    </p:spTree>
    <p:extLst>
      <p:ext uri="{BB962C8B-B14F-4D97-AF65-F5344CB8AC3E}">
        <p14:creationId xmlns:p14="http://schemas.microsoft.com/office/powerpoint/2010/main" val="2246967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of Organizational Conflicts</a:t>
            </a:r>
            <a:endParaRPr lang="en-GB" dirty="0"/>
          </a:p>
        </p:txBody>
      </p:sp>
      <p:sp>
        <p:nvSpPr>
          <p:cNvPr id="3" name="Content Placeholder 2"/>
          <p:cNvSpPr>
            <a:spLocks noGrp="1"/>
          </p:cNvSpPr>
          <p:nvPr>
            <p:ph idx="1"/>
          </p:nvPr>
        </p:nvSpPr>
        <p:spPr/>
        <p:txBody>
          <a:bodyPr/>
          <a:lstStyle/>
          <a:p>
            <a:r>
              <a:rPr lang="en-US" dirty="0" smtClean="0">
                <a:latin typeface="+mj-lt"/>
              </a:rPr>
              <a:t>The </a:t>
            </a:r>
            <a:r>
              <a:rPr lang="en-US" dirty="0">
                <a:latin typeface="+mj-lt"/>
              </a:rPr>
              <a:t>discord that arises when goals, interests or values of different individuals or groups are incompatible and those people block or thwart </a:t>
            </a:r>
            <a:r>
              <a:rPr lang="en-US" dirty="0" smtClean="0">
                <a:latin typeface="+mj-lt"/>
              </a:rPr>
              <a:t>each </a:t>
            </a:r>
            <a:r>
              <a:rPr lang="en-US" dirty="0">
                <a:latin typeface="+mj-lt"/>
              </a:rPr>
              <a:t>other’s efforts to achieve their objectives. </a:t>
            </a:r>
            <a:endParaRPr lang="en-US" dirty="0" smtClean="0">
              <a:latin typeface="+mj-lt"/>
            </a:endParaRPr>
          </a:p>
          <a:p>
            <a:r>
              <a:rPr lang="en-US" dirty="0" smtClean="0">
                <a:latin typeface="+mj-lt"/>
              </a:rPr>
              <a:t>Conflict </a:t>
            </a:r>
            <a:r>
              <a:rPr lang="en-US" dirty="0">
                <a:latin typeface="+mj-lt"/>
              </a:rPr>
              <a:t>is inevitable given the wide range of goals for the different stakeholder in the organization.</a:t>
            </a:r>
            <a:endParaRPr lang="en-GB" sz="5400" dirty="0">
              <a:latin typeface="+mj-lt"/>
            </a:endParaRPr>
          </a:p>
          <a:p>
            <a:endParaRPr lang="en-GB" dirty="0">
              <a:latin typeface="+mj-lt"/>
            </a:endParaRPr>
          </a:p>
        </p:txBody>
      </p:sp>
    </p:spTree>
    <p:extLst>
      <p:ext uri="{BB962C8B-B14F-4D97-AF65-F5344CB8AC3E}">
        <p14:creationId xmlns:p14="http://schemas.microsoft.com/office/powerpoint/2010/main" val="3970943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5800"/>
            <a:ext cx="8229600" cy="1143000"/>
          </a:xfrm>
        </p:spPr>
        <p:txBody>
          <a:bodyPr/>
          <a:lstStyle/>
          <a:p>
            <a:pPr lvl="1"/>
            <a:r>
              <a:rPr lang="en-US" sz="4000" dirty="0">
                <a:latin typeface="+mj-lt"/>
              </a:rPr>
              <a:t>Effect of Conflict on </a:t>
            </a:r>
            <a:r>
              <a:rPr lang="en-US" sz="4000" dirty="0" smtClean="0">
                <a:latin typeface="+mj-lt"/>
              </a:rPr>
              <a:t>Organizational Performance</a:t>
            </a:r>
            <a:endParaRPr lang="en-GB" sz="4000" dirty="0">
              <a:latin typeface="+mj-lt"/>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719943"/>
            <a:ext cx="6276027" cy="4547319"/>
          </a:xfrm>
          <a:prstGeom prst="rect">
            <a:avLst/>
          </a:prstGeom>
          <a:noFill/>
          <a:ln>
            <a:noFill/>
          </a:ln>
        </p:spPr>
      </p:pic>
    </p:spTree>
    <p:extLst>
      <p:ext uri="{BB962C8B-B14F-4D97-AF65-F5344CB8AC3E}">
        <p14:creationId xmlns:p14="http://schemas.microsoft.com/office/powerpoint/2010/main" val="4214625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Conflicts </a:t>
            </a:r>
            <a:endParaRPr lang="en-GB"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71600" y="1700807"/>
            <a:ext cx="7200800" cy="3456386"/>
          </a:xfrm>
          <a:prstGeom prst="rect">
            <a:avLst/>
          </a:prstGeom>
          <a:noFill/>
          <a:ln>
            <a:noFill/>
          </a:ln>
        </p:spPr>
      </p:pic>
    </p:spTree>
    <p:extLst>
      <p:ext uri="{BB962C8B-B14F-4D97-AF65-F5344CB8AC3E}">
        <p14:creationId xmlns:p14="http://schemas.microsoft.com/office/powerpoint/2010/main" val="3913228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Conflicts</a:t>
            </a:r>
            <a:endParaRPr lang="en-GB" dirty="0"/>
          </a:p>
        </p:txBody>
      </p:sp>
      <p:sp>
        <p:nvSpPr>
          <p:cNvPr id="3" name="Content Placeholder 2"/>
          <p:cNvSpPr>
            <a:spLocks noGrp="1"/>
          </p:cNvSpPr>
          <p:nvPr>
            <p:ph idx="1"/>
          </p:nvPr>
        </p:nvSpPr>
        <p:spPr/>
        <p:txBody>
          <a:bodyPr/>
          <a:lstStyle/>
          <a:p>
            <a:pPr lvl="0"/>
            <a:r>
              <a:rPr lang="en-US" sz="2400" dirty="0">
                <a:latin typeface="+mj-lt"/>
              </a:rPr>
              <a:t>Inter-personal Conflict</a:t>
            </a:r>
            <a:endParaRPr lang="en-GB" sz="2400" dirty="0">
              <a:latin typeface="+mj-lt"/>
            </a:endParaRPr>
          </a:p>
          <a:p>
            <a:pPr lvl="1"/>
            <a:r>
              <a:rPr lang="en-US" sz="2000" dirty="0">
                <a:latin typeface="+mj-lt"/>
              </a:rPr>
              <a:t>Conflict between individuals due to differences in their goals or </a:t>
            </a:r>
            <a:r>
              <a:rPr lang="en-US" sz="2000" dirty="0" smtClean="0">
                <a:latin typeface="+mj-lt"/>
              </a:rPr>
              <a:t>values</a:t>
            </a:r>
            <a:endParaRPr lang="en-GB" sz="2000" dirty="0">
              <a:latin typeface="+mj-lt"/>
            </a:endParaRPr>
          </a:p>
          <a:p>
            <a:pPr lvl="0"/>
            <a:r>
              <a:rPr lang="en-US" sz="2400" dirty="0">
                <a:latin typeface="+mj-lt"/>
              </a:rPr>
              <a:t>Intra-group Conflict</a:t>
            </a:r>
            <a:endParaRPr lang="en-GB" sz="2400" dirty="0">
              <a:latin typeface="+mj-lt"/>
            </a:endParaRPr>
          </a:p>
          <a:p>
            <a:pPr lvl="1"/>
            <a:r>
              <a:rPr lang="en-US" sz="2000" dirty="0">
                <a:latin typeface="+mj-lt"/>
              </a:rPr>
              <a:t>Conflict within a group or team</a:t>
            </a:r>
            <a:r>
              <a:rPr lang="en-US" sz="2000" dirty="0" smtClean="0">
                <a:latin typeface="+mj-lt"/>
              </a:rPr>
              <a:t>.</a:t>
            </a:r>
            <a:endParaRPr lang="en-GB" sz="2000" dirty="0">
              <a:latin typeface="+mj-lt"/>
            </a:endParaRPr>
          </a:p>
          <a:p>
            <a:pPr lvl="0"/>
            <a:r>
              <a:rPr lang="en-US" sz="2400" dirty="0">
                <a:latin typeface="+mj-lt"/>
              </a:rPr>
              <a:t>Inter-group Conflict</a:t>
            </a:r>
            <a:endParaRPr lang="en-GB" sz="2400" dirty="0">
              <a:latin typeface="+mj-lt"/>
            </a:endParaRPr>
          </a:p>
          <a:p>
            <a:pPr lvl="1"/>
            <a:r>
              <a:rPr lang="en-US" sz="2000" dirty="0">
                <a:latin typeface="+mj-lt"/>
              </a:rPr>
              <a:t>Conflict between two or more teams, groups or departments. Managers play a key role in resolution of this </a:t>
            </a:r>
            <a:r>
              <a:rPr lang="en-US" sz="2000" dirty="0" smtClean="0">
                <a:latin typeface="+mj-lt"/>
              </a:rPr>
              <a:t>conflict</a:t>
            </a:r>
            <a:endParaRPr lang="en-GB" sz="2000" dirty="0">
              <a:latin typeface="+mj-lt"/>
            </a:endParaRPr>
          </a:p>
          <a:p>
            <a:pPr lvl="0"/>
            <a:r>
              <a:rPr lang="en-US" sz="2400" dirty="0">
                <a:latin typeface="+mj-lt"/>
              </a:rPr>
              <a:t>Inter-organizational Conflict</a:t>
            </a:r>
            <a:endParaRPr lang="en-GB" sz="2400" dirty="0">
              <a:latin typeface="+mj-lt"/>
            </a:endParaRPr>
          </a:p>
          <a:p>
            <a:pPr lvl="1"/>
            <a:r>
              <a:rPr lang="en-US" sz="2000" dirty="0">
                <a:latin typeface="+mj-lt"/>
              </a:rPr>
              <a:t>Conflict that arises across organizations.</a:t>
            </a:r>
            <a:endParaRPr lang="en-GB" sz="2000" dirty="0">
              <a:latin typeface="+mj-lt"/>
            </a:endParaRPr>
          </a:p>
          <a:p>
            <a:endParaRPr lang="en-GB" sz="2400" dirty="0">
              <a:latin typeface="+mj-lt"/>
            </a:endParaRPr>
          </a:p>
        </p:txBody>
      </p:sp>
    </p:spTree>
    <p:extLst>
      <p:ext uri="{BB962C8B-B14F-4D97-AF65-F5344CB8AC3E}">
        <p14:creationId xmlns:p14="http://schemas.microsoft.com/office/powerpoint/2010/main" val="3745202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Conflicts</a:t>
            </a:r>
            <a:endParaRPr lang="en-GB" dirty="0"/>
          </a:p>
        </p:txBody>
      </p:sp>
      <p:pic>
        <p:nvPicPr>
          <p:cNvPr id="4" name="Picture 3" descr="Figure1703"/>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105423"/>
            <a:ext cx="5184576" cy="3668807"/>
          </a:xfrm>
          <a:prstGeom prst="rect">
            <a:avLst/>
          </a:prstGeom>
          <a:noFill/>
          <a:extLst/>
        </p:spPr>
      </p:pic>
    </p:spTree>
    <p:extLst>
      <p:ext uri="{BB962C8B-B14F-4D97-AF65-F5344CB8AC3E}">
        <p14:creationId xmlns:p14="http://schemas.microsoft.com/office/powerpoint/2010/main" val="4180587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752"/>
            <a:ext cx="8229600" cy="1143000"/>
          </a:xfrm>
        </p:spPr>
        <p:txBody>
          <a:bodyPr/>
          <a:lstStyle/>
          <a:p>
            <a:r>
              <a:rPr lang="en-US" dirty="0" smtClean="0"/>
              <a:t>Sources of Conflicts</a:t>
            </a:r>
            <a:endParaRPr lang="en-GB" dirty="0"/>
          </a:p>
        </p:txBody>
      </p:sp>
      <p:sp>
        <p:nvSpPr>
          <p:cNvPr id="3" name="Content Placeholder 2"/>
          <p:cNvSpPr>
            <a:spLocks noGrp="1"/>
          </p:cNvSpPr>
          <p:nvPr>
            <p:ph idx="1"/>
          </p:nvPr>
        </p:nvSpPr>
        <p:spPr>
          <a:xfrm>
            <a:off x="457200" y="908720"/>
            <a:ext cx="8229600" cy="3849291"/>
          </a:xfrm>
        </p:spPr>
        <p:txBody>
          <a:bodyPr/>
          <a:lstStyle/>
          <a:p>
            <a:pPr lvl="0"/>
            <a:r>
              <a:rPr lang="en-US" sz="2000" dirty="0">
                <a:latin typeface="+mj-lt"/>
              </a:rPr>
              <a:t>Different Goals and Time Horizons</a:t>
            </a:r>
            <a:endParaRPr lang="en-GB" sz="2000" dirty="0">
              <a:latin typeface="+mj-lt"/>
            </a:endParaRPr>
          </a:p>
          <a:p>
            <a:pPr lvl="1"/>
            <a:r>
              <a:rPr lang="en-US" sz="1600" dirty="0" smtClean="0">
                <a:latin typeface="+mj-lt"/>
              </a:rPr>
              <a:t>Different </a:t>
            </a:r>
            <a:r>
              <a:rPr lang="en-US" sz="1600" dirty="0">
                <a:latin typeface="+mj-lt"/>
              </a:rPr>
              <a:t>groups have differing goals and focus</a:t>
            </a:r>
            <a:r>
              <a:rPr lang="en-US" sz="1600" dirty="0" smtClean="0">
                <a:latin typeface="+mj-lt"/>
              </a:rPr>
              <a:t>.</a:t>
            </a:r>
            <a:endParaRPr lang="en-GB" sz="3200" dirty="0">
              <a:latin typeface="+mj-lt"/>
            </a:endParaRPr>
          </a:p>
          <a:p>
            <a:pPr lvl="0"/>
            <a:r>
              <a:rPr lang="en-US" sz="2000" dirty="0">
                <a:latin typeface="+mj-lt"/>
              </a:rPr>
              <a:t>Overlapping Authority</a:t>
            </a:r>
            <a:endParaRPr lang="en-GB" sz="2000" dirty="0">
              <a:latin typeface="+mj-lt"/>
            </a:endParaRPr>
          </a:p>
          <a:p>
            <a:pPr lvl="1"/>
            <a:r>
              <a:rPr lang="en-US" sz="1600" dirty="0">
                <a:latin typeface="+mj-lt"/>
              </a:rPr>
              <a:t>Two or more managers claim authority for the same activities which leads to conflict between the managers and workers</a:t>
            </a:r>
            <a:r>
              <a:rPr lang="en-US" sz="1600" dirty="0" smtClean="0">
                <a:latin typeface="+mj-lt"/>
              </a:rPr>
              <a:t>.</a:t>
            </a:r>
            <a:endParaRPr lang="en-GB" sz="3200" dirty="0">
              <a:latin typeface="+mj-lt"/>
            </a:endParaRPr>
          </a:p>
          <a:p>
            <a:pPr lvl="0"/>
            <a:r>
              <a:rPr lang="en-US" sz="2000" dirty="0">
                <a:latin typeface="+mj-lt"/>
              </a:rPr>
              <a:t>Task Interdependencies</a:t>
            </a:r>
            <a:endParaRPr lang="en-GB" sz="2000" dirty="0">
              <a:latin typeface="+mj-lt"/>
            </a:endParaRPr>
          </a:p>
          <a:p>
            <a:pPr lvl="1"/>
            <a:r>
              <a:rPr lang="en-US" sz="1600" dirty="0">
                <a:latin typeface="+mj-lt"/>
              </a:rPr>
              <a:t>One member of a group or a group fails to finish a task that another member or group depends on, causing the waiting worker or group to fall behind</a:t>
            </a:r>
            <a:r>
              <a:rPr lang="en-US" sz="1600" dirty="0" smtClean="0">
                <a:latin typeface="+mj-lt"/>
              </a:rPr>
              <a:t>.</a:t>
            </a:r>
            <a:endParaRPr lang="en-GB" sz="3200" dirty="0">
              <a:latin typeface="+mj-lt"/>
            </a:endParaRPr>
          </a:p>
          <a:p>
            <a:pPr lvl="0"/>
            <a:r>
              <a:rPr lang="en-US" sz="2000" dirty="0">
                <a:latin typeface="+mj-lt"/>
              </a:rPr>
              <a:t>Different Evaluation or Reward Systems</a:t>
            </a:r>
            <a:endParaRPr lang="en-GB" sz="2000" dirty="0">
              <a:latin typeface="+mj-lt"/>
            </a:endParaRPr>
          </a:p>
          <a:p>
            <a:pPr lvl="1"/>
            <a:r>
              <a:rPr lang="en-US" sz="1600" dirty="0">
                <a:latin typeface="+mj-lt"/>
              </a:rPr>
              <a:t>A group is rewarded for achieving a goal, but another interdependent group is rewarded for achieving a goal that conflicts with the first group</a:t>
            </a:r>
            <a:r>
              <a:rPr lang="en-US" sz="1600" dirty="0" smtClean="0">
                <a:latin typeface="+mj-lt"/>
              </a:rPr>
              <a:t>.</a:t>
            </a:r>
            <a:endParaRPr lang="en-GB" sz="3200" dirty="0">
              <a:latin typeface="+mj-lt"/>
            </a:endParaRPr>
          </a:p>
          <a:p>
            <a:pPr lvl="0"/>
            <a:r>
              <a:rPr lang="en-US" sz="2000" dirty="0">
                <a:latin typeface="+mj-lt"/>
              </a:rPr>
              <a:t>Scarce Resources</a:t>
            </a:r>
            <a:endParaRPr lang="en-GB" sz="2000" dirty="0">
              <a:latin typeface="+mj-lt"/>
            </a:endParaRPr>
          </a:p>
          <a:p>
            <a:pPr lvl="1"/>
            <a:r>
              <a:rPr lang="en-US" sz="1600" dirty="0">
                <a:latin typeface="+mj-lt"/>
              </a:rPr>
              <a:t>Managers can come into conflict over the allocation of scare resources</a:t>
            </a:r>
            <a:r>
              <a:rPr lang="en-US" sz="1600" dirty="0" smtClean="0">
                <a:latin typeface="+mj-lt"/>
              </a:rPr>
              <a:t>.</a:t>
            </a:r>
            <a:endParaRPr lang="en-GB" sz="3200" dirty="0">
              <a:latin typeface="+mj-lt"/>
            </a:endParaRPr>
          </a:p>
          <a:p>
            <a:pPr lvl="0"/>
            <a:r>
              <a:rPr lang="en-US" sz="2000" dirty="0">
                <a:latin typeface="+mj-lt"/>
              </a:rPr>
              <a:t>Status Inconsistencies</a:t>
            </a:r>
            <a:endParaRPr lang="en-GB" sz="2000" dirty="0">
              <a:latin typeface="+mj-lt"/>
            </a:endParaRPr>
          </a:p>
          <a:p>
            <a:pPr lvl="1"/>
            <a:r>
              <a:rPr lang="en-US" sz="1600" dirty="0">
                <a:latin typeface="+mj-lt"/>
              </a:rPr>
              <a:t>Some individuals and groups have a higher organizational status than others, leading to conflict with lower status groups</a:t>
            </a:r>
            <a:r>
              <a:rPr lang="en-US" sz="1600" dirty="0" smtClean="0">
                <a:latin typeface="+mj-lt"/>
              </a:rPr>
              <a:t>.</a:t>
            </a:r>
            <a:endParaRPr lang="en-GB" sz="3200" dirty="0">
              <a:latin typeface="+mj-lt"/>
            </a:endParaRPr>
          </a:p>
        </p:txBody>
      </p:sp>
    </p:spTree>
    <p:extLst>
      <p:ext uri="{BB962C8B-B14F-4D97-AF65-F5344CB8AC3E}">
        <p14:creationId xmlns:p14="http://schemas.microsoft.com/office/powerpoint/2010/main" val="3403233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852936"/>
            <a:ext cx="8229600" cy="1143000"/>
          </a:xfrm>
        </p:spPr>
        <p:txBody>
          <a:bodyPr/>
          <a:lstStyle/>
          <a:p>
            <a:pPr lvl="0"/>
            <a:r>
              <a:rPr lang="en-US" sz="4000" dirty="0" smtClean="0"/>
              <a:t>Conflict Management Strategies</a:t>
            </a:r>
            <a:endParaRPr lang="en-GB" sz="4000" dirty="0"/>
          </a:p>
        </p:txBody>
      </p:sp>
    </p:spTree>
    <p:extLst>
      <p:ext uri="{BB962C8B-B14F-4D97-AF65-F5344CB8AC3E}">
        <p14:creationId xmlns:p14="http://schemas.microsoft.com/office/powerpoint/2010/main" val="679063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Approaches to Conflict Management</a:t>
            </a:r>
            <a:endParaRPr lang="en-GB" dirty="0"/>
          </a:p>
        </p:txBody>
      </p:sp>
      <p:sp>
        <p:nvSpPr>
          <p:cNvPr id="3" name="Content Placeholder 2"/>
          <p:cNvSpPr>
            <a:spLocks noGrp="1"/>
          </p:cNvSpPr>
          <p:nvPr>
            <p:ph idx="1"/>
          </p:nvPr>
        </p:nvSpPr>
        <p:spPr>
          <a:xfrm>
            <a:off x="457200" y="1412776"/>
            <a:ext cx="8229600" cy="4525963"/>
          </a:xfrm>
        </p:spPr>
        <p:txBody>
          <a:bodyPr/>
          <a:lstStyle/>
          <a:p>
            <a:pPr lvl="0"/>
            <a:r>
              <a:rPr lang="en-US" sz="2400" dirty="0"/>
              <a:t>Compromise</a:t>
            </a:r>
            <a:endParaRPr lang="en-GB" sz="2400" dirty="0"/>
          </a:p>
          <a:p>
            <a:pPr lvl="1"/>
            <a:r>
              <a:rPr lang="en-US" sz="1800" dirty="0"/>
              <a:t>Each party is concerned about their goal accomplishment and is willing to engage in give-and-take exchange to reach a reasonable solution.</a:t>
            </a:r>
            <a:endParaRPr lang="en-GB" sz="1800" dirty="0"/>
          </a:p>
          <a:p>
            <a:pPr lvl="0"/>
            <a:r>
              <a:rPr lang="en-US" sz="2400" dirty="0"/>
              <a:t>Collaboration</a:t>
            </a:r>
            <a:endParaRPr lang="en-GB" sz="2400" dirty="0"/>
          </a:p>
          <a:p>
            <a:pPr lvl="1"/>
            <a:r>
              <a:rPr lang="en-US" sz="1800" dirty="0"/>
              <a:t>Parties try to handle the conflict without making concessions by coming up with a new way to resolve their differences that leaves them both better off.</a:t>
            </a:r>
            <a:endParaRPr lang="en-GB" sz="1800" dirty="0"/>
          </a:p>
          <a:p>
            <a:pPr lvl="0"/>
            <a:r>
              <a:rPr lang="en-US" sz="2400" dirty="0"/>
              <a:t>Accommodation </a:t>
            </a:r>
            <a:endParaRPr lang="en-GB" sz="2400" dirty="0"/>
          </a:p>
          <a:p>
            <a:pPr lvl="1"/>
            <a:r>
              <a:rPr lang="en-US" sz="1800" dirty="0"/>
              <a:t>One party simply gives in to the other party</a:t>
            </a:r>
            <a:endParaRPr lang="en-GB" sz="1800" dirty="0"/>
          </a:p>
          <a:p>
            <a:pPr lvl="0"/>
            <a:r>
              <a:rPr lang="en-US" sz="2400" dirty="0"/>
              <a:t>Avoidance </a:t>
            </a:r>
            <a:endParaRPr lang="en-GB" sz="2400" dirty="0"/>
          </a:p>
          <a:p>
            <a:pPr lvl="1"/>
            <a:r>
              <a:rPr lang="en-US" sz="1800" dirty="0"/>
              <a:t>Two parties try to ignore the problem and do nothing to resolve the disagreement</a:t>
            </a:r>
            <a:endParaRPr lang="en-GB" sz="1800" dirty="0"/>
          </a:p>
          <a:p>
            <a:pPr lvl="0"/>
            <a:r>
              <a:rPr lang="en-US" sz="2400" dirty="0"/>
              <a:t>Competition </a:t>
            </a:r>
            <a:endParaRPr lang="en-GB" sz="2400" dirty="0"/>
          </a:p>
          <a:p>
            <a:pPr lvl="1"/>
            <a:r>
              <a:rPr lang="en-US" sz="1800" dirty="0"/>
              <a:t>Each party tries to maximize its own gain and has little interest in understanding the other’s position</a:t>
            </a:r>
            <a:endParaRPr lang="en-GB" sz="1800" dirty="0"/>
          </a:p>
          <a:p>
            <a:endParaRPr lang="en-GB" sz="1800" dirty="0"/>
          </a:p>
        </p:txBody>
      </p:sp>
    </p:spTree>
    <p:extLst>
      <p:ext uri="{BB962C8B-B14F-4D97-AF65-F5344CB8AC3E}">
        <p14:creationId xmlns:p14="http://schemas.microsoft.com/office/powerpoint/2010/main" val="3623902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4000" dirty="0"/>
              <a:t>Strategies Focused on </a:t>
            </a:r>
            <a:r>
              <a:rPr lang="en-US" sz="4000" dirty="0" smtClean="0"/>
              <a:t>Individuals</a:t>
            </a:r>
            <a:endParaRPr lang="en-GB" sz="4000" dirty="0"/>
          </a:p>
        </p:txBody>
      </p:sp>
      <p:sp>
        <p:nvSpPr>
          <p:cNvPr id="3" name="Content Placeholder 2"/>
          <p:cNvSpPr>
            <a:spLocks noGrp="1"/>
          </p:cNvSpPr>
          <p:nvPr>
            <p:ph idx="1"/>
          </p:nvPr>
        </p:nvSpPr>
        <p:spPr/>
        <p:txBody>
          <a:bodyPr/>
          <a:lstStyle/>
          <a:p>
            <a:pPr lvl="0"/>
            <a:r>
              <a:rPr lang="en-US" sz="2800" dirty="0"/>
              <a:t>Increasing awareness of the sources of conflict</a:t>
            </a:r>
            <a:endParaRPr lang="en-GB" sz="2800" dirty="0"/>
          </a:p>
          <a:p>
            <a:pPr lvl="0"/>
            <a:r>
              <a:rPr lang="en-US" sz="2800" dirty="0"/>
              <a:t>Increasing diversity awareness and skills</a:t>
            </a:r>
            <a:endParaRPr lang="en-GB" sz="2800" dirty="0"/>
          </a:p>
          <a:p>
            <a:pPr lvl="0"/>
            <a:r>
              <a:rPr lang="en-US" sz="2800" dirty="0"/>
              <a:t>Practicing job rotation</a:t>
            </a:r>
            <a:endParaRPr lang="en-GB" sz="2800" dirty="0"/>
          </a:p>
          <a:p>
            <a:pPr lvl="0"/>
            <a:r>
              <a:rPr lang="en-US" sz="2800" dirty="0"/>
              <a:t>Using permanent transfers or dismissals when necessary</a:t>
            </a:r>
            <a:endParaRPr lang="en-GB" sz="2800" dirty="0"/>
          </a:p>
          <a:p>
            <a:endParaRPr lang="en-GB" sz="2800" dirty="0"/>
          </a:p>
        </p:txBody>
      </p:sp>
    </p:spTree>
    <p:extLst>
      <p:ext uri="{BB962C8B-B14F-4D97-AF65-F5344CB8AC3E}">
        <p14:creationId xmlns:p14="http://schemas.microsoft.com/office/powerpoint/2010/main" val="3807889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3600" dirty="0"/>
              <a:t>Strategies Focused on the Whole </a:t>
            </a:r>
            <a:r>
              <a:rPr lang="en-US" sz="3600" dirty="0" smtClean="0"/>
              <a:t>Organization</a:t>
            </a:r>
            <a:endParaRPr lang="en-GB" sz="3600" dirty="0"/>
          </a:p>
        </p:txBody>
      </p:sp>
      <p:sp>
        <p:nvSpPr>
          <p:cNvPr id="3" name="Content Placeholder 2"/>
          <p:cNvSpPr>
            <a:spLocks noGrp="1"/>
          </p:cNvSpPr>
          <p:nvPr>
            <p:ph idx="1"/>
          </p:nvPr>
        </p:nvSpPr>
        <p:spPr/>
        <p:txBody>
          <a:bodyPr/>
          <a:lstStyle/>
          <a:p>
            <a:pPr lvl="0"/>
            <a:r>
              <a:rPr lang="en-US" sz="2800" dirty="0"/>
              <a:t>Changing an organization’s structure or culture</a:t>
            </a:r>
            <a:endParaRPr lang="en-GB" sz="2800" dirty="0"/>
          </a:p>
          <a:p>
            <a:pPr lvl="0"/>
            <a:r>
              <a:rPr lang="en-US" sz="2800" dirty="0"/>
              <a:t>Altering the source of </a:t>
            </a:r>
            <a:r>
              <a:rPr lang="en-US" sz="2800" dirty="0" smtClean="0"/>
              <a:t>conflict</a:t>
            </a:r>
            <a:endParaRPr lang="en-GB" sz="2800" dirty="0"/>
          </a:p>
          <a:p>
            <a:endParaRPr lang="en-GB" sz="2800" dirty="0"/>
          </a:p>
        </p:txBody>
      </p:sp>
    </p:spTree>
    <p:extLst>
      <p:ext uri="{BB962C8B-B14F-4D97-AF65-F5344CB8AC3E}">
        <p14:creationId xmlns:p14="http://schemas.microsoft.com/office/powerpoint/2010/main" val="567130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3600" dirty="0"/>
              <a:t>What constitutes Misconduct</a:t>
            </a:r>
            <a:r>
              <a:rPr lang="en-US" sz="3600" dirty="0" smtClean="0"/>
              <a:t>?</a:t>
            </a:r>
            <a:endParaRPr lang="en-GB" sz="3600" dirty="0"/>
          </a:p>
        </p:txBody>
      </p:sp>
      <p:sp>
        <p:nvSpPr>
          <p:cNvPr id="3" name="Content Placeholder 2"/>
          <p:cNvSpPr>
            <a:spLocks noGrp="1"/>
          </p:cNvSpPr>
          <p:nvPr>
            <p:ph idx="1"/>
          </p:nvPr>
        </p:nvSpPr>
        <p:spPr/>
        <p:txBody>
          <a:bodyPr/>
          <a:lstStyle/>
          <a:p>
            <a:r>
              <a:rPr lang="en-GB" sz="2800" dirty="0"/>
              <a:t>Any act done by an employee without reasonable cause constitutes misconduct if it:</a:t>
            </a:r>
          </a:p>
          <a:p>
            <a:pPr lvl="1"/>
            <a:r>
              <a:rPr lang="en-GB" sz="2400" dirty="0"/>
              <a:t>amounts to failure to perform in a proper manner any duty imposed on him/her; or</a:t>
            </a:r>
          </a:p>
          <a:p>
            <a:pPr lvl="1"/>
            <a:r>
              <a:rPr lang="en-GB" sz="2400" dirty="0"/>
              <a:t>contravenes any enactment relating to the Local Government Service; or</a:t>
            </a:r>
          </a:p>
          <a:p>
            <a:pPr lvl="1"/>
            <a:r>
              <a:rPr lang="en-GB" sz="2400" dirty="0"/>
              <a:t>is otherwise prejudicial to the efficient conduct of the functions of the Local Government Service; or</a:t>
            </a:r>
          </a:p>
          <a:p>
            <a:pPr lvl="1"/>
            <a:r>
              <a:rPr lang="en-GB" sz="2400" dirty="0"/>
              <a:t>tends to bring the Local Government Service into </a:t>
            </a:r>
            <a:r>
              <a:rPr lang="en-GB" sz="2400" dirty="0" smtClean="0"/>
              <a:t>disrepute</a:t>
            </a:r>
            <a:endParaRPr lang="en-GB" sz="2400" dirty="0"/>
          </a:p>
        </p:txBody>
      </p:sp>
    </p:spTree>
    <p:extLst>
      <p:ext uri="{BB962C8B-B14F-4D97-AF65-F5344CB8AC3E}">
        <p14:creationId xmlns:p14="http://schemas.microsoft.com/office/powerpoint/2010/main" val="6109034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36912"/>
            <a:ext cx="8229600" cy="1143000"/>
          </a:xfrm>
        </p:spPr>
        <p:txBody>
          <a:bodyPr/>
          <a:lstStyle/>
          <a:p>
            <a:r>
              <a:rPr lang="en-US" dirty="0" smtClean="0"/>
              <a:t>Offences </a:t>
            </a:r>
            <a:endParaRPr lang="en-GB" dirty="0"/>
          </a:p>
        </p:txBody>
      </p:sp>
    </p:spTree>
    <p:extLst>
      <p:ext uri="{BB962C8B-B14F-4D97-AF65-F5344CB8AC3E}">
        <p14:creationId xmlns:p14="http://schemas.microsoft.com/office/powerpoint/2010/main" val="10733357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a:t>Major </a:t>
            </a:r>
            <a:r>
              <a:rPr lang="en-GB" dirty="0" smtClean="0"/>
              <a:t>Offences</a:t>
            </a:r>
            <a:endParaRPr lang="en-GB" dirty="0"/>
          </a:p>
        </p:txBody>
      </p:sp>
      <p:sp>
        <p:nvSpPr>
          <p:cNvPr id="3" name="Content Placeholder 2"/>
          <p:cNvSpPr>
            <a:spLocks noGrp="1"/>
          </p:cNvSpPr>
          <p:nvPr>
            <p:ph idx="1"/>
          </p:nvPr>
        </p:nvSpPr>
        <p:spPr/>
        <p:txBody>
          <a:bodyPr/>
          <a:lstStyle/>
          <a:p>
            <a:pPr marL="0" lvl="0" indent="0">
              <a:buNone/>
            </a:pPr>
            <a:r>
              <a:rPr lang="en-GB" sz="2400" dirty="0" smtClean="0"/>
              <a:t>At the LGS </a:t>
            </a:r>
            <a:r>
              <a:rPr lang="en-GB" sz="2400" dirty="0" smtClean="0"/>
              <a:t>the following constitutes major offences:</a:t>
            </a:r>
          </a:p>
          <a:p>
            <a:pPr lvl="0"/>
            <a:r>
              <a:rPr lang="en-GB" sz="2400" dirty="0" smtClean="0"/>
              <a:t>Coercion</a:t>
            </a:r>
            <a:r>
              <a:rPr lang="en-GB" sz="2400" dirty="0" smtClean="0"/>
              <a:t>, intimidation, threatening of fellow employees;</a:t>
            </a:r>
          </a:p>
          <a:p>
            <a:pPr lvl="0"/>
            <a:r>
              <a:rPr lang="en-GB" sz="2400" dirty="0" smtClean="0"/>
              <a:t>Use of insulting language towards another employee;</a:t>
            </a:r>
          </a:p>
          <a:p>
            <a:pPr lvl="0"/>
            <a:r>
              <a:rPr lang="en-GB" sz="2400" dirty="0" smtClean="0"/>
              <a:t>Deceit of public officer in the performance of his/her duties;</a:t>
            </a:r>
          </a:p>
          <a:p>
            <a:pPr lvl="0"/>
            <a:r>
              <a:rPr lang="en-GB" sz="2400" dirty="0" smtClean="0"/>
              <a:t>Sexual harassment, physical assault, or fighting on premises;</a:t>
            </a:r>
          </a:p>
          <a:p>
            <a:pPr lvl="0"/>
            <a:r>
              <a:rPr lang="en-GB" sz="2400" dirty="0" smtClean="0"/>
              <a:t>Gross dereliction of duties, gross insubordination,</a:t>
            </a:r>
          </a:p>
          <a:p>
            <a:pPr lvl="0"/>
            <a:r>
              <a:rPr lang="en-GB" sz="2400" dirty="0" smtClean="0"/>
              <a:t>Stealing, misappropriation of funds, fraud, or falsification of records, extortion,</a:t>
            </a:r>
          </a:p>
          <a:p>
            <a:endParaRPr lang="en-GB" sz="2400" dirty="0"/>
          </a:p>
        </p:txBody>
      </p:sp>
    </p:spTree>
    <p:extLst>
      <p:ext uri="{BB962C8B-B14F-4D97-AF65-F5344CB8AC3E}">
        <p14:creationId xmlns:p14="http://schemas.microsoft.com/office/powerpoint/2010/main" val="1812717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Major </a:t>
            </a:r>
            <a:r>
              <a:rPr lang="en-GB" dirty="0" smtClean="0"/>
              <a:t>Offences Cont’d</a:t>
            </a:r>
            <a:endParaRPr lang="en-GB" b="1" dirty="0"/>
          </a:p>
        </p:txBody>
      </p:sp>
      <p:sp>
        <p:nvSpPr>
          <p:cNvPr id="3" name="Content Placeholder 2"/>
          <p:cNvSpPr>
            <a:spLocks noGrp="1"/>
          </p:cNvSpPr>
          <p:nvPr>
            <p:ph idx="1"/>
          </p:nvPr>
        </p:nvSpPr>
        <p:spPr/>
        <p:txBody>
          <a:bodyPr/>
          <a:lstStyle/>
          <a:p>
            <a:pPr lvl="0"/>
            <a:r>
              <a:rPr lang="en-GB" sz="2400" dirty="0" smtClean="0"/>
              <a:t>Wilful damage to state property;</a:t>
            </a:r>
          </a:p>
          <a:p>
            <a:pPr lvl="0"/>
            <a:r>
              <a:rPr lang="en-GB" sz="2400" dirty="0" smtClean="0"/>
              <a:t>Incitement of employees to engage in illegal strikes;</a:t>
            </a:r>
          </a:p>
          <a:p>
            <a:pPr lvl="0"/>
            <a:r>
              <a:rPr lang="en-GB" sz="2400" dirty="0" smtClean="0"/>
              <a:t>Habitual lateness to work;</a:t>
            </a:r>
          </a:p>
          <a:p>
            <a:pPr lvl="0"/>
            <a:r>
              <a:rPr lang="en-GB" sz="2400" dirty="0" smtClean="0"/>
              <a:t>Sleeping on duty by security staff;</a:t>
            </a:r>
          </a:p>
          <a:p>
            <a:pPr lvl="0"/>
            <a:r>
              <a:rPr lang="en-GB" sz="2400" dirty="0" smtClean="0"/>
              <a:t>Absence from work for ten (10) consecutive working days</a:t>
            </a:r>
          </a:p>
          <a:p>
            <a:pPr lvl="0"/>
            <a:r>
              <a:rPr lang="en-GB" sz="2400" dirty="0" smtClean="0"/>
              <a:t>Improper influence;</a:t>
            </a:r>
          </a:p>
          <a:p>
            <a:pPr lvl="0"/>
            <a:r>
              <a:rPr lang="en-GB" sz="2400" dirty="0" smtClean="0"/>
              <a:t>False and misleading information;</a:t>
            </a:r>
          </a:p>
          <a:p>
            <a:pPr lvl="0"/>
            <a:r>
              <a:rPr lang="en-GB" sz="2400" dirty="0" smtClean="0"/>
              <a:t>Unauthorized disclosure of official information</a:t>
            </a:r>
          </a:p>
          <a:p>
            <a:pPr lvl="0"/>
            <a:r>
              <a:rPr lang="en-GB" sz="2400" dirty="0" smtClean="0"/>
              <a:t>Persistent alcoholism, drug abuse, etc.</a:t>
            </a:r>
          </a:p>
          <a:p>
            <a:endParaRPr lang="en-GB" sz="2400" dirty="0"/>
          </a:p>
        </p:txBody>
      </p:sp>
    </p:spTree>
    <p:extLst>
      <p:ext uri="{BB962C8B-B14F-4D97-AF65-F5344CB8AC3E}">
        <p14:creationId xmlns:p14="http://schemas.microsoft.com/office/powerpoint/2010/main" val="3779439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Minor offences</a:t>
            </a:r>
          </a:p>
        </p:txBody>
      </p:sp>
      <p:sp>
        <p:nvSpPr>
          <p:cNvPr id="3" name="Content Placeholder 2"/>
          <p:cNvSpPr>
            <a:spLocks noGrp="1"/>
          </p:cNvSpPr>
          <p:nvPr>
            <p:ph idx="1"/>
          </p:nvPr>
        </p:nvSpPr>
        <p:spPr/>
        <p:txBody>
          <a:bodyPr/>
          <a:lstStyle/>
          <a:p>
            <a:pPr lvl="0"/>
            <a:r>
              <a:rPr lang="en-GB" sz="2800" dirty="0" smtClean="0"/>
              <a:t>Sleeping during working hours;</a:t>
            </a:r>
          </a:p>
          <a:p>
            <a:pPr lvl="0"/>
            <a:r>
              <a:rPr lang="en-GB" sz="2800" dirty="0" smtClean="0"/>
              <a:t>Leaving place of work before closing without permission;</a:t>
            </a:r>
          </a:p>
          <a:p>
            <a:pPr lvl="0"/>
            <a:r>
              <a:rPr lang="en-GB" sz="2800" dirty="0" smtClean="0"/>
              <a:t>Trading on official premises;</a:t>
            </a:r>
          </a:p>
          <a:p>
            <a:pPr lvl="0"/>
            <a:r>
              <a:rPr lang="en-GB" sz="2800" dirty="0" smtClean="0"/>
              <a:t>Failure to comply with reasonable instructions;</a:t>
            </a:r>
          </a:p>
          <a:p>
            <a:pPr lvl="0"/>
            <a:r>
              <a:rPr lang="en-GB" sz="2800" dirty="0" smtClean="0"/>
              <a:t>Minor damage to government property through negligence;</a:t>
            </a:r>
          </a:p>
          <a:p>
            <a:pPr lvl="0"/>
            <a:r>
              <a:rPr lang="en-GB" sz="2800" dirty="0" smtClean="0"/>
              <a:t>Gambling in the office;</a:t>
            </a:r>
          </a:p>
          <a:p>
            <a:r>
              <a:rPr lang="en-GB" sz="2800" dirty="0" smtClean="0"/>
              <a:t>Non-compliance with official dress code</a:t>
            </a:r>
            <a:endParaRPr lang="en-GB" sz="2800" dirty="0"/>
          </a:p>
        </p:txBody>
      </p:sp>
    </p:spTree>
    <p:extLst>
      <p:ext uri="{BB962C8B-B14F-4D97-AF65-F5344CB8AC3E}">
        <p14:creationId xmlns:p14="http://schemas.microsoft.com/office/powerpoint/2010/main" val="809168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08920"/>
            <a:ext cx="8229600" cy="1143000"/>
          </a:xfrm>
        </p:spPr>
        <p:txBody>
          <a:bodyPr/>
          <a:lstStyle/>
          <a:p>
            <a:pPr lvl="0"/>
            <a:r>
              <a:rPr lang="en-GB" dirty="0" smtClean="0"/>
              <a:t>Penalties</a:t>
            </a:r>
            <a:endParaRPr lang="en-GB" dirty="0"/>
          </a:p>
        </p:txBody>
      </p:sp>
    </p:spTree>
    <p:extLst>
      <p:ext uri="{BB962C8B-B14F-4D97-AF65-F5344CB8AC3E}">
        <p14:creationId xmlns:p14="http://schemas.microsoft.com/office/powerpoint/2010/main" val="1037290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Major Penalties</a:t>
            </a:r>
          </a:p>
        </p:txBody>
      </p:sp>
      <p:sp>
        <p:nvSpPr>
          <p:cNvPr id="3" name="Content Placeholder 2"/>
          <p:cNvSpPr>
            <a:spLocks noGrp="1"/>
          </p:cNvSpPr>
          <p:nvPr>
            <p:ph idx="1"/>
          </p:nvPr>
        </p:nvSpPr>
        <p:spPr/>
        <p:txBody>
          <a:bodyPr/>
          <a:lstStyle/>
          <a:p>
            <a:pPr lvl="0"/>
            <a:r>
              <a:rPr lang="en-GB" sz="2800" dirty="0" smtClean="0"/>
              <a:t>Dismissal;</a:t>
            </a:r>
          </a:p>
          <a:p>
            <a:pPr lvl="0"/>
            <a:r>
              <a:rPr lang="en-GB" sz="2800" dirty="0" smtClean="0"/>
              <a:t>Termination;</a:t>
            </a:r>
          </a:p>
          <a:p>
            <a:pPr lvl="0"/>
            <a:r>
              <a:rPr lang="en-GB" sz="2800" dirty="0" smtClean="0"/>
              <a:t>Removal;</a:t>
            </a:r>
          </a:p>
          <a:p>
            <a:pPr lvl="0"/>
            <a:r>
              <a:rPr lang="en-GB" sz="2800" dirty="0" smtClean="0"/>
              <a:t>Reduction in rank</a:t>
            </a:r>
          </a:p>
          <a:p>
            <a:endParaRPr lang="en-GB" sz="2800" dirty="0"/>
          </a:p>
        </p:txBody>
      </p:sp>
    </p:spTree>
    <p:extLst>
      <p:ext uri="{BB962C8B-B14F-4D97-AF65-F5344CB8AC3E}">
        <p14:creationId xmlns:p14="http://schemas.microsoft.com/office/powerpoint/2010/main" val="1992080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a:t>Minor </a:t>
            </a:r>
            <a:r>
              <a:rPr lang="en-GB" dirty="0" smtClean="0"/>
              <a:t>Penalties</a:t>
            </a:r>
            <a:endParaRPr lang="en-GB" dirty="0"/>
          </a:p>
        </p:txBody>
      </p:sp>
      <p:sp>
        <p:nvSpPr>
          <p:cNvPr id="3" name="Content Placeholder 2"/>
          <p:cNvSpPr>
            <a:spLocks noGrp="1"/>
          </p:cNvSpPr>
          <p:nvPr>
            <p:ph idx="1"/>
          </p:nvPr>
        </p:nvSpPr>
        <p:spPr/>
        <p:txBody>
          <a:bodyPr/>
          <a:lstStyle/>
          <a:p>
            <a:pPr lvl="0"/>
            <a:r>
              <a:rPr lang="en-GB" sz="2800" dirty="0" smtClean="0"/>
              <a:t>Surcharge;</a:t>
            </a:r>
            <a:endParaRPr lang="en-GB" sz="2400" dirty="0" smtClean="0"/>
          </a:p>
          <a:p>
            <a:pPr lvl="0"/>
            <a:r>
              <a:rPr lang="en-GB" sz="2800" dirty="0" smtClean="0"/>
              <a:t>Reduction in salary;</a:t>
            </a:r>
            <a:endParaRPr lang="en-GB" sz="2400" dirty="0" smtClean="0"/>
          </a:p>
          <a:p>
            <a:pPr lvl="0"/>
            <a:r>
              <a:rPr lang="en-GB" sz="2800" dirty="0" smtClean="0"/>
              <a:t>Suspension with or without salary and allowance for a period not exceeding ten (10) days;</a:t>
            </a:r>
            <a:endParaRPr lang="en-GB" sz="2400" dirty="0" smtClean="0"/>
          </a:p>
          <a:p>
            <a:pPr lvl="0"/>
            <a:r>
              <a:rPr lang="en-GB" sz="2800" dirty="0" smtClean="0"/>
              <a:t>Withholding or deferment of increment;</a:t>
            </a:r>
            <a:endParaRPr lang="en-GB" sz="2400" dirty="0" smtClean="0"/>
          </a:p>
          <a:p>
            <a:pPr lvl="0"/>
            <a:r>
              <a:rPr lang="en-GB" sz="2800" dirty="0" smtClean="0"/>
              <a:t>Stoppage of increment;</a:t>
            </a:r>
            <a:endParaRPr lang="en-GB" sz="2400" dirty="0" smtClean="0"/>
          </a:p>
          <a:p>
            <a:pPr lvl="0"/>
            <a:r>
              <a:rPr lang="en-GB" sz="2800" dirty="0" smtClean="0"/>
              <a:t>Written warning or reprimand;</a:t>
            </a:r>
            <a:endParaRPr lang="en-GB" sz="2400" dirty="0" smtClean="0"/>
          </a:p>
          <a:p>
            <a:pPr lvl="0"/>
            <a:r>
              <a:rPr lang="en-GB" sz="2800" dirty="0" smtClean="0"/>
              <a:t>Verbal warning.</a:t>
            </a:r>
            <a:endParaRPr lang="en-GB" sz="2400" dirty="0"/>
          </a:p>
        </p:txBody>
      </p:sp>
    </p:spTree>
    <p:extLst>
      <p:ext uri="{BB962C8B-B14F-4D97-AF65-F5344CB8AC3E}">
        <p14:creationId xmlns:p14="http://schemas.microsoft.com/office/powerpoint/2010/main" val="1447049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852936"/>
            <a:ext cx="8229600" cy="1143000"/>
          </a:xfrm>
        </p:spPr>
        <p:txBody>
          <a:bodyPr/>
          <a:lstStyle/>
          <a:p>
            <a:pPr lvl="0"/>
            <a:r>
              <a:rPr lang="en-GB" sz="4000" dirty="0" smtClean="0"/>
              <a:t>Disciplinary Procedure</a:t>
            </a:r>
            <a:endParaRPr lang="en-GB" sz="4000" dirty="0"/>
          </a:p>
        </p:txBody>
      </p:sp>
    </p:spTree>
    <p:extLst>
      <p:ext uri="{BB962C8B-B14F-4D97-AF65-F5344CB8AC3E}">
        <p14:creationId xmlns:p14="http://schemas.microsoft.com/office/powerpoint/2010/main" val="8327471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Interdiction</a:t>
            </a:r>
            <a:endParaRPr lang="en-GB" dirty="0"/>
          </a:p>
        </p:txBody>
      </p:sp>
      <p:sp>
        <p:nvSpPr>
          <p:cNvPr id="3" name="Content Placeholder 2"/>
          <p:cNvSpPr>
            <a:spLocks noGrp="1"/>
          </p:cNvSpPr>
          <p:nvPr>
            <p:ph idx="1"/>
          </p:nvPr>
        </p:nvSpPr>
        <p:spPr/>
        <p:txBody>
          <a:bodyPr/>
          <a:lstStyle/>
          <a:p>
            <a:r>
              <a:rPr lang="en-GB" sz="2200" dirty="0"/>
              <a:t>Interdiction may be ordered:</a:t>
            </a:r>
          </a:p>
          <a:p>
            <a:pPr lvl="1"/>
            <a:r>
              <a:rPr lang="en-GB" sz="2200" dirty="0"/>
              <a:t>where further disciplinary proceedings are to be taken against an officer;</a:t>
            </a:r>
          </a:p>
          <a:p>
            <a:pPr lvl="1"/>
            <a:r>
              <a:rPr lang="en-GB" sz="2200" dirty="0"/>
              <a:t>where the officer is the subject of criminal investigation or offence, whether or not connected with the officer’s work;</a:t>
            </a:r>
          </a:p>
          <a:p>
            <a:pPr lvl="1"/>
            <a:r>
              <a:rPr lang="en-GB" sz="2200" dirty="0"/>
              <a:t>where the continued presence of an officer at his/her work-place may influence investigations into an offence allegedly committed by the officer.</a:t>
            </a:r>
          </a:p>
          <a:p>
            <a:pPr lvl="1"/>
            <a:r>
              <a:rPr lang="en-GB" sz="2200" dirty="0"/>
              <a:t>During the period of interdiction which should not exceed six (6) calendar months, the interdicted officer shall be paid one-half of his/her salary provided he/she is not indebted to the government.</a:t>
            </a:r>
          </a:p>
          <a:p>
            <a:endParaRPr lang="en-GB" sz="2200" dirty="0"/>
          </a:p>
        </p:txBody>
      </p:sp>
    </p:spTree>
    <p:extLst>
      <p:ext uri="{BB962C8B-B14F-4D97-AF65-F5344CB8AC3E}">
        <p14:creationId xmlns:p14="http://schemas.microsoft.com/office/powerpoint/2010/main" val="4092211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r>
              <a:rPr lang="en-GB" sz="3600" dirty="0"/>
              <a:t>Interdiction arising from Criminal </a:t>
            </a:r>
            <a:r>
              <a:rPr lang="en-GB" sz="3600" dirty="0" smtClean="0"/>
              <a:t>Investigation</a:t>
            </a:r>
            <a:endParaRPr lang="en-GB" sz="3600" dirty="0"/>
          </a:p>
        </p:txBody>
      </p:sp>
      <p:sp>
        <p:nvSpPr>
          <p:cNvPr id="3" name="Content Placeholder 2"/>
          <p:cNvSpPr>
            <a:spLocks noGrp="1"/>
          </p:cNvSpPr>
          <p:nvPr>
            <p:ph idx="1"/>
          </p:nvPr>
        </p:nvSpPr>
        <p:spPr/>
        <p:txBody>
          <a:bodyPr/>
          <a:lstStyle/>
          <a:p>
            <a:r>
              <a:rPr lang="en-GB" sz="2800" dirty="0"/>
              <a:t>Where interdiction is the result of criminal investigation leading to prosecution, and the interdicted officer is subsequently convicted in a court of law of the criminal offence involving fraud or theft or is sentenced to a term of imprisonment, the officer shall be summarily dismissed from the Service and shall forfeit the salary withheld upon interdiction.</a:t>
            </a:r>
          </a:p>
          <a:p>
            <a:endParaRPr lang="en-GB" sz="2800" dirty="0"/>
          </a:p>
        </p:txBody>
      </p:sp>
    </p:spTree>
    <p:extLst>
      <p:ext uri="{BB962C8B-B14F-4D97-AF65-F5344CB8AC3E}">
        <p14:creationId xmlns:p14="http://schemas.microsoft.com/office/powerpoint/2010/main" val="1968459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sz="4000" dirty="0"/>
              <a:t>Dismissal Upon and After </a:t>
            </a:r>
            <a:r>
              <a:rPr lang="en-GB" sz="4000" dirty="0" smtClean="0"/>
              <a:t>Trial</a:t>
            </a:r>
            <a:endParaRPr lang="en-GB" sz="4000" dirty="0"/>
          </a:p>
        </p:txBody>
      </p:sp>
      <p:sp>
        <p:nvSpPr>
          <p:cNvPr id="3" name="Content Placeholder 2"/>
          <p:cNvSpPr>
            <a:spLocks noGrp="1"/>
          </p:cNvSpPr>
          <p:nvPr>
            <p:ph idx="1"/>
          </p:nvPr>
        </p:nvSpPr>
        <p:spPr/>
        <p:txBody>
          <a:bodyPr/>
          <a:lstStyle/>
          <a:p>
            <a:r>
              <a:rPr lang="en-GB" sz="2400" dirty="0"/>
              <a:t>Where an officer of the Local Government Service is convicted of an offence involving fraud or theft for which he/she is sentenced to imprisonment, the appointing authority shall dismiss him/her forthwith and this will take effect from the date of judgment by the court and a copy of the judgment should be placed on the officers file.</a:t>
            </a:r>
          </a:p>
          <a:p>
            <a:endParaRPr lang="en-GB" sz="2400" dirty="0"/>
          </a:p>
        </p:txBody>
      </p:sp>
    </p:spTree>
    <p:extLst>
      <p:ext uri="{BB962C8B-B14F-4D97-AF65-F5344CB8AC3E}">
        <p14:creationId xmlns:p14="http://schemas.microsoft.com/office/powerpoint/2010/main" val="26539100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068960"/>
            <a:ext cx="8229600" cy="1143000"/>
          </a:xfrm>
        </p:spPr>
        <p:txBody>
          <a:bodyPr/>
          <a:lstStyle/>
          <a:p>
            <a:pPr lvl="0"/>
            <a:r>
              <a:rPr lang="en-GB" sz="4000" dirty="0" smtClean="0"/>
              <a:t>Discipline and grievance procedures</a:t>
            </a:r>
            <a:endParaRPr lang="en-GB" sz="4000" dirty="0"/>
          </a:p>
        </p:txBody>
      </p:sp>
    </p:spTree>
    <p:extLst>
      <p:ext uri="{BB962C8B-B14F-4D97-AF65-F5344CB8AC3E}">
        <p14:creationId xmlns:p14="http://schemas.microsoft.com/office/powerpoint/2010/main" val="2964317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sz="4000" dirty="0"/>
              <a:t>Key </a:t>
            </a:r>
            <a:r>
              <a:rPr lang="en-GB" sz="4000" dirty="0" smtClean="0"/>
              <a:t>Principles</a:t>
            </a:r>
            <a:endParaRPr lang="en-GB" sz="4000" dirty="0"/>
          </a:p>
        </p:txBody>
      </p:sp>
      <p:sp>
        <p:nvSpPr>
          <p:cNvPr id="3" name="Content Placeholder 2"/>
          <p:cNvSpPr>
            <a:spLocks noGrp="1"/>
          </p:cNvSpPr>
          <p:nvPr>
            <p:ph idx="1"/>
          </p:nvPr>
        </p:nvSpPr>
        <p:spPr/>
        <p:txBody>
          <a:bodyPr/>
          <a:lstStyle/>
          <a:p>
            <a:r>
              <a:rPr lang="en-GB" sz="2800" dirty="0"/>
              <a:t>During disciplinary procedures staff/offender has the right to be accompanied by a colleague or union </a:t>
            </a:r>
            <a:r>
              <a:rPr lang="en-GB" sz="2800" dirty="0" smtClean="0"/>
              <a:t>representative</a:t>
            </a:r>
          </a:p>
          <a:p>
            <a:r>
              <a:rPr lang="en-GB" sz="2800" dirty="0"/>
              <a:t>The staff will be assured that they will be given the opportunity to state their case fully and that they have a right of appeal</a:t>
            </a:r>
          </a:p>
        </p:txBody>
      </p:sp>
    </p:spTree>
    <p:extLst>
      <p:ext uri="{BB962C8B-B14F-4D97-AF65-F5344CB8AC3E}">
        <p14:creationId xmlns:p14="http://schemas.microsoft.com/office/powerpoint/2010/main" val="14644227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Principles Cont’d </a:t>
            </a:r>
            <a:endParaRPr lang="en-GB" dirty="0"/>
          </a:p>
        </p:txBody>
      </p:sp>
      <p:sp>
        <p:nvSpPr>
          <p:cNvPr id="3" name="Content Placeholder 2"/>
          <p:cNvSpPr>
            <a:spLocks noGrp="1"/>
          </p:cNvSpPr>
          <p:nvPr>
            <p:ph idx="1"/>
          </p:nvPr>
        </p:nvSpPr>
        <p:spPr/>
        <p:txBody>
          <a:bodyPr/>
          <a:lstStyle/>
          <a:p>
            <a:r>
              <a:rPr lang="en-GB" sz="2400" dirty="0"/>
              <a:t>Management level Staff and staff involved in disciplinary meetings should make it a point to be present in order to complete the assignment with </a:t>
            </a:r>
            <a:r>
              <a:rPr lang="en-GB" sz="2400" dirty="0" smtClean="0"/>
              <a:t>dispatch</a:t>
            </a:r>
          </a:p>
          <a:p>
            <a:r>
              <a:rPr lang="en-GB" sz="2400" dirty="0"/>
              <a:t>Unless the case of summary dismissal, no offender will be dismissed for a first instance of </a:t>
            </a:r>
            <a:r>
              <a:rPr lang="en-GB" sz="2400" dirty="0" smtClean="0"/>
              <a:t>misconduct</a:t>
            </a:r>
          </a:p>
          <a:p>
            <a:r>
              <a:rPr lang="en-GB" sz="2400" dirty="0"/>
              <a:t>P</a:t>
            </a:r>
            <a:r>
              <a:rPr lang="en-GB" sz="2400" dirty="0" smtClean="0"/>
              <a:t>rocedures </a:t>
            </a:r>
            <a:r>
              <a:rPr lang="en-GB" sz="2400" dirty="0"/>
              <a:t>may commence from verbal warning, to first written warning up to final written warning and finally to dismissal</a:t>
            </a:r>
          </a:p>
        </p:txBody>
      </p:sp>
    </p:spTree>
    <p:extLst>
      <p:ext uri="{BB962C8B-B14F-4D97-AF65-F5344CB8AC3E}">
        <p14:creationId xmlns:p14="http://schemas.microsoft.com/office/powerpoint/2010/main" val="1656397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a:t>Responsibility / </a:t>
            </a:r>
            <a:r>
              <a:rPr lang="en-GB" dirty="0" smtClean="0"/>
              <a:t>Authority</a:t>
            </a:r>
            <a:endParaRPr lang="en-GB" dirty="0"/>
          </a:p>
        </p:txBody>
      </p:sp>
      <p:sp>
        <p:nvSpPr>
          <p:cNvPr id="3" name="Content Placeholder 2"/>
          <p:cNvSpPr>
            <a:spLocks noGrp="1"/>
          </p:cNvSpPr>
          <p:nvPr>
            <p:ph idx="1"/>
          </p:nvPr>
        </p:nvSpPr>
        <p:spPr/>
        <p:txBody>
          <a:bodyPr/>
          <a:lstStyle/>
          <a:p>
            <a:r>
              <a:rPr lang="en-GB" dirty="0"/>
              <a:t>It is the mandate of the LGSC and the Head of Service to see to the implementation of the policy. </a:t>
            </a:r>
            <a:endParaRPr lang="en-GB" dirty="0" smtClean="0"/>
          </a:p>
          <a:p>
            <a:r>
              <a:rPr lang="en-GB" dirty="0" smtClean="0"/>
              <a:t>District </a:t>
            </a:r>
            <a:r>
              <a:rPr lang="en-GB" dirty="0"/>
              <a:t>Coordinating Directors, Regional Coordinating Directors and Regional and District Heads of DDUs will implement the policy as a delegated function of the LGS.</a:t>
            </a:r>
          </a:p>
          <a:p>
            <a:endParaRPr lang="en-GB" dirty="0"/>
          </a:p>
        </p:txBody>
      </p:sp>
    </p:spTree>
    <p:extLst>
      <p:ext uri="{BB962C8B-B14F-4D97-AF65-F5344CB8AC3E}">
        <p14:creationId xmlns:p14="http://schemas.microsoft.com/office/powerpoint/2010/main" val="28392666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36912"/>
            <a:ext cx="8229600" cy="1143000"/>
          </a:xfrm>
        </p:spPr>
        <p:txBody>
          <a:bodyPr/>
          <a:lstStyle/>
          <a:p>
            <a:pPr lvl="1"/>
            <a:r>
              <a:rPr lang="en-GB" dirty="0" smtClean="0"/>
              <a:t>Procedures</a:t>
            </a:r>
            <a:endParaRPr lang="en-GB" dirty="0"/>
          </a:p>
        </p:txBody>
      </p:sp>
    </p:spTree>
    <p:extLst>
      <p:ext uri="{BB962C8B-B14F-4D97-AF65-F5344CB8AC3E}">
        <p14:creationId xmlns:p14="http://schemas.microsoft.com/office/powerpoint/2010/main" val="631092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r>
              <a:rPr lang="en-GB" dirty="0"/>
              <a:t>Informal </a:t>
            </a:r>
            <a:r>
              <a:rPr lang="en-GB" dirty="0" smtClean="0"/>
              <a:t>Procedure</a:t>
            </a:r>
            <a:endParaRPr lang="en-GB" dirty="0"/>
          </a:p>
        </p:txBody>
      </p:sp>
      <p:sp>
        <p:nvSpPr>
          <p:cNvPr id="3" name="Content Placeholder 2"/>
          <p:cNvSpPr>
            <a:spLocks noGrp="1"/>
          </p:cNvSpPr>
          <p:nvPr>
            <p:ph idx="1"/>
          </p:nvPr>
        </p:nvSpPr>
        <p:spPr/>
        <p:txBody>
          <a:bodyPr/>
          <a:lstStyle/>
          <a:p>
            <a:r>
              <a:rPr lang="en-GB" sz="2400" dirty="0"/>
              <a:t>This procedure should be applicable to conduct that is considered as minor. </a:t>
            </a:r>
            <a:endParaRPr lang="en-GB" sz="2400" dirty="0" smtClean="0"/>
          </a:p>
          <a:p>
            <a:r>
              <a:rPr lang="en-GB" sz="2400" dirty="0" smtClean="0"/>
              <a:t>An </a:t>
            </a:r>
            <a:r>
              <a:rPr lang="en-GB" sz="2400" dirty="0"/>
              <a:t>informal advisory meeting is usually called and discussions are brisk because the object is for the offender to recognize and accept shortcomings and agree to change. </a:t>
            </a:r>
            <a:endParaRPr lang="en-GB" sz="2400" dirty="0" smtClean="0"/>
          </a:p>
          <a:p>
            <a:r>
              <a:rPr lang="en-GB" sz="2400" dirty="0" smtClean="0"/>
              <a:t>A </a:t>
            </a:r>
            <a:r>
              <a:rPr lang="en-GB" sz="2400" dirty="0"/>
              <a:t>note of this discussion should be kept for record purposes. </a:t>
            </a:r>
            <a:endParaRPr lang="en-GB" sz="2400" dirty="0" smtClean="0"/>
          </a:p>
          <a:p>
            <a:r>
              <a:rPr lang="en-GB" sz="2400" dirty="0" smtClean="0"/>
              <a:t>As </a:t>
            </a:r>
            <a:r>
              <a:rPr lang="en-GB" sz="2400" dirty="0"/>
              <a:t>a matter of fact, informal procedures are a part of everyday administrative work that seek to bring about corrective measures.</a:t>
            </a:r>
          </a:p>
          <a:p>
            <a:endParaRPr lang="en-GB" sz="2400" dirty="0"/>
          </a:p>
        </p:txBody>
      </p:sp>
    </p:spTree>
    <p:extLst>
      <p:ext uri="{BB962C8B-B14F-4D97-AF65-F5344CB8AC3E}">
        <p14:creationId xmlns:p14="http://schemas.microsoft.com/office/powerpoint/2010/main" val="239058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r>
              <a:rPr lang="en-GB" sz="4000" dirty="0"/>
              <a:t>Formal </a:t>
            </a:r>
            <a:r>
              <a:rPr lang="en-GB" sz="4000" dirty="0" smtClean="0"/>
              <a:t>Procedures</a:t>
            </a:r>
            <a:endParaRPr lang="en-GB" sz="4000" dirty="0"/>
          </a:p>
        </p:txBody>
      </p:sp>
      <p:sp>
        <p:nvSpPr>
          <p:cNvPr id="3" name="Content Placeholder 2"/>
          <p:cNvSpPr>
            <a:spLocks noGrp="1"/>
          </p:cNvSpPr>
          <p:nvPr>
            <p:ph idx="1"/>
          </p:nvPr>
        </p:nvSpPr>
        <p:spPr/>
        <p:txBody>
          <a:bodyPr/>
          <a:lstStyle/>
          <a:p>
            <a:r>
              <a:rPr lang="en-GB" sz="2800" dirty="0"/>
              <a:t>This Process is applicable where an offender does not respond to informal action. </a:t>
            </a:r>
            <a:endParaRPr lang="en-GB" sz="2800" dirty="0" smtClean="0"/>
          </a:p>
          <a:p>
            <a:r>
              <a:rPr lang="en-GB" sz="2800" dirty="0" smtClean="0"/>
              <a:t>Conduct </a:t>
            </a:r>
            <a:r>
              <a:rPr lang="en-GB" sz="2800" dirty="0"/>
              <a:t>at this stage is considered unsatisfactory and therefore to be dealt with as a misconduct</a:t>
            </a:r>
          </a:p>
        </p:txBody>
      </p:sp>
    </p:spTree>
    <p:extLst>
      <p:ext uri="{BB962C8B-B14F-4D97-AF65-F5344CB8AC3E}">
        <p14:creationId xmlns:p14="http://schemas.microsoft.com/office/powerpoint/2010/main" val="29470683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Procedure for Deferment of Increment</a:t>
            </a:r>
          </a:p>
        </p:txBody>
      </p:sp>
      <p:sp>
        <p:nvSpPr>
          <p:cNvPr id="3" name="Content Placeholder 2"/>
          <p:cNvSpPr>
            <a:spLocks noGrp="1"/>
          </p:cNvSpPr>
          <p:nvPr>
            <p:ph idx="1"/>
          </p:nvPr>
        </p:nvSpPr>
        <p:spPr/>
        <p:txBody>
          <a:bodyPr/>
          <a:lstStyle/>
          <a:p>
            <a:pPr lvl="0"/>
            <a:r>
              <a:rPr lang="en-GB" sz="2400" dirty="0"/>
              <a:t>Any employee’s salary increment may be withheld on grounds of inefficient work or conduct.</a:t>
            </a:r>
          </a:p>
          <a:p>
            <a:pPr lvl="0"/>
            <a:r>
              <a:rPr lang="en-GB" sz="2400" dirty="0"/>
              <a:t>The Head of Service shall notify the employee of the Service intention to defer his/her increment and shall assign reasons for such action and shall indicate the duration of the deferment of the increment.</a:t>
            </a:r>
          </a:p>
          <a:p>
            <a:pPr lvl="0"/>
            <a:r>
              <a:rPr lang="en-GB" sz="2400" dirty="0"/>
              <a:t>Where an employee has not earned his annual increment and his Head of Division/Unit is satisfied that the employee’s increment may be deferred, the Head of Division/Unit shall inform the Head of Service with a full statement of reasons for recommending the deferment of the employee’s increment.</a:t>
            </a:r>
          </a:p>
          <a:p>
            <a:endParaRPr lang="en-GB" sz="2400" dirty="0"/>
          </a:p>
        </p:txBody>
      </p:sp>
    </p:spTree>
    <p:extLst>
      <p:ext uri="{BB962C8B-B14F-4D97-AF65-F5344CB8AC3E}">
        <p14:creationId xmlns:p14="http://schemas.microsoft.com/office/powerpoint/2010/main" val="6868451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Deferment of Increment Cont’d </a:t>
            </a:r>
            <a:endParaRPr lang="en-GB" dirty="0"/>
          </a:p>
        </p:txBody>
      </p:sp>
      <p:sp>
        <p:nvSpPr>
          <p:cNvPr id="3" name="Content Placeholder 2"/>
          <p:cNvSpPr>
            <a:spLocks noGrp="1"/>
          </p:cNvSpPr>
          <p:nvPr>
            <p:ph idx="1"/>
          </p:nvPr>
        </p:nvSpPr>
        <p:spPr/>
        <p:txBody>
          <a:bodyPr/>
          <a:lstStyle/>
          <a:p>
            <a:pPr lvl="0"/>
            <a:r>
              <a:rPr lang="en-GB" sz="2400" dirty="0"/>
              <a:t>Upon conviction of a criminal offence, an employee shall be dismissed with effect from the date on which she/he was convicted</a:t>
            </a:r>
          </a:p>
          <a:p>
            <a:pPr lvl="0"/>
            <a:r>
              <a:rPr lang="en-GB" sz="2400" dirty="0"/>
              <a:t>Any employee who has had his increment deferred may have the increment restored to him/her, where the Head of Division/Unit is satisfied that the employee has earned its restoration by an improvement in the standard of his work and conduct.</a:t>
            </a:r>
          </a:p>
          <a:p>
            <a:pPr lvl="0"/>
            <a:r>
              <a:rPr lang="en-GB" sz="2400" dirty="0"/>
              <a:t>Any employee whose increment is deferred shall lose the amount of increment which otherwise would have drawn interest for the period during which the increment was withheld.</a:t>
            </a:r>
          </a:p>
          <a:p>
            <a:endParaRPr lang="en-GB" sz="2400" dirty="0"/>
          </a:p>
        </p:txBody>
      </p:sp>
    </p:spTree>
    <p:extLst>
      <p:ext uri="{BB962C8B-B14F-4D97-AF65-F5344CB8AC3E}">
        <p14:creationId xmlns:p14="http://schemas.microsoft.com/office/powerpoint/2010/main" val="30037376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Procedure for Suspension</a:t>
            </a:r>
          </a:p>
        </p:txBody>
      </p:sp>
      <p:sp>
        <p:nvSpPr>
          <p:cNvPr id="3" name="Content Placeholder 2"/>
          <p:cNvSpPr>
            <a:spLocks noGrp="1"/>
          </p:cNvSpPr>
          <p:nvPr>
            <p:ph idx="1"/>
          </p:nvPr>
        </p:nvSpPr>
        <p:spPr/>
        <p:txBody>
          <a:bodyPr/>
          <a:lstStyle/>
          <a:p>
            <a:pPr lvl="0"/>
            <a:r>
              <a:rPr lang="en-GB" sz="2400" dirty="0"/>
              <a:t>Where the disciplinary authority is satisfied that an employee has committed an offence, the disciplinary authority may suspend the employee from duty without pay for a period not exceeding fourteen (14) days.</a:t>
            </a:r>
          </a:p>
          <a:p>
            <a:pPr lvl="0"/>
            <a:r>
              <a:rPr lang="en-GB" sz="2400" dirty="0"/>
              <a:t>It shall be unlawful for any employee so suspended to carry out his duties or visit his place of work without the express permission of the Head of Service.</a:t>
            </a:r>
          </a:p>
          <a:p>
            <a:pPr lvl="0"/>
            <a:r>
              <a:rPr lang="en-GB" sz="2400" dirty="0"/>
              <a:t>Where an employee has been suspended, she/he shall be called upon to hand over any uniform, accounts books, records, and any property of the Service in his charge to such other employee as may be designated</a:t>
            </a:r>
            <a:r>
              <a:rPr lang="en-GB" sz="2400" dirty="0" smtClean="0"/>
              <a:t>.</a:t>
            </a:r>
            <a:endParaRPr lang="en-GB" sz="2400" dirty="0"/>
          </a:p>
        </p:txBody>
      </p:sp>
    </p:spTree>
    <p:extLst>
      <p:ext uri="{BB962C8B-B14F-4D97-AF65-F5344CB8AC3E}">
        <p14:creationId xmlns:p14="http://schemas.microsoft.com/office/powerpoint/2010/main" val="24562011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Procedure for Suspension Cont’d</a:t>
            </a:r>
            <a:endParaRPr lang="en-GB" dirty="0"/>
          </a:p>
        </p:txBody>
      </p:sp>
      <p:sp>
        <p:nvSpPr>
          <p:cNvPr id="3" name="Content Placeholder 2"/>
          <p:cNvSpPr>
            <a:spLocks noGrp="1"/>
          </p:cNvSpPr>
          <p:nvPr>
            <p:ph idx="1"/>
          </p:nvPr>
        </p:nvSpPr>
        <p:spPr/>
        <p:txBody>
          <a:bodyPr/>
          <a:lstStyle/>
          <a:p>
            <a:pPr lvl="0"/>
            <a:r>
              <a:rPr lang="en-GB" sz="2400" dirty="0"/>
              <a:t>The Head of Service or his nominee shall convey notice of suspension in writing to the employee concerned.</a:t>
            </a:r>
          </a:p>
          <a:p>
            <a:pPr lvl="0"/>
            <a:r>
              <a:rPr lang="en-GB" sz="2400" dirty="0"/>
              <a:t>The power to suspend an employee shall rest in the authority of the Head of Service, provided that in exceptional circumstances where any delay might be detrimental to the interest of the Service, an employee nominated by the Head of Service to act on his behalf may exercise such power.</a:t>
            </a:r>
          </a:p>
          <a:p>
            <a:r>
              <a:rPr lang="en-GB" sz="2400" dirty="0"/>
              <a:t>Where an employee is suspended, a full report of the circumstances leading to the suspension shall be submitted to the Head of Service who shall give consideration to the matter and make such order as she/he considers appropriate in the circumstances</a:t>
            </a:r>
          </a:p>
          <a:p>
            <a:endParaRPr lang="en-GB" sz="2400" dirty="0"/>
          </a:p>
        </p:txBody>
      </p:sp>
    </p:spTree>
    <p:extLst>
      <p:ext uri="{BB962C8B-B14F-4D97-AF65-F5344CB8AC3E}">
        <p14:creationId xmlns:p14="http://schemas.microsoft.com/office/powerpoint/2010/main" val="4770479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sz="4000" dirty="0"/>
              <a:t>Procedure for </a:t>
            </a:r>
            <a:r>
              <a:rPr lang="en-GB" sz="4000" dirty="0" smtClean="0"/>
              <a:t>Reprimand</a:t>
            </a:r>
            <a:endParaRPr lang="en-GB" sz="4000" dirty="0"/>
          </a:p>
        </p:txBody>
      </p:sp>
      <p:sp>
        <p:nvSpPr>
          <p:cNvPr id="3" name="Content Placeholder 2"/>
          <p:cNvSpPr>
            <a:spLocks noGrp="1"/>
          </p:cNvSpPr>
          <p:nvPr>
            <p:ph idx="1"/>
          </p:nvPr>
        </p:nvSpPr>
        <p:spPr/>
        <p:txBody>
          <a:bodyPr/>
          <a:lstStyle/>
          <a:p>
            <a:pPr lvl="0"/>
            <a:r>
              <a:rPr lang="en-GB" sz="1800" dirty="0"/>
              <a:t>The Head of Service or Head of Department, Division or Unit shall query in writing after two verbal warnings, an employee whose work or conduct is unsatisfactory.</a:t>
            </a:r>
          </a:p>
          <a:p>
            <a:pPr lvl="0"/>
            <a:r>
              <a:rPr lang="en-GB" sz="1800" dirty="0"/>
              <a:t>Where an employee has been queried and the explanation is considered unsatisfactory, a decision shall be recorded in writing against him/her.</a:t>
            </a:r>
          </a:p>
          <a:p>
            <a:pPr lvl="0"/>
            <a:r>
              <a:rPr lang="en-GB" sz="1800" dirty="0"/>
              <a:t>Where an employee is queried by the Head of Division/Unit and a decision is recorded in writing against him/her, a copy each of the query, the reply to the query and written decision shall be forwarded to the Head of Service.</a:t>
            </a:r>
          </a:p>
          <a:p>
            <a:pPr lvl="0"/>
            <a:r>
              <a:rPr lang="en-GB" sz="1800" dirty="0"/>
              <a:t>No employee shall be allowed to accumulate a long record of warnings, censures, misconduct and faults before disciplinary action is taken against him/her.</a:t>
            </a:r>
          </a:p>
          <a:p>
            <a:pPr lvl="0"/>
            <a:r>
              <a:rPr lang="en-GB" sz="1800" dirty="0"/>
              <a:t>Notwithstanding the triviality of the offences, where it is clear that the employee is not likely to respond to Department/Divisional/Unit correction and there is sufficient reason to warrant it, disciplinary proceedings shall be taken against the employee.</a:t>
            </a:r>
          </a:p>
          <a:p>
            <a:endParaRPr lang="en-GB" sz="1800" dirty="0"/>
          </a:p>
        </p:txBody>
      </p:sp>
    </p:spTree>
    <p:extLst>
      <p:ext uri="{BB962C8B-B14F-4D97-AF65-F5344CB8AC3E}">
        <p14:creationId xmlns:p14="http://schemas.microsoft.com/office/powerpoint/2010/main" val="25683724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sz="3600" dirty="0"/>
              <a:t>Procedure for Termination of </a:t>
            </a:r>
            <a:r>
              <a:rPr lang="en-GB" sz="3600" dirty="0" smtClean="0"/>
              <a:t>Appointment</a:t>
            </a:r>
            <a:endParaRPr lang="en-GB" sz="3600" dirty="0"/>
          </a:p>
        </p:txBody>
      </p:sp>
      <p:sp>
        <p:nvSpPr>
          <p:cNvPr id="3" name="Content Placeholder 2"/>
          <p:cNvSpPr>
            <a:spLocks noGrp="1"/>
          </p:cNvSpPr>
          <p:nvPr>
            <p:ph idx="1"/>
          </p:nvPr>
        </p:nvSpPr>
        <p:spPr/>
        <p:txBody>
          <a:bodyPr/>
          <a:lstStyle/>
          <a:p>
            <a:pPr lvl="0"/>
            <a:r>
              <a:rPr lang="en-GB" sz="2400" dirty="0"/>
              <a:t>Notwithstanding the provisions of section 9.5, the Head of Service may terminate the appointment of any employee, where she/he is satisfied that on the basis of results of investigation or inquiry, it is in the interest of the Service to do so.</a:t>
            </a:r>
          </a:p>
          <a:p>
            <a:pPr lvl="0"/>
            <a:r>
              <a:rPr lang="en-GB" sz="2400" dirty="0"/>
              <a:t>Notwithstanding the termination of his/her appointment, an employee shall be allowed to continue to stay in the Service premises for a period not exceeding one (1) month, and shall be provided with transport to his home town.</a:t>
            </a:r>
          </a:p>
          <a:p>
            <a:pPr lvl="0"/>
            <a:r>
              <a:rPr lang="en-GB" sz="2400" dirty="0"/>
              <a:t>The Head of Service may at any time and for sufficient reason terminate the appointment of any employee on trial or probation.</a:t>
            </a:r>
          </a:p>
          <a:p>
            <a:endParaRPr lang="en-GB" sz="2400" dirty="0"/>
          </a:p>
        </p:txBody>
      </p:sp>
    </p:spTree>
    <p:extLst>
      <p:ext uri="{BB962C8B-B14F-4D97-AF65-F5344CB8AC3E}">
        <p14:creationId xmlns:p14="http://schemas.microsoft.com/office/powerpoint/2010/main" val="2901753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sz="4000" dirty="0"/>
              <a:t>Procedure for Reduction In </a:t>
            </a:r>
            <a:r>
              <a:rPr lang="en-GB" sz="4000" dirty="0" smtClean="0"/>
              <a:t>Rank</a:t>
            </a:r>
            <a:endParaRPr lang="en-GB" sz="4000" dirty="0"/>
          </a:p>
        </p:txBody>
      </p:sp>
      <p:sp>
        <p:nvSpPr>
          <p:cNvPr id="3" name="Content Placeholder 2"/>
          <p:cNvSpPr>
            <a:spLocks noGrp="1"/>
          </p:cNvSpPr>
          <p:nvPr>
            <p:ph idx="1"/>
          </p:nvPr>
        </p:nvSpPr>
        <p:spPr/>
        <p:txBody>
          <a:bodyPr/>
          <a:lstStyle/>
          <a:p>
            <a:pPr lvl="0"/>
            <a:r>
              <a:rPr lang="en-GB" sz="2800" dirty="0"/>
              <a:t>Where on disciplinary grounds, a major penalty other than dismissal is the appropriate penalty to be imposed on any employee; such employee may be reduced in rank.</a:t>
            </a:r>
          </a:p>
          <a:p>
            <a:r>
              <a:rPr lang="en-GB" sz="2800" dirty="0"/>
              <a:t>Any employee reduced in rank shall be removed to a lower grade with subsequent reduction in salary.</a:t>
            </a:r>
          </a:p>
        </p:txBody>
      </p:sp>
    </p:spTree>
    <p:extLst>
      <p:ext uri="{BB962C8B-B14F-4D97-AF65-F5344CB8AC3E}">
        <p14:creationId xmlns:p14="http://schemas.microsoft.com/office/powerpoint/2010/main" val="27214749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sz="4000" dirty="0" smtClean="0"/>
              <a:t>Disciplinary Procedure</a:t>
            </a:r>
            <a:endParaRPr lang="en-GB" sz="4000" dirty="0"/>
          </a:p>
        </p:txBody>
      </p:sp>
      <p:sp>
        <p:nvSpPr>
          <p:cNvPr id="3" name="Content Placeholder 2"/>
          <p:cNvSpPr>
            <a:spLocks noGrp="1"/>
          </p:cNvSpPr>
          <p:nvPr>
            <p:ph idx="1"/>
          </p:nvPr>
        </p:nvSpPr>
        <p:spPr>
          <a:xfrm>
            <a:off x="457200" y="1412776"/>
            <a:ext cx="8229600" cy="4525963"/>
          </a:xfrm>
        </p:spPr>
        <p:txBody>
          <a:bodyPr/>
          <a:lstStyle/>
          <a:p>
            <a:r>
              <a:rPr lang="en-GB" sz="2800" dirty="0"/>
              <a:t>Interdiction may be ordered:</a:t>
            </a:r>
          </a:p>
          <a:p>
            <a:pPr lvl="1"/>
            <a:r>
              <a:rPr lang="en-GB" sz="2400" dirty="0"/>
              <a:t>where further disciplinary proceedings are to be taken against an officer;</a:t>
            </a:r>
          </a:p>
          <a:p>
            <a:pPr lvl="1"/>
            <a:r>
              <a:rPr lang="en-GB" sz="2400" dirty="0"/>
              <a:t>where the officer is the subject of criminal investigation or offence, whether or not connected with the officer’s work;</a:t>
            </a:r>
          </a:p>
          <a:p>
            <a:pPr lvl="1"/>
            <a:r>
              <a:rPr lang="en-GB" sz="2400" dirty="0"/>
              <a:t>where the continued presence of an officer at his/her work-place may influence investigations into an offence allegedly committed by the officer.</a:t>
            </a:r>
          </a:p>
          <a:p>
            <a:pPr lvl="1"/>
            <a:r>
              <a:rPr lang="en-GB" sz="2400" dirty="0"/>
              <a:t>During the period of interdiction which should not exceed six (6) calendar months, the interdicted officer shall be paid one-half of his/her salary provided he/she is not indebted to the government.</a:t>
            </a:r>
          </a:p>
          <a:p>
            <a:endParaRPr lang="en-GB" sz="2800" dirty="0"/>
          </a:p>
        </p:txBody>
      </p:sp>
    </p:spTree>
    <p:extLst>
      <p:ext uri="{BB962C8B-B14F-4D97-AF65-F5344CB8AC3E}">
        <p14:creationId xmlns:p14="http://schemas.microsoft.com/office/powerpoint/2010/main" val="957596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sz="4000" dirty="0"/>
              <a:t>Formal </a:t>
            </a:r>
            <a:r>
              <a:rPr lang="en-GB" sz="4000" dirty="0" smtClean="0"/>
              <a:t>Proceedings</a:t>
            </a:r>
            <a:endParaRPr lang="en-GB" sz="4000" dirty="0"/>
          </a:p>
        </p:txBody>
      </p:sp>
      <p:sp>
        <p:nvSpPr>
          <p:cNvPr id="3" name="Content Placeholder 2"/>
          <p:cNvSpPr>
            <a:spLocks noGrp="1"/>
          </p:cNvSpPr>
          <p:nvPr>
            <p:ph idx="1"/>
          </p:nvPr>
        </p:nvSpPr>
        <p:spPr/>
        <p:txBody>
          <a:bodyPr/>
          <a:lstStyle/>
          <a:p>
            <a:pPr lvl="0"/>
            <a:r>
              <a:rPr lang="en-GB" sz="1800" dirty="0"/>
              <a:t>Where it is considered necessary to institute formal proceedings against an officer, the appropriate authority shall frame a charge or charges against the offending employee in writing. The authority may consult the Attorney-General with respect to the terms of the charge or charges</a:t>
            </a:r>
            <a:r>
              <a:rPr lang="en-GB" sz="1800" dirty="0" smtClean="0"/>
              <a:t>.</a:t>
            </a:r>
            <a:endParaRPr lang="en-GB" sz="1800" dirty="0"/>
          </a:p>
          <a:p>
            <a:pPr lvl="0"/>
            <a:r>
              <a:rPr lang="en-GB" sz="1800" dirty="0"/>
              <a:t>When a copy of the charge or charges together with a brief statement of the allegation on which the charge is based has been forwarded to the offending employee, he/she shall be required to state in writing, within seven (7) days, any grounds upon which he/she wishes to exonerate himself/herself. Failure on the part of the officer to react within the period of seven (7) days may be deemed to mean that he/she has no defence to the charge or charges</a:t>
            </a:r>
            <a:r>
              <a:rPr lang="en-GB" sz="1800" dirty="0" smtClean="0"/>
              <a:t>.</a:t>
            </a:r>
            <a:endParaRPr lang="en-GB" sz="1800" dirty="0"/>
          </a:p>
          <a:p>
            <a:pPr lvl="0"/>
            <a:r>
              <a:rPr lang="en-GB" sz="1800" dirty="0"/>
              <a:t>The appropriate disciplinary authority may proceed to take relevant decision. When a statement submitted by the offending employee is not considered satisfactory, the disciplinary authority shall proceed to refer the matter to a committee for further inquiry. The committee may, when the need arises, request for the assistance of professional or technical persons.</a:t>
            </a:r>
          </a:p>
          <a:p>
            <a:endParaRPr lang="en-GB" sz="1800" dirty="0"/>
          </a:p>
        </p:txBody>
      </p:sp>
    </p:spTree>
    <p:extLst>
      <p:ext uri="{BB962C8B-B14F-4D97-AF65-F5344CB8AC3E}">
        <p14:creationId xmlns:p14="http://schemas.microsoft.com/office/powerpoint/2010/main" val="40102610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Disciplinary Committee</a:t>
            </a:r>
          </a:p>
        </p:txBody>
      </p:sp>
      <p:sp>
        <p:nvSpPr>
          <p:cNvPr id="3" name="Content Placeholder 2"/>
          <p:cNvSpPr>
            <a:spLocks noGrp="1"/>
          </p:cNvSpPr>
          <p:nvPr>
            <p:ph idx="1"/>
          </p:nvPr>
        </p:nvSpPr>
        <p:spPr/>
        <p:txBody>
          <a:bodyPr/>
          <a:lstStyle/>
          <a:p>
            <a:r>
              <a:rPr lang="en-GB" sz="2400" dirty="0"/>
              <a:t>The composition of the Disciplinary Committee shall be as follows:</a:t>
            </a:r>
          </a:p>
          <a:p>
            <a:pPr lvl="1"/>
            <a:r>
              <a:rPr lang="en-GB" sz="2000" dirty="0"/>
              <a:t>Human Resource Director or his/her representative;</a:t>
            </a:r>
          </a:p>
          <a:p>
            <a:pPr lvl="1"/>
            <a:r>
              <a:rPr lang="en-GB" sz="2000" dirty="0"/>
              <a:t>Representative of local union or staff association;</a:t>
            </a:r>
          </a:p>
          <a:p>
            <a:pPr lvl="1"/>
            <a:r>
              <a:rPr lang="en-GB" sz="2000" dirty="0"/>
              <a:t>Any other senior staff appointed by management;</a:t>
            </a:r>
          </a:p>
          <a:p>
            <a:pPr lvl="1"/>
            <a:r>
              <a:rPr lang="en-GB" sz="2000" dirty="0"/>
              <a:t>Any other relevant technical or professional persons(s).</a:t>
            </a:r>
          </a:p>
          <a:p>
            <a:pPr lvl="1"/>
            <a:endParaRPr lang="en-GB" sz="2000" dirty="0"/>
          </a:p>
        </p:txBody>
      </p:sp>
    </p:spTree>
    <p:extLst>
      <p:ext uri="{BB962C8B-B14F-4D97-AF65-F5344CB8AC3E}">
        <p14:creationId xmlns:p14="http://schemas.microsoft.com/office/powerpoint/2010/main" val="19556044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sz="4000" dirty="0"/>
              <a:t>The Right of Appeal</a:t>
            </a:r>
            <a:r>
              <a:rPr lang="en-GB" sz="4000" dirty="0" smtClean="0"/>
              <a:t>:</a:t>
            </a:r>
            <a:endParaRPr lang="en-GB" sz="4000" dirty="0"/>
          </a:p>
        </p:txBody>
      </p:sp>
      <p:sp>
        <p:nvSpPr>
          <p:cNvPr id="3" name="Content Placeholder 2"/>
          <p:cNvSpPr>
            <a:spLocks noGrp="1"/>
          </p:cNvSpPr>
          <p:nvPr>
            <p:ph idx="1"/>
          </p:nvPr>
        </p:nvSpPr>
        <p:spPr/>
        <p:txBody>
          <a:bodyPr/>
          <a:lstStyle/>
          <a:p>
            <a:r>
              <a:rPr lang="en-GB" sz="2800" dirty="0"/>
              <a:t>Any worker who is given disciplinary warning or any sanction or notice of dismissal, has a right to appeal and this appeal must be written and submitted to the Human Resource Unit, 10 working days after receiving sanction. </a:t>
            </a:r>
            <a:endParaRPr lang="en-GB" sz="2800" dirty="0" smtClean="0"/>
          </a:p>
          <a:p>
            <a:r>
              <a:rPr lang="en-GB" sz="2800" dirty="0" smtClean="0"/>
              <a:t>The </a:t>
            </a:r>
            <a:r>
              <a:rPr lang="en-GB" sz="2800" dirty="0"/>
              <a:t>notice must state grounds of the appeal.</a:t>
            </a:r>
            <a:endParaRPr lang="en-GB" sz="2400" dirty="0"/>
          </a:p>
        </p:txBody>
      </p:sp>
    </p:spTree>
    <p:extLst>
      <p:ext uri="{BB962C8B-B14F-4D97-AF65-F5344CB8AC3E}">
        <p14:creationId xmlns:p14="http://schemas.microsoft.com/office/powerpoint/2010/main" val="25825358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r>
              <a:rPr lang="en-GB" dirty="0"/>
              <a:t>Appeals Procedure</a:t>
            </a:r>
            <a:r>
              <a:rPr lang="en-GB" dirty="0" smtClean="0"/>
              <a:t>:</a:t>
            </a:r>
            <a:endParaRPr lang="en-GB" dirty="0"/>
          </a:p>
        </p:txBody>
      </p:sp>
      <p:sp>
        <p:nvSpPr>
          <p:cNvPr id="3" name="Content Placeholder 2"/>
          <p:cNvSpPr>
            <a:spLocks noGrp="1"/>
          </p:cNvSpPr>
          <p:nvPr>
            <p:ph idx="1"/>
          </p:nvPr>
        </p:nvSpPr>
        <p:spPr/>
        <p:txBody>
          <a:bodyPr/>
          <a:lstStyle/>
          <a:p>
            <a:pPr lvl="0"/>
            <a:r>
              <a:rPr lang="en-GB" sz="2800" dirty="0" smtClean="0"/>
              <a:t>A </a:t>
            </a:r>
            <a:r>
              <a:rPr lang="en-GB" sz="2800" dirty="0"/>
              <a:t>Senior Staff will usually hear appeals. Which should include representatives of HR Unit to advise. Reasons for appeal may include:</a:t>
            </a:r>
            <a:endParaRPr lang="en-GB" sz="2400" dirty="0"/>
          </a:p>
          <a:p>
            <a:pPr lvl="1"/>
            <a:r>
              <a:rPr lang="en-GB" dirty="0"/>
              <a:t>If the offender thinks that penalty is not fair;</a:t>
            </a:r>
          </a:p>
          <a:p>
            <a:pPr lvl="1"/>
            <a:r>
              <a:rPr lang="en-GB" dirty="0"/>
              <a:t>If new evidence to assist offender is </a:t>
            </a:r>
            <a:r>
              <a:rPr lang="en-GB" dirty="0" smtClean="0"/>
              <a:t>discovered;</a:t>
            </a:r>
            <a:endParaRPr lang="en-GB" dirty="0"/>
          </a:p>
          <a:p>
            <a:pPr lvl="1"/>
            <a:r>
              <a:rPr lang="en-GB" sz="2800" dirty="0" smtClean="0"/>
              <a:t>If </a:t>
            </a:r>
            <a:r>
              <a:rPr lang="en-GB" sz="2800" dirty="0"/>
              <a:t>offender feels that the procedure was not applied correctly</a:t>
            </a:r>
          </a:p>
        </p:txBody>
      </p:sp>
    </p:spTree>
    <p:extLst>
      <p:ext uri="{BB962C8B-B14F-4D97-AF65-F5344CB8AC3E}">
        <p14:creationId xmlns:p14="http://schemas.microsoft.com/office/powerpoint/2010/main" val="36027192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r>
              <a:rPr lang="en-GB" sz="3600" dirty="0"/>
              <a:t>The Appeal Process</a:t>
            </a:r>
            <a:r>
              <a:rPr lang="en-GB" sz="3600" dirty="0" smtClean="0"/>
              <a:t>:</a:t>
            </a:r>
            <a:endParaRPr lang="en-GB" sz="8800" dirty="0"/>
          </a:p>
        </p:txBody>
      </p:sp>
      <p:sp>
        <p:nvSpPr>
          <p:cNvPr id="3" name="Content Placeholder 2"/>
          <p:cNvSpPr>
            <a:spLocks noGrp="1"/>
          </p:cNvSpPr>
          <p:nvPr>
            <p:ph idx="1"/>
          </p:nvPr>
        </p:nvSpPr>
        <p:spPr/>
        <p:txBody>
          <a:bodyPr/>
          <a:lstStyle/>
          <a:p>
            <a:pPr lvl="0"/>
            <a:r>
              <a:rPr lang="en-GB" sz="1800" dirty="0" smtClean="0"/>
              <a:t>Management </a:t>
            </a:r>
            <a:r>
              <a:rPr lang="en-GB" sz="1800" dirty="0"/>
              <a:t>shall present case first, and explain why action is being taken. Witnesses may be called;</a:t>
            </a:r>
            <a:endParaRPr lang="en-GB" sz="1600" dirty="0"/>
          </a:p>
          <a:p>
            <a:pPr lvl="0"/>
            <a:r>
              <a:rPr lang="en-GB" sz="1800" dirty="0"/>
              <a:t>Offender/worker will then ask questions and appeal side would also ask any questions they may have;</a:t>
            </a:r>
            <a:endParaRPr lang="en-GB" sz="1600" dirty="0"/>
          </a:p>
          <a:p>
            <a:pPr lvl="0"/>
            <a:r>
              <a:rPr lang="en-GB" sz="1800" dirty="0"/>
              <a:t>The third group which is the appeal panel will also ask questions;</a:t>
            </a:r>
            <a:endParaRPr lang="en-GB" sz="1600" dirty="0"/>
          </a:p>
          <a:p>
            <a:pPr lvl="0"/>
            <a:r>
              <a:rPr lang="en-GB" sz="1800" dirty="0"/>
              <a:t>After these questions the worker side will be asked to make its presentation to the panel, including calling witnesses if necessary;</a:t>
            </a:r>
            <a:endParaRPr lang="en-GB" sz="1600" dirty="0"/>
          </a:p>
          <a:p>
            <a:pPr lvl="0"/>
            <a:r>
              <a:rPr lang="en-GB" sz="1800" dirty="0"/>
              <a:t>The management side follows with their presentation including witnesses;</a:t>
            </a:r>
            <a:endParaRPr lang="en-GB" sz="1600" dirty="0"/>
          </a:p>
          <a:p>
            <a:pPr lvl="0"/>
            <a:r>
              <a:rPr lang="en-GB" sz="1800" dirty="0"/>
              <a:t>Both parties- (worker and management) will then sum up their cases;</a:t>
            </a:r>
            <a:endParaRPr lang="en-GB" sz="1600" dirty="0"/>
          </a:p>
          <a:p>
            <a:pPr lvl="0"/>
            <a:r>
              <a:rPr lang="en-GB" sz="1800" dirty="0"/>
              <a:t>There is then an adjournment to enable the panel consider the information presented to reach a decision; and,</a:t>
            </a:r>
            <a:endParaRPr lang="en-GB" sz="1600" dirty="0"/>
          </a:p>
          <a:p>
            <a:pPr lvl="0"/>
            <a:r>
              <a:rPr lang="en-GB" sz="1800" dirty="0"/>
              <a:t>On return of the two parties, the panel will communicate their decision to them verbally. This will later be confirmed in writing to both parties, at least 5 working days after the Appeal Hearing.</a:t>
            </a:r>
            <a:endParaRPr lang="en-GB" sz="1600" dirty="0"/>
          </a:p>
          <a:p>
            <a:endParaRPr lang="en-GB" sz="1800" dirty="0"/>
          </a:p>
        </p:txBody>
      </p:sp>
    </p:spTree>
    <p:extLst>
      <p:ext uri="{BB962C8B-B14F-4D97-AF65-F5344CB8AC3E}">
        <p14:creationId xmlns:p14="http://schemas.microsoft.com/office/powerpoint/2010/main" val="39972478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852936"/>
            <a:ext cx="8229600" cy="1143000"/>
          </a:xfrm>
        </p:spPr>
        <p:txBody>
          <a:bodyPr/>
          <a:lstStyle/>
          <a:p>
            <a:pPr lvl="0"/>
            <a:r>
              <a:rPr lang="en-GB" sz="3600" dirty="0" smtClean="0"/>
              <a:t>Grievance Procedures</a:t>
            </a:r>
            <a:endParaRPr lang="en-GB" sz="3600" dirty="0"/>
          </a:p>
        </p:txBody>
      </p:sp>
    </p:spTree>
    <p:extLst>
      <p:ext uri="{BB962C8B-B14F-4D97-AF65-F5344CB8AC3E}">
        <p14:creationId xmlns:p14="http://schemas.microsoft.com/office/powerpoint/2010/main" val="12422284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r>
              <a:rPr lang="en-GB" dirty="0"/>
              <a:t>Timeline and </a:t>
            </a:r>
            <a:r>
              <a:rPr lang="en-GB" dirty="0" smtClean="0"/>
              <a:t>Confidentiality</a:t>
            </a:r>
            <a:endParaRPr lang="en-GB" dirty="0"/>
          </a:p>
        </p:txBody>
      </p:sp>
      <p:sp>
        <p:nvSpPr>
          <p:cNvPr id="3" name="Content Placeholder 2"/>
          <p:cNvSpPr>
            <a:spLocks noGrp="1"/>
          </p:cNvSpPr>
          <p:nvPr>
            <p:ph idx="1"/>
          </p:nvPr>
        </p:nvSpPr>
        <p:spPr/>
        <p:txBody>
          <a:bodyPr/>
          <a:lstStyle/>
          <a:p>
            <a:r>
              <a:rPr lang="en-GB" sz="2400" dirty="0"/>
              <a:t>In order to deal with worker’s concerns quickly, it is important that all parties-management and workers meet the prescribed timelines. </a:t>
            </a:r>
            <a:endParaRPr lang="en-GB" sz="2400" dirty="0" smtClean="0"/>
          </a:p>
          <a:p>
            <a:r>
              <a:rPr lang="en-GB" sz="2400" dirty="0" smtClean="0"/>
              <a:t>Grievance </a:t>
            </a:r>
            <a:r>
              <a:rPr lang="en-GB" sz="2400" dirty="0"/>
              <a:t>is usually considered where it relates to an event or decision which occurred within three months before the hearing of the </a:t>
            </a:r>
            <a:r>
              <a:rPr lang="en-GB" sz="2400" dirty="0" smtClean="0"/>
              <a:t>grievance.</a:t>
            </a:r>
          </a:p>
          <a:p>
            <a:r>
              <a:rPr lang="en-GB" sz="2400" dirty="0" smtClean="0"/>
              <a:t>It </a:t>
            </a:r>
            <a:r>
              <a:rPr lang="en-GB" sz="2400" dirty="0"/>
              <a:t>is the responsibility of all workers and management to maintain strict confidentiality of personal information during grievance procedure and after.</a:t>
            </a:r>
          </a:p>
          <a:p>
            <a:endParaRPr lang="en-GB" sz="2400" dirty="0"/>
          </a:p>
        </p:txBody>
      </p:sp>
    </p:spTree>
    <p:extLst>
      <p:ext uri="{BB962C8B-B14F-4D97-AF65-F5344CB8AC3E}">
        <p14:creationId xmlns:p14="http://schemas.microsoft.com/office/powerpoint/2010/main" val="6013796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r>
              <a:rPr lang="en-GB" sz="3600" dirty="0"/>
              <a:t>Equality and Diversity </a:t>
            </a:r>
            <a:r>
              <a:rPr lang="en-GB" sz="3600" dirty="0" smtClean="0"/>
              <a:t>Considerations</a:t>
            </a:r>
            <a:endParaRPr lang="en-GB" sz="3600" dirty="0"/>
          </a:p>
        </p:txBody>
      </p:sp>
      <p:sp>
        <p:nvSpPr>
          <p:cNvPr id="3" name="Content Placeholder 2"/>
          <p:cNvSpPr>
            <a:spLocks noGrp="1"/>
          </p:cNvSpPr>
          <p:nvPr>
            <p:ph idx="1"/>
          </p:nvPr>
        </p:nvSpPr>
        <p:spPr/>
        <p:txBody>
          <a:bodyPr/>
          <a:lstStyle/>
          <a:p>
            <a:r>
              <a:rPr lang="en-GB" dirty="0"/>
              <a:t>Management should remember that when applying the procedure, they have a duty to ensure that no unlawful discriminatory practices </a:t>
            </a:r>
            <a:r>
              <a:rPr lang="en-GB" dirty="0" smtClean="0"/>
              <a:t>occur</a:t>
            </a:r>
          </a:p>
          <a:p>
            <a:r>
              <a:rPr lang="en-GB" dirty="0" smtClean="0"/>
              <a:t>People </a:t>
            </a:r>
            <a:r>
              <a:rPr lang="en-GB" dirty="0"/>
              <a:t>with Disability should be supported if they are involved in a grievance process.</a:t>
            </a:r>
          </a:p>
          <a:p>
            <a:endParaRPr lang="en-GB" dirty="0"/>
          </a:p>
        </p:txBody>
      </p:sp>
    </p:spTree>
    <p:extLst>
      <p:ext uri="{BB962C8B-B14F-4D97-AF65-F5344CB8AC3E}">
        <p14:creationId xmlns:p14="http://schemas.microsoft.com/office/powerpoint/2010/main" val="5306244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a:t>Initial </a:t>
            </a:r>
            <a:r>
              <a:rPr lang="en-GB" dirty="0" smtClean="0"/>
              <a:t>Action</a:t>
            </a:r>
            <a:endParaRPr lang="en-GB" dirty="0"/>
          </a:p>
        </p:txBody>
      </p:sp>
      <p:sp>
        <p:nvSpPr>
          <p:cNvPr id="3" name="Content Placeholder 2"/>
          <p:cNvSpPr>
            <a:spLocks noGrp="1"/>
          </p:cNvSpPr>
          <p:nvPr>
            <p:ph idx="1"/>
          </p:nvPr>
        </p:nvSpPr>
        <p:spPr/>
        <p:txBody>
          <a:bodyPr/>
          <a:lstStyle/>
          <a:p>
            <a:r>
              <a:rPr lang="en-GB" dirty="0"/>
              <a:t>Workers are advised to always contact their supervisors informally when they have any concern. </a:t>
            </a:r>
            <a:endParaRPr lang="en-GB" dirty="0" smtClean="0"/>
          </a:p>
          <a:p>
            <a:r>
              <a:rPr lang="en-GB" dirty="0" smtClean="0"/>
              <a:t>In </a:t>
            </a:r>
            <a:r>
              <a:rPr lang="en-GB" dirty="0"/>
              <a:t>this context, management will consider this under the usual day-to- day management process and resolve such disputes informally</a:t>
            </a:r>
          </a:p>
          <a:p>
            <a:endParaRPr lang="en-GB" dirty="0"/>
          </a:p>
        </p:txBody>
      </p:sp>
    </p:spTree>
    <p:extLst>
      <p:ext uri="{BB962C8B-B14F-4D97-AF65-F5344CB8AC3E}">
        <p14:creationId xmlns:p14="http://schemas.microsoft.com/office/powerpoint/2010/main" val="36803630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924944"/>
            <a:ext cx="8229600" cy="1143000"/>
          </a:xfrm>
        </p:spPr>
        <p:txBody>
          <a:bodyPr/>
          <a:lstStyle/>
          <a:p>
            <a:r>
              <a:rPr lang="en-GB" dirty="0"/>
              <a:t>Steps</a:t>
            </a:r>
          </a:p>
        </p:txBody>
      </p:sp>
    </p:spTree>
    <p:extLst>
      <p:ext uri="{BB962C8B-B14F-4D97-AF65-F5344CB8AC3E}">
        <p14:creationId xmlns:p14="http://schemas.microsoft.com/office/powerpoint/2010/main" val="36213011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Step 1: Statement of </a:t>
            </a:r>
            <a:r>
              <a:rPr lang="en-GB" sz="4000" dirty="0" smtClean="0"/>
              <a:t>Grievance</a:t>
            </a:r>
            <a:endParaRPr lang="en-GB" sz="4000" dirty="0"/>
          </a:p>
        </p:txBody>
      </p:sp>
      <p:sp>
        <p:nvSpPr>
          <p:cNvPr id="3" name="Content Placeholder 2"/>
          <p:cNvSpPr>
            <a:spLocks noGrp="1"/>
          </p:cNvSpPr>
          <p:nvPr>
            <p:ph idx="1"/>
          </p:nvPr>
        </p:nvSpPr>
        <p:spPr/>
        <p:txBody>
          <a:bodyPr/>
          <a:lstStyle/>
          <a:p>
            <a:pPr lvl="0"/>
            <a:r>
              <a:rPr lang="en-GB" sz="2600" dirty="0"/>
              <a:t>Clear, specific allegation against a named officer;</a:t>
            </a:r>
          </a:p>
          <a:p>
            <a:pPr lvl="0"/>
            <a:r>
              <a:rPr lang="en-GB" sz="2600" dirty="0"/>
              <a:t>Dates, number of times of offences and witnesses if any;</a:t>
            </a:r>
          </a:p>
          <a:p>
            <a:pPr lvl="0"/>
            <a:r>
              <a:rPr lang="en-GB" sz="2600" dirty="0"/>
              <a:t>Give a factual description of events;</a:t>
            </a:r>
          </a:p>
          <a:p>
            <a:pPr lvl="0"/>
            <a:r>
              <a:rPr lang="en-GB" sz="2600" dirty="0"/>
              <a:t>Describe briefly the details of each incident;</a:t>
            </a:r>
          </a:p>
          <a:p>
            <a:pPr lvl="0"/>
            <a:r>
              <a:rPr lang="en-GB" sz="2600" dirty="0"/>
              <a:t>If complaint is about discrimination, harassment or bullying, state how incident affected worker adversely;</a:t>
            </a:r>
          </a:p>
          <a:p>
            <a:pPr lvl="0"/>
            <a:r>
              <a:rPr lang="en-GB" sz="2600" dirty="0"/>
              <a:t>Add any other supporting document of relevance.</a:t>
            </a:r>
          </a:p>
          <a:p>
            <a:endParaRPr lang="en-GB" sz="2600" dirty="0"/>
          </a:p>
        </p:txBody>
      </p:sp>
    </p:spTree>
    <p:extLst>
      <p:ext uri="{BB962C8B-B14F-4D97-AF65-F5344CB8AC3E}">
        <p14:creationId xmlns:p14="http://schemas.microsoft.com/office/powerpoint/2010/main" val="29692805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Step 2: Grievance Hearing</a:t>
            </a:r>
            <a:r>
              <a:rPr lang="en-GB" sz="4000" dirty="0" smtClean="0"/>
              <a:t>.</a:t>
            </a:r>
            <a:endParaRPr lang="en-GB" sz="4000" dirty="0"/>
          </a:p>
        </p:txBody>
      </p:sp>
      <p:sp>
        <p:nvSpPr>
          <p:cNvPr id="3" name="Content Placeholder 2"/>
          <p:cNvSpPr>
            <a:spLocks noGrp="1"/>
          </p:cNvSpPr>
          <p:nvPr>
            <p:ph idx="1"/>
          </p:nvPr>
        </p:nvSpPr>
        <p:spPr/>
        <p:txBody>
          <a:bodyPr/>
          <a:lstStyle/>
          <a:p>
            <a:pPr lvl="0"/>
            <a:r>
              <a:rPr lang="en-GB" dirty="0"/>
              <a:t>Conduct of the Hearing</a:t>
            </a:r>
          </a:p>
          <a:p>
            <a:pPr lvl="1"/>
            <a:r>
              <a:rPr lang="en-GB" dirty="0"/>
              <a:t>The grievance is agreed and a remedy decided on</a:t>
            </a:r>
            <a:endParaRPr lang="en-GB" sz="2400" dirty="0"/>
          </a:p>
          <a:p>
            <a:pPr lvl="1"/>
            <a:r>
              <a:rPr lang="en-GB" dirty="0"/>
              <a:t>The grievance is agreed in part and remedy determined in respect of that part of the grievance. While the remaining part is not considered any further.</a:t>
            </a:r>
            <a:endParaRPr lang="en-GB" sz="2400" dirty="0"/>
          </a:p>
          <a:p>
            <a:pPr lvl="1"/>
            <a:r>
              <a:rPr lang="en-GB" dirty="0"/>
              <a:t>The grievance is not agreed.</a:t>
            </a:r>
            <a:endParaRPr lang="en-GB" sz="2400" dirty="0"/>
          </a:p>
          <a:p>
            <a:r>
              <a:rPr lang="en-GB" dirty="0"/>
              <a:t>Outcome of Hearing</a:t>
            </a:r>
          </a:p>
          <a:p>
            <a:pPr lvl="2"/>
            <a:endParaRPr lang="en-GB" dirty="0"/>
          </a:p>
        </p:txBody>
      </p:sp>
    </p:spTree>
    <p:extLst>
      <p:ext uri="{BB962C8B-B14F-4D97-AF65-F5344CB8AC3E}">
        <p14:creationId xmlns:p14="http://schemas.microsoft.com/office/powerpoint/2010/main" val="4407361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Step 3: Appeal </a:t>
            </a:r>
            <a:r>
              <a:rPr lang="en-GB" sz="4000" dirty="0" smtClean="0"/>
              <a:t>Process</a:t>
            </a:r>
            <a:endParaRPr lang="en-GB" sz="4000" dirty="0"/>
          </a:p>
        </p:txBody>
      </p:sp>
      <p:sp>
        <p:nvSpPr>
          <p:cNvPr id="3" name="Content Placeholder 2"/>
          <p:cNvSpPr>
            <a:spLocks noGrp="1"/>
          </p:cNvSpPr>
          <p:nvPr>
            <p:ph idx="1"/>
          </p:nvPr>
        </p:nvSpPr>
        <p:spPr/>
        <p:txBody>
          <a:bodyPr/>
          <a:lstStyle/>
          <a:p>
            <a:pPr lvl="0"/>
            <a:r>
              <a:rPr lang="en-GB" sz="2400" dirty="0"/>
              <a:t>Appeal Acknowledgement and forming the Appeal Panel.</a:t>
            </a:r>
          </a:p>
          <a:p>
            <a:pPr lvl="0"/>
            <a:r>
              <a:rPr lang="en-GB" sz="2400" dirty="0"/>
              <a:t>The Appeal Hearing takes place as follows:</a:t>
            </a:r>
          </a:p>
          <a:p>
            <a:pPr lvl="0"/>
            <a:r>
              <a:rPr lang="en-GB" sz="2400" dirty="0"/>
              <a:t>Appeal Decision</a:t>
            </a:r>
          </a:p>
          <a:p>
            <a:pPr lvl="1"/>
            <a:r>
              <a:rPr lang="en-GB" sz="2400" dirty="0"/>
              <a:t>The grievance is agreed and a remedy is decided on;</a:t>
            </a:r>
            <a:endParaRPr lang="en-GB" sz="2000" dirty="0"/>
          </a:p>
          <a:p>
            <a:pPr lvl="1"/>
            <a:r>
              <a:rPr lang="en-GB" sz="2400" dirty="0"/>
              <a:t>The grievance is agreed in part and a remedy is determined in respect of that part of the grievance, while the remaining parts are not considered any further.</a:t>
            </a:r>
            <a:endParaRPr lang="en-GB" sz="2000" dirty="0"/>
          </a:p>
          <a:p>
            <a:pPr lvl="1"/>
            <a:r>
              <a:rPr lang="en-GB" sz="2400" dirty="0"/>
              <a:t>The grievance is not agreed.</a:t>
            </a:r>
            <a:endParaRPr lang="en-GB" sz="2000" dirty="0"/>
          </a:p>
          <a:p>
            <a:pPr lvl="2"/>
            <a:endParaRPr lang="en-GB" sz="1800" dirty="0"/>
          </a:p>
        </p:txBody>
      </p:sp>
    </p:spTree>
    <p:extLst>
      <p:ext uri="{BB962C8B-B14F-4D97-AF65-F5344CB8AC3E}">
        <p14:creationId xmlns:p14="http://schemas.microsoft.com/office/powerpoint/2010/main" val="24839447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sz="3600" dirty="0" smtClean="0"/>
              <a:t>Grievance Resolution</a:t>
            </a:r>
            <a:endParaRPr lang="en-GB" sz="3600" dirty="0"/>
          </a:p>
        </p:txBody>
      </p:sp>
      <p:sp>
        <p:nvSpPr>
          <p:cNvPr id="3" name="Content Placeholder 2"/>
          <p:cNvSpPr>
            <a:spLocks noGrp="1"/>
          </p:cNvSpPr>
          <p:nvPr>
            <p:ph idx="1"/>
          </p:nvPr>
        </p:nvSpPr>
        <p:spPr/>
        <p:txBody>
          <a:bodyPr/>
          <a:lstStyle/>
          <a:p>
            <a:pPr marL="342900" lvl="1" indent="-342900">
              <a:buFontTx/>
              <a:buChar char="•"/>
            </a:pPr>
            <a:r>
              <a:rPr lang="en-GB" sz="2400" dirty="0"/>
              <a:t>Grievance Reporting and Resolution Procedure</a:t>
            </a:r>
          </a:p>
          <a:p>
            <a:pPr marL="342900" lvl="1" indent="-342900">
              <a:buFontTx/>
              <a:buChar char="•"/>
            </a:pPr>
            <a:r>
              <a:rPr lang="en-GB" sz="2400" dirty="0"/>
              <a:t>Grievance Presentation</a:t>
            </a:r>
          </a:p>
          <a:p>
            <a:pPr lvl="1"/>
            <a:r>
              <a:rPr lang="en-GB" sz="2000" dirty="0"/>
              <a:t>be in writing and signed or marked by the originator;</a:t>
            </a:r>
          </a:p>
          <a:p>
            <a:pPr lvl="1"/>
            <a:r>
              <a:rPr lang="en-GB" sz="2000" dirty="0"/>
              <a:t>state the nature of the grievance;</a:t>
            </a:r>
          </a:p>
          <a:p>
            <a:pPr lvl="1"/>
            <a:r>
              <a:rPr lang="en-GB" sz="2000" dirty="0"/>
              <a:t>specify the authority against which the grievance is being made;</a:t>
            </a:r>
          </a:p>
          <a:p>
            <a:pPr lvl="1"/>
            <a:r>
              <a:rPr lang="en-GB" sz="2000" dirty="0"/>
              <a:t>state the remedy being sought;</a:t>
            </a:r>
          </a:p>
          <a:p>
            <a:pPr lvl="1"/>
            <a:r>
              <a:rPr lang="en-GB" sz="2000" dirty="0"/>
              <a:t>be copied to the authority against which the grievance is being made.</a:t>
            </a:r>
          </a:p>
          <a:p>
            <a:pPr marL="342900" lvl="2" indent="-342900"/>
            <a:r>
              <a:rPr lang="en-GB" sz="2400" dirty="0"/>
              <a:t> </a:t>
            </a:r>
            <a:r>
              <a:rPr lang="en-GB" dirty="0"/>
              <a:t>Right of Representation</a:t>
            </a:r>
          </a:p>
          <a:p>
            <a:endParaRPr lang="en-GB" sz="2400" dirty="0"/>
          </a:p>
          <a:p>
            <a:endParaRPr lang="en-GB" sz="2400" dirty="0"/>
          </a:p>
        </p:txBody>
      </p:sp>
    </p:spTree>
    <p:extLst>
      <p:ext uri="{BB962C8B-B14F-4D97-AF65-F5344CB8AC3E}">
        <p14:creationId xmlns:p14="http://schemas.microsoft.com/office/powerpoint/2010/main" val="37960540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3600" dirty="0"/>
              <a:t>The HR Manager’s </a:t>
            </a:r>
            <a:r>
              <a:rPr lang="en-US" sz="3600" dirty="0" smtClean="0"/>
              <a:t>Role</a:t>
            </a:r>
            <a:endParaRPr lang="en-GB" sz="3600" dirty="0"/>
          </a:p>
        </p:txBody>
      </p:sp>
      <p:sp>
        <p:nvSpPr>
          <p:cNvPr id="3" name="Content Placeholder 2"/>
          <p:cNvSpPr>
            <a:spLocks noGrp="1"/>
          </p:cNvSpPr>
          <p:nvPr>
            <p:ph idx="1"/>
          </p:nvPr>
        </p:nvSpPr>
        <p:spPr/>
        <p:txBody>
          <a:bodyPr/>
          <a:lstStyle/>
          <a:p>
            <a:pPr lvl="0"/>
            <a:r>
              <a:rPr lang="en-US" sz="2000" dirty="0"/>
              <a:t>Prevention through good company culture, training and education</a:t>
            </a:r>
            <a:endParaRPr lang="en-GB" sz="4400" dirty="0"/>
          </a:p>
          <a:p>
            <a:pPr lvl="0"/>
            <a:r>
              <a:rPr lang="en-US" sz="2000" dirty="0"/>
              <a:t>Proactive and responsive to complaints</a:t>
            </a:r>
            <a:endParaRPr lang="en-GB" sz="4400" dirty="0"/>
          </a:p>
          <a:p>
            <a:pPr lvl="0"/>
            <a:r>
              <a:rPr lang="en-US" sz="2000" dirty="0"/>
              <a:t>All reasonable steps necessary to prevent</a:t>
            </a:r>
            <a:endParaRPr lang="en-GB" sz="4400" dirty="0"/>
          </a:p>
          <a:p>
            <a:pPr lvl="0"/>
            <a:r>
              <a:rPr lang="en-US" sz="2000" dirty="0"/>
              <a:t>Prompt, thorough and effective investigations</a:t>
            </a:r>
            <a:endParaRPr lang="en-GB" sz="4400" dirty="0"/>
          </a:p>
          <a:p>
            <a:pPr lvl="0"/>
            <a:r>
              <a:rPr lang="en-US" sz="2000" dirty="0"/>
              <a:t>Appropriate follow-through</a:t>
            </a:r>
            <a:endParaRPr lang="en-GB" sz="4400" dirty="0"/>
          </a:p>
          <a:p>
            <a:pPr lvl="0"/>
            <a:r>
              <a:rPr lang="en-US" sz="2000" dirty="0"/>
              <a:t>Treat employees with dignity and respect</a:t>
            </a:r>
            <a:endParaRPr lang="en-GB" sz="4400" dirty="0"/>
          </a:p>
          <a:p>
            <a:pPr lvl="1"/>
            <a:r>
              <a:rPr lang="en-US" sz="1800" dirty="0"/>
              <a:t>Find an office or conference room for privacy</a:t>
            </a:r>
            <a:endParaRPr lang="en-GB" sz="4000" dirty="0"/>
          </a:p>
          <a:p>
            <a:pPr lvl="1"/>
            <a:r>
              <a:rPr lang="en-US" sz="1800" dirty="0"/>
              <a:t>Start with general, open-ended questions</a:t>
            </a:r>
            <a:endParaRPr lang="en-GB" sz="4000" dirty="0"/>
          </a:p>
          <a:p>
            <a:pPr lvl="1"/>
            <a:r>
              <a:rPr lang="en-US" sz="1800" dirty="0"/>
              <a:t>Avoid questions that suggest a bias</a:t>
            </a:r>
            <a:endParaRPr lang="en-GB" sz="4000" dirty="0"/>
          </a:p>
          <a:p>
            <a:pPr lvl="1"/>
            <a:r>
              <a:rPr lang="en-US" sz="1800" dirty="0"/>
              <a:t>Avoid editorial comments or legal conclusions</a:t>
            </a:r>
            <a:endParaRPr lang="en-GB" sz="4000" dirty="0"/>
          </a:p>
          <a:p>
            <a:pPr lvl="1"/>
            <a:r>
              <a:rPr lang="en-US" sz="1800" dirty="0"/>
              <a:t>Any matter that is potentially significant (such as harassment, discrimination, family leave, retaliation, wage and hour or workplace safety) must be reported to HR </a:t>
            </a:r>
            <a:endParaRPr lang="en-GB" sz="4000" dirty="0"/>
          </a:p>
        </p:txBody>
      </p:sp>
    </p:spTree>
    <p:extLst>
      <p:ext uri="{BB962C8B-B14F-4D97-AF65-F5344CB8AC3E}">
        <p14:creationId xmlns:p14="http://schemas.microsoft.com/office/powerpoint/2010/main" val="3825462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HR’s </a:t>
            </a:r>
            <a:r>
              <a:rPr lang="en-US" smtClean="0"/>
              <a:t>Role Cont’d</a:t>
            </a:r>
            <a:endParaRPr lang="en-GB"/>
          </a:p>
        </p:txBody>
      </p:sp>
      <p:sp>
        <p:nvSpPr>
          <p:cNvPr id="3" name="Content Placeholder 2"/>
          <p:cNvSpPr>
            <a:spLocks noGrp="1"/>
          </p:cNvSpPr>
          <p:nvPr>
            <p:ph idx="1"/>
          </p:nvPr>
        </p:nvSpPr>
        <p:spPr/>
        <p:txBody>
          <a:bodyPr/>
          <a:lstStyle/>
          <a:p>
            <a:pPr lvl="0"/>
            <a:r>
              <a:rPr lang="en-US" sz="2400" dirty="0"/>
              <a:t>What to Document</a:t>
            </a:r>
            <a:endParaRPr lang="en-GB" sz="2400" dirty="0"/>
          </a:p>
          <a:p>
            <a:pPr lvl="0"/>
            <a:r>
              <a:rPr lang="en-US" sz="2400" dirty="0"/>
              <a:t>Performance Assessments</a:t>
            </a:r>
            <a:endParaRPr lang="en-GB" sz="2400" dirty="0"/>
          </a:p>
          <a:p>
            <a:r>
              <a:rPr lang="en-US" sz="2400" dirty="0"/>
              <a:t>Both formal and informal performance evaluations should be documented</a:t>
            </a:r>
            <a:endParaRPr lang="en-GB" sz="2400" dirty="0"/>
          </a:p>
          <a:p>
            <a:r>
              <a:rPr lang="en-US" sz="2400" dirty="0"/>
              <a:t>Tie the evaluation to job-related standards</a:t>
            </a:r>
            <a:endParaRPr lang="en-GB" sz="2400" dirty="0"/>
          </a:p>
          <a:p>
            <a:pPr lvl="0"/>
            <a:r>
              <a:rPr lang="en-US" sz="2400" dirty="0"/>
              <a:t>Performance Management/Discipline </a:t>
            </a:r>
            <a:endParaRPr lang="en-GB" sz="2400" dirty="0"/>
          </a:p>
          <a:p>
            <a:r>
              <a:rPr lang="en-GB" sz="2400" dirty="0"/>
              <a:t>Give the employee specific information about performance problems and the steps to correct the problems </a:t>
            </a:r>
          </a:p>
          <a:p>
            <a:endParaRPr lang="en-GB" sz="2400" dirty="0"/>
          </a:p>
        </p:txBody>
      </p:sp>
    </p:spTree>
    <p:extLst>
      <p:ext uri="{BB962C8B-B14F-4D97-AF65-F5344CB8AC3E}">
        <p14:creationId xmlns:p14="http://schemas.microsoft.com/office/powerpoint/2010/main" val="2613329091"/>
      </p:ext>
    </p:extLst>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8248</TotalTime>
  <Words>3124</Words>
  <Application>Microsoft Office PowerPoint</Application>
  <PresentationFormat>On-screen Show (4:3)</PresentationFormat>
  <Paragraphs>250</Paragraphs>
  <Slides>55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55</vt:i4>
      </vt:variant>
    </vt:vector>
  </HeadingPairs>
  <TitlesOfParts>
    <vt:vector size="58" baseType="lpstr">
      <vt:lpstr>Arial</vt:lpstr>
      <vt:lpstr>Calibri</vt:lpstr>
      <vt:lpstr>Diseño predeterminado</vt:lpstr>
      <vt:lpstr>Managing Organizational Conflicts at the OHLGS</vt:lpstr>
      <vt:lpstr>Introduction</vt:lpstr>
      <vt:lpstr>Overview of Organizational Conflicts</vt:lpstr>
      <vt:lpstr>Effect of Conflict on Organizational Performance</vt:lpstr>
      <vt:lpstr>Types of Conflicts </vt:lpstr>
      <vt:lpstr>Types of Conflicts</vt:lpstr>
      <vt:lpstr>Sources of Conflicts</vt:lpstr>
      <vt:lpstr>Sources of Conflicts</vt:lpstr>
      <vt:lpstr>Conflict Management Strategies</vt:lpstr>
      <vt:lpstr>General Approaches to Conflict Management</vt:lpstr>
      <vt:lpstr>Strategies Focused on Individuals</vt:lpstr>
      <vt:lpstr>Strategies Focused on the Whole Organization</vt:lpstr>
      <vt:lpstr>What constitutes Misconduct?</vt:lpstr>
      <vt:lpstr>Offences </vt:lpstr>
      <vt:lpstr>Major Offences</vt:lpstr>
      <vt:lpstr>Major Offences Cont’d</vt:lpstr>
      <vt:lpstr>Minor offences</vt:lpstr>
      <vt:lpstr>Penalties</vt:lpstr>
      <vt:lpstr>Major Penalties</vt:lpstr>
      <vt:lpstr>Minor Penalties</vt:lpstr>
      <vt:lpstr>Disciplinary Procedure</vt:lpstr>
      <vt:lpstr>Interdiction</vt:lpstr>
      <vt:lpstr>Interdiction arising from Criminal Investigation</vt:lpstr>
      <vt:lpstr>Dismissal Upon and After Trial</vt:lpstr>
      <vt:lpstr>Discipline and grievance procedures</vt:lpstr>
      <vt:lpstr>Key Principles</vt:lpstr>
      <vt:lpstr>Key Principles Cont’d </vt:lpstr>
      <vt:lpstr>Responsibility / Authority</vt:lpstr>
      <vt:lpstr>Procedures</vt:lpstr>
      <vt:lpstr>Informal Procedure</vt:lpstr>
      <vt:lpstr>Formal Procedures</vt:lpstr>
      <vt:lpstr>Procedure for Deferment of Increment</vt:lpstr>
      <vt:lpstr>Deferment of Increment Cont’d </vt:lpstr>
      <vt:lpstr>Procedure for Suspension</vt:lpstr>
      <vt:lpstr>Procedure for Suspension Cont’d</vt:lpstr>
      <vt:lpstr>Procedure for Reprimand</vt:lpstr>
      <vt:lpstr>Procedure for Termination of Appointment</vt:lpstr>
      <vt:lpstr>Procedure for Reduction In Rank</vt:lpstr>
      <vt:lpstr>Disciplinary Procedure</vt:lpstr>
      <vt:lpstr>Formal Proceedings</vt:lpstr>
      <vt:lpstr>Disciplinary Committee</vt:lpstr>
      <vt:lpstr>The Right of Appeal:</vt:lpstr>
      <vt:lpstr>Appeals Procedure:</vt:lpstr>
      <vt:lpstr>The Appeal Process:</vt:lpstr>
      <vt:lpstr>Grievance Procedures</vt:lpstr>
      <vt:lpstr>Timeline and Confidentiality</vt:lpstr>
      <vt:lpstr>Equality and Diversity Considerations</vt:lpstr>
      <vt:lpstr>Initial Action</vt:lpstr>
      <vt:lpstr>Steps</vt:lpstr>
      <vt:lpstr>Step 1: Statement of Grievance</vt:lpstr>
      <vt:lpstr>Step 2: Grievance Hearing.</vt:lpstr>
      <vt:lpstr>Step 3: Appeal Process</vt:lpstr>
      <vt:lpstr>Grievance Resolution</vt:lpstr>
      <vt:lpstr>The HR Manager’s Role</vt:lpstr>
      <vt:lpstr>HR’s Role Cont’d</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James Oppong-Mensah</cp:lastModifiedBy>
  <cp:revision>721</cp:revision>
  <cp:lastPrinted>2017-08-31T18:44:12Z</cp:lastPrinted>
  <dcterms:created xsi:type="dcterms:W3CDTF">2010-05-23T14:28:12Z</dcterms:created>
  <dcterms:modified xsi:type="dcterms:W3CDTF">2018-10-05T09:56:42Z</dcterms:modified>
</cp:coreProperties>
</file>