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72" r:id="rId3"/>
    <p:sldId id="257" r:id="rId4"/>
    <p:sldId id="258" r:id="rId5"/>
    <p:sldId id="329" r:id="rId6"/>
    <p:sldId id="430" r:id="rId7"/>
    <p:sldId id="330" r:id="rId8"/>
    <p:sldId id="339" r:id="rId9"/>
    <p:sldId id="341" r:id="rId10"/>
    <p:sldId id="369" r:id="rId11"/>
    <p:sldId id="352" r:id="rId12"/>
    <p:sldId id="355" r:id="rId13"/>
    <p:sldId id="361" r:id="rId14"/>
    <p:sldId id="426" r:id="rId15"/>
    <p:sldId id="376" r:id="rId16"/>
    <p:sldId id="378" r:id="rId17"/>
    <p:sldId id="379" r:id="rId18"/>
    <p:sldId id="380" r:id="rId19"/>
    <p:sldId id="382" r:id="rId20"/>
    <p:sldId id="375" r:id="rId21"/>
    <p:sldId id="383" r:id="rId22"/>
    <p:sldId id="395" r:id="rId23"/>
    <p:sldId id="417" r:id="rId24"/>
    <p:sldId id="427" r:id="rId25"/>
    <p:sldId id="419" r:id="rId26"/>
    <p:sldId id="421" r:id="rId27"/>
    <p:sldId id="396" r:id="rId28"/>
    <p:sldId id="397" r:id="rId29"/>
    <p:sldId id="398" r:id="rId30"/>
    <p:sldId id="429" r:id="rId31"/>
    <p:sldId id="371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904F53-5AEA-4047-A30F-FAB020C6098F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632750"/>
            <a:ext cx="8229600" cy="2895600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effectLst/>
                <a:latin typeface="+mn-lt"/>
              </a:rPr>
              <a:t>ORIENTATION PROGRAMME FOR NEW STAFF OF LOCAL GOVERNMENT SERVICE</a:t>
            </a:r>
            <a:br>
              <a:rPr lang="en-US" sz="3200" dirty="0" smtClean="0">
                <a:effectLst/>
                <a:latin typeface="+mn-lt"/>
              </a:rPr>
            </a:br>
            <a:r>
              <a:rPr lang="en-US" sz="3200" dirty="0">
                <a:effectLst/>
                <a:latin typeface="+mn-lt"/>
              </a:rPr>
              <a:t/>
            </a:r>
            <a:br>
              <a:rPr lang="en-US" sz="3200" dirty="0">
                <a:effectLst/>
                <a:latin typeface="+mn-lt"/>
              </a:rPr>
            </a:br>
            <a:r>
              <a:rPr lang="en-US" sz="3200" dirty="0" smtClean="0">
                <a:effectLst/>
                <a:latin typeface="+mn-lt"/>
              </a:rPr>
              <a:t>TOPIC:  LEADERSHIP AND MANAGEMENT OF LOCAL GOVERNMENTS</a:t>
            </a:r>
            <a:endParaRPr lang="en-US" sz="3200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4191000"/>
            <a:ext cx="8159496" cy="2438400"/>
          </a:xfrm>
        </p:spPr>
        <p:txBody>
          <a:bodyPr>
            <a:noAutofit/>
          </a:bodyPr>
          <a:lstStyle/>
          <a:p>
            <a:pPr algn="ctr"/>
            <a:r>
              <a:rPr lang="en-US" sz="2800" dirty="0" smtClean="0"/>
              <a:t>BY</a:t>
            </a:r>
          </a:p>
          <a:p>
            <a:pPr algn="ctr"/>
            <a:r>
              <a:rPr lang="en-US" sz="2800" dirty="0" smtClean="0"/>
              <a:t>INSTITUTE OF LOCAL </a:t>
            </a:r>
            <a:r>
              <a:rPr lang="en-US" sz="2800" dirty="0" smtClean="0"/>
              <a:t>GOVERNMENT </a:t>
            </a:r>
            <a:r>
              <a:rPr lang="en-US" sz="2800" dirty="0" smtClean="0"/>
              <a:t>STUDIES</a:t>
            </a:r>
          </a:p>
          <a:p>
            <a:pPr algn="ctr"/>
            <a:endParaRPr lang="en-US" sz="2800" dirty="0"/>
          </a:p>
          <a:p>
            <a:pPr algn="ctr"/>
            <a:r>
              <a:rPr lang="en-US" sz="2400" dirty="0" smtClean="0"/>
              <a:t>OCTOBER, 2018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8010811" y="46300"/>
            <a:ext cx="1047178" cy="9689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8988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/>
              <a:t>Content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85730"/>
            <a:ext cx="9143999" cy="487227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Key Concepts: Organisations, </a:t>
            </a:r>
            <a:r>
              <a:rPr lang="en-US" sz="2800" dirty="0"/>
              <a:t>M</a:t>
            </a:r>
            <a:r>
              <a:rPr lang="en-US" sz="2800" dirty="0" smtClean="0"/>
              <a:t>anagement and Leadership</a:t>
            </a:r>
            <a:endParaRPr lang="en-US" sz="2800" dirty="0" smtClean="0"/>
          </a:p>
          <a:p>
            <a:r>
              <a:rPr lang="en-US" sz="2800" dirty="0" smtClean="0"/>
              <a:t>Local Governments as Organisations</a:t>
            </a:r>
          </a:p>
          <a:p>
            <a:r>
              <a:rPr lang="en-US" sz="2800" dirty="0" smtClean="0"/>
              <a:t>Features and how they </a:t>
            </a:r>
            <a:r>
              <a:rPr lang="en-US" sz="2800" dirty="0" smtClean="0"/>
              <a:t>apply</a:t>
            </a:r>
            <a:endParaRPr lang="en-US" sz="2800" dirty="0" smtClean="0"/>
          </a:p>
          <a:p>
            <a:pPr lvl="1" algn="just"/>
            <a:r>
              <a:rPr lang="en-US" dirty="0" smtClean="0"/>
              <a:t>Structure</a:t>
            </a:r>
          </a:p>
          <a:p>
            <a:pPr lvl="1" algn="just"/>
            <a:r>
              <a:rPr lang="en-US" dirty="0" smtClean="0"/>
              <a:t>Input-Processes-Output Relations</a:t>
            </a:r>
          </a:p>
          <a:p>
            <a:pPr lvl="1" algn="just"/>
            <a:r>
              <a:rPr lang="en-US" dirty="0" smtClean="0"/>
              <a:t>Technology</a:t>
            </a:r>
          </a:p>
          <a:p>
            <a:pPr lvl="1" algn="just"/>
            <a:r>
              <a:rPr lang="en-US" dirty="0" smtClean="0"/>
              <a:t>People</a:t>
            </a:r>
          </a:p>
          <a:p>
            <a:pPr lvl="1" algn="just"/>
            <a:r>
              <a:rPr lang="en-US" dirty="0" smtClean="0"/>
              <a:t>Results</a:t>
            </a:r>
          </a:p>
          <a:p>
            <a:pPr algn="just"/>
            <a:r>
              <a:rPr lang="en-US" sz="2800" dirty="0" smtClean="0"/>
              <a:t>Management and Leadership Roles</a:t>
            </a:r>
          </a:p>
          <a:p>
            <a:pPr algn="just"/>
            <a:endParaRPr lang="en-US" dirty="0" smtClean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6248400" cy="1066800"/>
          </a:xfrm>
        </p:spPr>
        <p:txBody>
          <a:bodyPr/>
          <a:lstStyle/>
          <a:p>
            <a:pPr algn="ctr"/>
            <a:r>
              <a:rPr lang="en-US" b="1" dirty="0" smtClean="0"/>
              <a:t>Objectives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5181600"/>
          </a:xfrm>
        </p:spPr>
        <p:txBody>
          <a:bodyPr>
            <a:normAutofit/>
          </a:bodyPr>
          <a:lstStyle/>
          <a:p>
            <a:pPr lvl="0" algn="just"/>
            <a:r>
              <a:rPr lang="en-GB" sz="3200" dirty="0" smtClean="0"/>
              <a:t>Examine </a:t>
            </a:r>
            <a:r>
              <a:rPr lang="en-GB" sz="3200" dirty="0"/>
              <a:t>the </a:t>
            </a:r>
            <a:r>
              <a:rPr lang="en-GB" sz="3200" dirty="0" smtClean="0"/>
              <a:t>concept of organisations and how it applies to local governments</a:t>
            </a:r>
          </a:p>
          <a:p>
            <a:pPr lvl="0" algn="just"/>
            <a:r>
              <a:rPr lang="en-GB" sz="3200" dirty="0" smtClean="0"/>
              <a:t>Explain how local governments processes inputs into outputs and the factors involved</a:t>
            </a:r>
          </a:p>
          <a:p>
            <a:pPr lvl="0" algn="just"/>
            <a:r>
              <a:rPr lang="en-GB" sz="3200" dirty="0" smtClean="0"/>
              <a:t>Examine leadership and management styles in MMDAs and how they apply to new staff</a:t>
            </a:r>
          </a:p>
          <a:p>
            <a:pPr lvl="0" algn="just"/>
            <a:r>
              <a:rPr lang="en-GB" sz="3200" dirty="0" smtClean="0"/>
              <a:t>Identify opportunities and challenges that are critical for new staff to transit successfully into the local government service work environment.</a:t>
            </a:r>
          </a:p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500" y="704088"/>
            <a:ext cx="6515100" cy="972312"/>
          </a:xfrm>
        </p:spPr>
        <p:txBody>
          <a:bodyPr/>
          <a:lstStyle/>
          <a:p>
            <a:pPr algn="ctr"/>
            <a:r>
              <a:rPr lang="en-US" b="1" dirty="0" smtClean="0"/>
              <a:t>Expectations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5181600"/>
          </a:xfrm>
        </p:spPr>
        <p:txBody>
          <a:bodyPr/>
          <a:lstStyle/>
          <a:p>
            <a:r>
              <a:rPr lang="en-US" sz="3600" dirty="0"/>
              <a:t>By the end of </a:t>
            </a:r>
            <a:r>
              <a:rPr lang="en-US" sz="3600" dirty="0" smtClean="0"/>
              <a:t>the presentation, new staff will be able </a:t>
            </a:r>
            <a:r>
              <a:rPr lang="en-US" sz="3600" dirty="0"/>
              <a:t>to:</a:t>
            </a:r>
          </a:p>
          <a:p>
            <a:pPr lvl="1"/>
            <a:r>
              <a:rPr lang="en-GB" sz="3000" dirty="0" smtClean="0"/>
              <a:t>Increase their understanding of the organisational set- up and processes in MMDAs</a:t>
            </a:r>
          </a:p>
          <a:p>
            <a:pPr lvl="1"/>
            <a:r>
              <a:rPr lang="en-GB" sz="3000" dirty="0" smtClean="0"/>
              <a:t>Relate their understanding of elements of MMDAs as organisations to their expected roles in the office</a:t>
            </a:r>
            <a:endParaRPr lang="en-GB" sz="3000" dirty="0"/>
          </a:p>
          <a:p>
            <a:pPr lvl="1"/>
            <a:r>
              <a:rPr lang="en-US" sz="3000" dirty="0" smtClean="0"/>
              <a:t>Identify critical roles of management and leadership in responsive service delivery of MMDAs.</a:t>
            </a:r>
            <a:endParaRPr lang="en-GB" sz="3000" dirty="0"/>
          </a:p>
          <a:p>
            <a:pPr marL="393192" lvl="1" indent="0" algn="just">
              <a:buNone/>
            </a:pPr>
            <a:endParaRPr lang="en-US" dirty="0" smtClean="0"/>
          </a:p>
          <a:p>
            <a:pPr lvl="1" algn="just"/>
            <a:endParaRPr lang="en-US" dirty="0"/>
          </a:p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295400"/>
          </a:xfrm>
        </p:spPr>
        <p:txBody>
          <a:bodyPr/>
          <a:lstStyle/>
          <a:p>
            <a:pPr algn="ctr"/>
            <a:r>
              <a:rPr lang="en-US" b="1" dirty="0" smtClean="0"/>
              <a:t>Are MMDAs </a:t>
            </a:r>
            <a:r>
              <a:rPr lang="en-US" b="1" dirty="0" smtClean="0"/>
              <a:t>Organizations</a:t>
            </a:r>
            <a:r>
              <a:rPr lang="en-US" b="1" dirty="0" smtClean="0"/>
              <a:t>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922520"/>
          </a:xfrm>
        </p:spPr>
        <p:txBody>
          <a:bodyPr/>
          <a:lstStyle/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smtClean="0"/>
              <a:t>Organizations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>
            <a:normAutofit fontScale="92500" lnSpcReduction="10000"/>
          </a:bodyPr>
          <a:lstStyle/>
          <a:p>
            <a:r>
              <a:rPr lang="en-US" sz="4000" dirty="0"/>
              <a:t>A consciously coordinated social unit, composed of two or more people, that functions on a relatively continuous basis to achieve a common goal or a set of goals - </a:t>
            </a:r>
            <a:r>
              <a:rPr lang="en-US" sz="4000" b="1" dirty="0"/>
              <a:t>Robbins &amp; Judge, 2011 </a:t>
            </a:r>
            <a:endParaRPr lang="en-US" sz="4000" b="1" dirty="0" smtClean="0"/>
          </a:p>
          <a:p>
            <a:r>
              <a:rPr lang="en-US" sz="4000" dirty="0"/>
              <a:t>A group or an association in which there are defined and accepted roles, positions and responsibilities structured in some relationship to each other in order to achieve a specific objective(s) - </a:t>
            </a:r>
            <a:r>
              <a:rPr lang="en-US" sz="4000" b="1" dirty="0" err="1"/>
              <a:t>Uphoff</a:t>
            </a:r>
            <a:r>
              <a:rPr lang="en-US" sz="4000" b="1" dirty="0"/>
              <a:t>, 1992</a:t>
            </a:r>
          </a:p>
          <a:p>
            <a:pPr marL="0" indent="0">
              <a:buNone/>
            </a:pPr>
            <a:endParaRPr lang="en-US" sz="4000" b="1" dirty="0" smtClean="0"/>
          </a:p>
          <a:p>
            <a:endParaRPr lang="en-US" sz="40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528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457200"/>
            <a:ext cx="7696200" cy="1295400"/>
          </a:xfrm>
        </p:spPr>
        <p:txBody>
          <a:bodyPr>
            <a:normAutofit/>
          </a:bodyPr>
          <a:lstStyle/>
          <a:p>
            <a:r>
              <a:rPr lang="en-US" b="1" dirty="0" smtClean="0"/>
              <a:t>Why </a:t>
            </a:r>
            <a:r>
              <a:rPr lang="en-US" b="1" dirty="0" smtClean="0"/>
              <a:t>are </a:t>
            </a:r>
            <a:r>
              <a:rPr lang="en-US" b="1" dirty="0" smtClean="0"/>
              <a:t>they </a:t>
            </a:r>
            <a:r>
              <a:rPr lang="en-US" b="1" dirty="0" smtClean="0"/>
              <a:t>Organizations</a:t>
            </a:r>
            <a:r>
              <a:rPr lang="en-US" b="1" dirty="0" smtClean="0"/>
              <a:t>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2600"/>
            <a:ext cx="9144000" cy="51054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They seek to meet </a:t>
            </a:r>
            <a:r>
              <a:rPr lang="en-US" sz="3200" dirty="0" smtClean="0"/>
              <a:t>(or satisfy) a </a:t>
            </a:r>
            <a:r>
              <a:rPr lang="en-US" sz="3200" dirty="0" smtClean="0"/>
              <a:t>need</a:t>
            </a:r>
          </a:p>
          <a:p>
            <a:r>
              <a:rPr lang="en-US" sz="3200" dirty="0" smtClean="0"/>
              <a:t>They have characteristics or elements of an organisation such as:</a:t>
            </a:r>
          </a:p>
          <a:p>
            <a:pPr lvl="1"/>
            <a:r>
              <a:rPr lang="en-US" dirty="0"/>
              <a:t>Establishment – by Law (Act of Parliament as public organisations). Every Assembly has </a:t>
            </a:r>
            <a:r>
              <a:rPr lang="en-US" dirty="0" smtClean="0"/>
              <a:t>a Legislative Instrument </a:t>
            </a:r>
            <a:endParaRPr lang="en-US" dirty="0"/>
          </a:p>
          <a:p>
            <a:pPr lvl="1"/>
            <a:r>
              <a:rPr lang="en-US" dirty="0"/>
              <a:t>Vision/Goals/Strategies/Plans/Objectives</a:t>
            </a:r>
          </a:p>
          <a:p>
            <a:pPr lvl="1"/>
            <a:r>
              <a:rPr lang="en-US" dirty="0" smtClean="0"/>
              <a:t>Structure </a:t>
            </a:r>
            <a:endParaRPr lang="en-US" dirty="0"/>
          </a:p>
          <a:p>
            <a:pPr lvl="1"/>
            <a:r>
              <a:rPr lang="en-US" dirty="0"/>
              <a:t>Functions</a:t>
            </a:r>
          </a:p>
          <a:p>
            <a:pPr lvl="1"/>
            <a:r>
              <a:rPr lang="en-US" dirty="0"/>
              <a:t>Processes  (input-process-output)</a:t>
            </a:r>
          </a:p>
          <a:p>
            <a:pPr lvl="1"/>
            <a:r>
              <a:rPr lang="en-US" dirty="0"/>
              <a:t>People (human resource)</a:t>
            </a:r>
          </a:p>
          <a:p>
            <a:pPr lvl="1"/>
            <a:r>
              <a:rPr lang="en-US" dirty="0"/>
              <a:t>Technology (work methods and tools for work)</a:t>
            </a:r>
          </a:p>
          <a:p>
            <a:pPr lvl="0" algn="just"/>
            <a:endParaRPr lang="en-US" dirty="0"/>
          </a:p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788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500" y="704088"/>
            <a:ext cx="6515100" cy="1143000"/>
          </a:xfrm>
        </p:spPr>
        <p:txBody>
          <a:bodyPr>
            <a:normAutofit/>
          </a:bodyPr>
          <a:lstStyle/>
          <a:p>
            <a:pPr lvl="0" algn="ctr"/>
            <a:r>
              <a:rPr lang="en-US" sz="5400" b="1" dirty="0" smtClean="0"/>
              <a:t>Establishment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922520"/>
          </a:xfrm>
        </p:spPr>
        <p:txBody>
          <a:bodyPr>
            <a:normAutofit/>
          </a:bodyPr>
          <a:lstStyle/>
          <a:p>
            <a:pPr lvl="0"/>
            <a:r>
              <a:rPr lang="en-US" sz="3600" dirty="0" smtClean="0"/>
              <a:t>1992 </a:t>
            </a:r>
            <a:r>
              <a:rPr lang="en-US" sz="3600" dirty="0" smtClean="0"/>
              <a:t>Constitution - Chapter 20</a:t>
            </a:r>
            <a:endParaRPr lang="en-US" sz="3600" dirty="0" smtClean="0"/>
          </a:p>
          <a:p>
            <a:pPr lvl="0"/>
            <a:r>
              <a:rPr lang="en-US" sz="3600" dirty="0" smtClean="0"/>
              <a:t>Law </a:t>
            </a:r>
            <a:r>
              <a:rPr lang="en-US" sz="3600" dirty="0"/>
              <a:t>(Act of Parliament as public </a:t>
            </a:r>
            <a:r>
              <a:rPr lang="en-US" sz="3600" dirty="0" smtClean="0"/>
              <a:t>organizations) - </a:t>
            </a:r>
            <a:r>
              <a:rPr lang="en-US" sz="3600" dirty="0" smtClean="0"/>
              <a:t>Local Governance Act, 2016 (Act 936)</a:t>
            </a:r>
          </a:p>
          <a:p>
            <a:pPr lvl="0"/>
            <a:r>
              <a:rPr lang="en-US" sz="3600" dirty="0" smtClean="0"/>
              <a:t>Legislative Instrument establishing respective MMDAs</a:t>
            </a:r>
            <a:endParaRPr lang="en-US" sz="36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709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b="1" dirty="0" smtClean="0"/>
              <a:t>Vision/Goal/Mission</a:t>
            </a:r>
            <a:endParaRPr lang="en-US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92252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Generally, promote development and well-being of local people – </a:t>
            </a:r>
            <a:r>
              <a:rPr lang="en-US" sz="3200" dirty="0" smtClean="0"/>
              <a:t>improve </a:t>
            </a:r>
            <a:r>
              <a:rPr lang="en-US" sz="3200" dirty="0" smtClean="0"/>
              <a:t>on the quality of life.</a:t>
            </a:r>
          </a:p>
          <a:p>
            <a:r>
              <a:rPr lang="en-US" sz="3200" dirty="0" smtClean="0"/>
              <a:t>Medium-Term </a:t>
            </a:r>
            <a:r>
              <a:rPr lang="en-US" sz="3200" dirty="0" smtClean="0"/>
              <a:t>Development Plan </a:t>
            </a:r>
            <a:r>
              <a:rPr lang="en-US" sz="3200" dirty="0" smtClean="0"/>
              <a:t>(MTDP) spells </a:t>
            </a:r>
            <a:r>
              <a:rPr lang="en-US" sz="3200" dirty="0" smtClean="0"/>
              <a:t>out the development agenda of the </a:t>
            </a:r>
            <a:r>
              <a:rPr lang="en-US" sz="3200" dirty="0" smtClean="0"/>
              <a:t>people; hence</a:t>
            </a:r>
            <a:r>
              <a:rPr lang="en-US" sz="3200" dirty="0" smtClean="0"/>
              <a:t>, Participatory Planning is a </a:t>
            </a:r>
            <a:r>
              <a:rPr lang="en-US" sz="3200" dirty="0" smtClean="0"/>
              <a:t>requirement</a:t>
            </a:r>
            <a:endParaRPr lang="en-US" sz="32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042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500" y="914400"/>
            <a:ext cx="6515100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b="1" dirty="0" smtClean="0"/>
              <a:t>Structure (Organogram)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213360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/>
              <a:t>The </a:t>
            </a:r>
            <a:r>
              <a:rPr lang="en-US" sz="3600" b="1" dirty="0" smtClean="0"/>
              <a:t>structure </a:t>
            </a:r>
            <a:r>
              <a:rPr lang="en-US" sz="3600" b="1" dirty="0" smtClean="0"/>
              <a:t>of MMDAs </a:t>
            </a:r>
            <a:r>
              <a:rPr lang="en-US" sz="3600" b="1" dirty="0" smtClean="0"/>
              <a:t>stands for:</a:t>
            </a:r>
            <a:endParaRPr lang="en-US" sz="3600" b="1" dirty="0" smtClean="0"/>
          </a:p>
          <a:p>
            <a:r>
              <a:rPr lang="en-US" sz="3600" b="1" dirty="0" smtClean="0"/>
              <a:t>	a</a:t>
            </a:r>
            <a:r>
              <a:rPr lang="en-US" sz="3600" b="1" dirty="0" smtClean="0"/>
              <a:t>. </a:t>
            </a:r>
            <a:r>
              <a:rPr lang="en-US" sz="3800" b="1" dirty="0" smtClean="0"/>
              <a:t>Location of Authority/Functions</a:t>
            </a:r>
          </a:p>
          <a:p>
            <a:r>
              <a:rPr lang="en-US" sz="3800" b="1" dirty="0" smtClean="0"/>
              <a:t>	b</a:t>
            </a:r>
            <a:r>
              <a:rPr lang="en-US" sz="3800" b="1" dirty="0" smtClean="0"/>
              <a:t>. </a:t>
            </a:r>
            <a:r>
              <a:rPr lang="en-US" sz="3800" b="1" dirty="0" smtClean="0"/>
              <a:t>Lines </a:t>
            </a:r>
            <a:r>
              <a:rPr lang="en-US" sz="3800" b="1" dirty="0" smtClean="0"/>
              <a:t>of Communication</a:t>
            </a:r>
            <a:endParaRPr lang="en-US" sz="3800" b="1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6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1273571"/>
            <a:ext cx="9144000" cy="5584429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The Hierarchy </a:t>
            </a:r>
            <a:r>
              <a:rPr lang="en-US" sz="3600" b="1" dirty="0" smtClean="0"/>
              <a:t>of the MMDAs </a:t>
            </a:r>
            <a:r>
              <a:rPr lang="en-US" sz="3600" b="1" dirty="0" smtClean="0"/>
              <a:t>comprises:</a:t>
            </a:r>
          </a:p>
          <a:p>
            <a:pPr lvl="1"/>
            <a:r>
              <a:rPr lang="en-US" sz="3400" b="1" dirty="0" smtClean="0"/>
              <a:t>The Chief Executive </a:t>
            </a:r>
            <a:r>
              <a:rPr lang="en-US" sz="3400" b="1" dirty="0" smtClean="0"/>
              <a:t>(the </a:t>
            </a:r>
            <a:r>
              <a:rPr lang="en-US" sz="3400" b="1" dirty="0" smtClean="0"/>
              <a:t>Political and Executive Head)</a:t>
            </a:r>
          </a:p>
          <a:p>
            <a:pPr lvl="1"/>
            <a:r>
              <a:rPr lang="en-US" sz="3400" b="1" dirty="0" smtClean="0"/>
              <a:t>Coordinating Director </a:t>
            </a:r>
            <a:r>
              <a:rPr lang="en-US" sz="3400" b="1" dirty="0" smtClean="0"/>
              <a:t>(the </a:t>
            </a:r>
            <a:r>
              <a:rPr lang="en-US" sz="3400" b="1" dirty="0" smtClean="0"/>
              <a:t>Head of Bureaucracy)</a:t>
            </a:r>
          </a:p>
          <a:p>
            <a:pPr lvl="1"/>
            <a:r>
              <a:rPr lang="en-US" sz="3400" b="1" dirty="0" smtClean="0"/>
              <a:t>Heads of Departments</a:t>
            </a:r>
          </a:p>
          <a:p>
            <a:pPr lvl="1"/>
            <a:r>
              <a:rPr lang="en-US" sz="3400" b="1" dirty="0" smtClean="0"/>
              <a:t>Senior Officers by designation, </a:t>
            </a:r>
            <a:r>
              <a:rPr lang="en-US" sz="3400" b="1" dirty="0" smtClean="0"/>
              <a:t>mid-level </a:t>
            </a:r>
            <a:r>
              <a:rPr lang="en-US" sz="3400" b="1" dirty="0" smtClean="0"/>
              <a:t>and Junior Staff plus others</a:t>
            </a:r>
            <a:endParaRPr lang="en-US" sz="3400" dirty="0"/>
          </a:p>
        </p:txBody>
      </p:sp>
      <p:pic>
        <p:nvPicPr>
          <p:cNvPr id="3" name="Picture 2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215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73571"/>
            <a:ext cx="9144000" cy="580296"/>
          </a:xfrm>
        </p:spPr>
        <p:txBody>
          <a:bodyPr>
            <a:noAutofit/>
          </a:bodyPr>
          <a:lstStyle/>
          <a:p>
            <a:pPr lvl="0" algn="ctr"/>
            <a:r>
              <a:rPr lang="en-US" sz="5400" b="1" dirty="0" smtClean="0"/>
              <a:t>Functions of the </a:t>
            </a:r>
            <a:r>
              <a:rPr lang="en-US" sz="5400" b="1" dirty="0" smtClean="0"/>
              <a:t>Organization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922520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What </a:t>
            </a:r>
            <a:r>
              <a:rPr lang="en-US" sz="3200" b="1" dirty="0" smtClean="0"/>
              <a:t>the </a:t>
            </a:r>
            <a:r>
              <a:rPr lang="en-US" sz="3200" b="1" dirty="0" smtClean="0"/>
              <a:t>organization </a:t>
            </a:r>
            <a:r>
              <a:rPr lang="en-US" sz="3200" b="1" dirty="0" smtClean="0"/>
              <a:t>sets out to </a:t>
            </a:r>
            <a:r>
              <a:rPr lang="en-US" sz="3200" b="1" dirty="0" smtClean="0"/>
              <a:t>do;</a:t>
            </a:r>
            <a:endParaRPr lang="en-US" sz="3200" b="1" dirty="0" smtClean="0"/>
          </a:p>
          <a:p>
            <a:r>
              <a:rPr lang="en-US" sz="3200" b="1" dirty="0" smtClean="0"/>
              <a:t>Job description of individual workers</a:t>
            </a:r>
          </a:p>
          <a:p>
            <a:r>
              <a:rPr lang="en-US" sz="3200" b="1" dirty="0" smtClean="0"/>
              <a:t>Job </a:t>
            </a:r>
            <a:r>
              <a:rPr lang="en-US" sz="3200" b="1" dirty="0" smtClean="0"/>
              <a:t>description of staff dovetails into the </a:t>
            </a:r>
            <a:r>
              <a:rPr lang="en-US" sz="3200" b="1" dirty="0" smtClean="0"/>
              <a:t>organizational </a:t>
            </a:r>
            <a:r>
              <a:rPr lang="en-US" sz="3200" b="1" dirty="0" smtClean="0"/>
              <a:t>function in order to meet the </a:t>
            </a:r>
            <a:r>
              <a:rPr lang="en-US" sz="3200" b="1" dirty="0" smtClean="0"/>
              <a:t>organizational </a:t>
            </a:r>
            <a:r>
              <a:rPr lang="en-US" sz="3200" b="1" dirty="0" smtClean="0"/>
              <a:t>goals.</a:t>
            </a:r>
          </a:p>
          <a:p>
            <a:r>
              <a:rPr lang="en-US" sz="3200" b="1" dirty="0" smtClean="0"/>
              <a:t>Failure to perform your role will prevent the </a:t>
            </a:r>
            <a:r>
              <a:rPr lang="en-US" sz="3200" b="1" dirty="0" smtClean="0"/>
              <a:t>organization </a:t>
            </a:r>
            <a:r>
              <a:rPr lang="en-US" sz="3200" b="1" dirty="0" smtClean="0"/>
              <a:t>from meeting its goals</a:t>
            </a:r>
            <a:endParaRPr lang="en-US" sz="32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73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500" y="533400"/>
            <a:ext cx="6515100" cy="1066800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/>
              <a:t>Processes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r>
              <a:rPr lang="en-US" sz="3600" dirty="0"/>
              <a:t>T</a:t>
            </a:r>
            <a:r>
              <a:rPr lang="en-US" sz="3600" dirty="0" smtClean="0"/>
              <a:t>he </a:t>
            </a:r>
            <a:r>
              <a:rPr lang="en-US" sz="3600" dirty="0" smtClean="0"/>
              <a:t>methods that have been established by the </a:t>
            </a:r>
            <a:r>
              <a:rPr lang="en-US" sz="3600" dirty="0" smtClean="0"/>
              <a:t>MMDAs </a:t>
            </a:r>
            <a:r>
              <a:rPr lang="en-US" sz="3600" dirty="0" smtClean="0"/>
              <a:t>for carrying out its </a:t>
            </a:r>
            <a:r>
              <a:rPr lang="en-US" sz="3600" dirty="0" smtClean="0"/>
              <a:t>activities - </a:t>
            </a:r>
            <a:r>
              <a:rPr lang="en-US" sz="3600" b="1" dirty="0" smtClean="0"/>
              <a:t>Due Process</a:t>
            </a:r>
            <a:r>
              <a:rPr lang="en-US" sz="3600" dirty="0" smtClean="0"/>
              <a:t>. </a:t>
            </a:r>
            <a:r>
              <a:rPr lang="en-US" sz="3600" dirty="0" smtClean="0"/>
              <a:t>Internal and External </a:t>
            </a:r>
            <a:r>
              <a:rPr lang="en-US" sz="3600" dirty="0" smtClean="0"/>
              <a:t>methods. </a:t>
            </a:r>
            <a:r>
              <a:rPr lang="en-US" sz="3600" dirty="0" smtClean="0"/>
              <a:t>Examples:</a:t>
            </a:r>
          </a:p>
          <a:p>
            <a:pPr lvl="1"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Attendance Register (Clock-in system)  </a:t>
            </a:r>
          </a:p>
          <a:p>
            <a:pPr lvl="1"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procedures</a:t>
            </a:r>
          </a:p>
          <a:p>
            <a:pPr lvl="1"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Memos, Reports, etc.</a:t>
            </a:r>
          </a:p>
          <a:p>
            <a:pPr lvl="1"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Participatory Planning Process</a:t>
            </a:r>
          </a:p>
          <a:p>
            <a:pPr lvl="1"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Budget and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Fee-fixing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</a:p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2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48" y="1828800"/>
            <a:ext cx="9144000" cy="502920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MMDAs receive inputs, process them </a:t>
            </a:r>
            <a:r>
              <a:rPr lang="en-GB" sz="3600" dirty="0" smtClean="0"/>
              <a:t>to become outputs </a:t>
            </a:r>
            <a:r>
              <a:rPr lang="en-GB" sz="3600" dirty="0" smtClean="0"/>
              <a:t>or </a:t>
            </a:r>
            <a:r>
              <a:rPr lang="en-GB" sz="3600" dirty="0" smtClean="0"/>
              <a:t>outcomes</a:t>
            </a:r>
          </a:p>
          <a:p>
            <a:pPr lvl="1"/>
            <a:r>
              <a:rPr lang="en-GB" sz="3400" dirty="0" smtClean="0"/>
              <a:t>E.g. Bye-laws</a:t>
            </a:r>
          </a:p>
          <a:p>
            <a:pPr lvl="1"/>
            <a:r>
              <a:rPr lang="en-GB" sz="3400" dirty="0" smtClean="0"/>
              <a:t>Medium-Term Development </a:t>
            </a:r>
            <a:r>
              <a:rPr lang="en-GB" sz="3400" dirty="0"/>
              <a:t>P</a:t>
            </a:r>
            <a:r>
              <a:rPr lang="en-GB" sz="3400" dirty="0" smtClean="0"/>
              <a:t>lans</a:t>
            </a:r>
            <a:endParaRPr lang="en-GB" sz="3400" dirty="0" smtClean="0"/>
          </a:p>
          <a:p>
            <a:pPr lvl="1"/>
            <a:r>
              <a:rPr lang="en-GB" sz="3400" dirty="0" smtClean="0"/>
              <a:t>Fees, fines, </a:t>
            </a:r>
            <a:r>
              <a:rPr lang="en-GB" sz="3400" dirty="0" smtClean="0"/>
              <a:t>etc. </a:t>
            </a:r>
            <a:r>
              <a:rPr lang="en-GB" sz="3400" dirty="0" smtClean="0"/>
              <a:t>that are </a:t>
            </a:r>
            <a:r>
              <a:rPr lang="en-GB" sz="3400" dirty="0" smtClean="0"/>
              <a:t>fixed</a:t>
            </a:r>
            <a:endParaRPr lang="en-GB" sz="3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89098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8229600" cy="908986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smtClean="0"/>
              <a:t>Inputs, Outputs &amp; Outcomes </a:t>
            </a:r>
            <a:endParaRPr lang="en-US" sz="4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85000" lnSpcReduction="10000"/>
          </a:bodyPr>
          <a:lstStyle/>
          <a:p>
            <a:r>
              <a:rPr lang="en-US" sz="4100" b="1" dirty="0" smtClean="0"/>
              <a:t>Inputs</a:t>
            </a:r>
            <a:r>
              <a:rPr lang="en-US" sz="4100" dirty="0" smtClean="0"/>
              <a:t> - contributions </a:t>
            </a:r>
            <a:r>
              <a:rPr lang="en-US" sz="4100" dirty="0" smtClean="0"/>
              <a:t>from the local people and from </a:t>
            </a:r>
            <a:r>
              <a:rPr lang="en-US" sz="4100" dirty="0" smtClean="0"/>
              <a:t>the Central </a:t>
            </a:r>
            <a:r>
              <a:rPr lang="en-US" sz="4100" dirty="0" smtClean="0"/>
              <a:t>Government</a:t>
            </a:r>
          </a:p>
          <a:p>
            <a:r>
              <a:rPr lang="en-US" sz="4100" b="1" dirty="0"/>
              <a:t>O</a:t>
            </a:r>
            <a:r>
              <a:rPr lang="en-US" sz="4100" b="1" dirty="0" smtClean="0"/>
              <a:t>utputs</a:t>
            </a:r>
            <a:r>
              <a:rPr lang="en-US" sz="4100" dirty="0" smtClean="0"/>
              <a:t> - services and infrastructure </a:t>
            </a:r>
            <a:r>
              <a:rPr lang="en-US" sz="4100" dirty="0" smtClean="0"/>
              <a:t>projects that are provided</a:t>
            </a:r>
            <a:r>
              <a:rPr lang="en-US" sz="4100" dirty="0" smtClean="0"/>
              <a:t>: boreholes, </a:t>
            </a:r>
            <a:r>
              <a:rPr lang="en-US" sz="4100" dirty="0" smtClean="0"/>
              <a:t>roads, schools, hospitals, markets</a:t>
            </a:r>
            <a:r>
              <a:rPr lang="en-US" sz="4100" dirty="0" smtClean="0"/>
              <a:t>, lorry parks, etc</a:t>
            </a:r>
            <a:r>
              <a:rPr lang="en-US" sz="4100" dirty="0" smtClean="0"/>
              <a:t>.</a:t>
            </a:r>
          </a:p>
          <a:p>
            <a:r>
              <a:rPr lang="en-US" sz="4100" b="1" dirty="0" smtClean="0"/>
              <a:t>Outcomes</a:t>
            </a:r>
            <a:r>
              <a:rPr lang="en-US" sz="4100" dirty="0" smtClean="0"/>
              <a:t> - </a:t>
            </a:r>
            <a:endParaRPr lang="en-US" sz="4100" dirty="0"/>
          </a:p>
          <a:p>
            <a:pPr marL="0" indent="0">
              <a:buNone/>
            </a:pPr>
            <a:r>
              <a:rPr lang="en-US" sz="3200" dirty="0" smtClean="0"/>
              <a:t> 	</a:t>
            </a:r>
            <a:r>
              <a:rPr lang="en-US" sz="3600" dirty="0" smtClean="0"/>
              <a:t>- </a:t>
            </a:r>
            <a:r>
              <a:rPr lang="en-US" sz="3600" dirty="0"/>
              <a:t>Access to improved community services </a:t>
            </a:r>
            <a:r>
              <a:rPr lang="en-US" sz="3600" dirty="0" smtClean="0"/>
              <a:t>	(</a:t>
            </a:r>
            <a:r>
              <a:rPr lang="en-US" sz="3600" dirty="0"/>
              <a:t>sanitation, water, transportation, electricity)</a:t>
            </a:r>
          </a:p>
          <a:p>
            <a:pPr marL="0" indent="0">
              <a:buNone/>
            </a:pPr>
            <a:r>
              <a:rPr lang="en-US" sz="3600" dirty="0" smtClean="0"/>
              <a:t>	- Access to better education</a:t>
            </a:r>
            <a:r>
              <a:rPr lang="en-US" sz="3600" dirty="0"/>
              <a:t>, healthcare, </a:t>
            </a:r>
            <a:r>
              <a:rPr lang="en-US" sz="3600" dirty="0" smtClean="0"/>
              <a:t>	housing</a:t>
            </a:r>
            <a:r>
              <a:rPr lang="en-US" sz="3600" dirty="0"/>
              <a:t>, reduced crime)</a:t>
            </a:r>
          </a:p>
          <a:p>
            <a:pPr marL="0" indent="0">
              <a:buNone/>
            </a:pPr>
            <a:endParaRPr lang="en-US" sz="3600" dirty="0"/>
          </a:p>
          <a:p>
            <a:pPr marL="0" indent="0">
              <a:buNone/>
            </a:pPr>
            <a:endParaRPr lang="en-US" sz="3600" dirty="0"/>
          </a:p>
          <a:p>
            <a:endParaRPr lang="en-US" sz="36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2351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66899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smtClean="0"/>
              <a:t>Human </a:t>
            </a:r>
            <a:r>
              <a:rPr lang="en-US" sz="5400" b="1" dirty="0" smtClean="0"/>
              <a:t>Resource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2600"/>
            <a:ext cx="9144000" cy="51054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</a:t>
            </a:r>
            <a:r>
              <a:rPr lang="en-US" sz="3200" dirty="0" smtClean="0"/>
              <a:t>he people who </a:t>
            </a:r>
            <a:r>
              <a:rPr lang="en-US" sz="3200" dirty="0" smtClean="0"/>
              <a:t>are employed to perform the functions of the </a:t>
            </a:r>
            <a:r>
              <a:rPr lang="en-US" sz="3200" dirty="0" smtClean="0"/>
              <a:t>organization</a:t>
            </a:r>
            <a:endParaRPr lang="en-US" sz="3200" dirty="0" smtClean="0"/>
          </a:p>
          <a:p>
            <a:r>
              <a:rPr lang="en-US" sz="3200" dirty="0" smtClean="0"/>
              <a:t>The conditions of work is established by the </a:t>
            </a:r>
            <a:r>
              <a:rPr lang="en-US" sz="3200" dirty="0" smtClean="0"/>
              <a:t>organization</a:t>
            </a:r>
            <a:endParaRPr lang="en-US" sz="3200" dirty="0" smtClean="0"/>
          </a:p>
          <a:p>
            <a:r>
              <a:rPr lang="en-US" sz="3200" dirty="0" smtClean="0"/>
              <a:t>Their remuneration and other benefits are spelt out by the organisation.</a:t>
            </a:r>
          </a:p>
          <a:p>
            <a:r>
              <a:rPr lang="en-US" sz="3200" dirty="0" smtClean="0"/>
              <a:t>They are to abide by the rules and regulations of the organisation</a:t>
            </a:r>
          </a:p>
          <a:p>
            <a:r>
              <a:rPr lang="en-US" sz="3200" dirty="0" smtClean="0"/>
              <a:t>They are impersonal to the organisation</a:t>
            </a:r>
            <a:endParaRPr lang="en-US" sz="32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5915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smtClean="0"/>
              <a:t>Technology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922520"/>
          </a:xfrm>
        </p:spPr>
        <p:txBody>
          <a:bodyPr/>
          <a:lstStyle/>
          <a:p>
            <a:r>
              <a:rPr lang="en-US" sz="4000" dirty="0" smtClean="0"/>
              <a:t>The tools and method of  work in the </a:t>
            </a:r>
            <a:r>
              <a:rPr lang="en-US" sz="4000" dirty="0" smtClean="0"/>
              <a:t>organization  </a:t>
            </a:r>
            <a:r>
              <a:rPr lang="en-US" sz="4000" dirty="0" smtClean="0"/>
              <a:t>as established</a:t>
            </a:r>
          </a:p>
          <a:p>
            <a:r>
              <a:rPr lang="en-US" sz="4000" dirty="0" smtClean="0"/>
              <a:t>Staff must have the tools and adopt the laid-down </a:t>
            </a:r>
            <a:r>
              <a:rPr lang="en-US" sz="4000" dirty="0" smtClean="0"/>
              <a:t>organizational </a:t>
            </a:r>
            <a:r>
              <a:rPr lang="en-US" sz="4000" dirty="0" smtClean="0"/>
              <a:t>approach to doing a job.</a:t>
            </a:r>
            <a:endParaRPr lang="en-US" sz="4000" dirty="0"/>
          </a:p>
          <a:p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42534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smtClean="0"/>
              <a:t>MMDAs Ultimate Result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922520"/>
          </a:xfrm>
        </p:spPr>
        <p:txBody>
          <a:bodyPr>
            <a:normAutofit/>
          </a:bodyPr>
          <a:lstStyle/>
          <a:p>
            <a:pPr lvl="1"/>
            <a:r>
              <a:rPr lang="en-US" sz="3600" dirty="0" smtClean="0"/>
              <a:t>All the elements of the </a:t>
            </a:r>
            <a:r>
              <a:rPr lang="en-US" sz="3600" dirty="0" smtClean="0"/>
              <a:t>organization </a:t>
            </a:r>
            <a:r>
              <a:rPr lang="en-US" sz="3600" dirty="0" smtClean="0"/>
              <a:t>(</a:t>
            </a:r>
            <a:r>
              <a:rPr lang="en-US" sz="3600" dirty="0" smtClean="0"/>
              <a:t>MMDAs) </a:t>
            </a:r>
            <a:r>
              <a:rPr lang="en-US" sz="3600" dirty="0" smtClean="0"/>
              <a:t>are to be deployed in order to </a:t>
            </a:r>
            <a:r>
              <a:rPr lang="en-US" sz="3600" dirty="0" smtClean="0"/>
              <a:t>attain the ultimate: - </a:t>
            </a:r>
            <a:r>
              <a:rPr lang="en-US" sz="3600" b="1" dirty="0" smtClean="0"/>
              <a:t>improve </a:t>
            </a:r>
            <a:r>
              <a:rPr lang="en-US" sz="3600" b="1" dirty="0" smtClean="0"/>
              <a:t>on the quality of life and dignity of the local people</a:t>
            </a:r>
            <a:r>
              <a:rPr lang="en-US" sz="3600" b="1" dirty="0" smtClean="0"/>
              <a:t>.</a:t>
            </a:r>
          </a:p>
          <a:p>
            <a:pPr lvl="1"/>
            <a:endParaRPr lang="en-US" sz="3600" b="1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5963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smtClean="0"/>
              <a:t>MMDA Management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92252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Management in MMDAs are the super-ordinates </a:t>
            </a:r>
            <a:r>
              <a:rPr lang="en-GB" sz="4000" dirty="0" smtClean="0"/>
              <a:t>(DCEs, DCDs </a:t>
            </a:r>
            <a:r>
              <a:rPr lang="en-GB" sz="4000" dirty="0" smtClean="0"/>
              <a:t>and </a:t>
            </a:r>
            <a:r>
              <a:rPr lang="en-GB" sz="4000" dirty="0" smtClean="0"/>
              <a:t>HODs) </a:t>
            </a:r>
            <a:r>
              <a:rPr lang="en-GB" sz="4000" dirty="0" smtClean="0"/>
              <a:t>who have the responsibility to adopt and adapt the elements of the organisation in order to deliver on the mandate of the Assembly for the people. 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66778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3999" cy="5181600"/>
          </a:xfrm>
        </p:spPr>
        <p:txBody>
          <a:bodyPr>
            <a:normAutofit/>
          </a:bodyPr>
          <a:lstStyle/>
          <a:p>
            <a:r>
              <a:rPr lang="en-US" dirty="0" smtClean="0"/>
              <a:t>Planning </a:t>
            </a:r>
            <a:r>
              <a:rPr lang="en-US" dirty="0" smtClean="0"/>
              <a:t>(What </a:t>
            </a:r>
            <a:r>
              <a:rPr lang="en-US" dirty="0" smtClean="0"/>
              <a:t>should be done?  How must it be done, What resources are required?  Timelines? etc</a:t>
            </a:r>
            <a:r>
              <a:rPr lang="en-US" dirty="0" smtClean="0"/>
              <a:t>.)</a:t>
            </a:r>
            <a:endParaRPr lang="en-US" dirty="0" smtClean="0"/>
          </a:p>
          <a:p>
            <a:r>
              <a:rPr lang="en-US" dirty="0" smtClean="0"/>
              <a:t>Budgeting (Cost the plan </a:t>
            </a:r>
            <a:endParaRPr lang="en-US" dirty="0" smtClean="0"/>
          </a:p>
          <a:p>
            <a:r>
              <a:rPr lang="en-US" dirty="0" smtClean="0"/>
              <a:t>Finance (</a:t>
            </a:r>
            <a:r>
              <a:rPr lang="en-US" dirty="0" smtClean="0"/>
              <a:t>look </a:t>
            </a:r>
            <a:r>
              <a:rPr lang="en-US" dirty="0" smtClean="0"/>
              <a:t>for </a:t>
            </a:r>
            <a:r>
              <a:rPr lang="en-US" dirty="0" smtClean="0"/>
              <a:t>the required resources</a:t>
            </a:r>
            <a:r>
              <a:rPr lang="en-US" dirty="0" smtClean="0"/>
              <a:t>)</a:t>
            </a:r>
          </a:p>
          <a:p>
            <a:r>
              <a:rPr lang="en-US" dirty="0" smtClean="0"/>
              <a:t>Organizing/Assigning </a:t>
            </a:r>
            <a:r>
              <a:rPr lang="en-US" dirty="0" smtClean="0"/>
              <a:t>Roles</a:t>
            </a:r>
          </a:p>
          <a:p>
            <a:r>
              <a:rPr lang="en-US" dirty="0" smtClean="0"/>
              <a:t>Implementation</a:t>
            </a:r>
          </a:p>
          <a:p>
            <a:r>
              <a:rPr lang="en-US" dirty="0" smtClean="0"/>
              <a:t>Control/Supervision </a:t>
            </a:r>
            <a:r>
              <a:rPr lang="en-US" dirty="0" smtClean="0"/>
              <a:t>(Are we on course/target?</a:t>
            </a:r>
          </a:p>
          <a:p>
            <a:r>
              <a:rPr lang="en-US" dirty="0" smtClean="0"/>
              <a:t>Evaluation/Review/Appraisal</a:t>
            </a:r>
          </a:p>
          <a:p>
            <a:r>
              <a:rPr lang="en-US" dirty="0" smtClean="0"/>
              <a:t>Sanctions/Rewards</a:t>
            </a:r>
          </a:p>
          <a:p>
            <a:r>
              <a:rPr lang="en-US" dirty="0" smtClean="0"/>
              <a:t>Reporting</a:t>
            </a:r>
          </a:p>
          <a:p>
            <a:r>
              <a:rPr lang="en-US" dirty="0" smtClean="0"/>
              <a:t>Communication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704088"/>
            <a:ext cx="7696200" cy="1053925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 smtClean="0"/>
              <a:t>MMDA Managers’ Role</a:t>
            </a:r>
            <a:endParaRPr lang="en-GB" sz="6000" b="1" dirty="0"/>
          </a:p>
        </p:txBody>
      </p:sp>
    </p:spTree>
    <p:extLst>
      <p:ext uri="{BB962C8B-B14F-4D97-AF65-F5344CB8AC3E}">
        <p14:creationId xmlns:p14="http://schemas.microsoft.com/office/powerpoint/2010/main" val="13569968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smtClean="0"/>
              <a:t>Recruits: What is Your Job/Role?</a:t>
            </a:r>
            <a:endParaRPr lang="en-US" sz="4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92252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Operational – day-to-day activities</a:t>
            </a:r>
            <a:endParaRPr lang="en-US" sz="3600" dirty="0" smtClean="0"/>
          </a:p>
          <a:p>
            <a:r>
              <a:rPr lang="en-US" sz="3600" dirty="0" smtClean="0"/>
              <a:t>Responsiveness/No </a:t>
            </a:r>
            <a:r>
              <a:rPr lang="en-US" sz="3600" dirty="0" smtClean="0"/>
              <a:t>delay</a:t>
            </a:r>
          </a:p>
          <a:p>
            <a:r>
              <a:rPr lang="en-US" sz="3600" dirty="0" smtClean="0"/>
              <a:t>Time Consciousness</a:t>
            </a:r>
          </a:p>
          <a:p>
            <a:r>
              <a:rPr lang="en-US" sz="3600" dirty="0" smtClean="0"/>
              <a:t>Guidance required </a:t>
            </a:r>
            <a:r>
              <a:rPr lang="en-US" sz="3600" i="1" dirty="0" smtClean="0"/>
              <a:t>(Don’t be full of yourself)</a:t>
            </a:r>
          </a:p>
          <a:p>
            <a:r>
              <a:rPr lang="en-US" sz="3600" dirty="0" smtClean="0"/>
              <a:t>Quality Work</a:t>
            </a:r>
          </a:p>
          <a:p>
            <a:endParaRPr lang="en-US" sz="3600" dirty="0" smtClean="0"/>
          </a:p>
          <a:p>
            <a:endParaRPr lang="en-US" sz="3600" dirty="0" smtClean="0"/>
          </a:p>
          <a:p>
            <a:endParaRPr lang="en-US" sz="3600" dirty="0"/>
          </a:p>
          <a:p>
            <a:endParaRPr lang="en-US" sz="36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72480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3679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dirty="0" smtClean="0"/>
              <a:t>Informal </a:t>
            </a:r>
            <a:r>
              <a:rPr lang="en-US" sz="6000" b="1" dirty="0" smtClean="0"/>
              <a:t>Organization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56612"/>
            <a:ext cx="9144000" cy="5001387"/>
          </a:xfrm>
        </p:spPr>
        <p:txBody>
          <a:bodyPr>
            <a:noAutofit/>
          </a:bodyPr>
          <a:lstStyle/>
          <a:p>
            <a:r>
              <a:rPr lang="en-US" sz="3600" dirty="0" smtClean="0"/>
              <a:t>Not based on any law or laid down procedure or seniority</a:t>
            </a:r>
          </a:p>
          <a:p>
            <a:r>
              <a:rPr lang="en-US" sz="3600" dirty="0" smtClean="0"/>
              <a:t>Emerges as workers interact </a:t>
            </a:r>
          </a:p>
          <a:p>
            <a:r>
              <a:rPr lang="en-US" sz="3600" dirty="0" smtClean="0"/>
              <a:t>A source of reliable and unreliable information</a:t>
            </a:r>
          </a:p>
          <a:p>
            <a:r>
              <a:rPr lang="en-US" sz="3600" dirty="0" smtClean="0"/>
              <a:t>Can be a plus to the </a:t>
            </a:r>
            <a:r>
              <a:rPr lang="en-US" sz="3600" dirty="0" smtClean="0"/>
              <a:t>organization </a:t>
            </a:r>
            <a:r>
              <a:rPr lang="en-US" sz="3600" dirty="0" smtClean="0"/>
              <a:t>but can also undermine the </a:t>
            </a:r>
            <a:r>
              <a:rPr lang="en-US" sz="3600" dirty="0" smtClean="0"/>
              <a:t>organization</a:t>
            </a:r>
            <a:endParaRPr lang="en-US" sz="3600" dirty="0" smtClean="0"/>
          </a:p>
          <a:p>
            <a:r>
              <a:rPr lang="en-US" sz="3600" dirty="0" smtClean="0"/>
              <a:t>Be </a:t>
            </a:r>
            <a:r>
              <a:rPr lang="en-US" sz="3600" dirty="0" smtClean="0"/>
              <a:t>careful </a:t>
            </a:r>
            <a:r>
              <a:rPr lang="en-US" sz="3600" dirty="0" smtClean="0"/>
              <a:t>of the </a:t>
            </a:r>
            <a:r>
              <a:rPr lang="en-US" sz="3600" dirty="0" smtClean="0"/>
              <a:t>informal </a:t>
            </a:r>
            <a:r>
              <a:rPr lang="en-US" sz="3600" dirty="0"/>
              <a:t>o</a:t>
            </a:r>
            <a:r>
              <a:rPr lang="en-US" sz="3600" dirty="0" smtClean="0"/>
              <a:t>rganization</a:t>
            </a:r>
            <a:endParaRPr lang="en-US" sz="36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4608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/>
              <a:t>Leadership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5410200"/>
          </a:xfrm>
        </p:spPr>
        <p:txBody>
          <a:bodyPr>
            <a:noAutofit/>
          </a:bodyPr>
          <a:lstStyle/>
          <a:p>
            <a:r>
              <a:rPr lang="en-US" sz="3800" dirty="0" smtClean="0"/>
              <a:t>In MMDAs, leadership can be conferred:</a:t>
            </a:r>
          </a:p>
          <a:p>
            <a:pPr lvl="1"/>
            <a:r>
              <a:rPr lang="en-US" sz="3200" b="1" dirty="0" smtClean="0"/>
              <a:t>by position </a:t>
            </a:r>
          </a:p>
          <a:p>
            <a:pPr lvl="1"/>
            <a:r>
              <a:rPr lang="en-US" sz="3200" b="1" dirty="0"/>
              <a:t>b</a:t>
            </a:r>
            <a:r>
              <a:rPr lang="en-US" sz="3200" b="1" dirty="0" smtClean="0"/>
              <a:t>y deeds</a:t>
            </a:r>
          </a:p>
          <a:p>
            <a:r>
              <a:rPr lang="en-US" sz="4000" dirty="0" smtClean="0"/>
              <a:t>It is not necessarily wrong to say that the leader of an Assembly is the Chief Executive. That is leadership by position because certain leadership qualities are germaine to the position. </a:t>
            </a:r>
            <a:endParaRPr lang="en-US" sz="4000" dirty="0" smtClean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86553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Examples of leadership qualities</a:t>
            </a:r>
          </a:p>
          <a:p>
            <a:pPr lvl="1"/>
            <a:r>
              <a:rPr lang="en-GB" sz="3600" dirty="0" smtClean="0"/>
              <a:t>Visionary</a:t>
            </a:r>
            <a:endParaRPr lang="en-GB" sz="3600" dirty="0" smtClean="0"/>
          </a:p>
          <a:p>
            <a:pPr lvl="1"/>
            <a:r>
              <a:rPr lang="en-GB" sz="3600" dirty="0" smtClean="0"/>
              <a:t>Results-oriented</a:t>
            </a:r>
            <a:endParaRPr lang="en-GB" sz="3600" dirty="0" smtClean="0"/>
          </a:p>
          <a:p>
            <a:pPr lvl="1"/>
            <a:r>
              <a:rPr lang="en-GB" sz="3600" dirty="0" smtClean="0"/>
              <a:t>Drive and Initiative</a:t>
            </a:r>
          </a:p>
          <a:p>
            <a:pPr lvl="1"/>
            <a:r>
              <a:rPr lang="en-GB" sz="3600" dirty="0" smtClean="0"/>
              <a:t>Honesty</a:t>
            </a:r>
          </a:p>
          <a:p>
            <a:pPr lvl="1"/>
            <a:r>
              <a:rPr lang="en-GB" sz="3600" dirty="0" smtClean="0"/>
              <a:t>Reliability</a:t>
            </a:r>
          </a:p>
          <a:p>
            <a:pPr lvl="1"/>
            <a:r>
              <a:rPr lang="en-GB" sz="3600" dirty="0" smtClean="0"/>
              <a:t>Team player, </a:t>
            </a:r>
            <a:endParaRPr lang="en-GB" sz="3600" dirty="0" smtClean="0"/>
          </a:p>
          <a:p>
            <a:pPr lvl="1"/>
            <a:r>
              <a:rPr lang="en-GB" sz="3600" dirty="0" smtClean="0"/>
              <a:t>A</a:t>
            </a:r>
            <a:r>
              <a:rPr lang="en-GB" sz="3600" dirty="0" smtClean="0"/>
              <a:t>ttention</a:t>
            </a:r>
            <a:r>
              <a:rPr lang="en-GB" sz="3600" dirty="0"/>
              <a:t> </a:t>
            </a:r>
            <a:r>
              <a:rPr lang="en-GB" sz="3600" dirty="0" smtClean="0"/>
              <a:t>to detail, </a:t>
            </a:r>
            <a:r>
              <a:rPr lang="en-GB" sz="3600" dirty="0" smtClean="0"/>
              <a:t>etc</a:t>
            </a:r>
            <a:r>
              <a:rPr lang="en-GB" sz="3600" dirty="0" smtClean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6784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91957"/>
            <a:ext cx="8229600" cy="936229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smtClean="0"/>
              <a:t>Leadership Beyond Position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391986"/>
            <a:ext cx="9144000" cy="4466014"/>
          </a:xfrm>
        </p:spPr>
        <p:txBody>
          <a:bodyPr>
            <a:normAutofit/>
          </a:bodyPr>
          <a:lstStyle/>
          <a:p>
            <a:r>
              <a:rPr lang="en-US" sz="4000" dirty="0" smtClean="0"/>
              <a:t>Everybody has some leadership qualities in </a:t>
            </a:r>
            <a:r>
              <a:rPr lang="en-US" sz="4000" dirty="0" smtClean="0"/>
              <a:t>him/her </a:t>
            </a:r>
            <a:r>
              <a:rPr lang="en-US" sz="4000" dirty="0" smtClean="0"/>
              <a:t>which must be used to the benefit of the Assembly</a:t>
            </a:r>
            <a:endParaRPr lang="en-US" sz="40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78306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500" y="615695"/>
            <a:ext cx="6515100" cy="979092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/>
              <a:t>Leadership Styles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3999" cy="5181600"/>
          </a:xfrm>
        </p:spPr>
        <p:txBody>
          <a:bodyPr>
            <a:normAutofit lnSpcReduction="10000"/>
          </a:bodyPr>
          <a:lstStyle/>
          <a:p>
            <a:r>
              <a:rPr lang="en-US" altLang="en-US" sz="2800" dirty="0" smtClean="0"/>
              <a:t>As new staff, you will experience super-ordinates with the following leadership styles:</a:t>
            </a:r>
          </a:p>
          <a:p>
            <a:r>
              <a:rPr lang="en-US" altLang="en-US" sz="2800" b="1" dirty="0" smtClean="0"/>
              <a:t>Autocratic </a:t>
            </a:r>
            <a:r>
              <a:rPr lang="en-US" altLang="en-US" sz="2800" b="1" dirty="0"/>
              <a:t>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Acts in unilateral command and control fashion</a:t>
            </a:r>
          </a:p>
          <a:p>
            <a:r>
              <a:rPr lang="en-US" altLang="en-US" sz="2800" b="1" dirty="0"/>
              <a:t>Human Relation 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Emphasizes people over tasks</a:t>
            </a:r>
          </a:p>
          <a:p>
            <a:r>
              <a:rPr lang="en-US" altLang="en-US" sz="2800" b="1" dirty="0"/>
              <a:t>Democratic 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Encourages participation with an emphasis on both task accomplishments and development of people</a:t>
            </a:r>
          </a:p>
          <a:p>
            <a:r>
              <a:rPr lang="en-US" altLang="en-US" sz="2800" b="1" dirty="0"/>
              <a:t>Laissez-faire 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Is low on both tasks and people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02055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 </a:t>
            </a:r>
            <a:r>
              <a:rPr lang="en-US" sz="6000" b="1" dirty="0" smtClean="0"/>
              <a:t>Your Stance</a:t>
            </a:r>
            <a:endParaRPr lang="en-US" sz="6000" b="1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922520"/>
          </a:xfrm>
        </p:spPr>
        <p:txBody>
          <a:bodyPr rtlCol="0">
            <a:noAutofit/>
          </a:bodyPr>
          <a:lstStyle/>
          <a:p>
            <a:pPr marL="342900" lvl="3" indent="-342900" eaLnBrk="1" fontAlgn="auto" hangingPunct="1"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q"/>
              <a:defRPr/>
            </a:pPr>
            <a:r>
              <a:rPr lang="en-US" alt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 or may 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 like the leadership style</a:t>
            </a:r>
          </a:p>
          <a:p>
            <a:pPr marL="342900" lvl="3" indent="-342900" eaLnBrk="1" fontAlgn="auto" hangingPunct="1"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q"/>
              <a:defRPr/>
            </a:pP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Remember what matters is the 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Organizational/Departmental </a:t>
            </a:r>
            <a:r>
              <a:rPr lang="en-US" alt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3" indent="-342900" eaLnBrk="1" fontAlgn="auto" hangingPunct="1"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q"/>
              <a:defRPr/>
            </a:pP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Focus on the 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results 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leave the 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81721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500" y="615695"/>
            <a:ext cx="6515100" cy="1542288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 smtClean="0"/>
              <a:t>Leadership Skills You Need to Cultivate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0"/>
            <a:ext cx="9144000" cy="4572000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3200" b="1" dirty="0"/>
              <a:t>Integrity</a:t>
            </a:r>
          </a:p>
          <a:p>
            <a:pPr lvl="1"/>
            <a:r>
              <a:rPr lang="en-GB" sz="3200" dirty="0"/>
              <a:t>Integrity is the bedrock characteristic of straight dealing. Live by your words. Be </a:t>
            </a:r>
            <a:r>
              <a:rPr lang="en-GB" sz="3200" dirty="0" smtClean="0"/>
              <a:t>honest</a:t>
            </a:r>
            <a:endParaRPr lang="en-GB" sz="3200" b="1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b="1" dirty="0" smtClean="0"/>
              <a:t>Drive</a:t>
            </a:r>
            <a:endParaRPr lang="en-GB" sz="3200" b="1" dirty="0"/>
          </a:p>
          <a:p>
            <a:pPr lvl="1"/>
            <a:r>
              <a:rPr lang="en-GB" sz="3200" dirty="0"/>
              <a:t> </a:t>
            </a:r>
            <a:r>
              <a:rPr lang="en-GB" sz="3200" dirty="0" smtClean="0"/>
              <a:t>Have </a:t>
            </a:r>
            <a:r>
              <a:rPr lang="en-GB" sz="3200" dirty="0"/>
              <a:t>high energy, display initiative and </a:t>
            </a:r>
            <a:r>
              <a:rPr lang="en-GB" sz="3200" dirty="0" smtClean="0"/>
              <a:t>be </a:t>
            </a:r>
            <a:r>
              <a:rPr lang="en-GB" sz="3200" dirty="0" smtClean="0"/>
              <a:t>determined</a:t>
            </a:r>
            <a:endParaRPr lang="en-GB" sz="3200" dirty="0"/>
          </a:p>
          <a:p>
            <a:pPr marL="0" indent="0">
              <a:buNone/>
            </a:pPr>
            <a:r>
              <a:rPr lang="en-GB" sz="3200" b="1" dirty="0" smtClean="0">
                <a:solidFill>
                  <a:srgbClr val="00B0F0"/>
                </a:solidFill>
              </a:rPr>
              <a:t>3.</a:t>
            </a:r>
            <a:r>
              <a:rPr lang="en-GB" sz="3200" b="1" dirty="0" smtClean="0"/>
              <a:t> Take </a:t>
            </a:r>
            <a:r>
              <a:rPr lang="en-GB" sz="3200" b="1" dirty="0"/>
              <a:t>risks</a:t>
            </a:r>
          </a:p>
          <a:p>
            <a:pPr lvl="1"/>
            <a:r>
              <a:rPr lang="en-US" altLang="en-US" sz="3200" dirty="0"/>
              <a:t>Take </a:t>
            </a:r>
            <a:r>
              <a:rPr lang="en-US" altLang="en-US" sz="3200" u="sng" dirty="0"/>
              <a:t>calculated</a:t>
            </a:r>
            <a:r>
              <a:rPr lang="en-US" altLang="en-US" sz="3200" dirty="0"/>
              <a:t> risks when necessary to achieve objectives.</a:t>
            </a:r>
          </a:p>
          <a:p>
            <a:pPr marL="457200" lvl="1" indent="0">
              <a:buNone/>
            </a:pPr>
            <a:endParaRPr lang="en-GB" sz="2800" dirty="0"/>
          </a:p>
          <a:p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69721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5334000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 startAt="5"/>
            </a:pPr>
            <a:r>
              <a:rPr lang="en-GB" sz="3200" b="1" dirty="0" smtClean="0"/>
              <a:t>Emotional </a:t>
            </a:r>
            <a:r>
              <a:rPr lang="en-GB" sz="3200" b="1" dirty="0"/>
              <a:t>R</a:t>
            </a:r>
            <a:r>
              <a:rPr lang="en-GB" sz="3200" b="1" dirty="0" smtClean="0"/>
              <a:t>esonance</a:t>
            </a:r>
            <a:endParaRPr lang="en-GB" sz="3200" b="1" dirty="0"/>
          </a:p>
          <a:p>
            <a:pPr lvl="1"/>
            <a:r>
              <a:rPr lang="en-GB" sz="3200" dirty="0"/>
              <a:t>Cultivate the ability to grasp what motivates others and use it to inspire them into action</a:t>
            </a:r>
            <a:r>
              <a:rPr lang="en-GB" sz="3200" dirty="0" smtClean="0"/>
              <a:t>.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en-GB" sz="3200" b="1" dirty="0"/>
              <a:t>Work in Teams</a:t>
            </a:r>
          </a:p>
          <a:p>
            <a:pPr lvl="1"/>
            <a:r>
              <a:rPr lang="en-GB" sz="3200" dirty="0"/>
              <a:t>Leaders create productive teams that draw the best from people. Look for others and work with them as much as possible.</a:t>
            </a:r>
          </a:p>
          <a:p>
            <a:pPr marL="457200" indent="-457200">
              <a:buFont typeface="+mj-lt"/>
              <a:buAutoNum type="arabicPeriod" startAt="7"/>
            </a:pPr>
            <a:r>
              <a:rPr lang="en-GB" sz="3200" b="1" dirty="0"/>
              <a:t>Self-knowledge</a:t>
            </a:r>
          </a:p>
          <a:p>
            <a:pPr lvl="1"/>
            <a:r>
              <a:rPr lang="en-GB" sz="3200" dirty="0"/>
              <a:t>Have a clear knowledge and understanding of yourself</a:t>
            </a:r>
          </a:p>
          <a:p>
            <a:pPr lvl="1"/>
            <a:r>
              <a:rPr lang="en-GB" sz="3200" dirty="0"/>
              <a:t>This will protect you from overrating yourself.</a:t>
            </a:r>
          </a:p>
          <a:p>
            <a:pPr marL="393192" lvl="1" indent="0">
              <a:buNone/>
            </a:pPr>
            <a:endParaRPr lang="en-GB" sz="3600" dirty="0"/>
          </a:p>
          <a:p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48909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620458"/>
            <a:ext cx="3886200" cy="1315022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 smtClean="0"/>
              <a:t>Summary</a:t>
            </a:r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92252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What have you learnt in this session? </a:t>
            </a:r>
            <a:endParaRPr lang="en-GB" sz="4000" dirty="0" smtClean="0"/>
          </a:p>
          <a:p>
            <a:r>
              <a:rPr lang="en-GB" sz="4000" dirty="0" smtClean="0"/>
              <a:t>Tell </a:t>
            </a:r>
            <a:r>
              <a:rPr lang="en-GB" sz="4000" dirty="0" smtClean="0"/>
              <a:t>us.</a:t>
            </a:r>
            <a:endParaRPr lang="en-GB" sz="40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58553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dirty="0"/>
              <a:t>End of Presentation</a:t>
            </a:r>
          </a:p>
          <a:p>
            <a:pPr marL="0" indent="0" algn="ctr">
              <a:buNone/>
            </a:pPr>
            <a:endParaRPr lang="en-US" sz="4800" dirty="0" smtClean="0"/>
          </a:p>
          <a:p>
            <a:pPr marL="0" indent="0" algn="ctr">
              <a:buNone/>
            </a:pPr>
            <a:r>
              <a:rPr lang="en-US" sz="4800" dirty="0" smtClean="0"/>
              <a:t>Thank you!</a:t>
            </a:r>
            <a:endParaRPr lang="en-US" sz="48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33305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2208</TotalTime>
  <Words>1169</Words>
  <Application>Microsoft Office PowerPoint</Application>
  <PresentationFormat>On-screen Show (4:3)</PresentationFormat>
  <Paragraphs>167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Calibri</vt:lpstr>
      <vt:lpstr>Constantia</vt:lpstr>
      <vt:lpstr>Courier New</vt:lpstr>
      <vt:lpstr>Times New Roman</vt:lpstr>
      <vt:lpstr>Wingdings</vt:lpstr>
      <vt:lpstr>Wingdings 2</vt:lpstr>
      <vt:lpstr>Flow</vt:lpstr>
      <vt:lpstr>ORIENTATION PROGRAMME FOR NEW STAFF OF LOCAL GOVERNMENT SERVICE  TOPIC:  LEADERSHIP AND MANAGEMENT OF LOCAL GOVERNMENTS</vt:lpstr>
      <vt:lpstr>Content</vt:lpstr>
      <vt:lpstr>Objectives</vt:lpstr>
      <vt:lpstr>Expectations</vt:lpstr>
      <vt:lpstr>Are MMDAs Organizations?</vt:lpstr>
      <vt:lpstr>Organizations</vt:lpstr>
      <vt:lpstr>Why are they Organizations?</vt:lpstr>
      <vt:lpstr>Establishment</vt:lpstr>
      <vt:lpstr>Vision/Goal/Mission</vt:lpstr>
      <vt:lpstr>Structure (Organogram)</vt:lpstr>
      <vt:lpstr>PowerPoint Presentation</vt:lpstr>
      <vt:lpstr>Functions of the Organization</vt:lpstr>
      <vt:lpstr>Processes</vt:lpstr>
      <vt:lpstr>PowerPoint Presentation</vt:lpstr>
      <vt:lpstr>Inputs, Outputs &amp; Outcomes </vt:lpstr>
      <vt:lpstr>Human Resource</vt:lpstr>
      <vt:lpstr>Technology</vt:lpstr>
      <vt:lpstr>MMDAs Ultimate Result</vt:lpstr>
      <vt:lpstr>MMDA Management</vt:lpstr>
      <vt:lpstr>MMDA Managers’ Role</vt:lpstr>
      <vt:lpstr>Recruits: What is Your Job/Role?</vt:lpstr>
      <vt:lpstr>Informal Organization</vt:lpstr>
      <vt:lpstr>Leadership</vt:lpstr>
      <vt:lpstr>PowerPoint Presentation</vt:lpstr>
      <vt:lpstr>Leadership Beyond Position</vt:lpstr>
      <vt:lpstr>Leadership Styles</vt:lpstr>
      <vt:lpstr> Your Stance</vt:lpstr>
      <vt:lpstr>Leadership Skills You Need to Cultivate</vt:lpstr>
      <vt:lpstr>PowerPoint Presentation</vt:lpstr>
      <vt:lpstr>Summary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TRAINING PROGRAMME FOR LANets ON CSOs POLICY ENGAGEMENT WITH MMDAs</dc:title>
  <dc:creator>user</dc:creator>
  <cp:lastModifiedBy>Safo Kantanka II</cp:lastModifiedBy>
  <cp:revision>170</cp:revision>
  <dcterms:created xsi:type="dcterms:W3CDTF">2014-06-22T12:24:09Z</dcterms:created>
  <dcterms:modified xsi:type="dcterms:W3CDTF">2018-10-01T15:33:43Z</dcterms:modified>
</cp:coreProperties>
</file>