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305" r:id="rId4"/>
    <p:sldId id="303" r:id="rId5"/>
    <p:sldId id="304" r:id="rId6"/>
    <p:sldId id="308" r:id="rId7"/>
    <p:sldId id="298" r:id="rId8"/>
    <p:sldId id="311" r:id="rId9"/>
    <p:sldId id="324" r:id="rId10"/>
    <p:sldId id="299" r:id="rId11"/>
    <p:sldId id="325" r:id="rId12"/>
    <p:sldId id="327" r:id="rId13"/>
    <p:sldId id="309" r:id="rId14"/>
    <p:sldId id="318" r:id="rId15"/>
    <p:sldId id="316" r:id="rId16"/>
    <p:sldId id="330" r:id="rId17"/>
    <p:sldId id="321" r:id="rId18"/>
    <p:sldId id="322" r:id="rId19"/>
    <p:sldId id="323" r:id="rId20"/>
    <p:sldId id="319" r:id="rId21"/>
    <p:sldId id="307" r:id="rId22"/>
    <p:sldId id="329" r:id="rId23"/>
    <p:sldId id="313" r:id="rId24"/>
    <p:sldId id="314" r:id="rId25"/>
    <p:sldId id="306" r:id="rId26"/>
    <p:sldId id="312" r:id="rId27"/>
    <p:sldId id="328" r:id="rId28"/>
    <p:sldId id="310" r:id="rId29"/>
    <p:sldId id="275" r:id="rId30"/>
    <p:sldId id="31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40988" y="874151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NITA-GLO PARTNERSHIP PROJECT ANALYSIS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5188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0953" y="3396115"/>
            <a:ext cx="5556739" cy="14067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 smtClean="0"/>
              <a:t>NITA-GLO-BNC PARTNERSHIP PROJECT ANALYSIS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1104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0295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75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130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0998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8123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2738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29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40953" y="3396115"/>
            <a:ext cx="5556739" cy="140677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9879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683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1">
                <a:lumMod val="5000"/>
                <a:lumOff val="95000"/>
                <a:alpha val="47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 userDrawn="1"/>
        </p:nvGrpSpPr>
        <p:grpSpPr>
          <a:xfrm>
            <a:off x="548639" y="1426639"/>
            <a:ext cx="11451102" cy="1865200"/>
            <a:chOff x="548639" y="1426639"/>
            <a:chExt cx="11451102" cy="18652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8" name="Rounded Rectangle 7"/>
            <p:cNvSpPr/>
            <p:nvPr userDrawn="1"/>
          </p:nvSpPr>
          <p:spPr>
            <a:xfrm>
              <a:off x="1189892" y="1702190"/>
              <a:ext cx="10303414" cy="1237959"/>
            </a:xfrm>
            <a:prstGeom prst="roundRect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entagon 8"/>
            <p:cNvSpPr/>
            <p:nvPr userDrawn="1"/>
          </p:nvSpPr>
          <p:spPr>
            <a:xfrm>
              <a:off x="8356209" y="1426639"/>
              <a:ext cx="3643532" cy="1789058"/>
            </a:xfrm>
            <a:prstGeom prst="homePlate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entagon 9"/>
            <p:cNvSpPr/>
            <p:nvPr userDrawn="1"/>
          </p:nvSpPr>
          <p:spPr>
            <a:xfrm rot="10800000">
              <a:off x="548639" y="1502781"/>
              <a:ext cx="3756075" cy="1789058"/>
            </a:xfrm>
            <a:prstGeom prst="homePlate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tint val="75000"/>
                  </a:schemeClr>
                </a:solidFill>
                <a:latin typeface="Berlin Sans FB Demi" panose="020E0802020502020306" pitchFamily="34" charset="0"/>
              </a:defRPr>
            </a:lvl1pPr>
          </a:lstStyle>
          <a:p>
            <a:r>
              <a:rPr lang="en-US" dirty="0" smtClean="0"/>
              <a:t>NITA-GLO-BNC PARTNERSHIP PROJECT ANALYSIS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4F17F-E011-469D-B327-64301034D04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itle Placeholder 1"/>
          <p:cNvSpPr txBox="1">
            <a:spLocks/>
          </p:cNvSpPr>
          <p:nvPr userDrawn="1"/>
        </p:nvSpPr>
        <p:spPr>
          <a:xfrm>
            <a:off x="1307123" y="1702191"/>
            <a:ext cx="2997592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BNC</a:t>
            </a:r>
            <a:endParaRPr lang="en-US" dirty="0"/>
          </a:p>
        </p:txBody>
      </p:sp>
      <p:sp>
        <p:nvSpPr>
          <p:cNvPr id="23" name="Title Placeholder 1"/>
          <p:cNvSpPr txBox="1">
            <a:spLocks/>
          </p:cNvSpPr>
          <p:nvPr userDrawn="1"/>
        </p:nvSpPr>
        <p:spPr>
          <a:xfrm>
            <a:off x="8356207" y="1702189"/>
            <a:ext cx="2997593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GLO</a:t>
            </a:r>
            <a:endParaRPr lang="en-US" dirty="0"/>
          </a:p>
        </p:txBody>
      </p:sp>
      <p:sp>
        <p:nvSpPr>
          <p:cNvPr id="24" name="Text Placeholder 2"/>
          <p:cNvSpPr txBox="1">
            <a:spLocks/>
          </p:cNvSpPr>
          <p:nvPr userDrawn="1"/>
        </p:nvSpPr>
        <p:spPr>
          <a:xfrm>
            <a:off x="9523826" y="4992800"/>
            <a:ext cx="2475915" cy="1173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 smtClean="0"/>
              <a:t>BY: </a:t>
            </a:r>
          </a:p>
          <a:p>
            <a:pPr algn="l"/>
            <a:r>
              <a:rPr lang="en-US" dirty="0" smtClean="0"/>
              <a:t>	NITA</a:t>
            </a:r>
            <a:endParaRPr lang="en-US" dirty="0"/>
          </a:p>
        </p:txBody>
      </p:sp>
      <p:pic>
        <p:nvPicPr>
          <p:cNvPr id="7" name="Picture 6" descr="C:\Users\FRED KWADWO\Desktop\nita_logo.png"/>
          <p:cNvPicPr/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Title Placeholder 1"/>
          <p:cNvSpPr txBox="1">
            <a:spLocks/>
          </p:cNvSpPr>
          <p:nvPr userDrawn="1"/>
        </p:nvSpPr>
        <p:spPr>
          <a:xfrm>
            <a:off x="3535519" y="3567390"/>
            <a:ext cx="5612160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 smtClean="0">
                <a:latin typeface="Arial Rounded MT Bold" panose="020F0704030504030204" pitchFamily="34" charset="0"/>
              </a:rPr>
              <a:t>PARTNERSHIP PROJECT ANALYSIS REPORT</a:t>
            </a:r>
            <a:endParaRPr lang="en-US" dirty="0">
              <a:latin typeface="Arial Rounded MT Bold" panose="020F0704030504030204" pitchFamily="34" charset="0"/>
            </a:endParaRPr>
          </a:p>
        </p:txBody>
      </p:sp>
      <p:sp>
        <p:nvSpPr>
          <p:cNvPr id="37" name="Title Placeholder 1"/>
          <p:cNvSpPr txBox="1">
            <a:spLocks/>
          </p:cNvSpPr>
          <p:nvPr userDrawn="1"/>
        </p:nvSpPr>
        <p:spPr>
          <a:xfrm>
            <a:off x="4851003" y="1700044"/>
            <a:ext cx="2997593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NITA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09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lgerian" panose="04020705040A02060702" pitchFamily="82" charset="0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3200" kern="1200" baseline="0">
          <a:solidFill>
            <a:schemeClr val="tx1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1000-10CF-4FDB-A3DA-4EBBEC16F01C}" type="datetimeFigureOut">
              <a:rPr lang="en-US" smtClean="0"/>
              <a:t>01-Oct-18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tint val="75000"/>
                  </a:schemeClr>
                </a:solidFill>
                <a:latin typeface="Berlin Sans FB Demi" panose="020E0802020502020306" pitchFamily="34" charset="0"/>
              </a:defRPr>
            </a:lvl1pPr>
          </a:lstStyle>
          <a:p>
            <a:r>
              <a:rPr lang="en-US" dirty="0" smtClean="0"/>
              <a:t>OHLGS - ORIENTATION WORKSHOP</a:t>
            </a:r>
            <a:endParaRPr lang="en-US" dirty="0"/>
          </a:p>
        </p:txBody>
      </p:sp>
      <p:sp>
        <p:nvSpPr>
          <p:cNvPr id="26" name="Title Placeholder 1"/>
          <p:cNvSpPr txBox="1">
            <a:spLocks/>
          </p:cNvSpPr>
          <p:nvPr/>
        </p:nvSpPr>
        <p:spPr>
          <a:xfrm>
            <a:off x="3289920" y="3934047"/>
            <a:ext cx="5612160" cy="574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pPr lvl="0">
              <a:lnSpc>
                <a:spcPct val="170000"/>
              </a:lnSpc>
            </a:pPr>
            <a:endParaRPr lang="en-US" dirty="0" smtClean="0">
              <a:latin typeface="Arial Rounded MT Bold" panose="020F0704030504030204" pitchFamily="34" charset="0"/>
            </a:endParaRPr>
          </a:p>
        </p:txBody>
      </p:sp>
      <p:sp>
        <p:nvSpPr>
          <p:cNvPr id="23" name="Title Placeholder 1"/>
          <p:cNvSpPr txBox="1">
            <a:spLocks/>
          </p:cNvSpPr>
          <p:nvPr/>
        </p:nvSpPr>
        <p:spPr>
          <a:xfrm>
            <a:off x="2209800" y="1216750"/>
            <a:ext cx="8272130" cy="1736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OVERVIEW OF NETWORKING</a:t>
            </a:r>
            <a:endParaRPr lang="en-US" sz="4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27" name="Title Placeholder 1"/>
          <p:cNvSpPr txBox="1">
            <a:spLocks/>
          </p:cNvSpPr>
          <p:nvPr/>
        </p:nvSpPr>
        <p:spPr>
          <a:xfrm>
            <a:off x="4837785" y="1622560"/>
            <a:ext cx="2650118" cy="10645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289920" y="3564714"/>
            <a:ext cx="550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Gill Sans MT" panose="020B0502020104020203" pitchFamily="34" charset="0"/>
              </a:rPr>
              <a:t>BY </a:t>
            </a:r>
          </a:p>
          <a:p>
            <a:pPr algn="ctr"/>
            <a:r>
              <a:rPr lang="en-US" sz="2400" b="1" dirty="0" smtClean="0">
                <a:latin typeface="Gill Sans MT" panose="020B0502020104020203" pitchFamily="34" charset="0"/>
              </a:rPr>
              <a:t>WILFRED A. GLOVER-AKPEY</a:t>
            </a:r>
            <a:endParaRPr lang="en-US" sz="2400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06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9862" y="256234"/>
            <a:ext cx="4944124" cy="1139484"/>
          </a:xfrm>
        </p:spPr>
        <p:txBody>
          <a:bodyPr anchor="ctr"/>
          <a:lstStyle/>
          <a:p>
            <a:r>
              <a:rPr lang="en-US" sz="4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Contents</a:t>
            </a:r>
            <a:endParaRPr lang="en-US" sz="4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95718"/>
            <a:ext cx="10356112" cy="5345324"/>
          </a:xfrm>
        </p:spPr>
        <p:txBody>
          <a:bodyPr/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What is Networking?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Logical and Physical Networks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Types of Networks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Classification of Networks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Hardware that makes up a Network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Protocols of a Network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Network Management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087" y="1313342"/>
            <a:ext cx="3859915" cy="364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4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1693" y="364945"/>
            <a:ext cx="704982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/>
            </a:r>
            <a:br>
              <a:rPr lang="en-US" sz="32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</a:br>
            <a:endParaRPr lang="en-US" sz="32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0811" y="1553029"/>
            <a:ext cx="8036527" cy="5188857"/>
          </a:xfrm>
        </p:spPr>
        <p:txBody>
          <a:bodyPr/>
          <a:lstStyle/>
          <a:p>
            <a:pPr algn="l"/>
            <a:r>
              <a:rPr lang="en-US" sz="2400" dirty="0" smtClean="0">
                <a:latin typeface="Gill Sans MT" panose="020B0502020104020203" pitchFamily="34" charset="0"/>
              </a:rPr>
              <a:t>A Computer Network is a </a:t>
            </a:r>
            <a:r>
              <a:rPr lang="en-US" sz="2400" b="1" dirty="0" smtClean="0">
                <a:latin typeface="Gill Sans MT" panose="020B0502020104020203" pitchFamily="34" charset="0"/>
              </a:rPr>
              <a:t>group of devices </a:t>
            </a:r>
            <a:r>
              <a:rPr lang="en-US" sz="2400" dirty="0" smtClean="0">
                <a:latin typeface="Gill Sans MT" panose="020B0502020104020203" pitchFamily="34" charset="0"/>
              </a:rPr>
              <a:t>that are connected via a </a:t>
            </a:r>
            <a:r>
              <a:rPr lang="en-US" sz="2400" b="1" dirty="0" smtClean="0">
                <a:latin typeface="Gill Sans MT" panose="020B0502020104020203" pitchFamily="34" charset="0"/>
              </a:rPr>
              <a:t>communication links</a:t>
            </a:r>
            <a:r>
              <a:rPr lang="en-US" sz="2400" dirty="0" smtClean="0">
                <a:latin typeface="Gill Sans MT" panose="020B0502020104020203" pitchFamily="34" charset="0"/>
              </a:rPr>
              <a:t>, where data is sent and received between devices.</a:t>
            </a:r>
            <a:endParaRPr lang="en-US" sz="2400" dirty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5636" y="595115"/>
            <a:ext cx="65177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What is Networking?</a:t>
            </a:r>
          </a:p>
          <a:p>
            <a:pPr algn="ctr"/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3029" y="2824053"/>
            <a:ext cx="5667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Logical and Physical Networks</a:t>
            </a:r>
          </a:p>
          <a:p>
            <a:pPr algn="ctr"/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271284" y="3636232"/>
            <a:ext cx="8112238" cy="2867046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smtClean="0">
                <a:latin typeface="Gill Sans MT" panose="020B0502020104020203" pitchFamily="34" charset="0"/>
              </a:rPr>
              <a:t>Physical Components – Cables, Network hardware devices (Switches, Routers, APs, </a:t>
            </a:r>
            <a:r>
              <a:rPr lang="en-US" sz="2400" dirty="0" err="1" smtClean="0">
                <a:latin typeface="Gill Sans MT" panose="020B0502020104020203" pitchFamily="34" charset="0"/>
              </a:rPr>
              <a:t>etc</a:t>
            </a:r>
            <a:r>
              <a:rPr lang="en-US" sz="2400" dirty="0" smtClean="0">
                <a:latin typeface="Gill Sans MT" panose="020B0502020104020203" pitchFamily="34" charset="0"/>
              </a:rPr>
              <a:t>)</a:t>
            </a:r>
          </a:p>
          <a:p>
            <a:pPr algn="l"/>
            <a:endParaRPr lang="en-US" sz="2400" dirty="0" smtClean="0"/>
          </a:p>
          <a:p>
            <a:pPr algn="l"/>
            <a:r>
              <a:rPr lang="en-US" sz="2400" dirty="0" smtClean="0">
                <a:latin typeface="Gill Sans MT" panose="020B0502020104020203" pitchFamily="34" charset="0"/>
              </a:rPr>
              <a:t>Logical Components – frames and data carried by and across the network</a:t>
            </a:r>
            <a:endParaRPr lang="en-US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53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090" y="364945"/>
            <a:ext cx="893883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algn="l"/>
            <a:r>
              <a:rPr lang="en-US" sz="2400" dirty="0" smtClean="0">
                <a:latin typeface="Gill Sans MT" panose="020B0502020104020203" pitchFamily="34" charset="0"/>
              </a:rPr>
              <a:t>There are </a:t>
            </a:r>
            <a:r>
              <a:rPr lang="en-US" sz="2400" b="1" dirty="0" smtClean="0">
                <a:latin typeface="Gill Sans MT" panose="020B0502020104020203" pitchFamily="34" charset="0"/>
              </a:rPr>
              <a:t>two basic types</a:t>
            </a:r>
            <a:r>
              <a:rPr lang="en-US" sz="2400" dirty="0" smtClean="0">
                <a:latin typeface="Gill Sans MT" panose="020B0502020104020203" pitchFamily="34" charset="0"/>
              </a:rPr>
              <a:t> of networks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LAN</a:t>
            </a:r>
            <a:r>
              <a:rPr lang="en-US" sz="2000" dirty="0" smtClean="0">
                <a:latin typeface="Gill Sans MT" panose="020B0502020104020203" pitchFamily="34" charset="0"/>
              </a:rPr>
              <a:t> 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Limited geographic area, e.g. office building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High data transfer speeds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Generally less expensive to implement</a:t>
            </a:r>
          </a:p>
          <a:p>
            <a:pPr marL="1028700" lvl="1" indent="-342900">
              <a:buFontTx/>
              <a:buChar char="-"/>
            </a:pPr>
            <a:endParaRPr lang="en-US" sz="1200" dirty="0" smtClean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WAN</a:t>
            </a:r>
            <a:r>
              <a:rPr lang="en-US" sz="2000" dirty="0" smtClean="0">
                <a:latin typeface="Gill Sans MT" panose="020B0502020104020203" pitchFamily="34" charset="0"/>
              </a:rPr>
              <a:t> 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Not restricted to a particular geographic area, interconnection, within a town, city, country, continents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Generally more expensive technology 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More sophisticated to implement than LANs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Multiple interconnected LANs</a:t>
            </a:r>
            <a:endParaRPr lang="en-US" sz="2000" dirty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35536" y="364945"/>
            <a:ext cx="56231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Types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of Networks</a:t>
            </a:r>
          </a:p>
          <a:p>
            <a:pPr algn="ctr"/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97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090" y="364945"/>
            <a:ext cx="893883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algn="l"/>
            <a:r>
              <a:rPr lang="en-US" sz="2800" dirty="0" smtClean="0">
                <a:latin typeface="Gill Sans MT" panose="020B0502020104020203" pitchFamily="34" charset="0"/>
              </a:rPr>
              <a:t>LAN Topologies (Star, Bus, Ring)</a:t>
            </a:r>
          </a:p>
          <a:p>
            <a:pPr algn="l"/>
            <a:r>
              <a:rPr lang="en-US" sz="2800" dirty="0" smtClean="0">
                <a:latin typeface="Gill Sans MT" panose="020B0502020104020203" pitchFamily="34" charset="0"/>
              </a:rPr>
              <a:t>LAN Transmission Modes (Unicast, Multicast and Broadcast transmission)</a:t>
            </a:r>
          </a:p>
          <a:p>
            <a:pPr algn="l"/>
            <a:r>
              <a:rPr lang="en-US" sz="2800" dirty="0" smtClean="0">
                <a:latin typeface="Gill Sans MT" panose="020B0502020104020203" pitchFamily="34" charset="0"/>
              </a:rPr>
              <a:t>LAN Infrastructure Devices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	Repeaters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	Bridges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	Hubs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	</a:t>
            </a:r>
            <a:r>
              <a:rPr lang="en-US" sz="2800" b="1" dirty="0" smtClean="0">
                <a:latin typeface="Gill Sans MT" panose="020B0502020104020203" pitchFamily="34" charset="0"/>
              </a:rPr>
              <a:t>Switches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	</a:t>
            </a:r>
            <a:r>
              <a:rPr lang="en-US" sz="2800" b="1" dirty="0" smtClean="0">
                <a:latin typeface="Gill Sans MT" panose="020B0502020104020203" pitchFamily="34" charset="0"/>
              </a:rPr>
              <a:t>Router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0009" y="608542"/>
            <a:ext cx="5156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LAN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867" y="3197102"/>
            <a:ext cx="3702028" cy="278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4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090" y="364945"/>
            <a:ext cx="893883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Repeater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Bridges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Hubs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Switches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Routers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Firewalls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Printers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Cables (Fibre, CAT </a:t>
            </a:r>
            <a:r>
              <a:rPr lang="en-US" sz="2800" b="1" i="1" dirty="0" smtClean="0">
                <a:latin typeface="Gill Sans MT" panose="020B0502020104020203" pitchFamily="34" charset="0"/>
              </a:rPr>
              <a:t>X</a:t>
            </a:r>
            <a:r>
              <a:rPr lang="en-US" sz="2800" dirty="0" smtClean="0">
                <a:latin typeface="Gill Sans MT" panose="020B0502020104020203" pitchFamily="34" charset="0"/>
              </a:rPr>
              <a:t>, </a:t>
            </a:r>
            <a:r>
              <a:rPr lang="en-US" sz="2800" dirty="0" err="1" smtClean="0">
                <a:latin typeface="Gill Sans MT" panose="020B0502020104020203" pitchFamily="34" charset="0"/>
              </a:rPr>
              <a:t>etc</a:t>
            </a:r>
            <a:r>
              <a:rPr lang="en-US" sz="2800" dirty="0" smtClean="0">
                <a:latin typeface="Gill Sans MT" panose="020B0502020104020203" pitchFamily="34" charset="0"/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Other electronic devices</a:t>
            </a:r>
          </a:p>
          <a:p>
            <a:pPr marL="457200" indent="-457200" algn="l">
              <a:buFontTx/>
              <a:buChar char="-"/>
            </a:pPr>
            <a:endParaRPr lang="en-US" sz="2800" dirty="0" smtClean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55581" y="364945"/>
            <a:ext cx="6368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HARDWARE THAT MAKE UP A NETWORK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75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67333" y="441477"/>
            <a:ext cx="742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COMMUNICATION LINKS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4493" y="1403497"/>
            <a:ext cx="54119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Gill Sans MT" panose="020B0502020104020203" pitchFamily="34" charset="0"/>
              </a:rPr>
              <a:t>Wireless (Networks)</a:t>
            </a:r>
          </a:p>
          <a:p>
            <a:pPr marL="457200" indent="-457200">
              <a:buFontTx/>
              <a:buChar char="-"/>
            </a:pPr>
            <a:endParaRPr lang="en-US" sz="3200" dirty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 smtClean="0">
              <a:latin typeface="Gill Sans MT" panose="020B05020201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Gill Sans MT" panose="020B0502020104020203" pitchFamily="34" charset="0"/>
              </a:rPr>
              <a:t>Wired (Networks)</a:t>
            </a:r>
          </a:p>
          <a:p>
            <a:pPr marL="457200" indent="-457200">
              <a:buFontTx/>
              <a:buChar char="-"/>
            </a:pPr>
            <a:endParaRPr lang="en-US" sz="3200" dirty="0"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597" y="4752204"/>
            <a:ext cx="4364919" cy="16581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597" y="1570353"/>
            <a:ext cx="3733800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2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20914" y="1074057"/>
            <a:ext cx="4332514" cy="195362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2267333" y="441477"/>
            <a:ext cx="7424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WIRELESS NETWORKS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561" y="1074057"/>
            <a:ext cx="8001000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8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20914" y="1074057"/>
            <a:ext cx="4332514" cy="195362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2267333" y="441477"/>
            <a:ext cx="7424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WIRELESS NETWORKS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082" y="1193891"/>
            <a:ext cx="7639715" cy="543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0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871330" y="415949"/>
            <a:ext cx="8380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WIRED NETWORKS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10" y="1386330"/>
            <a:ext cx="4362450" cy="33623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030" y="3067492"/>
            <a:ext cx="4843402" cy="329442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331200" y="2244436"/>
            <a:ext cx="142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Fibre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466109" y="5181600"/>
            <a:ext cx="1228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Ethernet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11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871330" y="415949"/>
            <a:ext cx="8380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WIRED NETWORKS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46" y="1204662"/>
            <a:ext cx="4335318" cy="33761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405" y="3288323"/>
            <a:ext cx="6536038" cy="345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32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20914" y="1074057"/>
            <a:ext cx="4332514" cy="195362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1635369" y="40333"/>
            <a:ext cx="10555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Summary of Advantages and Disadvantages of the two (2) Networks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2049989"/>
              </p:ext>
            </p:extLst>
          </p:nvPr>
        </p:nvGraphicFramePr>
        <p:xfrm>
          <a:off x="540169" y="1240662"/>
          <a:ext cx="11460718" cy="652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569">
                  <a:extLst>
                    <a:ext uri="{9D8B030D-6E8A-4147-A177-3AD203B41FA5}">
                      <a16:colId xmlns:a16="http://schemas.microsoft.com/office/drawing/2014/main" val="3998321341"/>
                    </a:ext>
                  </a:extLst>
                </a:gridCol>
                <a:gridCol w="2787161">
                  <a:extLst>
                    <a:ext uri="{9D8B030D-6E8A-4147-A177-3AD203B41FA5}">
                      <a16:colId xmlns:a16="http://schemas.microsoft.com/office/drawing/2014/main" val="3352339912"/>
                    </a:ext>
                  </a:extLst>
                </a:gridCol>
                <a:gridCol w="4220309">
                  <a:extLst>
                    <a:ext uri="{9D8B030D-6E8A-4147-A177-3AD203B41FA5}">
                      <a16:colId xmlns:a16="http://schemas.microsoft.com/office/drawing/2014/main" val="1121949357"/>
                    </a:ext>
                  </a:extLst>
                </a:gridCol>
                <a:gridCol w="4008679">
                  <a:extLst>
                    <a:ext uri="{9D8B030D-6E8A-4147-A177-3AD203B41FA5}">
                      <a16:colId xmlns:a16="http://schemas.microsoft.com/office/drawing/2014/main" val="3998415478"/>
                    </a:ext>
                  </a:extLst>
                </a:gridCol>
              </a:tblGrid>
              <a:tr h="37865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Activity /</a:t>
                      </a:r>
                      <a:r>
                        <a:rPr lang="en-US" sz="2000" baseline="0" dirty="0" smtClean="0">
                          <a:latin typeface="Gill Sans MT" panose="020B0502020104020203" pitchFamily="34" charset="0"/>
                        </a:rPr>
                        <a:t> Category</a:t>
                      </a:r>
                      <a:endParaRPr lang="en-US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Wireless Network</a:t>
                      </a:r>
                      <a:endParaRPr lang="en-US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Wired Network</a:t>
                      </a:r>
                      <a:endParaRPr lang="en-US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0174434"/>
                  </a:ext>
                </a:extLst>
              </a:tr>
              <a:tr h="589246"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Freedom</a:t>
                      </a:r>
                      <a:r>
                        <a:rPr lang="en-US" baseline="0" dirty="0" smtClean="0"/>
                        <a:t> of movement of Users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Users can access network anywhere within range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Users are limited by the need to use a cable</a:t>
                      </a:r>
                      <a:r>
                        <a:rPr lang="en-US" baseline="0" dirty="0" smtClean="0"/>
                        <a:t> and/or connect to a port.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9681552"/>
                  </a:ext>
                </a:extLst>
              </a:tr>
              <a:tr h="841779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Sharing files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Easier with wireless network</a:t>
                      </a:r>
                      <a:r>
                        <a:rPr lang="en-US" baseline="0" dirty="0" smtClean="0"/>
                        <a:t> as you do not need to be cabled to network, though the transfer speeds may be slower.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Generally,</a:t>
                      </a:r>
                      <a:r>
                        <a:rPr lang="en-US" baseline="0" dirty="0" smtClean="0"/>
                        <a:t> less convenient as you have to be cabled in, but transfer speeds are often faster.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407112"/>
                  </a:ext>
                </a:extLst>
              </a:tr>
              <a:tr h="589246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Cables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Far</a:t>
                      </a:r>
                      <a:r>
                        <a:rPr lang="en-US" baseline="0" dirty="0" smtClean="0"/>
                        <a:t> less complicated. You don’t have to deal with disruptive or untidy cabling.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Lots of cable and ports needed which can be a headache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0657055"/>
                  </a:ext>
                </a:extLst>
              </a:tr>
              <a:tr h="5892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4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Connection speeds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Usually slower than wired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Usually faster than wired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5750965"/>
                  </a:ext>
                </a:extLst>
              </a:tr>
              <a:tr h="10943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5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Security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Less</a:t>
                      </a:r>
                      <a:r>
                        <a:rPr lang="en-US" baseline="0" dirty="0" smtClean="0"/>
                        <a:t> secure than wired.</a:t>
                      </a:r>
                    </a:p>
                    <a:p>
                      <a:r>
                        <a:rPr lang="en-US" baseline="0" dirty="0" smtClean="0"/>
                        <a:t>Both bandwidth and information can sometimes be accessed.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Usually more secure than wireless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7348438"/>
                  </a:ext>
                </a:extLst>
              </a:tr>
              <a:tr h="8417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6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Set</a:t>
                      </a:r>
                      <a:r>
                        <a:rPr lang="en-US" baseline="0" dirty="0" smtClean="0"/>
                        <a:t> up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Upgrading to a wireless network can be difficult</a:t>
                      </a:r>
                      <a:r>
                        <a:rPr lang="en-US" baseline="0" dirty="0" smtClean="0"/>
                        <a:t> and expensive.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Can also be difficult</a:t>
                      </a:r>
                      <a:r>
                        <a:rPr lang="en-US" baseline="0" dirty="0" smtClean="0"/>
                        <a:t> and expensive to setup.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168687"/>
                  </a:ext>
                </a:extLst>
              </a:tr>
              <a:tr h="579826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Reliability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Wireless</a:t>
                      </a:r>
                      <a:r>
                        <a:rPr lang="en-US" baseline="0" dirty="0" smtClean="0"/>
                        <a:t> networks are susceptible to interference (e.g. office walls). And if you’re connecting near the edge, the connectivity is slower.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Wired networks are more reliable,</a:t>
                      </a:r>
                      <a:r>
                        <a:rPr lang="en-US" baseline="0" dirty="0" smtClean="0"/>
                        <a:t> if the cables are well made and connected.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4926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806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535509" y="483824"/>
            <a:ext cx="69269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Protocols of a Network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98920" y="2179673"/>
            <a:ext cx="893134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Gill Sans MT" panose="020B0502020104020203" pitchFamily="34" charset="0"/>
              </a:rPr>
              <a:t>Network Protocol is a set of rules that governs the communications between </a:t>
            </a:r>
            <a:r>
              <a:rPr lang="en-US" sz="3600" dirty="0" smtClean="0">
                <a:latin typeface="Gill Sans MT" panose="020B0502020104020203" pitchFamily="34" charset="0"/>
              </a:rPr>
              <a:t>electronic devices </a:t>
            </a:r>
            <a:r>
              <a:rPr lang="en-US" sz="3600" dirty="0">
                <a:latin typeface="Gill Sans MT" panose="020B0502020104020203" pitchFamily="34" charset="0"/>
              </a:rPr>
              <a:t>on a </a:t>
            </a:r>
            <a:r>
              <a:rPr lang="en-US" sz="3600" dirty="0" smtClean="0">
                <a:latin typeface="Gill Sans MT" panose="020B0502020104020203" pitchFamily="34" charset="0"/>
              </a:rPr>
              <a:t>network.</a:t>
            </a:r>
          </a:p>
          <a:p>
            <a:endParaRPr lang="en-US" sz="3600" dirty="0">
              <a:latin typeface="Gill Sans MT" panose="020B0502020104020203" pitchFamily="34" charset="0"/>
            </a:endParaRPr>
          </a:p>
          <a:p>
            <a:r>
              <a:rPr lang="en-US" sz="3600" dirty="0" smtClean="0">
                <a:latin typeface="Gill Sans MT" panose="020B0502020104020203" pitchFamily="34" charset="0"/>
              </a:rPr>
              <a:t>OSI Model is a conceptual model that characterizes and standardizes the communication functions of a computing system.</a:t>
            </a:r>
            <a:endParaRPr lang="en-US" sz="36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91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378" y="424873"/>
            <a:ext cx="5563785" cy="643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7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535509" y="483824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Protocols Design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54486" y="1735536"/>
            <a:ext cx="893134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Gill Sans MT" panose="020B0502020104020203" pitchFamily="34" charset="0"/>
              </a:rPr>
              <a:t>A network </a:t>
            </a:r>
            <a:r>
              <a:rPr lang="en-US" sz="3600" dirty="0">
                <a:latin typeface="Gill Sans MT" panose="020B0502020104020203" pitchFamily="34" charset="0"/>
              </a:rPr>
              <a:t>Protocol </a:t>
            </a:r>
            <a:r>
              <a:rPr lang="en-US" sz="3600" dirty="0" smtClean="0">
                <a:latin typeface="Gill Sans MT" panose="020B0502020104020203" pitchFamily="34" charset="0"/>
              </a:rPr>
              <a:t>connects one layer to the same layer on another device. </a:t>
            </a:r>
          </a:p>
          <a:p>
            <a:r>
              <a:rPr lang="en-US" sz="3600" dirty="0" smtClean="0">
                <a:latin typeface="Gill Sans MT" panose="020B0502020104020203" pitchFamily="34" charset="0"/>
              </a:rPr>
              <a:t>Each layer adds control information to the message. </a:t>
            </a:r>
          </a:p>
          <a:p>
            <a:endParaRPr lang="en-US" sz="3600" dirty="0">
              <a:latin typeface="Gill Sans MT" panose="020B0502020104020203" pitchFamily="34" charset="0"/>
            </a:endParaRPr>
          </a:p>
          <a:p>
            <a:r>
              <a:rPr lang="en-US" sz="3600" dirty="0" smtClean="0">
                <a:latin typeface="Gill Sans MT" panose="020B0502020104020203" pitchFamily="34" charset="0"/>
              </a:rPr>
              <a:t>Physical layer ultimately carries a stream of bits containing the message.</a:t>
            </a:r>
            <a:endParaRPr lang="en-US" sz="36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86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165" y="1344250"/>
            <a:ext cx="9307967" cy="50577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57132" y="296135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Protocols Design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94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535509" y="483824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Protocols Stack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54486" y="1735536"/>
            <a:ext cx="89313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Gill Sans MT" panose="020B0502020104020203" pitchFamily="34" charset="0"/>
              </a:rPr>
              <a:t>Each network device has an implementation of each protocol at each layer</a:t>
            </a:r>
          </a:p>
          <a:p>
            <a:endParaRPr lang="en-US" sz="3600" dirty="0">
              <a:latin typeface="Gill Sans MT" panose="020B0502020104020203" pitchFamily="34" charset="0"/>
            </a:endParaRPr>
          </a:p>
          <a:p>
            <a:r>
              <a:rPr lang="en-US" sz="3600" dirty="0" smtClean="0">
                <a:latin typeface="Gill Sans MT" panose="020B0502020104020203" pitchFamily="34" charset="0"/>
              </a:rPr>
              <a:t>Messages are wrapped in, then extracted from, these protocols</a:t>
            </a:r>
            <a:endParaRPr lang="en-US" sz="36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66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024607" y="292438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Protocols Stack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766" y="1253265"/>
            <a:ext cx="9896157" cy="536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5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269156" y="356233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Protocols Stack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416" y="1253265"/>
            <a:ext cx="10477500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9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401" y="1366430"/>
            <a:ext cx="9332161" cy="502566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69156" y="356233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Protocols Stack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60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65650" y="288359"/>
            <a:ext cx="742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198870" y="289639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TCP/IP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92865" y="1264298"/>
            <a:ext cx="92928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Gill Sans MT" panose="020B0502020104020203" pitchFamily="34" charset="0"/>
              </a:rPr>
              <a:t>Transmission Control Protocol</a:t>
            </a:r>
          </a:p>
          <a:p>
            <a:r>
              <a:rPr lang="en-US" sz="2400" dirty="0" smtClean="0">
                <a:latin typeface="Gill Sans MT" panose="020B0502020104020203" pitchFamily="34" charset="0"/>
              </a:rPr>
              <a:t>A set of rules that govern the connection of computer systems to the internet.</a:t>
            </a:r>
          </a:p>
          <a:p>
            <a:endParaRPr lang="en-US" sz="2400" dirty="0">
              <a:latin typeface="Gill Sans MT" panose="020B0502020104020203" pitchFamily="34" charset="0"/>
            </a:endParaRPr>
          </a:p>
          <a:p>
            <a:r>
              <a:rPr lang="en-US" sz="2800" b="1" dirty="0" smtClean="0">
                <a:latin typeface="Gill Sans MT" panose="020B0502020104020203" pitchFamily="34" charset="0"/>
              </a:rPr>
              <a:t>Internet Protocol </a:t>
            </a:r>
          </a:p>
          <a:p>
            <a:r>
              <a:rPr lang="en-US" sz="2400" dirty="0" smtClean="0">
                <a:latin typeface="Gill Sans MT" panose="020B0502020104020203" pitchFamily="34" charset="0"/>
              </a:rPr>
              <a:t>It is the conceptual model and set of communications protocols used on the internet and similar computer networks.</a:t>
            </a:r>
          </a:p>
          <a:p>
            <a:endParaRPr lang="en-US" sz="2400" dirty="0">
              <a:latin typeface="Gill Sans MT" panose="020B0502020104020203" pitchFamily="34" charset="0"/>
            </a:endParaRPr>
          </a:p>
          <a:p>
            <a:r>
              <a:rPr lang="en-US" sz="2800" b="1" dirty="0" smtClean="0">
                <a:latin typeface="Gill Sans MT" panose="020B0502020104020203" pitchFamily="34" charset="0"/>
              </a:rPr>
              <a:t>TCP/IP</a:t>
            </a:r>
            <a:r>
              <a:rPr lang="en-US" sz="2400" dirty="0" smtClean="0">
                <a:latin typeface="Gill Sans MT" panose="020B0502020104020203" pitchFamily="34" charset="0"/>
              </a:rPr>
              <a:t> </a:t>
            </a:r>
          </a:p>
          <a:p>
            <a:r>
              <a:rPr lang="en-US" sz="2400" dirty="0" smtClean="0">
                <a:latin typeface="Gill Sans MT" panose="020B0502020104020203" pitchFamily="34" charset="0"/>
              </a:rPr>
              <a:t>The Transmission Control Protocol/ Internet Protocol, is a suite of communication protocols used to interconnect network devices on the internet. It can also be used as a communication protocol in a private network.</a:t>
            </a:r>
          </a:p>
        </p:txBody>
      </p:sp>
    </p:spTree>
    <p:extLst>
      <p:ext uri="{BB962C8B-B14F-4D97-AF65-F5344CB8AC3E}">
        <p14:creationId xmlns:p14="http://schemas.microsoft.com/office/powerpoint/2010/main" val="289579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65650" y="288359"/>
            <a:ext cx="742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198870" y="289639"/>
            <a:ext cx="5225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OSI vs TCP/IP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870" y="1190292"/>
            <a:ext cx="3295650" cy="547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2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65650" y="288359"/>
            <a:ext cx="7424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Gill Sans MT" panose="020B0502020104020203" pitchFamily="34" charset="0"/>
              </a:rPr>
              <a:t>TCP/IP REFERENCE MODEL</a:t>
            </a:r>
            <a:endParaRPr lang="en-US" sz="3200" b="1" dirty="0"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704" y="1123618"/>
            <a:ext cx="613410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3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23119" y="426581"/>
            <a:ext cx="5922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NETWORK MANAGEMENT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92865" y="1264298"/>
            <a:ext cx="929285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Gill Sans MT" panose="020B0502020104020203" pitchFamily="34" charset="0"/>
              </a:rPr>
              <a:t>What is a </a:t>
            </a:r>
            <a:r>
              <a:rPr lang="en-US" sz="2800" dirty="0">
                <a:latin typeface="Gill Sans MT" panose="020B0502020104020203" pitchFamily="34" charset="0"/>
              </a:rPr>
              <a:t>network management system (NMS) </a:t>
            </a:r>
            <a:r>
              <a:rPr lang="en-US" sz="2800" dirty="0" smtClean="0">
                <a:latin typeface="Gill Sans MT" panose="020B0502020104020203" pitchFamily="34" charset="0"/>
              </a:rPr>
              <a:t>? </a:t>
            </a:r>
          </a:p>
          <a:p>
            <a:r>
              <a:rPr lang="en-US" sz="2800" dirty="0" smtClean="0">
                <a:latin typeface="Gill Sans MT" panose="020B0502020104020203" pitchFamily="34" charset="0"/>
              </a:rPr>
              <a:t>NMS functions:</a:t>
            </a:r>
          </a:p>
          <a:p>
            <a:r>
              <a:rPr lang="en-US" sz="2800" dirty="0" smtClean="0">
                <a:latin typeface="Gill Sans MT" panose="020B0502020104020203" pitchFamily="34" charset="0"/>
              </a:rPr>
              <a:t>	- identifies</a:t>
            </a:r>
            <a:r>
              <a:rPr lang="en-US" sz="2800" dirty="0">
                <a:latin typeface="Gill Sans MT" panose="020B0502020104020203" pitchFamily="34" charset="0"/>
              </a:rPr>
              <a:t>, </a:t>
            </a:r>
            <a:endParaRPr lang="en-US" sz="2800" dirty="0" smtClean="0">
              <a:latin typeface="Gill Sans MT" panose="020B0502020104020203" pitchFamily="34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</a:rPr>
              <a:t>	- configures</a:t>
            </a:r>
            <a:r>
              <a:rPr lang="en-US" sz="2800" dirty="0">
                <a:latin typeface="Gill Sans MT" panose="020B0502020104020203" pitchFamily="34" charset="0"/>
              </a:rPr>
              <a:t>, </a:t>
            </a:r>
            <a:endParaRPr lang="en-US" sz="2800" dirty="0" smtClean="0">
              <a:latin typeface="Gill Sans MT" panose="020B0502020104020203" pitchFamily="34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</a:rPr>
              <a:t>	- monitors</a:t>
            </a:r>
            <a:r>
              <a:rPr lang="en-US" sz="2800" dirty="0">
                <a:latin typeface="Gill Sans MT" panose="020B0502020104020203" pitchFamily="34" charset="0"/>
              </a:rPr>
              <a:t>, </a:t>
            </a:r>
            <a:endParaRPr lang="en-US" sz="2800" dirty="0" smtClean="0">
              <a:latin typeface="Gill Sans MT" panose="020B0502020104020203" pitchFamily="34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</a:rPr>
              <a:t>	- updates </a:t>
            </a:r>
            <a:r>
              <a:rPr lang="en-US" sz="2800" dirty="0">
                <a:latin typeface="Gill Sans MT" panose="020B0502020104020203" pitchFamily="34" charset="0"/>
              </a:rPr>
              <a:t>and </a:t>
            </a:r>
            <a:endParaRPr lang="en-US" sz="2800" dirty="0" smtClean="0">
              <a:latin typeface="Gill Sans MT" panose="020B0502020104020203" pitchFamily="34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</a:rPr>
              <a:t>	- troubleshoots </a:t>
            </a:r>
            <a:r>
              <a:rPr lang="en-US" sz="2800" dirty="0">
                <a:latin typeface="Gill Sans MT" panose="020B0502020104020203" pitchFamily="34" charset="0"/>
              </a:rPr>
              <a:t>network devices </a:t>
            </a:r>
            <a:r>
              <a:rPr lang="en-US" sz="2800" dirty="0" smtClean="0">
                <a:latin typeface="Gill Sans MT" panose="020B0502020104020203" pitchFamily="34" charset="0"/>
              </a:rPr>
              <a:t> 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D</a:t>
            </a:r>
            <a:r>
              <a:rPr lang="en-US" sz="2800" dirty="0" smtClean="0">
                <a:latin typeface="Gill Sans MT" panose="020B0502020104020203" pitchFamily="34" charset="0"/>
              </a:rPr>
              <a:t>isplays </a:t>
            </a:r>
            <a:r>
              <a:rPr lang="en-US" sz="2800" dirty="0">
                <a:latin typeface="Gill Sans MT" panose="020B0502020104020203" pitchFamily="34" charset="0"/>
              </a:rPr>
              <a:t>the performance data collected from each network component, allowing </a:t>
            </a:r>
            <a:r>
              <a:rPr lang="en-US" sz="2800" dirty="0" smtClean="0">
                <a:latin typeface="Gill Sans MT" panose="020B0502020104020203" pitchFamily="34" charset="0"/>
              </a:rPr>
              <a:t>IT officers/engineers </a:t>
            </a:r>
            <a:r>
              <a:rPr lang="en-US" sz="2800" dirty="0">
                <a:latin typeface="Gill Sans MT" panose="020B0502020104020203" pitchFamily="34" charset="0"/>
              </a:rPr>
              <a:t>to make changes as </a:t>
            </a:r>
            <a:r>
              <a:rPr lang="en-US" sz="2800" dirty="0" smtClean="0">
                <a:latin typeface="Gill Sans MT" panose="020B0502020104020203" pitchFamily="34" charset="0"/>
              </a:rPr>
              <a:t>needed.</a:t>
            </a:r>
            <a:endParaRPr lang="en-US" sz="3200" dirty="0" smtClean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11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97547" y="617967"/>
            <a:ext cx="5922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NETWORK MANAGEMENT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7642" y="1264298"/>
            <a:ext cx="929285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Gill Sans MT" panose="020B0502020104020203" pitchFamily="34" charset="0"/>
              </a:rPr>
              <a:t>What is Network Management?</a:t>
            </a:r>
          </a:p>
          <a:p>
            <a:endParaRPr lang="en-US" sz="3200" dirty="0" smtClean="0">
              <a:latin typeface="Gill Sans MT" panose="020B0502020104020203" pitchFamily="34" charset="0"/>
            </a:endParaRPr>
          </a:p>
          <a:p>
            <a:r>
              <a:rPr lang="en-US" sz="3200" dirty="0" smtClean="0">
                <a:latin typeface="Gill Sans MT" panose="020B0502020104020203" pitchFamily="34" charset="0"/>
              </a:rPr>
              <a:t>It’s a broad range of functions including activities, procedures, methods and the </a:t>
            </a:r>
            <a:r>
              <a:rPr lang="en-US" sz="3200" b="1" i="1" dirty="0" smtClean="0">
                <a:latin typeface="Gill Sans MT" panose="020B0502020104020203" pitchFamily="34" charset="0"/>
              </a:rPr>
              <a:t>use of tools to administer</a:t>
            </a:r>
            <a:r>
              <a:rPr lang="en-US" sz="3200" dirty="0" smtClean="0">
                <a:latin typeface="Gill Sans MT" panose="020B0502020104020203" pitchFamily="34" charset="0"/>
              </a:rPr>
              <a:t>, operate and reliably maintain computer network systems.</a:t>
            </a:r>
          </a:p>
          <a:p>
            <a:endParaRPr lang="en-US" sz="3200" dirty="0">
              <a:latin typeface="Gill Sans MT" panose="020B0502020104020203" pitchFamily="34" charset="0"/>
            </a:endParaRPr>
          </a:p>
          <a:p>
            <a:r>
              <a:rPr lang="en-US" sz="3200" dirty="0">
                <a:latin typeface="Gill Sans MT" panose="020B0502020104020203" pitchFamily="34" charset="0"/>
              </a:rPr>
              <a:t>Is the process of administering and managing computer networks.</a:t>
            </a:r>
          </a:p>
          <a:p>
            <a:endParaRPr lang="en-US" sz="3200" dirty="0" smtClean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00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97547" y="617967"/>
            <a:ext cx="5922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NETWORK MANAGEMENT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2568" y="1410355"/>
            <a:ext cx="929285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Gill Sans MT" panose="020B0502020104020203" pitchFamily="34" charset="0"/>
              </a:rPr>
              <a:t>Network Monitoring tools? </a:t>
            </a:r>
          </a:p>
          <a:p>
            <a:pPr marL="457200" indent="-457200">
              <a:buFontTx/>
              <a:buChar char="-"/>
            </a:pPr>
            <a:r>
              <a:rPr lang="en-US" sz="3200" b="1" dirty="0" smtClean="0">
                <a:latin typeface="Gill Sans MT" panose="020B0502020104020203" pitchFamily="34" charset="0"/>
              </a:rPr>
              <a:t>Cacti</a:t>
            </a:r>
            <a:r>
              <a:rPr lang="en-US" sz="3200" dirty="0" smtClean="0">
                <a:latin typeface="Gill Sans MT" panose="020B0502020104020203" pitchFamily="34" charset="0"/>
              </a:rPr>
              <a:t> : it is an open-source, web-based network monitoring and graphing tool.  It allows users to poll services a predetermined intervals and graph the resulting data.</a:t>
            </a:r>
          </a:p>
          <a:p>
            <a:pPr marL="457200" indent="-457200">
              <a:buFontTx/>
              <a:buChar char="-"/>
            </a:pPr>
            <a:r>
              <a:rPr lang="en-US" sz="3200" b="1" dirty="0" smtClean="0">
                <a:latin typeface="Gill Sans MT" panose="020B0502020104020203" pitchFamily="34" charset="0"/>
              </a:rPr>
              <a:t>Nagios</a:t>
            </a:r>
            <a:r>
              <a:rPr lang="en-US" sz="3200" dirty="0" smtClean="0">
                <a:latin typeface="Gill Sans MT" panose="020B0502020104020203" pitchFamily="34" charset="0"/>
              </a:rPr>
              <a:t> : It is a free open source computer application that monitors systems, networks and infrastructure. Nagios offers monitoring and alerting services for servers, switches, applications and services.</a:t>
            </a:r>
          </a:p>
          <a:p>
            <a:pPr marL="457200" indent="-457200">
              <a:buFontTx/>
              <a:buChar char="-"/>
            </a:pPr>
            <a:r>
              <a:rPr lang="en-US" sz="3200" b="1" dirty="0" err="1" smtClean="0">
                <a:latin typeface="Gill Sans MT" panose="020B0502020104020203" pitchFamily="34" charset="0"/>
              </a:rPr>
              <a:t>Solarwinds</a:t>
            </a:r>
            <a:r>
              <a:rPr lang="en-US" sz="3200" dirty="0" smtClean="0">
                <a:latin typeface="Gill Sans MT" panose="020B0502020104020203" pitchFamily="34" charset="0"/>
              </a:rPr>
              <a:t> Network Performance Monitor</a:t>
            </a:r>
            <a:endParaRPr lang="en-US" sz="3200" dirty="0">
              <a:latin typeface="Gill Sans MT" panose="020B0502020104020203" pitchFamily="34" charset="0"/>
            </a:endParaRPr>
          </a:p>
          <a:p>
            <a:endParaRPr lang="en-US" sz="3200" dirty="0" smtClean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39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97547" y="617967"/>
            <a:ext cx="5922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NETWORK MANAGEMENT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67023" y="1722473"/>
            <a:ext cx="929285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Gill Sans MT" panose="020B0502020104020203" pitchFamily="34" charset="0"/>
              </a:rPr>
              <a:t>What is Network Management?</a:t>
            </a:r>
          </a:p>
          <a:p>
            <a:pPr marL="457200" indent="-457200">
              <a:buFontTx/>
              <a:buChar char="-"/>
            </a:pPr>
            <a:r>
              <a:rPr lang="en-US" sz="3200" dirty="0" smtClean="0">
                <a:latin typeface="Gill Sans MT" panose="020B0502020104020203" pitchFamily="34" charset="0"/>
              </a:rPr>
              <a:t>Network Administration</a:t>
            </a:r>
          </a:p>
          <a:p>
            <a:pPr marL="457200" indent="-457200">
              <a:buFontTx/>
              <a:buChar char="-"/>
            </a:pPr>
            <a:r>
              <a:rPr lang="en-US" sz="3200" dirty="0" smtClean="0">
                <a:latin typeface="Gill Sans MT" panose="020B0502020104020203" pitchFamily="34" charset="0"/>
              </a:rPr>
              <a:t>Network Operation</a:t>
            </a:r>
          </a:p>
          <a:p>
            <a:pPr marL="457200" indent="-457200">
              <a:buFontTx/>
              <a:buChar char="-"/>
            </a:pPr>
            <a:r>
              <a:rPr lang="en-US" sz="3200" dirty="0" smtClean="0">
                <a:latin typeface="Gill Sans MT" panose="020B0502020104020203" pitchFamily="34" charset="0"/>
              </a:rPr>
              <a:t>Network Maintenance</a:t>
            </a:r>
          </a:p>
          <a:p>
            <a:pPr marL="457200" indent="-457200">
              <a:buFontTx/>
              <a:buChar char="-"/>
            </a:pPr>
            <a:r>
              <a:rPr lang="en-US" sz="3200" dirty="0" smtClean="0">
                <a:latin typeface="Gill Sans MT" panose="020B0502020104020203" pitchFamily="34" charset="0"/>
              </a:rPr>
              <a:t>Network Provisioning</a:t>
            </a:r>
            <a:endParaRPr lang="en-US" sz="3200" dirty="0">
              <a:latin typeface="Gill Sans MT" panose="020B0502020104020203" pitchFamily="34" charset="0"/>
            </a:endParaRPr>
          </a:p>
          <a:p>
            <a:endParaRPr lang="en-US" sz="3200" dirty="0" smtClean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33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3833" y="567615"/>
            <a:ext cx="7336465" cy="1139484"/>
          </a:xfrm>
        </p:spPr>
        <p:txBody>
          <a:bodyPr/>
          <a:lstStyle/>
          <a:p>
            <a:r>
              <a:rPr lang="en-US" sz="4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How to be Efficient and Effective in the work environment </a:t>
            </a:r>
            <a:endParaRPr lang="en-US" sz="4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7898" y="1839875"/>
            <a:ext cx="9093594" cy="3919085"/>
          </a:xfrm>
        </p:spPr>
        <p:txBody>
          <a:bodyPr/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latin typeface="Gill Sans MT" panose="020B0502020104020203" pitchFamily="34" charset="0"/>
              </a:rPr>
              <a:t>Standard operating procedure (SOP)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latin typeface="Gill Sans MT" panose="020B0502020104020203" pitchFamily="34" charset="0"/>
              </a:rPr>
              <a:t>Analytic Skills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latin typeface="Gill Sans MT" panose="020B0502020104020203" pitchFamily="34" charset="0"/>
              </a:rPr>
              <a:t>Communication - stakeholders,  feedback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latin typeface="Gill Sans MT" panose="020B0502020104020203" pitchFamily="34" charset="0"/>
              </a:rPr>
              <a:t>Build Professional Relations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latin typeface="Gill Sans MT" panose="020B0502020104020203" pitchFamily="34" charset="0"/>
              </a:rPr>
              <a:t>Multitasking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latin typeface="Gill Sans MT" panose="020B0502020104020203" pitchFamily="34" charset="0"/>
              </a:rPr>
              <a:t>Build yourself, technically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latin typeface="Gill Sans MT" panose="020B0502020104020203" pitchFamily="34" charset="0"/>
              </a:rPr>
              <a:t>Innovate &amp; Research</a:t>
            </a:r>
          </a:p>
          <a:p>
            <a:pPr algn="l"/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5772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720290" y="2817628"/>
            <a:ext cx="4777211" cy="96314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latin typeface="Gill Sans MT" panose="020B0502020104020203" pitchFamily="34" charset="0"/>
              </a:rPr>
              <a:t>THANK YOU</a:t>
            </a:r>
            <a:endParaRPr lang="en-US" sz="4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99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3349" y="2668912"/>
            <a:ext cx="8038213" cy="1254502"/>
          </a:xfrm>
        </p:spPr>
        <p:txBody>
          <a:bodyPr/>
          <a:lstStyle/>
          <a:p>
            <a:r>
              <a:rPr lang="en-US" dirty="0" smtClean="0">
                <a:latin typeface="Gill Sans MT" panose="020B0502020104020203" pitchFamily="34" charset="0"/>
              </a:rPr>
              <a:t>QUESTIONS / COMMENTS</a:t>
            </a:r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89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8286</TotalTime>
  <Words>831</Words>
  <Application>Microsoft Office PowerPoint</Application>
  <PresentationFormat>Widescreen</PresentationFormat>
  <Paragraphs>166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Algerian</vt:lpstr>
      <vt:lpstr>Arial</vt:lpstr>
      <vt:lpstr>Arial Rounded MT Bold</vt:lpstr>
      <vt:lpstr>Berlin Sans FB Demi</vt:lpstr>
      <vt:lpstr>Calibri</vt:lpstr>
      <vt:lpstr>Gill Sans MT</vt:lpstr>
      <vt:lpstr>Wingdings</vt:lpstr>
      <vt:lpstr>Office Theme</vt:lpstr>
      <vt:lpstr>PowerPoint Presentation</vt:lpstr>
      <vt:lpstr>Contents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be Efficient and Effective in the work environment </vt:lpstr>
      <vt:lpstr>PowerPoint Presentation</vt:lpstr>
      <vt:lpstr>QUESTIONS / COMMENTS</vt:lpstr>
    </vt:vector>
  </TitlesOfParts>
  <Company>rg-adguard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Administrator2</dc:creator>
  <cp:lastModifiedBy>Wilfred</cp:lastModifiedBy>
  <cp:revision>143</cp:revision>
  <dcterms:created xsi:type="dcterms:W3CDTF">2017-11-02T23:29:30Z</dcterms:created>
  <dcterms:modified xsi:type="dcterms:W3CDTF">2018-10-01T13:13:38Z</dcterms:modified>
</cp:coreProperties>
</file>